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8"/>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9" d="100"/>
          <a:sy n="49" d="100"/>
        </p:scale>
        <p:origin x="-120" y="-2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3/5/19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692150"/>
            <a:ext cx="4556125" cy="3416300"/>
          </a:xfrm>
          <a:ln/>
        </p:spPr>
      </p:sp>
      <p:sp>
        <p:nvSpPr>
          <p:cNvPr id="52227" name="Rectangle 3"/>
          <p:cNvSpPr>
            <a:spLocks noGrp="1" noChangeArrowheads="1"/>
          </p:cNvSpPr>
          <p:nvPr>
            <p:ph type="body" idx="1"/>
          </p:nvPr>
        </p:nvSpPr>
        <p:spPr>
          <a:noFill/>
        </p:spPr>
        <p:txBody>
          <a:bodyPr/>
          <a:lstStyle/>
          <a:p>
            <a:r>
              <a:rPr lang="en-US" sz="1400" smtClean="0"/>
              <a:t>(targeting civilian targets rather than military one)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noFill/>
        </p:spPr>
        <p:txBody>
          <a:bodyPr/>
          <a:lstStyle/>
          <a:p>
            <a:endParaRPr lang="en-US" smtClean="0"/>
          </a:p>
        </p:txBody>
      </p:sp>
      <p:sp>
        <p:nvSpPr>
          <p:cNvPr id="5427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noFill/>
        </p:spPr>
        <p:txBody>
          <a:bodyPr/>
          <a:lstStyle/>
          <a:p>
            <a:endParaRPr lang="en-US" smtClean="0"/>
          </a:p>
        </p:txBody>
      </p:sp>
      <p:sp>
        <p:nvSpPr>
          <p:cNvPr id="5529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pPr lvl="1"/>
            <a:endParaRPr lang="en-US">
              <a:latin typeface="Times New Roman" charset="0"/>
            </a:endParaRPr>
          </a:p>
        </p:txBody>
      </p:sp>
      <p:sp>
        <p:nvSpPr>
          <p:cNvPr id="14338"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150938" y="692150"/>
            <a:ext cx="4556125" cy="3416300"/>
          </a:xfrm>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95000"/>
              </a:lnSpc>
              <a:spcBef>
                <a:spcPct val="20000"/>
              </a:spcBef>
            </a:pPr>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20482"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2355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body" idx="1"/>
          </p:nvPr>
        </p:nvSpPr>
        <p:spPr>
          <a:ln/>
        </p:spPr>
        <p:txBody>
          <a:bodyPr/>
          <a:lstStyle/>
          <a:p>
            <a:pPr>
              <a:lnSpc>
                <a:spcPct val="95000"/>
              </a:lnSpc>
              <a:spcBef>
                <a:spcPct val="15000"/>
              </a:spcBef>
              <a:defRPr/>
            </a:pPr>
            <a:endParaRPr lang="en-US" b="1" u="sng" smtClean="0">
              <a:effectLst>
                <a:outerShdw blurRad="38100" dist="38100" dir="2700000" algn="tl">
                  <a:srgbClr val="C0C0C0"/>
                </a:outerShdw>
              </a:effectLst>
              <a:ea typeface="+mn-ea"/>
              <a:cs typeface="+mn-cs"/>
            </a:endParaRPr>
          </a:p>
          <a:p>
            <a:pPr>
              <a:defRPr/>
            </a:pPr>
            <a:endParaRPr lang="en-US" smtClean="0">
              <a:ea typeface="+mn-ea"/>
              <a:cs typeface="+mn-cs"/>
            </a:endParaRPr>
          </a:p>
        </p:txBody>
      </p:sp>
      <p:sp>
        <p:nvSpPr>
          <p:cNvPr id="28674"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150938" y="692150"/>
            <a:ext cx="4556125" cy="3416300"/>
          </a:xfrm>
          <a:ln/>
        </p:spPr>
      </p:sp>
      <p:sp>
        <p:nvSpPr>
          <p:cNvPr id="307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2770"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noFill/>
        </p:spPr>
        <p:txBody>
          <a:bodyPr/>
          <a:lstStyle/>
          <a:p>
            <a:endParaRPr lang="en-US" smtClean="0"/>
          </a:p>
        </p:txBody>
      </p:sp>
      <p:sp>
        <p:nvSpPr>
          <p:cNvPr id="4403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noFill/>
        </p:spPr>
        <p:txBody>
          <a:bodyPr/>
          <a:lstStyle/>
          <a:p>
            <a:endParaRPr lang="en-US" sz="1400" smtClean="0"/>
          </a:p>
        </p:txBody>
      </p:sp>
      <p:sp>
        <p:nvSpPr>
          <p:cNvPr id="4505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noFill/>
        </p:spPr>
        <p:txBody>
          <a:bodyPr/>
          <a:lstStyle/>
          <a:p>
            <a:endParaRPr lang="en-US" smtClean="0"/>
          </a:p>
        </p:txBody>
      </p:sp>
      <p:sp>
        <p:nvSpPr>
          <p:cNvPr id="4710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noFill/>
        </p:spPr>
        <p:txBody>
          <a:bodyPr/>
          <a:lstStyle/>
          <a:p>
            <a:endParaRPr lang="en-US" smtClean="0"/>
          </a:p>
        </p:txBody>
      </p:sp>
      <p:sp>
        <p:nvSpPr>
          <p:cNvPr id="4915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p:spPr>
        <p:txBody>
          <a:bodyPr/>
          <a:lstStyle/>
          <a:p>
            <a:endParaRPr lang="en-US" smtClean="0"/>
          </a:p>
        </p:txBody>
      </p:sp>
      <p:sp>
        <p:nvSpPr>
          <p:cNvPr id="5017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E8CAF69-2027-F742-8126-F5F36688DD50}" type="slidenum">
              <a:rPr lang="en-US" sz="1200">
                <a:latin typeface="Arial" charset="0"/>
              </a:rPr>
              <a:pPr/>
              <a:t>19</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4A782BE-49DA-9F45-98DC-BDE47B856A24}" type="slidenum">
              <a:rPr lang="en-US" sz="1200">
                <a:latin typeface="Arial" charset="0"/>
              </a:rPr>
              <a:pPr/>
              <a:t>20</a:t>
            </a:fld>
            <a:endParaRPr 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0868524-50C8-CC44-B805-11478D2D3E12}" type="slidenum">
              <a:rPr lang="en-US" sz="1200">
                <a:latin typeface="Arial" charset="0"/>
              </a:rPr>
              <a:pPr/>
              <a:t>21</a:t>
            </a:fld>
            <a:endParaRPr lang="en-US" sz="1200">
              <a:latin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"Mrs. John Whitehead, wife of miner, and two of her children (or grandchildren) in the kitchen of her three room house. Mr. and Mrs. John Whitehead and their six children and six grandchildren live here. This house, built on company owned land, was built by Mrs. Whitehead's half brother at no expense for materials or labor to the company; the builder (half brother) was to receive the use of the house rent-free for three years and at the end of this period the ownership of the house would revert to the company. The brother moved away at the end of one year, receiving no cash settlement from the company. The house now rents for $6 monthly. It has no running water, no electricity, access is over a mountain trail; there are three rooms." </a:t>
            </a:r>
            <a:br>
              <a:rPr lang="en-US"/>
            </a:br>
            <a:r>
              <a:rPr lang="en-US"/>
              <a:t>By Russell Lee, Field, Bell County, Kentucky, August 31, 1946</a:t>
            </a:r>
            <a:br>
              <a:rPr lang="en-US"/>
            </a:b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92559CC-2AAF-6748-B974-8812ABC4DF9E}" type="slidenum">
              <a:rPr lang="en-US"/>
              <a:pPr>
                <a:defRPr/>
              </a:pPr>
              <a:t>‹#›</a:t>
            </a:fld>
            <a:endParaRPr lang="en-US"/>
          </a:p>
        </p:txBody>
      </p:sp>
    </p:spTree>
    <p:extLst>
      <p:ext uri="{BB962C8B-B14F-4D97-AF65-F5344CB8AC3E}">
        <p14:creationId xmlns:p14="http://schemas.microsoft.com/office/powerpoint/2010/main" val="1209115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EC99B28C-6216-644A-99E4-074A5CB89F61}" type="slidenum">
              <a:rPr lang="en-US"/>
              <a:pPr>
                <a:defRPr/>
              </a:pPr>
              <a:t>‹#›</a:t>
            </a:fld>
            <a:endParaRPr lang="en-US"/>
          </a:p>
        </p:txBody>
      </p:sp>
    </p:spTree>
    <p:extLst>
      <p:ext uri="{BB962C8B-B14F-4D97-AF65-F5344CB8AC3E}">
        <p14:creationId xmlns:p14="http://schemas.microsoft.com/office/powerpoint/2010/main" val="16678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3/5/19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3/5/19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3/5/19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3/5/19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3/5/19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3/5/19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3/5/19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3/5/19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
            <a:ext cx="2256744" cy="1143000"/>
          </a:xfrm>
        </p:spPr>
        <p:txBody>
          <a:bodyPr>
            <a:normAutofit fontScale="90000"/>
          </a:bodyPr>
          <a:lstStyle/>
          <a:p>
            <a:r>
              <a:rPr lang="en-US" dirty="0" smtClean="0"/>
              <a:t>Do Now</a:t>
            </a:r>
            <a:endParaRPr lang="en-US" dirty="0"/>
          </a:p>
        </p:txBody>
      </p:sp>
      <p:pic>
        <p:nvPicPr>
          <p:cNvPr id="8" name="Content Placeholder 3" descr="Aid to Greece and Turkey.jpeg"/>
          <p:cNvPicPr>
            <a:picLocks noGrp="1" noChangeAspect="1"/>
          </p:cNvPicPr>
          <p:nvPr>
            <p:ph idx="1"/>
          </p:nvPr>
        </p:nvPicPr>
        <p:blipFill rotWithShape="1">
          <a:blip r:embed="rId2">
            <a:extLst>
              <a:ext uri="{28A0092B-C50C-407E-A947-70E740481C1C}">
                <a14:useLocalDpi xmlns:a14="http://schemas.microsoft.com/office/drawing/2010/main" val="0"/>
              </a:ext>
            </a:extLst>
          </a:blip>
          <a:srcRect t="1076" b="1076"/>
          <a:stretch/>
        </p:blipFill>
        <p:spPr>
          <a:xfrm>
            <a:off x="2897231" y="-52267"/>
            <a:ext cx="6246769" cy="6791435"/>
          </a:xfrm>
        </p:spPr>
      </p:pic>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838200"/>
          </a:xfrm>
        </p:spPr>
        <p:txBody>
          <a:bodyPr>
            <a:normAutofit fontScale="90000"/>
          </a:bodyPr>
          <a:lstStyle/>
          <a:p>
            <a:r>
              <a:rPr lang="en-US" sz="4000" dirty="0" smtClean="0"/>
              <a:t>Eisenhower’s Modern Republicanism</a:t>
            </a:r>
          </a:p>
        </p:txBody>
      </p:sp>
      <p:sp>
        <p:nvSpPr>
          <p:cNvPr id="7171" name="Rectangle 3"/>
          <p:cNvSpPr>
            <a:spLocks noGrp="1" noChangeArrowheads="1"/>
          </p:cNvSpPr>
          <p:nvPr>
            <p:ph type="body" idx="1"/>
          </p:nvPr>
        </p:nvSpPr>
        <p:spPr>
          <a:xfrm>
            <a:off x="0" y="1132070"/>
            <a:ext cx="9144000" cy="5725929"/>
          </a:xfrm>
        </p:spPr>
        <p:txBody>
          <a:bodyPr/>
          <a:lstStyle/>
          <a:p>
            <a:pPr>
              <a:lnSpc>
                <a:spcPct val="90000"/>
              </a:lnSpc>
            </a:pPr>
            <a:r>
              <a:rPr lang="en-US" dirty="0" smtClean="0"/>
              <a:t>In his 8 years as president, Ike had a modest domestic record:</a:t>
            </a:r>
          </a:p>
          <a:p>
            <a:pPr lvl="1">
              <a:lnSpc>
                <a:spcPct val="90000"/>
              </a:lnSpc>
            </a:pPr>
            <a:r>
              <a:rPr lang="en-US" dirty="0" smtClean="0"/>
              <a:t>Instead of ending New Deal programs, Eisenhower added to social security &amp; minimum wage</a:t>
            </a:r>
          </a:p>
          <a:p>
            <a:pPr lvl="1">
              <a:lnSpc>
                <a:spcPct val="90000"/>
              </a:lnSpc>
            </a:pPr>
            <a:r>
              <a:rPr lang="en-US" dirty="0" smtClean="0"/>
              <a:t>Used FDR’s Federal Housing Admin to help finance building &amp; purchasing of suburban homes</a:t>
            </a:r>
          </a:p>
          <a:p>
            <a:pPr lvl="1">
              <a:lnSpc>
                <a:spcPct val="90000"/>
              </a:lnSpc>
            </a:pPr>
            <a:r>
              <a:rPr lang="en-US" dirty="0" smtClean="0"/>
              <a:t>Created the </a:t>
            </a:r>
            <a:r>
              <a:rPr lang="en-US" dirty="0" err="1" smtClean="0"/>
              <a:t>Depts</a:t>
            </a:r>
            <a:r>
              <a:rPr lang="en-US" dirty="0" smtClean="0"/>
              <a:t> of Health, Education, &amp; Welfare</a:t>
            </a:r>
          </a:p>
        </p:txBody>
      </p:sp>
      <p:sp>
        <p:nvSpPr>
          <p:cNvPr id="183300" name="Rectangle 4"/>
          <p:cNvSpPr>
            <a:spLocks noChangeArrowheads="1"/>
          </p:cNvSpPr>
          <p:nvPr/>
        </p:nvSpPr>
        <p:spPr bwMode="auto">
          <a:xfrm>
            <a:off x="228600" y="5321867"/>
            <a:ext cx="8763000" cy="1140825"/>
          </a:xfrm>
          <a:prstGeom prst="rect">
            <a:avLst/>
          </a:prstGeom>
          <a:solidFill>
            <a:srgbClr val="CC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buClr>
                <a:schemeClr val="accent1"/>
              </a:buClr>
              <a:buFont typeface="Arial" charset="0"/>
              <a:buNone/>
            </a:pPr>
            <a:r>
              <a:rPr kumimoji="1" lang="en-US" sz="2800" dirty="0">
                <a:solidFill>
                  <a:srgbClr val="000000"/>
                </a:solidFill>
              </a:rPr>
              <a:t>During the Eisenhower era, the U.S. economy avoided spiraling inflation &amp; brought   middle-class prosperity to more Americans</a:t>
            </a:r>
          </a:p>
        </p:txBody>
      </p:sp>
    </p:spTree>
    <p:extLst>
      <p:ext uri="{BB962C8B-B14F-4D97-AF65-F5344CB8AC3E}">
        <p14:creationId xmlns:p14="http://schemas.microsoft.com/office/powerpoint/2010/main" val="2523666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3300"/>
                                        </p:tgtEl>
                                        <p:attrNameLst>
                                          <p:attrName>style.visibility</p:attrName>
                                        </p:attrNameLst>
                                      </p:cBhvr>
                                      <p:to>
                                        <p:strVal val="visible"/>
                                      </p:to>
                                    </p:set>
                                    <p:anim calcmode="lin" valueType="num">
                                      <p:cBhvr>
                                        <p:cTn id="7" dur="500" fill="hold"/>
                                        <p:tgtEl>
                                          <p:spTgt spid="183300"/>
                                        </p:tgtEl>
                                        <p:attrNameLst>
                                          <p:attrName>ppt_w</p:attrName>
                                        </p:attrNameLst>
                                      </p:cBhvr>
                                      <p:tavLst>
                                        <p:tav tm="0">
                                          <p:val>
                                            <p:fltVal val="0"/>
                                          </p:val>
                                        </p:tav>
                                        <p:tav tm="100000">
                                          <p:val>
                                            <p:strVal val="#ppt_w"/>
                                          </p:val>
                                        </p:tav>
                                      </p:tavLst>
                                    </p:anim>
                                    <p:anim calcmode="lin" valueType="num">
                                      <p:cBhvr>
                                        <p:cTn id="8" dur="500" fill="hold"/>
                                        <p:tgtEl>
                                          <p:spTgt spid="183300"/>
                                        </p:tgtEl>
                                        <p:attrNameLst>
                                          <p:attrName>ppt_h</p:attrName>
                                        </p:attrNameLst>
                                      </p:cBhvr>
                                      <p:tavLst>
                                        <p:tav tm="0">
                                          <p:val>
                                            <p:fltVal val="0"/>
                                          </p:val>
                                        </p:tav>
                                        <p:tav tm="100000">
                                          <p:val>
                                            <p:strVal val="#ppt_h"/>
                                          </p:val>
                                        </p:tav>
                                      </p:tavLst>
                                    </p:anim>
                                    <p:animEffect transition="in" filter="fade">
                                      <p:cBhvr>
                                        <p:cTn id="9" dur="500"/>
                                        <p:tgtEl>
                                          <p:spTgt spid="183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0"/>
            <a:ext cx="8305800" cy="914400"/>
          </a:xfrm>
        </p:spPr>
        <p:txBody>
          <a:bodyPr>
            <a:normAutofit fontScale="90000"/>
          </a:bodyPr>
          <a:lstStyle/>
          <a:p>
            <a:r>
              <a:rPr lang="en-US" sz="4000" smtClean="0"/>
              <a:t>Eisenhower’s Modern Republicanism</a:t>
            </a:r>
          </a:p>
        </p:txBody>
      </p:sp>
      <p:sp>
        <p:nvSpPr>
          <p:cNvPr id="179203" name="Rectangle 3"/>
          <p:cNvSpPr>
            <a:spLocks noGrp="1" noChangeArrowheads="1"/>
          </p:cNvSpPr>
          <p:nvPr>
            <p:ph type="body" idx="1"/>
          </p:nvPr>
        </p:nvSpPr>
        <p:spPr>
          <a:xfrm>
            <a:off x="0" y="1419540"/>
            <a:ext cx="9144000" cy="5438459"/>
          </a:xfrm>
        </p:spPr>
        <p:txBody>
          <a:bodyPr>
            <a:normAutofit/>
          </a:bodyPr>
          <a:lstStyle/>
          <a:p>
            <a:pPr>
              <a:spcBef>
                <a:spcPct val="15000"/>
              </a:spcBef>
              <a:defRPr/>
            </a:pPr>
            <a:r>
              <a:rPr lang="en-US" sz="3600" u="sng" dirty="0" smtClean="0"/>
              <a:t>Interstate Highway System</a:t>
            </a:r>
            <a:r>
              <a:rPr lang="en-US" sz="3600" dirty="0" smtClean="0"/>
              <a:t>:</a:t>
            </a:r>
          </a:p>
          <a:p>
            <a:pPr lvl="1">
              <a:spcBef>
                <a:spcPct val="15000"/>
              </a:spcBef>
              <a:defRPr/>
            </a:pPr>
            <a:r>
              <a:rPr lang="en-US" sz="3200" dirty="0" smtClean="0"/>
              <a:t>Highway Act of 1956 created 41,000 miles of divided highway to connect major U.S. cities</a:t>
            </a:r>
          </a:p>
          <a:p>
            <a:pPr lvl="1">
              <a:spcBef>
                <a:spcPct val="15000"/>
              </a:spcBef>
              <a:defRPr/>
            </a:pPr>
            <a:r>
              <a:rPr lang="en-US" sz="3200" dirty="0" smtClean="0"/>
              <a:t>These highways helped promote national defense, interstate trade, &amp; vacation travel </a:t>
            </a:r>
          </a:p>
          <a:p>
            <a:pPr lvl="1">
              <a:spcBef>
                <a:spcPct val="15000"/>
              </a:spcBef>
              <a:defRPr/>
            </a:pPr>
            <a:r>
              <a:rPr lang="en-US" sz="3200" dirty="0" smtClean="0"/>
              <a:t>All funds were raised exclusively through gas, tire, &amp; car taxes</a:t>
            </a:r>
          </a:p>
        </p:txBody>
      </p:sp>
    </p:spTree>
    <p:extLst>
      <p:ext uri="{BB962C8B-B14F-4D97-AF65-F5344CB8AC3E}">
        <p14:creationId xmlns:p14="http://schemas.microsoft.com/office/powerpoint/2010/main" val="32013029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IVI72336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4550"/>
            <a:ext cx="9144000"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199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Rectangle 4"/>
          <p:cNvSpPr>
            <a:spLocks noGrp="1" noChangeArrowheads="1"/>
          </p:cNvSpPr>
          <p:nvPr>
            <p:ph type="title"/>
          </p:nvPr>
        </p:nvSpPr>
        <p:spPr>
          <a:xfrm>
            <a:off x="304800" y="0"/>
            <a:ext cx="8610600" cy="762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smtClean="0"/>
              <a:t>An Affluent Society</a:t>
            </a:r>
          </a:p>
        </p:txBody>
      </p:sp>
      <p:sp>
        <p:nvSpPr>
          <p:cNvPr id="11269" name="Rectangle 5"/>
          <p:cNvSpPr>
            <a:spLocks noGrp="1" noChangeArrowheads="1"/>
          </p:cNvSpPr>
          <p:nvPr>
            <p:ph type="body" idx="1"/>
          </p:nvPr>
        </p:nvSpPr>
        <p:spPr>
          <a:xfrm>
            <a:off x="0" y="1066800"/>
            <a:ext cx="9144000" cy="5791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r>
              <a:rPr lang="en-US" sz="3600" dirty="0" smtClean="0"/>
              <a:t>The postwar boom was caused by</a:t>
            </a:r>
          </a:p>
          <a:p>
            <a:pPr lvl="1"/>
            <a:r>
              <a:rPr lang="en-US" sz="3200" dirty="0" smtClean="0"/>
              <a:t>A desire for consumer goods (suppressed in the 1930s </a:t>
            </a:r>
            <a:r>
              <a:rPr lang="en-US" sz="3200" u="sng" dirty="0" smtClean="0"/>
              <a:t>&amp;</a:t>
            </a:r>
            <a:r>
              <a:rPr lang="en-US" sz="3200" dirty="0" smtClean="0"/>
              <a:t> 40s) </a:t>
            </a:r>
          </a:p>
          <a:p>
            <a:pPr lvl="1"/>
            <a:r>
              <a:rPr lang="en-US" sz="3200" dirty="0" smtClean="0"/>
              <a:t>Gov’t spending during Cold War</a:t>
            </a:r>
          </a:p>
          <a:p>
            <a:pPr lvl="1"/>
            <a:r>
              <a:rPr lang="en-US" sz="3200" dirty="0" smtClean="0"/>
              <a:t>Baby boom &amp; movement to the suburbs increased the demand for consumer goods</a:t>
            </a:r>
          </a:p>
          <a:p>
            <a:r>
              <a:rPr lang="en-US" sz="3600" dirty="0" smtClean="0"/>
              <a:t>But, this affluence led to a shift from individualism to conformity </a:t>
            </a:r>
          </a:p>
        </p:txBody>
      </p:sp>
      <p:sp>
        <p:nvSpPr>
          <p:cNvPr id="118790" name="AutoShape 6"/>
          <p:cNvSpPr>
            <a:spLocks noChangeArrowheads="1"/>
          </p:cNvSpPr>
          <p:nvPr/>
        </p:nvSpPr>
        <p:spPr bwMode="auto">
          <a:xfrm>
            <a:off x="4953000" y="381000"/>
            <a:ext cx="3657600" cy="609600"/>
          </a:xfrm>
          <a:prstGeom prst="wedgeRectCallout">
            <a:avLst>
              <a:gd name="adj1" fmla="val 18579"/>
              <a:gd name="adj2" fmla="val 361718"/>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2800">
                <a:solidFill>
                  <a:srgbClr val="000000"/>
                </a:solidFill>
              </a:rPr>
              <a:t>The Marshall Plan</a:t>
            </a:r>
          </a:p>
        </p:txBody>
      </p:sp>
      <p:sp>
        <p:nvSpPr>
          <p:cNvPr id="118791" name="AutoShape 7"/>
          <p:cNvSpPr>
            <a:spLocks noChangeArrowheads="1"/>
          </p:cNvSpPr>
          <p:nvPr/>
        </p:nvSpPr>
        <p:spPr bwMode="auto">
          <a:xfrm>
            <a:off x="5334000" y="1066800"/>
            <a:ext cx="3429000" cy="609600"/>
          </a:xfrm>
          <a:prstGeom prst="wedgeRectCallout">
            <a:avLst>
              <a:gd name="adj1" fmla="val 15926"/>
              <a:gd name="adj2" fmla="val 25573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2800">
                <a:solidFill>
                  <a:srgbClr val="000000"/>
                </a:solidFill>
              </a:rPr>
              <a:t>The Korean War</a:t>
            </a:r>
          </a:p>
        </p:txBody>
      </p:sp>
      <p:sp>
        <p:nvSpPr>
          <p:cNvPr id="118792" name="AutoShape 8"/>
          <p:cNvSpPr>
            <a:spLocks noChangeArrowheads="1"/>
          </p:cNvSpPr>
          <p:nvPr/>
        </p:nvSpPr>
        <p:spPr bwMode="auto">
          <a:xfrm>
            <a:off x="762000" y="3657600"/>
            <a:ext cx="2895600" cy="1524000"/>
          </a:xfrm>
          <a:prstGeom prst="wedgeRectCallout">
            <a:avLst>
              <a:gd name="adj1" fmla="val 93532"/>
              <a:gd name="adj2" fmla="val -14948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3200">
                <a:solidFill>
                  <a:srgbClr val="000000"/>
                </a:solidFill>
              </a:rPr>
              <a:t>Cars with automatic transmissions</a:t>
            </a:r>
          </a:p>
        </p:txBody>
      </p:sp>
      <p:sp>
        <p:nvSpPr>
          <p:cNvPr id="118793" name="AutoShape 9"/>
          <p:cNvSpPr>
            <a:spLocks noChangeArrowheads="1"/>
          </p:cNvSpPr>
          <p:nvPr/>
        </p:nvSpPr>
        <p:spPr bwMode="auto">
          <a:xfrm>
            <a:off x="5486400" y="3810000"/>
            <a:ext cx="2362200" cy="990600"/>
          </a:xfrm>
          <a:prstGeom prst="wedgeRectCallout">
            <a:avLst>
              <a:gd name="adj1" fmla="val -74866"/>
              <a:gd name="adj2" fmla="val -213782"/>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3200">
                <a:solidFill>
                  <a:srgbClr val="000000"/>
                </a:solidFill>
              </a:rPr>
              <a:t>Filter cigarettes </a:t>
            </a:r>
          </a:p>
        </p:txBody>
      </p:sp>
      <p:sp>
        <p:nvSpPr>
          <p:cNvPr id="118794" name="AutoShape 10"/>
          <p:cNvSpPr>
            <a:spLocks noChangeArrowheads="1"/>
          </p:cNvSpPr>
          <p:nvPr/>
        </p:nvSpPr>
        <p:spPr bwMode="auto">
          <a:xfrm>
            <a:off x="3733800" y="4267200"/>
            <a:ext cx="1295400" cy="609600"/>
          </a:xfrm>
          <a:prstGeom prst="wedgeRectCallout">
            <a:avLst>
              <a:gd name="adj1" fmla="val 39218"/>
              <a:gd name="adj2" fmla="val -383333"/>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3200">
                <a:solidFill>
                  <a:srgbClr val="000000"/>
                </a:solidFill>
              </a:rPr>
              <a:t>TVs</a:t>
            </a:r>
          </a:p>
        </p:txBody>
      </p:sp>
      <p:sp>
        <p:nvSpPr>
          <p:cNvPr id="118795" name="AutoShape 11"/>
          <p:cNvSpPr>
            <a:spLocks noChangeArrowheads="1"/>
          </p:cNvSpPr>
          <p:nvPr/>
        </p:nvSpPr>
        <p:spPr bwMode="auto">
          <a:xfrm>
            <a:off x="6324600" y="3048000"/>
            <a:ext cx="2743200" cy="609600"/>
          </a:xfrm>
          <a:prstGeom prst="wedgeRectCallout">
            <a:avLst>
              <a:gd name="adj1" fmla="val -96241"/>
              <a:gd name="adj2" fmla="val -192190"/>
            </a:avLst>
          </a:prstGeom>
          <a:solidFill>
            <a:srgbClr val="FF99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3200" dirty="0">
                <a:solidFill>
                  <a:srgbClr val="000000"/>
                </a:solidFill>
              </a:rPr>
              <a:t>Refrigerators</a:t>
            </a:r>
          </a:p>
        </p:txBody>
      </p:sp>
      <p:sp>
        <p:nvSpPr>
          <p:cNvPr id="118796" name="AutoShape 12"/>
          <p:cNvSpPr>
            <a:spLocks noChangeArrowheads="1"/>
          </p:cNvSpPr>
          <p:nvPr/>
        </p:nvSpPr>
        <p:spPr bwMode="auto">
          <a:xfrm>
            <a:off x="533400" y="2286000"/>
            <a:ext cx="2590800" cy="1066800"/>
          </a:xfrm>
          <a:prstGeom prst="wedgeRectCallout">
            <a:avLst>
              <a:gd name="adj1" fmla="val 115565"/>
              <a:gd name="adj2" fmla="val -61458"/>
            </a:avLst>
          </a:prstGeom>
          <a:solidFill>
            <a:srgbClr val="99FF6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3200">
                <a:solidFill>
                  <a:srgbClr val="000000"/>
                </a:solidFill>
              </a:rPr>
              <a:t>Hi-fi record players</a:t>
            </a:r>
          </a:p>
        </p:txBody>
      </p:sp>
      <p:sp>
        <p:nvSpPr>
          <p:cNvPr id="118797" name="AutoShape 13"/>
          <p:cNvSpPr>
            <a:spLocks noChangeArrowheads="1"/>
          </p:cNvSpPr>
          <p:nvPr/>
        </p:nvSpPr>
        <p:spPr bwMode="auto">
          <a:xfrm>
            <a:off x="304800" y="5410200"/>
            <a:ext cx="8610600" cy="1447800"/>
          </a:xfrm>
          <a:prstGeom prst="wedgeRectCallout">
            <a:avLst>
              <a:gd name="adj1" fmla="val -5380"/>
              <a:gd name="adj2" fmla="val -184344"/>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30000"/>
              </a:spcBef>
            </a:pPr>
            <a:r>
              <a:rPr lang="en-US" sz="2800" dirty="0">
                <a:solidFill>
                  <a:srgbClr val="000000"/>
                </a:solidFill>
              </a:rPr>
              <a:t>The American economy grew from crippling depression to the highest standard of living in all of world history in just 1 generation</a:t>
            </a:r>
          </a:p>
        </p:txBody>
      </p:sp>
    </p:spTree>
    <p:extLst>
      <p:ext uri="{BB962C8B-B14F-4D97-AF65-F5344CB8AC3E}">
        <p14:creationId xmlns:p14="http://schemas.microsoft.com/office/powerpoint/2010/main" val="22590183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8796"/>
                                        </p:tgtEl>
                                        <p:attrNameLst>
                                          <p:attrName>style.visibility</p:attrName>
                                        </p:attrNameLst>
                                      </p:cBhvr>
                                      <p:to>
                                        <p:strVal val="visible"/>
                                      </p:to>
                                    </p:set>
                                    <p:anim calcmode="lin" valueType="num">
                                      <p:cBhvr>
                                        <p:cTn id="7" dur="500" fill="hold"/>
                                        <p:tgtEl>
                                          <p:spTgt spid="118796"/>
                                        </p:tgtEl>
                                        <p:attrNameLst>
                                          <p:attrName>ppt_w</p:attrName>
                                        </p:attrNameLst>
                                      </p:cBhvr>
                                      <p:tavLst>
                                        <p:tav tm="0">
                                          <p:val>
                                            <p:fltVal val="0"/>
                                          </p:val>
                                        </p:tav>
                                        <p:tav tm="100000">
                                          <p:val>
                                            <p:strVal val="#ppt_w"/>
                                          </p:val>
                                        </p:tav>
                                      </p:tavLst>
                                    </p:anim>
                                    <p:anim calcmode="lin" valueType="num">
                                      <p:cBhvr>
                                        <p:cTn id="8" dur="500" fill="hold"/>
                                        <p:tgtEl>
                                          <p:spTgt spid="118796"/>
                                        </p:tgtEl>
                                        <p:attrNameLst>
                                          <p:attrName>ppt_h</p:attrName>
                                        </p:attrNameLst>
                                      </p:cBhvr>
                                      <p:tavLst>
                                        <p:tav tm="0">
                                          <p:val>
                                            <p:fltVal val="0"/>
                                          </p:val>
                                        </p:tav>
                                        <p:tav tm="100000">
                                          <p:val>
                                            <p:strVal val="#ppt_h"/>
                                          </p:val>
                                        </p:tav>
                                      </p:tavLst>
                                    </p:anim>
                                    <p:animEffect transition="in" filter="fade">
                                      <p:cBhvr>
                                        <p:cTn id="9" dur="500"/>
                                        <p:tgtEl>
                                          <p:spTgt spid="11879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18792"/>
                                        </p:tgtEl>
                                        <p:attrNameLst>
                                          <p:attrName>style.visibility</p:attrName>
                                        </p:attrNameLst>
                                      </p:cBhvr>
                                      <p:to>
                                        <p:strVal val="visible"/>
                                      </p:to>
                                    </p:set>
                                    <p:anim calcmode="lin" valueType="num">
                                      <p:cBhvr>
                                        <p:cTn id="13" dur="500" fill="hold"/>
                                        <p:tgtEl>
                                          <p:spTgt spid="118792"/>
                                        </p:tgtEl>
                                        <p:attrNameLst>
                                          <p:attrName>ppt_w</p:attrName>
                                        </p:attrNameLst>
                                      </p:cBhvr>
                                      <p:tavLst>
                                        <p:tav tm="0">
                                          <p:val>
                                            <p:fltVal val="0"/>
                                          </p:val>
                                        </p:tav>
                                        <p:tav tm="100000">
                                          <p:val>
                                            <p:strVal val="#ppt_w"/>
                                          </p:val>
                                        </p:tav>
                                      </p:tavLst>
                                    </p:anim>
                                    <p:anim calcmode="lin" valueType="num">
                                      <p:cBhvr>
                                        <p:cTn id="14" dur="500" fill="hold"/>
                                        <p:tgtEl>
                                          <p:spTgt spid="118792"/>
                                        </p:tgtEl>
                                        <p:attrNameLst>
                                          <p:attrName>ppt_h</p:attrName>
                                        </p:attrNameLst>
                                      </p:cBhvr>
                                      <p:tavLst>
                                        <p:tav tm="0">
                                          <p:val>
                                            <p:fltVal val="0"/>
                                          </p:val>
                                        </p:tav>
                                        <p:tav tm="100000">
                                          <p:val>
                                            <p:strVal val="#ppt_h"/>
                                          </p:val>
                                        </p:tav>
                                      </p:tavLst>
                                    </p:anim>
                                    <p:animEffect transition="in" filter="fade">
                                      <p:cBhvr>
                                        <p:cTn id="15" dur="500"/>
                                        <p:tgtEl>
                                          <p:spTgt spid="118792"/>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18794"/>
                                        </p:tgtEl>
                                        <p:attrNameLst>
                                          <p:attrName>style.visibility</p:attrName>
                                        </p:attrNameLst>
                                      </p:cBhvr>
                                      <p:to>
                                        <p:strVal val="visible"/>
                                      </p:to>
                                    </p:set>
                                    <p:anim calcmode="lin" valueType="num">
                                      <p:cBhvr>
                                        <p:cTn id="19" dur="500" fill="hold"/>
                                        <p:tgtEl>
                                          <p:spTgt spid="118794"/>
                                        </p:tgtEl>
                                        <p:attrNameLst>
                                          <p:attrName>ppt_w</p:attrName>
                                        </p:attrNameLst>
                                      </p:cBhvr>
                                      <p:tavLst>
                                        <p:tav tm="0">
                                          <p:val>
                                            <p:fltVal val="0"/>
                                          </p:val>
                                        </p:tav>
                                        <p:tav tm="100000">
                                          <p:val>
                                            <p:strVal val="#ppt_w"/>
                                          </p:val>
                                        </p:tav>
                                      </p:tavLst>
                                    </p:anim>
                                    <p:anim calcmode="lin" valueType="num">
                                      <p:cBhvr>
                                        <p:cTn id="20" dur="500" fill="hold"/>
                                        <p:tgtEl>
                                          <p:spTgt spid="118794"/>
                                        </p:tgtEl>
                                        <p:attrNameLst>
                                          <p:attrName>ppt_h</p:attrName>
                                        </p:attrNameLst>
                                      </p:cBhvr>
                                      <p:tavLst>
                                        <p:tav tm="0">
                                          <p:val>
                                            <p:fltVal val="0"/>
                                          </p:val>
                                        </p:tav>
                                        <p:tav tm="100000">
                                          <p:val>
                                            <p:strVal val="#ppt_h"/>
                                          </p:val>
                                        </p:tav>
                                      </p:tavLst>
                                    </p:anim>
                                    <p:animEffect transition="in" filter="fade">
                                      <p:cBhvr>
                                        <p:cTn id="21" dur="500"/>
                                        <p:tgtEl>
                                          <p:spTgt spid="118794"/>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18793"/>
                                        </p:tgtEl>
                                        <p:attrNameLst>
                                          <p:attrName>style.visibility</p:attrName>
                                        </p:attrNameLst>
                                      </p:cBhvr>
                                      <p:to>
                                        <p:strVal val="visible"/>
                                      </p:to>
                                    </p:set>
                                    <p:anim calcmode="lin" valueType="num">
                                      <p:cBhvr>
                                        <p:cTn id="25" dur="500" fill="hold"/>
                                        <p:tgtEl>
                                          <p:spTgt spid="118793"/>
                                        </p:tgtEl>
                                        <p:attrNameLst>
                                          <p:attrName>ppt_w</p:attrName>
                                        </p:attrNameLst>
                                      </p:cBhvr>
                                      <p:tavLst>
                                        <p:tav tm="0">
                                          <p:val>
                                            <p:fltVal val="0"/>
                                          </p:val>
                                        </p:tav>
                                        <p:tav tm="100000">
                                          <p:val>
                                            <p:strVal val="#ppt_w"/>
                                          </p:val>
                                        </p:tav>
                                      </p:tavLst>
                                    </p:anim>
                                    <p:anim calcmode="lin" valueType="num">
                                      <p:cBhvr>
                                        <p:cTn id="26" dur="500" fill="hold"/>
                                        <p:tgtEl>
                                          <p:spTgt spid="118793"/>
                                        </p:tgtEl>
                                        <p:attrNameLst>
                                          <p:attrName>ppt_h</p:attrName>
                                        </p:attrNameLst>
                                      </p:cBhvr>
                                      <p:tavLst>
                                        <p:tav tm="0">
                                          <p:val>
                                            <p:fltVal val="0"/>
                                          </p:val>
                                        </p:tav>
                                        <p:tav tm="100000">
                                          <p:val>
                                            <p:strVal val="#ppt_h"/>
                                          </p:val>
                                        </p:tav>
                                      </p:tavLst>
                                    </p:anim>
                                    <p:animEffect transition="in" filter="fade">
                                      <p:cBhvr>
                                        <p:cTn id="27" dur="500"/>
                                        <p:tgtEl>
                                          <p:spTgt spid="118793"/>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18795"/>
                                        </p:tgtEl>
                                        <p:attrNameLst>
                                          <p:attrName>style.visibility</p:attrName>
                                        </p:attrNameLst>
                                      </p:cBhvr>
                                      <p:to>
                                        <p:strVal val="visible"/>
                                      </p:to>
                                    </p:set>
                                    <p:anim calcmode="lin" valueType="num">
                                      <p:cBhvr>
                                        <p:cTn id="31" dur="500" fill="hold"/>
                                        <p:tgtEl>
                                          <p:spTgt spid="118795"/>
                                        </p:tgtEl>
                                        <p:attrNameLst>
                                          <p:attrName>ppt_w</p:attrName>
                                        </p:attrNameLst>
                                      </p:cBhvr>
                                      <p:tavLst>
                                        <p:tav tm="0">
                                          <p:val>
                                            <p:fltVal val="0"/>
                                          </p:val>
                                        </p:tav>
                                        <p:tav tm="100000">
                                          <p:val>
                                            <p:strVal val="#ppt_w"/>
                                          </p:val>
                                        </p:tav>
                                      </p:tavLst>
                                    </p:anim>
                                    <p:anim calcmode="lin" valueType="num">
                                      <p:cBhvr>
                                        <p:cTn id="32" dur="500" fill="hold"/>
                                        <p:tgtEl>
                                          <p:spTgt spid="118795"/>
                                        </p:tgtEl>
                                        <p:attrNameLst>
                                          <p:attrName>ppt_h</p:attrName>
                                        </p:attrNameLst>
                                      </p:cBhvr>
                                      <p:tavLst>
                                        <p:tav tm="0">
                                          <p:val>
                                            <p:fltVal val="0"/>
                                          </p:val>
                                        </p:tav>
                                        <p:tav tm="100000">
                                          <p:val>
                                            <p:strVal val="#ppt_h"/>
                                          </p:val>
                                        </p:tav>
                                      </p:tavLst>
                                    </p:anim>
                                    <p:animEffect transition="in" filter="fade">
                                      <p:cBhvr>
                                        <p:cTn id="33" dur="500"/>
                                        <p:tgtEl>
                                          <p:spTgt spid="11879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0" fill="hold" grpId="1" nodeType="clickEffect">
                                  <p:stCondLst>
                                    <p:cond delay="0"/>
                                  </p:stCondLst>
                                  <p:childTnLst>
                                    <p:anim calcmode="lin" valueType="num">
                                      <p:cBhvr>
                                        <p:cTn id="37" dur="500"/>
                                        <p:tgtEl>
                                          <p:spTgt spid="118796"/>
                                        </p:tgtEl>
                                        <p:attrNameLst>
                                          <p:attrName>ppt_w</p:attrName>
                                        </p:attrNameLst>
                                      </p:cBhvr>
                                      <p:tavLst>
                                        <p:tav tm="0">
                                          <p:val>
                                            <p:strVal val="ppt_w"/>
                                          </p:val>
                                        </p:tav>
                                        <p:tav tm="100000">
                                          <p:val>
                                            <p:fltVal val="0"/>
                                          </p:val>
                                        </p:tav>
                                      </p:tavLst>
                                    </p:anim>
                                    <p:anim calcmode="lin" valueType="num">
                                      <p:cBhvr>
                                        <p:cTn id="38" dur="500"/>
                                        <p:tgtEl>
                                          <p:spTgt spid="118796"/>
                                        </p:tgtEl>
                                        <p:attrNameLst>
                                          <p:attrName>ppt_h</p:attrName>
                                        </p:attrNameLst>
                                      </p:cBhvr>
                                      <p:tavLst>
                                        <p:tav tm="0">
                                          <p:val>
                                            <p:strVal val="ppt_h"/>
                                          </p:val>
                                        </p:tav>
                                        <p:tav tm="100000">
                                          <p:val>
                                            <p:fltVal val="0"/>
                                          </p:val>
                                        </p:tav>
                                      </p:tavLst>
                                    </p:anim>
                                    <p:animEffect transition="out" filter="fade">
                                      <p:cBhvr>
                                        <p:cTn id="39" dur="500"/>
                                        <p:tgtEl>
                                          <p:spTgt spid="118796"/>
                                        </p:tgtEl>
                                      </p:cBhvr>
                                    </p:animEffect>
                                    <p:set>
                                      <p:cBhvr>
                                        <p:cTn id="40" dur="1" fill="hold">
                                          <p:stCondLst>
                                            <p:cond delay="499"/>
                                          </p:stCondLst>
                                        </p:cTn>
                                        <p:tgtEl>
                                          <p:spTgt spid="118796"/>
                                        </p:tgtEl>
                                        <p:attrNameLst>
                                          <p:attrName>style.visibility</p:attrName>
                                        </p:attrNameLst>
                                      </p:cBhvr>
                                      <p:to>
                                        <p:strVal val="hidden"/>
                                      </p:to>
                                    </p:set>
                                  </p:childTnLst>
                                </p:cTn>
                              </p:par>
                              <p:par>
                                <p:cTn id="41" presetID="53" presetClass="exit" presetSubtype="0" fill="hold" grpId="1" nodeType="withEffect">
                                  <p:stCondLst>
                                    <p:cond delay="0"/>
                                  </p:stCondLst>
                                  <p:childTnLst>
                                    <p:anim calcmode="lin" valueType="num">
                                      <p:cBhvr>
                                        <p:cTn id="42" dur="500"/>
                                        <p:tgtEl>
                                          <p:spTgt spid="118792"/>
                                        </p:tgtEl>
                                        <p:attrNameLst>
                                          <p:attrName>ppt_w</p:attrName>
                                        </p:attrNameLst>
                                      </p:cBhvr>
                                      <p:tavLst>
                                        <p:tav tm="0">
                                          <p:val>
                                            <p:strVal val="ppt_w"/>
                                          </p:val>
                                        </p:tav>
                                        <p:tav tm="100000">
                                          <p:val>
                                            <p:fltVal val="0"/>
                                          </p:val>
                                        </p:tav>
                                      </p:tavLst>
                                    </p:anim>
                                    <p:anim calcmode="lin" valueType="num">
                                      <p:cBhvr>
                                        <p:cTn id="43" dur="500"/>
                                        <p:tgtEl>
                                          <p:spTgt spid="118792"/>
                                        </p:tgtEl>
                                        <p:attrNameLst>
                                          <p:attrName>ppt_h</p:attrName>
                                        </p:attrNameLst>
                                      </p:cBhvr>
                                      <p:tavLst>
                                        <p:tav tm="0">
                                          <p:val>
                                            <p:strVal val="ppt_h"/>
                                          </p:val>
                                        </p:tav>
                                        <p:tav tm="100000">
                                          <p:val>
                                            <p:fltVal val="0"/>
                                          </p:val>
                                        </p:tav>
                                      </p:tavLst>
                                    </p:anim>
                                    <p:animEffect transition="out" filter="fade">
                                      <p:cBhvr>
                                        <p:cTn id="44" dur="500"/>
                                        <p:tgtEl>
                                          <p:spTgt spid="118792"/>
                                        </p:tgtEl>
                                      </p:cBhvr>
                                    </p:animEffect>
                                    <p:set>
                                      <p:cBhvr>
                                        <p:cTn id="45" dur="1" fill="hold">
                                          <p:stCondLst>
                                            <p:cond delay="499"/>
                                          </p:stCondLst>
                                        </p:cTn>
                                        <p:tgtEl>
                                          <p:spTgt spid="118792"/>
                                        </p:tgtEl>
                                        <p:attrNameLst>
                                          <p:attrName>style.visibility</p:attrName>
                                        </p:attrNameLst>
                                      </p:cBhvr>
                                      <p:to>
                                        <p:strVal val="hidden"/>
                                      </p:to>
                                    </p:set>
                                  </p:childTnLst>
                                </p:cTn>
                              </p:par>
                              <p:par>
                                <p:cTn id="46" presetID="53" presetClass="exit" presetSubtype="0" fill="hold" grpId="1" nodeType="withEffect">
                                  <p:stCondLst>
                                    <p:cond delay="0"/>
                                  </p:stCondLst>
                                  <p:childTnLst>
                                    <p:anim calcmode="lin" valueType="num">
                                      <p:cBhvr>
                                        <p:cTn id="47" dur="500"/>
                                        <p:tgtEl>
                                          <p:spTgt spid="118794"/>
                                        </p:tgtEl>
                                        <p:attrNameLst>
                                          <p:attrName>ppt_w</p:attrName>
                                        </p:attrNameLst>
                                      </p:cBhvr>
                                      <p:tavLst>
                                        <p:tav tm="0">
                                          <p:val>
                                            <p:strVal val="ppt_w"/>
                                          </p:val>
                                        </p:tav>
                                        <p:tav tm="100000">
                                          <p:val>
                                            <p:fltVal val="0"/>
                                          </p:val>
                                        </p:tav>
                                      </p:tavLst>
                                    </p:anim>
                                    <p:anim calcmode="lin" valueType="num">
                                      <p:cBhvr>
                                        <p:cTn id="48" dur="500"/>
                                        <p:tgtEl>
                                          <p:spTgt spid="118794"/>
                                        </p:tgtEl>
                                        <p:attrNameLst>
                                          <p:attrName>ppt_h</p:attrName>
                                        </p:attrNameLst>
                                      </p:cBhvr>
                                      <p:tavLst>
                                        <p:tav tm="0">
                                          <p:val>
                                            <p:strVal val="ppt_h"/>
                                          </p:val>
                                        </p:tav>
                                        <p:tav tm="100000">
                                          <p:val>
                                            <p:fltVal val="0"/>
                                          </p:val>
                                        </p:tav>
                                      </p:tavLst>
                                    </p:anim>
                                    <p:animEffect transition="out" filter="fade">
                                      <p:cBhvr>
                                        <p:cTn id="49" dur="500"/>
                                        <p:tgtEl>
                                          <p:spTgt spid="118794"/>
                                        </p:tgtEl>
                                      </p:cBhvr>
                                    </p:animEffect>
                                    <p:set>
                                      <p:cBhvr>
                                        <p:cTn id="50" dur="1" fill="hold">
                                          <p:stCondLst>
                                            <p:cond delay="499"/>
                                          </p:stCondLst>
                                        </p:cTn>
                                        <p:tgtEl>
                                          <p:spTgt spid="118794"/>
                                        </p:tgtEl>
                                        <p:attrNameLst>
                                          <p:attrName>style.visibility</p:attrName>
                                        </p:attrNameLst>
                                      </p:cBhvr>
                                      <p:to>
                                        <p:strVal val="hidden"/>
                                      </p:to>
                                    </p:set>
                                  </p:childTnLst>
                                </p:cTn>
                              </p:par>
                              <p:par>
                                <p:cTn id="51" presetID="53" presetClass="exit" presetSubtype="0" fill="hold" grpId="1" nodeType="withEffect">
                                  <p:stCondLst>
                                    <p:cond delay="0"/>
                                  </p:stCondLst>
                                  <p:childTnLst>
                                    <p:anim calcmode="lin" valueType="num">
                                      <p:cBhvr>
                                        <p:cTn id="52" dur="500"/>
                                        <p:tgtEl>
                                          <p:spTgt spid="118793"/>
                                        </p:tgtEl>
                                        <p:attrNameLst>
                                          <p:attrName>ppt_w</p:attrName>
                                        </p:attrNameLst>
                                      </p:cBhvr>
                                      <p:tavLst>
                                        <p:tav tm="0">
                                          <p:val>
                                            <p:strVal val="ppt_w"/>
                                          </p:val>
                                        </p:tav>
                                        <p:tav tm="100000">
                                          <p:val>
                                            <p:fltVal val="0"/>
                                          </p:val>
                                        </p:tav>
                                      </p:tavLst>
                                    </p:anim>
                                    <p:anim calcmode="lin" valueType="num">
                                      <p:cBhvr>
                                        <p:cTn id="53" dur="500"/>
                                        <p:tgtEl>
                                          <p:spTgt spid="118793"/>
                                        </p:tgtEl>
                                        <p:attrNameLst>
                                          <p:attrName>ppt_h</p:attrName>
                                        </p:attrNameLst>
                                      </p:cBhvr>
                                      <p:tavLst>
                                        <p:tav tm="0">
                                          <p:val>
                                            <p:strVal val="ppt_h"/>
                                          </p:val>
                                        </p:tav>
                                        <p:tav tm="100000">
                                          <p:val>
                                            <p:fltVal val="0"/>
                                          </p:val>
                                        </p:tav>
                                      </p:tavLst>
                                    </p:anim>
                                    <p:animEffect transition="out" filter="fade">
                                      <p:cBhvr>
                                        <p:cTn id="54" dur="500"/>
                                        <p:tgtEl>
                                          <p:spTgt spid="118793"/>
                                        </p:tgtEl>
                                      </p:cBhvr>
                                    </p:animEffect>
                                    <p:set>
                                      <p:cBhvr>
                                        <p:cTn id="55" dur="1" fill="hold">
                                          <p:stCondLst>
                                            <p:cond delay="499"/>
                                          </p:stCondLst>
                                        </p:cTn>
                                        <p:tgtEl>
                                          <p:spTgt spid="118793"/>
                                        </p:tgtEl>
                                        <p:attrNameLst>
                                          <p:attrName>style.visibility</p:attrName>
                                        </p:attrNameLst>
                                      </p:cBhvr>
                                      <p:to>
                                        <p:strVal val="hidden"/>
                                      </p:to>
                                    </p:set>
                                  </p:childTnLst>
                                </p:cTn>
                              </p:par>
                              <p:par>
                                <p:cTn id="56" presetID="53" presetClass="exit" presetSubtype="0" fill="hold" grpId="1" nodeType="withEffect">
                                  <p:stCondLst>
                                    <p:cond delay="0"/>
                                  </p:stCondLst>
                                  <p:childTnLst>
                                    <p:anim calcmode="lin" valueType="num">
                                      <p:cBhvr>
                                        <p:cTn id="57" dur="500"/>
                                        <p:tgtEl>
                                          <p:spTgt spid="118795"/>
                                        </p:tgtEl>
                                        <p:attrNameLst>
                                          <p:attrName>ppt_w</p:attrName>
                                        </p:attrNameLst>
                                      </p:cBhvr>
                                      <p:tavLst>
                                        <p:tav tm="0">
                                          <p:val>
                                            <p:strVal val="ppt_w"/>
                                          </p:val>
                                        </p:tav>
                                        <p:tav tm="100000">
                                          <p:val>
                                            <p:fltVal val="0"/>
                                          </p:val>
                                        </p:tav>
                                      </p:tavLst>
                                    </p:anim>
                                    <p:anim calcmode="lin" valueType="num">
                                      <p:cBhvr>
                                        <p:cTn id="58" dur="500"/>
                                        <p:tgtEl>
                                          <p:spTgt spid="118795"/>
                                        </p:tgtEl>
                                        <p:attrNameLst>
                                          <p:attrName>ppt_h</p:attrName>
                                        </p:attrNameLst>
                                      </p:cBhvr>
                                      <p:tavLst>
                                        <p:tav tm="0">
                                          <p:val>
                                            <p:strVal val="ppt_h"/>
                                          </p:val>
                                        </p:tav>
                                        <p:tav tm="100000">
                                          <p:val>
                                            <p:fltVal val="0"/>
                                          </p:val>
                                        </p:tav>
                                      </p:tavLst>
                                    </p:anim>
                                    <p:animEffect transition="out" filter="fade">
                                      <p:cBhvr>
                                        <p:cTn id="59" dur="500"/>
                                        <p:tgtEl>
                                          <p:spTgt spid="118795"/>
                                        </p:tgtEl>
                                      </p:cBhvr>
                                    </p:animEffect>
                                    <p:set>
                                      <p:cBhvr>
                                        <p:cTn id="60" dur="1" fill="hold">
                                          <p:stCondLst>
                                            <p:cond delay="499"/>
                                          </p:stCondLst>
                                        </p:cTn>
                                        <p:tgtEl>
                                          <p:spTgt spid="118795"/>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18790"/>
                                        </p:tgtEl>
                                        <p:attrNameLst>
                                          <p:attrName>style.visibility</p:attrName>
                                        </p:attrNameLst>
                                      </p:cBhvr>
                                      <p:to>
                                        <p:strVal val="visible"/>
                                      </p:to>
                                    </p:set>
                                    <p:anim calcmode="lin" valueType="num">
                                      <p:cBhvr>
                                        <p:cTn id="65" dur="500" fill="hold"/>
                                        <p:tgtEl>
                                          <p:spTgt spid="118790"/>
                                        </p:tgtEl>
                                        <p:attrNameLst>
                                          <p:attrName>ppt_w</p:attrName>
                                        </p:attrNameLst>
                                      </p:cBhvr>
                                      <p:tavLst>
                                        <p:tav tm="0">
                                          <p:val>
                                            <p:fltVal val="0"/>
                                          </p:val>
                                        </p:tav>
                                        <p:tav tm="100000">
                                          <p:val>
                                            <p:strVal val="#ppt_w"/>
                                          </p:val>
                                        </p:tav>
                                      </p:tavLst>
                                    </p:anim>
                                    <p:anim calcmode="lin" valueType="num">
                                      <p:cBhvr>
                                        <p:cTn id="66" dur="500" fill="hold"/>
                                        <p:tgtEl>
                                          <p:spTgt spid="118790"/>
                                        </p:tgtEl>
                                        <p:attrNameLst>
                                          <p:attrName>ppt_h</p:attrName>
                                        </p:attrNameLst>
                                      </p:cBhvr>
                                      <p:tavLst>
                                        <p:tav tm="0">
                                          <p:val>
                                            <p:fltVal val="0"/>
                                          </p:val>
                                        </p:tav>
                                        <p:tav tm="100000">
                                          <p:val>
                                            <p:strVal val="#ppt_h"/>
                                          </p:val>
                                        </p:tav>
                                      </p:tavLst>
                                    </p:anim>
                                    <p:animEffect transition="in" filter="fade">
                                      <p:cBhvr>
                                        <p:cTn id="67" dur="500"/>
                                        <p:tgtEl>
                                          <p:spTgt spid="118790"/>
                                        </p:tgtEl>
                                      </p:cBhvr>
                                    </p:animEffect>
                                  </p:childTnLst>
                                </p:cTn>
                              </p:par>
                            </p:childTnLst>
                          </p:cTn>
                        </p:par>
                        <p:par>
                          <p:cTn id="68" fill="hold" nodeType="afterGroup">
                            <p:stCondLst>
                              <p:cond delay="500"/>
                            </p:stCondLst>
                            <p:childTnLst>
                              <p:par>
                                <p:cTn id="69" presetID="53" presetClass="entr" presetSubtype="0" fill="hold" grpId="0" nodeType="afterEffect">
                                  <p:stCondLst>
                                    <p:cond delay="0"/>
                                  </p:stCondLst>
                                  <p:childTnLst>
                                    <p:set>
                                      <p:cBhvr>
                                        <p:cTn id="70" dur="1" fill="hold">
                                          <p:stCondLst>
                                            <p:cond delay="0"/>
                                          </p:stCondLst>
                                        </p:cTn>
                                        <p:tgtEl>
                                          <p:spTgt spid="118791"/>
                                        </p:tgtEl>
                                        <p:attrNameLst>
                                          <p:attrName>style.visibility</p:attrName>
                                        </p:attrNameLst>
                                      </p:cBhvr>
                                      <p:to>
                                        <p:strVal val="visible"/>
                                      </p:to>
                                    </p:set>
                                    <p:anim calcmode="lin" valueType="num">
                                      <p:cBhvr>
                                        <p:cTn id="71" dur="500" fill="hold"/>
                                        <p:tgtEl>
                                          <p:spTgt spid="118791"/>
                                        </p:tgtEl>
                                        <p:attrNameLst>
                                          <p:attrName>ppt_w</p:attrName>
                                        </p:attrNameLst>
                                      </p:cBhvr>
                                      <p:tavLst>
                                        <p:tav tm="0">
                                          <p:val>
                                            <p:fltVal val="0"/>
                                          </p:val>
                                        </p:tav>
                                        <p:tav tm="100000">
                                          <p:val>
                                            <p:strVal val="#ppt_w"/>
                                          </p:val>
                                        </p:tav>
                                      </p:tavLst>
                                    </p:anim>
                                    <p:anim calcmode="lin" valueType="num">
                                      <p:cBhvr>
                                        <p:cTn id="72" dur="500" fill="hold"/>
                                        <p:tgtEl>
                                          <p:spTgt spid="118791"/>
                                        </p:tgtEl>
                                        <p:attrNameLst>
                                          <p:attrName>ppt_h</p:attrName>
                                        </p:attrNameLst>
                                      </p:cBhvr>
                                      <p:tavLst>
                                        <p:tav tm="0">
                                          <p:val>
                                            <p:fltVal val="0"/>
                                          </p:val>
                                        </p:tav>
                                        <p:tav tm="100000">
                                          <p:val>
                                            <p:strVal val="#ppt_h"/>
                                          </p:val>
                                        </p:tav>
                                      </p:tavLst>
                                    </p:anim>
                                    <p:animEffect transition="in" filter="fade">
                                      <p:cBhvr>
                                        <p:cTn id="73" dur="500"/>
                                        <p:tgtEl>
                                          <p:spTgt spid="11879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118797"/>
                                        </p:tgtEl>
                                        <p:attrNameLst>
                                          <p:attrName>style.visibility</p:attrName>
                                        </p:attrNameLst>
                                      </p:cBhvr>
                                      <p:to>
                                        <p:strVal val="visible"/>
                                      </p:to>
                                    </p:set>
                                    <p:anim calcmode="lin" valueType="num">
                                      <p:cBhvr>
                                        <p:cTn id="78" dur="500" fill="hold"/>
                                        <p:tgtEl>
                                          <p:spTgt spid="118797"/>
                                        </p:tgtEl>
                                        <p:attrNameLst>
                                          <p:attrName>ppt_w</p:attrName>
                                        </p:attrNameLst>
                                      </p:cBhvr>
                                      <p:tavLst>
                                        <p:tav tm="0">
                                          <p:val>
                                            <p:fltVal val="0"/>
                                          </p:val>
                                        </p:tav>
                                        <p:tav tm="100000">
                                          <p:val>
                                            <p:strVal val="#ppt_w"/>
                                          </p:val>
                                        </p:tav>
                                      </p:tavLst>
                                    </p:anim>
                                    <p:anim calcmode="lin" valueType="num">
                                      <p:cBhvr>
                                        <p:cTn id="79" dur="500" fill="hold"/>
                                        <p:tgtEl>
                                          <p:spTgt spid="118797"/>
                                        </p:tgtEl>
                                        <p:attrNameLst>
                                          <p:attrName>ppt_h</p:attrName>
                                        </p:attrNameLst>
                                      </p:cBhvr>
                                      <p:tavLst>
                                        <p:tav tm="0">
                                          <p:val>
                                            <p:fltVal val="0"/>
                                          </p:val>
                                        </p:tav>
                                        <p:tav tm="100000">
                                          <p:val>
                                            <p:strVal val="#ppt_h"/>
                                          </p:val>
                                        </p:tav>
                                      </p:tavLst>
                                    </p:anim>
                                    <p:animEffect transition="in" filter="fade">
                                      <p:cBhvr>
                                        <p:cTn id="80" dur="500"/>
                                        <p:tgtEl>
                                          <p:spTgt spid="118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animBg="1"/>
      <p:bldP spid="118791" grpId="0" animBg="1"/>
      <p:bldP spid="118792" grpId="0" animBg="1"/>
      <p:bldP spid="118792" grpId="1" animBg="1"/>
      <p:bldP spid="118793" grpId="0" animBg="1"/>
      <p:bldP spid="118793" grpId="1" animBg="1"/>
      <p:bldP spid="118794" grpId="0" animBg="1"/>
      <p:bldP spid="118794" grpId="1" animBg="1"/>
      <p:bldP spid="118795" grpId="0" animBg="1"/>
      <p:bldP spid="118795" grpId="1" animBg="1"/>
      <p:bldP spid="118796" grpId="0" animBg="1"/>
      <p:bldP spid="118796" grpId="1" animBg="1"/>
      <p:bldP spid="1187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6135"/>
            <a:ext cx="8229600" cy="1143000"/>
          </a:xfrm>
        </p:spPr>
        <p:txBody>
          <a:bodyPr/>
          <a:lstStyle/>
          <a:p>
            <a:r>
              <a:rPr lang="en-US" dirty="0" smtClean="0"/>
              <a:t>TV in the 1950s</a:t>
            </a:r>
          </a:p>
        </p:txBody>
      </p:sp>
      <p:sp>
        <p:nvSpPr>
          <p:cNvPr id="12291" name="Rectangle 3"/>
          <p:cNvSpPr>
            <a:spLocks noGrp="1" noChangeArrowheads="1"/>
          </p:cNvSpPr>
          <p:nvPr>
            <p:ph type="body" idx="1"/>
          </p:nvPr>
        </p:nvSpPr>
        <p:spPr/>
        <p:txBody>
          <a:bodyPr/>
          <a:lstStyle/>
          <a:p>
            <a:r>
              <a:rPr lang="en-US" i="1" smtClean="0"/>
              <a:t>$64,000 Question</a:t>
            </a:r>
          </a:p>
          <a:p>
            <a:r>
              <a:rPr lang="en-US" i="1" smtClean="0"/>
              <a:t>21 Questions</a:t>
            </a:r>
          </a:p>
          <a:p>
            <a:r>
              <a:rPr lang="en-US" i="1" smtClean="0"/>
              <a:t>Bonanza</a:t>
            </a:r>
          </a:p>
          <a:p>
            <a:r>
              <a:rPr lang="en-US" i="1" smtClean="0"/>
              <a:t>The Untouchables </a:t>
            </a:r>
          </a:p>
          <a:p>
            <a:r>
              <a:rPr lang="en-US" i="1" smtClean="0"/>
              <a:t>I Love Lucy</a:t>
            </a:r>
          </a:p>
          <a:p>
            <a:r>
              <a:rPr lang="en-US" smtClean="0"/>
              <a:t>1950s TV networks </a:t>
            </a:r>
          </a:p>
        </p:txBody>
      </p:sp>
      <p:pic>
        <p:nvPicPr>
          <p:cNvPr id="12292" name="Picture 4" descr="TV lady--195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7113"/>
            <a:ext cx="9144000"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4" name="Picture 10" descr="Image:Lucy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4410075"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5" name="Text Box 11"/>
          <p:cNvSpPr txBox="1">
            <a:spLocks noChangeArrowheads="1"/>
          </p:cNvSpPr>
          <p:nvPr/>
        </p:nvSpPr>
        <p:spPr bwMode="auto">
          <a:xfrm>
            <a:off x="838200" y="192088"/>
            <a:ext cx="3429000" cy="502702"/>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spcBef>
                <a:spcPct val="50000"/>
              </a:spcBef>
            </a:pPr>
            <a:r>
              <a:rPr lang="en-US" sz="3200">
                <a:solidFill>
                  <a:srgbClr val="000000"/>
                </a:solidFill>
                <a:latin typeface="Rockwell"/>
                <a:cs typeface="Rockwell"/>
              </a:rPr>
              <a:t>“I Love Lucy”</a:t>
            </a:r>
          </a:p>
        </p:txBody>
      </p:sp>
      <p:pic>
        <p:nvPicPr>
          <p:cNvPr id="185357" name="Picture 13" descr="vcvg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685800"/>
            <a:ext cx="478790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8" name="Text Box 14"/>
          <p:cNvSpPr txBox="1">
            <a:spLocks noChangeArrowheads="1"/>
          </p:cNvSpPr>
          <p:nvPr/>
        </p:nvSpPr>
        <p:spPr bwMode="auto">
          <a:xfrm>
            <a:off x="5029200" y="0"/>
            <a:ext cx="3429000" cy="896656"/>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lnSpc>
                <a:spcPct val="80000"/>
              </a:lnSpc>
              <a:spcBef>
                <a:spcPct val="50000"/>
              </a:spcBef>
            </a:pPr>
            <a:r>
              <a:rPr lang="en-US" sz="3200">
                <a:solidFill>
                  <a:srgbClr val="000000"/>
                </a:solidFill>
                <a:latin typeface="Rockwell"/>
                <a:cs typeface="Rockwell"/>
              </a:rPr>
              <a:t>“The Milton Berle Show”</a:t>
            </a:r>
          </a:p>
        </p:txBody>
      </p:sp>
      <p:sp>
        <p:nvSpPr>
          <p:cNvPr id="185362" name="Rectangle 18"/>
          <p:cNvSpPr>
            <a:spLocks noChangeArrowheads="1"/>
          </p:cNvSpPr>
          <p:nvPr/>
        </p:nvSpPr>
        <p:spPr bwMode="auto">
          <a:xfrm>
            <a:off x="152400" y="5772150"/>
            <a:ext cx="8839200" cy="796115"/>
          </a:xfrm>
          <a:prstGeom prst="rect">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10000"/>
              </a:spcBef>
              <a:buClr>
                <a:schemeClr val="accent1"/>
              </a:buClr>
              <a:buFont typeface="Arial" charset="0"/>
              <a:buNone/>
            </a:pPr>
            <a:r>
              <a:rPr kumimoji="1" lang="en-US" sz="2800" dirty="0">
                <a:solidFill>
                  <a:srgbClr val="000000"/>
                </a:solidFill>
                <a:latin typeface="Rockwell"/>
                <a:cs typeface="Rockwell"/>
              </a:rPr>
              <a:t>TV replaced radio &amp; magazines as the primary conveyer of American consumer culture</a:t>
            </a:r>
          </a:p>
        </p:txBody>
      </p:sp>
    </p:spTree>
    <p:extLst>
      <p:ext uri="{BB962C8B-B14F-4D97-AF65-F5344CB8AC3E}">
        <p14:creationId xmlns:p14="http://schemas.microsoft.com/office/powerpoint/2010/main" val="1277872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5354"/>
                                        </p:tgtEl>
                                        <p:attrNameLst>
                                          <p:attrName>style.visibility</p:attrName>
                                        </p:attrNameLst>
                                      </p:cBhvr>
                                      <p:to>
                                        <p:strVal val="visible"/>
                                      </p:to>
                                    </p:set>
                                    <p:anim calcmode="lin" valueType="num">
                                      <p:cBhvr>
                                        <p:cTn id="7" dur="500" fill="hold"/>
                                        <p:tgtEl>
                                          <p:spTgt spid="185354"/>
                                        </p:tgtEl>
                                        <p:attrNameLst>
                                          <p:attrName>ppt_w</p:attrName>
                                        </p:attrNameLst>
                                      </p:cBhvr>
                                      <p:tavLst>
                                        <p:tav tm="0">
                                          <p:val>
                                            <p:fltVal val="0"/>
                                          </p:val>
                                        </p:tav>
                                        <p:tav tm="100000">
                                          <p:val>
                                            <p:strVal val="#ppt_w"/>
                                          </p:val>
                                        </p:tav>
                                      </p:tavLst>
                                    </p:anim>
                                    <p:anim calcmode="lin" valueType="num">
                                      <p:cBhvr>
                                        <p:cTn id="8" dur="500" fill="hold"/>
                                        <p:tgtEl>
                                          <p:spTgt spid="185354"/>
                                        </p:tgtEl>
                                        <p:attrNameLst>
                                          <p:attrName>ppt_h</p:attrName>
                                        </p:attrNameLst>
                                      </p:cBhvr>
                                      <p:tavLst>
                                        <p:tav tm="0">
                                          <p:val>
                                            <p:fltVal val="0"/>
                                          </p:val>
                                        </p:tav>
                                        <p:tav tm="100000">
                                          <p:val>
                                            <p:strVal val="#ppt_h"/>
                                          </p:val>
                                        </p:tav>
                                      </p:tavLst>
                                    </p:anim>
                                    <p:animEffect transition="in" filter="fade">
                                      <p:cBhvr>
                                        <p:cTn id="9" dur="500"/>
                                        <p:tgtEl>
                                          <p:spTgt spid="185354"/>
                                        </p:tgtEl>
                                      </p:cBhvr>
                                    </p:animEffect>
                                  </p:childTnLst>
                                </p:cTn>
                              </p:par>
                              <p:par>
                                <p:cTn id="10" presetID="53" presetClass="entr" presetSubtype="0" fill="hold" nodeType="withEffect">
                                  <p:stCondLst>
                                    <p:cond delay="0"/>
                                  </p:stCondLst>
                                  <p:childTnLst>
                                    <p:set>
                                      <p:cBhvr>
                                        <p:cTn id="11" dur="1" fill="hold">
                                          <p:stCondLst>
                                            <p:cond delay="0"/>
                                          </p:stCondLst>
                                        </p:cTn>
                                        <p:tgtEl>
                                          <p:spTgt spid="185357"/>
                                        </p:tgtEl>
                                        <p:attrNameLst>
                                          <p:attrName>style.visibility</p:attrName>
                                        </p:attrNameLst>
                                      </p:cBhvr>
                                      <p:to>
                                        <p:strVal val="visible"/>
                                      </p:to>
                                    </p:set>
                                    <p:anim calcmode="lin" valueType="num">
                                      <p:cBhvr>
                                        <p:cTn id="12" dur="500" fill="hold"/>
                                        <p:tgtEl>
                                          <p:spTgt spid="185357"/>
                                        </p:tgtEl>
                                        <p:attrNameLst>
                                          <p:attrName>ppt_w</p:attrName>
                                        </p:attrNameLst>
                                      </p:cBhvr>
                                      <p:tavLst>
                                        <p:tav tm="0">
                                          <p:val>
                                            <p:fltVal val="0"/>
                                          </p:val>
                                        </p:tav>
                                        <p:tav tm="100000">
                                          <p:val>
                                            <p:strVal val="#ppt_w"/>
                                          </p:val>
                                        </p:tav>
                                      </p:tavLst>
                                    </p:anim>
                                    <p:anim calcmode="lin" valueType="num">
                                      <p:cBhvr>
                                        <p:cTn id="13" dur="500" fill="hold"/>
                                        <p:tgtEl>
                                          <p:spTgt spid="185357"/>
                                        </p:tgtEl>
                                        <p:attrNameLst>
                                          <p:attrName>ppt_h</p:attrName>
                                        </p:attrNameLst>
                                      </p:cBhvr>
                                      <p:tavLst>
                                        <p:tav tm="0">
                                          <p:val>
                                            <p:fltVal val="0"/>
                                          </p:val>
                                        </p:tav>
                                        <p:tav tm="100000">
                                          <p:val>
                                            <p:strVal val="#ppt_h"/>
                                          </p:val>
                                        </p:tav>
                                      </p:tavLst>
                                    </p:anim>
                                    <p:animEffect transition="in" filter="fade">
                                      <p:cBhvr>
                                        <p:cTn id="14" dur="500"/>
                                        <p:tgtEl>
                                          <p:spTgt spid="18535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85355"/>
                                        </p:tgtEl>
                                        <p:attrNameLst>
                                          <p:attrName>style.visibility</p:attrName>
                                        </p:attrNameLst>
                                      </p:cBhvr>
                                      <p:to>
                                        <p:strVal val="visible"/>
                                      </p:to>
                                    </p:set>
                                    <p:anim calcmode="lin" valueType="num">
                                      <p:cBhvr>
                                        <p:cTn id="17" dur="500" fill="hold"/>
                                        <p:tgtEl>
                                          <p:spTgt spid="185355"/>
                                        </p:tgtEl>
                                        <p:attrNameLst>
                                          <p:attrName>ppt_w</p:attrName>
                                        </p:attrNameLst>
                                      </p:cBhvr>
                                      <p:tavLst>
                                        <p:tav tm="0">
                                          <p:val>
                                            <p:fltVal val="0"/>
                                          </p:val>
                                        </p:tav>
                                        <p:tav tm="100000">
                                          <p:val>
                                            <p:strVal val="#ppt_w"/>
                                          </p:val>
                                        </p:tav>
                                      </p:tavLst>
                                    </p:anim>
                                    <p:anim calcmode="lin" valueType="num">
                                      <p:cBhvr>
                                        <p:cTn id="18" dur="500" fill="hold"/>
                                        <p:tgtEl>
                                          <p:spTgt spid="185355"/>
                                        </p:tgtEl>
                                        <p:attrNameLst>
                                          <p:attrName>ppt_h</p:attrName>
                                        </p:attrNameLst>
                                      </p:cBhvr>
                                      <p:tavLst>
                                        <p:tav tm="0">
                                          <p:val>
                                            <p:fltVal val="0"/>
                                          </p:val>
                                        </p:tav>
                                        <p:tav tm="100000">
                                          <p:val>
                                            <p:strVal val="#ppt_h"/>
                                          </p:val>
                                        </p:tav>
                                      </p:tavLst>
                                    </p:anim>
                                    <p:animEffect transition="in" filter="fade">
                                      <p:cBhvr>
                                        <p:cTn id="19" dur="500"/>
                                        <p:tgtEl>
                                          <p:spTgt spid="18535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85358"/>
                                        </p:tgtEl>
                                        <p:attrNameLst>
                                          <p:attrName>style.visibility</p:attrName>
                                        </p:attrNameLst>
                                      </p:cBhvr>
                                      <p:to>
                                        <p:strVal val="visible"/>
                                      </p:to>
                                    </p:set>
                                    <p:anim calcmode="lin" valueType="num">
                                      <p:cBhvr>
                                        <p:cTn id="22" dur="500" fill="hold"/>
                                        <p:tgtEl>
                                          <p:spTgt spid="185358"/>
                                        </p:tgtEl>
                                        <p:attrNameLst>
                                          <p:attrName>ppt_w</p:attrName>
                                        </p:attrNameLst>
                                      </p:cBhvr>
                                      <p:tavLst>
                                        <p:tav tm="0">
                                          <p:val>
                                            <p:fltVal val="0"/>
                                          </p:val>
                                        </p:tav>
                                        <p:tav tm="100000">
                                          <p:val>
                                            <p:strVal val="#ppt_w"/>
                                          </p:val>
                                        </p:tav>
                                      </p:tavLst>
                                    </p:anim>
                                    <p:anim calcmode="lin" valueType="num">
                                      <p:cBhvr>
                                        <p:cTn id="23" dur="500" fill="hold"/>
                                        <p:tgtEl>
                                          <p:spTgt spid="185358"/>
                                        </p:tgtEl>
                                        <p:attrNameLst>
                                          <p:attrName>ppt_h</p:attrName>
                                        </p:attrNameLst>
                                      </p:cBhvr>
                                      <p:tavLst>
                                        <p:tav tm="0">
                                          <p:val>
                                            <p:fltVal val="0"/>
                                          </p:val>
                                        </p:tav>
                                        <p:tav tm="100000">
                                          <p:val>
                                            <p:strVal val="#ppt_h"/>
                                          </p:val>
                                        </p:tav>
                                      </p:tavLst>
                                    </p:anim>
                                    <p:animEffect transition="in" filter="fade">
                                      <p:cBhvr>
                                        <p:cTn id="24" dur="500"/>
                                        <p:tgtEl>
                                          <p:spTgt spid="18535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85362"/>
                                        </p:tgtEl>
                                        <p:attrNameLst>
                                          <p:attrName>style.visibility</p:attrName>
                                        </p:attrNameLst>
                                      </p:cBhvr>
                                      <p:to>
                                        <p:strVal val="visible"/>
                                      </p:to>
                                    </p:set>
                                    <p:anim calcmode="lin" valueType="num">
                                      <p:cBhvr>
                                        <p:cTn id="29" dur="500" fill="hold"/>
                                        <p:tgtEl>
                                          <p:spTgt spid="185362"/>
                                        </p:tgtEl>
                                        <p:attrNameLst>
                                          <p:attrName>ppt_w</p:attrName>
                                        </p:attrNameLst>
                                      </p:cBhvr>
                                      <p:tavLst>
                                        <p:tav tm="0">
                                          <p:val>
                                            <p:fltVal val="0"/>
                                          </p:val>
                                        </p:tav>
                                        <p:tav tm="100000">
                                          <p:val>
                                            <p:strVal val="#ppt_w"/>
                                          </p:val>
                                        </p:tav>
                                      </p:tavLst>
                                    </p:anim>
                                    <p:anim calcmode="lin" valueType="num">
                                      <p:cBhvr>
                                        <p:cTn id="30" dur="500" fill="hold"/>
                                        <p:tgtEl>
                                          <p:spTgt spid="185362"/>
                                        </p:tgtEl>
                                        <p:attrNameLst>
                                          <p:attrName>ppt_h</p:attrName>
                                        </p:attrNameLst>
                                      </p:cBhvr>
                                      <p:tavLst>
                                        <p:tav tm="0">
                                          <p:val>
                                            <p:fltVal val="0"/>
                                          </p:val>
                                        </p:tav>
                                        <p:tav tm="100000">
                                          <p:val>
                                            <p:strVal val="#ppt_h"/>
                                          </p:val>
                                        </p:tav>
                                      </p:tavLst>
                                    </p:anim>
                                    <p:animEffect transition="in" filter="fade">
                                      <p:cBhvr>
                                        <p:cTn id="31" dur="500"/>
                                        <p:tgtEl>
                                          <p:spTgt spid="18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5" grpId="0" animBg="1"/>
      <p:bldP spid="185358" grpId="0" animBg="1"/>
      <p:bldP spid="18536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Rectangle 4"/>
          <p:cNvSpPr>
            <a:spLocks noGrp="1" noChangeArrowheads="1"/>
          </p:cNvSpPr>
          <p:nvPr>
            <p:ph type="title"/>
          </p:nvPr>
        </p:nvSpPr>
        <p:spPr>
          <a:xfrm>
            <a:off x="220836" y="0"/>
            <a:ext cx="8694564" cy="762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smtClean="0"/>
              <a:t>Life in the Suburbs</a:t>
            </a:r>
          </a:p>
        </p:txBody>
      </p:sp>
      <p:sp>
        <p:nvSpPr>
          <p:cNvPr id="14341" name="Rectangle 5"/>
          <p:cNvSpPr>
            <a:spLocks noGrp="1" noChangeArrowheads="1"/>
          </p:cNvSpPr>
          <p:nvPr>
            <p:ph type="body" idx="1"/>
          </p:nvPr>
        </p:nvSpPr>
        <p:spPr>
          <a:xfrm>
            <a:off x="0" y="1021624"/>
            <a:ext cx="9144000" cy="5836375"/>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0000"/>
              </a:spcBef>
            </a:pPr>
            <a:r>
              <a:rPr lang="en-US" dirty="0" smtClean="0"/>
              <a:t>The rapid growth of suburbs altered American life:</a:t>
            </a:r>
          </a:p>
          <a:p>
            <a:pPr lvl="1">
              <a:lnSpc>
                <a:spcPct val="95000"/>
              </a:lnSpc>
              <a:spcBef>
                <a:spcPct val="10000"/>
              </a:spcBef>
            </a:pPr>
            <a:r>
              <a:rPr lang="en-US" dirty="0" smtClean="0"/>
              <a:t>“Blue” &amp; “white collar” workers lived in the same neighborhoods</a:t>
            </a:r>
          </a:p>
          <a:p>
            <a:pPr lvl="1">
              <a:lnSpc>
                <a:spcPct val="95000"/>
              </a:lnSpc>
              <a:spcBef>
                <a:spcPct val="10000"/>
              </a:spcBef>
            </a:pPr>
            <a:r>
              <a:rPr lang="en-US" dirty="0" smtClean="0"/>
              <a:t>Suburbs depended upon cars, grocery stores, &amp; shopping malls </a:t>
            </a:r>
          </a:p>
          <a:p>
            <a:pPr lvl="1">
              <a:lnSpc>
                <a:spcPct val="95000"/>
              </a:lnSpc>
              <a:spcBef>
                <a:spcPct val="10000"/>
              </a:spcBef>
            </a:pPr>
            <a:r>
              <a:rPr lang="en-US" dirty="0" smtClean="0"/>
              <a:t>Suburbs allowed for the nuclear-family, not the extended family</a:t>
            </a:r>
          </a:p>
          <a:p>
            <a:pPr lvl="1">
              <a:lnSpc>
                <a:spcPct val="95000"/>
              </a:lnSpc>
              <a:spcBef>
                <a:spcPct val="10000"/>
              </a:spcBef>
            </a:pPr>
            <a:r>
              <a:rPr lang="en-US" dirty="0" smtClean="0"/>
              <a:t>“White-flight” to the suburbs left behind largely black urban cores</a:t>
            </a:r>
          </a:p>
        </p:txBody>
      </p:sp>
    </p:spTree>
    <p:extLst>
      <p:ext uri="{BB962C8B-B14F-4D97-AF65-F5344CB8AC3E}">
        <p14:creationId xmlns:p14="http://schemas.microsoft.com/office/powerpoint/2010/main" val="2849937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Rectangle 4"/>
          <p:cNvSpPr>
            <a:spLocks noGrp="1" noChangeArrowheads="1"/>
          </p:cNvSpPr>
          <p:nvPr>
            <p:ph type="title"/>
          </p:nvPr>
        </p:nvSpPr>
        <p:spPr>
          <a:xfrm>
            <a:off x="457200" y="274638"/>
            <a:ext cx="8229600" cy="774598"/>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smtClean="0"/>
              <a:t>Areas of Greatest Growth</a:t>
            </a:r>
          </a:p>
        </p:txBody>
      </p:sp>
      <p:sp>
        <p:nvSpPr>
          <p:cNvPr id="17413" name="Rectangle 5"/>
          <p:cNvSpPr>
            <a:spLocks noGrp="1" noChangeArrowheads="1"/>
          </p:cNvSpPr>
          <p:nvPr>
            <p:ph type="body" idx="1"/>
          </p:nvPr>
        </p:nvSpPr>
        <p:spPr>
          <a:xfrm>
            <a:off x="0" y="1417638"/>
            <a:ext cx="9144000" cy="5440362"/>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smtClean="0"/>
              <a:t>The rapid growth of suburbs led to</a:t>
            </a:r>
          </a:p>
          <a:p>
            <a:pPr lvl="1"/>
            <a:r>
              <a:rPr lang="en-US" dirty="0" smtClean="0"/>
              <a:t>Increased church membership; Religious preference became the primary identifying feature of the suburbs </a:t>
            </a:r>
            <a:r>
              <a:rPr lang="en-US" dirty="0" smtClean="0"/>
              <a:t>(2</a:t>
            </a:r>
            <a:r>
              <a:rPr lang="en-US" baseline="30000" dirty="0" smtClean="0"/>
              <a:t>nd</a:t>
            </a:r>
            <a:r>
              <a:rPr lang="en-US" dirty="0" smtClean="0"/>
              <a:t> RED SCARE)</a:t>
            </a:r>
            <a:endParaRPr lang="en-US" dirty="0" smtClean="0"/>
          </a:p>
          <a:p>
            <a:pPr lvl="1"/>
            <a:r>
              <a:rPr lang="en-US" dirty="0" smtClean="0"/>
              <a:t>Public schools grew &amp; a college education was a goal for middle class children</a:t>
            </a:r>
          </a:p>
        </p:txBody>
      </p:sp>
    </p:spTree>
    <p:extLst>
      <p:ext uri="{BB962C8B-B14F-4D97-AF65-F5344CB8AC3E}">
        <p14:creationId xmlns:p14="http://schemas.microsoft.com/office/powerpoint/2010/main" val="1343357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Rectangle 4"/>
          <p:cNvSpPr>
            <a:spLocks noGrp="1" noChangeArrowheads="1"/>
          </p:cNvSpPr>
          <p:nvPr>
            <p:ph type="title"/>
          </p:nvPr>
        </p:nvSpPr>
        <p:spPr>
          <a:xfrm>
            <a:off x="276045" y="0"/>
            <a:ext cx="8639355"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fontScale="90000"/>
          </a:bodyPr>
          <a:lstStyle/>
          <a:p>
            <a:r>
              <a:rPr lang="en-US" dirty="0" smtClean="0"/>
              <a:t>Critics of the Consumer Society</a:t>
            </a:r>
          </a:p>
        </p:txBody>
      </p:sp>
      <p:sp>
        <p:nvSpPr>
          <p:cNvPr id="135173" name="Rectangle 5"/>
          <p:cNvSpPr>
            <a:spLocks noGrp="1" noChangeArrowheads="1"/>
          </p:cNvSpPr>
          <p:nvPr>
            <p:ph type="body" idx="1"/>
          </p:nvPr>
        </p:nvSpPr>
        <p:spPr>
          <a:xfrm>
            <a:off x="0" y="1297738"/>
            <a:ext cx="9144000" cy="5560261"/>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a:defRPr/>
            </a:pPr>
            <a:r>
              <a:rPr lang="en-US" sz="4000" dirty="0" smtClean="0"/>
              <a:t>Some criticized suburban culture:</a:t>
            </a:r>
          </a:p>
          <a:p>
            <a:pPr lvl="1">
              <a:buSzPct val="75000"/>
              <a:defRPr/>
            </a:pPr>
            <a:r>
              <a:rPr lang="en-US" sz="3600" dirty="0" smtClean="0"/>
              <a:t>William Whyte’s </a:t>
            </a:r>
            <a:r>
              <a:rPr lang="en-US" sz="3600" i="1" dirty="0" smtClean="0"/>
              <a:t>Organized Man</a:t>
            </a:r>
            <a:r>
              <a:rPr lang="en-US" sz="3600" dirty="0" smtClean="0"/>
              <a:t> &amp; David Riesman’s </a:t>
            </a:r>
            <a:r>
              <a:rPr lang="en-US" sz="3600" i="1" dirty="0" smtClean="0"/>
              <a:t>Lonely Crowd</a:t>
            </a:r>
            <a:r>
              <a:rPr lang="en-US" sz="3600" dirty="0" smtClean="0"/>
              <a:t> criticized American conformity to social pressures</a:t>
            </a:r>
          </a:p>
          <a:p>
            <a:pPr lvl="1">
              <a:defRPr/>
            </a:pPr>
            <a:r>
              <a:rPr lang="en-US" sz="3600" dirty="0" smtClean="0"/>
              <a:t>Jack Kerouac &amp; the Beats (</a:t>
            </a:r>
            <a:r>
              <a:rPr lang="en-US" sz="3600" u="sng" dirty="0" smtClean="0">
                <a:effectLst>
                  <a:outerShdw blurRad="38100" dist="38100" dir="2700000" algn="tl">
                    <a:srgbClr val="C0C0C0"/>
                  </a:outerShdw>
                </a:effectLst>
              </a:rPr>
              <a:t>Beatniks</a:t>
            </a:r>
            <a:r>
              <a:rPr lang="en-US" sz="3600" dirty="0" smtClean="0"/>
              <a:t>) emerged as a new counter-culture by refusing to conform to 1950s culture </a:t>
            </a:r>
          </a:p>
        </p:txBody>
      </p:sp>
      <p:sp>
        <p:nvSpPr>
          <p:cNvPr id="135175" name="AutoShape 7"/>
          <p:cNvSpPr>
            <a:spLocks noChangeArrowheads="1"/>
          </p:cNvSpPr>
          <p:nvPr/>
        </p:nvSpPr>
        <p:spPr bwMode="auto">
          <a:xfrm>
            <a:off x="3124200" y="2133600"/>
            <a:ext cx="5410200" cy="1066800"/>
          </a:xfrm>
          <a:prstGeom prst="wedgeRectCallout">
            <a:avLst>
              <a:gd name="adj1" fmla="val 3287"/>
              <a:gd name="adj2" fmla="val 218005"/>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2800">
                <a:solidFill>
                  <a:schemeClr val="bg1"/>
                </a:solidFill>
              </a:rPr>
              <a:t>Gave rise to counter-culture reactionaries of 1960s</a:t>
            </a:r>
          </a:p>
        </p:txBody>
      </p:sp>
      <p:sp>
        <p:nvSpPr>
          <p:cNvPr id="135176" name="AutoShape 8"/>
          <p:cNvSpPr>
            <a:spLocks noChangeArrowheads="1"/>
          </p:cNvSpPr>
          <p:nvPr/>
        </p:nvSpPr>
        <p:spPr bwMode="auto">
          <a:xfrm>
            <a:off x="2667000" y="3352800"/>
            <a:ext cx="6400800" cy="1066800"/>
          </a:xfrm>
          <a:prstGeom prst="wedgeRectCallout">
            <a:avLst>
              <a:gd name="adj1" fmla="val 5755"/>
              <a:gd name="adj2" fmla="val 11518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2800" dirty="0">
                <a:solidFill>
                  <a:schemeClr val="bg1"/>
                </a:solidFill>
              </a:rPr>
              <a:t>Inspired by Zen Buddhist state of inner grace called “beatitude”</a:t>
            </a:r>
          </a:p>
        </p:txBody>
      </p:sp>
    </p:spTree>
    <p:extLst>
      <p:ext uri="{BB962C8B-B14F-4D97-AF65-F5344CB8AC3E}">
        <p14:creationId xmlns:p14="http://schemas.microsoft.com/office/powerpoint/2010/main" val="1249994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5176"/>
                                        </p:tgtEl>
                                        <p:attrNameLst>
                                          <p:attrName>style.visibility</p:attrName>
                                        </p:attrNameLst>
                                      </p:cBhvr>
                                      <p:to>
                                        <p:strVal val="visible"/>
                                      </p:to>
                                    </p:set>
                                    <p:anim calcmode="lin" valueType="num">
                                      <p:cBhvr>
                                        <p:cTn id="7" dur="500" fill="hold"/>
                                        <p:tgtEl>
                                          <p:spTgt spid="135176"/>
                                        </p:tgtEl>
                                        <p:attrNameLst>
                                          <p:attrName>ppt_w</p:attrName>
                                        </p:attrNameLst>
                                      </p:cBhvr>
                                      <p:tavLst>
                                        <p:tav tm="0">
                                          <p:val>
                                            <p:fltVal val="0"/>
                                          </p:val>
                                        </p:tav>
                                        <p:tav tm="100000">
                                          <p:val>
                                            <p:strVal val="#ppt_w"/>
                                          </p:val>
                                        </p:tav>
                                      </p:tavLst>
                                    </p:anim>
                                    <p:anim calcmode="lin" valueType="num">
                                      <p:cBhvr>
                                        <p:cTn id="8" dur="500" fill="hold"/>
                                        <p:tgtEl>
                                          <p:spTgt spid="135176"/>
                                        </p:tgtEl>
                                        <p:attrNameLst>
                                          <p:attrName>ppt_h</p:attrName>
                                        </p:attrNameLst>
                                      </p:cBhvr>
                                      <p:tavLst>
                                        <p:tav tm="0">
                                          <p:val>
                                            <p:fltVal val="0"/>
                                          </p:val>
                                        </p:tav>
                                        <p:tav tm="100000">
                                          <p:val>
                                            <p:strVal val="#ppt_h"/>
                                          </p:val>
                                        </p:tav>
                                      </p:tavLst>
                                    </p:anim>
                                    <p:animEffect transition="in" filter="fade">
                                      <p:cBhvr>
                                        <p:cTn id="9" dur="500"/>
                                        <p:tgtEl>
                                          <p:spTgt spid="135176"/>
                                        </p:tgtEl>
                                      </p:cBhvr>
                                    </p:animEffect>
                                  </p:childTnLst>
                                </p:cTn>
                              </p:par>
                            </p:childTnLst>
                          </p:cTn>
                        </p:par>
                        <p:par>
                          <p:cTn id="10" fill="hold" nodeType="afterGroup">
                            <p:stCondLst>
                              <p:cond delay="500"/>
                            </p:stCondLst>
                            <p:childTnLst>
                              <p:par>
                                <p:cTn id="11" presetID="53" presetClass="entr" presetSubtype="0" fill="hold" grpId="0" nodeType="afterEffect">
                                  <p:stCondLst>
                                    <p:cond delay="1000"/>
                                  </p:stCondLst>
                                  <p:childTnLst>
                                    <p:set>
                                      <p:cBhvr>
                                        <p:cTn id="12" dur="1" fill="hold">
                                          <p:stCondLst>
                                            <p:cond delay="0"/>
                                          </p:stCondLst>
                                        </p:cTn>
                                        <p:tgtEl>
                                          <p:spTgt spid="135175"/>
                                        </p:tgtEl>
                                        <p:attrNameLst>
                                          <p:attrName>style.visibility</p:attrName>
                                        </p:attrNameLst>
                                      </p:cBhvr>
                                      <p:to>
                                        <p:strVal val="visible"/>
                                      </p:to>
                                    </p:set>
                                    <p:anim calcmode="lin" valueType="num">
                                      <p:cBhvr>
                                        <p:cTn id="13" dur="500" fill="hold"/>
                                        <p:tgtEl>
                                          <p:spTgt spid="135175"/>
                                        </p:tgtEl>
                                        <p:attrNameLst>
                                          <p:attrName>ppt_w</p:attrName>
                                        </p:attrNameLst>
                                      </p:cBhvr>
                                      <p:tavLst>
                                        <p:tav tm="0">
                                          <p:val>
                                            <p:fltVal val="0"/>
                                          </p:val>
                                        </p:tav>
                                        <p:tav tm="100000">
                                          <p:val>
                                            <p:strVal val="#ppt_w"/>
                                          </p:val>
                                        </p:tav>
                                      </p:tavLst>
                                    </p:anim>
                                    <p:anim calcmode="lin" valueType="num">
                                      <p:cBhvr>
                                        <p:cTn id="14" dur="500" fill="hold"/>
                                        <p:tgtEl>
                                          <p:spTgt spid="135175"/>
                                        </p:tgtEl>
                                        <p:attrNameLst>
                                          <p:attrName>ppt_h</p:attrName>
                                        </p:attrNameLst>
                                      </p:cBhvr>
                                      <p:tavLst>
                                        <p:tav tm="0">
                                          <p:val>
                                            <p:fltVal val="0"/>
                                          </p:val>
                                        </p:tav>
                                        <p:tav tm="100000">
                                          <p:val>
                                            <p:strVal val="#ppt_h"/>
                                          </p:val>
                                        </p:tav>
                                      </p:tavLst>
                                    </p:anim>
                                    <p:animEffect transition="in" filter="fade">
                                      <p:cBhvr>
                                        <p:cTn id="15" dur="5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5" grpId="0" animBg="1"/>
      <p:bldP spid="1351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13078" t="26062" r="11954" b="12868"/>
          <a:stretch>
            <a:fillRect/>
          </a:stretch>
        </p:blipFill>
        <p:spPr bwMode="auto">
          <a:xfrm>
            <a:off x="0" y="609600"/>
            <a:ext cx="9144000"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80561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99219"/>
            <a:ext cx="8229600" cy="792162"/>
          </a:xfrm>
        </p:spPr>
        <p:txBody>
          <a:bodyPr>
            <a:normAutofit fontScale="90000"/>
          </a:bodyPr>
          <a:lstStyle/>
          <a:p>
            <a:pPr eaLnBrk="1" hangingPunct="1">
              <a:defRPr/>
            </a:pPr>
            <a:r>
              <a:rPr lang="en-US" sz="3600" dirty="0">
                <a:latin typeface="Rockwell"/>
                <a:cs typeface="Rockwell"/>
              </a:rPr>
              <a:t>OTHER </a:t>
            </a:r>
            <a:r>
              <a:rPr lang="ja-JP" altLang="en-US" sz="3600" dirty="0">
                <a:latin typeface="Rockwell"/>
                <a:cs typeface="Rockwell"/>
              </a:rPr>
              <a:t>“</a:t>
            </a:r>
            <a:r>
              <a:rPr lang="en-US" sz="3600" dirty="0">
                <a:latin typeface="Rockwell"/>
                <a:cs typeface="Rockwell"/>
              </a:rPr>
              <a:t>AMERICAS</a:t>
            </a:r>
            <a:r>
              <a:rPr lang="ja-JP" altLang="en-US" sz="3600" dirty="0">
                <a:latin typeface="Rockwell"/>
                <a:cs typeface="Rockwell"/>
              </a:rPr>
              <a:t>”</a:t>
            </a:r>
            <a:r>
              <a:rPr lang="en-US" sz="3600" dirty="0">
                <a:latin typeface="Rockwell"/>
                <a:cs typeface="Rockwell"/>
              </a:rPr>
              <a:t>:  SOCIAL CRITICS</a:t>
            </a:r>
          </a:p>
        </p:txBody>
      </p:sp>
      <p:sp>
        <p:nvSpPr>
          <p:cNvPr id="90114" name="Rectangle 3"/>
          <p:cNvSpPr>
            <a:spLocks noGrp="1" noChangeArrowheads="1"/>
          </p:cNvSpPr>
          <p:nvPr>
            <p:ph type="body" idx="1"/>
          </p:nvPr>
        </p:nvSpPr>
        <p:spPr>
          <a:xfrm>
            <a:off x="304800" y="1287462"/>
            <a:ext cx="8839200" cy="5486400"/>
          </a:xfrm>
        </p:spPr>
        <p:txBody>
          <a:bodyPr>
            <a:normAutofit fontScale="92500" lnSpcReduction="10000"/>
          </a:bodyPr>
          <a:lstStyle/>
          <a:p>
            <a:pPr eaLnBrk="1" hangingPunct="1"/>
            <a:r>
              <a:rPr lang="en-US" dirty="0">
                <a:effectLst/>
                <a:latin typeface="Rockwell"/>
                <a:cs typeface="Rockwell"/>
              </a:rPr>
              <a:t>William H. Whyte, Jr., </a:t>
            </a:r>
            <a:r>
              <a:rPr lang="en-US" i="1" dirty="0">
                <a:effectLst/>
                <a:latin typeface="Rockwell"/>
                <a:cs typeface="Rockwell"/>
              </a:rPr>
              <a:t>The Organization Man</a:t>
            </a:r>
            <a:r>
              <a:rPr lang="en-US" dirty="0">
                <a:effectLst/>
                <a:latin typeface="Rockwell"/>
                <a:cs typeface="Rockwell"/>
              </a:rPr>
              <a:t> </a:t>
            </a:r>
            <a:r>
              <a:rPr lang="en-US" sz="2800" dirty="0">
                <a:effectLst/>
                <a:latin typeface="Rockwell"/>
                <a:cs typeface="Rockwell"/>
              </a:rPr>
              <a:t>(1956)</a:t>
            </a:r>
          </a:p>
          <a:p>
            <a:pPr lvl="1" eaLnBrk="1" hangingPunct="1"/>
            <a:r>
              <a:rPr lang="en-US" dirty="0">
                <a:effectLst/>
                <a:latin typeface="Rockwell"/>
                <a:cs typeface="Rockwell"/>
              </a:rPr>
              <a:t> conformity</a:t>
            </a:r>
            <a:endParaRPr lang="en-US" u="sng" dirty="0">
              <a:effectLst/>
              <a:latin typeface="Rockwell"/>
              <a:cs typeface="Rockwell"/>
            </a:endParaRPr>
          </a:p>
          <a:p>
            <a:pPr eaLnBrk="1" hangingPunct="1"/>
            <a:r>
              <a:rPr lang="en-US" dirty="0">
                <a:effectLst/>
                <a:latin typeface="Rockwell"/>
                <a:cs typeface="Rockwell"/>
              </a:rPr>
              <a:t>David Riesman, </a:t>
            </a:r>
            <a:r>
              <a:rPr lang="en-US" i="1" dirty="0">
                <a:effectLst/>
                <a:latin typeface="Rockwell"/>
                <a:cs typeface="Rockwell"/>
              </a:rPr>
              <a:t>The Lonely Crowd</a:t>
            </a:r>
            <a:r>
              <a:rPr lang="en-US" dirty="0">
                <a:effectLst/>
                <a:latin typeface="Rockwell"/>
                <a:cs typeface="Rockwell"/>
              </a:rPr>
              <a:t> </a:t>
            </a:r>
            <a:r>
              <a:rPr lang="en-US" sz="2800" dirty="0">
                <a:effectLst/>
                <a:latin typeface="Rockwell"/>
                <a:cs typeface="Rockwell"/>
              </a:rPr>
              <a:t>(1958)</a:t>
            </a:r>
          </a:p>
          <a:p>
            <a:pPr lvl="1" eaLnBrk="1" hangingPunct="1"/>
            <a:r>
              <a:rPr lang="ja-JP" altLang="en-US" dirty="0">
                <a:effectLst/>
                <a:latin typeface="Rockwell"/>
                <a:cs typeface="Rockwell"/>
              </a:rPr>
              <a:t>“</a:t>
            </a:r>
            <a:r>
              <a:rPr lang="en-US" altLang="ja-JP" dirty="0">
                <a:effectLst/>
                <a:latin typeface="Rockwell"/>
                <a:cs typeface="Rockwell"/>
              </a:rPr>
              <a:t>inner-directed</a:t>
            </a:r>
            <a:r>
              <a:rPr lang="ja-JP" altLang="en-US" dirty="0">
                <a:effectLst/>
                <a:latin typeface="Rockwell"/>
                <a:cs typeface="Rockwell"/>
              </a:rPr>
              <a:t>”</a:t>
            </a:r>
            <a:r>
              <a:rPr lang="en-US" altLang="ja-JP" dirty="0">
                <a:effectLst/>
                <a:latin typeface="Rockwell"/>
                <a:cs typeface="Rockwell"/>
              </a:rPr>
              <a:t> individuals → </a:t>
            </a:r>
            <a:r>
              <a:rPr lang="ja-JP" altLang="en-US" dirty="0">
                <a:effectLst/>
                <a:latin typeface="Rockwell"/>
                <a:cs typeface="Rockwell"/>
              </a:rPr>
              <a:t>“</a:t>
            </a:r>
            <a:r>
              <a:rPr lang="en-US" altLang="ja-JP" dirty="0">
                <a:effectLst/>
                <a:latin typeface="Rockwell"/>
                <a:cs typeface="Rockwell"/>
              </a:rPr>
              <a:t>other-directed</a:t>
            </a:r>
            <a:r>
              <a:rPr lang="ja-JP" altLang="en-US" dirty="0">
                <a:effectLst/>
                <a:latin typeface="Rockwell"/>
                <a:cs typeface="Rockwell"/>
              </a:rPr>
              <a:t>”</a:t>
            </a:r>
            <a:r>
              <a:rPr lang="en-US" altLang="ja-JP" dirty="0">
                <a:effectLst/>
                <a:latin typeface="Rockwell"/>
                <a:cs typeface="Rockwell"/>
              </a:rPr>
              <a:t>  conformists.</a:t>
            </a:r>
            <a:endParaRPr lang="en-US" altLang="ja-JP" u="sng" dirty="0">
              <a:effectLst/>
              <a:latin typeface="Rockwell"/>
              <a:cs typeface="Rockwell"/>
            </a:endParaRPr>
          </a:p>
          <a:p>
            <a:pPr eaLnBrk="1" hangingPunct="1"/>
            <a:r>
              <a:rPr lang="en-US" dirty="0">
                <a:effectLst/>
                <a:latin typeface="Rockwell"/>
                <a:cs typeface="Rockwell"/>
              </a:rPr>
              <a:t>John Kenneth Galbraith, </a:t>
            </a:r>
            <a:r>
              <a:rPr lang="en-US" i="1" dirty="0">
                <a:effectLst/>
                <a:latin typeface="Rockwell"/>
                <a:cs typeface="Rockwell"/>
              </a:rPr>
              <a:t>The Affluent Society</a:t>
            </a:r>
            <a:r>
              <a:rPr lang="en-US" dirty="0">
                <a:effectLst/>
                <a:latin typeface="Rockwell"/>
                <a:cs typeface="Rockwell"/>
              </a:rPr>
              <a:t> </a:t>
            </a:r>
            <a:r>
              <a:rPr lang="en-US" sz="2800" dirty="0">
                <a:effectLst/>
                <a:latin typeface="Rockwell"/>
                <a:cs typeface="Rockwell"/>
              </a:rPr>
              <a:t>(1958)</a:t>
            </a:r>
            <a:r>
              <a:rPr lang="en-US" dirty="0">
                <a:effectLst/>
                <a:latin typeface="Rockwell"/>
                <a:cs typeface="Rockwell"/>
              </a:rPr>
              <a:t> </a:t>
            </a:r>
          </a:p>
          <a:p>
            <a:pPr lvl="1" eaLnBrk="1" hangingPunct="1"/>
            <a:r>
              <a:rPr lang="en-US" dirty="0">
                <a:effectLst/>
                <a:latin typeface="Rockwell"/>
                <a:cs typeface="Rockwell"/>
              </a:rPr>
              <a:t>failure to address significant social issues and common good (would influence JFK  and LBJ) </a:t>
            </a:r>
          </a:p>
          <a:p>
            <a:pPr eaLnBrk="1" hangingPunct="1"/>
            <a:r>
              <a:rPr lang="en-US" dirty="0">
                <a:effectLst/>
                <a:latin typeface="Rockwell"/>
                <a:cs typeface="Rockwell"/>
              </a:rPr>
              <a:t>Michael Harrington, </a:t>
            </a:r>
            <a:r>
              <a:rPr lang="en-US" i="1" dirty="0">
                <a:effectLst/>
                <a:latin typeface="Rockwell"/>
                <a:cs typeface="Rockwell"/>
              </a:rPr>
              <a:t>The Other America</a:t>
            </a:r>
            <a:r>
              <a:rPr lang="en-US" dirty="0">
                <a:effectLst/>
                <a:latin typeface="Rockwell"/>
                <a:cs typeface="Rockwell"/>
              </a:rPr>
              <a:t> </a:t>
            </a:r>
          </a:p>
          <a:p>
            <a:pPr lvl="1" eaLnBrk="1" hangingPunct="1"/>
            <a:r>
              <a:rPr lang="en-US" dirty="0">
                <a:effectLst/>
                <a:latin typeface="Rockwell"/>
                <a:cs typeface="Rockwell"/>
              </a:rPr>
              <a:t>rural poverty, inner cities </a:t>
            </a:r>
          </a:p>
        </p:txBody>
      </p:sp>
    </p:spTree>
    <p:extLst>
      <p:ext uri="{BB962C8B-B14F-4D97-AF65-F5344CB8AC3E}">
        <p14:creationId xmlns:p14="http://schemas.microsoft.com/office/powerpoint/2010/main" val="137139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6792"/>
            <a:ext cx="7772400" cy="2736632"/>
          </a:xfrm>
        </p:spPr>
        <p:txBody>
          <a:bodyPr>
            <a:normAutofit fontScale="90000"/>
          </a:bodyPr>
          <a:lstStyle/>
          <a:p>
            <a:r>
              <a:rPr lang="en-US" dirty="0" smtClean="0"/>
              <a:t>3. Eisenhower and Kennedy-Economic Prosperity Amidst Global and Domestic Upheaval</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2018-2019</a:t>
            </a:r>
          </a:p>
          <a:p>
            <a:r>
              <a:rPr lang="en-US" dirty="0" smtClean="0"/>
              <a:t>Period </a:t>
            </a:r>
            <a:r>
              <a:rPr lang="en-US" dirty="0" smtClean="0"/>
              <a:t>8!</a:t>
            </a:r>
            <a:endParaRPr lang="en-US" dirty="0"/>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Text Box 3"/>
          <p:cNvSpPr txBox="1">
            <a:spLocks noChangeArrowheads="1"/>
          </p:cNvSpPr>
          <p:nvPr/>
        </p:nvSpPr>
        <p:spPr bwMode="auto">
          <a:xfrm>
            <a:off x="381000" y="2057400"/>
            <a:ext cx="8382000" cy="3398838"/>
          </a:xfrm>
          <a:prstGeom prst="rect">
            <a:avLst/>
          </a:prstGeom>
          <a:solidFill>
            <a:schemeClr val="tx2">
              <a:alpha val="24001"/>
            </a:schemeClr>
          </a:solidFill>
          <a:ln w="44450" cmpd="dbl">
            <a:solidFill>
              <a:schemeClr val="tx1"/>
            </a:solidFill>
            <a:miter lim="800000"/>
            <a:headEnd/>
            <a:tailEnd/>
          </a:ln>
          <a:effec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spcBef>
                <a:spcPct val="50000"/>
              </a:spcBef>
              <a:defRPr/>
            </a:pPr>
            <a:r>
              <a:rPr lang="ja-JP" altLang="en-US" sz="4000" dirty="0" smtClean="0">
                <a:latin typeface="Rockwell"/>
                <a:cs typeface="Rockwell"/>
              </a:rPr>
              <a:t>“</a:t>
            </a:r>
            <a:r>
              <a:rPr lang="en-US" sz="4000" dirty="0" smtClean="0">
                <a:latin typeface="Rockwell"/>
                <a:cs typeface="Rockwell"/>
              </a:rPr>
              <a:t>The entire invisible land of the other Americans became a ghetto, a modern poor farm for the rejects of society and the economy.</a:t>
            </a:r>
            <a:r>
              <a:rPr lang="ja-JP" altLang="en-US" sz="4000" dirty="0" smtClean="0">
                <a:latin typeface="Rockwell"/>
                <a:cs typeface="Rockwell"/>
              </a:rPr>
              <a:t>”</a:t>
            </a:r>
            <a:r>
              <a:rPr lang="en-US" sz="3200" dirty="0" smtClean="0">
                <a:latin typeface="Rockwell"/>
                <a:cs typeface="Rockwell"/>
              </a:rPr>
              <a:t> </a:t>
            </a:r>
          </a:p>
          <a:p>
            <a:pPr>
              <a:spcBef>
                <a:spcPct val="50000"/>
              </a:spcBef>
              <a:defRPr/>
            </a:pPr>
            <a:r>
              <a:rPr lang="en-US" sz="3600" dirty="0" smtClean="0">
                <a:latin typeface="Rockwell"/>
                <a:cs typeface="Rockwell"/>
              </a:rPr>
              <a:t>				--</a:t>
            </a:r>
            <a:r>
              <a:rPr lang="en-US" sz="3600" i="1" dirty="0" smtClean="0">
                <a:latin typeface="Rockwell"/>
                <a:cs typeface="Rockwell"/>
              </a:rPr>
              <a:t>Michael Harrington</a:t>
            </a:r>
          </a:p>
        </p:txBody>
      </p:sp>
      <p:sp>
        <p:nvSpPr>
          <p:cNvPr id="3" name="TextBox 2"/>
          <p:cNvSpPr txBox="1"/>
          <p:nvPr/>
        </p:nvSpPr>
        <p:spPr>
          <a:xfrm>
            <a:off x="381000" y="395111"/>
            <a:ext cx="8382000" cy="646331"/>
          </a:xfrm>
          <a:prstGeom prst="rect">
            <a:avLst/>
          </a:prstGeom>
          <a:noFill/>
        </p:spPr>
        <p:txBody>
          <a:bodyPr wrap="square" rtlCol="0">
            <a:spAutoFit/>
          </a:bodyPr>
          <a:lstStyle/>
          <a:p>
            <a:pPr algn="ctr"/>
            <a:r>
              <a:rPr lang="en-US" sz="3600" dirty="0" smtClean="0"/>
              <a:t>Text Analysis- ‘The Other America’</a:t>
            </a:r>
            <a:endParaRPr lang="en-US" sz="3600" dirty="0"/>
          </a:p>
        </p:txBody>
      </p:sp>
    </p:spTree>
    <p:extLst>
      <p:ext uri="{BB962C8B-B14F-4D97-AF65-F5344CB8AC3E}">
        <p14:creationId xmlns:p14="http://schemas.microsoft.com/office/powerpoint/2010/main" val="160687107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066800" y="6324600"/>
            <a:ext cx="5791200" cy="411163"/>
          </a:xfrm>
        </p:spPr>
        <p:txBody>
          <a:bodyPr>
            <a:normAutofit fontScale="90000"/>
          </a:bodyPr>
          <a:lstStyle/>
          <a:p>
            <a:pPr eaLnBrk="1" hangingPunct="1">
              <a:defRPr/>
            </a:pPr>
            <a:r>
              <a:rPr lang="en-US" sz="2400" dirty="0">
                <a:latin typeface="Rockwell"/>
                <a:cs typeface="Rockwell"/>
              </a:rPr>
              <a:t>Bell County, Kentucky, August 31, 1946</a:t>
            </a:r>
          </a:p>
        </p:txBody>
      </p:sp>
      <p:pic>
        <p:nvPicPr>
          <p:cNvPr id="94210" name="Picture 3" descr="&quot;Mrs. John Whitehead, wife of miner, and two of her childre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7391400" cy="6084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385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Eisenhower’s Cold War</a:t>
            </a:r>
            <a:endParaRPr lang="en-US" dirty="0"/>
          </a:p>
        </p:txBody>
      </p:sp>
      <p:sp>
        <p:nvSpPr>
          <p:cNvPr id="3" name="Subtitle 2"/>
          <p:cNvSpPr>
            <a:spLocks noGrp="1"/>
          </p:cNvSpPr>
          <p:nvPr>
            <p:ph type="subTitle" idx="1"/>
          </p:nvPr>
        </p:nvSpPr>
        <p:spPr/>
        <p:txBody>
          <a:bodyPr/>
          <a:lstStyle/>
          <a:p>
            <a:r>
              <a:rPr lang="en-US" dirty="0" smtClean="0"/>
              <a:t>Brinksmanship</a:t>
            </a:r>
            <a:endParaRPr lang="en-US" dirty="0"/>
          </a:p>
        </p:txBody>
      </p:sp>
    </p:spTree>
    <p:extLst>
      <p:ext uri="{BB962C8B-B14F-4D97-AF65-F5344CB8AC3E}">
        <p14:creationId xmlns:p14="http://schemas.microsoft.com/office/powerpoint/2010/main" val="34662363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0"/>
            <a:ext cx="8686800" cy="990600"/>
          </a:xfrm>
        </p:spPr>
        <p:txBody>
          <a:bodyPr/>
          <a:lstStyle/>
          <a:p>
            <a:r>
              <a:rPr lang="en-US" dirty="0" smtClean="0"/>
              <a:t>Eisenhower &amp; the Cold War</a:t>
            </a:r>
          </a:p>
        </p:txBody>
      </p:sp>
      <p:sp>
        <p:nvSpPr>
          <p:cNvPr id="25603" name="Rectangle 3"/>
          <p:cNvSpPr>
            <a:spLocks noGrp="1" noChangeArrowheads="1"/>
          </p:cNvSpPr>
          <p:nvPr>
            <p:ph type="body" idx="1"/>
          </p:nvPr>
        </p:nvSpPr>
        <p:spPr>
          <a:xfrm>
            <a:off x="0" y="990600"/>
            <a:ext cx="9144000" cy="5867400"/>
          </a:xfrm>
        </p:spPr>
        <p:txBody>
          <a:bodyPr>
            <a:normAutofit/>
          </a:bodyPr>
          <a:lstStyle/>
          <a:p>
            <a:r>
              <a:rPr lang="en-US" sz="3600" dirty="0" smtClean="0"/>
              <a:t>Ike was unusually well-prepared to be a Cold War president</a:t>
            </a:r>
          </a:p>
          <a:p>
            <a:r>
              <a:rPr lang="en-US" sz="3600" dirty="0" smtClean="0"/>
              <a:t>Ike’s foreign policy goals were to:</a:t>
            </a:r>
          </a:p>
          <a:p>
            <a:pPr lvl="1"/>
            <a:r>
              <a:rPr lang="en-US" sz="3200" dirty="0" smtClean="0"/>
              <a:t>Take a strong stand against Communism by using “</a:t>
            </a:r>
            <a:r>
              <a:rPr lang="en-US" sz="3200" u="sng" dirty="0" smtClean="0"/>
              <a:t>massive retaliation</a:t>
            </a:r>
            <a:r>
              <a:rPr lang="en-US" sz="3200" dirty="0" smtClean="0"/>
              <a:t>” with nuclear weapons &amp; covert CIA operations</a:t>
            </a:r>
          </a:p>
          <a:p>
            <a:pPr lvl="1"/>
            <a:r>
              <a:rPr lang="en-US" sz="3200" dirty="0" smtClean="0"/>
              <a:t>To reduce defense spending &amp; relax Cold War tensions</a:t>
            </a:r>
          </a:p>
        </p:txBody>
      </p:sp>
      <p:pic>
        <p:nvPicPr>
          <p:cNvPr id="155652" name="Picture 4" descr="aa_eisenhower_subj_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0"/>
            <a:ext cx="4808538" cy="60245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5653" name="AutoShape 5"/>
          <p:cNvSpPr>
            <a:spLocks noChangeArrowheads="1"/>
          </p:cNvSpPr>
          <p:nvPr/>
        </p:nvSpPr>
        <p:spPr bwMode="auto">
          <a:xfrm>
            <a:off x="228600" y="4800600"/>
            <a:ext cx="3048000" cy="1066800"/>
          </a:xfrm>
          <a:prstGeom prst="wedgeRectCallout">
            <a:avLst>
              <a:gd name="adj1" fmla="val 139273"/>
              <a:gd name="adj2" fmla="val -20163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2800" dirty="0">
                <a:solidFill>
                  <a:srgbClr val="000000"/>
                </a:solidFill>
              </a:rPr>
              <a:t>Pragmatic &amp; well organized</a:t>
            </a:r>
          </a:p>
        </p:txBody>
      </p:sp>
      <p:sp>
        <p:nvSpPr>
          <p:cNvPr id="155654" name="AutoShape 6"/>
          <p:cNvSpPr>
            <a:spLocks noChangeArrowheads="1"/>
          </p:cNvSpPr>
          <p:nvPr/>
        </p:nvSpPr>
        <p:spPr bwMode="auto">
          <a:xfrm>
            <a:off x="228600" y="3124200"/>
            <a:ext cx="3581400" cy="1447800"/>
          </a:xfrm>
          <a:prstGeom prst="wedgeRectCallout">
            <a:avLst>
              <a:gd name="adj1" fmla="val 106296"/>
              <a:gd name="adj2" fmla="val -62282"/>
            </a:avLst>
          </a:prstGeom>
          <a:solidFill>
            <a:srgbClr val="FF99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3200" dirty="0">
                <a:solidFill>
                  <a:srgbClr val="000000"/>
                </a:solidFill>
              </a:rPr>
              <a:t>WW2 military experience in Europe &amp; Asia</a:t>
            </a:r>
          </a:p>
        </p:txBody>
      </p:sp>
      <p:sp>
        <p:nvSpPr>
          <p:cNvPr id="155655" name="AutoShape 7"/>
          <p:cNvSpPr>
            <a:spLocks noChangeArrowheads="1"/>
          </p:cNvSpPr>
          <p:nvPr/>
        </p:nvSpPr>
        <p:spPr bwMode="auto">
          <a:xfrm>
            <a:off x="3505200" y="5105400"/>
            <a:ext cx="5638800" cy="1066800"/>
          </a:xfrm>
          <a:prstGeom prst="wedgeRectCallout">
            <a:avLst>
              <a:gd name="adj1" fmla="val 3324"/>
              <a:gd name="adj2" fmla="val -240625"/>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2800">
                <a:solidFill>
                  <a:srgbClr val="000000"/>
                </a:solidFill>
              </a:rPr>
              <a:t>Chose hard-liner John Foster Dulles to be Sec of State</a:t>
            </a:r>
          </a:p>
        </p:txBody>
      </p:sp>
      <p:sp>
        <p:nvSpPr>
          <p:cNvPr id="155656" name="AutoShape 8"/>
          <p:cNvSpPr>
            <a:spLocks noChangeArrowheads="1"/>
          </p:cNvSpPr>
          <p:nvPr/>
        </p:nvSpPr>
        <p:spPr bwMode="auto">
          <a:xfrm>
            <a:off x="4876800" y="3886200"/>
            <a:ext cx="3886200" cy="1066800"/>
          </a:xfrm>
          <a:prstGeom prst="wedgeRectCallout">
            <a:avLst>
              <a:gd name="adj1" fmla="val -12787"/>
              <a:gd name="adj2" fmla="val -123514"/>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2800">
                <a:solidFill>
                  <a:srgbClr val="000000"/>
                </a:solidFill>
              </a:rPr>
              <a:t>Excellent diplomat &amp; politician </a:t>
            </a:r>
          </a:p>
        </p:txBody>
      </p:sp>
    </p:spTree>
    <p:extLst>
      <p:ext uri="{BB962C8B-B14F-4D97-AF65-F5344CB8AC3E}">
        <p14:creationId xmlns:p14="http://schemas.microsoft.com/office/powerpoint/2010/main" val="3501388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5652"/>
                                        </p:tgtEl>
                                        <p:attrNameLst>
                                          <p:attrName>style.visibility</p:attrName>
                                        </p:attrNameLst>
                                      </p:cBhvr>
                                      <p:to>
                                        <p:strVal val="visible"/>
                                      </p:to>
                                    </p:set>
                                    <p:anim calcmode="lin" valueType="num">
                                      <p:cBhvr>
                                        <p:cTn id="7" dur="500" fill="hold"/>
                                        <p:tgtEl>
                                          <p:spTgt spid="155652"/>
                                        </p:tgtEl>
                                        <p:attrNameLst>
                                          <p:attrName>ppt_w</p:attrName>
                                        </p:attrNameLst>
                                      </p:cBhvr>
                                      <p:tavLst>
                                        <p:tav tm="0">
                                          <p:val>
                                            <p:fltVal val="0"/>
                                          </p:val>
                                        </p:tav>
                                        <p:tav tm="100000">
                                          <p:val>
                                            <p:strVal val="#ppt_w"/>
                                          </p:val>
                                        </p:tav>
                                      </p:tavLst>
                                    </p:anim>
                                    <p:anim calcmode="lin" valueType="num">
                                      <p:cBhvr>
                                        <p:cTn id="8" dur="500" fill="hold"/>
                                        <p:tgtEl>
                                          <p:spTgt spid="155652"/>
                                        </p:tgtEl>
                                        <p:attrNameLst>
                                          <p:attrName>ppt_h</p:attrName>
                                        </p:attrNameLst>
                                      </p:cBhvr>
                                      <p:tavLst>
                                        <p:tav tm="0">
                                          <p:val>
                                            <p:fltVal val="0"/>
                                          </p:val>
                                        </p:tav>
                                        <p:tav tm="100000">
                                          <p:val>
                                            <p:strVal val="#ppt_h"/>
                                          </p:val>
                                        </p:tav>
                                      </p:tavLst>
                                    </p:anim>
                                    <p:animEffect transition="in" filter="fade">
                                      <p:cBhvr>
                                        <p:cTn id="9" dur="500"/>
                                        <p:tgtEl>
                                          <p:spTgt spid="155652"/>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55654"/>
                                        </p:tgtEl>
                                        <p:attrNameLst>
                                          <p:attrName>style.visibility</p:attrName>
                                        </p:attrNameLst>
                                      </p:cBhvr>
                                      <p:to>
                                        <p:strVal val="visible"/>
                                      </p:to>
                                    </p:set>
                                    <p:anim calcmode="lin" valueType="num">
                                      <p:cBhvr>
                                        <p:cTn id="13" dur="500" fill="hold"/>
                                        <p:tgtEl>
                                          <p:spTgt spid="155654"/>
                                        </p:tgtEl>
                                        <p:attrNameLst>
                                          <p:attrName>ppt_w</p:attrName>
                                        </p:attrNameLst>
                                      </p:cBhvr>
                                      <p:tavLst>
                                        <p:tav tm="0">
                                          <p:val>
                                            <p:fltVal val="0"/>
                                          </p:val>
                                        </p:tav>
                                        <p:tav tm="100000">
                                          <p:val>
                                            <p:strVal val="#ppt_w"/>
                                          </p:val>
                                        </p:tav>
                                      </p:tavLst>
                                    </p:anim>
                                    <p:anim calcmode="lin" valueType="num">
                                      <p:cBhvr>
                                        <p:cTn id="14" dur="500" fill="hold"/>
                                        <p:tgtEl>
                                          <p:spTgt spid="155654"/>
                                        </p:tgtEl>
                                        <p:attrNameLst>
                                          <p:attrName>ppt_h</p:attrName>
                                        </p:attrNameLst>
                                      </p:cBhvr>
                                      <p:tavLst>
                                        <p:tav tm="0">
                                          <p:val>
                                            <p:fltVal val="0"/>
                                          </p:val>
                                        </p:tav>
                                        <p:tav tm="100000">
                                          <p:val>
                                            <p:strVal val="#ppt_h"/>
                                          </p:val>
                                        </p:tav>
                                      </p:tavLst>
                                    </p:anim>
                                    <p:animEffect transition="in" filter="fade">
                                      <p:cBhvr>
                                        <p:cTn id="15" dur="500"/>
                                        <p:tgtEl>
                                          <p:spTgt spid="155654"/>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55653"/>
                                        </p:tgtEl>
                                        <p:attrNameLst>
                                          <p:attrName>style.visibility</p:attrName>
                                        </p:attrNameLst>
                                      </p:cBhvr>
                                      <p:to>
                                        <p:strVal val="visible"/>
                                      </p:to>
                                    </p:set>
                                    <p:anim calcmode="lin" valueType="num">
                                      <p:cBhvr>
                                        <p:cTn id="19" dur="500" fill="hold"/>
                                        <p:tgtEl>
                                          <p:spTgt spid="155653"/>
                                        </p:tgtEl>
                                        <p:attrNameLst>
                                          <p:attrName>ppt_w</p:attrName>
                                        </p:attrNameLst>
                                      </p:cBhvr>
                                      <p:tavLst>
                                        <p:tav tm="0">
                                          <p:val>
                                            <p:fltVal val="0"/>
                                          </p:val>
                                        </p:tav>
                                        <p:tav tm="100000">
                                          <p:val>
                                            <p:strVal val="#ppt_w"/>
                                          </p:val>
                                        </p:tav>
                                      </p:tavLst>
                                    </p:anim>
                                    <p:anim calcmode="lin" valueType="num">
                                      <p:cBhvr>
                                        <p:cTn id="20" dur="500" fill="hold"/>
                                        <p:tgtEl>
                                          <p:spTgt spid="155653"/>
                                        </p:tgtEl>
                                        <p:attrNameLst>
                                          <p:attrName>ppt_h</p:attrName>
                                        </p:attrNameLst>
                                      </p:cBhvr>
                                      <p:tavLst>
                                        <p:tav tm="0">
                                          <p:val>
                                            <p:fltVal val="0"/>
                                          </p:val>
                                        </p:tav>
                                        <p:tav tm="100000">
                                          <p:val>
                                            <p:strVal val="#ppt_h"/>
                                          </p:val>
                                        </p:tav>
                                      </p:tavLst>
                                    </p:anim>
                                    <p:animEffect transition="in" filter="fade">
                                      <p:cBhvr>
                                        <p:cTn id="21" dur="500"/>
                                        <p:tgtEl>
                                          <p:spTgt spid="155653"/>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55656"/>
                                        </p:tgtEl>
                                        <p:attrNameLst>
                                          <p:attrName>style.visibility</p:attrName>
                                        </p:attrNameLst>
                                      </p:cBhvr>
                                      <p:to>
                                        <p:strVal val="visible"/>
                                      </p:to>
                                    </p:set>
                                    <p:anim calcmode="lin" valueType="num">
                                      <p:cBhvr>
                                        <p:cTn id="25" dur="500" fill="hold"/>
                                        <p:tgtEl>
                                          <p:spTgt spid="155656"/>
                                        </p:tgtEl>
                                        <p:attrNameLst>
                                          <p:attrName>ppt_w</p:attrName>
                                        </p:attrNameLst>
                                      </p:cBhvr>
                                      <p:tavLst>
                                        <p:tav tm="0">
                                          <p:val>
                                            <p:fltVal val="0"/>
                                          </p:val>
                                        </p:tav>
                                        <p:tav tm="100000">
                                          <p:val>
                                            <p:strVal val="#ppt_w"/>
                                          </p:val>
                                        </p:tav>
                                      </p:tavLst>
                                    </p:anim>
                                    <p:anim calcmode="lin" valueType="num">
                                      <p:cBhvr>
                                        <p:cTn id="26" dur="500" fill="hold"/>
                                        <p:tgtEl>
                                          <p:spTgt spid="155656"/>
                                        </p:tgtEl>
                                        <p:attrNameLst>
                                          <p:attrName>ppt_h</p:attrName>
                                        </p:attrNameLst>
                                      </p:cBhvr>
                                      <p:tavLst>
                                        <p:tav tm="0">
                                          <p:val>
                                            <p:fltVal val="0"/>
                                          </p:val>
                                        </p:tav>
                                        <p:tav tm="100000">
                                          <p:val>
                                            <p:strVal val="#ppt_h"/>
                                          </p:val>
                                        </p:tav>
                                      </p:tavLst>
                                    </p:anim>
                                    <p:animEffect transition="in" filter="fade">
                                      <p:cBhvr>
                                        <p:cTn id="27" dur="500"/>
                                        <p:tgtEl>
                                          <p:spTgt spid="155656"/>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55655"/>
                                        </p:tgtEl>
                                        <p:attrNameLst>
                                          <p:attrName>style.visibility</p:attrName>
                                        </p:attrNameLst>
                                      </p:cBhvr>
                                      <p:to>
                                        <p:strVal val="visible"/>
                                      </p:to>
                                    </p:set>
                                    <p:anim calcmode="lin" valueType="num">
                                      <p:cBhvr>
                                        <p:cTn id="31" dur="500" fill="hold"/>
                                        <p:tgtEl>
                                          <p:spTgt spid="155655"/>
                                        </p:tgtEl>
                                        <p:attrNameLst>
                                          <p:attrName>ppt_w</p:attrName>
                                        </p:attrNameLst>
                                      </p:cBhvr>
                                      <p:tavLst>
                                        <p:tav tm="0">
                                          <p:val>
                                            <p:fltVal val="0"/>
                                          </p:val>
                                        </p:tav>
                                        <p:tav tm="100000">
                                          <p:val>
                                            <p:strVal val="#ppt_w"/>
                                          </p:val>
                                        </p:tav>
                                      </p:tavLst>
                                    </p:anim>
                                    <p:anim calcmode="lin" valueType="num">
                                      <p:cBhvr>
                                        <p:cTn id="32" dur="500" fill="hold"/>
                                        <p:tgtEl>
                                          <p:spTgt spid="155655"/>
                                        </p:tgtEl>
                                        <p:attrNameLst>
                                          <p:attrName>ppt_h</p:attrName>
                                        </p:attrNameLst>
                                      </p:cBhvr>
                                      <p:tavLst>
                                        <p:tav tm="0">
                                          <p:val>
                                            <p:fltVal val="0"/>
                                          </p:val>
                                        </p:tav>
                                        <p:tav tm="100000">
                                          <p:val>
                                            <p:strVal val="#ppt_h"/>
                                          </p:val>
                                        </p:tav>
                                      </p:tavLst>
                                    </p:anim>
                                    <p:animEffect transition="in" filter="fade">
                                      <p:cBhvr>
                                        <p:cTn id="33" dur="500"/>
                                        <p:tgtEl>
                                          <p:spTgt spid="155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animBg="1"/>
      <p:bldP spid="155654" grpId="0" animBg="1"/>
      <p:bldP spid="155655" grpId="0" animBg="1"/>
      <p:bldP spid="1556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685800"/>
          </a:xfrm>
          <a:noFill/>
        </p:spPr>
        <p:txBody>
          <a:bodyPr>
            <a:normAutofit fontScale="90000"/>
          </a:bodyPr>
          <a:lstStyle/>
          <a:p>
            <a:r>
              <a:rPr lang="en-US" smtClean="0"/>
              <a:t>Massive Retaliation</a:t>
            </a:r>
          </a:p>
        </p:txBody>
      </p:sp>
      <p:sp>
        <p:nvSpPr>
          <p:cNvPr id="26627" name="Rectangle 3"/>
          <p:cNvSpPr>
            <a:spLocks noGrp="1" noChangeArrowheads="1"/>
          </p:cNvSpPr>
          <p:nvPr>
            <p:ph type="body" idx="1"/>
          </p:nvPr>
        </p:nvSpPr>
        <p:spPr>
          <a:xfrm>
            <a:off x="0" y="1132070"/>
            <a:ext cx="9144000" cy="5725930"/>
          </a:xfrm>
        </p:spPr>
        <p:txBody>
          <a:bodyPr>
            <a:normAutofit/>
          </a:bodyPr>
          <a:lstStyle/>
          <a:p>
            <a:pPr>
              <a:lnSpc>
                <a:spcPct val="90000"/>
              </a:lnSpc>
              <a:spcBef>
                <a:spcPct val="10000"/>
              </a:spcBef>
            </a:pPr>
            <a:r>
              <a:rPr lang="en-US" sz="4000" dirty="0" smtClean="0"/>
              <a:t>Eisenhower wanted “</a:t>
            </a:r>
            <a:r>
              <a:rPr lang="en-US" sz="4000" u="sng" dirty="0" smtClean="0"/>
              <a:t>more bang for the buck</a:t>
            </a:r>
            <a:r>
              <a:rPr lang="en-US" sz="4000" dirty="0" smtClean="0"/>
              <a:t>”:</a:t>
            </a:r>
          </a:p>
          <a:p>
            <a:pPr lvl="1">
              <a:lnSpc>
                <a:spcPct val="90000"/>
              </a:lnSpc>
              <a:spcBef>
                <a:spcPct val="10000"/>
              </a:spcBef>
            </a:pPr>
            <a:r>
              <a:rPr lang="en-US" sz="3600" dirty="0" smtClean="0"/>
              <a:t>Nuclear weapons &amp; long-range delivery missiles were cheaper than conventional armed forces</a:t>
            </a:r>
          </a:p>
          <a:p>
            <a:pPr lvl="1">
              <a:lnSpc>
                <a:spcPct val="90000"/>
              </a:lnSpc>
              <a:spcBef>
                <a:spcPct val="10000"/>
              </a:spcBef>
            </a:pPr>
            <a:r>
              <a:rPr lang="en-US" sz="3600" dirty="0" smtClean="0"/>
              <a:t>“</a:t>
            </a:r>
            <a:r>
              <a:rPr lang="en-US" sz="3600" u="sng" dirty="0" smtClean="0"/>
              <a:t>Massive retaliation</a:t>
            </a:r>
            <a:r>
              <a:rPr lang="en-US" sz="3600" dirty="0" smtClean="0"/>
              <a:t>” strategy made using nuclear weapons unlikely</a:t>
            </a:r>
          </a:p>
          <a:p>
            <a:pPr lvl="1">
              <a:lnSpc>
                <a:spcPct val="90000"/>
              </a:lnSpc>
              <a:spcBef>
                <a:spcPct val="10000"/>
              </a:spcBef>
            </a:pPr>
            <a:r>
              <a:rPr lang="en-US" sz="3600" dirty="0" smtClean="0"/>
              <a:t>But massive retaliation offered no intermediate course of action if diplomacy failed </a:t>
            </a:r>
          </a:p>
        </p:txBody>
      </p:sp>
      <p:sp>
        <p:nvSpPr>
          <p:cNvPr id="188421" name="AutoShape 5"/>
          <p:cNvSpPr>
            <a:spLocks noChangeArrowheads="1"/>
          </p:cNvSpPr>
          <p:nvPr/>
        </p:nvSpPr>
        <p:spPr bwMode="auto">
          <a:xfrm>
            <a:off x="1143000" y="533400"/>
            <a:ext cx="7543800" cy="1261346"/>
          </a:xfrm>
          <a:prstGeom prst="wedgeRectCallout">
            <a:avLst>
              <a:gd name="adj1" fmla="val -32639"/>
              <a:gd name="adj2" fmla="val 24211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3200" dirty="0">
                <a:solidFill>
                  <a:srgbClr val="000000"/>
                </a:solidFill>
              </a:rPr>
              <a:t>“Massive retaliation” meant targeting civilian targets rather than military ones</a:t>
            </a:r>
          </a:p>
        </p:txBody>
      </p:sp>
      <p:sp>
        <p:nvSpPr>
          <p:cNvPr id="188422" name="AutoShape 6"/>
          <p:cNvSpPr>
            <a:spLocks noChangeArrowheads="1"/>
          </p:cNvSpPr>
          <p:nvPr/>
        </p:nvSpPr>
        <p:spPr bwMode="auto">
          <a:xfrm>
            <a:off x="1219200" y="2667000"/>
            <a:ext cx="7239000" cy="1524000"/>
          </a:xfrm>
          <a:prstGeom prst="wedgeRectCallout">
            <a:avLst>
              <a:gd name="adj1" fmla="val -10199"/>
              <a:gd name="adj2" fmla="val 156565"/>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3200" dirty="0">
                <a:solidFill>
                  <a:srgbClr val="000000"/>
                </a:solidFill>
              </a:rPr>
              <a:t>Ike relied heavily on “</a:t>
            </a:r>
            <a:r>
              <a:rPr lang="en-US" sz="3200" i="1" u="sng" dirty="0">
                <a:solidFill>
                  <a:srgbClr val="000000"/>
                </a:solidFill>
              </a:rPr>
              <a:t>brinksmanship</a:t>
            </a:r>
            <a:r>
              <a:rPr lang="en-US" sz="3200" dirty="0">
                <a:solidFill>
                  <a:srgbClr val="000000"/>
                </a:solidFill>
              </a:rPr>
              <a:t>” in which he used veiled threats of nuclear war to accomplish his goals</a:t>
            </a:r>
          </a:p>
        </p:txBody>
      </p:sp>
    </p:spTree>
    <p:extLst>
      <p:ext uri="{BB962C8B-B14F-4D97-AF65-F5344CB8AC3E}">
        <p14:creationId xmlns:p14="http://schemas.microsoft.com/office/powerpoint/2010/main" val="1108830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8421"/>
                                        </p:tgtEl>
                                        <p:attrNameLst>
                                          <p:attrName>style.visibility</p:attrName>
                                        </p:attrNameLst>
                                      </p:cBhvr>
                                      <p:to>
                                        <p:strVal val="visible"/>
                                      </p:to>
                                    </p:set>
                                    <p:anim calcmode="lin" valueType="num">
                                      <p:cBhvr>
                                        <p:cTn id="7" dur="500" fill="hold"/>
                                        <p:tgtEl>
                                          <p:spTgt spid="188421"/>
                                        </p:tgtEl>
                                        <p:attrNameLst>
                                          <p:attrName>ppt_w</p:attrName>
                                        </p:attrNameLst>
                                      </p:cBhvr>
                                      <p:tavLst>
                                        <p:tav tm="0">
                                          <p:val>
                                            <p:fltVal val="0"/>
                                          </p:val>
                                        </p:tav>
                                        <p:tav tm="100000">
                                          <p:val>
                                            <p:strVal val="#ppt_w"/>
                                          </p:val>
                                        </p:tav>
                                      </p:tavLst>
                                    </p:anim>
                                    <p:anim calcmode="lin" valueType="num">
                                      <p:cBhvr>
                                        <p:cTn id="8" dur="500" fill="hold"/>
                                        <p:tgtEl>
                                          <p:spTgt spid="188421"/>
                                        </p:tgtEl>
                                        <p:attrNameLst>
                                          <p:attrName>ppt_h</p:attrName>
                                        </p:attrNameLst>
                                      </p:cBhvr>
                                      <p:tavLst>
                                        <p:tav tm="0">
                                          <p:val>
                                            <p:fltVal val="0"/>
                                          </p:val>
                                        </p:tav>
                                        <p:tav tm="100000">
                                          <p:val>
                                            <p:strVal val="#ppt_h"/>
                                          </p:val>
                                        </p:tav>
                                      </p:tavLst>
                                    </p:anim>
                                    <p:animEffect transition="in" filter="fade">
                                      <p:cBhvr>
                                        <p:cTn id="9" dur="500"/>
                                        <p:tgtEl>
                                          <p:spTgt spid="1884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88421"/>
                                        </p:tgtEl>
                                        <p:attrNameLst>
                                          <p:attrName>ppt_w</p:attrName>
                                        </p:attrNameLst>
                                      </p:cBhvr>
                                      <p:tavLst>
                                        <p:tav tm="0">
                                          <p:val>
                                            <p:strVal val="ppt_w"/>
                                          </p:val>
                                        </p:tav>
                                        <p:tav tm="100000">
                                          <p:val>
                                            <p:fltVal val="0"/>
                                          </p:val>
                                        </p:tav>
                                      </p:tavLst>
                                    </p:anim>
                                    <p:anim calcmode="lin" valueType="num">
                                      <p:cBhvr>
                                        <p:cTn id="14" dur="500"/>
                                        <p:tgtEl>
                                          <p:spTgt spid="188421"/>
                                        </p:tgtEl>
                                        <p:attrNameLst>
                                          <p:attrName>ppt_h</p:attrName>
                                        </p:attrNameLst>
                                      </p:cBhvr>
                                      <p:tavLst>
                                        <p:tav tm="0">
                                          <p:val>
                                            <p:strVal val="ppt_h"/>
                                          </p:val>
                                        </p:tav>
                                        <p:tav tm="100000">
                                          <p:val>
                                            <p:fltVal val="0"/>
                                          </p:val>
                                        </p:tav>
                                      </p:tavLst>
                                    </p:anim>
                                    <p:animEffect transition="out" filter="fade">
                                      <p:cBhvr>
                                        <p:cTn id="15" dur="500"/>
                                        <p:tgtEl>
                                          <p:spTgt spid="188421"/>
                                        </p:tgtEl>
                                      </p:cBhvr>
                                    </p:animEffect>
                                    <p:set>
                                      <p:cBhvr>
                                        <p:cTn id="16" dur="1" fill="hold">
                                          <p:stCondLst>
                                            <p:cond delay="499"/>
                                          </p:stCondLst>
                                        </p:cTn>
                                        <p:tgtEl>
                                          <p:spTgt spid="18842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88422"/>
                                        </p:tgtEl>
                                        <p:attrNameLst>
                                          <p:attrName>style.visibility</p:attrName>
                                        </p:attrNameLst>
                                      </p:cBhvr>
                                      <p:to>
                                        <p:strVal val="visible"/>
                                      </p:to>
                                    </p:set>
                                    <p:anim calcmode="lin" valueType="num">
                                      <p:cBhvr>
                                        <p:cTn id="21" dur="500" fill="hold"/>
                                        <p:tgtEl>
                                          <p:spTgt spid="188422"/>
                                        </p:tgtEl>
                                        <p:attrNameLst>
                                          <p:attrName>ppt_w</p:attrName>
                                        </p:attrNameLst>
                                      </p:cBhvr>
                                      <p:tavLst>
                                        <p:tav tm="0">
                                          <p:val>
                                            <p:fltVal val="0"/>
                                          </p:val>
                                        </p:tav>
                                        <p:tav tm="100000">
                                          <p:val>
                                            <p:strVal val="#ppt_w"/>
                                          </p:val>
                                        </p:tav>
                                      </p:tavLst>
                                    </p:anim>
                                    <p:anim calcmode="lin" valueType="num">
                                      <p:cBhvr>
                                        <p:cTn id="22" dur="500" fill="hold"/>
                                        <p:tgtEl>
                                          <p:spTgt spid="188422"/>
                                        </p:tgtEl>
                                        <p:attrNameLst>
                                          <p:attrName>ppt_h</p:attrName>
                                        </p:attrNameLst>
                                      </p:cBhvr>
                                      <p:tavLst>
                                        <p:tav tm="0">
                                          <p:val>
                                            <p:fltVal val="0"/>
                                          </p:val>
                                        </p:tav>
                                        <p:tav tm="100000">
                                          <p:val>
                                            <p:strVal val="#ppt_h"/>
                                          </p:val>
                                        </p:tav>
                                      </p:tavLst>
                                    </p:anim>
                                    <p:animEffect transition="in" filter="fade">
                                      <p:cBhvr>
                                        <p:cTn id="23" dur="500"/>
                                        <p:tgtEl>
                                          <p:spTgt spid="188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animBg="1"/>
      <p:bldP spid="188421" grpId="1" animBg="1"/>
      <p:bldP spid="1884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0"/>
            <a:ext cx="8763000" cy="838200"/>
          </a:xfrm>
        </p:spPr>
        <p:txBody>
          <a:bodyPr/>
          <a:lstStyle/>
          <a:p>
            <a:r>
              <a:rPr lang="en-US" smtClean="0"/>
              <a:t>Massive Retaliation</a:t>
            </a:r>
          </a:p>
        </p:txBody>
      </p:sp>
      <p:sp>
        <p:nvSpPr>
          <p:cNvPr id="29699" name="Rectangle 3"/>
          <p:cNvSpPr>
            <a:spLocks noGrp="1" noChangeArrowheads="1"/>
          </p:cNvSpPr>
          <p:nvPr>
            <p:ph type="body" idx="1"/>
          </p:nvPr>
        </p:nvSpPr>
        <p:spPr>
          <a:xfrm>
            <a:off x="0" y="1076848"/>
            <a:ext cx="9144000" cy="5781152"/>
          </a:xfrm>
        </p:spPr>
        <p:txBody>
          <a:bodyPr>
            <a:normAutofit/>
          </a:bodyPr>
          <a:lstStyle/>
          <a:p>
            <a:pPr>
              <a:lnSpc>
                <a:spcPct val="95000"/>
              </a:lnSpc>
            </a:pPr>
            <a:r>
              <a:rPr lang="en-US" sz="4000" dirty="0" smtClean="0"/>
              <a:t>In 1954, Eisenhower used a  </a:t>
            </a:r>
            <a:r>
              <a:rPr lang="en-US" sz="4000" dirty="0" err="1" smtClean="0"/>
              <a:t>hard-line</a:t>
            </a:r>
            <a:r>
              <a:rPr lang="en-US" sz="4000" dirty="0" smtClean="0"/>
              <a:t> approach to stop Chinese expansion in Asia:</a:t>
            </a:r>
          </a:p>
          <a:p>
            <a:pPr lvl="1">
              <a:lnSpc>
                <a:spcPct val="95000"/>
              </a:lnSpc>
            </a:pPr>
            <a:r>
              <a:rPr lang="en-US" sz="3600" dirty="0" smtClean="0"/>
              <a:t>Chinese attempts to take over islands near Taiwan led Eisenhower to threaten nuclear war if China did not stop</a:t>
            </a:r>
          </a:p>
          <a:p>
            <a:pPr lvl="1">
              <a:lnSpc>
                <a:spcPct val="95000"/>
              </a:lnSpc>
            </a:pPr>
            <a:r>
              <a:rPr lang="en-US" sz="3600" dirty="0" smtClean="0"/>
              <a:t>Eisenhower hoped this pressure would drive a wedge between the USSR &amp; communist China </a:t>
            </a:r>
          </a:p>
        </p:txBody>
      </p:sp>
      <p:sp>
        <p:nvSpPr>
          <p:cNvPr id="158724" name="AutoShape 4"/>
          <p:cNvSpPr>
            <a:spLocks noChangeArrowheads="1"/>
          </p:cNvSpPr>
          <p:nvPr/>
        </p:nvSpPr>
        <p:spPr bwMode="auto">
          <a:xfrm>
            <a:off x="1143000" y="304800"/>
            <a:ext cx="7696200" cy="990600"/>
          </a:xfrm>
          <a:prstGeom prst="wedgeRectCallout">
            <a:avLst>
              <a:gd name="adj1" fmla="val -31787"/>
              <a:gd name="adj2" fmla="val 31281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sz="2600" dirty="0">
                <a:solidFill>
                  <a:srgbClr val="000000"/>
                </a:solidFill>
              </a:rPr>
              <a:t>Chinese did not know if Ike was bluffing so China backed off this territorial expansion</a:t>
            </a:r>
          </a:p>
        </p:txBody>
      </p:sp>
      <p:sp>
        <p:nvSpPr>
          <p:cNvPr id="158725" name="AutoShape 5"/>
          <p:cNvSpPr>
            <a:spLocks noChangeArrowheads="1"/>
          </p:cNvSpPr>
          <p:nvPr/>
        </p:nvSpPr>
        <p:spPr bwMode="auto">
          <a:xfrm>
            <a:off x="152400" y="2514600"/>
            <a:ext cx="8839200" cy="990600"/>
          </a:xfrm>
          <a:prstGeom prst="wedgeRectCallout">
            <a:avLst>
              <a:gd name="adj1" fmla="val 10505"/>
              <a:gd name="adj2" fmla="val 274199"/>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sz="2600" dirty="0">
                <a:solidFill>
                  <a:srgbClr val="000000"/>
                </a:solidFill>
              </a:rPr>
              <a:t>…and the refusal of the USSR to aid China added a rift between Russia &amp; China by the end of the 1950s</a:t>
            </a:r>
          </a:p>
        </p:txBody>
      </p:sp>
    </p:spTree>
    <p:extLst>
      <p:ext uri="{BB962C8B-B14F-4D97-AF65-F5344CB8AC3E}">
        <p14:creationId xmlns:p14="http://schemas.microsoft.com/office/powerpoint/2010/main" val="4020198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8724"/>
                                        </p:tgtEl>
                                        <p:attrNameLst>
                                          <p:attrName>style.visibility</p:attrName>
                                        </p:attrNameLst>
                                      </p:cBhvr>
                                      <p:to>
                                        <p:strVal val="visible"/>
                                      </p:to>
                                    </p:set>
                                    <p:anim calcmode="lin" valueType="num">
                                      <p:cBhvr>
                                        <p:cTn id="7" dur="500" fill="hold"/>
                                        <p:tgtEl>
                                          <p:spTgt spid="158724"/>
                                        </p:tgtEl>
                                        <p:attrNameLst>
                                          <p:attrName>ppt_w</p:attrName>
                                        </p:attrNameLst>
                                      </p:cBhvr>
                                      <p:tavLst>
                                        <p:tav tm="0">
                                          <p:val>
                                            <p:fltVal val="0"/>
                                          </p:val>
                                        </p:tav>
                                        <p:tav tm="100000">
                                          <p:val>
                                            <p:strVal val="#ppt_w"/>
                                          </p:val>
                                        </p:tav>
                                      </p:tavLst>
                                    </p:anim>
                                    <p:anim calcmode="lin" valueType="num">
                                      <p:cBhvr>
                                        <p:cTn id="8" dur="500" fill="hold"/>
                                        <p:tgtEl>
                                          <p:spTgt spid="158724"/>
                                        </p:tgtEl>
                                        <p:attrNameLst>
                                          <p:attrName>ppt_h</p:attrName>
                                        </p:attrNameLst>
                                      </p:cBhvr>
                                      <p:tavLst>
                                        <p:tav tm="0">
                                          <p:val>
                                            <p:fltVal val="0"/>
                                          </p:val>
                                        </p:tav>
                                        <p:tav tm="100000">
                                          <p:val>
                                            <p:strVal val="#ppt_h"/>
                                          </p:val>
                                        </p:tav>
                                      </p:tavLst>
                                    </p:anim>
                                    <p:animEffect transition="in" filter="fade">
                                      <p:cBhvr>
                                        <p:cTn id="9" dur="500"/>
                                        <p:tgtEl>
                                          <p:spTgt spid="1587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58724"/>
                                        </p:tgtEl>
                                        <p:attrNameLst>
                                          <p:attrName>ppt_w</p:attrName>
                                        </p:attrNameLst>
                                      </p:cBhvr>
                                      <p:tavLst>
                                        <p:tav tm="0">
                                          <p:val>
                                            <p:strVal val="ppt_w"/>
                                          </p:val>
                                        </p:tav>
                                        <p:tav tm="100000">
                                          <p:val>
                                            <p:fltVal val="0"/>
                                          </p:val>
                                        </p:tav>
                                      </p:tavLst>
                                    </p:anim>
                                    <p:anim calcmode="lin" valueType="num">
                                      <p:cBhvr>
                                        <p:cTn id="14" dur="500"/>
                                        <p:tgtEl>
                                          <p:spTgt spid="158724"/>
                                        </p:tgtEl>
                                        <p:attrNameLst>
                                          <p:attrName>ppt_h</p:attrName>
                                        </p:attrNameLst>
                                      </p:cBhvr>
                                      <p:tavLst>
                                        <p:tav tm="0">
                                          <p:val>
                                            <p:strVal val="ppt_h"/>
                                          </p:val>
                                        </p:tav>
                                        <p:tav tm="100000">
                                          <p:val>
                                            <p:fltVal val="0"/>
                                          </p:val>
                                        </p:tav>
                                      </p:tavLst>
                                    </p:anim>
                                    <p:animEffect transition="out" filter="fade">
                                      <p:cBhvr>
                                        <p:cTn id="15" dur="500"/>
                                        <p:tgtEl>
                                          <p:spTgt spid="158724"/>
                                        </p:tgtEl>
                                      </p:cBhvr>
                                    </p:animEffect>
                                    <p:set>
                                      <p:cBhvr>
                                        <p:cTn id="16" dur="1" fill="hold">
                                          <p:stCondLst>
                                            <p:cond delay="499"/>
                                          </p:stCondLst>
                                        </p:cTn>
                                        <p:tgtEl>
                                          <p:spTgt spid="158724"/>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58725"/>
                                        </p:tgtEl>
                                        <p:attrNameLst>
                                          <p:attrName>style.visibility</p:attrName>
                                        </p:attrNameLst>
                                      </p:cBhvr>
                                      <p:to>
                                        <p:strVal val="visible"/>
                                      </p:to>
                                    </p:set>
                                    <p:anim calcmode="lin" valueType="num">
                                      <p:cBhvr>
                                        <p:cTn id="19" dur="500" fill="hold"/>
                                        <p:tgtEl>
                                          <p:spTgt spid="158725"/>
                                        </p:tgtEl>
                                        <p:attrNameLst>
                                          <p:attrName>ppt_w</p:attrName>
                                        </p:attrNameLst>
                                      </p:cBhvr>
                                      <p:tavLst>
                                        <p:tav tm="0">
                                          <p:val>
                                            <p:fltVal val="0"/>
                                          </p:val>
                                        </p:tav>
                                        <p:tav tm="100000">
                                          <p:val>
                                            <p:strVal val="#ppt_w"/>
                                          </p:val>
                                        </p:tav>
                                      </p:tavLst>
                                    </p:anim>
                                    <p:anim calcmode="lin" valueType="num">
                                      <p:cBhvr>
                                        <p:cTn id="20" dur="500" fill="hold"/>
                                        <p:tgtEl>
                                          <p:spTgt spid="158725"/>
                                        </p:tgtEl>
                                        <p:attrNameLst>
                                          <p:attrName>ppt_h</p:attrName>
                                        </p:attrNameLst>
                                      </p:cBhvr>
                                      <p:tavLst>
                                        <p:tav tm="0">
                                          <p:val>
                                            <p:fltVal val="0"/>
                                          </p:val>
                                        </p:tav>
                                        <p:tav tm="100000">
                                          <p:val>
                                            <p:strVal val="#ppt_h"/>
                                          </p:val>
                                        </p:tav>
                                      </p:tavLst>
                                    </p:anim>
                                    <p:animEffect transition="in" filter="fade">
                                      <p:cBhvr>
                                        <p:cTn id="21" dur="500"/>
                                        <p:tgtEl>
                                          <p:spTgt spid="158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p:bldP spid="158724" grpId="1" animBg="1"/>
      <p:bldP spid="1587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836" y="0"/>
            <a:ext cx="8694564" cy="685800"/>
          </a:xfrm>
        </p:spPr>
        <p:txBody>
          <a:bodyPr>
            <a:normAutofit fontScale="90000"/>
          </a:bodyPr>
          <a:lstStyle/>
          <a:p>
            <a:r>
              <a:rPr lang="en-US" dirty="0" smtClean="0"/>
              <a:t>Massive Retaliation</a:t>
            </a:r>
          </a:p>
        </p:txBody>
      </p:sp>
      <p:sp>
        <p:nvSpPr>
          <p:cNvPr id="30723" name="Rectangle 3"/>
          <p:cNvSpPr>
            <a:spLocks noGrp="1" noChangeArrowheads="1"/>
          </p:cNvSpPr>
          <p:nvPr>
            <p:ph type="body" idx="1"/>
          </p:nvPr>
        </p:nvSpPr>
        <p:spPr>
          <a:xfrm>
            <a:off x="0" y="931332"/>
            <a:ext cx="9144000" cy="5926667"/>
          </a:xfrm>
        </p:spPr>
        <p:txBody>
          <a:bodyPr>
            <a:noAutofit/>
          </a:bodyPr>
          <a:lstStyle/>
          <a:p>
            <a:pPr>
              <a:lnSpc>
                <a:spcPct val="90000"/>
              </a:lnSpc>
              <a:spcBef>
                <a:spcPct val="5000"/>
              </a:spcBef>
            </a:pPr>
            <a:r>
              <a:rPr lang="en-US" sz="4000" dirty="0" smtClean="0"/>
              <a:t>In 1956, Egyptian leader Nasser nationalized the Suez Canal:</a:t>
            </a:r>
          </a:p>
          <a:p>
            <a:pPr lvl="1">
              <a:lnSpc>
                <a:spcPct val="90000"/>
              </a:lnSpc>
              <a:spcBef>
                <a:spcPct val="5000"/>
              </a:spcBef>
            </a:pPr>
            <a:r>
              <a:rPr lang="en-US" sz="3600" dirty="0" smtClean="0"/>
              <a:t>England</a:t>
            </a:r>
            <a:r>
              <a:rPr lang="en-US" sz="4000" dirty="0" smtClean="0"/>
              <a:t> </a:t>
            </a:r>
            <a:r>
              <a:rPr lang="en-US" sz="3600" dirty="0" smtClean="0"/>
              <a:t>&amp;</a:t>
            </a:r>
            <a:r>
              <a:rPr lang="en-US" sz="4000" dirty="0" smtClean="0"/>
              <a:t> </a:t>
            </a:r>
            <a:r>
              <a:rPr lang="en-US" sz="3600" dirty="0" smtClean="0"/>
              <a:t>France</a:t>
            </a:r>
            <a:r>
              <a:rPr lang="en-US" sz="4000" dirty="0" smtClean="0"/>
              <a:t> </a:t>
            </a:r>
            <a:r>
              <a:rPr lang="en-US" sz="3600" dirty="0" smtClean="0"/>
              <a:t>invaded</a:t>
            </a:r>
            <a:r>
              <a:rPr lang="en-US" sz="4000" dirty="0" smtClean="0"/>
              <a:t> </a:t>
            </a:r>
            <a:r>
              <a:rPr lang="en-US" sz="3600" dirty="0" smtClean="0"/>
              <a:t>Egypt to take back the canal but the USSR opposed this intervention</a:t>
            </a:r>
          </a:p>
          <a:p>
            <a:pPr lvl="1">
              <a:lnSpc>
                <a:spcPct val="90000"/>
              </a:lnSpc>
              <a:spcBef>
                <a:spcPct val="5000"/>
              </a:spcBef>
            </a:pPr>
            <a:r>
              <a:rPr lang="en-US" sz="3600" dirty="0" smtClean="0"/>
              <a:t>Eisenhower did not want the USSR</a:t>
            </a:r>
            <a:r>
              <a:rPr lang="en-US" sz="4000" dirty="0" smtClean="0"/>
              <a:t> </a:t>
            </a:r>
            <a:r>
              <a:rPr lang="en-US" sz="3600" dirty="0" smtClean="0"/>
              <a:t>to</a:t>
            </a:r>
            <a:r>
              <a:rPr lang="en-US" sz="4000" dirty="0" smtClean="0"/>
              <a:t> </a:t>
            </a:r>
            <a:r>
              <a:rPr lang="en-US" sz="3600" dirty="0" smtClean="0"/>
              <a:t>attack</a:t>
            </a:r>
            <a:r>
              <a:rPr lang="en-US" sz="4000" dirty="0" smtClean="0"/>
              <a:t> </a:t>
            </a:r>
            <a:r>
              <a:rPr lang="en-US" sz="3600" dirty="0" smtClean="0"/>
              <a:t>so</a:t>
            </a:r>
            <a:r>
              <a:rPr lang="en-US" sz="4000" dirty="0" smtClean="0"/>
              <a:t> </a:t>
            </a:r>
            <a:r>
              <a:rPr lang="en-US" sz="3600" dirty="0" smtClean="0"/>
              <a:t>he</a:t>
            </a:r>
            <a:r>
              <a:rPr lang="en-US" sz="4000" dirty="0" smtClean="0"/>
              <a:t> </a:t>
            </a:r>
            <a:r>
              <a:rPr lang="en-US" sz="3600" dirty="0" smtClean="0"/>
              <a:t>threatened Russia with nuclear war</a:t>
            </a:r>
          </a:p>
          <a:p>
            <a:pPr lvl="1">
              <a:lnSpc>
                <a:spcPct val="90000"/>
              </a:lnSpc>
              <a:spcBef>
                <a:spcPct val="5000"/>
              </a:spcBef>
            </a:pPr>
            <a:r>
              <a:rPr lang="en-US" sz="3600" dirty="0" smtClean="0"/>
              <a:t>England, France, &amp; the USSR left Egypt &amp; the U.S. became the leader in Middle East</a:t>
            </a:r>
          </a:p>
        </p:txBody>
      </p:sp>
      <p:sp>
        <p:nvSpPr>
          <p:cNvPr id="159748" name="AutoShape 4"/>
          <p:cNvSpPr>
            <a:spLocks noChangeArrowheads="1"/>
          </p:cNvSpPr>
          <p:nvPr/>
        </p:nvSpPr>
        <p:spPr bwMode="auto">
          <a:xfrm>
            <a:off x="787400" y="5096933"/>
            <a:ext cx="7620000" cy="1447800"/>
          </a:xfrm>
          <a:prstGeom prst="wedgeRectCallout">
            <a:avLst>
              <a:gd name="adj1" fmla="val -12209"/>
              <a:gd name="adj2" fmla="val -178977"/>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3000" i="1" dirty="0">
                <a:solidFill>
                  <a:srgbClr val="000000"/>
                </a:solidFill>
              </a:rPr>
              <a:t>“If those fellows start something, we may have to hit ‘</a:t>
            </a:r>
            <a:r>
              <a:rPr lang="en-US" sz="3000" i="1" dirty="0" err="1">
                <a:solidFill>
                  <a:srgbClr val="000000"/>
                </a:solidFill>
              </a:rPr>
              <a:t>em</a:t>
            </a:r>
            <a:r>
              <a:rPr lang="en-US" sz="3000" i="1" dirty="0">
                <a:solidFill>
                  <a:srgbClr val="000000"/>
                </a:solidFill>
              </a:rPr>
              <a:t>—and, if necessary, with everything in the bucket”</a:t>
            </a:r>
          </a:p>
        </p:txBody>
      </p:sp>
    </p:spTree>
    <p:extLst>
      <p:ext uri="{BB962C8B-B14F-4D97-AF65-F5344CB8AC3E}">
        <p14:creationId xmlns:p14="http://schemas.microsoft.com/office/powerpoint/2010/main" val="4265829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9748"/>
                                        </p:tgtEl>
                                        <p:attrNameLst>
                                          <p:attrName>style.visibility</p:attrName>
                                        </p:attrNameLst>
                                      </p:cBhvr>
                                      <p:to>
                                        <p:strVal val="visible"/>
                                      </p:to>
                                    </p:set>
                                    <p:anim calcmode="lin" valueType="num">
                                      <p:cBhvr>
                                        <p:cTn id="7" dur="500" fill="hold"/>
                                        <p:tgtEl>
                                          <p:spTgt spid="159748"/>
                                        </p:tgtEl>
                                        <p:attrNameLst>
                                          <p:attrName>ppt_w</p:attrName>
                                        </p:attrNameLst>
                                      </p:cBhvr>
                                      <p:tavLst>
                                        <p:tav tm="0">
                                          <p:val>
                                            <p:fltVal val="0"/>
                                          </p:val>
                                        </p:tav>
                                        <p:tav tm="100000">
                                          <p:val>
                                            <p:strVal val="#ppt_w"/>
                                          </p:val>
                                        </p:tav>
                                      </p:tavLst>
                                    </p:anim>
                                    <p:anim calcmode="lin" valueType="num">
                                      <p:cBhvr>
                                        <p:cTn id="8" dur="500" fill="hold"/>
                                        <p:tgtEl>
                                          <p:spTgt spid="159748"/>
                                        </p:tgtEl>
                                        <p:attrNameLst>
                                          <p:attrName>ppt_h</p:attrName>
                                        </p:attrNameLst>
                                      </p:cBhvr>
                                      <p:tavLst>
                                        <p:tav tm="0">
                                          <p:val>
                                            <p:fltVal val="0"/>
                                          </p:val>
                                        </p:tav>
                                        <p:tav tm="100000">
                                          <p:val>
                                            <p:strVal val="#ppt_h"/>
                                          </p:val>
                                        </p:tav>
                                      </p:tavLst>
                                    </p:anim>
                                    <p:animEffect transition="in" filter="fade">
                                      <p:cBhvr>
                                        <p:cTn id="9" dur="500"/>
                                        <p:tgtEl>
                                          <p:spTgt spid="159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0"/>
            <a:ext cx="8534400" cy="838200"/>
          </a:xfrm>
        </p:spPr>
        <p:txBody>
          <a:bodyPr/>
          <a:lstStyle/>
          <a:p>
            <a:r>
              <a:rPr lang="en-US" dirty="0" smtClean="0">
                <a:solidFill>
                  <a:schemeClr val="tx1"/>
                </a:solidFill>
              </a:rPr>
              <a:t>Eisenhower Doctrine</a:t>
            </a:r>
          </a:p>
        </p:txBody>
      </p:sp>
      <p:sp>
        <p:nvSpPr>
          <p:cNvPr id="214019" name="Rectangle 3"/>
          <p:cNvSpPr>
            <a:spLocks noGrp="1" noChangeArrowheads="1"/>
          </p:cNvSpPr>
          <p:nvPr>
            <p:ph type="body" idx="1"/>
          </p:nvPr>
        </p:nvSpPr>
        <p:spPr>
          <a:xfrm>
            <a:off x="0" y="1435796"/>
            <a:ext cx="9144000" cy="5422203"/>
          </a:xfrm>
        </p:spPr>
        <p:txBody>
          <a:bodyPr/>
          <a:lstStyle/>
          <a:p>
            <a:pPr>
              <a:lnSpc>
                <a:spcPct val="95000"/>
              </a:lnSpc>
              <a:spcBef>
                <a:spcPct val="15000"/>
              </a:spcBef>
              <a:defRPr/>
            </a:pPr>
            <a:r>
              <a:rPr lang="en-US" dirty="0" smtClean="0"/>
              <a:t>The Suez Crisis revealed the vulnerability of the Middle East to Communism &amp; Ike responded:</a:t>
            </a:r>
          </a:p>
          <a:p>
            <a:pPr lvl="1">
              <a:lnSpc>
                <a:spcPct val="95000"/>
              </a:lnSpc>
              <a:spcBef>
                <a:spcPct val="15000"/>
              </a:spcBef>
              <a:defRPr/>
            </a:pPr>
            <a:r>
              <a:rPr lang="en-US" dirty="0" smtClean="0"/>
              <a:t>In</a:t>
            </a:r>
            <a:r>
              <a:rPr lang="en-US" sz="3000" dirty="0" smtClean="0"/>
              <a:t> </a:t>
            </a:r>
            <a:r>
              <a:rPr lang="en-US" dirty="0" smtClean="0"/>
              <a:t>1957,</a:t>
            </a:r>
            <a:r>
              <a:rPr lang="en-US" sz="3000" dirty="0" smtClean="0"/>
              <a:t> </a:t>
            </a:r>
            <a:r>
              <a:rPr lang="en-US" dirty="0" smtClean="0"/>
              <a:t>the</a:t>
            </a:r>
            <a:r>
              <a:rPr lang="en-US" sz="3000" dirty="0" smtClean="0"/>
              <a:t> </a:t>
            </a:r>
            <a:r>
              <a:rPr lang="en-US" u="sng" dirty="0" smtClean="0"/>
              <a:t>Eisenhower</a:t>
            </a:r>
            <a:r>
              <a:rPr lang="en-US" sz="3000" u="sng" dirty="0" smtClean="0"/>
              <a:t> </a:t>
            </a:r>
            <a:r>
              <a:rPr lang="en-US" u="sng" dirty="0" smtClean="0"/>
              <a:t>Doctrine</a:t>
            </a:r>
            <a:r>
              <a:rPr lang="en-US" dirty="0" smtClean="0"/>
              <a:t> recommended U.S. armed force to protect the Middle East from Communist aggression </a:t>
            </a:r>
          </a:p>
          <a:p>
            <a:pPr lvl="1">
              <a:lnSpc>
                <a:spcPct val="95000"/>
              </a:lnSpc>
              <a:spcBef>
                <a:spcPct val="15000"/>
              </a:spcBef>
              <a:defRPr/>
            </a:pPr>
            <a:r>
              <a:rPr lang="en-US" dirty="0" smtClean="0"/>
              <a:t>In 1957, Ike sent the military to Lebanon to halt Communism &amp; install a pro-Western gov’t </a:t>
            </a:r>
          </a:p>
        </p:txBody>
      </p:sp>
      <p:sp>
        <p:nvSpPr>
          <p:cNvPr id="214020" name="AutoShape 4"/>
          <p:cNvSpPr>
            <a:spLocks noChangeArrowheads="1"/>
          </p:cNvSpPr>
          <p:nvPr/>
        </p:nvSpPr>
        <p:spPr bwMode="auto">
          <a:xfrm>
            <a:off x="0" y="4675121"/>
            <a:ext cx="8610600" cy="1524000"/>
          </a:xfrm>
          <a:prstGeom prst="wedgeRectCallout">
            <a:avLst>
              <a:gd name="adj1" fmla="val 11867"/>
              <a:gd name="adj2" fmla="val -133531"/>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sz="3200" dirty="0">
                <a:solidFill>
                  <a:srgbClr val="000000"/>
                </a:solidFill>
              </a:rPr>
              <a:t>Like the Monroe Doctrine in Latin America, the United States emerged as a police power in a new part of the world</a:t>
            </a:r>
          </a:p>
        </p:txBody>
      </p:sp>
    </p:spTree>
    <p:extLst>
      <p:ext uri="{BB962C8B-B14F-4D97-AF65-F5344CB8AC3E}">
        <p14:creationId xmlns:p14="http://schemas.microsoft.com/office/powerpoint/2010/main" val="4119739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4020"/>
                                        </p:tgtEl>
                                        <p:attrNameLst>
                                          <p:attrName>style.visibility</p:attrName>
                                        </p:attrNameLst>
                                      </p:cBhvr>
                                      <p:to>
                                        <p:strVal val="visible"/>
                                      </p:to>
                                    </p:set>
                                    <p:anim calcmode="lin" valueType="num">
                                      <p:cBhvr>
                                        <p:cTn id="7" dur="500" fill="hold"/>
                                        <p:tgtEl>
                                          <p:spTgt spid="214020"/>
                                        </p:tgtEl>
                                        <p:attrNameLst>
                                          <p:attrName>ppt_w</p:attrName>
                                        </p:attrNameLst>
                                      </p:cBhvr>
                                      <p:tavLst>
                                        <p:tav tm="0">
                                          <p:val>
                                            <p:fltVal val="0"/>
                                          </p:val>
                                        </p:tav>
                                        <p:tav tm="100000">
                                          <p:val>
                                            <p:strVal val="#ppt_w"/>
                                          </p:val>
                                        </p:tav>
                                      </p:tavLst>
                                    </p:anim>
                                    <p:anim calcmode="lin" valueType="num">
                                      <p:cBhvr>
                                        <p:cTn id="8" dur="500" fill="hold"/>
                                        <p:tgtEl>
                                          <p:spTgt spid="214020"/>
                                        </p:tgtEl>
                                        <p:attrNameLst>
                                          <p:attrName>ppt_h</p:attrName>
                                        </p:attrNameLst>
                                      </p:cBhvr>
                                      <p:tavLst>
                                        <p:tav tm="0">
                                          <p:val>
                                            <p:fltVal val="0"/>
                                          </p:val>
                                        </p:tav>
                                        <p:tav tm="100000">
                                          <p:val>
                                            <p:strVal val="#ppt_h"/>
                                          </p:val>
                                        </p:tav>
                                      </p:tavLst>
                                    </p:anim>
                                    <p:animEffect transition="in" filter="fade">
                                      <p:cBhvr>
                                        <p:cTn id="9" dur="500"/>
                                        <p:tgtEl>
                                          <p:spTgt spid="21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0"/>
            <a:ext cx="8686800" cy="838200"/>
          </a:xfrm>
        </p:spPr>
        <p:txBody>
          <a:bodyPr/>
          <a:lstStyle/>
          <a:p>
            <a:r>
              <a:rPr lang="en-US" dirty="0" smtClean="0"/>
              <a:t>Covert Actions</a:t>
            </a:r>
          </a:p>
        </p:txBody>
      </p:sp>
      <p:sp>
        <p:nvSpPr>
          <p:cNvPr id="32771" name="Rectangle 3"/>
          <p:cNvSpPr>
            <a:spLocks noGrp="1" noChangeArrowheads="1"/>
          </p:cNvSpPr>
          <p:nvPr>
            <p:ph type="body" idx="1"/>
          </p:nvPr>
        </p:nvSpPr>
        <p:spPr>
          <a:xfrm>
            <a:off x="0" y="1104458"/>
            <a:ext cx="9144000" cy="5753541"/>
          </a:xfrm>
        </p:spPr>
        <p:txBody>
          <a:bodyPr>
            <a:normAutofit/>
          </a:bodyPr>
          <a:lstStyle/>
          <a:p>
            <a:pPr>
              <a:lnSpc>
                <a:spcPct val="90000"/>
              </a:lnSpc>
            </a:pPr>
            <a:r>
              <a:rPr lang="en-US" sz="3600" dirty="0" smtClean="0"/>
              <a:t>Ike’s administration used covert CIA acts to expand U.S. control:</a:t>
            </a:r>
          </a:p>
          <a:p>
            <a:pPr lvl="1">
              <a:lnSpc>
                <a:spcPct val="90000"/>
              </a:lnSpc>
            </a:pPr>
            <a:r>
              <a:rPr lang="en-US" sz="3200" dirty="0" smtClean="0"/>
              <a:t>In 1953, the CIA overthrew Mohammed </a:t>
            </a:r>
            <a:r>
              <a:rPr lang="en-US" sz="3200" dirty="0" err="1" smtClean="0"/>
              <a:t>Mossadegh</a:t>
            </a:r>
            <a:r>
              <a:rPr lang="en-US" sz="3200" dirty="0" smtClean="0"/>
              <a:t> in Iran in favor of a U.S.-friendly shah</a:t>
            </a:r>
          </a:p>
          <a:p>
            <a:pPr lvl="1">
              <a:lnSpc>
                <a:spcPct val="90000"/>
              </a:lnSpc>
            </a:pPr>
            <a:r>
              <a:rPr lang="en-US" sz="3200" dirty="0" smtClean="0"/>
              <a:t>In 1954, the CIA overthrew a leftist regime in Guatemala </a:t>
            </a:r>
          </a:p>
          <a:p>
            <a:pPr lvl="1">
              <a:lnSpc>
                <a:spcPct val="90000"/>
              </a:lnSpc>
            </a:pPr>
            <a:r>
              <a:rPr lang="en-US" sz="3200" dirty="0" smtClean="0"/>
              <a:t>In 1959, the CIA took a </a:t>
            </a:r>
            <a:r>
              <a:rPr lang="en-US" sz="3200" dirty="0" err="1" smtClean="0"/>
              <a:t>hard-line</a:t>
            </a:r>
            <a:r>
              <a:rPr lang="en-US" sz="3200" dirty="0" smtClean="0"/>
              <a:t> against new Cuban dictator Fidel Castro after his coup</a:t>
            </a:r>
          </a:p>
        </p:txBody>
      </p:sp>
      <p:sp>
        <p:nvSpPr>
          <p:cNvPr id="162821" name="AutoShape 5"/>
          <p:cNvSpPr>
            <a:spLocks noChangeArrowheads="1"/>
          </p:cNvSpPr>
          <p:nvPr/>
        </p:nvSpPr>
        <p:spPr bwMode="auto">
          <a:xfrm>
            <a:off x="228600" y="4038600"/>
            <a:ext cx="8763000" cy="990600"/>
          </a:xfrm>
          <a:prstGeom prst="wedgeRectCallout">
            <a:avLst>
              <a:gd name="adj1" fmla="val 32699"/>
              <a:gd name="adj2" fmla="val -322116"/>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kumimoji="1" lang="en-US" sz="3000" dirty="0">
                <a:solidFill>
                  <a:srgbClr val="000000"/>
                </a:solidFill>
              </a:rPr>
              <a:t>These interventions led to anti-American hostilities in the Middle East &amp; Latin America</a:t>
            </a:r>
          </a:p>
        </p:txBody>
      </p:sp>
      <p:sp>
        <p:nvSpPr>
          <p:cNvPr id="162822" name="AutoShape 6"/>
          <p:cNvSpPr>
            <a:spLocks noChangeArrowheads="1"/>
          </p:cNvSpPr>
          <p:nvPr/>
        </p:nvSpPr>
        <p:spPr bwMode="auto">
          <a:xfrm>
            <a:off x="2362200" y="2133600"/>
            <a:ext cx="6096000" cy="609600"/>
          </a:xfrm>
          <a:prstGeom prst="wedgeRectCallout">
            <a:avLst>
              <a:gd name="adj1" fmla="val 29532"/>
              <a:gd name="adj2" fmla="val -167708"/>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3200" dirty="0">
                <a:solidFill>
                  <a:srgbClr val="000000"/>
                </a:solidFill>
              </a:rPr>
              <a:t>“</a:t>
            </a:r>
            <a:r>
              <a:rPr lang="en-US" sz="3200" i="1" dirty="0">
                <a:solidFill>
                  <a:srgbClr val="000000"/>
                </a:solidFill>
              </a:rPr>
              <a:t>The end justifies the means</a:t>
            </a:r>
            <a:r>
              <a:rPr lang="en-US" sz="3200" dirty="0">
                <a:solidFill>
                  <a:srgbClr val="000000"/>
                </a:solidFill>
              </a:rPr>
              <a:t>”</a:t>
            </a:r>
          </a:p>
        </p:txBody>
      </p:sp>
    </p:spTree>
    <p:extLst>
      <p:ext uri="{BB962C8B-B14F-4D97-AF65-F5344CB8AC3E}">
        <p14:creationId xmlns:p14="http://schemas.microsoft.com/office/powerpoint/2010/main" val="1204175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2822"/>
                                        </p:tgtEl>
                                        <p:attrNameLst>
                                          <p:attrName>style.visibility</p:attrName>
                                        </p:attrNameLst>
                                      </p:cBhvr>
                                      <p:to>
                                        <p:strVal val="visible"/>
                                      </p:to>
                                    </p:set>
                                    <p:anim calcmode="lin" valueType="num">
                                      <p:cBhvr>
                                        <p:cTn id="7" dur="500" fill="hold"/>
                                        <p:tgtEl>
                                          <p:spTgt spid="162822"/>
                                        </p:tgtEl>
                                        <p:attrNameLst>
                                          <p:attrName>ppt_w</p:attrName>
                                        </p:attrNameLst>
                                      </p:cBhvr>
                                      <p:tavLst>
                                        <p:tav tm="0">
                                          <p:val>
                                            <p:fltVal val="0"/>
                                          </p:val>
                                        </p:tav>
                                        <p:tav tm="100000">
                                          <p:val>
                                            <p:strVal val="#ppt_w"/>
                                          </p:val>
                                        </p:tav>
                                      </p:tavLst>
                                    </p:anim>
                                    <p:anim calcmode="lin" valueType="num">
                                      <p:cBhvr>
                                        <p:cTn id="8" dur="500" fill="hold"/>
                                        <p:tgtEl>
                                          <p:spTgt spid="162822"/>
                                        </p:tgtEl>
                                        <p:attrNameLst>
                                          <p:attrName>ppt_h</p:attrName>
                                        </p:attrNameLst>
                                      </p:cBhvr>
                                      <p:tavLst>
                                        <p:tav tm="0">
                                          <p:val>
                                            <p:fltVal val="0"/>
                                          </p:val>
                                        </p:tav>
                                        <p:tav tm="100000">
                                          <p:val>
                                            <p:strVal val="#ppt_h"/>
                                          </p:val>
                                        </p:tav>
                                      </p:tavLst>
                                    </p:anim>
                                    <p:animEffect transition="in" filter="fade">
                                      <p:cBhvr>
                                        <p:cTn id="9" dur="500"/>
                                        <p:tgtEl>
                                          <p:spTgt spid="1628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2821"/>
                                        </p:tgtEl>
                                        <p:attrNameLst>
                                          <p:attrName>style.visibility</p:attrName>
                                        </p:attrNameLst>
                                      </p:cBhvr>
                                      <p:to>
                                        <p:strVal val="visible"/>
                                      </p:to>
                                    </p:set>
                                    <p:anim calcmode="lin" valueType="num">
                                      <p:cBhvr>
                                        <p:cTn id="14" dur="500" fill="hold"/>
                                        <p:tgtEl>
                                          <p:spTgt spid="162821"/>
                                        </p:tgtEl>
                                        <p:attrNameLst>
                                          <p:attrName>ppt_w</p:attrName>
                                        </p:attrNameLst>
                                      </p:cBhvr>
                                      <p:tavLst>
                                        <p:tav tm="0">
                                          <p:val>
                                            <p:fltVal val="0"/>
                                          </p:val>
                                        </p:tav>
                                        <p:tav tm="100000">
                                          <p:val>
                                            <p:strVal val="#ppt_w"/>
                                          </p:val>
                                        </p:tav>
                                      </p:tavLst>
                                    </p:anim>
                                    <p:anim calcmode="lin" valueType="num">
                                      <p:cBhvr>
                                        <p:cTn id="15" dur="500" fill="hold"/>
                                        <p:tgtEl>
                                          <p:spTgt spid="162821"/>
                                        </p:tgtEl>
                                        <p:attrNameLst>
                                          <p:attrName>ppt_h</p:attrName>
                                        </p:attrNameLst>
                                      </p:cBhvr>
                                      <p:tavLst>
                                        <p:tav tm="0">
                                          <p:val>
                                            <p:fltVal val="0"/>
                                          </p:val>
                                        </p:tav>
                                        <p:tav tm="100000">
                                          <p:val>
                                            <p:strVal val="#ppt_h"/>
                                          </p:val>
                                        </p:tav>
                                      </p:tavLst>
                                    </p:anim>
                                    <p:animEffect transition="in" filter="fade">
                                      <p:cBhvr>
                                        <p:cTn id="16" dur="500"/>
                                        <p:tgtEl>
                                          <p:spTgt spid="16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animBg="1"/>
      <p:bldP spid="1628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0836" y="0"/>
            <a:ext cx="8694564" cy="914400"/>
          </a:xfrm>
        </p:spPr>
        <p:txBody>
          <a:bodyPr/>
          <a:lstStyle/>
          <a:p>
            <a:r>
              <a:rPr lang="en-US" dirty="0" smtClean="0"/>
              <a:t>The Effects of Sputnik</a:t>
            </a:r>
          </a:p>
        </p:txBody>
      </p:sp>
      <p:sp>
        <p:nvSpPr>
          <p:cNvPr id="34819" name="Rectangle 3"/>
          <p:cNvSpPr>
            <a:spLocks noGrp="1" noChangeArrowheads="1"/>
          </p:cNvSpPr>
          <p:nvPr>
            <p:ph type="body" idx="1"/>
          </p:nvPr>
        </p:nvSpPr>
        <p:spPr>
          <a:xfrm>
            <a:off x="0" y="914400"/>
            <a:ext cx="9144000" cy="5943600"/>
          </a:xfrm>
        </p:spPr>
        <p:txBody>
          <a:bodyPr>
            <a:normAutofit/>
          </a:bodyPr>
          <a:lstStyle/>
          <a:p>
            <a:r>
              <a:rPr lang="en-US" sz="4000" dirty="0" smtClean="0"/>
              <a:t>The “space race” intensified the Cold War between USA &amp; USSR</a:t>
            </a:r>
          </a:p>
          <a:p>
            <a:pPr lvl="1"/>
            <a:r>
              <a:rPr lang="en-US" sz="3600" dirty="0" smtClean="0"/>
              <a:t>In 1957, the launch of the Soviet satellite Sputnik led to fears that the USSR was leading the race to create intercontinental ballistic missiles (ICBMs)</a:t>
            </a:r>
          </a:p>
          <a:p>
            <a:pPr lvl="1"/>
            <a:r>
              <a:rPr lang="en-US" sz="3600" dirty="0" smtClean="0"/>
              <a:t>The U.S. sped up it plans to build</a:t>
            </a:r>
            <a:r>
              <a:rPr lang="en-US" sz="4000" dirty="0" smtClean="0"/>
              <a:t> </a:t>
            </a:r>
            <a:r>
              <a:rPr lang="en-US" sz="3600" dirty="0" smtClean="0"/>
              <a:t>ICBMs</a:t>
            </a:r>
            <a:r>
              <a:rPr lang="en-US" sz="4000" dirty="0" smtClean="0"/>
              <a:t> </a:t>
            </a:r>
            <a:r>
              <a:rPr lang="en-US" sz="3600" dirty="0" smtClean="0"/>
              <a:t>&amp;</a:t>
            </a:r>
            <a:r>
              <a:rPr lang="en-US" sz="4400" dirty="0" smtClean="0"/>
              <a:t> </a:t>
            </a:r>
            <a:r>
              <a:rPr lang="en-US" sz="3600" dirty="0" smtClean="0"/>
              <a:t>IRBM</a:t>
            </a:r>
            <a:r>
              <a:rPr lang="en-US" sz="4400" dirty="0" smtClean="0"/>
              <a:t> </a:t>
            </a:r>
            <a:r>
              <a:rPr lang="en-US" sz="3600" dirty="0" smtClean="0"/>
              <a:t>submarines</a:t>
            </a:r>
          </a:p>
        </p:txBody>
      </p:sp>
      <p:sp>
        <p:nvSpPr>
          <p:cNvPr id="189444" name="AutoShape 4"/>
          <p:cNvSpPr>
            <a:spLocks noChangeArrowheads="1"/>
          </p:cNvSpPr>
          <p:nvPr/>
        </p:nvSpPr>
        <p:spPr bwMode="auto">
          <a:xfrm>
            <a:off x="457200" y="3886200"/>
            <a:ext cx="8382000" cy="1447800"/>
          </a:xfrm>
          <a:prstGeom prst="wedgeRectCallout">
            <a:avLst>
              <a:gd name="adj1" fmla="val 32824"/>
              <a:gd name="adj2" fmla="val -12686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2800" dirty="0">
                <a:solidFill>
                  <a:schemeClr val="bg1"/>
                </a:solidFill>
              </a:rPr>
              <a:t>Khrushchev used Sputnik to put the U.S. on the defensive: </a:t>
            </a:r>
            <a:r>
              <a:rPr lang="en-US" sz="2800" i="1" dirty="0">
                <a:solidFill>
                  <a:schemeClr val="bg1"/>
                </a:solidFill>
              </a:rPr>
              <a:t>“We will bury you. Your grandchildren will live under Communism.”</a:t>
            </a:r>
          </a:p>
        </p:txBody>
      </p:sp>
    </p:spTree>
    <p:extLst>
      <p:ext uri="{BB962C8B-B14F-4D97-AF65-F5344CB8AC3E}">
        <p14:creationId xmlns:p14="http://schemas.microsoft.com/office/powerpoint/2010/main" val="3817276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9444"/>
                                        </p:tgtEl>
                                        <p:attrNameLst>
                                          <p:attrName>style.visibility</p:attrName>
                                        </p:attrNameLst>
                                      </p:cBhvr>
                                      <p:to>
                                        <p:strVal val="visible"/>
                                      </p:to>
                                    </p:set>
                                    <p:anim calcmode="lin" valueType="num">
                                      <p:cBhvr>
                                        <p:cTn id="7" dur="500" fill="hold"/>
                                        <p:tgtEl>
                                          <p:spTgt spid="189444"/>
                                        </p:tgtEl>
                                        <p:attrNameLst>
                                          <p:attrName>ppt_w</p:attrName>
                                        </p:attrNameLst>
                                      </p:cBhvr>
                                      <p:tavLst>
                                        <p:tav tm="0">
                                          <p:val>
                                            <p:fltVal val="0"/>
                                          </p:val>
                                        </p:tav>
                                        <p:tav tm="100000">
                                          <p:val>
                                            <p:strVal val="#ppt_w"/>
                                          </p:val>
                                        </p:tav>
                                      </p:tavLst>
                                    </p:anim>
                                    <p:anim calcmode="lin" valueType="num">
                                      <p:cBhvr>
                                        <p:cTn id="8" dur="500" fill="hold"/>
                                        <p:tgtEl>
                                          <p:spTgt spid="189444"/>
                                        </p:tgtEl>
                                        <p:attrNameLst>
                                          <p:attrName>ppt_h</p:attrName>
                                        </p:attrNameLst>
                                      </p:cBhvr>
                                      <p:tavLst>
                                        <p:tav tm="0">
                                          <p:val>
                                            <p:fltVal val="0"/>
                                          </p:val>
                                        </p:tav>
                                        <p:tav tm="100000">
                                          <p:val>
                                            <p:strVal val="#ppt_h"/>
                                          </p:val>
                                        </p:tav>
                                      </p:tavLst>
                                    </p:anim>
                                    <p:animEffect transition="in" filter="fade">
                                      <p:cBhvr>
                                        <p:cTn id="9" dur="500"/>
                                        <p:tgtEl>
                                          <p:spTgt spid="189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a:t>Evaluate the extent to which 1950s domestic and foreign policies demonstrated both continuity and change in American society. </a:t>
            </a:r>
          </a:p>
          <a:p>
            <a:pPr marL="0" indent="0" algn="ctr">
              <a:buNone/>
            </a:pPr>
            <a:endParaRPr lang="en-US" dirty="0"/>
          </a:p>
        </p:txBody>
      </p:sp>
    </p:spTree>
    <p:extLst>
      <p:ext uri="{BB962C8B-B14F-4D97-AF65-F5344CB8AC3E}">
        <p14:creationId xmlns:p14="http://schemas.microsoft.com/office/powerpoint/2010/main" val="527775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4" name="Rectangle 4"/>
          <p:cNvSpPr>
            <a:spLocks noGrp="1" noChangeArrowheads="1"/>
          </p:cNvSpPr>
          <p:nvPr>
            <p:ph type="title"/>
          </p:nvPr>
        </p:nvSpPr>
        <p:spPr>
          <a:xfrm>
            <a:off x="457200" y="274638"/>
            <a:ext cx="8229600" cy="715962"/>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fontScale="90000"/>
          </a:bodyPr>
          <a:lstStyle/>
          <a:p>
            <a:r>
              <a:rPr lang="en-US" dirty="0" smtClean="0"/>
              <a:t>The Effects of Sputnik</a:t>
            </a:r>
          </a:p>
        </p:txBody>
      </p:sp>
      <p:sp>
        <p:nvSpPr>
          <p:cNvPr id="190469" name="Rectangle 5"/>
          <p:cNvSpPr>
            <a:spLocks noGrp="1" noChangeArrowheads="1"/>
          </p:cNvSpPr>
          <p:nvPr>
            <p:ph type="body" idx="1"/>
          </p:nvPr>
        </p:nvSpPr>
        <p:spPr>
          <a:xfrm>
            <a:off x="0" y="990600"/>
            <a:ext cx="9144000" cy="5867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a:spcBef>
                <a:spcPct val="15000"/>
              </a:spcBef>
              <a:defRPr/>
            </a:pPr>
            <a:r>
              <a:rPr lang="en-US" sz="3600" i="1" dirty="0" smtClean="0"/>
              <a:t>Sputnik </a:t>
            </a:r>
            <a:r>
              <a:rPr lang="en-US" sz="3600" dirty="0" smtClean="0"/>
              <a:t>led</a:t>
            </a:r>
            <a:r>
              <a:rPr lang="en-US" sz="3600" i="1" dirty="0" smtClean="0"/>
              <a:t> </a:t>
            </a:r>
            <a:r>
              <a:rPr lang="en-US" sz="3600" dirty="0" smtClean="0"/>
              <a:t>to fears that America was growing soft &amp; was losing its competitive edge &amp; work ethic </a:t>
            </a:r>
            <a:endParaRPr lang="en-US" sz="3600" i="1" dirty="0" smtClean="0"/>
          </a:p>
          <a:p>
            <a:pPr>
              <a:spcBef>
                <a:spcPct val="15000"/>
              </a:spcBef>
              <a:defRPr/>
            </a:pPr>
            <a:r>
              <a:rPr lang="en-US" sz="3600" dirty="0" smtClean="0"/>
              <a:t>The U.S. gov’t responded with:</a:t>
            </a:r>
          </a:p>
          <a:p>
            <a:pPr lvl="1">
              <a:spcBef>
                <a:spcPct val="15000"/>
              </a:spcBef>
              <a:buSzPct val="75000"/>
              <a:defRPr/>
            </a:pPr>
            <a:r>
              <a:rPr lang="en-US" sz="3200" u="sng" dirty="0" smtClean="0"/>
              <a:t>National Aeronautics &amp; Space Administration</a:t>
            </a:r>
            <a:r>
              <a:rPr lang="en-US" sz="3200" dirty="0" smtClean="0"/>
              <a:t> in 1958</a:t>
            </a:r>
          </a:p>
          <a:p>
            <a:pPr lvl="1">
              <a:defRPr/>
            </a:pPr>
            <a:r>
              <a:rPr lang="en-US" sz="3200" u="sng" dirty="0" smtClean="0"/>
              <a:t>National Defense Education Act</a:t>
            </a:r>
            <a:r>
              <a:rPr lang="en-US" sz="3200" dirty="0" smtClean="0"/>
              <a:t> was created to promote math, science, &amp; technology education</a:t>
            </a:r>
          </a:p>
        </p:txBody>
      </p:sp>
      <p:sp>
        <p:nvSpPr>
          <p:cNvPr id="35846" name="Rectangle 6"/>
          <p:cNvSpPr>
            <a:spLocks noChangeArrowheads="1"/>
          </p:cNvSpPr>
          <p:nvPr/>
        </p:nvSpPr>
        <p:spPr bwMode="auto">
          <a:xfrm>
            <a:off x="914400" y="990600"/>
            <a:ext cx="82296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20000"/>
              </a:spcBef>
              <a:buClr>
                <a:schemeClr val="accent1"/>
              </a:buClr>
              <a:buFont typeface="Arial" charset="0"/>
              <a:buChar char="■"/>
            </a:pPr>
            <a:endParaRPr kumimoji="1" lang="en-US" sz="4000">
              <a:latin typeface="Arial" charset="0"/>
            </a:endParaRPr>
          </a:p>
        </p:txBody>
      </p:sp>
      <p:sp>
        <p:nvSpPr>
          <p:cNvPr id="190471" name="AutoShape 7"/>
          <p:cNvSpPr>
            <a:spLocks noChangeArrowheads="1"/>
          </p:cNvSpPr>
          <p:nvPr/>
        </p:nvSpPr>
        <p:spPr bwMode="auto">
          <a:xfrm>
            <a:off x="1447800" y="3048000"/>
            <a:ext cx="7391400" cy="1066800"/>
          </a:xfrm>
          <a:prstGeom prst="wedgeRectCallout">
            <a:avLst>
              <a:gd name="adj1" fmla="val -6764"/>
              <a:gd name="adj2" fmla="val 13481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3200" dirty="0">
                <a:solidFill>
                  <a:srgbClr val="000000"/>
                </a:solidFill>
              </a:rPr>
              <a:t>The advanced placement (AP) program is a byproduct of the NDEA!</a:t>
            </a:r>
          </a:p>
        </p:txBody>
      </p:sp>
    </p:spTree>
    <p:extLst>
      <p:ext uri="{BB962C8B-B14F-4D97-AF65-F5344CB8AC3E}">
        <p14:creationId xmlns:p14="http://schemas.microsoft.com/office/powerpoint/2010/main" val="20700278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0471"/>
                                        </p:tgtEl>
                                        <p:attrNameLst>
                                          <p:attrName>style.visibility</p:attrName>
                                        </p:attrNameLst>
                                      </p:cBhvr>
                                      <p:to>
                                        <p:strVal val="visible"/>
                                      </p:to>
                                    </p:set>
                                    <p:anim calcmode="lin" valueType="num">
                                      <p:cBhvr>
                                        <p:cTn id="7" dur="500" fill="hold"/>
                                        <p:tgtEl>
                                          <p:spTgt spid="190471"/>
                                        </p:tgtEl>
                                        <p:attrNameLst>
                                          <p:attrName>ppt_w</p:attrName>
                                        </p:attrNameLst>
                                      </p:cBhvr>
                                      <p:tavLst>
                                        <p:tav tm="0">
                                          <p:val>
                                            <p:fltVal val="0"/>
                                          </p:val>
                                        </p:tav>
                                        <p:tav tm="100000">
                                          <p:val>
                                            <p:strVal val="#ppt_w"/>
                                          </p:val>
                                        </p:tav>
                                      </p:tavLst>
                                    </p:anim>
                                    <p:anim calcmode="lin" valueType="num">
                                      <p:cBhvr>
                                        <p:cTn id="8" dur="500" fill="hold"/>
                                        <p:tgtEl>
                                          <p:spTgt spid="190471"/>
                                        </p:tgtEl>
                                        <p:attrNameLst>
                                          <p:attrName>ppt_h</p:attrName>
                                        </p:attrNameLst>
                                      </p:cBhvr>
                                      <p:tavLst>
                                        <p:tav tm="0">
                                          <p:val>
                                            <p:fltVal val="0"/>
                                          </p:val>
                                        </p:tav>
                                        <p:tav tm="100000">
                                          <p:val>
                                            <p:strVal val="#ppt_h"/>
                                          </p:val>
                                        </p:tav>
                                      </p:tavLst>
                                    </p:anim>
                                    <p:animEffect transition="in" filter="fade">
                                      <p:cBhvr>
                                        <p:cTn id="9" dur="500"/>
                                        <p:tgtEl>
                                          <p:spTgt spid="190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d-war-cartoon-by-cummings-full.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321666"/>
          </a:xfrm>
          <a:prstGeom prst="rect">
            <a:avLst/>
          </a:prstGeom>
        </p:spPr>
      </p:pic>
    </p:spTree>
    <p:extLst>
      <p:ext uri="{BB962C8B-B14F-4D97-AF65-F5344CB8AC3E}">
        <p14:creationId xmlns:p14="http://schemas.microsoft.com/office/powerpoint/2010/main" val="16902808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0"/>
            <a:ext cx="8610600" cy="914400"/>
          </a:xfrm>
        </p:spPr>
        <p:txBody>
          <a:bodyPr/>
          <a:lstStyle/>
          <a:p>
            <a:r>
              <a:rPr lang="en-US" dirty="0" smtClean="0"/>
              <a:t>Military-Industrial Complex</a:t>
            </a:r>
          </a:p>
        </p:txBody>
      </p:sp>
      <p:sp>
        <p:nvSpPr>
          <p:cNvPr id="173059" name="Rectangle 3"/>
          <p:cNvSpPr>
            <a:spLocks noGrp="1" noChangeArrowheads="1"/>
          </p:cNvSpPr>
          <p:nvPr>
            <p:ph type="body" idx="1"/>
          </p:nvPr>
        </p:nvSpPr>
        <p:spPr>
          <a:xfrm>
            <a:off x="0" y="1380574"/>
            <a:ext cx="9144000" cy="5477426"/>
          </a:xfrm>
        </p:spPr>
        <p:txBody>
          <a:bodyPr/>
          <a:lstStyle/>
          <a:p>
            <a:pPr>
              <a:defRPr/>
            </a:pPr>
            <a:r>
              <a:rPr lang="en-US" dirty="0" smtClean="0"/>
              <a:t>In his farewell address in 1960, Eisenhower warned against the </a:t>
            </a:r>
            <a:r>
              <a:rPr lang="en-US" u="sng" dirty="0" smtClean="0"/>
              <a:t>Military-Industrial Complex</a:t>
            </a:r>
            <a:r>
              <a:rPr lang="en-US" dirty="0" smtClean="0"/>
              <a:t>:</a:t>
            </a:r>
          </a:p>
          <a:p>
            <a:pPr lvl="1">
              <a:defRPr/>
            </a:pPr>
            <a:r>
              <a:rPr lang="en-US" dirty="0" smtClean="0"/>
              <a:t>The massive military spending that                                 dominate </a:t>
            </a:r>
            <a:r>
              <a:rPr lang="en-US" dirty="0" smtClean="0"/>
              <a:t>domestic &amp; </a:t>
            </a:r>
            <a:r>
              <a:rPr lang="en-US" dirty="0" smtClean="0"/>
              <a:t>foreign </a:t>
            </a:r>
            <a:r>
              <a:rPr lang="en-US" dirty="0" smtClean="0"/>
              <a:t>politics</a:t>
            </a:r>
            <a:endParaRPr lang="en-US" dirty="0" smtClean="0"/>
          </a:p>
        </p:txBody>
      </p:sp>
      <p:pic>
        <p:nvPicPr>
          <p:cNvPr id="173061" name="Picture 5" descr="204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79862"/>
            <a:ext cx="5334000" cy="28781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3064" name="AutoShape 8"/>
          <p:cNvSpPr>
            <a:spLocks noChangeArrowheads="1"/>
          </p:cNvSpPr>
          <p:nvPr/>
        </p:nvSpPr>
        <p:spPr bwMode="auto">
          <a:xfrm>
            <a:off x="304800" y="838200"/>
            <a:ext cx="8686800" cy="1524000"/>
          </a:xfrm>
          <a:prstGeom prst="wedgeRectCallout">
            <a:avLst>
              <a:gd name="adj1" fmla="val 6250"/>
              <a:gd name="adj2" fmla="val -29060"/>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r>
              <a:rPr lang="en-US" sz="3200" dirty="0">
                <a:solidFill>
                  <a:srgbClr val="000000"/>
                </a:solidFill>
              </a:rPr>
              <a:t>This military-industrial complex is part of the reason for the Soviet demise in the late 1980s &amp; end of the Cold War in 1991</a:t>
            </a:r>
          </a:p>
        </p:txBody>
      </p:sp>
    </p:spTree>
    <p:extLst>
      <p:ext uri="{BB962C8B-B14F-4D97-AF65-F5344CB8AC3E}">
        <p14:creationId xmlns:p14="http://schemas.microsoft.com/office/powerpoint/2010/main" val="4026286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73061"/>
                                        </p:tgtEl>
                                      </p:cBhvr>
                                      <p:by x="170000" y="170000"/>
                                    </p:animScale>
                                  </p:childTnLst>
                                </p:cTn>
                              </p:par>
                              <p:par>
                                <p:cTn id="7" presetID="64" presetClass="path" presetSubtype="0" accel="50000" decel="50000" fill="hold" nodeType="withEffect">
                                  <p:stCondLst>
                                    <p:cond delay="0"/>
                                  </p:stCondLst>
                                  <p:childTnLst>
                                    <p:animMotion origin="layout" path="M -3.33333E-6 -2.89017E-7 L -0.20833 -0.08555 " pathEditMode="relative" rAng="0" ptsTypes="AA">
                                      <p:cBhvr>
                                        <p:cTn id="8" dur="2000" fill="hold"/>
                                        <p:tgtEl>
                                          <p:spTgt spid="173061"/>
                                        </p:tgtEl>
                                        <p:attrNameLst>
                                          <p:attrName>ppt_x</p:attrName>
                                          <p:attrName>ppt_y</p:attrName>
                                        </p:attrNameLst>
                                      </p:cBhvr>
                                      <p:rCtr x="-10417" y="-4277"/>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73064"/>
                                        </p:tgtEl>
                                        <p:attrNameLst>
                                          <p:attrName>style.visibility</p:attrName>
                                        </p:attrNameLst>
                                      </p:cBhvr>
                                      <p:to>
                                        <p:strVal val="visible"/>
                                      </p:to>
                                    </p:set>
                                    <p:anim calcmode="lin" valueType="num">
                                      <p:cBhvr>
                                        <p:cTn id="13" dur="500" fill="hold"/>
                                        <p:tgtEl>
                                          <p:spTgt spid="173064"/>
                                        </p:tgtEl>
                                        <p:attrNameLst>
                                          <p:attrName>ppt_w</p:attrName>
                                        </p:attrNameLst>
                                      </p:cBhvr>
                                      <p:tavLst>
                                        <p:tav tm="0">
                                          <p:val>
                                            <p:fltVal val="0"/>
                                          </p:val>
                                        </p:tav>
                                        <p:tav tm="100000">
                                          <p:val>
                                            <p:strVal val="#ppt_w"/>
                                          </p:val>
                                        </p:tav>
                                      </p:tavLst>
                                    </p:anim>
                                    <p:anim calcmode="lin" valueType="num">
                                      <p:cBhvr>
                                        <p:cTn id="14" dur="500" fill="hold"/>
                                        <p:tgtEl>
                                          <p:spTgt spid="173064"/>
                                        </p:tgtEl>
                                        <p:attrNameLst>
                                          <p:attrName>ppt_h</p:attrName>
                                        </p:attrNameLst>
                                      </p:cBhvr>
                                      <p:tavLst>
                                        <p:tav tm="0">
                                          <p:val>
                                            <p:fltVal val="0"/>
                                          </p:val>
                                        </p:tav>
                                        <p:tav tm="100000">
                                          <p:val>
                                            <p:strVal val="#ppt_h"/>
                                          </p:val>
                                        </p:tav>
                                      </p:tavLst>
                                    </p:anim>
                                    <p:animEffect transition="in" filter="fade">
                                      <p:cBhvr>
                                        <p:cTn id="15" dur="500"/>
                                        <p:tgtEl>
                                          <p:spTgt spid="173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p:cNvSpPr>
          <p:nvPr>
            <p:ph type="title"/>
          </p:nvPr>
        </p:nvSpPr>
        <p:spPr>
          <a:xfrm>
            <a:off x="0" y="0"/>
            <a:ext cx="9144000" cy="762000"/>
          </a:xfrm>
          <a:noFill/>
          <a:extLst>
            <a:ext uri="{909E8E84-426E-40dd-AFC4-6F175D3DCCD1}">
              <a14:hiddenFill xmlns:a14="http://schemas.microsoft.com/office/drawing/2010/main">
                <a:solidFill>
                  <a:srgbClr val="FFFFFF"/>
                </a:solidFill>
              </a14:hiddenFill>
            </a:ext>
          </a:extLst>
        </p:spPr>
        <p:txBody>
          <a:bodyPr/>
          <a:lstStyle/>
          <a:p>
            <a:r>
              <a:rPr lang="en-US">
                <a:effectLst/>
                <a:latin typeface="Arial" charset="0"/>
              </a:rPr>
              <a:t>The Military-Industrial Complex</a:t>
            </a:r>
          </a:p>
        </p:txBody>
      </p:sp>
      <p:sp>
        <p:nvSpPr>
          <p:cNvPr id="25602" name="Rectangle 3"/>
          <p:cNvSpPr>
            <a:spLocks noGrp="1" noRot="1" noChangeArrowheads="1"/>
          </p:cNvSpPr>
          <p:nvPr>
            <p:ph type="body" sz="half" idx="1"/>
          </p:nvPr>
        </p:nvSpPr>
        <p:spPr>
          <a:xfrm>
            <a:off x="0" y="762000"/>
            <a:ext cx="9144000" cy="3276600"/>
          </a:xfrm>
          <a:noFill/>
          <a:extLst>
            <a:ext uri="{909E8E84-426E-40dd-AFC4-6F175D3DCCD1}">
              <a14:hiddenFill xmlns:a14="http://schemas.microsoft.com/office/drawing/2010/main">
                <a:solidFill>
                  <a:srgbClr val="FFFFFF"/>
                </a:solidFill>
              </a14:hiddenFill>
            </a:ext>
          </a:extLst>
        </p:spPr>
        <p:txBody>
          <a:bodyPr>
            <a:normAutofit lnSpcReduction="10000"/>
          </a:bodyPr>
          <a:lstStyle/>
          <a:p>
            <a:pPr>
              <a:lnSpc>
                <a:spcPct val="90000"/>
              </a:lnSpc>
            </a:pPr>
            <a:r>
              <a:rPr lang="en-US" sz="1600" dirty="0">
                <a:effectLst/>
                <a:latin typeface="Rockwell"/>
                <a:cs typeface="Rockwell"/>
              </a:rPr>
              <a:t>Until the latest of our world conflicts, the United States had no armaments industry. American makers of plowshares could, with time and as required, make swords as well. But now we can no longer risk emergency improvisation of national defense; we have been compelled to create a permanent armaments industry of vast proportions. Added to this, three and a half million men and women are directly engaged in the defense establishment. We annually spend on military security more than the net income of all United States corporations. This conjunction of an immense military establishment and a large arms industry is new in the American experience. The total </a:t>
            </a:r>
            <a:r>
              <a:rPr lang="en-US" sz="1600" dirty="0" smtClean="0">
                <a:effectLst/>
                <a:latin typeface="Rockwell"/>
                <a:cs typeface="Rockwell"/>
              </a:rPr>
              <a:t>influence</a:t>
            </a:r>
            <a:r>
              <a:rPr lang="mr-IN" sz="1600" dirty="0" smtClean="0">
                <a:effectLst/>
                <a:latin typeface="Rockwell"/>
                <a:cs typeface="Rockwell"/>
              </a:rPr>
              <a:t>…</a:t>
            </a:r>
            <a:r>
              <a:rPr lang="en-US" sz="1600" dirty="0" smtClean="0">
                <a:effectLst/>
                <a:latin typeface="Rockwell"/>
                <a:cs typeface="Rockwell"/>
              </a:rPr>
              <a:t>economic</a:t>
            </a:r>
            <a:r>
              <a:rPr lang="en-US" sz="1600" dirty="0">
                <a:effectLst/>
                <a:latin typeface="Rockwell"/>
                <a:cs typeface="Rockwell"/>
              </a:rPr>
              <a:t>, political, even spiritual </a:t>
            </a:r>
            <a:r>
              <a:rPr lang="en-US" sz="1600" dirty="0" smtClean="0">
                <a:effectLst/>
                <a:latin typeface="Rockwell"/>
                <a:cs typeface="Rockwell"/>
              </a:rPr>
              <a:t>is </a:t>
            </a:r>
            <a:r>
              <a:rPr lang="en-US" sz="1600" dirty="0">
                <a:effectLst/>
                <a:latin typeface="Rockwell"/>
                <a:cs typeface="Rockwell"/>
              </a:rPr>
              <a:t>felt in every city, every Statehouse, every office of the Federal government. We recognize the imperative need for this development. Yet we must not fail to comprehend its grave implications. Our toil, resources and livelihood are all involved; so is the very structure of our society</a:t>
            </a:r>
            <a:r>
              <a:rPr lang="en-US" sz="1600" dirty="0" smtClean="0">
                <a:effectLst/>
                <a:latin typeface="Rockwell"/>
                <a:cs typeface="Rockwell"/>
              </a:rPr>
              <a:t>. In </a:t>
            </a:r>
            <a:r>
              <a:rPr lang="en-US" sz="1600" dirty="0">
                <a:effectLst/>
                <a:latin typeface="Rockwell"/>
                <a:cs typeface="Rockwell"/>
              </a:rPr>
              <a:t>the councils of government, we must guard against the acquisition of unwarranted influence, whether sought or unsought, by the </a:t>
            </a:r>
            <a:r>
              <a:rPr lang="en-US" sz="1600" b="1" dirty="0">
                <a:effectLst/>
                <a:latin typeface="Rockwell"/>
                <a:cs typeface="Rockwell"/>
              </a:rPr>
              <a:t>military-industrial complex</a:t>
            </a:r>
            <a:r>
              <a:rPr lang="en-US" sz="1600" dirty="0">
                <a:effectLst/>
                <a:latin typeface="Rockwell"/>
                <a:cs typeface="Rockwell"/>
              </a:rPr>
              <a:t>. The potential for the disastrous rise of misplaced power exists and will persist.”</a:t>
            </a:r>
            <a:endParaRPr lang="en-US" dirty="0">
              <a:effectLst/>
              <a:latin typeface="Rockwell"/>
              <a:cs typeface="Rockwell"/>
            </a:endParaRPr>
          </a:p>
        </p:txBody>
      </p:sp>
      <p:pic>
        <p:nvPicPr>
          <p:cNvPr id="25604" name="Picture 7" descr="presidents-proposed#1045803.png                                000A84C2Macintosh HD                   C5A9507E:"/>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746957" y="4035425"/>
            <a:ext cx="3810000" cy="2822575"/>
          </a:xfrm>
        </p:spPr>
      </p:pic>
      <p:sp>
        <p:nvSpPr>
          <p:cNvPr id="25605" name="Text Box 8"/>
          <p:cNvSpPr txBox="1">
            <a:spLocks noChangeArrowheads="1"/>
          </p:cNvSpPr>
          <p:nvPr/>
        </p:nvSpPr>
        <p:spPr bwMode="auto">
          <a:xfrm>
            <a:off x="5023556" y="4038600"/>
            <a:ext cx="412044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90000"/>
              </a:lnSpc>
              <a:spcBef>
                <a:spcPct val="20000"/>
              </a:spcBef>
              <a:buClr>
                <a:schemeClr val="hlink"/>
              </a:buClr>
              <a:buSzPct val="80000"/>
            </a:pPr>
            <a:r>
              <a:rPr lang="en-US" sz="1600" dirty="0">
                <a:latin typeface="Rockwell"/>
                <a:cs typeface="Rockwell"/>
              </a:rPr>
              <a:t>“</a:t>
            </a:r>
            <a:r>
              <a:rPr lang="en-US" altLang="ja-JP" sz="1600" dirty="0">
                <a:latin typeface="Rockwell"/>
                <a:cs typeface="Rockwell"/>
              </a:rPr>
              <a:t>We must never let the weight of this combination endanger our liberties or democratic processes. We should take nothing for granted. Only an alert and knowledgeable citizenry can compel the proper meshing of the huge industrial and military machinery of defense with our peaceful methods and goals, so that security and liberty may prosper together.</a:t>
            </a:r>
            <a:r>
              <a:rPr lang="en-US" sz="1600" dirty="0">
                <a:latin typeface="Rockwell"/>
                <a:cs typeface="Rockwell"/>
              </a:rPr>
              <a:t>”</a:t>
            </a:r>
            <a:endParaRPr lang="en-US" altLang="ja-JP" sz="1600" dirty="0">
              <a:latin typeface="Rockwell"/>
              <a:cs typeface="Rockwell"/>
            </a:endParaRPr>
          </a:p>
          <a:p>
            <a:endParaRPr lang="en-US" sz="1600" dirty="0">
              <a:latin typeface="Rockwell"/>
              <a:cs typeface="Rockwell"/>
            </a:endParaRPr>
          </a:p>
        </p:txBody>
      </p:sp>
    </p:spTree>
    <p:extLst>
      <p:ext uri="{BB962C8B-B14F-4D97-AF65-F5344CB8AC3E}">
        <p14:creationId xmlns:p14="http://schemas.microsoft.com/office/powerpoint/2010/main" val="5494376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4" name="Rectangle 4"/>
          <p:cNvSpPr>
            <a:spLocks noGrp="1" noChangeArrowheads="1"/>
          </p:cNvSpPr>
          <p:nvPr>
            <p:ph type="title"/>
          </p:nvPr>
        </p:nvSpPr>
        <p:spPr>
          <a:xfrm>
            <a:off x="193232" y="0"/>
            <a:ext cx="8722168" cy="762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smtClean="0"/>
              <a:t>Conclusions </a:t>
            </a:r>
          </a:p>
        </p:txBody>
      </p:sp>
      <p:sp>
        <p:nvSpPr>
          <p:cNvPr id="40965" name="Rectangle 5"/>
          <p:cNvSpPr>
            <a:spLocks noGrp="1" noChangeArrowheads="1"/>
          </p:cNvSpPr>
          <p:nvPr>
            <p:ph type="body" idx="1"/>
          </p:nvPr>
        </p:nvSpPr>
        <p:spPr>
          <a:xfrm>
            <a:off x="0" y="966402"/>
            <a:ext cx="9144000" cy="5891597"/>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smtClean="0"/>
              <a:t>By 1960, the American people were more optimistic than in 1950</a:t>
            </a:r>
          </a:p>
          <a:p>
            <a:pPr lvl="1"/>
            <a:r>
              <a:rPr lang="en-US" dirty="0" smtClean="0"/>
              <a:t>Americans were no longer afraid of a return of another Great Depression</a:t>
            </a:r>
          </a:p>
          <a:p>
            <a:pPr lvl="1"/>
            <a:r>
              <a:rPr lang="en-US" dirty="0" smtClean="0"/>
              <a:t>Anxiety over the Cold War continued but was not as severe</a:t>
            </a:r>
          </a:p>
          <a:p>
            <a:pPr lvl="1"/>
            <a:r>
              <a:rPr lang="en-US" dirty="0" smtClean="0"/>
              <a:t>But, American values &amp; race relations were areas of concern</a:t>
            </a:r>
          </a:p>
        </p:txBody>
      </p:sp>
    </p:spTree>
    <p:extLst>
      <p:ext uri="{BB962C8B-B14F-4D97-AF65-F5344CB8AC3E}">
        <p14:creationId xmlns:p14="http://schemas.microsoft.com/office/powerpoint/2010/main" val="2977813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		</a:t>
            </a:r>
            <a:endParaRPr lang="en-US" dirty="0"/>
          </a:p>
        </p:txBody>
      </p:sp>
      <p:sp>
        <p:nvSpPr>
          <p:cNvPr id="3" name="Content Placeholder 2"/>
          <p:cNvSpPr>
            <a:spLocks noGrp="1"/>
          </p:cNvSpPr>
          <p:nvPr>
            <p:ph idx="1"/>
          </p:nvPr>
        </p:nvSpPr>
        <p:spPr>
          <a:xfrm>
            <a:off x="0" y="1600200"/>
            <a:ext cx="9144000" cy="4525963"/>
          </a:xfrm>
        </p:spPr>
        <p:txBody>
          <a:bodyPr/>
          <a:lstStyle/>
          <a:p>
            <a:r>
              <a:rPr lang="en-US" i="1" dirty="0"/>
              <a:t>Evaluate the extent to which US foreign policy during the early Cold War impacted the US’ role in the world, American identity, and the US economy from 1945-1960</a:t>
            </a:r>
            <a:endParaRPr lang="en-US" dirty="0"/>
          </a:p>
        </p:txBody>
      </p:sp>
    </p:spTree>
    <p:extLst>
      <p:ext uri="{BB962C8B-B14F-4D97-AF65-F5344CB8AC3E}">
        <p14:creationId xmlns:p14="http://schemas.microsoft.com/office/powerpoint/2010/main" val="374997264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Rot="1" noChangeArrowheads="1"/>
          </p:cNvSpPr>
          <p:nvPr>
            <p:ph type="title"/>
          </p:nvPr>
        </p:nvSpPr>
        <p:spPr>
          <a:xfrm>
            <a:off x="0" y="0"/>
            <a:ext cx="9144000" cy="609600"/>
          </a:xfrm>
        </p:spPr>
        <p:txBody>
          <a:bodyPr>
            <a:normAutofit fontScale="90000"/>
          </a:bodyPr>
          <a:lstStyle/>
          <a:p>
            <a:pPr eaLnBrk="1" hangingPunct="1">
              <a:defRPr/>
            </a:pPr>
            <a:r>
              <a:rPr lang="en-US" dirty="0">
                <a:latin typeface="Rockwell"/>
                <a:cs typeface="Rockwell"/>
              </a:rPr>
              <a:t>Election of 1960</a:t>
            </a:r>
          </a:p>
        </p:txBody>
      </p:sp>
      <p:sp>
        <p:nvSpPr>
          <p:cNvPr id="26626" name="Rectangle 4"/>
          <p:cNvSpPr>
            <a:spLocks noGrp="1" noRot="1" noChangeArrowheads="1"/>
          </p:cNvSpPr>
          <p:nvPr>
            <p:ph type="body" sz="half" idx="4294967295"/>
          </p:nvPr>
        </p:nvSpPr>
        <p:spPr>
          <a:xfrm>
            <a:off x="0" y="685800"/>
            <a:ext cx="32766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a:effectLst/>
                <a:latin typeface="Rockwell"/>
                <a:cs typeface="Rockwell"/>
              </a:rPr>
              <a:t>John F. Kennedy (D)</a:t>
            </a:r>
          </a:p>
          <a:p>
            <a:pPr lvl="1"/>
            <a:r>
              <a:rPr lang="en-US" sz="1600" dirty="0">
                <a:effectLst/>
                <a:latin typeface="Rockwell"/>
                <a:cs typeface="Rockwell"/>
              </a:rPr>
              <a:t>Catholic</a:t>
            </a:r>
          </a:p>
          <a:p>
            <a:pPr lvl="1"/>
            <a:r>
              <a:rPr lang="en-US" sz="1600" dirty="0">
                <a:effectLst/>
                <a:latin typeface="Rockwell"/>
                <a:cs typeface="Rockwell"/>
              </a:rPr>
              <a:t>Lyndon Johnson as VP</a:t>
            </a:r>
          </a:p>
          <a:p>
            <a:r>
              <a:rPr lang="en-US" sz="2000" dirty="0">
                <a:effectLst/>
                <a:latin typeface="Rockwell"/>
                <a:cs typeface="Rockwell"/>
              </a:rPr>
              <a:t>Richard Nixon (R)</a:t>
            </a:r>
            <a:endParaRPr lang="en-US" sz="2400" dirty="0">
              <a:effectLst/>
              <a:latin typeface="Rockwell"/>
              <a:cs typeface="Rockwell"/>
            </a:endParaRPr>
          </a:p>
          <a:p>
            <a:r>
              <a:rPr lang="en-US" sz="2000" dirty="0">
                <a:effectLst/>
                <a:latin typeface="Rockwell"/>
                <a:cs typeface="Rockwell"/>
              </a:rPr>
              <a:t>First nationally televised debate</a:t>
            </a:r>
          </a:p>
        </p:txBody>
      </p:sp>
      <p:pic>
        <p:nvPicPr>
          <p:cNvPr id="26627" name="Picture 6" descr="&#10;USAH076-H.gif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276600" y="762000"/>
            <a:ext cx="5867400" cy="5867400"/>
          </a:xfrm>
        </p:spPr>
      </p:pic>
      <p:pic>
        <p:nvPicPr>
          <p:cNvPr id="26628" name="Picture 5" descr="Photo_sp_KennedyNixonDebates_db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3238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972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1331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Rockwell"/>
              <a:cs typeface="Rockwell"/>
            </a:endParaRPr>
          </a:p>
        </p:txBody>
      </p:sp>
      <p:sp>
        <p:nvSpPr>
          <p:cNvPr id="13315" name="Rectangle 4"/>
          <p:cNvSpPr>
            <a:spLocks noGrp="1" noChangeArrowheads="1"/>
          </p:cNvSpPr>
          <p:nvPr>
            <p:ph type="title"/>
          </p:nvPr>
        </p:nvSpPr>
        <p:spPr>
          <a:noFill/>
        </p:spPr>
        <p:txBody>
          <a:bodyPr lIns="90488" tIns="44450" rIns="90488" bIns="44450"/>
          <a:lstStyle/>
          <a:p>
            <a:r>
              <a:rPr lang="en-US" dirty="0">
                <a:latin typeface="Rockwell"/>
                <a:cs typeface="Rockwell"/>
              </a:rPr>
              <a:t>JFK’s New Frontier</a:t>
            </a:r>
          </a:p>
        </p:txBody>
      </p:sp>
      <p:sp>
        <p:nvSpPr>
          <p:cNvPr id="13316" name="Rectangle 5"/>
          <p:cNvSpPr>
            <a:spLocks noGrp="1" noChangeArrowheads="1"/>
          </p:cNvSpPr>
          <p:nvPr>
            <p:ph type="body" idx="1"/>
          </p:nvPr>
        </p:nvSpPr>
        <p:spPr>
          <a:xfrm>
            <a:off x="0" y="1600200"/>
            <a:ext cx="9144000" cy="5257800"/>
          </a:xfrm>
          <a:noFill/>
        </p:spPr>
        <p:txBody>
          <a:bodyPr lIns="90488" tIns="44450" rIns="90488" bIns="44450">
            <a:normAutofit/>
          </a:bodyPr>
          <a:lstStyle/>
          <a:p>
            <a:pPr>
              <a:lnSpc>
                <a:spcPct val="90000"/>
              </a:lnSpc>
            </a:pPr>
            <a:r>
              <a:rPr lang="en-US" sz="3600" dirty="0">
                <a:latin typeface="Rockwell"/>
                <a:cs typeface="Rockwell"/>
              </a:rPr>
              <a:t>JFK’s New Frontier promised a return of FDR-era liberal policies:</a:t>
            </a:r>
          </a:p>
          <a:p>
            <a:pPr lvl="1">
              <a:lnSpc>
                <a:spcPct val="90000"/>
              </a:lnSpc>
            </a:pPr>
            <a:r>
              <a:rPr lang="en-US" sz="3200" dirty="0">
                <a:latin typeface="Rockwell"/>
                <a:cs typeface="Rockwell"/>
              </a:rPr>
              <a:t>But, Conservatives in Congress opposed JFK’s social reforms in education &amp; health care</a:t>
            </a:r>
          </a:p>
          <a:p>
            <a:pPr lvl="1">
              <a:lnSpc>
                <a:spcPct val="90000"/>
              </a:lnSpc>
            </a:pPr>
            <a:r>
              <a:rPr lang="en-US" sz="3200" dirty="0">
                <a:latin typeface="Rockwell"/>
                <a:cs typeface="Rockwell"/>
              </a:rPr>
              <a:t>Congress did help the poor</a:t>
            </a:r>
          </a:p>
          <a:p>
            <a:pPr lvl="1">
              <a:lnSpc>
                <a:spcPct val="90000"/>
              </a:lnSpc>
            </a:pPr>
            <a:r>
              <a:rPr lang="en-US" sz="3200" dirty="0">
                <a:latin typeface="Rockwell"/>
                <a:cs typeface="Rockwell"/>
              </a:rPr>
              <a:t>The modernization of industry, gov’t spending, &amp; a major tax cut in 1963 stimulated the  economy &amp; created jobs </a:t>
            </a:r>
          </a:p>
        </p:txBody>
      </p:sp>
      <p:sp>
        <p:nvSpPr>
          <p:cNvPr id="270342" name="AutoShape 6"/>
          <p:cNvSpPr>
            <a:spLocks noChangeArrowheads="1"/>
          </p:cNvSpPr>
          <p:nvPr/>
        </p:nvSpPr>
        <p:spPr bwMode="auto">
          <a:xfrm>
            <a:off x="457200" y="304800"/>
            <a:ext cx="3733800" cy="990600"/>
          </a:xfrm>
          <a:prstGeom prst="wedgeRectCallout">
            <a:avLst>
              <a:gd name="adj1" fmla="val 4421"/>
              <a:gd name="adj2" fmla="val 257532"/>
            </a:avLst>
          </a:prstGeom>
          <a:solidFill>
            <a:srgbClr val="CCCCFF"/>
          </a:solidFill>
          <a:ln w="38100">
            <a:solidFill>
              <a:schemeClr val="tx1"/>
            </a:solidFill>
            <a:miter lim="800000"/>
            <a:headEnd/>
            <a:tailEnd/>
          </a:ln>
        </p:spPr>
        <p:txBody>
          <a:bodyPr/>
          <a:lstStyle/>
          <a:p>
            <a:pPr algn="ctr">
              <a:lnSpc>
                <a:spcPct val="80000"/>
              </a:lnSpc>
            </a:pPr>
            <a:r>
              <a:rPr lang="en-US" sz="3200" dirty="0">
                <a:solidFill>
                  <a:schemeClr val="bg1"/>
                </a:solidFill>
                <a:latin typeface="Rockwell"/>
                <a:cs typeface="Rockwell"/>
              </a:rPr>
              <a:t>Aid for public schools…</a:t>
            </a:r>
          </a:p>
        </p:txBody>
      </p:sp>
      <p:sp>
        <p:nvSpPr>
          <p:cNvPr id="270343" name="AutoShape 7"/>
          <p:cNvSpPr>
            <a:spLocks noChangeArrowheads="1"/>
          </p:cNvSpPr>
          <p:nvPr/>
        </p:nvSpPr>
        <p:spPr bwMode="auto">
          <a:xfrm>
            <a:off x="4648200" y="228600"/>
            <a:ext cx="3657600" cy="990600"/>
          </a:xfrm>
          <a:prstGeom prst="wedgeRectCallout">
            <a:avLst>
              <a:gd name="adj1" fmla="val -29079"/>
              <a:gd name="adj2" fmla="val 266667"/>
            </a:avLst>
          </a:prstGeom>
          <a:solidFill>
            <a:srgbClr val="CCFFCC"/>
          </a:solidFill>
          <a:ln w="38100">
            <a:solidFill>
              <a:schemeClr val="tx1"/>
            </a:solidFill>
            <a:miter lim="800000"/>
            <a:headEnd/>
            <a:tailEnd/>
          </a:ln>
        </p:spPr>
        <p:txBody>
          <a:bodyPr/>
          <a:lstStyle/>
          <a:p>
            <a:pPr algn="ctr">
              <a:lnSpc>
                <a:spcPct val="80000"/>
              </a:lnSpc>
            </a:pPr>
            <a:r>
              <a:rPr lang="en-US" sz="2800">
                <a:solidFill>
                  <a:schemeClr val="bg1"/>
                </a:solidFill>
                <a:latin typeface="Rockwell"/>
                <a:cs typeface="Rockwell"/>
              </a:rPr>
              <a:t>…the extension of Social Security…</a:t>
            </a:r>
          </a:p>
        </p:txBody>
      </p:sp>
      <p:sp>
        <p:nvSpPr>
          <p:cNvPr id="270344" name="AutoShape 8"/>
          <p:cNvSpPr>
            <a:spLocks noChangeArrowheads="1"/>
          </p:cNvSpPr>
          <p:nvPr/>
        </p:nvSpPr>
        <p:spPr bwMode="auto">
          <a:xfrm>
            <a:off x="533400" y="1600200"/>
            <a:ext cx="3505200" cy="990600"/>
          </a:xfrm>
          <a:prstGeom prst="wedgeRectCallout">
            <a:avLst>
              <a:gd name="adj1" fmla="val 78171"/>
              <a:gd name="adj2" fmla="val 132213"/>
            </a:avLst>
          </a:prstGeom>
          <a:solidFill>
            <a:srgbClr val="FFCC99"/>
          </a:solidFill>
          <a:ln w="38100">
            <a:solidFill>
              <a:schemeClr val="tx1"/>
            </a:solidFill>
            <a:miter lim="800000"/>
            <a:headEnd/>
            <a:tailEnd/>
          </a:ln>
        </p:spPr>
        <p:txBody>
          <a:bodyPr/>
          <a:lstStyle/>
          <a:p>
            <a:pPr algn="ctr">
              <a:lnSpc>
                <a:spcPct val="80000"/>
              </a:lnSpc>
            </a:pPr>
            <a:r>
              <a:rPr lang="en-US" sz="2800" dirty="0">
                <a:solidFill>
                  <a:schemeClr val="bg1"/>
                </a:solidFill>
                <a:latin typeface="Rockwell"/>
                <a:cs typeface="Rockwell"/>
              </a:rPr>
              <a:t>…unemployment benefits…</a:t>
            </a:r>
          </a:p>
        </p:txBody>
      </p:sp>
      <p:sp>
        <p:nvSpPr>
          <p:cNvPr id="270345" name="AutoShape 9"/>
          <p:cNvSpPr>
            <a:spLocks noChangeArrowheads="1"/>
          </p:cNvSpPr>
          <p:nvPr/>
        </p:nvSpPr>
        <p:spPr bwMode="auto">
          <a:xfrm>
            <a:off x="4114800" y="1371600"/>
            <a:ext cx="4800600" cy="1447800"/>
          </a:xfrm>
          <a:prstGeom prst="wedgeRectCallout">
            <a:avLst>
              <a:gd name="adj1" fmla="val -28472"/>
              <a:gd name="adj2" fmla="val 90681"/>
            </a:avLst>
          </a:prstGeom>
          <a:solidFill>
            <a:srgbClr val="FFFF99"/>
          </a:solidFill>
          <a:ln w="38100">
            <a:solidFill>
              <a:schemeClr val="tx1"/>
            </a:solidFill>
            <a:miter lim="800000"/>
            <a:headEnd/>
            <a:tailEnd/>
          </a:ln>
        </p:spPr>
        <p:txBody>
          <a:bodyPr/>
          <a:lstStyle/>
          <a:p>
            <a:pPr algn="ctr">
              <a:lnSpc>
                <a:spcPct val="80000"/>
              </a:lnSpc>
            </a:pPr>
            <a:r>
              <a:rPr lang="en-US" sz="2800">
                <a:solidFill>
                  <a:schemeClr val="bg1"/>
                </a:solidFill>
                <a:latin typeface="Rockwell"/>
                <a:cs typeface="Rockwell"/>
              </a:rPr>
              <a:t>…and medical insurance for the elderly were all shot down by Congress</a:t>
            </a:r>
          </a:p>
        </p:txBody>
      </p:sp>
      <p:sp>
        <p:nvSpPr>
          <p:cNvPr id="270346" name="AutoShape 10"/>
          <p:cNvSpPr>
            <a:spLocks noChangeArrowheads="1"/>
          </p:cNvSpPr>
          <p:nvPr/>
        </p:nvSpPr>
        <p:spPr bwMode="auto">
          <a:xfrm>
            <a:off x="5334000" y="1219200"/>
            <a:ext cx="3581400" cy="990600"/>
          </a:xfrm>
          <a:prstGeom prst="wedgeRectCallout">
            <a:avLst>
              <a:gd name="adj1" fmla="val 6560"/>
              <a:gd name="adj2" fmla="val 232852"/>
            </a:avLst>
          </a:prstGeom>
          <a:solidFill>
            <a:srgbClr val="99FF99"/>
          </a:solidFill>
          <a:ln w="38100">
            <a:solidFill>
              <a:schemeClr val="tx1"/>
            </a:solidFill>
            <a:miter lim="800000"/>
            <a:headEnd/>
            <a:tailEnd/>
          </a:ln>
        </p:spPr>
        <p:txBody>
          <a:bodyPr/>
          <a:lstStyle/>
          <a:p>
            <a:pPr algn="ctr">
              <a:lnSpc>
                <a:spcPct val="80000"/>
              </a:lnSpc>
            </a:pPr>
            <a:r>
              <a:rPr kumimoji="1" lang="en-US" sz="2800">
                <a:solidFill>
                  <a:schemeClr val="bg1"/>
                </a:solidFill>
                <a:latin typeface="Rockwell"/>
                <a:cs typeface="Rockwell"/>
              </a:rPr>
              <a:t>An increase in the minimum wage</a:t>
            </a:r>
          </a:p>
        </p:txBody>
      </p:sp>
      <p:sp>
        <p:nvSpPr>
          <p:cNvPr id="270347" name="AutoShape 11"/>
          <p:cNvSpPr>
            <a:spLocks noChangeArrowheads="1"/>
          </p:cNvSpPr>
          <p:nvPr/>
        </p:nvSpPr>
        <p:spPr bwMode="auto">
          <a:xfrm>
            <a:off x="5334000" y="2362200"/>
            <a:ext cx="3733800" cy="990600"/>
          </a:xfrm>
          <a:prstGeom prst="wedgeRectCallout">
            <a:avLst>
              <a:gd name="adj1" fmla="val -509"/>
              <a:gd name="adj2" fmla="val 117306"/>
            </a:avLst>
          </a:prstGeom>
          <a:solidFill>
            <a:srgbClr val="FFCCCC"/>
          </a:solidFill>
          <a:ln w="38100">
            <a:solidFill>
              <a:schemeClr val="tx1"/>
            </a:solidFill>
            <a:miter lim="800000"/>
            <a:headEnd/>
            <a:tailEnd/>
          </a:ln>
        </p:spPr>
        <p:txBody>
          <a:bodyPr/>
          <a:lstStyle/>
          <a:p>
            <a:pPr algn="ctr">
              <a:lnSpc>
                <a:spcPct val="80000"/>
              </a:lnSpc>
            </a:pPr>
            <a:r>
              <a:rPr lang="en-US" sz="2800">
                <a:solidFill>
                  <a:schemeClr val="bg1"/>
                </a:solidFill>
                <a:latin typeface="Rockwell"/>
                <a:cs typeface="Rockwell"/>
              </a:rPr>
              <a:t>Increased funds </a:t>
            </a:r>
            <a:r>
              <a:rPr kumimoji="1" lang="en-US" sz="2800">
                <a:solidFill>
                  <a:schemeClr val="bg1"/>
                </a:solidFill>
                <a:latin typeface="Rockwell"/>
                <a:cs typeface="Rockwell"/>
              </a:rPr>
              <a:t>for public housing</a:t>
            </a:r>
          </a:p>
        </p:txBody>
      </p:sp>
    </p:spTree>
    <p:extLst>
      <p:ext uri="{BB962C8B-B14F-4D97-AF65-F5344CB8AC3E}">
        <p14:creationId xmlns:p14="http://schemas.microsoft.com/office/powerpoint/2010/main" val="8715352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0342"/>
                                        </p:tgtEl>
                                        <p:attrNameLst>
                                          <p:attrName>style.visibility</p:attrName>
                                        </p:attrNameLst>
                                      </p:cBhvr>
                                      <p:to>
                                        <p:strVal val="visible"/>
                                      </p:to>
                                    </p:set>
                                    <p:anim calcmode="lin" valueType="num">
                                      <p:cBhvr>
                                        <p:cTn id="7" dur="500" fill="hold"/>
                                        <p:tgtEl>
                                          <p:spTgt spid="270342"/>
                                        </p:tgtEl>
                                        <p:attrNameLst>
                                          <p:attrName>ppt_w</p:attrName>
                                        </p:attrNameLst>
                                      </p:cBhvr>
                                      <p:tavLst>
                                        <p:tav tm="0">
                                          <p:val>
                                            <p:fltVal val="0"/>
                                          </p:val>
                                        </p:tav>
                                        <p:tav tm="100000">
                                          <p:val>
                                            <p:strVal val="#ppt_w"/>
                                          </p:val>
                                        </p:tav>
                                      </p:tavLst>
                                    </p:anim>
                                    <p:anim calcmode="lin" valueType="num">
                                      <p:cBhvr>
                                        <p:cTn id="8" dur="500" fill="hold"/>
                                        <p:tgtEl>
                                          <p:spTgt spid="270342"/>
                                        </p:tgtEl>
                                        <p:attrNameLst>
                                          <p:attrName>ppt_h</p:attrName>
                                        </p:attrNameLst>
                                      </p:cBhvr>
                                      <p:tavLst>
                                        <p:tav tm="0">
                                          <p:val>
                                            <p:fltVal val="0"/>
                                          </p:val>
                                        </p:tav>
                                        <p:tav tm="100000">
                                          <p:val>
                                            <p:strVal val="#ppt_h"/>
                                          </p:val>
                                        </p:tav>
                                      </p:tavLst>
                                    </p:anim>
                                    <p:animEffect transition="in" filter="fade">
                                      <p:cBhvr>
                                        <p:cTn id="9" dur="500"/>
                                        <p:tgtEl>
                                          <p:spTgt spid="270342"/>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70343"/>
                                        </p:tgtEl>
                                        <p:attrNameLst>
                                          <p:attrName>style.visibility</p:attrName>
                                        </p:attrNameLst>
                                      </p:cBhvr>
                                      <p:to>
                                        <p:strVal val="visible"/>
                                      </p:to>
                                    </p:set>
                                    <p:anim calcmode="lin" valueType="num">
                                      <p:cBhvr>
                                        <p:cTn id="13" dur="500" fill="hold"/>
                                        <p:tgtEl>
                                          <p:spTgt spid="270343"/>
                                        </p:tgtEl>
                                        <p:attrNameLst>
                                          <p:attrName>ppt_w</p:attrName>
                                        </p:attrNameLst>
                                      </p:cBhvr>
                                      <p:tavLst>
                                        <p:tav tm="0">
                                          <p:val>
                                            <p:fltVal val="0"/>
                                          </p:val>
                                        </p:tav>
                                        <p:tav tm="100000">
                                          <p:val>
                                            <p:strVal val="#ppt_w"/>
                                          </p:val>
                                        </p:tav>
                                      </p:tavLst>
                                    </p:anim>
                                    <p:anim calcmode="lin" valueType="num">
                                      <p:cBhvr>
                                        <p:cTn id="14" dur="500" fill="hold"/>
                                        <p:tgtEl>
                                          <p:spTgt spid="270343"/>
                                        </p:tgtEl>
                                        <p:attrNameLst>
                                          <p:attrName>ppt_h</p:attrName>
                                        </p:attrNameLst>
                                      </p:cBhvr>
                                      <p:tavLst>
                                        <p:tav tm="0">
                                          <p:val>
                                            <p:fltVal val="0"/>
                                          </p:val>
                                        </p:tav>
                                        <p:tav tm="100000">
                                          <p:val>
                                            <p:strVal val="#ppt_h"/>
                                          </p:val>
                                        </p:tav>
                                      </p:tavLst>
                                    </p:anim>
                                    <p:animEffect transition="in" filter="fade">
                                      <p:cBhvr>
                                        <p:cTn id="15" dur="500"/>
                                        <p:tgtEl>
                                          <p:spTgt spid="270343"/>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70344"/>
                                        </p:tgtEl>
                                        <p:attrNameLst>
                                          <p:attrName>style.visibility</p:attrName>
                                        </p:attrNameLst>
                                      </p:cBhvr>
                                      <p:to>
                                        <p:strVal val="visible"/>
                                      </p:to>
                                    </p:set>
                                    <p:anim calcmode="lin" valueType="num">
                                      <p:cBhvr>
                                        <p:cTn id="19" dur="500" fill="hold"/>
                                        <p:tgtEl>
                                          <p:spTgt spid="270344"/>
                                        </p:tgtEl>
                                        <p:attrNameLst>
                                          <p:attrName>ppt_w</p:attrName>
                                        </p:attrNameLst>
                                      </p:cBhvr>
                                      <p:tavLst>
                                        <p:tav tm="0">
                                          <p:val>
                                            <p:fltVal val="0"/>
                                          </p:val>
                                        </p:tav>
                                        <p:tav tm="100000">
                                          <p:val>
                                            <p:strVal val="#ppt_w"/>
                                          </p:val>
                                        </p:tav>
                                      </p:tavLst>
                                    </p:anim>
                                    <p:anim calcmode="lin" valueType="num">
                                      <p:cBhvr>
                                        <p:cTn id="20" dur="500" fill="hold"/>
                                        <p:tgtEl>
                                          <p:spTgt spid="270344"/>
                                        </p:tgtEl>
                                        <p:attrNameLst>
                                          <p:attrName>ppt_h</p:attrName>
                                        </p:attrNameLst>
                                      </p:cBhvr>
                                      <p:tavLst>
                                        <p:tav tm="0">
                                          <p:val>
                                            <p:fltVal val="0"/>
                                          </p:val>
                                        </p:tav>
                                        <p:tav tm="100000">
                                          <p:val>
                                            <p:strVal val="#ppt_h"/>
                                          </p:val>
                                        </p:tav>
                                      </p:tavLst>
                                    </p:anim>
                                    <p:animEffect transition="in" filter="fade">
                                      <p:cBhvr>
                                        <p:cTn id="21" dur="500"/>
                                        <p:tgtEl>
                                          <p:spTgt spid="270344"/>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270345"/>
                                        </p:tgtEl>
                                        <p:attrNameLst>
                                          <p:attrName>style.visibility</p:attrName>
                                        </p:attrNameLst>
                                      </p:cBhvr>
                                      <p:to>
                                        <p:strVal val="visible"/>
                                      </p:to>
                                    </p:set>
                                    <p:anim calcmode="lin" valueType="num">
                                      <p:cBhvr>
                                        <p:cTn id="25" dur="500" fill="hold"/>
                                        <p:tgtEl>
                                          <p:spTgt spid="270345"/>
                                        </p:tgtEl>
                                        <p:attrNameLst>
                                          <p:attrName>ppt_w</p:attrName>
                                        </p:attrNameLst>
                                      </p:cBhvr>
                                      <p:tavLst>
                                        <p:tav tm="0">
                                          <p:val>
                                            <p:fltVal val="0"/>
                                          </p:val>
                                        </p:tav>
                                        <p:tav tm="100000">
                                          <p:val>
                                            <p:strVal val="#ppt_w"/>
                                          </p:val>
                                        </p:tav>
                                      </p:tavLst>
                                    </p:anim>
                                    <p:anim calcmode="lin" valueType="num">
                                      <p:cBhvr>
                                        <p:cTn id="26" dur="500" fill="hold"/>
                                        <p:tgtEl>
                                          <p:spTgt spid="270345"/>
                                        </p:tgtEl>
                                        <p:attrNameLst>
                                          <p:attrName>ppt_h</p:attrName>
                                        </p:attrNameLst>
                                      </p:cBhvr>
                                      <p:tavLst>
                                        <p:tav tm="0">
                                          <p:val>
                                            <p:fltVal val="0"/>
                                          </p:val>
                                        </p:tav>
                                        <p:tav tm="100000">
                                          <p:val>
                                            <p:strVal val="#ppt_h"/>
                                          </p:val>
                                        </p:tav>
                                      </p:tavLst>
                                    </p:anim>
                                    <p:animEffect transition="in" filter="fade">
                                      <p:cBhvr>
                                        <p:cTn id="27" dur="500"/>
                                        <p:tgtEl>
                                          <p:spTgt spid="2703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xit" presetSubtype="0" fill="hold" grpId="1" nodeType="clickEffect">
                                  <p:stCondLst>
                                    <p:cond delay="0"/>
                                  </p:stCondLst>
                                  <p:childTnLst>
                                    <p:anim calcmode="lin" valueType="num">
                                      <p:cBhvr>
                                        <p:cTn id="31" dur="500"/>
                                        <p:tgtEl>
                                          <p:spTgt spid="270344"/>
                                        </p:tgtEl>
                                        <p:attrNameLst>
                                          <p:attrName>ppt_w</p:attrName>
                                        </p:attrNameLst>
                                      </p:cBhvr>
                                      <p:tavLst>
                                        <p:tav tm="0">
                                          <p:val>
                                            <p:strVal val="ppt_w"/>
                                          </p:val>
                                        </p:tav>
                                        <p:tav tm="100000">
                                          <p:val>
                                            <p:fltVal val="0"/>
                                          </p:val>
                                        </p:tav>
                                      </p:tavLst>
                                    </p:anim>
                                    <p:anim calcmode="lin" valueType="num">
                                      <p:cBhvr>
                                        <p:cTn id="32" dur="500"/>
                                        <p:tgtEl>
                                          <p:spTgt spid="270344"/>
                                        </p:tgtEl>
                                        <p:attrNameLst>
                                          <p:attrName>ppt_h</p:attrName>
                                        </p:attrNameLst>
                                      </p:cBhvr>
                                      <p:tavLst>
                                        <p:tav tm="0">
                                          <p:val>
                                            <p:strVal val="ppt_h"/>
                                          </p:val>
                                        </p:tav>
                                        <p:tav tm="100000">
                                          <p:val>
                                            <p:fltVal val="0"/>
                                          </p:val>
                                        </p:tav>
                                      </p:tavLst>
                                    </p:anim>
                                    <p:animEffect transition="out" filter="fade">
                                      <p:cBhvr>
                                        <p:cTn id="33" dur="500"/>
                                        <p:tgtEl>
                                          <p:spTgt spid="270344"/>
                                        </p:tgtEl>
                                      </p:cBhvr>
                                    </p:animEffect>
                                    <p:set>
                                      <p:cBhvr>
                                        <p:cTn id="34" dur="1" fill="hold">
                                          <p:stCondLst>
                                            <p:cond delay="499"/>
                                          </p:stCondLst>
                                        </p:cTn>
                                        <p:tgtEl>
                                          <p:spTgt spid="270344"/>
                                        </p:tgtEl>
                                        <p:attrNameLst>
                                          <p:attrName>style.visibility</p:attrName>
                                        </p:attrNameLst>
                                      </p:cBhvr>
                                      <p:to>
                                        <p:strVal val="hidden"/>
                                      </p:to>
                                    </p:set>
                                  </p:childTnLst>
                                </p:cTn>
                              </p:par>
                              <p:par>
                                <p:cTn id="35" presetID="53" presetClass="exit" presetSubtype="0" fill="hold" grpId="1" nodeType="withEffect">
                                  <p:stCondLst>
                                    <p:cond delay="0"/>
                                  </p:stCondLst>
                                  <p:childTnLst>
                                    <p:anim calcmode="lin" valueType="num">
                                      <p:cBhvr>
                                        <p:cTn id="36" dur="500"/>
                                        <p:tgtEl>
                                          <p:spTgt spid="270342"/>
                                        </p:tgtEl>
                                        <p:attrNameLst>
                                          <p:attrName>ppt_w</p:attrName>
                                        </p:attrNameLst>
                                      </p:cBhvr>
                                      <p:tavLst>
                                        <p:tav tm="0">
                                          <p:val>
                                            <p:strVal val="ppt_w"/>
                                          </p:val>
                                        </p:tav>
                                        <p:tav tm="100000">
                                          <p:val>
                                            <p:fltVal val="0"/>
                                          </p:val>
                                        </p:tav>
                                      </p:tavLst>
                                    </p:anim>
                                    <p:anim calcmode="lin" valueType="num">
                                      <p:cBhvr>
                                        <p:cTn id="37" dur="500"/>
                                        <p:tgtEl>
                                          <p:spTgt spid="270342"/>
                                        </p:tgtEl>
                                        <p:attrNameLst>
                                          <p:attrName>ppt_h</p:attrName>
                                        </p:attrNameLst>
                                      </p:cBhvr>
                                      <p:tavLst>
                                        <p:tav tm="0">
                                          <p:val>
                                            <p:strVal val="ppt_h"/>
                                          </p:val>
                                        </p:tav>
                                        <p:tav tm="100000">
                                          <p:val>
                                            <p:fltVal val="0"/>
                                          </p:val>
                                        </p:tav>
                                      </p:tavLst>
                                    </p:anim>
                                    <p:animEffect transition="out" filter="fade">
                                      <p:cBhvr>
                                        <p:cTn id="38" dur="500"/>
                                        <p:tgtEl>
                                          <p:spTgt spid="270342"/>
                                        </p:tgtEl>
                                      </p:cBhvr>
                                    </p:animEffect>
                                    <p:set>
                                      <p:cBhvr>
                                        <p:cTn id="39" dur="1" fill="hold">
                                          <p:stCondLst>
                                            <p:cond delay="499"/>
                                          </p:stCondLst>
                                        </p:cTn>
                                        <p:tgtEl>
                                          <p:spTgt spid="270342"/>
                                        </p:tgtEl>
                                        <p:attrNameLst>
                                          <p:attrName>style.visibility</p:attrName>
                                        </p:attrNameLst>
                                      </p:cBhvr>
                                      <p:to>
                                        <p:strVal val="hidden"/>
                                      </p:to>
                                    </p:set>
                                  </p:childTnLst>
                                </p:cTn>
                              </p:par>
                              <p:par>
                                <p:cTn id="40" presetID="53" presetClass="exit" presetSubtype="0" fill="hold" grpId="1" nodeType="withEffect">
                                  <p:stCondLst>
                                    <p:cond delay="0"/>
                                  </p:stCondLst>
                                  <p:childTnLst>
                                    <p:anim calcmode="lin" valueType="num">
                                      <p:cBhvr>
                                        <p:cTn id="41" dur="500"/>
                                        <p:tgtEl>
                                          <p:spTgt spid="270343"/>
                                        </p:tgtEl>
                                        <p:attrNameLst>
                                          <p:attrName>ppt_w</p:attrName>
                                        </p:attrNameLst>
                                      </p:cBhvr>
                                      <p:tavLst>
                                        <p:tav tm="0">
                                          <p:val>
                                            <p:strVal val="ppt_w"/>
                                          </p:val>
                                        </p:tav>
                                        <p:tav tm="100000">
                                          <p:val>
                                            <p:fltVal val="0"/>
                                          </p:val>
                                        </p:tav>
                                      </p:tavLst>
                                    </p:anim>
                                    <p:anim calcmode="lin" valueType="num">
                                      <p:cBhvr>
                                        <p:cTn id="42" dur="500"/>
                                        <p:tgtEl>
                                          <p:spTgt spid="270343"/>
                                        </p:tgtEl>
                                        <p:attrNameLst>
                                          <p:attrName>ppt_h</p:attrName>
                                        </p:attrNameLst>
                                      </p:cBhvr>
                                      <p:tavLst>
                                        <p:tav tm="0">
                                          <p:val>
                                            <p:strVal val="ppt_h"/>
                                          </p:val>
                                        </p:tav>
                                        <p:tav tm="100000">
                                          <p:val>
                                            <p:fltVal val="0"/>
                                          </p:val>
                                        </p:tav>
                                      </p:tavLst>
                                    </p:anim>
                                    <p:animEffect transition="out" filter="fade">
                                      <p:cBhvr>
                                        <p:cTn id="43" dur="500"/>
                                        <p:tgtEl>
                                          <p:spTgt spid="270343"/>
                                        </p:tgtEl>
                                      </p:cBhvr>
                                    </p:animEffect>
                                    <p:set>
                                      <p:cBhvr>
                                        <p:cTn id="44" dur="1" fill="hold">
                                          <p:stCondLst>
                                            <p:cond delay="499"/>
                                          </p:stCondLst>
                                        </p:cTn>
                                        <p:tgtEl>
                                          <p:spTgt spid="270343"/>
                                        </p:tgtEl>
                                        <p:attrNameLst>
                                          <p:attrName>style.visibility</p:attrName>
                                        </p:attrNameLst>
                                      </p:cBhvr>
                                      <p:to>
                                        <p:strVal val="hidden"/>
                                      </p:to>
                                    </p:set>
                                  </p:childTnLst>
                                </p:cTn>
                              </p:par>
                              <p:par>
                                <p:cTn id="45" presetID="53" presetClass="exit" presetSubtype="0" fill="hold" grpId="1" nodeType="withEffect">
                                  <p:stCondLst>
                                    <p:cond delay="0"/>
                                  </p:stCondLst>
                                  <p:childTnLst>
                                    <p:anim calcmode="lin" valueType="num">
                                      <p:cBhvr>
                                        <p:cTn id="46" dur="500"/>
                                        <p:tgtEl>
                                          <p:spTgt spid="270345"/>
                                        </p:tgtEl>
                                        <p:attrNameLst>
                                          <p:attrName>ppt_w</p:attrName>
                                        </p:attrNameLst>
                                      </p:cBhvr>
                                      <p:tavLst>
                                        <p:tav tm="0">
                                          <p:val>
                                            <p:strVal val="ppt_w"/>
                                          </p:val>
                                        </p:tav>
                                        <p:tav tm="100000">
                                          <p:val>
                                            <p:fltVal val="0"/>
                                          </p:val>
                                        </p:tav>
                                      </p:tavLst>
                                    </p:anim>
                                    <p:anim calcmode="lin" valueType="num">
                                      <p:cBhvr>
                                        <p:cTn id="47" dur="500"/>
                                        <p:tgtEl>
                                          <p:spTgt spid="270345"/>
                                        </p:tgtEl>
                                        <p:attrNameLst>
                                          <p:attrName>ppt_h</p:attrName>
                                        </p:attrNameLst>
                                      </p:cBhvr>
                                      <p:tavLst>
                                        <p:tav tm="0">
                                          <p:val>
                                            <p:strVal val="ppt_h"/>
                                          </p:val>
                                        </p:tav>
                                        <p:tav tm="100000">
                                          <p:val>
                                            <p:fltVal val="0"/>
                                          </p:val>
                                        </p:tav>
                                      </p:tavLst>
                                    </p:anim>
                                    <p:animEffect transition="out" filter="fade">
                                      <p:cBhvr>
                                        <p:cTn id="48" dur="500"/>
                                        <p:tgtEl>
                                          <p:spTgt spid="270345"/>
                                        </p:tgtEl>
                                      </p:cBhvr>
                                    </p:animEffect>
                                    <p:set>
                                      <p:cBhvr>
                                        <p:cTn id="49" dur="1" fill="hold">
                                          <p:stCondLst>
                                            <p:cond delay="499"/>
                                          </p:stCondLst>
                                        </p:cTn>
                                        <p:tgtEl>
                                          <p:spTgt spid="270345"/>
                                        </p:tgtEl>
                                        <p:attrNameLst>
                                          <p:attrName>style.visibility</p:attrName>
                                        </p:attrNameLst>
                                      </p:cBhvr>
                                      <p:to>
                                        <p:strVal val="hidden"/>
                                      </p:to>
                                    </p:set>
                                  </p:childTnLst>
                                </p:cTn>
                              </p:par>
                              <p:par>
                                <p:cTn id="50" presetID="53" presetClass="entr" presetSubtype="0" fill="hold" grpId="0" nodeType="withEffect">
                                  <p:stCondLst>
                                    <p:cond delay="0"/>
                                  </p:stCondLst>
                                  <p:childTnLst>
                                    <p:set>
                                      <p:cBhvr>
                                        <p:cTn id="51" dur="1" fill="hold">
                                          <p:stCondLst>
                                            <p:cond delay="0"/>
                                          </p:stCondLst>
                                        </p:cTn>
                                        <p:tgtEl>
                                          <p:spTgt spid="270346"/>
                                        </p:tgtEl>
                                        <p:attrNameLst>
                                          <p:attrName>style.visibility</p:attrName>
                                        </p:attrNameLst>
                                      </p:cBhvr>
                                      <p:to>
                                        <p:strVal val="visible"/>
                                      </p:to>
                                    </p:set>
                                    <p:anim calcmode="lin" valueType="num">
                                      <p:cBhvr>
                                        <p:cTn id="52" dur="500" fill="hold"/>
                                        <p:tgtEl>
                                          <p:spTgt spid="270346"/>
                                        </p:tgtEl>
                                        <p:attrNameLst>
                                          <p:attrName>ppt_w</p:attrName>
                                        </p:attrNameLst>
                                      </p:cBhvr>
                                      <p:tavLst>
                                        <p:tav tm="0">
                                          <p:val>
                                            <p:fltVal val="0"/>
                                          </p:val>
                                        </p:tav>
                                        <p:tav tm="100000">
                                          <p:val>
                                            <p:strVal val="#ppt_w"/>
                                          </p:val>
                                        </p:tav>
                                      </p:tavLst>
                                    </p:anim>
                                    <p:anim calcmode="lin" valueType="num">
                                      <p:cBhvr>
                                        <p:cTn id="53" dur="500" fill="hold"/>
                                        <p:tgtEl>
                                          <p:spTgt spid="270346"/>
                                        </p:tgtEl>
                                        <p:attrNameLst>
                                          <p:attrName>ppt_h</p:attrName>
                                        </p:attrNameLst>
                                      </p:cBhvr>
                                      <p:tavLst>
                                        <p:tav tm="0">
                                          <p:val>
                                            <p:fltVal val="0"/>
                                          </p:val>
                                        </p:tav>
                                        <p:tav tm="100000">
                                          <p:val>
                                            <p:strVal val="#ppt_h"/>
                                          </p:val>
                                        </p:tav>
                                      </p:tavLst>
                                    </p:anim>
                                    <p:animEffect transition="in" filter="fade">
                                      <p:cBhvr>
                                        <p:cTn id="54" dur="500"/>
                                        <p:tgtEl>
                                          <p:spTgt spid="270346"/>
                                        </p:tgtEl>
                                      </p:cBhvr>
                                    </p:animEffect>
                                  </p:childTnLst>
                                </p:cTn>
                              </p:par>
                            </p:childTnLst>
                          </p:cTn>
                        </p:par>
                        <p:par>
                          <p:cTn id="55" fill="hold" nodeType="afterGroup">
                            <p:stCondLst>
                              <p:cond delay="500"/>
                            </p:stCondLst>
                            <p:childTnLst>
                              <p:par>
                                <p:cTn id="56" presetID="53" presetClass="entr" presetSubtype="0" fill="hold" grpId="0" nodeType="afterEffect">
                                  <p:stCondLst>
                                    <p:cond delay="0"/>
                                  </p:stCondLst>
                                  <p:childTnLst>
                                    <p:set>
                                      <p:cBhvr>
                                        <p:cTn id="57" dur="1" fill="hold">
                                          <p:stCondLst>
                                            <p:cond delay="0"/>
                                          </p:stCondLst>
                                        </p:cTn>
                                        <p:tgtEl>
                                          <p:spTgt spid="270347"/>
                                        </p:tgtEl>
                                        <p:attrNameLst>
                                          <p:attrName>style.visibility</p:attrName>
                                        </p:attrNameLst>
                                      </p:cBhvr>
                                      <p:to>
                                        <p:strVal val="visible"/>
                                      </p:to>
                                    </p:set>
                                    <p:anim calcmode="lin" valueType="num">
                                      <p:cBhvr>
                                        <p:cTn id="58" dur="500" fill="hold"/>
                                        <p:tgtEl>
                                          <p:spTgt spid="270347"/>
                                        </p:tgtEl>
                                        <p:attrNameLst>
                                          <p:attrName>ppt_w</p:attrName>
                                        </p:attrNameLst>
                                      </p:cBhvr>
                                      <p:tavLst>
                                        <p:tav tm="0">
                                          <p:val>
                                            <p:fltVal val="0"/>
                                          </p:val>
                                        </p:tav>
                                        <p:tav tm="100000">
                                          <p:val>
                                            <p:strVal val="#ppt_w"/>
                                          </p:val>
                                        </p:tav>
                                      </p:tavLst>
                                    </p:anim>
                                    <p:anim calcmode="lin" valueType="num">
                                      <p:cBhvr>
                                        <p:cTn id="59" dur="500" fill="hold"/>
                                        <p:tgtEl>
                                          <p:spTgt spid="270347"/>
                                        </p:tgtEl>
                                        <p:attrNameLst>
                                          <p:attrName>ppt_h</p:attrName>
                                        </p:attrNameLst>
                                      </p:cBhvr>
                                      <p:tavLst>
                                        <p:tav tm="0">
                                          <p:val>
                                            <p:fltVal val="0"/>
                                          </p:val>
                                        </p:tav>
                                        <p:tav tm="100000">
                                          <p:val>
                                            <p:strVal val="#ppt_h"/>
                                          </p:val>
                                        </p:tav>
                                      </p:tavLst>
                                    </p:anim>
                                    <p:animEffect transition="in" filter="fade">
                                      <p:cBhvr>
                                        <p:cTn id="60" dur="500"/>
                                        <p:tgtEl>
                                          <p:spTgt spid="270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2" grpId="0" animBg="1"/>
      <p:bldP spid="270342" grpId="1" animBg="1"/>
      <p:bldP spid="270343" grpId="0" animBg="1"/>
      <p:bldP spid="270343" grpId="1" animBg="1"/>
      <p:bldP spid="270344" grpId="0" animBg="1"/>
      <p:bldP spid="270344" grpId="1" animBg="1"/>
      <p:bldP spid="270345" grpId="0" animBg="1"/>
      <p:bldP spid="270345" grpId="1" animBg="1"/>
      <p:bldP spid="270346" grpId="0" animBg="1"/>
      <p:bldP spid="2703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143000" y="0"/>
            <a:ext cx="7772400" cy="914400"/>
          </a:xfrm>
        </p:spPr>
        <p:txBody>
          <a:bodyPr/>
          <a:lstStyle/>
          <a:p>
            <a:r>
              <a:rPr lang="en-US">
                <a:latin typeface="Rockwell"/>
                <a:cs typeface="Rockwell"/>
              </a:rPr>
              <a:t>JFK’s New Frontier</a:t>
            </a:r>
          </a:p>
        </p:txBody>
      </p:sp>
      <p:sp>
        <p:nvSpPr>
          <p:cNvPr id="15362" name="Rectangle 3"/>
          <p:cNvSpPr>
            <a:spLocks noGrp="1" noChangeArrowheads="1"/>
          </p:cNvSpPr>
          <p:nvPr>
            <p:ph type="body" idx="1"/>
          </p:nvPr>
        </p:nvSpPr>
        <p:spPr>
          <a:xfrm>
            <a:off x="0" y="1132070"/>
            <a:ext cx="9144000" cy="5725930"/>
          </a:xfrm>
        </p:spPr>
        <p:txBody>
          <a:bodyPr>
            <a:normAutofit/>
          </a:bodyPr>
          <a:lstStyle/>
          <a:p>
            <a:r>
              <a:rPr lang="en-US" sz="4000" dirty="0">
                <a:latin typeface="Rockwell"/>
                <a:cs typeface="Rockwell"/>
              </a:rPr>
              <a:t>One long-lasting achievement of the JFK-era was strengthening the presidency:</a:t>
            </a:r>
          </a:p>
          <a:p>
            <a:pPr lvl="1"/>
            <a:r>
              <a:rPr lang="en-US" sz="3600" dirty="0">
                <a:latin typeface="Rockwell"/>
                <a:cs typeface="Rockwell"/>
              </a:rPr>
              <a:t>Eisenhower left many decisions to his staff, but JFK demanded more direct presidential control</a:t>
            </a:r>
          </a:p>
          <a:p>
            <a:pPr lvl="1"/>
            <a:r>
              <a:rPr lang="en-US" sz="3600" dirty="0">
                <a:latin typeface="Rockwell"/>
                <a:cs typeface="Rockwell"/>
              </a:rPr>
              <a:t>JFK transferred much of the decision-making power from the cabinet to his White House staff</a:t>
            </a:r>
          </a:p>
        </p:txBody>
      </p:sp>
      <p:sp>
        <p:nvSpPr>
          <p:cNvPr id="277508" name="AutoShape 4"/>
          <p:cNvSpPr>
            <a:spLocks noChangeArrowheads="1"/>
          </p:cNvSpPr>
          <p:nvPr/>
        </p:nvSpPr>
        <p:spPr bwMode="auto">
          <a:xfrm>
            <a:off x="990600" y="1981200"/>
            <a:ext cx="8077200" cy="1066800"/>
          </a:xfrm>
          <a:prstGeom prst="wedgeRectCallout">
            <a:avLst>
              <a:gd name="adj1" fmla="val 42569"/>
              <a:gd name="adj2" fmla="val 338542"/>
            </a:avLst>
          </a:prstGeom>
          <a:solidFill>
            <a:srgbClr val="CCFFCC"/>
          </a:solidFill>
          <a:ln w="38100">
            <a:solidFill>
              <a:schemeClr val="tx1"/>
            </a:solidFill>
            <a:miter lim="800000"/>
            <a:headEnd/>
            <a:tailEnd/>
          </a:ln>
        </p:spPr>
        <p:txBody>
          <a:bodyPr/>
          <a:lstStyle/>
          <a:p>
            <a:pPr algn="ctr">
              <a:lnSpc>
                <a:spcPct val="80000"/>
              </a:lnSpc>
              <a:spcBef>
                <a:spcPct val="20000"/>
              </a:spcBef>
              <a:buFont typeface="Arial" charset="0"/>
              <a:buNone/>
            </a:pPr>
            <a:r>
              <a:rPr kumimoji="1" lang="en-US" sz="2800" dirty="0">
                <a:solidFill>
                  <a:srgbClr val="000000"/>
                </a:solidFill>
              </a:rPr>
              <a:t>JFK appointed </a:t>
            </a:r>
            <a:r>
              <a:rPr lang="en-US" sz="2800" dirty="0">
                <a:solidFill>
                  <a:srgbClr val="000000"/>
                </a:solidFill>
              </a:rPr>
              <a:t>tough, pragmatic, &amp; academic</a:t>
            </a:r>
            <a:r>
              <a:rPr kumimoji="1" lang="en-US" sz="2800" dirty="0">
                <a:solidFill>
                  <a:srgbClr val="000000"/>
                </a:solidFill>
              </a:rPr>
              <a:t> “</a:t>
            </a:r>
            <a:r>
              <a:rPr kumimoji="1" lang="en-US" altLang="ja-JP" sz="2800" i="1" dirty="0">
                <a:solidFill>
                  <a:srgbClr val="000000"/>
                </a:solidFill>
              </a:rPr>
              <a:t>New Frontiersmen</a:t>
            </a:r>
            <a:r>
              <a:rPr kumimoji="1" lang="en-US" sz="2800" dirty="0">
                <a:solidFill>
                  <a:srgbClr val="000000"/>
                </a:solidFill>
              </a:rPr>
              <a:t>”</a:t>
            </a:r>
            <a:r>
              <a:rPr kumimoji="1" lang="en-US" altLang="ja-JP" sz="2800" dirty="0">
                <a:solidFill>
                  <a:srgbClr val="000000"/>
                </a:solidFill>
              </a:rPr>
              <a:t> to his staff</a:t>
            </a:r>
            <a:endParaRPr lang="en-US" sz="2800" dirty="0">
              <a:solidFill>
                <a:srgbClr val="000000"/>
              </a:solidFill>
            </a:endParaRPr>
          </a:p>
        </p:txBody>
      </p:sp>
      <p:sp>
        <p:nvSpPr>
          <p:cNvPr id="277509" name="AutoShape 5"/>
          <p:cNvSpPr>
            <a:spLocks noChangeArrowheads="1"/>
          </p:cNvSpPr>
          <p:nvPr/>
        </p:nvSpPr>
        <p:spPr bwMode="auto">
          <a:xfrm>
            <a:off x="1981200" y="3200400"/>
            <a:ext cx="6019800" cy="990600"/>
          </a:xfrm>
          <a:prstGeom prst="wedgeRectCallout">
            <a:avLst>
              <a:gd name="adj1" fmla="val 55009"/>
              <a:gd name="adj2" fmla="val 245671"/>
            </a:avLst>
          </a:prstGeom>
          <a:solidFill>
            <a:srgbClr val="FFCC99"/>
          </a:solidFill>
          <a:ln w="38100">
            <a:solidFill>
              <a:schemeClr val="tx1"/>
            </a:solidFill>
            <a:miter lim="800000"/>
            <a:headEnd/>
            <a:tailEnd/>
          </a:ln>
        </p:spPr>
        <p:txBody>
          <a:bodyPr/>
          <a:lstStyle/>
          <a:p>
            <a:pPr algn="ctr">
              <a:lnSpc>
                <a:spcPct val="80000"/>
              </a:lnSpc>
              <a:spcBef>
                <a:spcPct val="20000"/>
              </a:spcBef>
              <a:buFont typeface="Arial" charset="0"/>
              <a:buNone/>
            </a:pPr>
            <a:r>
              <a:rPr kumimoji="1" lang="en-US" sz="2800" dirty="0">
                <a:solidFill>
                  <a:srgbClr val="000000"/>
                </a:solidFill>
              </a:rPr>
              <a:t>Kennedy referred to his staff as the “</a:t>
            </a:r>
            <a:r>
              <a:rPr kumimoji="1" lang="en-US" altLang="ja-JP" sz="2800" i="1" dirty="0">
                <a:solidFill>
                  <a:srgbClr val="000000"/>
                </a:solidFill>
              </a:rPr>
              <a:t>the best &amp; the brightest</a:t>
            </a:r>
            <a:r>
              <a:rPr kumimoji="1" lang="en-US" sz="2800" dirty="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2886208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7508"/>
                                        </p:tgtEl>
                                        <p:attrNameLst>
                                          <p:attrName>style.visibility</p:attrName>
                                        </p:attrNameLst>
                                      </p:cBhvr>
                                      <p:to>
                                        <p:strVal val="visible"/>
                                      </p:to>
                                    </p:set>
                                    <p:anim calcmode="lin" valueType="num">
                                      <p:cBhvr>
                                        <p:cTn id="7" dur="500" fill="hold"/>
                                        <p:tgtEl>
                                          <p:spTgt spid="277508"/>
                                        </p:tgtEl>
                                        <p:attrNameLst>
                                          <p:attrName>ppt_w</p:attrName>
                                        </p:attrNameLst>
                                      </p:cBhvr>
                                      <p:tavLst>
                                        <p:tav tm="0">
                                          <p:val>
                                            <p:fltVal val="0"/>
                                          </p:val>
                                        </p:tav>
                                        <p:tav tm="100000">
                                          <p:val>
                                            <p:strVal val="#ppt_w"/>
                                          </p:val>
                                        </p:tav>
                                      </p:tavLst>
                                    </p:anim>
                                    <p:anim calcmode="lin" valueType="num">
                                      <p:cBhvr>
                                        <p:cTn id="8" dur="500" fill="hold"/>
                                        <p:tgtEl>
                                          <p:spTgt spid="277508"/>
                                        </p:tgtEl>
                                        <p:attrNameLst>
                                          <p:attrName>ppt_h</p:attrName>
                                        </p:attrNameLst>
                                      </p:cBhvr>
                                      <p:tavLst>
                                        <p:tav tm="0">
                                          <p:val>
                                            <p:fltVal val="0"/>
                                          </p:val>
                                        </p:tav>
                                        <p:tav tm="100000">
                                          <p:val>
                                            <p:strVal val="#ppt_h"/>
                                          </p:val>
                                        </p:tav>
                                      </p:tavLst>
                                    </p:anim>
                                    <p:animEffect transition="in" filter="fade">
                                      <p:cBhvr>
                                        <p:cTn id="9" dur="500"/>
                                        <p:tgtEl>
                                          <p:spTgt spid="27750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77509"/>
                                        </p:tgtEl>
                                        <p:attrNameLst>
                                          <p:attrName>style.visibility</p:attrName>
                                        </p:attrNameLst>
                                      </p:cBhvr>
                                      <p:to>
                                        <p:strVal val="visible"/>
                                      </p:to>
                                    </p:set>
                                    <p:anim calcmode="lin" valueType="num">
                                      <p:cBhvr>
                                        <p:cTn id="13" dur="500" fill="hold"/>
                                        <p:tgtEl>
                                          <p:spTgt spid="277509"/>
                                        </p:tgtEl>
                                        <p:attrNameLst>
                                          <p:attrName>ppt_w</p:attrName>
                                        </p:attrNameLst>
                                      </p:cBhvr>
                                      <p:tavLst>
                                        <p:tav tm="0">
                                          <p:val>
                                            <p:fltVal val="0"/>
                                          </p:val>
                                        </p:tav>
                                        <p:tav tm="100000">
                                          <p:val>
                                            <p:strVal val="#ppt_w"/>
                                          </p:val>
                                        </p:tav>
                                      </p:tavLst>
                                    </p:anim>
                                    <p:anim calcmode="lin" valueType="num">
                                      <p:cBhvr>
                                        <p:cTn id="14" dur="500" fill="hold"/>
                                        <p:tgtEl>
                                          <p:spTgt spid="277509"/>
                                        </p:tgtEl>
                                        <p:attrNameLst>
                                          <p:attrName>ppt_h</p:attrName>
                                        </p:attrNameLst>
                                      </p:cBhvr>
                                      <p:tavLst>
                                        <p:tav tm="0">
                                          <p:val>
                                            <p:fltVal val="0"/>
                                          </p:val>
                                        </p:tav>
                                        <p:tav tm="100000">
                                          <p:val>
                                            <p:strVal val="#ppt_h"/>
                                          </p:val>
                                        </p:tav>
                                      </p:tavLst>
                                    </p:anim>
                                    <p:animEffect transition="in" filter="fade">
                                      <p:cBhvr>
                                        <p:cTn id="15" dur="500"/>
                                        <p:tgtEl>
                                          <p:spTgt spid="277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P spid="2775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52400" y="0"/>
            <a:ext cx="8991600" cy="914400"/>
          </a:xfrm>
          <a:noFill/>
        </p:spPr>
        <p:txBody>
          <a:bodyPr>
            <a:normAutofit fontScale="90000"/>
          </a:bodyPr>
          <a:lstStyle/>
          <a:p>
            <a:r>
              <a:rPr lang="en-US" dirty="0">
                <a:latin typeface="Rockwell"/>
                <a:cs typeface="Rockwell"/>
              </a:rPr>
              <a:t>Kennedy Intensifies the Cold War</a:t>
            </a:r>
          </a:p>
        </p:txBody>
      </p:sp>
      <p:sp>
        <p:nvSpPr>
          <p:cNvPr id="18434" name="Rectangle 3"/>
          <p:cNvSpPr>
            <a:spLocks noGrp="1" noChangeArrowheads="1"/>
          </p:cNvSpPr>
          <p:nvPr>
            <p:ph type="body" idx="1"/>
          </p:nvPr>
        </p:nvSpPr>
        <p:spPr>
          <a:xfrm>
            <a:off x="0" y="1214904"/>
            <a:ext cx="9144000" cy="5643095"/>
          </a:xfrm>
        </p:spPr>
        <p:txBody>
          <a:bodyPr/>
          <a:lstStyle/>
          <a:p>
            <a:pPr>
              <a:lnSpc>
                <a:spcPct val="95000"/>
              </a:lnSpc>
              <a:spcBef>
                <a:spcPct val="10000"/>
              </a:spcBef>
            </a:pPr>
            <a:r>
              <a:rPr lang="en-US" dirty="0">
                <a:latin typeface="Rockwell"/>
                <a:cs typeface="Rockwell"/>
              </a:rPr>
              <a:t>Addressing U.S. foreign policy &amp; containing Communism was JFK’s top priority as president:</a:t>
            </a:r>
          </a:p>
          <a:p>
            <a:pPr lvl="1">
              <a:lnSpc>
                <a:spcPct val="95000"/>
              </a:lnSpc>
              <a:spcBef>
                <a:spcPct val="10000"/>
              </a:spcBef>
            </a:pPr>
            <a:r>
              <a:rPr lang="en-US" dirty="0">
                <a:latin typeface="Rockwell"/>
                <a:cs typeface="Rockwell"/>
              </a:rPr>
              <a:t>JFK believed Ike compromised with the USSR when the Cold War could have been won</a:t>
            </a:r>
          </a:p>
          <a:p>
            <a:pPr lvl="1">
              <a:lnSpc>
                <a:spcPct val="95000"/>
              </a:lnSpc>
              <a:spcBef>
                <a:spcPct val="10000"/>
              </a:spcBef>
            </a:pPr>
            <a:r>
              <a:rPr lang="en-US" dirty="0">
                <a:latin typeface="Rockwell"/>
                <a:cs typeface="Rockwell"/>
              </a:rPr>
              <a:t>JFK aimed to close the “missile gap” &amp; increase U.S. defenses</a:t>
            </a:r>
          </a:p>
          <a:p>
            <a:pPr lvl="1">
              <a:lnSpc>
                <a:spcPct val="95000"/>
              </a:lnSpc>
              <a:spcBef>
                <a:spcPct val="10000"/>
              </a:spcBef>
            </a:pPr>
            <a:r>
              <a:rPr lang="en-US" dirty="0">
                <a:latin typeface="Rockwell"/>
                <a:cs typeface="Rockwell"/>
              </a:rPr>
              <a:t>Looked to solve issues in   Berlin, Vietnam, &amp; Cuba</a:t>
            </a:r>
          </a:p>
        </p:txBody>
      </p:sp>
      <p:sp>
        <p:nvSpPr>
          <p:cNvPr id="189444" name="AutoShape 4"/>
          <p:cNvSpPr>
            <a:spLocks noChangeArrowheads="1"/>
          </p:cNvSpPr>
          <p:nvPr/>
        </p:nvSpPr>
        <p:spPr bwMode="auto">
          <a:xfrm>
            <a:off x="152400" y="4483454"/>
            <a:ext cx="8915400" cy="2145946"/>
          </a:xfrm>
          <a:prstGeom prst="wedgeRectCallout">
            <a:avLst>
              <a:gd name="adj1" fmla="val -6801"/>
              <a:gd name="adj2" fmla="val -91940"/>
            </a:avLst>
          </a:prstGeom>
          <a:solidFill>
            <a:srgbClr val="FFCC99"/>
          </a:solidFill>
          <a:ln w="38100">
            <a:solidFill>
              <a:schemeClr val="tx1"/>
            </a:solidFill>
            <a:miter lim="800000"/>
            <a:headEnd/>
            <a:tailEnd/>
          </a:ln>
        </p:spPr>
        <p:txBody>
          <a:bodyPr/>
          <a:lstStyle/>
          <a:p>
            <a:pPr algn="ctr">
              <a:lnSpc>
                <a:spcPct val="80000"/>
              </a:lnSpc>
            </a:pPr>
            <a:r>
              <a:rPr lang="en-US" sz="2800" dirty="0">
                <a:solidFill>
                  <a:srgbClr val="000000"/>
                </a:solidFill>
              </a:rPr>
              <a:t>“</a:t>
            </a:r>
            <a:r>
              <a:rPr lang="en-US" altLang="ja-JP" sz="2800" i="1" dirty="0">
                <a:solidFill>
                  <a:srgbClr val="000000"/>
                </a:solidFill>
              </a:rPr>
              <a:t>Let every nation know, whether it wishes us well or ill, that we shall pay any price, bear any burden, meet any hardship, support any friend, oppose any foe to assure the survival &amp; success of liberty. We will do this &amp; more</a:t>
            </a:r>
            <a:r>
              <a:rPr lang="en-US" altLang="ja-JP" sz="2800" dirty="0">
                <a:solidFill>
                  <a:srgbClr val="000000"/>
                </a:solidFill>
              </a:rPr>
              <a:t>.</a:t>
            </a:r>
            <a:r>
              <a:rPr lang="en-US" sz="2800" dirty="0">
                <a:solidFill>
                  <a:srgbClr val="000000"/>
                </a:solidFill>
              </a:rPr>
              <a:t>”</a:t>
            </a:r>
            <a:endParaRPr lang="en-US" altLang="ja-JP" sz="2800" dirty="0">
              <a:solidFill>
                <a:srgbClr val="000000"/>
              </a:solidFill>
            </a:endParaRPr>
          </a:p>
          <a:p>
            <a:pPr algn="r"/>
            <a:r>
              <a:rPr lang="en-US" sz="2800" dirty="0">
                <a:solidFill>
                  <a:srgbClr val="000000"/>
                </a:solidFill>
              </a:rPr>
              <a:t>—JFK’s inaugural address</a:t>
            </a:r>
          </a:p>
        </p:txBody>
      </p:sp>
    </p:spTree>
    <p:extLst>
      <p:ext uri="{BB962C8B-B14F-4D97-AF65-F5344CB8AC3E}">
        <p14:creationId xmlns:p14="http://schemas.microsoft.com/office/powerpoint/2010/main" val="70514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9444"/>
                                        </p:tgtEl>
                                        <p:attrNameLst>
                                          <p:attrName>style.visibility</p:attrName>
                                        </p:attrNameLst>
                                      </p:cBhvr>
                                      <p:to>
                                        <p:strVal val="visible"/>
                                      </p:to>
                                    </p:set>
                                    <p:anim calcmode="lin" valueType="num">
                                      <p:cBhvr>
                                        <p:cTn id="7" dur="500" fill="hold"/>
                                        <p:tgtEl>
                                          <p:spTgt spid="189444"/>
                                        </p:tgtEl>
                                        <p:attrNameLst>
                                          <p:attrName>ppt_w</p:attrName>
                                        </p:attrNameLst>
                                      </p:cBhvr>
                                      <p:tavLst>
                                        <p:tav tm="0">
                                          <p:val>
                                            <p:fltVal val="0"/>
                                          </p:val>
                                        </p:tav>
                                        <p:tav tm="100000">
                                          <p:val>
                                            <p:strVal val="#ppt_w"/>
                                          </p:val>
                                        </p:tav>
                                      </p:tavLst>
                                    </p:anim>
                                    <p:anim calcmode="lin" valueType="num">
                                      <p:cBhvr>
                                        <p:cTn id="8" dur="500" fill="hold"/>
                                        <p:tgtEl>
                                          <p:spTgt spid="189444"/>
                                        </p:tgtEl>
                                        <p:attrNameLst>
                                          <p:attrName>ppt_h</p:attrName>
                                        </p:attrNameLst>
                                      </p:cBhvr>
                                      <p:tavLst>
                                        <p:tav tm="0">
                                          <p:val>
                                            <p:fltVal val="0"/>
                                          </p:val>
                                        </p:tav>
                                        <p:tav tm="100000">
                                          <p:val>
                                            <p:strVal val="#ppt_h"/>
                                          </p:val>
                                        </p:tav>
                                      </p:tavLst>
                                    </p:anim>
                                    <p:animEffect transition="in" filter="fade">
                                      <p:cBhvr>
                                        <p:cTn id="9" dur="500"/>
                                        <p:tgtEl>
                                          <p:spTgt spid="189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4889"/>
          </a:xfrm>
        </p:spPr>
        <p:txBody>
          <a:bodyPr/>
          <a:lstStyle/>
          <a:p>
            <a:r>
              <a:rPr lang="en-US" dirty="0" smtClean="0"/>
              <a:t>Key Concepts</a:t>
            </a:r>
            <a:endParaRPr lang="en-US" dirty="0"/>
          </a:p>
        </p:txBody>
      </p:sp>
      <p:sp>
        <p:nvSpPr>
          <p:cNvPr id="3" name="Content Placeholder 2"/>
          <p:cNvSpPr>
            <a:spLocks noGrp="1"/>
          </p:cNvSpPr>
          <p:nvPr>
            <p:ph idx="1"/>
          </p:nvPr>
        </p:nvSpPr>
        <p:spPr>
          <a:xfrm>
            <a:off x="0" y="874889"/>
            <a:ext cx="9144000" cy="5251275"/>
          </a:xfrm>
        </p:spPr>
        <p:txBody>
          <a:bodyPr>
            <a:normAutofit fontScale="92500" lnSpcReduction="20000"/>
          </a:bodyPr>
          <a:lstStyle/>
          <a:p>
            <a:pPr lvl="0"/>
            <a:r>
              <a:rPr lang="en-US" dirty="0" smtClean="0"/>
              <a:t>8.1.II: </a:t>
            </a:r>
            <a:r>
              <a:rPr lang="en-US" dirty="0"/>
              <a:t>Cold War policies led to public debates over the power of the federal government and acceptable means for pursuing international and domestic goals while protecting civil liberties. </a:t>
            </a:r>
            <a:endParaRPr lang="en-US" dirty="0" smtClean="0"/>
          </a:p>
          <a:p>
            <a:pPr lvl="1"/>
            <a:r>
              <a:rPr lang="en-US" dirty="0" smtClean="0"/>
              <a:t>C: </a:t>
            </a:r>
            <a:r>
              <a:rPr lang="en-US" dirty="0"/>
              <a:t>Americans debated the merits of a large nuclear arsenal, the military- industrial complex, and the appropriate power of the executive branch in conducting foreign and military policy. </a:t>
            </a:r>
            <a:endParaRPr lang="en-US" dirty="0" smtClean="0"/>
          </a:p>
          <a:p>
            <a:pPr lvl="1"/>
            <a:r>
              <a:rPr lang="en-US" dirty="0" smtClean="0"/>
              <a:t>D: </a:t>
            </a:r>
            <a:r>
              <a:rPr lang="en-US" dirty="0"/>
              <a:t>Ideological, military, and economic concerns shaped U.S. involvement in the Middle East, with several oil crises in the region eventually sparking attempts at creating a national energy policy </a:t>
            </a:r>
          </a:p>
          <a:p>
            <a:pPr lvl="1"/>
            <a:endParaRPr lang="en-US" dirty="0"/>
          </a:p>
          <a:p>
            <a:pPr marL="0" indent="0">
              <a:buNone/>
            </a:pPr>
            <a:endParaRPr lang="en-US" dirty="0"/>
          </a:p>
        </p:txBody>
      </p:sp>
    </p:spTree>
    <p:extLst>
      <p:ext uri="{BB962C8B-B14F-4D97-AF65-F5344CB8AC3E}">
        <p14:creationId xmlns:p14="http://schemas.microsoft.com/office/powerpoint/2010/main" val="110203360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458" name="Rectangle 4"/>
          <p:cNvSpPr>
            <a:spLocks noGrp="1" noChangeArrowheads="1"/>
          </p:cNvSpPr>
          <p:nvPr>
            <p:ph type="title"/>
          </p:nvPr>
        </p:nvSpPr>
        <p:spPr>
          <a:xfrm>
            <a:off x="1143000" y="0"/>
            <a:ext cx="7772400" cy="914400"/>
          </a:xfrm>
          <a:noFill/>
        </p:spPr>
        <p:txBody>
          <a:bodyPr lIns="90488" tIns="44450" rIns="90488" bIns="44450"/>
          <a:lstStyle/>
          <a:p>
            <a:r>
              <a:rPr lang="en-US">
                <a:latin typeface="Rockwell"/>
                <a:cs typeface="Rockwell"/>
              </a:rPr>
              <a:t>Flexible Response</a:t>
            </a:r>
          </a:p>
        </p:txBody>
      </p:sp>
      <p:sp>
        <p:nvSpPr>
          <p:cNvPr id="19459" name="Rectangle 5"/>
          <p:cNvSpPr>
            <a:spLocks noGrp="1" noChangeArrowheads="1"/>
          </p:cNvSpPr>
          <p:nvPr>
            <p:ph type="body" idx="1"/>
          </p:nvPr>
        </p:nvSpPr>
        <p:spPr>
          <a:xfrm>
            <a:off x="0" y="1297738"/>
            <a:ext cx="9144000" cy="5560261"/>
          </a:xfrm>
          <a:noFill/>
        </p:spPr>
        <p:txBody>
          <a:bodyPr lIns="90488" tIns="44450" rIns="90488" bIns="44450">
            <a:noAutofit/>
          </a:bodyPr>
          <a:lstStyle/>
          <a:p>
            <a:pPr>
              <a:lnSpc>
                <a:spcPct val="90000"/>
              </a:lnSpc>
            </a:pPr>
            <a:r>
              <a:rPr lang="en-US" sz="3600" dirty="0">
                <a:latin typeface="Rockwell"/>
                <a:cs typeface="Rockwell"/>
              </a:rPr>
              <a:t>JFK shifted from Ike’s “mutually assured destruction” to a “flexible response” capable of responding to a variety of future problems:</a:t>
            </a:r>
          </a:p>
          <a:p>
            <a:pPr lvl="1">
              <a:lnSpc>
                <a:spcPct val="90000"/>
              </a:lnSpc>
            </a:pPr>
            <a:r>
              <a:rPr lang="en-US" sz="3200" dirty="0">
                <a:latin typeface="Rockwell"/>
                <a:cs typeface="Rockwell"/>
              </a:rPr>
              <a:t>Increased nuclear arsenal to 1,000 ICBMs &amp; 32 Polaris subs to create a “</a:t>
            </a:r>
            <a:r>
              <a:rPr lang="en-US" altLang="ja-JP" sz="3200" u="sng" dirty="0">
                <a:latin typeface="Rockwell"/>
                <a:cs typeface="Rockwell"/>
              </a:rPr>
              <a:t>first-strike</a:t>
            </a:r>
            <a:r>
              <a:rPr lang="en-US" sz="3200" u="sng" dirty="0">
                <a:latin typeface="Rockwell"/>
                <a:cs typeface="Rockwell"/>
              </a:rPr>
              <a:t>”</a:t>
            </a:r>
            <a:r>
              <a:rPr lang="en-US" altLang="ja-JP" sz="3200" u="sng" dirty="0">
                <a:latin typeface="Rockwell"/>
                <a:cs typeface="Rockwell"/>
              </a:rPr>
              <a:t> capability</a:t>
            </a:r>
            <a:r>
              <a:rPr lang="en-US" altLang="ja-JP" sz="3200" dirty="0">
                <a:latin typeface="Rockwell"/>
                <a:cs typeface="Rockwell"/>
              </a:rPr>
              <a:t> </a:t>
            </a:r>
          </a:p>
          <a:p>
            <a:pPr lvl="1">
              <a:lnSpc>
                <a:spcPct val="90000"/>
              </a:lnSpc>
            </a:pPr>
            <a:r>
              <a:rPr lang="en-US" sz="3200" dirty="0">
                <a:latin typeface="Rockwell"/>
                <a:cs typeface="Rockwell"/>
              </a:rPr>
              <a:t>Increased the army &amp; air force</a:t>
            </a:r>
          </a:p>
          <a:p>
            <a:pPr lvl="1">
              <a:lnSpc>
                <a:spcPct val="90000"/>
              </a:lnSpc>
            </a:pPr>
            <a:r>
              <a:rPr lang="en-US" sz="3200" dirty="0">
                <a:latin typeface="Rockwell"/>
                <a:cs typeface="Rockwell"/>
              </a:rPr>
              <a:t>Expanded covert operations &amp; created the Green Berets </a:t>
            </a:r>
          </a:p>
        </p:txBody>
      </p:sp>
      <p:sp>
        <p:nvSpPr>
          <p:cNvPr id="190470" name="AutoShape 6"/>
          <p:cNvSpPr>
            <a:spLocks noChangeArrowheads="1"/>
          </p:cNvSpPr>
          <p:nvPr/>
        </p:nvSpPr>
        <p:spPr bwMode="auto">
          <a:xfrm>
            <a:off x="228600" y="3124200"/>
            <a:ext cx="8686800" cy="1447800"/>
          </a:xfrm>
          <a:prstGeom prst="wedgeRectCallout">
            <a:avLst>
              <a:gd name="adj1" fmla="val -33773"/>
              <a:gd name="adj2" fmla="val -170065"/>
            </a:avLst>
          </a:prstGeom>
          <a:solidFill>
            <a:srgbClr val="99FF99"/>
          </a:solidFill>
          <a:ln w="38100">
            <a:solidFill>
              <a:schemeClr val="tx1"/>
            </a:solidFill>
            <a:miter lim="800000"/>
            <a:headEnd/>
            <a:tailEnd/>
          </a:ln>
        </p:spPr>
        <p:txBody>
          <a:bodyPr/>
          <a:lstStyle/>
          <a:p>
            <a:pPr algn="ctr">
              <a:lnSpc>
                <a:spcPct val="80000"/>
              </a:lnSpc>
            </a:pPr>
            <a:r>
              <a:rPr kumimoji="1" lang="en-US" sz="2800">
                <a:solidFill>
                  <a:srgbClr val="000000"/>
                </a:solidFill>
              </a:rPr>
              <a:t>JFK was convinced that the USSR had more missiles, but really the U.S. had the lead with 600 B-52s, 2 Polaris subs, 2,000 warheads</a:t>
            </a:r>
          </a:p>
        </p:txBody>
      </p:sp>
      <p:sp>
        <p:nvSpPr>
          <p:cNvPr id="190478" name="AutoShape 14"/>
          <p:cNvSpPr>
            <a:spLocks noChangeArrowheads="1"/>
          </p:cNvSpPr>
          <p:nvPr/>
        </p:nvSpPr>
        <p:spPr bwMode="auto">
          <a:xfrm>
            <a:off x="152400" y="4688697"/>
            <a:ext cx="8077200" cy="1236265"/>
          </a:xfrm>
          <a:prstGeom prst="wedgeRectCallout">
            <a:avLst>
              <a:gd name="adj1" fmla="val -26259"/>
              <a:gd name="adj2" fmla="val -210856"/>
            </a:avLst>
          </a:prstGeom>
          <a:solidFill>
            <a:srgbClr val="CCCCFF"/>
          </a:solidFill>
          <a:ln w="38100">
            <a:solidFill>
              <a:schemeClr val="tx1"/>
            </a:solidFill>
            <a:miter lim="800000"/>
            <a:headEnd/>
            <a:tailEnd/>
          </a:ln>
        </p:spPr>
        <p:txBody>
          <a:bodyPr/>
          <a:lstStyle/>
          <a:p>
            <a:pPr algn="ctr">
              <a:lnSpc>
                <a:spcPct val="80000"/>
              </a:lnSpc>
            </a:pPr>
            <a:r>
              <a:rPr kumimoji="1" lang="en-US" sz="2800" dirty="0">
                <a:solidFill>
                  <a:srgbClr val="000000"/>
                </a:solidFill>
              </a:rPr>
              <a:t>To combat Communism &amp; to help underdeveloped countries, JFK created the </a:t>
            </a:r>
            <a:r>
              <a:rPr kumimoji="1" lang="en-US" sz="2800" i="1" u="sng" dirty="0">
                <a:solidFill>
                  <a:srgbClr val="000000"/>
                </a:solidFill>
              </a:rPr>
              <a:t>Peace Corps</a:t>
            </a:r>
            <a:r>
              <a:rPr kumimoji="1" lang="en-US" sz="2800" dirty="0">
                <a:solidFill>
                  <a:srgbClr val="000000"/>
                </a:solidFill>
              </a:rPr>
              <a:t> &amp; the </a:t>
            </a:r>
            <a:r>
              <a:rPr kumimoji="1" lang="en-US" sz="2800" i="1" u="sng" dirty="0">
                <a:solidFill>
                  <a:srgbClr val="000000"/>
                </a:solidFill>
              </a:rPr>
              <a:t>Alliance for Progress</a:t>
            </a:r>
          </a:p>
        </p:txBody>
      </p:sp>
    </p:spTree>
    <p:extLst>
      <p:ext uri="{BB962C8B-B14F-4D97-AF65-F5344CB8AC3E}">
        <p14:creationId xmlns:p14="http://schemas.microsoft.com/office/powerpoint/2010/main" val="9462643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0470"/>
                                        </p:tgtEl>
                                        <p:attrNameLst>
                                          <p:attrName>style.visibility</p:attrName>
                                        </p:attrNameLst>
                                      </p:cBhvr>
                                      <p:to>
                                        <p:strVal val="visible"/>
                                      </p:to>
                                    </p:set>
                                    <p:anim calcmode="lin" valueType="num">
                                      <p:cBhvr>
                                        <p:cTn id="7" dur="500" fill="hold"/>
                                        <p:tgtEl>
                                          <p:spTgt spid="190470"/>
                                        </p:tgtEl>
                                        <p:attrNameLst>
                                          <p:attrName>ppt_w</p:attrName>
                                        </p:attrNameLst>
                                      </p:cBhvr>
                                      <p:tavLst>
                                        <p:tav tm="0">
                                          <p:val>
                                            <p:fltVal val="0"/>
                                          </p:val>
                                        </p:tav>
                                        <p:tav tm="100000">
                                          <p:val>
                                            <p:strVal val="#ppt_w"/>
                                          </p:val>
                                        </p:tav>
                                      </p:tavLst>
                                    </p:anim>
                                    <p:anim calcmode="lin" valueType="num">
                                      <p:cBhvr>
                                        <p:cTn id="8" dur="500" fill="hold"/>
                                        <p:tgtEl>
                                          <p:spTgt spid="190470"/>
                                        </p:tgtEl>
                                        <p:attrNameLst>
                                          <p:attrName>ppt_h</p:attrName>
                                        </p:attrNameLst>
                                      </p:cBhvr>
                                      <p:tavLst>
                                        <p:tav tm="0">
                                          <p:val>
                                            <p:fltVal val="0"/>
                                          </p:val>
                                        </p:tav>
                                        <p:tav tm="100000">
                                          <p:val>
                                            <p:strVal val="#ppt_h"/>
                                          </p:val>
                                        </p:tav>
                                      </p:tavLst>
                                    </p:anim>
                                    <p:animEffect transition="in" filter="fade">
                                      <p:cBhvr>
                                        <p:cTn id="9" dur="500"/>
                                        <p:tgtEl>
                                          <p:spTgt spid="1904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90470"/>
                                        </p:tgtEl>
                                        <p:attrNameLst>
                                          <p:attrName>ppt_w</p:attrName>
                                        </p:attrNameLst>
                                      </p:cBhvr>
                                      <p:tavLst>
                                        <p:tav tm="0">
                                          <p:val>
                                            <p:strVal val="ppt_w"/>
                                          </p:val>
                                        </p:tav>
                                        <p:tav tm="100000">
                                          <p:val>
                                            <p:fltVal val="0"/>
                                          </p:val>
                                        </p:tav>
                                      </p:tavLst>
                                    </p:anim>
                                    <p:anim calcmode="lin" valueType="num">
                                      <p:cBhvr>
                                        <p:cTn id="14" dur="500"/>
                                        <p:tgtEl>
                                          <p:spTgt spid="190470"/>
                                        </p:tgtEl>
                                        <p:attrNameLst>
                                          <p:attrName>ppt_h</p:attrName>
                                        </p:attrNameLst>
                                      </p:cBhvr>
                                      <p:tavLst>
                                        <p:tav tm="0">
                                          <p:val>
                                            <p:strVal val="ppt_h"/>
                                          </p:val>
                                        </p:tav>
                                        <p:tav tm="100000">
                                          <p:val>
                                            <p:fltVal val="0"/>
                                          </p:val>
                                        </p:tav>
                                      </p:tavLst>
                                    </p:anim>
                                    <p:animEffect transition="out" filter="fade">
                                      <p:cBhvr>
                                        <p:cTn id="15" dur="500"/>
                                        <p:tgtEl>
                                          <p:spTgt spid="190470"/>
                                        </p:tgtEl>
                                      </p:cBhvr>
                                    </p:animEffect>
                                    <p:set>
                                      <p:cBhvr>
                                        <p:cTn id="16" dur="1" fill="hold">
                                          <p:stCondLst>
                                            <p:cond delay="499"/>
                                          </p:stCondLst>
                                        </p:cTn>
                                        <p:tgtEl>
                                          <p:spTgt spid="190470"/>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90478"/>
                                        </p:tgtEl>
                                        <p:attrNameLst>
                                          <p:attrName>style.visibility</p:attrName>
                                        </p:attrNameLst>
                                      </p:cBhvr>
                                      <p:to>
                                        <p:strVal val="visible"/>
                                      </p:to>
                                    </p:set>
                                    <p:anim calcmode="lin" valueType="num">
                                      <p:cBhvr>
                                        <p:cTn id="19" dur="500" fill="hold"/>
                                        <p:tgtEl>
                                          <p:spTgt spid="190478"/>
                                        </p:tgtEl>
                                        <p:attrNameLst>
                                          <p:attrName>ppt_w</p:attrName>
                                        </p:attrNameLst>
                                      </p:cBhvr>
                                      <p:tavLst>
                                        <p:tav tm="0">
                                          <p:val>
                                            <p:fltVal val="0"/>
                                          </p:val>
                                        </p:tav>
                                        <p:tav tm="100000">
                                          <p:val>
                                            <p:strVal val="#ppt_w"/>
                                          </p:val>
                                        </p:tav>
                                      </p:tavLst>
                                    </p:anim>
                                    <p:anim calcmode="lin" valueType="num">
                                      <p:cBhvr>
                                        <p:cTn id="20" dur="500" fill="hold"/>
                                        <p:tgtEl>
                                          <p:spTgt spid="190478"/>
                                        </p:tgtEl>
                                        <p:attrNameLst>
                                          <p:attrName>ppt_h</p:attrName>
                                        </p:attrNameLst>
                                      </p:cBhvr>
                                      <p:tavLst>
                                        <p:tav tm="0">
                                          <p:val>
                                            <p:fltVal val="0"/>
                                          </p:val>
                                        </p:tav>
                                        <p:tav tm="100000">
                                          <p:val>
                                            <p:strVal val="#ppt_h"/>
                                          </p:val>
                                        </p:tav>
                                      </p:tavLst>
                                    </p:anim>
                                    <p:animEffect transition="in" filter="fade">
                                      <p:cBhvr>
                                        <p:cTn id="21" dur="500"/>
                                        <p:tgtEl>
                                          <p:spTgt spid="1904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190478"/>
                                        </p:tgtEl>
                                        <p:attrNameLst>
                                          <p:attrName>ppt_w</p:attrName>
                                        </p:attrNameLst>
                                      </p:cBhvr>
                                      <p:tavLst>
                                        <p:tav tm="0">
                                          <p:val>
                                            <p:strVal val="ppt_w"/>
                                          </p:val>
                                        </p:tav>
                                        <p:tav tm="100000">
                                          <p:val>
                                            <p:fltVal val="0"/>
                                          </p:val>
                                        </p:tav>
                                      </p:tavLst>
                                    </p:anim>
                                    <p:anim calcmode="lin" valueType="num">
                                      <p:cBhvr>
                                        <p:cTn id="26" dur="500"/>
                                        <p:tgtEl>
                                          <p:spTgt spid="190478"/>
                                        </p:tgtEl>
                                        <p:attrNameLst>
                                          <p:attrName>ppt_h</p:attrName>
                                        </p:attrNameLst>
                                      </p:cBhvr>
                                      <p:tavLst>
                                        <p:tav tm="0">
                                          <p:val>
                                            <p:strVal val="ppt_h"/>
                                          </p:val>
                                        </p:tav>
                                        <p:tav tm="100000">
                                          <p:val>
                                            <p:fltVal val="0"/>
                                          </p:val>
                                        </p:tav>
                                      </p:tavLst>
                                    </p:anim>
                                    <p:animEffect transition="out" filter="fade">
                                      <p:cBhvr>
                                        <p:cTn id="27" dur="500"/>
                                        <p:tgtEl>
                                          <p:spTgt spid="190478"/>
                                        </p:tgtEl>
                                      </p:cBhvr>
                                    </p:animEffect>
                                    <p:set>
                                      <p:cBhvr>
                                        <p:cTn id="28" dur="1" fill="hold">
                                          <p:stCondLst>
                                            <p:cond delay="499"/>
                                          </p:stCondLst>
                                        </p:cTn>
                                        <p:tgtEl>
                                          <p:spTgt spid="1904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0" grpId="0" animBg="1"/>
      <p:bldP spid="190470" grpId="1" animBg="1"/>
      <p:bldP spid="190478" grpId="0" animBg="1"/>
      <p:bldP spid="190478" grpId="1"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1" name="Rectangle 4"/>
          <p:cNvSpPr>
            <a:spLocks noGrp="1" noChangeArrowheads="1"/>
          </p:cNvSpPr>
          <p:nvPr>
            <p:ph type="title"/>
          </p:nvPr>
        </p:nvSpPr>
        <p:spPr>
          <a:xfrm>
            <a:off x="457200" y="274638"/>
            <a:ext cx="8229600" cy="829821"/>
          </a:xfrm>
          <a:noFill/>
        </p:spPr>
        <p:txBody>
          <a:bodyPr lIns="90488" tIns="44450" rIns="90488" bIns="44450"/>
          <a:lstStyle/>
          <a:p>
            <a:r>
              <a:rPr lang="en-US" dirty="0">
                <a:latin typeface="Rockwell"/>
                <a:cs typeface="Rockwell"/>
              </a:rPr>
              <a:t>Crisis over Berlin</a:t>
            </a:r>
          </a:p>
        </p:txBody>
      </p:sp>
      <p:sp>
        <p:nvSpPr>
          <p:cNvPr id="22532" name="Rectangle 5"/>
          <p:cNvSpPr>
            <a:spLocks noGrp="1" noChangeArrowheads="1"/>
          </p:cNvSpPr>
          <p:nvPr>
            <p:ph type="body" idx="1"/>
          </p:nvPr>
        </p:nvSpPr>
        <p:spPr>
          <a:xfrm>
            <a:off x="0" y="1417638"/>
            <a:ext cx="9144000" cy="5440362"/>
          </a:xfrm>
          <a:noFill/>
        </p:spPr>
        <p:txBody>
          <a:bodyPr lIns="90488" tIns="44450" rIns="90488" bIns="44450"/>
          <a:lstStyle/>
          <a:p>
            <a:r>
              <a:rPr lang="en-US" dirty="0">
                <a:latin typeface="Rockwell"/>
                <a:cs typeface="Rockwell"/>
              </a:rPr>
              <a:t>JFK’s 1</a:t>
            </a:r>
            <a:r>
              <a:rPr lang="en-US" baseline="30000" dirty="0">
                <a:latin typeface="Rockwell"/>
                <a:cs typeface="Rockwell"/>
              </a:rPr>
              <a:t>st</a:t>
            </a:r>
            <a:r>
              <a:rPr lang="en-US" dirty="0">
                <a:latin typeface="Rockwell"/>
                <a:cs typeface="Rockwell"/>
              </a:rPr>
              <a:t> confrontation with the Soviet Union came in Berlin:</a:t>
            </a:r>
          </a:p>
          <a:p>
            <a:pPr lvl="1"/>
            <a:r>
              <a:rPr lang="en-US" dirty="0">
                <a:latin typeface="Rockwell"/>
                <a:cs typeface="Rockwell"/>
              </a:rPr>
              <a:t>Khrushchev was upset with the exodus of skilled workers from East Germany to West Berlin</a:t>
            </a:r>
          </a:p>
          <a:p>
            <a:pPr lvl="1"/>
            <a:r>
              <a:rPr lang="en-US" dirty="0">
                <a:latin typeface="Rockwell"/>
                <a:cs typeface="Rockwell"/>
              </a:rPr>
              <a:t>The USSR threatened to remove all U.S. influence from West Berlin, but settled on building the Berlin Wall in 1961</a:t>
            </a:r>
          </a:p>
        </p:txBody>
      </p:sp>
    </p:spTree>
    <p:extLst>
      <p:ext uri="{BB962C8B-B14F-4D97-AF65-F5344CB8AC3E}">
        <p14:creationId xmlns:p14="http://schemas.microsoft.com/office/powerpoint/2010/main" val="611274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276045" y="0"/>
            <a:ext cx="8639355" cy="914400"/>
          </a:xfrm>
        </p:spPr>
        <p:txBody>
          <a:bodyPr/>
          <a:lstStyle/>
          <a:p>
            <a:r>
              <a:rPr lang="en-US" dirty="0" smtClean="0">
                <a:latin typeface="Rockwell"/>
                <a:cs typeface="Rockwell"/>
              </a:rPr>
              <a:t>Containment in Vietnam</a:t>
            </a:r>
            <a:endParaRPr lang="en-US" dirty="0">
              <a:latin typeface="Rockwell"/>
              <a:cs typeface="Rockwell"/>
            </a:endParaRPr>
          </a:p>
        </p:txBody>
      </p:sp>
      <p:sp>
        <p:nvSpPr>
          <p:cNvPr id="202755" name="Rectangle 3"/>
          <p:cNvSpPr>
            <a:spLocks noGrp="1" noChangeArrowheads="1"/>
          </p:cNvSpPr>
          <p:nvPr>
            <p:ph type="body" idx="1"/>
          </p:nvPr>
        </p:nvSpPr>
        <p:spPr>
          <a:xfrm>
            <a:off x="0" y="914400"/>
            <a:ext cx="9144000" cy="5943600"/>
          </a:xfrm>
        </p:spPr>
        <p:txBody>
          <a:bodyPr/>
          <a:lstStyle/>
          <a:p>
            <a:pPr>
              <a:lnSpc>
                <a:spcPct val="95000"/>
              </a:lnSpc>
              <a:spcBef>
                <a:spcPct val="15000"/>
              </a:spcBef>
              <a:defRPr/>
            </a:pPr>
            <a:r>
              <a:rPr lang="en-US" dirty="0" smtClean="0">
                <a:ea typeface="+mn-ea"/>
                <a:cs typeface="+mn-cs"/>
              </a:rPr>
              <a:t>Vietnam</a:t>
            </a:r>
            <a:r>
              <a:rPr lang="en-US" sz="3000" dirty="0" smtClean="0">
                <a:ea typeface="+mn-ea"/>
                <a:cs typeface="+mn-cs"/>
              </a:rPr>
              <a:t> </a:t>
            </a:r>
            <a:r>
              <a:rPr lang="en-US" dirty="0" smtClean="0">
                <a:ea typeface="+mn-ea"/>
                <a:cs typeface="+mn-cs"/>
              </a:rPr>
              <a:t>proved</a:t>
            </a:r>
            <a:r>
              <a:rPr lang="en-US" sz="3000" dirty="0" smtClean="0">
                <a:ea typeface="+mn-ea"/>
                <a:cs typeface="+mn-cs"/>
              </a:rPr>
              <a:t> </a:t>
            </a:r>
            <a:r>
              <a:rPr lang="en-US" dirty="0" smtClean="0">
                <a:ea typeface="+mn-ea"/>
                <a:cs typeface="+mn-cs"/>
              </a:rPr>
              <a:t>to</a:t>
            </a:r>
            <a:r>
              <a:rPr lang="en-US" sz="3000" dirty="0" smtClean="0">
                <a:ea typeface="+mn-ea"/>
                <a:cs typeface="+mn-cs"/>
              </a:rPr>
              <a:t> </a:t>
            </a:r>
            <a:r>
              <a:rPr lang="en-US" dirty="0" smtClean="0">
                <a:ea typeface="+mn-ea"/>
                <a:cs typeface="+mn-cs"/>
              </a:rPr>
              <a:t>be</a:t>
            </a:r>
            <a:r>
              <a:rPr lang="en-US" sz="3000" dirty="0" smtClean="0">
                <a:ea typeface="+mn-ea"/>
                <a:cs typeface="+mn-cs"/>
              </a:rPr>
              <a:t> </a:t>
            </a:r>
            <a:r>
              <a:rPr lang="en-US" dirty="0" smtClean="0">
                <a:ea typeface="+mn-ea"/>
                <a:cs typeface="+mn-cs"/>
              </a:rPr>
              <a:t>a</a:t>
            </a:r>
            <a:r>
              <a:rPr lang="en-US" sz="3000" dirty="0" smtClean="0">
                <a:ea typeface="+mn-ea"/>
                <a:cs typeface="+mn-cs"/>
              </a:rPr>
              <a:t> </a:t>
            </a:r>
            <a:r>
              <a:rPr lang="en-US" dirty="0" smtClean="0">
                <a:ea typeface="+mn-ea"/>
                <a:cs typeface="+mn-cs"/>
              </a:rPr>
              <a:t>tough</a:t>
            </a:r>
            <a:r>
              <a:rPr lang="en-US" sz="3000" dirty="0" smtClean="0">
                <a:ea typeface="+mn-ea"/>
                <a:cs typeface="+mn-cs"/>
              </a:rPr>
              <a:t> </a:t>
            </a:r>
            <a:r>
              <a:rPr lang="en-US" dirty="0" smtClean="0">
                <a:ea typeface="+mn-ea"/>
                <a:cs typeface="+mn-cs"/>
              </a:rPr>
              <a:t>test:</a:t>
            </a:r>
          </a:p>
          <a:p>
            <a:pPr lvl="1">
              <a:lnSpc>
                <a:spcPct val="95000"/>
              </a:lnSpc>
              <a:spcBef>
                <a:spcPct val="15000"/>
              </a:spcBef>
              <a:defRPr/>
            </a:pPr>
            <a:r>
              <a:rPr lang="en-US" dirty="0" smtClean="0"/>
              <a:t>Since 1954, Communist leader </a:t>
            </a:r>
            <a:r>
              <a:rPr lang="en-US" u="sng" dirty="0" smtClean="0"/>
              <a:t>Ho Chi Minh</a:t>
            </a:r>
            <a:r>
              <a:rPr lang="en-US" dirty="0" smtClean="0"/>
              <a:t> gained popularity in North Vietnam; By 1961, he gained a foothold in the South</a:t>
            </a:r>
          </a:p>
          <a:p>
            <a:pPr lvl="1">
              <a:lnSpc>
                <a:spcPct val="95000"/>
              </a:lnSpc>
              <a:spcBef>
                <a:spcPct val="15000"/>
              </a:spcBef>
              <a:defRPr/>
            </a:pPr>
            <a:r>
              <a:rPr lang="en-US" dirty="0" smtClean="0"/>
              <a:t>The U.S. gave aid to unpopular South leader </a:t>
            </a:r>
            <a:r>
              <a:rPr lang="en-US" u="sng" dirty="0" smtClean="0"/>
              <a:t>Ngo </a:t>
            </a:r>
            <a:r>
              <a:rPr lang="en-US" u="sng" dirty="0" err="1" smtClean="0"/>
              <a:t>Dihn</a:t>
            </a:r>
            <a:r>
              <a:rPr lang="en-US" u="sng" dirty="0" smtClean="0"/>
              <a:t> Diem</a:t>
            </a:r>
            <a:r>
              <a:rPr lang="en-US" dirty="0" smtClean="0"/>
              <a:t> </a:t>
            </a:r>
          </a:p>
          <a:p>
            <a:pPr lvl="1">
              <a:lnSpc>
                <a:spcPct val="95000"/>
              </a:lnSpc>
              <a:spcBef>
                <a:spcPct val="15000"/>
              </a:spcBef>
              <a:defRPr/>
            </a:pPr>
            <a:r>
              <a:rPr lang="en-US" dirty="0" smtClean="0"/>
              <a:t>When Diem lost control of the South, JFK gave the OK for a coup against Diem in 1963</a:t>
            </a:r>
          </a:p>
        </p:txBody>
      </p:sp>
      <p:sp>
        <p:nvSpPr>
          <p:cNvPr id="202756" name="AutoShape 4"/>
          <p:cNvSpPr>
            <a:spLocks noChangeArrowheads="1"/>
          </p:cNvSpPr>
          <p:nvPr/>
        </p:nvSpPr>
        <p:spPr bwMode="auto">
          <a:xfrm>
            <a:off x="609600" y="4780889"/>
            <a:ext cx="8077200" cy="1624974"/>
          </a:xfrm>
          <a:prstGeom prst="wedgeRectCallout">
            <a:avLst>
              <a:gd name="adj1" fmla="val -21856"/>
              <a:gd name="adj2" fmla="val -145333"/>
            </a:avLst>
          </a:prstGeom>
          <a:solidFill>
            <a:srgbClr val="FFCC99"/>
          </a:solidFill>
          <a:ln w="38100">
            <a:solidFill>
              <a:schemeClr val="tx1"/>
            </a:solidFill>
            <a:miter lim="800000"/>
            <a:headEnd/>
            <a:tailEnd/>
          </a:ln>
        </p:spPr>
        <p:txBody>
          <a:bodyPr/>
          <a:lstStyle/>
          <a:p>
            <a:pPr algn="ctr">
              <a:lnSpc>
                <a:spcPct val="85000"/>
              </a:lnSpc>
            </a:pPr>
            <a:r>
              <a:rPr kumimoji="1" lang="en-US" sz="2800" dirty="0">
                <a:solidFill>
                  <a:srgbClr val="000000"/>
                </a:solidFill>
              </a:rPr>
              <a:t>“</a:t>
            </a:r>
            <a:r>
              <a:rPr kumimoji="1" lang="en-US" altLang="ja-JP" sz="2800" i="1" dirty="0">
                <a:solidFill>
                  <a:srgbClr val="000000"/>
                </a:solidFill>
              </a:rPr>
              <a:t>Strongly in our mind is what happened in China at the end of World War II, where China was lost. We don</a:t>
            </a:r>
            <a:r>
              <a:rPr kumimoji="1" lang="en-US" sz="2800" i="1" dirty="0">
                <a:solidFill>
                  <a:srgbClr val="000000"/>
                </a:solidFill>
              </a:rPr>
              <a:t>’</a:t>
            </a:r>
            <a:r>
              <a:rPr kumimoji="1" lang="en-US" altLang="ja-JP" sz="2800" i="1" dirty="0">
                <a:solidFill>
                  <a:srgbClr val="000000"/>
                </a:solidFill>
              </a:rPr>
              <a:t>t want that</a:t>
            </a:r>
            <a:r>
              <a:rPr kumimoji="1" lang="en-US" altLang="ja-JP" sz="2800" dirty="0">
                <a:solidFill>
                  <a:srgbClr val="000000"/>
                </a:solidFill>
              </a:rPr>
              <a:t>.</a:t>
            </a:r>
            <a:r>
              <a:rPr kumimoji="1" lang="en-US" sz="2800" dirty="0">
                <a:solidFill>
                  <a:srgbClr val="000000"/>
                </a:solidFill>
              </a:rPr>
              <a:t>”</a:t>
            </a:r>
            <a:endParaRPr kumimoji="1" lang="en-US" altLang="ja-JP" sz="2800" dirty="0">
              <a:solidFill>
                <a:srgbClr val="000000"/>
              </a:solidFill>
            </a:endParaRPr>
          </a:p>
          <a:p>
            <a:pPr algn="r">
              <a:lnSpc>
                <a:spcPct val="85000"/>
              </a:lnSpc>
            </a:pPr>
            <a:r>
              <a:rPr kumimoji="1" lang="en-US" sz="2800" dirty="0">
                <a:solidFill>
                  <a:srgbClr val="000000"/>
                </a:solidFill>
              </a:rPr>
              <a:t>—JFK	 </a:t>
            </a:r>
          </a:p>
        </p:txBody>
      </p:sp>
    </p:spTree>
    <p:extLst>
      <p:ext uri="{BB962C8B-B14F-4D97-AF65-F5344CB8AC3E}">
        <p14:creationId xmlns:p14="http://schemas.microsoft.com/office/powerpoint/2010/main" val="2993427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 calcmode="lin" valueType="num">
                                      <p:cBhvr>
                                        <p:cTn id="7" dur="500" fill="hold"/>
                                        <p:tgtEl>
                                          <p:spTgt spid="202756"/>
                                        </p:tgtEl>
                                        <p:attrNameLst>
                                          <p:attrName>ppt_w</p:attrName>
                                        </p:attrNameLst>
                                      </p:cBhvr>
                                      <p:tavLst>
                                        <p:tav tm="0">
                                          <p:val>
                                            <p:fltVal val="0"/>
                                          </p:val>
                                        </p:tav>
                                        <p:tav tm="100000">
                                          <p:val>
                                            <p:strVal val="#ppt_w"/>
                                          </p:val>
                                        </p:tav>
                                      </p:tavLst>
                                    </p:anim>
                                    <p:anim calcmode="lin" valueType="num">
                                      <p:cBhvr>
                                        <p:cTn id="8" dur="500" fill="hold"/>
                                        <p:tgtEl>
                                          <p:spTgt spid="202756"/>
                                        </p:tgtEl>
                                        <p:attrNameLst>
                                          <p:attrName>ppt_h</p:attrName>
                                        </p:attrNameLst>
                                      </p:cBhvr>
                                      <p:tavLst>
                                        <p:tav tm="0">
                                          <p:val>
                                            <p:fltVal val="0"/>
                                          </p:val>
                                        </p:tav>
                                        <p:tav tm="100000">
                                          <p:val>
                                            <p:strVal val="#ppt_h"/>
                                          </p:val>
                                        </p:tav>
                                      </p:tavLst>
                                    </p:anim>
                                    <p:animEffect transition="in" filter="fade">
                                      <p:cBhvr>
                                        <p:cTn id="9" dur="5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1" name="Rectangle 4"/>
          <p:cNvSpPr>
            <a:spLocks noGrp="1" noChangeArrowheads="1"/>
          </p:cNvSpPr>
          <p:nvPr>
            <p:ph type="title"/>
          </p:nvPr>
        </p:nvSpPr>
        <p:spPr>
          <a:xfrm>
            <a:off x="248441" y="0"/>
            <a:ext cx="8666959" cy="914400"/>
          </a:xfrm>
          <a:noFill/>
        </p:spPr>
        <p:txBody>
          <a:bodyPr lIns="90488" tIns="44450" rIns="90488" bIns="44450">
            <a:normAutofit/>
          </a:bodyPr>
          <a:lstStyle/>
          <a:p>
            <a:r>
              <a:rPr lang="en-US">
                <a:latin typeface="Rockwell"/>
                <a:cs typeface="Rockwell"/>
              </a:rPr>
              <a:t>Containing Castro: Bay of Pigs</a:t>
            </a:r>
          </a:p>
        </p:txBody>
      </p:sp>
      <p:sp>
        <p:nvSpPr>
          <p:cNvPr id="204805" name="Rectangle 5"/>
          <p:cNvSpPr>
            <a:spLocks noGrp="1" noChangeArrowheads="1"/>
          </p:cNvSpPr>
          <p:nvPr>
            <p:ph type="body" idx="1"/>
          </p:nvPr>
        </p:nvSpPr>
        <p:spPr>
          <a:xfrm>
            <a:off x="0" y="1132070"/>
            <a:ext cx="9144000" cy="5725930"/>
          </a:xfrm>
        </p:spPr>
        <p:txBody>
          <a:bodyPr lIns="90488" tIns="44450" rIns="90488" bIns="44450">
            <a:normAutofit/>
          </a:bodyPr>
          <a:lstStyle/>
          <a:p>
            <a:pPr>
              <a:defRPr/>
            </a:pPr>
            <a:r>
              <a:rPr lang="en-US" sz="4000" dirty="0" smtClean="0">
                <a:latin typeface="Rockwell"/>
                <a:cs typeface="Rockwell"/>
              </a:rPr>
              <a:t>Fidel Castro took over Cuba in 1959</a:t>
            </a:r>
            <a:r>
              <a:rPr lang="en-US" sz="4000" dirty="0" smtClean="0">
                <a:solidFill>
                  <a:srgbClr val="FF0066"/>
                </a:solidFill>
                <a:latin typeface="Rockwell"/>
                <a:cs typeface="Rockwell"/>
              </a:rPr>
              <a:t> </a:t>
            </a:r>
            <a:r>
              <a:rPr lang="en-US" sz="4000" dirty="0" smtClean="0">
                <a:latin typeface="Rockwell"/>
                <a:cs typeface="Rockwell"/>
              </a:rPr>
              <a:t>&amp;</a:t>
            </a:r>
            <a:r>
              <a:rPr lang="en-US" sz="4000" dirty="0" smtClean="0">
                <a:solidFill>
                  <a:srgbClr val="FF0066"/>
                </a:solidFill>
                <a:latin typeface="Rockwell"/>
                <a:cs typeface="Rockwell"/>
              </a:rPr>
              <a:t> </a:t>
            </a:r>
            <a:r>
              <a:rPr lang="en-US" sz="4000" dirty="0" smtClean="0">
                <a:latin typeface="Rockwell"/>
                <a:cs typeface="Rockwell"/>
              </a:rPr>
              <a:t>developed ties with Russia </a:t>
            </a:r>
          </a:p>
          <a:p>
            <a:pPr lvl="1">
              <a:defRPr/>
            </a:pPr>
            <a:r>
              <a:rPr lang="en-US" sz="3600" dirty="0" smtClean="0">
                <a:latin typeface="Rockwell"/>
                <a:cs typeface="Rockwell"/>
              </a:rPr>
              <a:t>The Eisenhower administration  (directed by the CIA) had been training Cuban exiles for an invasion &amp; overthrow of Castro</a:t>
            </a:r>
          </a:p>
          <a:p>
            <a:pPr lvl="1">
              <a:defRPr/>
            </a:pPr>
            <a:r>
              <a:rPr lang="en-US" sz="3600" dirty="0" smtClean="0">
                <a:latin typeface="Rockwell"/>
                <a:cs typeface="Rockwell"/>
              </a:rPr>
              <a:t>In 1961, JFK gave the OK for the CIA to initiate the </a:t>
            </a:r>
            <a:r>
              <a:rPr lang="en-US" sz="3600" u="sng" dirty="0" smtClean="0">
                <a:latin typeface="Rockwell"/>
                <a:cs typeface="Rockwell"/>
              </a:rPr>
              <a:t>Bay of Pigs invasion</a:t>
            </a:r>
            <a:endParaRPr lang="en-US" sz="3600" b="1" u="sng" dirty="0" smtClean="0">
              <a:effectLst>
                <a:outerShdw blurRad="38100" dist="38100" dir="2700000" algn="tl">
                  <a:srgbClr val="C0C0C0"/>
                </a:outerShdw>
              </a:effectLst>
              <a:latin typeface="Rockwell"/>
              <a:cs typeface="Rockwell"/>
            </a:endParaRPr>
          </a:p>
        </p:txBody>
      </p:sp>
      <p:sp>
        <p:nvSpPr>
          <p:cNvPr id="204806" name="AutoShape 6"/>
          <p:cNvSpPr>
            <a:spLocks noChangeArrowheads="1"/>
          </p:cNvSpPr>
          <p:nvPr/>
        </p:nvSpPr>
        <p:spPr bwMode="auto">
          <a:xfrm>
            <a:off x="1747999" y="3648818"/>
            <a:ext cx="6629400" cy="1524000"/>
          </a:xfrm>
          <a:prstGeom prst="wedgeRectCallout">
            <a:avLst>
              <a:gd name="adj1" fmla="val 1056"/>
              <a:gd name="adj2" fmla="val -115208"/>
            </a:avLst>
          </a:prstGeom>
          <a:solidFill>
            <a:srgbClr val="CCFFFF"/>
          </a:solidFill>
          <a:ln w="38100">
            <a:solidFill>
              <a:schemeClr val="tx1"/>
            </a:solidFill>
            <a:miter lim="800000"/>
            <a:headEnd/>
            <a:tailEnd/>
          </a:ln>
        </p:spPr>
        <p:txBody>
          <a:bodyPr/>
          <a:lstStyle/>
          <a:p>
            <a:pPr algn="ctr">
              <a:lnSpc>
                <a:spcPct val="80000"/>
              </a:lnSpc>
            </a:pPr>
            <a:r>
              <a:rPr kumimoji="1" lang="en-US" sz="3200" dirty="0">
                <a:solidFill>
                  <a:srgbClr val="000000"/>
                </a:solidFill>
              </a:rPr>
              <a:t>JFK blamed the Republicans for allowing a “communist satellite” to arise on “our very doorstep”</a:t>
            </a:r>
          </a:p>
        </p:txBody>
      </p:sp>
    </p:spTree>
    <p:extLst>
      <p:ext uri="{BB962C8B-B14F-4D97-AF65-F5344CB8AC3E}">
        <p14:creationId xmlns:p14="http://schemas.microsoft.com/office/powerpoint/2010/main" val="15815039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4806"/>
                                        </p:tgtEl>
                                        <p:attrNameLst>
                                          <p:attrName>style.visibility</p:attrName>
                                        </p:attrNameLst>
                                      </p:cBhvr>
                                      <p:to>
                                        <p:strVal val="visible"/>
                                      </p:to>
                                    </p:set>
                                    <p:anim calcmode="lin" valueType="num">
                                      <p:cBhvr>
                                        <p:cTn id="7" dur="500" fill="hold"/>
                                        <p:tgtEl>
                                          <p:spTgt spid="204806"/>
                                        </p:tgtEl>
                                        <p:attrNameLst>
                                          <p:attrName>ppt_w</p:attrName>
                                        </p:attrNameLst>
                                      </p:cBhvr>
                                      <p:tavLst>
                                        <p:tav tm="0">
                                          <p:val>
                                            <p:fltVal val="0"/>
                                          </p:val>
                                        </p:tav>
                                        <p:tav tm="100000">
                                          <p:val>
                                            <p:strVal val="#ppt_w"/>
                                          </p:val>
                                        </p:tav>
                                      </p:tavLst>
                                    </p:anim>
                                    <p:anim calcmode="lin" valueType="num">
                                      <p:cBhvr>
                                        <p:cTn id="8" dur="500" fill="hold"/>
                                        <p:tgtEl>
                                          <p:spTgt spid="204806"/>
                                        </p:tgtEl>
                                        <p:attrNameLst>
                                          <p:attrName>ppt_h</p:attrName>
                                        </p:attrNameLst>
                                      </p:cBhvr>
                                      <p:tavLst>
                                        <p:tav tm="0">
                                          <p:val>
                                            <p:fltVal val="0"/>
                                          </p:val>
                                        </p:tav>
                                        <p:tav tm="100000">
                                          <p:val>
                                            <p:strVal val="#ppt_h"/>
                                          </p:val>
                                        </p:tav>
                                      </p:tavLst>
                                    </p:anim>
                                    <p:animEffect transition="in" filter="fade">
                                      <p:cBhvr>
                                        <p:cTn id="9" dur="500"/>
                                        <p:tgtEl>
                                          <p:spTgt spid="204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1"/>
          <p:cNvSpPr>
            <a:spLocks noChangeArrowheads="1"/>
          </p:cNvSpPr>
          <p:nvPr/>
        </p:nvSpPr>
        <p:spPr bwMode="auto">
          <a:xfrm>
            <a:off x="0" y="0"/>
            <a:ext cx="9144000" cy="6858000"/>
          </a:xfrm>
          <a:prstGeom prst="rect">
            <a:avLst/>
          </a:prstGeom>
          <a:solidFill>
            <a:srgbClr val="FFFF99"/>
          </a:solidFill>
          <a:ln w="12700">
            <a:solidFill>
              <a:schemeClr val="tx1"/>
            </a:solidFill>
            <a:miter lim="800000"/>
            <a:headEnd/>
            <a:tailEnd/>
          </a:ln>
        </p:spPr>
        <p:txBody>
          <a:bodyPr wrap="none" anchor="ctr"/>
          <a:lstStyle/>
          <a:p>
            <a:endParaRPr lang="en-US"/>
          </a:p>
        </p:txBody>
      </p:sp>
      <p:sp>
        <p:nvSpPr>
          <p:cNvPr id="29698" name="Rectangle 12"/>
          <p:cNvSpPr>
            <a:spLocks noGrp="1" noChangeArrowheads="1"/>
          </p:cNvSpPr>
          <p:nvPr>
            <p:ph type="title"/>
          </p:nvPr>
        </p:nvSpPr>
        <p:spPr/>
        <p:txBody>
          <a:bodyPr/>
          <a:lstStyle/>
          <a:p>
            <a:endParaRPr lang="en-US">
              <a:latin typeface="Times New Roman" charset="0"/>
            </a:endParaRPr>
          </a:p>
        </p:txBody>
      </p:sp>
      <p:sp>
        <p:nvSpPr>
          <p:cNvPr id="29699" name="Rectangle 13"/>
          <p:cNvSpPr>
            <a:spLocks noGrp="1" noChangeArrowheads="1"/>
          </p:cNvSpPr>
          <p:nvPr>
            <p:ph type="body" idx="1"/>
          </p:nvPr>
        </p:nvSpPr>
        <p:spPr/>
        <p:txBody>
          <a:bodyPr/>
          <a:lstStyle/>
          <a:p>
            <a:endParaRPr lang="en-US">
              <a:latin typeface="Arial" charset="0"/>
            </a:endParaRPr>
          </a:p>
        </p:txBody>
      </p:sp>
      <p:pic>
        <p:nvPicPr>
          <p:cNvPr id="29700" name="Picture 14" descr="Fidel_castro_life_magazine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56769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6863" name="Picture 15" descr="castro-khrushche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8275"/>
            <a:ext cx="9144000" cy="6521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6864" name="Picture 16" descr="Bay of Pi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0"/>
            <a:ext cx="5715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6867" name="AutoShape 19"/>
          <p:cNvSpPr>
            <a:spLocks noChangeArrowheads="1"/>
          </p:cNvSpPr>
          <p:nvPr/>
        </p:nvSpPr>
        <p:spPr bwMode="auto">
          <a:xfrm>
            <a:off x="838200" y="381000"/>
            <a:ext cx="8001000" cy="1524000"/>
          </a:xfrm>
          <a:prstGeom prst="wedgeRectCallout">
            <a:avLst>
              <a:gd name="adj1" fmla="val 11231"/>
              <a:gd name="adj2" fmla="val 184481"/>
            </a:avLst>
          </a:prstGeom>
          <a:solidFill>
            <a:srgbClr val="CCFFCC"/>
          </a:solidFill>
          <a:ln w="38100">
            <a:solidFill>
              <a:schemeClr val="tx1"/>
            </a:solidFill>
            <a:miter lim="800000"/>
            <a:headEnd/>
            <a:tailEnd/>
          </a:ln>
        </p:spPr>
        <p:txBody>
          <a:bodyPr/>
          <a:lstStyle/>
          <a:p>
            <a:pPr algn="ctr">
              <a:lnSpc>
                <a:spcPct val="80000"/>
              </a:lnSpc>
            </a:pPr>
            <a:r>
              <a:rPr lang="en-US" sz="2800" dirty="0">
                <a:solidFill>
                  <a:schemeClr val="bg1"/>
                </a:solidFill>
              </a:rPr>
              <a:t>The invasion called for U.S. air support but JFK canceled the air strike; without air support, Castro squashed the invasion</a:t>
            </a:r>
          </a:p>
        </p:txBody>
      </p:sp>
      <p:sp>
        <p:nvSpPr>
          <p:cNvPr id="206868" name="AutoShape 20"/>
          <p:cNvSpPr>
            <a:spLocks noChangeArrowheads="1"/>
          </p:cNvSpPr>
          <p:nvPr/>
        </p:nvSpPr>
        <p:spPr bwMode="auto">
          <a:xfrm>
            <a:off x="152400" y="5410200"/>
            <a:ext cx="8839200" cy="1066800"/>
          </a:xfrm>
          <a:prstGeom prst="wedgeRectCallout">
            <a:avLst>
              <a:gd name="adj1" fmla="val 14153"/>
              <a:gd name="adj2" fmla="val -166222"/>
            </a:avLst>
          </a:prstGeom>
          <a:solidFill>
            <a:srgbClr val="CCCCFF"/>
          </a:solidFill>
          <a:ln w="38100">
            <a:solidFill>
              <a:schemeClr val="tx1"/>
            </a:solidFill>
            <a:miter lim="800000"/>
            <a:headEnd/>
            <a:tailEnd/>
          </a:ln>
        </p:spPr>
        <p:txBody>
          <a:bodyPr/>
          <a:lstStyle/>
          <a:p>
            <a:pPr algn="ctr">
              <a:lnSpc>
                <a:spcPct val="80000"/>
              </a:lnSpc>
              <a:spcBef>
                <a:spcPct val="30000"/>
              </a:spcBef>
            </a:pPr>
            <a:r>
              <a:rPr lang="en-US" sz="2800" dirty="0">
                <a:solidFill>
                  <a:schemeClr val="bg1"/>
                </a:solidFill>
              </a:rPr>
              <a:t>Kennedy took full responsibility for the failure of Bay of Pigs, but did not apologize for coup</a:t>
            </a:r>
          </a:p>
        </p:txBody>
      </p:sp>
    </p:spTree>
    <p:extLst>
      <p:ext uri="{BB962C8B-B14F-4D97-AF65-F5344CB8AC3E}">
        <p14:creationId xmlns:p14="http://schemas.microsoft.com/office/powerpoint/2010/main" val="864181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06863"/>
                                        </p:tgtEl>
                                        <p:attrNameLst>
                                          <p:attrName>style.visibility</p:attrName>
                                        </p:attrNameLst>
                                      </p:cBhvr>
                                      <p:to>
                                        <p:strVal val="visible"/>
                                      </p:to>
                                    </p:set>
                                    <p:anim calcmode="lin" valueType="num">
                                      <p:cBhvr>
                                        <p:cTn id="7" dur="500" fill="hold"/>
                                        <p:tgtEl>
                                          <p:spTgt spid="206863"/>
                                        </p:tgtEl>
                                        <p:attrNameLst>
                                          <p:attrName>ppt_w</p:attrName>
                                        </p:attrNameLst>
                                      </p:cBhvr>
                                      <p:tavLst>
                                        <p:tav tm="0">
                                          <p:val>
                                            <p:fltVal val="0"/>
                                          </p:val>
                                        </p:tav>
                                        <p:tav tm="100000">
                                          <p:val>
                                            <p:strVal val="#ppt_w"/>
                                          </p:val>
                                        </p:tav>
                                      </p:tavLst>
                                    </p:anim>
                                    <p:anim calcmode="lin" valueType="num">
                                      <p:cBhvr>
                                        <p:cTn id="8" dur="500" fill="hold"/>
                                        <p:tgtEl>
                                          <p:spTgt spid="206863"/>
                                        </p:tgtEl>
                                        <p:attrNameLst>
                                          <p:attrName>ppt_h</p:attrName>
                                        </p:attrNameLst>
                                      </p:cBhvr>
                                      <p:tavLst>
                                        <p:tav tm="0">
                                          <p:val>
                                            <p:fltVal val="0"/>
                                          </p:val>
                                        </p:tav>
                                        <p:tav tm="100000">
                                          <p:val>
                                            <p:strVal val="#ppt_h"/>
                                          </p:val>
                                        </p:tav>
                                      </p:tavLst>
                                    </p:anim>
                                    <p:animEffect transition="in" filter="fade">
                                      <p:cBhvr>
                                        <p:cTn id="9" dur="500"/>
                                        <p:tgtEl>
                                          <p:spTgt spid="2068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06864"/>
                                        </p:tgtEl>
                                        <p:attrNameLst>
                                          <p:attrName>style.visibility</p:attrName>
                                        </p:attrNameLst>
                                      </p:cBhvr>
                                      <p:to>
                                        <p:strVal val="visible"/>
                                      </p:to>
                                    </p:set>
                                    <p:anim calcmode="lin" valueType="num">
                                      <p:cBhvr>
                                        <p:cTn id="14" dur="500" fill="hold"/>
                                        <p:tgtEl>
                                          <p:spTgt spid="206864"/>
                                        </p:tgtEl>
                                        <p:attrNameLst>
                                          <p:attrName>ppt_w</p:attrName>
                                        </p:attrNameLst>
                                      </p:cBhvr>
                                      <p:tavLst>
                                        <p:tav tm="0">
                                          <p:val>
                                            <p:fltVal val="0"/>
                                          </p:val>
                                        </p:tav>
                                        <p:tav tm="100000">
                                          <p:val>
                                            <p:strVal val="#ppt_w"/>
                                          </p:val>
                                        </p:tav>
                                      </p:tavLst>
                                    </p:anim>
                                    <p:anim calcmode="lin" valueType="num">
                                      <p:cBhvr>
                                        <p:cTn id="15" dur="500" fill="hold"/>
                                        <p:tgtEl>
                                          <p:spTgt spid="206864"/>
                                        </p:tgtEl>
                                        <p:attrNameLst>
                                          <p:attrName>ppt_h</p:attrName>
                                        </p:attrNameLst>
                                      </p:cBhvr>
                                      <p:tavLst>
                                        <p:tav tm="0">
                                          <p:val>
                                            <p:fltVal val="0"/>
                                          </p:val>
                                        </p:tav>
                                        <p:tav tm="100000">
                                          <p:val>
                                            <p:strVal val="#ppt_h"/>
                                          </p:val>
                                        </p:tav>
                                      </p:tavLst>
                                    </p:anim>
                                    <p:animEffect transition="in" filter="fade">
                                      <p:cBhvr>
                                        <p:cTn id="16" dur="500"/>
                                        <p:tgtEl>
                                          <p:spTgt spid="20686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06867"/>
                                        </p:tgtEl>
                                        <p:attrNameLst>
                                          <p:attrName>style.visibility</p:attrName>
                                        </p:attrNameLst>
                                      </p:cBhvr>
                                      <p:to>
                                        <p:strVal val="visible"/>
                                      </p:to>
                                    </p:set>
                                    <p:anim calcmode="lin" valueType="num">
                                      <p:cBhvr>
                                        <p:cTn id="21" dur="500" fill="hold"/>
                                        <p:tgtEl>
                                          <p:spTgt spid="206867"/>
                                        </p:tgtEl>
                                        <p:attrNameLst>
                                          <p:attrName>ppt_w</p:attrName>
                                        </p:attrNameLst>
                                      </p:cBhvr>
                                      <p:tavLst>
                                        <p:tav tm="0">
                                          <p:val>
                                            <p:fltVal val="0"/>
                                          </p:val>
                                        </p:tav>
                                        <p:tav tm="100000">
                                          <p:val>
                                            <p:strVal val="#ppt_w"/>
                                          </p:val>
                                        </p:tav>
                                      </p:tavLst>
                                    </p:anim>
                                    <p:anim calcmode="lin" valueType="num">
                                      <p:cBhvr>
                                        <p:cTn id="22" dur="500" fill="hold"/>
                                        <p:tgtEl>
                                          <p:spTgt spid="206867"/>
                                        </p:tgtEl>
                                        <p:attrNameLst>
                                          <p:attrName>ppt_h</p:attrName>
                                        </p:attrNameLst>
                                      </p:cBhvr>
                                      <p:tavLst>
                                        <p:tav tm="0">
                                          <p:val>
                                            <p:fltVal val="0"/>
                                          </p:val>
                                        </p:tav>
                                        <p:tav tm="100000">
                                          <p:val>
                                            <p:strVal val="#ppt_h"/>
                                          </p:val>
                                        </p:tav>
                                      </p:tavLst>
                                    </p:anim>
                                    <p:animEffect transition="in" filter="fade">
                                      <p:cBhvr>
                                        <p:cTn id="23" dur="500"/>
                                        <p:tgtEl>
                                          <p:spTgt spid="20686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06868"/>
                                        </p:tgtEl>
                                        <p:attrNameLst>
                                          <p:attrName>style.visibility</p:attrName>
                                        </p:attrNameLst>
                                      </p:cBhvr>
                                      <p:to>
                                        <p:strVal val="visible"/>
                                      </p:to>
                                    </p:set>
                                    <p:anim calcmode="lin" valueType="num">
                                      <p:cBhvr>
                                        <p:cTn id="28" dur="500" fill="hold"/>
                                        <p:tgtEl>
                                          <p:spTgt spid="206868"/>
                                        </p:tgtEl>
                                        <p:attrNameLst>
                                          <p:attrName>ppt_w</p:attrName>
                                        </p:attrNameLst>
                                      </p:cBhvr>
                                      <p:tavLst>
                                        <p:tav tm="0">
                                          <p:val>
                                            <p:fltVal val="0"/>
                                          </p:val>
                                        </p:tav>
                                        <p:tav tm="100000">
                                          <p:val>
                                            <p:strVal val="#ppt_w"/>
                                          </p:val>
                                        </p:tav>
                                      </p:tavLst>
                                    </p:anim>
                                    <p:anim calcmode="lin" valueType="num">
                                      <p:cBhvr>
                                        <p:cTn id="29" dur="500" fill="hold"/>
                                        <p:tgtEl>
                                          <p:spTgt spid="206868"/>
                                        </p:tgtEl>
                                        <p:attrNameLst>
                                          <p:attrName>ppt_h</p:attrName>
                                        </p:attrNameLst>
                                      </p:cBhvr>
                                      <p:tavLst>
                                        <p:tav tm="0">
                                          <p:val>
                                            <p:fltVal val="0"/>
                                          </p:val>
                                        </p:tav>
                                        <p:tav tm="100000">
                                          <p:val>
                                            <p:strVal val="#ppt_h"/>
                                          </p:val>
                                        </p:tav>
                                      </p:tavLst>
                                    </p:anim>
                                    <p:animEffect transition="in" filter="fade">
                                      <p:cBhvr>
                                        <p:cTn id="30" dur="500"/>
                                        <p:tgtEl>
                                          <p:spTgt spid="20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67" grpId="0" animBg="1"/>
      <p:bldP spid="20686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7" name="Rectangle 4"/>
          <p:cNvSpPr>
            <a:spLocks noGrp="1" noChangeArrowheads="1"/>
          </p:cNvSpPr>
          <p:nvPr>
            <p:ph type="title"/>
          </p:nvPr>
        </p:nvSpPr>
        <p:spPr>
          <a:xfrm>
            <a:off x="914400" y="0"/>
            <a:ext cx="8229600" cy="838200"/>
          </a:xfrm>
          <a:noFill/>
        </p:spPr>
        <p:txBody>
          <a:bodyPr lIns="90488" tIns="44450" rIns="90488" bIns="44450"/>
          <a:lstStyle/>
          <a:p>
            <a:r>
              <a:rPr lang="en-US" sz="4000" dirty="0">
                <a:latin typeface="Rockwell"/>
                <a:cs typeface="Rockwell"/>
              </a:rPr>
              <a:t>Cuban Missile Crisis</a:t>
            </a:r>
          </a:p>
        </p:txBody>
      </p:sp>
      <p:sp>
        <p:nvSpPr>
          <p:cNvPr id="31748" name="Rectangle 5"/>
          <p:cNvSpPr>
            <a:spLocks noGrp="1" noChangeArrowheads="1"/>
          </p:cNvSpPr>
          <p:nvPr>
            <p:ph type="body" idx="1"/>
          </p:nvPr>
        </p:nvSpPr>
        <p:spPr>
          <a:xfrm>
            <a:off x="112713" y="762000"/>
            <a:ext cx="9031287" cy="6096000"/>
          </a:xfrm>
          <a:noFill/>
        </p:spPr>
        <p:txBody>
          <a:bodyPr lIns="90488" tIns="44450" rIns="90488" bIns="44450">
            <a:normAutofit/>
          </a:bodyPr>
          <a:lstStyle/>
          <a:p>
            <a:r>
              <a:rPr lang="en-US" sz="4000" dirty="0">
                <a:latin typeface="Rockwell"/>
                <a:cs typeface="Rockwell"/>
              </a:rPr>
              <a:t>To protect Cuba from another U.S. invasion, the USSR began a secret build-up of nuclear missiles</a:t>
            </a:r>
          </a:p>
          <a:p>
            <a:r>
              <a:rPr lang="en-US" sz="4000" dirty="0">
                <a:latin typeface="Rockwell"/>
                <a:cs typeface="Rockwell"/>
              </a:rPr>
              <a:t>On Oct 14, 1962 a U-2 spy plane discovered Cuban missile camps</a:t>
            </a:r>
          </a:p>
          <a:p>
            <a:r>
              <a:rPr lang="en-US" sz="4000" dirty="0">
                <a:latin typeface="Rockwell"/>
                <a:cs typeface="Rockwell"/>
              </a:rPr>
              <a:t>How would the U.S. respond?</a:t>
            </a:r>
          </a:p>
        </p:txBody>
      </p:sp>
      <p:sp>
        <p:nvSpPr>
          <p:cNvPr id="209926" name="AutoShape 6"/>
          <p:cNvSpPr>
            <a:spLocks noChangeArrowheads="1"/>
          </p:cNvSpPr>
          <p:nvPr/>
        </p:nvSpPr>
        <p:spPr bwMode="auto">
          <a:xfrm>
            <a:off x="609600" y="915474"/>
            <a:ext cx="8229600" cy="609600"/>
          </a:xfrm>
          <a:prstGeom prst="wedgeRectCallout">
            <a:avLst>
              <a:gd name="adj1" fmla="val 22125"/>
              <a:gd name="adj2" fmla="val 465884"/>
            </a:avLst>
          </a:prstGeom>
          <a:solidFill>
            <a:srgbClr val="CCFFFF"/>
          </a:solidFill>
          <a:ln w="38100">
            <a:solidFill>
              <a:schemeClr val="tx1"/>
            </a:solidFill>
            <a:miter lim="800000"/>
            <a:headEnd/>
            <a:tailEnd/>
          </a:ln>
        </p:spPr>
        <p:txBody>
          <a:bodyPr/>
          <a:lstStyle/>
          <a:p>
            <a:pPr algn="ctr">
              <a:lnSpc>
                <a:spcPct val="80000"/>
              </a:lnSpc>
            </a:pPr>
            <a:r>
              <a:rPr lang="en-US" sz="2800" dirty="0">
                <a:solidFill>
                  <a:srgbClr val="000000"/>
                </a:solidFill>
              </a:rPr>
              <a:t>24 medium-range &amp; 18 short range ICBMs</a:t>
            </a:r>
          </a:p>
        </p:txBody>
      </p:sp>
      <p:sp>
        <p:nvSpPr>
          <p:cNvPr id="209927" name="AutoShape 7"/>
          <p:cNvSpPr>
            <a:spLocks noChangeArrowheads="1"/>
          </p:cNvSpPr>
          <p:nvPr/>
        </p:nvSpPr>
        <p:spPr bwMode="auto">
          <a:xfrm>
            <a:off x="4908550" y="5791200"/>
            <a:ext cx="4006850" cy="1066800"/>
          </a:xfrm>
          <a:prstGeom prst="wedgeRectCallout">
            <a:avLst>
              <a:gd name="adj1" fmla="val -36292"/>
              <a:gd name="adj2" fmla="val -150000"/>
            </a:avLst>
          </a:prstGeom>
          <a:solidFill>
            <a:srgbClr val="FFCC99"/>
          </a:solidFill>
          <a:ln w="38100">
            <a:solidFill>
              <a:schemeClr val="tx1"/>
            </a:solidFill>
            <a:miter lim="800000"/>
            <a:headEnd/>
            <a:tailEnd/>
          </a:ln>
        </p:spPr>
        <p:txBody>
          <a:bodyPr/>
          <a:lstStyle/>
          <a:p>
            <a:pPr algn="ctr">
              <a:lnSpc>
                <a:spcPct val="80000"/>
              </a:lnSpc>
              <a:spcBef>
                <a:spcPct val="20000"/>
              </a:spcBef>
              <a:buFont typeface="Arial" charset="0"/>
              <a:buNone/>
            </a:pPr>
            <a:r>
              <a:rPr kumimoji="1" lang="en-US" sz="2800">
                <a:solidFill>
                  <a:srgbClr val="000000"/>
                </a:solidFill>
                <a:latin typeface="Rockwell"/>
                <a:cs typeface="Rockwell"/>
              </a:rPr>
              <a:t>Naval blockade to keep warheads out?</a:t>
            </a:r>
            <a:endParaRPr lang="en-US" sz="2800">
              <a:solidFill>
                <a:srgbClr val="000000"/>
              </a:solidFill>
              <a:latin typeface="Rockwell"/>
              <a:cs typeface="Rockwell"/>
            </a:endParaRPr>
          </a:p>
        </p:txBody>
      </p:sp>
      <p:sp>
        <p:nvSpPr>
          <p:cNvPr id="209928" name="AutoShape 8"/>
          <p:cNvSpPr>
            <a:spLocks noChangeArrowheads="1"/>
          </p:cNvSpPr>
          <p:nvPr/>
        </p:nvSpPr>
        <p:spPr bwMode="auto">
          <a:xfrm>
            <a:off x="-11113" y="5562600"/>
            <a:ext cx="5175251" cy="990600"/>
          </a:xfrm>
          <a:prstGeom prst="wedgeRectCallout">
            <a:avLst>
              <a:gd name="adj1" fmla="val 53560"/>
              <a:gd name="adj2" fmla="val -132532"/>
            </a:avLst>
          </a:prstGeom>
          <a:solidFill>
            <a:srgbClr val="CCFFCC"/>
          </a:solidFill>
          <a:ln w="38100">
            <a:solidFill>
              <a:schemeClr val="tx1"/>
            </a:solidFill>
            <a:miter lim="800000"/>
            <a:headEnd/>
            <a:tailEnd/>
          </a:ln>
        </p:spPr>
        <p:txBody>
          <a:bodyPr/>
          <a:lstStyle/>
          <a:p>
            <a:pPr algn="ctr">
              <a:lnSpc>
                <a:spcPct val="80000"/>
              </a:lnSpc>
              <a:spcBef>
                <a:spcPct val="20000"/>
              </a:spcBef>
              <a:buFont typeface="Arial" charset="0"/>
              <a:buNone/>
            </a:pPr>
            <a:r>
              <a:rPr kumimoji="1" lang="en-US" sz="2800">
                <a:solidFill>
                  <a:srgbClr val="000000"/>
                </a:solidFill>
                <a:latin typeface="Rockwell"/>
                <a:cs typeface="Rockwell"/>
              </a:rPr>
              <a:t>Diplomacy: trade nukes in Cuba for nukes in Turkey?</a:t>
            </a:r>
            <a:endParaRPr lang="en-US" sz="2800">
              <a:solidFill>
                <a:srgbClr val="000000"/>
              </a:solidFill>
              <a:latin typeface="Rockwell"/>
              <a:cs typeface="Rockwell"/>
            </a:endParaRPr>
          </a:p>
        </p:txBody>
      </p:sp>
      <p:sp>
        <p:nvSpPr>
          <p:cNvPr id="209929" name="AutoShape 9"/>
          <p:cNvSpPr>
            <a:spLocks noChangeArrowheads="1"/>
          </p:cNvSpPr>
          <p:nvPr/>
        </p:nvSpPr>
        <p:spPr bwMode="auto">
          <a:xfrm>
            <a:off x="112713" y="4724400"/>
            <a:ext cx="4156075" cy="609600"/>
          </a:xfrm>
          <a:prstGeom prst="wedgeRectCallout">
            <a:avLst>
              <a:gd name="adj1" fmla="val 74181"/>
              <a:gd name="adj2" fmla="val -57292"/>
            </a:avLst>
          </a:prstGeom>
          <a:solidFill>
            <a:srgbClr val="FFCCCC"/>
          </a:solidFill>
          <a:ln w="38100">
            <a:solidFill>
              <a:schemeClr val="tx1"/>
            </a:solidFill>
            <a:miter lim="800000"/>
            <a:headEnd/>
            <a:tailEnd/>
          </a:ln>
        </p:spPr>
        <p:txBody>
          <a:bodyPr/>
          <a:lstStyle/>
          <a:p>
            <a:pPr algn="ctr">
              <a:lnSpc>
                <a:spcPct val="80000"/>
              </a:lnSpc>
              <a:spcBef>
                <a:spcPct val="20000"/>
              </a:spcBef>
              <a:buFont typeface="Arial" charset="0"/>
              <a:buNone/>
            </a:pPr>
            <a:r>
              <a:rPr kumimoji="1" lang="en-US" sz="3200">
                <a:solidFill>
                  <a:srgbClr val="000000"/>
                </a:solidFill>
                <a:latin typeface="Rockwell"/>
                <a:cs typeface="Rockwell"/>
              </a:rPr>
              <a:t>Immediate air strike?</a:t>
            </a:r>
            <a:endParaRPr lang="en-US" sz="3200">
              <a:solidFill>
                <a:srgbClr val="000000"/>
              </a:solidFill>
              <a:latin typeface="Rockwell"/>
              <a:cs typeface="Rockwell"/>
            </a:endParaRPr>
          </a:p>
        </p:txBody>
      </p:sp>
      <p:sp>
        <p:nvSpPr>
          <p:cNvPr id="209930" name="AutoShape 10"/>
          <p:cNvSpPr>
            <a:spLocks noChangeArrowheads="1"/>
          </p:cNvSpPr>
          <p:nvPr/>
        </p:nvSpPr>
        <p:spPr bwMode="auto">
          <a:xfrm>
            <a:off x="4953000" y="5029200"/>
            <a:ext cx="4156075" cy="609600"/>
          </a:xfrm>
          <a:prstGeom prst="wedgeRectCallout">
            <a:avLst>
              <a:gd name="adj1" fmla="val -37894"/>
              <a:gd name="adj2" fmla="val -105991"/>
            </a:avLst>
          </a:prstGeom>
          <a:solidFill>
            <a:srgbClr val="CCCCFF"/>
          </a:solidFill>
          <a:ln w="38100">
            <a:solidFill>
              <a:schemeClr val="tx1"/>
            </a:solidFill>
            <a:miter lim="800000"/>
            <a:headEnd/>
            <a:tailEnd/>
          </a:ln>
        </p:spPr>
        <p:txBody>
          <a:bodyPr/>
          <a:lstStyle/>
          <a:p>
            <a:pPr algn="ctr">
              <a:lnSpc>
                <a:spcPct val="80000"/>
              </a:lnSpc>
              <a:spcBef>
                <a:spcPct val="20000"/>
              </a:spcBef>
              <a:buFont typeface="Arial" charset="0"/>
              <a:buNone/>
            </a:pPr>
            <a:r>
              <a:rPr kumimoji="1" lang="en-US" sz="3600"/>
              <a:t>Full-scale invasion?</a:t>
            </a:r>
            <a:endParaRPr lang="en-US" sz="3600"/>
          </a:p>
        </p:txBody>
      </p:sp>
      <p:sp>
        <p:nvSpPr>
          <p:cNvPr id="209931" name="Text Box 11"/>
          <p:cNvSpPr txBox="1">
            <a:spLocks noChangeArrowheads="1"/>
          </p:cNvSpPr>
          <p:nvPr/>
        </p:nvSpPr>
        <p:spPr bwMode="auto">
          <a:xfrm>
            <a:off x="762000" y="5103813"/>
            <a:ext cx="8153400" cy="1140825"/>
          </a:xfrm>
          <a:prstGeom prst="rect">
            <a:avLst/>
          </a:prstGeom>
          <a:solidFill>
            <a:srgbClr val="FFFF99"/>
          </a:solidFill>
          <a:ln w="38100">
            <a:solidFill>
              <a:schemeClr val="tx1"/>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80000"/>
              </a:lnSpc>
              <a:spcBef>
                <a:spcPct val="50000"/>
              </a:spcBef>
            </a:pPr>
            <a:r>
              <a:rPr lang="en-US" sz="2800" dirty="0">
                <a:solidFill>
                  <a:srgbClr val="000000"/>
                </a:solidFill>
                <a:latin typeface="Rockwell"/>
                <a:cs typeface="Rockwell"/>
              </a:rPr>
              <a:t>Kennedy chose to “quarantine” Cuba to keep new missiles out &amp; an invasion of Cuba if the USSR did not remove its nukes </a:t>
            </a:r>
          </a:p>
        </p:txBody>
      </p:sp>
    </p:spTree>
    <p:extLst>
      <p:ext uri="{BB962C8B-B14F-4D97-AF65-F5344CB8AC3E}">
        <p14:creationId xmlns:p14="http://schemas.microsoft.com/office/powerpoint/2010/main" val="28445058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9926"/>
                                        </p:tgtEl>
                                        <p:attrNameLst>
                                          <p:attrName>style.visibility</p:attrName>
                                        </p:attrNameLst>
                                      </p:cBhvr>
                                      <p:to>
                                        <p:strVal val="visible"/>
                                      </p:to>
                                    </p:set>
                                    <p:anim calcmode="lin" valueType="num">
                                      <p:cBhvr>
                                        <p:cTn id="7" dur="500" fill="hold"/>
                                        <p:tgtEl>
                                          <p:spTgt spid="209926"/>
                                        </p:tgtEl>
                                        <p:attrNameLst>
                                          <p:attrName>ppt_w</p:attrName>
                                        </p:attrNameLst>
                                      </p:cBhvr>
                                      <p:tavLst>
                                        <p:tav tm="0">
                                          <p:val>
                                            <p:fltVal val="0"/>
                                          </p:val>
                                        </p:tav>
                                        <p:tav tm="100000">
                                          <p:val>
                                            <p:strVal val="#ppt_w"/>
                                          </p:val>
                                        </p:tav>
                                      </p:tavLst>
                                    </p:anim>
                                    <p:anim calcmode="lin" valueType="num">
                                      <p:cBhvr>
                                        <p:cTn id="8" dur="500" fill="hold"/>
                                        <p:tgtEl>
                                          <p:spTgt spid="209926"/>
                                        </p:tgtEl>
                                        <p:attrNameLst>
                                          <p:attrName>ppt_h</p:attrName>
                                        </p:attrNameLst>
                                      </p:cBhvr>
                                      <p:tavLst>
                                        <p:tav tm="0">
                                          <p:val>
                                            <p:fltVal val="0"/>
                                          </p:val>
                                        </p:tav>
                                        <p:tav tm="100000">
                                          <p:val>
                                            <p:strVal val="#ppt_h"/>
                                          </p:val>
                                        </p:tav>
                                      </p:tavLst>
                                    </p:anim>
                                    <p:animEffect transition="in" filter="fade">
                                      <p:cBhvr>
                                        <p:cTn id="9" dur="500"/>
                                        <p:tgtEl>
                                          <p:spTgt spid="2099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09926"/>
                                        </p:tgtEl>
                                        <p:attrNameLst>
                                          <p:attrName>ppt_w</p:attrName>
                                        </p:attrNameLst>
                                      </p:cBhvr>
                                      <p:tavLst>
                                        <p:tav tm="0">
                                          <p:val>
                                            <p:strVal val="ppt_w"/>
                                          </p:val>
                                        </p:tav>
                                        <p:tav tm="100000">
                                          <p:val>
                                            <p:fltVal val="0"/>
                                          </p:val>
                                        </p:tav>
                                      </p:tavLst>
                                    </p:anim>
                                    <p:anim calcmode="lin" valueType="num">
                                      <p:cBhvr>
                                        <p:cTn id="14" dur="500"/>
                                        <p:tgtEl>
                                          <p:spTgt spid="209926"/>
                                        </p:tgtEl>
                                        <p:attrNameLst>
                                          <p:attrName>ppt_h</p:attrName>
                                        </p:attrNameLst>
                                      </p:cBhvr>
                                      <p:tavLst>
                                        <p:tav tm="0">
                                          <p:val>
                                            <p:strVal val="ppt_h"/>
                                          </p:val>
                                        </p:tav>
                                        <p:tav tm="100000">
                                          <p:val>
                                            <p:fltVal val="0"/>
                                          </p:val>
                                        </p:tav>
                                      </p:tavLst>
                                    </p:anim>
                                    <p:animEffect transition="out" filter="fade">
                                      <p:cBhvr>
                                        <p:cTn id="15" dur="500"/>
                                        <p:tgtEl>
                                          <p:spTgt spid="209926"/>
                                        </p:tgtEl>
                                      </p:cBhvr>
                                    </p:animEffect>
                                    <p:set>
                                      <p:cBhvr>
                                        <p:cTn id="16" dur="1" fill="hold">
                                          <p:stCondLst>
                                            <p:cond delay="499"/>
                                          </p:stCondLst>
                                        </p:cTn>
                                        <p:tgtEl>
                                          <p:spTgt spid="209926"/>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209929"/>
                                        </p:tgtEl>
                                        <p:attrNameLst>
                                          <p:attrName>style.visibility</p:attrName>
                                        </p:attrNameLst>
                                      </p:cBhvr>
                                      <p:to>
                                        <p:strVal val="visible"/>
                                      </p:to>
                                    </p:set>
                                    <p:anim calcmode="lin" valueType="num">
                                      <p:cBhvr>
                                        <p:cTn id="19" dur="500" fill="hold"/>
                                        <p:tgtEl>
                                          <p:spTgt spid="209929"/>
                                        </p:tgtEl>
                                        <p:attrNameLst>
                                          <p:attrName>ppt_w</p:attrName>
                                        </p:attrNameLst>
                                      </p:cBhvr>
                                      <p:tavLst>
                                        <p:tav tm="0">
                                          <p:val>
                                            <p:fltVal val="0"/>
                                          </p:val>
                                        </p:tav>
                                        <p:tav tm="100000">
                                          <p:val>
                                            <p:strVal val="#ppt_w"/>
                                          </p:val>
                                        </p:tav>
                                      </p:tavLst>
                                    </p:anim>
                                    <p:anim calcmode="lin" valueType="num">
                                      <p:cBhvr>
                                        <p:cTn id="20" dur="500" fill="hold"/>
                                        <p:tgtEl>
                                          <p:spTgt spid="209929"/>
                                        </p:tgtEl>
                                        <p:attrNameLst>
                                          <p:attrName>ppt_h</p:attrName>
                                        </p:attrNameLst>
                                      </p:cBhvr>
                                      <p:tavLst>
                                        <p:tav tm="0">
                                          <p:val>
                                            <p:fltVal val="0"/>
                                          </p:val>
                                        </p:tav>
                                        <p:tav tm="100000">
                                          <p:val>
                                            <p:strVal val="#ppt_h"/>
                                          </p:val>
                                        </p:tav>
                                      </p:tavLst>
                                    </p:anim>
                                    <p:animEffect transition="in" filter="fade">
                                      <p:cBhvr>
                                        <p:cTn id="21" dur="500"/>
                                        <p:tgtEl>
                                          <p:spTgt spid="209929"/>
                                        </p:tgtEl>
                                      </p:cBhvr>
                                    </p:animEffect>
                                  </p:childTnLst>
                                </p:cTn>
                              </p:par>
                            </p:childTnLst>
                          </p:cTn>
                        </p:par>
                        <p:par>
                          <p:cTn id="22" fill="hold" nodeType="afterGroup">
                            <p:stCondLst>
                              <p:cond delay="500"/>
                            </p:stCondLst>
                            <p:childTnLst>
                              <p:par>
                                <p:cTn id="23" presetID="53" presetClass="entr" presetSubtype="0" fill="hold" grpId="0" nodeType="afterEffect">
                                  <p:stCondLst>
                                    <p:cond delay="0"/>
                                  </p:stCondLst>
                                  <p:childTnLst>
                                    <p:set>
                                      <p:cBhvr>
                                        <p:cTn id="24" dur="1" fill="hold">
                                          <p:stCondLst>
                                            <p:cond delay="0"/>
                                          </p:stCondLst>
                                        </p:cTn>
                                        <p:tgtEl>
                                          <p:spTgt spid="209928"/>
                                        </p:tgtEl>
                                        <p:attrNameLst>
                                          <p:attrName>style.visibility</p:attrName>
                                        </p:attrNameLst>
                                      </p:cBhvr>
                                      <p:to>
                                        <p:strVal val="visible"/>
                                      </p:to>
                                    </p:set>
                                    <p:anim calcmode="lin" valueType="num">
                                      <p:cBhvr>
                                        <p:cTn id="25" dur="500" fill="hold"/>
                                        <p:tgtEl>
                                          <p:spTgt spid="209928"/>
                                        </p:tgtEl>
                                        <p:attrNameLst>
                                          <p:attrName>ppt_w</p:attrName>
                                        </p:attrNameLst>
                                      </p:cBhvr>
                                      <p:tavLst>
                                        <p:tav tm="0">
                                          <p:val>
                                            <p:fltVal val="0"/>
                                          </p:val>
                                        </p:tav>
                                        <p:tav tm="100000">
                                          <p:val>
                                            <p:strVal val="#ppt_w"/>
                                          </p:val>
                                        </p:tav>
                                      </p:tavLst>
                                    </p:anim>
                                    <p:anim calcmode="lin" valueType="num">
                                      <p:cBhvr>
                                        <p:cTn id="26" dur="500" fill="hold"/>
                                        <p:tgtEl>
                                          <p:spTgt spid="209928"/>
                                        </p:tgtEl>
                                        <p:attrNameLst>
                                          <p:attrName>ppt_h</p:attrName>
                                        </p:attrNameLst>
                                      </p:cBhvr>
                                      <p:tavLst>
                                        <p:tav tm="0">
                                          <p:val>
                                            <p:fltVal val="0"/>
                                          </p:val>
                                        </p:tav>
                                        <p:tav tm="100000">
                                          <p:val>
                                            <p:strVal val="#ppt_h"/>
                                          </p:val>
                                        </p:tav>
                                      </p:tavLst>
                                    </p:anim>
                                    <p:animEffect transition="in" filter="fade">
                                      <p:cBhvr>
                                        <p:cTn id="27" dur="500"/>
                                        <p:tgtEl>
                                          <p:spTgt spid="209928"/>
                                        </p:tgtEl>
                                      </p:cBhvr>
                                    </p:animEffect>
                                  </p:childTnLst>
                                </p:cTn>
                              </p:par>
                            </p:childTnLst>
                          </p:cTn>
                        </p:par>
                        <p:par>
                          <p:cTn id="28" fill="hold" nodeType="afterGroup">
                            <p:stCondLst>
                              <p:cond delay="1000"/>
                            </p:stCondLst>
                            <p:childTnLst>
                              <p:par>
                                <p:cTn id="29" presetID="53" presetClass="entr" presetSubtype="0" fill="hold" grpId="0" nodeType="afterEffect">
                                  <p:stCondLst>
                                    <p:cond delay="0"/>
                                  </p:stCondLst>
                                  <p:childTnLst>
                                    <p:set>
                                      <p:cBhvr>
                                        <p:cTn id="30" dur="1" fill="hold">
                                          <p:stCondLst>
                                            <p:cond delay="0"/>
                                          </p:stCondLst>
                                        </p:cTn>
                                        <p:tgtEl>
                                          <p:spTgt spid="209927"/>
                                        </p:tgtEl>
                                        <p:attrNameLst>
                                          <p:attrName>style.visibility</p:attrName>
                                        </p:attrNameLst>
                                      </p:cBhvr>
                                      <p:to>
                                        <p:strVal val="visible"/>
                                      </p:to>
                                    </p:set>
                                    <p:anim calcmode="lin" valueType="num">
                                      <p:cBhvr>
                                        <p:cTn id="31" dur="500" fill="hold"/>
                                        <p:tgtEl>
                                          <p:spTgt spid="209927"/>
                                        </p:tgtEl>
                                        <p:attrNameLst>
                                          <p:attrName>ppt_w</p:attrName>
                                        </p:attrNameLst>
                                      </p:cBhvr>
                                      <p:tavLst>
                                        <p:tav tm="0">
                                          <p:val>
                                            <p:fltVal val="0"/>
                                          </p:val>
                                        </p:tav>
                                        <p:tav tm="100000">
                                          <p:val>
                                            <p:strVal val="#ppt_w"/>
                                          </p:val>
                                        </p:tav>
                                      </p:tavLst>
                                    </p:anim>
                                    <p:anim calcmode="lin" valueType="num">
                                      <p:cBhvr>
                                        <p:cTn id="32" dur="500" fill="hold"/>
                                        <p:tgtEl>
                                          <p:spTgt spid="209927"/>
                                        </p:tgtEl>
                                        <p:attrNameLst>
                                          <p:attrName>ppt_h</p:attrName>
                                        </p:attrNameLst>
                                      </p:cBhvr>
                                      <p:tavLst>
                                        <p:tav tm="0">
                                          <p:val>
                                            <p:fltVal val="0"/>
                                          </p:val>
                                        </p:tav>
                                        <p:tav tm="100000">
                                          <p:val>
                                            <p:strVal val="#ppt_h"/>
                                          </p:val>
                                        </p:tav>
                                      </p:tavLst>
                                    </p:anim>
                                    <p:animEffect transition="in" filter="fade">
                                      <p:cBhvr>
                                        <p:cTn id="33" dur="500"/>
                                        <p:tgtEl>
                                          <p:spTgt spid="209927"/>
                                        </p:tgtEl>
                                      </p:cBhvr>
                                    </p:animEffect>
                                  </p:childTnLst>
                                </p:cTn>
                              </p:par>
                            </p:childTnLst>
                          </p:cTn>
                        </p:par>
                        <p:par>
                          <p:cTn id="34" fill="hold" nodeType="afterGroup">
                            <p:stCondLst>
                              <p:cond delay="1500"/>
                            </p:stCondLst>
                            <p:childTnLst>
                              <p:par>
                                <p:cTn id="35" presetID="53" presetClass="entr" presetSubtype="0" fill="hold" grpId="0" nodeType="afterEffect">
                                  <p:stCondLst>
                                    <p:cond delay="0"/>
                                  </p:stCondLst>
                                  <p:childTnLst>
                                    <p:set>
                                      <p:cBhvr>
                                        <p:cTn id="36" dur="1" fill="hold">
                                          <p:stCondLst>
                                            <p:cond delay="0"/>
                                          </p:stCondLst>
                                        </p:cTn>
                                        <p:tgtEl>
                                          <p:spTgt spid="209930"/>
                                        </p:tgtEl>
                                        <p:attrNameLst>
                                          <p:attrName>style.visibility</p:attrName>
                                        </p:attrNameLst>
                                      </p:cBhvr>
                                      <p:to>
                                        <p:strVal val="visible"/>
                                      </p:to>
                                    </p:set>
                                    <p:anim calcmode="lin" valueType="num">
                                      <p:cBhvr>
                                        <p:cTn id="37" dur="500" fill="hold"/>
                                        <p:tgtEl>
                                          <p:spTgt spid="209930"/>
                                        </p:tgtEl>
                                        <p:attrNameLst>
                                          <p:attrName>ppt_w</p:attrName>
                                        </p:attrNameLst>
                                      </p:cBhvr>
                                      <p:tavLst>
                                        <p:tav tm="0">
                                          <p:val>
                                            <p:fltVal val="0"/>
                                          </p:val>
                                        </p:tav>
                                        <p:tav tm="100000">
                                          <p:val>
                                            <p:strVal val="#ppt_w"/>
                                          </p:val>
                                        </p:tav>
                                      </p:tavLst>
                                    </p:anim>
                                    <p:anim calcmode="lin" valueType="num">
                                      <p:cBhvr>
                                        <p:cTn id="38" dur="500" fill="hold"/>
                                        <p:tgtEl>
                                          <p:spTgt spid="209930"/>
                                        </p:tgtEl>
                                        <p:attrNameLst>
                                          <p:attrName>ppt_h</p:attrName>
                                        </p:attrNameLst>
                                      </p:cBhvr>
                                      <p:tavLst>
                                        <p:tav tm="0">
                                          <p:val>
                                            <p:fltVal val="0"/>
                                          </p:val>
                                        </p:tav>
                                        <p:tav tm="100000">
                                          <p:val>
                                            <p:strVal val="#ppt_h"/>
                                          </p:val>
                                        </p:tav>
                                      </p:tavLst>
                                    </p:anim>
                                    <p:animEffect transition="in" filter="fade">
                                      <p:cBhvr>
                                        <p:cTn id="39" dur="500"/>
                                        <p:tgtEl>
                                          <p:spTgt spid="20993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xit" presetSubtype="0" fill="hold" grpId="1" nodeType="clickEffect">
                                  <p:stCondLst>
                                    <p:cond delay="0"/>
                                  </p:stCondLst>
                                  <p:childTnLst>
                                    <p:anim calcmode="lin" valueType="num">
                                      <p:cBhvr>
                                        <p:cTn id="43" dur="500"/>
                                        <p:tgtEl>
                                          <p:spTgt spid="209929"/>
                                        </p:tgtEl>
                                        <p:attrNameLst>
                                          <p:attrName>ppt_w</p:attrName>
                                        </p:attrNameLst>
                                      </p:cBhvr>
                                      <p:tavLst>
                                        <p:tav tm="0">
                                          <p:val>
                                            <p:strVal val="ppt_w"/>
                                          </p:val>
                                        </p:tav>
                                        <p:tav tm="100000">
                                          <p:val>
                                            <p:fltVal val="0"/>
                                          </p:val>
                                        </p:tav>
                                      </p:tavLst>
                                    </p:anim>
                                    <p:anim calcmode="lin" valueType="num">
                                      <p:cBhvr>
                                        <p:cTn id="44" dur="500"/>
                                        <p:tgtEl>
                                          <p:spTgt spid="209929"/>
                                        </p:tgtEl>
                                        <p:attrNameLst>
                                          <p:attrName>ppt_h</p:attrName>
                                        </p:attrNameLst>
                                      </p:cBhvr>
                                      <p:tavLst>
                                        <p:tav tm="0">
                                          <p:val>
                                            <p:strVal val="ppt_h"/>
                                          </p:val>
                                        </p:tav>
                                        <p:tav tm="100000">
                                          <p:val>
                                            <p:fltVal val="0"/>
                                          </p:val>
                                        </p:tav>
                                      </p:tavLst>
                                    </p:anim>
                                    <p:animEffect transition="out" filter="fade">
                                      <p:cBhvr>
                                        <p:cTn id="45" dur="500"/>
                                        <p:tgtEl>
                                          <p:spTgt spid="209929"/>
                                        </p:tgtEl>
                                      </p:cBhvr>
                                    </p:animEffect>
                                    <p:set>
                                      <p:cBhvr>
                                        <p:cTn id="46" dur="1" fill="hold">
                                          <p:stCondLst>
                                            <p:cond delay="499"/>
                                          </p:stCondLst>
                                        </p:cTn>
                                        <p:tgtEl>
                                          <p:spTgt spid="209929"/>
                                        </p:tgtEl>
                                        <p:attrNameLst>
                                          <p:attrName>style.visibility</p:attrName>
                                        </p:attrNameLst>
                                      </p:cBhvr>
                                      <p:to>
                                        <p:strVal val="hidden"/>
                                      </p:to>
                                    </p:set>
                                  </p:childTnLst>
                                </p:cTn>
                              </p:par>
                              <p:par>
                                <p:cTn id="47" presetID="53" presetClass="exit" presetSubtype="0" fill="hold" grpId="1" nodeType="withEffect">
                                  <p:stCondLst>
                                    <p:cond delay="0"/>
                                  </p:stCondLst>
                                  <p:childTnLst>
                                    <p:anim calcmode="lin" valueType="num">
                                      <p:cBhvr>
                                        <p:cTn id="48" dur="500"/>
                                        <p:tgtEl>
                                          <p:spTgt spid="209928"/>
                                        </p:tgtEl>
                                        <p:attrNameLst>
                                          <p:attrName>ppt_w</p:attrName>
                                        </p:attrNameLst>
                                      </p:cBhvr>
                                      <p:tavLst>
                                        <p:tav tm="0">
                                          <p:val>
                                            <p:strVal val="ppt_w"/>
                                          </p:val>
                                        </p:tav>
                                        <p:tav tm="100000">
                                          <p:val>
                                            <p:fltVal val="0"/>
                                          </p:val>
                                        </p:tav>
                                      </p:tavLst>
                                    </p:anim>
                                    <p:anim calcmode="lin" valueType="num">
                                      <p:cBhvr>
                                        <p:cTn id="49" dur="500"/>
                                        <p:tgtEl>
                                          <p:spTgt spid="209928"/>
                                        </p:tgtEl>
                                        <p:attrNameLst>
                                          <p:attrName>ppt_h</p:attrName>
                                        </p:attrNameLst>
                                      </p:cBhvr>
                                      <p:tavLst>
                                        <p:tav tm="0">
                                          <p:val>
                                            <p:strVal val="ppt_h"/>
                                          </p:val>
                                        </p:tav>
                                        <p:tav tm="100000">
                                          <p:val>
                                            <p:fltVal val="0"/>
                                          </p:val>
                                        </p:tav>
                                      </p:tavLst>
                                    </p:anim>
                                    <p:animEffect transition="out" filter="fade">
                                      <p:cBhvr>
                                        <p:cTn id="50" dur="500"/>
                                        <p:tgtEl>
                                          <p:spTgt spid="209928"/>
                                        </p:tgtEl>
                                      </p:cBhvr>
                                    </p:animEffect>
                                    <p:set>
                                      <p:cBhvr>
                                        <p:cTn id="51" dur="1" fill="hold">
                                          <p:stCondLst>
                                            <p:cond delay="499"/>
                                          </p:stCondLst>
                                        </p:cTn>
                                        <p:tgtEl>
                                          <p:spTgt spid="209928"/>
                                        </p:tgtEl>
                                        <p:attrNameLst>
                                          <p:attrName>style.visibility</p:attrName>
                                        </p:attrNameLst>
                                      </p:cBhvr>
                                      <p:to>
                                        <p:strVal val="hidden"/>
                                      </p:to>
                                    </p:set>
                                  </p:childTnLst>
                                </p:cTn>
                              </p:par>
                              <p:par>
                                <p:cTn id="52" presetID="53" presetClass="exit" presetSubtype="0" fill="hold" grpId="1" nodeType="withEffect">
                                  <p:stCondLst>
                                    <p:cond delay="0"/>
                                  </p:stCondLst>
                                  <p:childTnLst>
                                    <p:anim calcmode="lin" valueType="num">
                                      <p:cBhvr>
                                        <p:cTn id="53" dur="500"/>
                                        <p:tgtEl>
                                          <p:spTgt spid="209930"/>
                                        </p:tgtEl>
                                        <p:attrNameLst>
                                          <p:attrName>ppt_w</p:attrName>
                                        </p:attrNameLst>
                                      </p:cBhvr>
                                      <p:tavLst>
                                        <p:tav tm="0">
                                          <p:val>
                                            <p:strVal val="ppt_w"/>
                                          </p:val>
                                        </p:tav>
                                        <p:tav tm="100000">
                                          <p:val>
                                            <p:fltVal val="0"/>
                                          </p:val>
                                        </p:tav>
                                      </p:tavLst>
                                    </p:anim>
                                    <p:anim calcmode="lin" valueType="num">
                                      <p:cBhvr>
                                        <p:cTn id="54" dur="500"/>
                                        <p:tgtEl>
                                          <p:spTgt spid="209930"/>
                                        </p:tgtEl>
                                        <p:attrNameLst>
                                          <p:attrName>ppt_h</p:attrName>
                                        </p:attrNameLst>
                                      </p:cBhvr>
                                      <p:tavLst>
                                        <p:tav tm="0">
                                          <p:val>
                                            <p:strVal val="ppt_h"/>
                                          </p:val>
                                        </p:tav>
                                        <p:tav tm="100000">
                                          <p:val>
                                            <p:fltVal val="0"/>
                                          </p:val>
                                        </p:tav>
                                      </p:tavLst>
                                    </p:anim>
                                    <p:animEffect transition="out" filter="fade">
                                      <p:cBhvr>
                                        <p:cTn id="55" dur="500"/>
                                        <p:tgtEl>
                                          <p:spTgt spid="209930"/>
                                        </p:tgtEl>
                                      </p:cBhvr>
                                    </p:animEffect>
                                    <p:set>
                                      <p:cBhvr>
                                        <p:cTn id="56" dur="1" fill="hold">
                                          <p:stCondLst>
                                            <p:cond delay="499"/>
                                          </p:stCondLst>
                                        </p:cTn>
                                        <p:tgtEl>
                                          <p:spTgt spid="209930"/>
                                        </p:tgtEl>
                                        <p:attrNameLst>
                                          <p:attrName>style.visibility</p:attrName>
                                        </p:attrNameLst>
                                      </p:cBhvr>
                                      <p:to>
                                        <p:strVal val="hidden"/>
                                      </p:to>
                                    </p:set>
                                  </p:childTnLst>
                                </p:cTn>
                              </p:par>
                              <p:par>
                                <p:cTn id="57" presetID="53" presetClass="exit" presetSubtype="0" fill="hold" grpId="1" nodeType="withEffect">
                                  <p:stCondLst>
                                    <p:cond delay="0"/>
                                  </p:stCondLst>
                                  <p:childTnLst>
                                    <p:anim calcmode="lin" valueType="num">
                                      <p:cBhvr>
                                        <p:cTn id="58" dur="500"/>
                                        <p:tgtEl>
                                          <p:spTgt spid="209927"/>
                                        </p:tgtEl>
                                        <p:attrNameLst>
                                          <p:attrName>ppt_w</p:attrName>
                                        </p:attrNameLst>
                                      </p:cBhvr>
                                      <p:tavLst>
                                        <p:tav tm="0">
                                          <p:val>
                                            <p:strVal val="ppt_w"/>
                                          </p:val>
                                        </p:tav>
                                        <p:tav tm="100000">
                                          <p:val>
                                            <p:fltVal val="0"/>
                                          </p:val>
                                        </p:tav>
                                      </p:tavLst>
                                    </p:anim>
                                    <p:anim calcmode="lin" valueType="num">
                                      <p:cBhvr>
                                        <p:cTn id="59" dur="500"/>
                                        <p:tgtEl>
                                          <p:spTgt spid="209927"/>
                                        </p:tgtEl>
                                        <p:attrNameLst>
                                          <p:attrName>ppt_h</p:attrName>
                                        </p:attrNameLst>
                                      </p:cBhvr>
                                      <p:tavLst>
                                        <p:tav tm="0">
                                          <p:val>
                                            <p:strVal val="ppt_h"/>
                                          </p:val>
                                        </p:tav>
                                        <p:tav tm="100000">
                                          <p:val>
                                            <p:fltVal val="0"/>
                                          </p:val>
                                        </p:tav>
                                      </p:tavLst>
                                    </p:anim>
                                    <p:animEffect transition="out" filter="fade">
                                      <p:cBhvr>
                                        <p:cTn id="60" dur="500"/>
                                        <p:tgtEl>
                                          <p:spTgt spid="209927"/>
                                        </p:tgtEl>
                                      </p:cBhvr>
                                    </p:animEffect>
                                    <p:set>
                                      <p:cBhvr>
                                        <p:cTn id="61" dur="1" fill="hold">
                                          <p:stCondLst>
                                            <p:cond delay="499"/>
                                          </p:stCondLst>
                                        </p:cTn>
                                        <p:tgtEl>
                                          <p:spTgt spid="209927"/>
                                        </p:tgtEl>
                                        <p:attrNameLst>
                                          <p:attrName>style.visibility</p:attrName>
                                        </p:attrNameLst>
                                      </p:cBhvr>
                                      <p:to>
                                        <p:strVal val="hidden"/>
                                      </p:to>
                                    </p:set>
                                  </p:childTnLst>
                                </p:cTn>
                              </p:par>
                              <p:par>
                                <p:cTn id="62" presetID="53" presetClass="entr" presetSubtype="0" fill="hold" grpId="0" nodeType="withEffect">
                                  <p:stCondLst>
                                    <p:cond delay="0"/>
                                  </p:stCondLst>
                                  <p:childTnLst>
                                    <p:set>
                                      <p:cBhvr>
                                        <p:cTn id="63" dur="1" fill="hold">
                                          <p:stCondLst>
                                            <p:cond delay="0"/>
                                          </p:stCondLst>
                                        </p:cTn>
                                        <p:tgtEl>
                                          <p:spTgt spid="209931"/>
                                        </p:tgtEl>
                                        <p:attrNameLst>
                                          <p:attrName>style.visibility</p:attrName>
                                        </p:attrNameLst>
                                      </p:cBhvr>
                                      <p:to>
                                        <p:strVal val="visible"/>
                                      </p:to>
                                    </p:set>
                                    <p:anim calcmode="lin" valueType="num">
                                      <p:cBhvr>
                                        <p:cTn id="64" dur="500" fill="hold"/>
                                        <p:tgtEl>
                                          <p:spTgt spid="209931"/>
                                        </p:tgtEl>
                                        <p:attrNameLst>
                                          <p:attrName>ppt_w</p:attrName>
                                        </p:attrNameLst>
                                      </p:cBhvr>
                                      <p:tavLst>
                                        <p:tav tm="0">
                                          <p:val>
                                            <p:fltVal val="0"/>
                                          </p:val>
                                        </p:tav>
                                        <p:tav tm="100000">
                                          <p:val>
                                            <p:strVal val="#ppt_w"/>
                                          </p:val>
                                        </p:tav>
                                      </p:tavLst>
                                    </p:anim>
                                    <p:anim calcmode="lin" valueType="num">
                                      <p:cBhvr>
                                        <p:cTn id="65" dur="500" fill="hold"/>
                                        <p:tgtEl>
                                          <p:spTgt spid="209931"/>
                                        </p:tgtEl>
                                        <p:attrNameLst>
                                          <p:attrName>ppt_h</p:attrName>
                                        </p:attrNameLst>
                                      </p:cBhvr>
                                      <p:tavLst>
                                        <p:tav tm="0">
                                          <p:val>
                                            <p:fltVal val="0"/>
                                          </p:val>
                                        </p:tav>
                                        <p:tav tm="100000">
                                          <p:val>
                                            <p:strVal val="#ppt_h"/>
                                          </p:val>
                                        </p:tav>
                                      </p:tavLst>
                                    </p:anim>
                                    <p:animEffect transition="in" filter="fade">
                                      <p:cBhvr>
                                        <p:cTn id="66" dur="500"/>
                                        <p:tgtEl>
                                          <p:spTgt spid="209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6" grpId="0" animBg="1"/>
      <p:bldP spid="209926" grpId="1" animBg="1"/>
      <p:bldP spid="209927" grpId="0" animBg="1"/>
      <p:bldP spid="209927" grpId="1" animBg="1"/>
      <p:bldP spid="209928" grpId="0" animBg="1"/>
      <p:bldP spid="209928" grpId="1" animBg="1"/>
      <p:bldP spid="209929" grpId="0" animBg="1"/>
      <p:bldP spid="209929" grpId="1" animBg="1"/>
      <p:bldP spid="209930" grpId="0" animBg="1"/>
      <p:bldP spid="209930" grpId="1" animBg="1"/>
      <p:bldP spid="2099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28600" y="0"/>
            <a:ext cx="8686800" cy="914400"/>
          </a:xfrm>
        </p:spPr>
        <p:txBody>
          <a:bodyPr/>
          <a:lstStyle/>
          <a:p>
            <a:r>
              <a:rPr lang="en-US" sz="4800">
                <a:latin typeface="Rockwell"/>
                <a:cs typeface="Rockwell"/>
              </a:rPr>
              <a:t>Cuban Missile Crisis</a:t>
            </a:r>
          </a:p>
        </p:txBody>
      </p:sp>
      <p:sp>
        <p:nvSpPr>
          <p:cNvPr id="34818" name="Rectangle 3"/>
          <p:cNvSpPr>
            <a:spLocks noGrp="1" noChangeArrowheads="1"/>
          </p:cNvSpPr>
          <p:nvPr>
            <p:ph type="body" idx="1"/>
          </p:nvPr>
        </p:nvSpPr>
        <p:spPr>
          <a:xfrm>
            <a:off x="0" y="914400"/>
            <a:ext cx="9144000" cy="5943600"/>
          </a:xfrm>
          <a:noFill/>
        </p:spPr>
        <p:txBody>
          <a:bodyPr>
            <a:normAutofit/>
          </a:bodyPr>
          <a:lstStyle/>
          <a:p>
            <a:pPr>
              <a:lnSpc>
                <a:spcPct val="90000"/>
              </a:lnSpc>
            </a:pPr>
            <a:r>
              <a:rPr lang="en-US" sz="3600" dirty="0">
                <a:latin typeface="Rockwell"/>
                <a:cs typeface="Rockwell"/>
              </a:rPr>
              <a:t>The standoff ended when Russia removed its Cuban missiles &amp; the USA vowed to never invade Cuba</a:t>
            </a:r>
          </a:p>
          <a:p>
            <a:pPr>
              <a:lnSpc>
                <a:spcPct val="90000"/>
              </a:lnSpc>
            </a:pPr>
            <a:r>
              <a:rPr lang="en-US" sz="3600" dirty="0">
                <a:latin typeface="Rockwell"/>
                <a:cs typeface="Rockwell"/>
              </a:rPr>
              <a:t>The impact of the crisis:</a:t>
            </a:r>
          </a:p>
          <a:p>
            <a:pPr lvl="1">
              <a:lnSpc>
                <a:spcPct val="90000"/>
              </a:lnSpc>
            </a:pPr>
            <a:r>
              <a:rPr lang="en-US" sz="3200" dirty="0">
                <a:latin typeface="Rockwell"/>
                <a:cs typeface="Rockwell"/>
              </a:rPr>
              <a:t>Seen as a political victory for JFK</a:t>
            </a:r>
          </a:p>
          <a:p>
            <a:pPr lvl="1">
              <a:lnSpc>
                <a:spcPct val="90000"/>
              </a:lnSpc>
            </a:pPr>
            <a:r>
              <a:rPr lang="en-US" sz="3200" dirty="0">
                <a:latin typeface="Rockwell"/>
                <a:cs typeface="Rockwell"/>
              </a:rPr>
              <a:t>Installed a “hot line” to improve US-Soviet communications</a:t>
            </a:r>
          </a:p>
          <a:p>
            <a:pPr lvl="1">
              <a:lnSpc>
                <a:spcPct val="90000"/>
              </a:lnSpc>
            </a:pPr>
            <a:r>
              <a:rPr lang="en-US" sz="3200" dirty="0">
                <a:latin typeface="Rockwell"/>
                <a:cs typeface="Rockwell"/>
              </a:rPr>
              <a:t>This near-nuclear war convinced both sides to move from confrontation to negotiation </a:t>
            </a:r>
          </a:p>
        </p:txBody>
      </p:sp>
      <p:sp>
        <p:nvSpPr>
          <p:cNvPr id="216068" name="AutoShape 4"/>
          <p:cNvSpPr>
            <a:spLocks noChangeArrowheads="1"/>
          </p:cNvSpPr>
          <p:nvPr/>
        </p:nvSpPr>
        <p:spPr bwMode="auto">
          <a:xfrm>
            <a:off x="228600" y="2651584"/>
            <a:ext cx="8763000" cy="2286000"/>
          </a:xfrm>
          <a:prstGeom prst="wedgeRectCallout">
            <a:avLst>
              <a:gd name="adj1" fmla="val -1750"/>
              <a:gd name="adj2" fmla="val 101135"/>
            </a:avLst>
          </a:prstGeom>
          <a:solidFill>
            <a:srgbClr val="FFFF99"/>
          </a:solidFill>
          <a:ln w="38100">
            <a:solidFill>
              <a:schemeClr val="tx1"/>
            </a:solidFill>
            <a:miter lim="800000"/>
            <a:headEnd/>
            <a:tailEnd/>
          </a:ln>
        </p:spPr>
        <p:txBody>
          <a:bodyPr/>
          <a:lstStyle/>
          <a:p>
            <a:pPr algn="ctr">
              <a:lnSpc>
                <a:spcPct val="80000"/>
              </a:lnSpc>
            </a:pPr>
            <a:r>
              <a:rPr lang="en-US" sz="3200" dirty="0">
                <a:solidFill>
                  <a:srgbClr val="000000"/>
                </a:solidFill>
              </a:rPr>
              <a:t>“</a:t>
            </a:r>
            <a:r>
              <a:rPr lang="en-US" altLang="ja-JP" sz="3200" i="1" dirty="0">
                <a:solidFill>
                  <a:srgbClr val="000000"/>
                </a:solidFill>
              </a:rPr>
              <a:t>Our most basic common link is the fact that we all inhabit this planet. We all breathe the same air. We all cherish our children</a:t>
            </a:r>
            <a:r>
              <a:rPr lang="en-US" sz="3200" i="1" dirty="0">
                <a:solidFill>
                  <a:srgbClr val="000000"/>
                </a:solidFill>
              </a:rPr>
              <a:t>’</a:t>
            </a:r>
            <a:r>
              <a:rPr lang="en-US" altLang="ja-JP" sz="3200" i="1" dirty="0">
                <a:solidFill>
                  <a:srgbClr val="000000"/>
                </a:solidFill>
              </a:rPr>
              <a:t>s future. We are all mortal</a:t>
            </a:r>
            <a:r>
              <a:rPr lang="en-US" altLang="ja-JP" sz="3200" dirty="0">
                <a:solidFill>
                  <a:srgbClr val="000000"/>
                </a:solidFill>
              </a:rPr>
              <a:t>.</a:t>
            </a:r>
            <a:r>
              <a:rPr lang="en-US" sz="3200" dirty="0">
                <a:solidFill>
                  <a:srgbClr val="000000"/>
                </a:solidFill>
              </a:rPr>
              <a:t>”</a:t>
            </a:r>
            <a:endParaRPr lang="en-US" altLang="ja-JP" sz="3200" dirty="0">
              <a:solidFill>
                <a:srgbClr val="000000"/>
              </a:solidFill>
            </a:endParaRPr>
          </a:p>
          <a:p>
            <a:pPr algn="r">
              <a:lnSpc>
                <a:spcPct val="80000"/>
              </a:lnSpc>
            </a:pPr>
            <a:r>
              <a:rPr lang="en-US" sz="3200" dirty="0">
                <a:solidFill>
                  <a:srgbClr val="000000"/>
                </a:solidFill>
              </a:rPr>
              <a:t>—JFK	 </a:t>
            </a:r>
          </a:p>
        </p:txBody>
      </p:sp>
      <p:sp>
        <p:nvSpPr>
          <p:cNvPr id="216069" name="AutoShape 5"/>
          <p:cNvSpPr>
            <a:spLocks noChangeArrowheads="1"/>
          </p:cNvSpPr>
          <p:nvPr/>
        </p:nvSpPr>
        <p:spPr bwMode="auto">
          <a:xfrm>
            <a:off x="2590800" y="228600"/>
            <a:ext cx="5334000" cy="1066800"/>
          </a:xfrm>
          <a:prstGeom prst="wedgeRectCallout">
            <a:avLst>
              <a:gd name="adj1" fmla="val 30653"/>
              <a:gd name="adj2" fmla="val 113838"/>
            </a:avLst>
          </a:prstGeom>
          <a:solidFill>
            <a:srgbClr val="FFCC99"/>
          </a:solidFill>
          <a:ln w="38100">
            <a:solidFill>
              <a:schemeClr val="tx1"/>
            </a:solidFill>
            <a:miter lim="800000"/>
            <a:headEnd/>
            <a:tailEnd/>
          </a:ln>
        </p:spPr>
        <p:txBody>
          <a:bodyPr/>
          <a:lstStyle/>
          <a:p>
            <a:pPr algn="ctr">
              <a:lnSpc>
                <a:spcPct val="80000"/>
              </a:lnSpc>
            </a:pPr>
            <a:r>
              <a:rPr lang="en-US" sz="2800" dirty="0">
                <a:solidFill>
                  <a:srgbClr val="000000"/>
                </a:solidFill>
              </a:rPr>
              <a:t>And…U.S. removal of nuclear weapons in Turkey</a:t>
            </a:r>
          </a:p>
        </p:txBody>
      </p:sp>
    </p:spTree>
    <p:extLst>
      <p:ext uri="{BB962C8B-B14F-4D97-AF65-F5344CB8AC3E}">
        <p14:creationId xmlns:p14="http://schemas.microsoft.com/office/powerpoint/2010/main" val="2843020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6069"/>
                                        </p:tgtEl>
                                        <p:attrNameLst>
                                          <p:attrName>style.visibility</p:attrName>
                                        </p:attrNameLst>
                                      </p:cBhvr>
                                      <p:to>
                                        <p:strVal val="visible"/>
                                      </p:to>
                                    </p:set>
                                    <p:anim calcmode="lin" valueType="num">
                                      <p:cBhvr>
                                        <p:cTn id="7" dur="500" fill="hold"/>
                                        <p:tgtEl>
                                          <p:spTgt spid="216069"/>
                                        </p:tgtEl>
                                        <p:attrNameLst>
                                          <p:attrName>ppt_w</p:attrName>
                                        </p:attrNameLst>
                                      </p:cBhvr>
                                      <p:tavLst>
                                        <p:tav tm="0">
                                          <p:val>
                                            <p:fltVal val="0"/>
                                          </p:val>
                                        </p:tav>
                                        <p:tav tm="100000">
                                          <p:val>
                                            <p:strVal val="#ppt_w"/>
                                          </p:val>
                                        </p:tav>
                                      </p:tavLst>
                                    </p:anim>
                                    <p:anim calcmode="lin" valueType="num">
                                      <p:cBhvr>
                                        <p:cTn id="8" dur="500" fill="hold"/>
                                        <p:tgtEl>
                                          <p:spTgt spid="216069"/>
                                        </p:tgtEl>
                                        <p:attrNameLst>
                                          <p:attrName>ppt_h</p:attrName>
                                        </p:attrNameLst>
                                      </p:cBhvr>
                                      <p:tavLst>
                                        <p:tav tm="0">
                                          <p:val>
                                            <p:fltVal val="0"/>
                                          </p:val>
                                        </p:tav>
                                        <p:tav tm="100000">
                                          <p:val>
                                            <p:strVal val="#ppt_h"/>
                                          </p:val>
                                        </p:tav>
                                      </p:tavLst>
                                    </p:anim>
                                    <p:animEffect transition="in" filter="fade">
                                      <p:cBhvr>
                                        <p:cTn id="9" dur="500"/>
                                        <p:tgtEl>
                                          <p:spTgt spid="2160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16068"/>
                                        </p:tgtEl>
                                        <p:attrNameLst>
                                          <p:attrName>style.visibility</p:attrName>
                                        </p:attrNameLst>
                                      </p:cBhvr>
                                      <p:to>
                                        <p:strVal val="visible"/>
                                      </p:to>
                                    </p:set>
                                    <p:anim calcmode="lin" valueType="num">
                                      <p:cBhvr>
                                        <p:cTn id="14" dur="500" fill="hold"/>
                                        <p:tgtEl>
                                          <p:spTgt spid="216068"/>
                                        </p:tgtEl>
                                        <p:attrNameLst>
                                          <p:attrName>ppt_w</p:attrName>
                                        </p:attrNameLst>
                                      </p:cBhvr>
                                      <p:tavLst>
                                        <p:tav tm="0">
                                          <p:val>
                                            <p:fltVal val="0"/>
                                          </p:val>
                                        </p:tav>
                                        <p:tav tm="100000">
                                          <p:val>
                                            <p:strVal val="#ppt_w"/>
                                          </p:val>
                                        </p:tav>
                                      </p:tavLst>
                                    </p:anim>
                                    <p:anim calcmode="lin" valueType="num">
                                      <p:cBhvr>
                                        <p:cTn id="15" dur="500" fill="hold"/>
                                        <p:tgtEl>
                                          <p:spTgt spid="216068"/>
                                        </p:tgtEl>
                                        <p:attrNameLst>
                                          <p:attrName>ppt_h</p:attrName>
                                        </p:attrNameLst>
                                      </p:cBhvr>
                                      <p:tavLst>
                                        <p:tav tm="0">
                                          <p:val>
                                            <p:fltVal val="0"/>
                                          </p:val>
                                        </p:tav>
                                        <p:tav tm="100000">
                                          <p:val>
                                            <p:strVal val="#ppt_h"/>
                                          </p:val>
                                        </p:tav>
                                      </p:tavLst>
                                    </p:anim>
                                    <p:animEffect transition="in" filter="fade">
                                      <p:cBhvr>
                                        <p:cTn id="16" dur="500"/>
                                        <p:tgtEl>
                                          <p:spTgt spid="216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animBg="1"/>
      <p:bldP spid="2160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Eisenhower’s </a:t>
            </a:r>
            <a:r>
              <a:rPr lang="en-US" dirty="0" smtClean="0"/>
              <a:t>Policies-Domestic and Foreign</a:t>
            </a:r>
          </a:p>
          <a:p>
            <a:r>
              <a:rPr lang="en-US" dirty="0" smtClean="0"/>
              <a:t>1950s Domestic Prosperity</a:t>
            </a:r>
          </a:p>
          <a:p>
            <a:r>
              <a:rPr lang="en-US" dirty="0" smtClean="0"/>
              <a:t>The ‘Other’ Americas</a:t>
            </a:r>
          </a:p>
          <a:p>
            <a:r>
              <a:rPr lang="en-US" dirty="0" smtClean="0"/>
              <a:t>Kennedy’s </a:t>
            </a:r>
            <a:r>
              <a:rPr lang="en-US" dirty="0" smtClean="0"/>
              <a:t>America</a:t>
            </a:r>
            <a:endParaRPr lang="en-US" dirty="0" smtClean="0"/>
          </a:p>
          <a:p>
            <a:endParaRPr lang="en-US" dirty="0" smtClean="0"/>
          </a:p>
        </p:txBody>
      </p:sp>
    </p:spTree>
    <p:extLst>
      <p:ext uri="{BB962C8B-B14F-4D97-AF65-F5344CB8AC3E}">
        <p14:creationId xmlns:p14="http://schemas.microsoft.com/office/powerpoint/2010/main" val="17039695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0" y="0"/>
            <a:ext cx="9144000" cy="838200"/>
          </a:xfrm>
        </p:spPr>
        <p:txBody>
          <a:bodyPr/>
          <a:lstStyle/>
          <a:p>
            <a:pPr eaLnBrk="1" hangingPunct="1">
              <a:defRPr/>
            </a:pPr>
            <a:r>
              <a:rPr lang="en-US" sz="4000">
                <a:latin typeface="Rockwell"/>
                <a:cs typeface="Rockwell"/>
              </a:rPr>
              <a:t>Harry Truman (D) (1945-1953)</a:t>
            </a:r>
          </a:p>
        </p:txBody>
      </p:sp>
      <p:sp>
        <p:nvSpPr>
          <p:cNvPr id="6147" name="Rectangle 3"/>
          <p:cNvSpPr>
            <a:spLocks noGrp="1" noRot="1" noChangeArrowheads="1"/>
          </p:cNvSpPr>
          <p:nvPr>
            <p:ph type="body" sz="half" idx="1"/>
          </p:nvPr>
        </p:nvSpPr>
        <p:spPr>
          <a:xfrm>
            <a:off x="0" y="914400"/>
            <a:ext cx="9144000" cy="5546685"/>
          </a:xfrm>
        </p:spPr>
        <p:txBody>
          <a:bodyPr>
            <a:noAutofit/>
          </a:bodyPr>
          <a:lstStyle/>
          <a:p>
            <a:pPr eaLnBrk="1" hangingPunct="1">
              <a:defRPr/>
            </a:pPr>
            <a:r>
              <a:rPr lang="en-US" sz="2800" dirty="0">
                <a:latin typeface="Rockwell"/>
                <a:cs typeface="Rockwell"/>
              </a:rPr>
              <a:t>Fair Deal</a:t>
            </a:r>
          </a:p>
          <a:p>
            <a:pPr lvl="1" eaLnBrk="1" hangingPunct="1">
              <a:defRPr/>
            </a:pPr>
            <a:r>
              <a:rPr lang="en-US" sz="2000" dirty="0">
                <a:latin typeface="Rockwell"/>
                <a:cs typeface="Rockwell"/>
              </a:rPr>
              <a:t>"Every segment of our population, and every individual, has a right to expect from his government a fair deal.</a:t>
            </a:r>
            <a:r>
              <a:rPr lang="ja-JP" altLang="en-US" sz="2000" dirty="0">
                <a:latin typeface="Rockwell"/>
                <a:cs typeface="Rockwell"/>
              </a:rPr>
              <a:t>“</a:t>
            </a:r>
            <a:r>
              <a:rPr lang="en-US" sz="2000" dirty="0">
                <a:latin typeface="Rockwell"/>
                <a:cs typeface="Rockwell"/>
              </a:rPr>
              <a:t> – State of the Union (1949)</a:t>
            </a:r>
          </a:p>
          <a:p>
            <a:pPr eaLnBrk="1" hangingPunct="1">
              <a:defRPr/>
            </a:pPr>
            <a:r>
              <a:rPr lang="en-US" sz="2800" dirty="0">
                <a:latin typeface="Rockwell"/>
                <a:cs typeface="Rockwell"/>
              </a:rPr>
              <a:t>Labor Relations</a:t>
            </a:r>
          </a:p>
          <a:p>
            <a:pPr lvl="1" eaLnBrk="1" hangingPunct="1">
              <a:defRPr/>
            </a:pPr>
            <a:r>
              <a:rPr lang="en-US" sz="2400" b="1" dirty="0">
                <a:latin typeface="Rockwell"/>
                <a:cs typeface="Rockwell"/>
              </a:rPr>
              <a:t>Taft-Hartley Act (1947)</a:t>
            </a:r>
          </a:p>
          <a:p>
            <a:pPr lvl="2" eaLnBrk="1" hangingPunct="1">
              <a:defRPr/>
            </a:pPr>
            <a:r>
              <a:rPr lang="en-US" sz="2000" dirty="0">
                <a:latin typeface="Rockwell"/>
                <a:cs typeface="Rockwell"/>
              </a:rPr>
              <a:t>Prohibited closed shops, political contributions, sympathy strikes</a:t>
            </a:r>
          </a:p>
          <a:p>
            <a:pPr lvl="2" eaLnBrk="1" hangingPunct="1">
              <a:defRPr/>
            </a:pPr>
            <a:r>
              <a:rPr lang="en-US" sz="2000" dirty="0">
                <a:latin typeface="Rockwell"/>
                <a:cs typeface="Rockwell"/>
              </a:rPr>
              <a:t>Permitted </a:t>
            </a:r>
            <a:r>
              <a:rPr lang="ja-JP" altLang="en-US" sz="2000" dirty="0">
                <a:latin typeface="Rockwell"/>
                <a:cs typeface="Rockwell"/>
              </a:rPr>
              <a:t>“</a:t>
            </a:r>
            <a:r>
              <a:rPr lang="en-US" sz="2000" dirty="0">
                <a:latin typeface="Rockwell"/>
                <a:cs typeface="Rockwell"/>
              </a:rPr>
              <a:t>right to work</a:t>
            </a:r>
            <a:r>
              <a:rPr lang="ja-JP" altLang="en-US" sz="2000" dirty="0">
                <a:latin typeface="Rockwell"/>
                <a:cs typeface="Rockwell"/>
              </a:rPr>
              <a:t>”</a:t>
            </a:r>
            <a:r>
              <a:rPr lang="en-US" sz="2000" dirty="0">
                <a:latin typeface="Rockwell"/>
                <a:cs typeface="Rockwell"/>
              </a:rPr>
              <a:t> states</a:t>
            </a:r>
          </a:p>
          <a:p>
            <a:pPr eaLnBrk="1" hangingPunct="1">
              <a:defRPr/>
            </a:pPr>
            <a:r>
              <a:rPr lang="en-US" sz="2800" dirty="0" smtClean="0">
                <a:latin typeface="Rockwell"/>
                <a:cs typeface="Rockwell"/>
              </a:rPr>
              <a:t>Social </a:t>
            </a:r>
            <a:r>
              <a:rPr lang="en-US" sz="2800" dirty="0">
                <a:latin typeface="Rockwell"/>
                <a:cs typeface="Rockwell"/>
              </a:rPr>
              <a:t>and Cultural Developments</a:t>
            </a:r>
          </a:p>
          <a:p>
            <a:pPr lvl="1" eaLnBrk="1" hangingPunct="1">
              <a:defRPr/>
            </a:pPr>
            <a:r>
              <a:rPr lang="en-US" sz="2400" dirty="0">
                <a:latin typeface="Rockwell"/>
                <a:cs typeface="Rockwell"/>
              </a:rPr>
              <a:t>Civil Rights</a:t>
            </a:r>
          </a:p>
          <a:p>
            <a:pPr lvl="2" eaLnBrk="1" hangingPunct="1">
              <a:defRPr/>
            </a:pPr>
            <a:r>
              <a:rPr lang="en-US" sz="2000" dirty="0">
                <a:latin typeface="Rockwell"/>
                <a:cs typeface="Rockwell"/>
              </a:rPr>
              <a:t>Executive Orders 9980 and 9981 (1948)</a:t>
            </a:r>
            <a:endParaRPr lang="en-US" sz="1400" dirty="0">
              <a:latin typeface="Rockwell"/>
              <a:cs typeface="Rockwell"/>
            </a:endParaRPr>
          </a:p>
          <a:p>
            <a:pPr lvl="3" eaLnBrk="1" hangingPunct="1">
              <a:defRPr/>
            </a:pPr>
            <a:r>
              <a:rPr lang="en-US" sz="1800" dirty="0">
                <a:latin typeface="Rockwell"/>
                <a:cs typeface="Rockwell"/>
              </a:rPr>
              <a:t>Desegregated the federal government and </a:t>
            </a:r>
            <a:r>
              <a:rPr lang="en-US" sz="1800" dirty="0" smtClean="0">
                <a:latin typeface="Rockwell"/>
                <a:cs typeface="Rockwell"/>
              </a:rPr>
              <a:t>military</a:t>
            </a:r>
            <a:endParaRPr lang="en-US" sz="1800" dirty="0">
              <a:latin typeface="Rockwell"/>
              <a:cs typeface="Rockwell"/>
            </a:endParaRPr>
          </a:p>
        </p:txBody>
      </p:sp>
    </p:spTree>
    <p:extLst>
      <p:ext uri="{BB962C8B-B14F-4D97-AF65-F5344CB8AC3E}">
        <p14:creationId xmlns:p14="http://schemas.microsoft.com/office/powerpoint/2010/main" val="2245406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0" y="0"/>
            <a:ext cx="9144000" cy="1066800"/>
          </a:xfrm>
        </p:spPr>
        <p:txBody>
          <a:bodyPr>
            <a:normAutofit fontScale="90000"/>
          </a:bodyPr>
          <a:lstStyle/>
          <a:p>
            <a:pPr eaLnBrk="1" hangingPunct="1">
              <a:defRPr/>
            </a:pPr>
            <a:r>
              <a:rPr lang="en-US" sz="4000" smtClean="0">
                <a:ea typeface="+mj-ea"/>
                <a:cs typeface="+mj-cs"/>
              </a:rPr>
              <a:t>Harry S. Truman (D) (1945-1953)</a:t>
            </a:r>
            <a:br>
              <a:rPr lang="en-US" sz="4000" smtClean="0">
                <a:ea typeface="+mj-ea"/>
                <a:cs typeface="+mj-cs"/>
              </a:rPr>
            </a:br>
            <a:r>
              <a:rPr lang="en-US" sz="4000" smtClean="0">
                <a:ea typeface="+mj-ea"/>
                <a:cs typeface="+mj-cs"/>
              </a:rPr>
              <a:t>Containment</a:t>
            </a:r>
            <a:endParaRPr lang="en-US" smtClean="0">
              <a:ea typeface="+mj-ea"/>
              <a:cs typeface="+mj-cs"/>
            </a:endParaRPr>
          </a:p>
        </p:txBody>
      </p:sp>
      <p:sp>
        <p:nvSpPr>
          <p:cNvPr id="8195" name="Rectangle 3"/>
          <p:cNvSpPr>
            <a:spLocks noGrp="1" noRot="1" noChangeArrowheads="1"/>
          </p:cNvSpPr>
          <p:nvPr>
            <p:ph sz="half" idx="1"/>
          </p:nvPr>
        </p:nvSpPr>
        <p:spPr>
          <a:xfrm>
            <a:off x="0" y="1295400"/>
            <a:ext cx="5475111" cy="5562600"/>
          </a:xfrm>
        </p:spPr>
        <p:txBody>
          <a:bodyPr>
            <a:normAutofit/>
          </a:bodyPr>
          <a:lstStyle/>
          <a:p>
            <a:pPr eaLnBrk="1" hangingPunct="1">
              <a:defRPr/>
            </a:pPr>
            <a:r>
              <a:rPr lang="en-US" sz="2000" b="1" dirty="0" smtClean="0">
                <a:latin typeface="Rockwell"/>
                <a:cs typeface="Rockwell"/>
              </a:rPr>
              <a:t>Marshall Plan</a:t>
            </a:r>
          </a:p>
          <a:p>
            <a:pPr lvl="1">
              <a:defRPr/>
            </a:pPr>
            <a:r>
              <a:rPr lang="en-US" sz="1600" b="1" dirty="0" smtClean="0">
                <a:latin typeface="Rockwell"/>
                <a:cs typeface="Rockwell"/>
              </a:rPr>
              <a:t>Aid to Western Europe to rebuild in capitalist model</a:t>
            </a:r>
          </a:p>
          <a:p>
            <a:pPr eaLnBrk="1" hangingPunct="1">
              <a:defRPr/>
            </a:pPr>
            <a:r>
              <a:rPr lang="en-US" sz="2000" b="1" dirty="0" smtClean="0">
                <a:latin typeface="Rockwell"/>
                <a:cs typeface="Rockwell"/>
              </a:rPr>
              <a:t>Truman </a:t>
            </a:r>
            <a:r>
              <a:rPr lang="en-US" sz="2000" b="1" dirty="0">
                <a:latin typeface="Rockwell"/>
                <a:cs typeface="Rockwell"/>
              </a:rPr>
              <a:t>Doctrine</a:t>
            </a:r>
            <a:endParaRPr lang="en-US" sz="2000" dirty="0">
              <a:latin typeface="Rockwell"/>
              <a:cs typeface="Rockwell"/>
            </a:endParaRPr>
          </a:p>
          <a:p>
            <a:pPr lvl="1" eaLnBrk="1" hangingPunct="1">
              <a:defRPr/>
            </a:pPr>
            <a:r>
              <a:rPr lang="en-US" sz="1800" dirty="0">
                <a:latin typeface="Rockwell"/>
                <a:cs typeface="Rockwell"/>
              </a:rPr>
              <a:t>Provide economic and military support for nations threatened by communism</a:t>
            </a:r>
          </a:p>
          <a:p>
            <a:pPr lvl="1" eaLnBrk="1" hangingPunct="1">
              <a:defRPr/>
            </a:pPr>
            <a:r>
              <a:rPr lang="en-US" sz="1800" dirty="0">
                <a:latin typeface="Rockwell"/>
                <a:cs typeface="Rockwell"/>
              </a:rPr>
              <a:t>Greece and Turkey</a:t>
            </a:r>
          </a:p>
          <a:p>
            <a:pPr eaLnBrk="1" hangingPunct="1">
              <a:defRPr/>
            </a:pPr>
            <a:r>
              <a:rPr lang="en-US" sz="2000" dirty="0">
                <a:latin typeface="Rockwell"/>
                <a:cs typeface="Rockwell"/>
              </a:rPr>
              <a:t>National Security Act (1947)</a:t>
            </a:r>
          </a:p>
          <a:p>
            <a:pPr lvl="1" eaLnBrk="1" hangingPunct="1">
              <a:defRPr/>
            </a:pPr>
            <a:r>
              <a:rPr lang="en-US" sz="1800" dirty="0">
                <a:latin typeface="Rockwell"/>
                <a:cs typeface="Rockwell"/>
              </a:rPr>
              <a:t>Department of Defense </a:t>
            </a:r>
          </a:p>
          <a:p>
            <a:pPr lvl="1" eaLnBrk="1" hangingPunct="1">
              <a:defRPr/>
            </a:pPr>
            <a:r>
              <a:rPr lang="en-US" sz="1800" dirty="0">
                <a:latin typeface="Rockwell"/>
                <a:cs typeface="Rockwell"/>
              </a:rPr>
              <a:t>National Security Council (NSC)</a:t>
            </a:r>
          </a:p>
          <a:p>
            <a:pPr lvl="1" eaLnBrk="1" hangingPunct="1">
              <a:defRPr/>
            </a:pPr>
            <a:r>
              <a:rPr lang="en-US" sz="1800" dirty="0">
                <a:latin typeface="Rockwell"/>
                <a:cs typeface="Rockwell"/>
              </a:rPr>
              <a:t>Central Intelligence Agency (CIA)</a:t>
            </a:r>
          </a:p>
          <a:p>
            <a:pPr eaLnBrk="1" hangingPunct="1">
              <a:defRPr/>
            </a:pPr>
            <a:r>
              <a:rPr lang="en-US" sz="2000" dirty="0">
                <a:latin typeface="Rockwell"/>
                <a:cs typeface="Rockwell"/>
              </a:rPr>
              <a:t>NSC-68 (1950)</a:t>
            </a:r>
          </a:p>
          <a:p>
            <a:pPr lvl="1" eaLnBrk="1" hangingPunct="1">
              <a:defRPr/>
            </a:pPr>
            <a:r>
              <a:rPr lang="en-US" sz="1800" dirty="0">
                <a:latin typeface="Rockwell"/>
                <a:cs typeface="Rockwell"/>
              </a:rPr>
              <a:t>Justify defense spending and arms buildup as necessary</a:t>
            </a:r>
          </a:p>
          <a:p>
            <a:pPr lvl="1" eaLnBrk="1" hangingPunct="1">
              <a:defRPr/>
            </a:pPr>
            <a:r>
              <a:rPr lang="en-US" sz="1800" dirty="0">
                <a:latin typeface="Rockwell"/>
                <a:cs typeface="Rockwell"/>
              </a:rPr>
              <a:t>Establish alliances with non-communist nations</a:t>
            </a:r>
          </a:p>
        </p:txBody>
      </p:sp>
      <p:pic>
        <p:nvPicPr>
          <p:cNvPr id="30723" name="Picture 6" descr="harrytrumandoctrine-28qfo9e.jpg                                000A84C2Macintosh HD                   C5A9507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678" y="3534268"/>
            <a:ext cx="4191322" cy="332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0098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4667" y="0"/>
            <a:ext cx="9228667" cy="914400"/>
          </a:xfrm>
        </p:spPr>
        <p:txBody>
          <a:bodyPr>
            <a:normAutofit fontScale="90000"/>
          </a:bodyPr>
          <a:lstStyle/>
          <a:p>
            <a:r>
              <a:rPr lang="en-US" sz="4000" smtClean="0"/>
              <a:t>Eisenhower’s Modern Republicanism</a:t>
            </a:r>
          </a:p>
        </p:txBody>
      </p:sp>
      <p:sp>
        <p:nvSpPr>
          <p:cNvPr id="5123" name="Rectangle 3"/>
          <p:cNvSpPr>
            <a:spLocks noGrp="1" noChangeArrowheads="1"/>
          </p:cNvSpPr>
          <p:nvPr>
            <p:ph type="body" idx="1"/>
          </p:nvPr>
        </p:nvSpPr>
        <p:spPr>
          <a:xfrm>
            <a:off x="0" y="914400"/>
            <a:ext cx="9144000" cy="5943600"/>
          </a:xfrm>
        </p:spPr>
        <p:txBody>
          <a:bodyPr>
            <a:normAutofit/>
          </a:bodyPr>
          <a:lstStyle/>
          <a:p>
            <a:pPr>
              <a:lnSpc>
                <a:spcPct val="90000"/>
              </a:lnSpc>
            </a:pPr>
            <a:r>
              <a:rPr lang="en-US" sz="4000" dirty="0" smtClean="0"/>
              <a:t>Frustration with the stalemate in Korea &amp; the Red Scare led to a Republican presidential takeover in the 1952</a:t>
            </a:r>
          </a:p>
          <a:p>
            <a:pPr>
              <a:lnSpc>
                <a:spcPct val="90000"/>
              </a:lnSpc>
              <a:spcAft>
                <a:spcPct val="10000"/>
              </a:spcAft>
            </a:pPr>
            <a:r>
              <a:rPr lang="en-US" sz="4000" dirty="0" smtClean="0"/>
              <a:t>WW2 hero Dwight Eisenhower provided an antidote for “K</a:t>
            </a:r>
            <a:r>
              <a:rPr lang="en-US" sz="4000" baseline="-25000" dirty="0" smtClean="0"/>
              <a:t>1</a:t>
            </a:r>
            <a:r>
              <a:rPr lang="en-US" sz="4000" dirty="0" smtClean="0"/>
              <a:t>C</a:t>
            </a:r>
            <a:r>
              <a:rPr lang="en-US" sz="4000" baseline="-25000" dirty="0" smtClean="0"/>
              <a:t>2</a:t>
            </a:r>
            <a:r>
              <a:rPr lang="en-US" sz="4000" dirty="0" smtClean="0"/>
              <a:t>”</a:t>
            </a:r>
          </a:p>
          <a:p>
            <a:pPr lvl="1">
              <a:lnSpc>
                <a:spcPct val="90000"/>
              </a:lnSpc>
            </a:pPr>
            <a:r>
              <a:rPr lang="en-US" sz="3600" dirty="0" smtClean="0"/>
              <a:t>VP Richard Nixon attacked communism &amp; corruption </a:t>
            </a:r>
          </a:p>
          <a:p>
            <a:pPr lvl="1">
              <a:lnSpc>
                <a:spcPct val="90000"/>
              </a:lnSpc>
            </a:pPr>
            <a:r>
              <a:rPr lang="en-US" sz="3600" dirty="0" smtClean="0"/>
              <a:t>Eisenhower vowed to go to Korea &amp; personally end the war</a:t>
            </a:r>
          </a:p>
        </p:txBody>
      </p:sp>
      <p:sp>
        <p:nvSpPr>
          <p:cNvPr id="149508" name="AutoShape 4"/>
          <p:cNvSpPr>
            <a:spLocks noChangeArrowheads="1"/>
          </p:cNvSpPr>
          <p:nvPr/>
        </p:nvSpPr>
        <p:spPr bwMode="auto">
          <a:xfrm>
            <a:off x="838200" y="2057400"/>
            <a:ext cx="2667000" cy="533400"/>
          </a:xfrm>
          <a:prstGeom prst="wedgeRectCallout">
            <a:avLst>
              <a:gd name="adj1" fmla="val 171787"/>
              <a:gd name="adj2" fmla="val 28481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2800" b="1" u="sng">
                <a:solidFill>
                  <a:srgbClr val="000000"/>
                </a:solidFill>
              </a:rPr>
              <a:t>K</a:t>
            </a:r>
            <a:r>
              <a:rPr lang="en-US" sz="2800">
                <a:solidFill>
                  <a:srgbClr val="000000"/>
                </a:solidFill>
              </a:rPr>
              <a:t>orean War</a:t>
            </a:r>
          </a:p>
        </p:txBody>
      </p:sp>
      <p:sp>
        <p:nvSpPr>
          <p:cNvPr id="149509" name="AutoShape 5"/>
          <p:cNvSpPr>
            <a:spLocks noChangeArrowheads="1"/>
          </p:cNvSpPr>
          <p:nvPr/>
        </p:nvSpPr>
        <p:spPr bwMode="auto">
          <a:xfrm>
            <a:off x="6477000" y="1981200"/>
            <a:ext cx="2438400" cy="990600"/>
          </a:xfrm>
          <a:prstGeom prst="wedgeRectCallout">
            <a:avLst>
              <a:gd name="adj1" fmla="val -11329"/>
              <a:gd name="adj2" fmla="val 13188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2800">
                <a:solidFill>
                  <a:srgbClr val="000000"/>
                </a:solidFill>
              </a:rPr>
              <a:t>Gov’t </a:t>
            </a:r>
            <a:r>
              <a:rPr lang="en-US" sz="2800" b="1" u="sng">
                <a:solidFill>
                  <a:srgbClr val="000000"/>
                </a:solidFill>
              </a:rPr>
              <a:t>C</a:t>
            </a:r>
            <a:r>
              <a:rPr lang="en-US" sz="2800">
                <a:solidFill>
                  <a:srgbClr val="000000"/>
                </a:solidFill>
              </a:rPr>
              <a:t>orruption</a:t>
            </a:r>
          </a:p>
        </p:txBody>
      </p:sp>
      <p:sp>
        <p:nvSpPr>
          <p:cNvPr id="149510" name="AutoShape 6"/>
          <p:cNvSpPr>
            <a:spLocks noChangeArrowheads="1"/>
          </p:cNvSpPr>
          <p:nvPr/>
        </p:nvSpPr>
        <p:spPr bwMode="auto">
          <a:xfrm>
            <a:off x="3657600" y="2057400"/>
            <a:ext cx="2667000" cy="685800"/>
          </a:xfrm>
          <a:prstGeom prst="wedgeRectCallout">
            <a:avLst>
              <a:gd name="adj1" fmla="val 81903"/>
              <a:gd name="adj2" fmla="val 199306"/>
            </a:avLst>
          </a:prstGeom>
          <a:solidFill>
            <a:srgbClr val="FF99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b="1" u="sng">
                <a:solidFill>
                  <a:srgbClr val="000000"/>
                </a:solidFill>
              </a:rPr>
              <a:t>C</a:t>
            </a:r>
            <a:r>
              <a:rPr lang="en-US" sz="2800">
                <a:solidFill>
                  <a:srgbClr val="000000"/>
                </a:solidFill>
              </a:rPr>
              <a:t>ommunism</a:t>
            </a:r>
          </a:p>
        </p:txBody>
      </p:sp>
      <p:sp>
        <p:nvSpPr>
          <p:cNvPr id="149521" name="AutoShape 17"/>
          <p:cNvSpPr>
            <a:spLocks noChangeArrowheads="1"/>
          </p:cNvSpPr>
          <p:nvPr/>
        </p:nvSpPr>
        <p:spPr bwMode="auto">
          <a:xfrm>
            <a:off x="228600" y="4038600"/>
            <a:ext cx="8839200" cy="1447800"/>
          </a:xfrm>
          <a:prstGeom prst="wedgeRectCallout">
            <a:avLst>
              <a:gd name="adj1" fmla="val 5028"/>
              <a:gd name="adj2" fmla="val 77194"/>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lang="en-US" sz="2800" dirty="0">
                <a:solidFill>
                  <a:srgbClr val="000000"/>
                </a:solidFill>
              </a:rPr>
              <a:t>Once elected, Ike did go to Korea, overturned the U.N. battle plan, &amp; threatened China with nuclear war to get an armistice signed in 1953</a:t>
            </a:r>
          </a:p>
        </p:txBody>
      </p:sp>
    </p:spTree>
    <p:extLst>
      <p:ext uri="{BB962C8B-B14F-4D97-AF65-F5344CB8AC3E}">
        <p14:creationId xmlns:p14="http://schemas.microsoft.com/office/powerpoint/2010/main" val="299917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9508"/>
                                        </p:tgtEl>
                                        <p:attrNameLst>
                                          <p:attrName>style.visibility</p:attrName>
                                        </p:attrNameLst>
                                      </p:cBhvr>
                                      <p:to>
                                        <p:strVal val="visible"/>
                                      </p:to>
                                    </p:set>
                                    <p:anim calcmode="lin" valueType="num">
                                      <p:cBhvr>
                                        <p:cTn id="7" dur="500" fill="hold"/>
                                        <p:tgtEl>
                                          <p:spTgt spid="149508"/>
                                        </p:tgtEl>
                                        <p:attrNameLst>
                                          <p:attrName>ppt_w</p:attrName>
                                        </p:attrNameLst>
                                      </p:cBhvr>
                                      <p:tavLst>
                                        <p:tav tm="0">
                                          <p:val>
                                            <p:fltVal val="0"/>
                                          </p:val>
                                        </p:tav>
                                        <p:tav tm="100000">
                                          <p:val>
                                            <p:strVal val="#ppt_w"/>
                                          </p:val>
                                        </p:tav>
                                      </p:tavLst>
                                    </p:anim>
                                    <p:anim calcmode="lin" valueType="num">
                                      <p:cBhvr>
                                        <p:cTn id="8" dur="500" fill="hold"/>
                                        <p:tgtEl>
                                          <p:spTgt spid="149508"/>
                                        </p:tgtEl>
                                        <p:attrNameLst>
                                          <p:attrName>ppt_h</p:attrName>
                                        </p:attrNameLst>
                                      </p:cBhvr>
                                      <p:tavLst>
                                        <p:tav tm="0">
                                          <p:val>
                                            <p:fltVal val="0"/>
                                          </p:val>
                                        </p:tav>
                                        <p:tav tm="100000">
                                          <p:val>
                                            <p:strVal val="#ppt_h"/>
                                          </p:val>
                                        </p:tav>
                                      </p:tavLst>
                                    </p:anim>
                                    <p:animEffect transition="in" filter="fade">
                                      <p:cBhvr>
                                        <p:cTn id="9" dur="500"/>
                                        <p:tgtEl>
                                          <p:spTgt spid="149508"/>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49510"/>
                                        </p:tgtEl>
                                        <p:attrNameLst>
                                          <p:attrName>style.visibility</p:attrName>
                                        </p:attrNameLst>
                                      </p:cBhvr>
                                      <p:to>
                                        <p:strVal val="visible"/>
                                      </p:to>
                                    </p:set>
                                    <p:anim calcmode="lin" valueType="num">
                                      <p:cBhvr>
                                        <p:cTn id="13" dur="500" fill="hold"/>
                                        <p:tgtEl>
                                          <p:spTgt spid="149510"/>
                                        </p:tgtEl>
                                        <p:attrNameLst>
                                          <p:attrName>ppt_w</p:attrName>
                                        </p:attrNameLst>
                                      </p:cBhvr>
                                      <p:tavLst>
                                        <p:tav tm="0">
                                          <p:val>
                                            <p:fltVal val="0"/>
                                          </p:val>
                                        </p:tav>
                                        <p:tav tm="100000">
                                          <p:val>
                                            <p:strVal val="#ppt_w"/>
                                          </p:val>
                                        </p:tav>
                                      </p:tavLst>
                                    </p:anim>
                                    <p:anim calcmode="lin" valueType="num">
                                      <p:cBhvr>
                                        <p:cTn id="14" dur="500" fill="hold"/>
                                        <p:tgtEl>
                                          <p:spTgt spid="149510"/>
                                        </p:tgtEl>
                                        <p:attrNameLst>
                                          <p:attrName>ppt_h</p:attrName>
                                        </p:attrNameLst>
                                      </p:cBhvr>
                                      <p:tavLst>
                                        <p:tav tm="0">
                                          <p:val>
                                            <p:fltVal val="0"/>
                                          </p:val>
                                        </p:tav>
                                        <p:tav tm="100000">
                                          <p:val>
                                            <p:strVal val="#ppt_h"/>
                                          </p:val>
                                        </p:tav>
                                      </p:tavLst>
                                    </p:anim>
                                    <p:animEffect transition="in" filter="fade">
                                      <p:cBhvr>
                                        <p:cTn id="15" dur="500"/>
                                        <p:tgtEl>
                                          <p:spTgt spid="149510"/>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49509"/>
                                        </p:tgtEl>
                                        <p:attrNameLst>
                                          <p:attrName>style.visibility</p:attrName>
                                        </p:attrNameLst>
                                      </p:cBhvr>
                                      <p:to>
                                        <p:strVal val="visible"/>
                                      </p:to>
                                    </p:set>
                                    <p:anim calcmode="lin" valueType="num">
                                      <p:cBhvr>
                                        <p:cTn id="19" dur="500" fill="hold"/>
                                        <p:tgtEl>
                                          <p:spTgt spid="149509"/>
                                        </p:tgtEl>
                                        <p:attrNameLst>
                                          <p:attrName>ppt_w</p:attrName>
                                        </p:attrNameLst>
                                      </p:cBhvr>
                                      <p:tavLst>
                                        <p:tav tm="0">
                                          <p:val>
                                            <p:fltVal val="0"/>
                                          </p:val>
                                        </p:tav>
                                        <p:tav tm="100000">
                                          <p:val>
                                            <p:strVal val="#ppt_w"/>
                                          </p:val>
                                        </p:tav>
                                      </p:tavLst>
                                    </p:anim>
                                    <p:anim calcmode="lin" valueType="num">
                                      <p:cBhvr>
                                        <p:cTn id="20" dur="500" fill="hold"/>
                                        <p:tgtEl>
                                          <p:spTgt spid="149509"/>
                                        </p:tgtEl>
                                        <p:attrNameLst>
                                          <p:attrName>ppt_h</p:attrName>
                                        </p:attrNameLst>
                                      </p:cBhvr>
                                      <p:tavLst>
                                        <p:tav tm="0">
                                          <p:val>
                                            <p:fltVal val="0"/>
                                          </p:val>
                                        </p:tav>
                                        <p:tav tm="100000">
                                          <p:val>
                                            <p:strVal val="#ppt_h"/>
                                          </p:val>
                                        </p:tav>
                                      </p:tavLst>
                                    </p:anim>
                                    <p:animEffect transition="in" filter="fade">
                                      <p:cBhvr>
                                        <p:cTn id="21" dur="500"/>
                                        <p:tgtEl>
                                          <p:spTgt spid="1495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149508"/>
                                        </p:tgtEl>
                                        <p:attrNameLst>
                                          <p:attrName>ppt_w</p:attrName>
                                        </p:attrNameLst>
                                      </p:cBhvr>
                                      <p:tavLst>
                                        <p:tav tm="0">
                                          <p:val>
                                            <p:strVal val="ppt_w"/>
                                          </p:val>
                                        </p:tav>
                                        <p:tav tm="100000">
                                          <p:val>
                                            <p:fltVal val="0"/>
                                          </p:val>
                                        </p:tav>
                                      </p:tavLst>
                                    </p:anim>
                                    <p:anim calcmode="lin" valueType="num">
                                      <p:cBhvr>
                                        <p:cTn id="26" dur="500"/>
                                        <p:tgtEl>
                                          <p:spTgt spid="149508"/>
                                        </p:tgtEl>
                                        <p:attrNameLst>
                                          <p:attrName>ppt_h</p:attrName>
                                        </p:attrNameLst>
                                      </p:cBhvr>
                                      <p:tavLst>
                                        <p:tav tm="0">
                                          <p:val>
                                            <p:strVal val="ppt_h"/>
                                          </p:val>
                                        </p:tav>
                                        <p:tav tm="100000">
                                          <p:val>
                                            <p:fltVal val="0"/>
                                          </p:val>
                                        </p:tav>
                                      </p:tavLst>
                                    </p:anim>
                                    <p:animEffect transition="out" filter="fade">
                                      <p:cBhvr>
                                        <p:cTn id="27" dur="500"/>
                                        <p:tgtEl>
                                          <p:spTgt spid="149508"/>
                                        </p:tgtEl>
                                      </p:cBhvr>
                                    </p:animEffect>
                                    <p:set>
                                      <p:cBhvr>
                                        <p:cTn id="28" dur="1" fill="hold">
                                          <p:stCondLst>
                                            <p:cond delay="499"/>
                                          </p:stCondLst>
                                        </p:cTn>
                                        <p:tgtEl>
                                          <p:spTgt spid="149508"/>
                                        </p:tgtEl>
                                        <p:attrNameLst>
                                          <p:attrName>style.visibility</p:attrName>
                                        </p:attrNameLst>
                                      </p:cBhvr>
                                      <p:to>
                                        <p:strVal val="hidden"/>
                                      </p:to>
                                    </p:set>
                                  </p:childTnLst>
                                </p:cTn>
                              </p:par>
                              <p:par>
                                <p:cTn id="29" presetID="53" presetClass="exit" presetSubtype="0" fill="hold" grpId="1" nodeType="withEffect">
                                  <p:stCondLst>
                                    <p:cond delay="0"/>
                                  </p:stCondLst>
                                  <p:childTnLst>
                                    <p:anim calcmode="lin" valueType="num">
                                      <p:cBhvr>
                                        <p:cTn id="30" dur="500"/>
                                        <p:tgtEl>
                                          <p:spTgt spid="149510"/>
                                        </p:tgtEl>
                                        <p:attrNameLst>
                                          <p:attrName>ppt_w</p:attrName>
                                        </p:attrNameLst>
                                      </p:cBhvr>
                                      <p:tavLst>
                                        <p:tav tm="0">
                                          <p:val>
                                            <p:strVal val="ppt_w"/>
                                          </p:val>
                                        </p:tav>
                                        <p:tav tm="100000">
                                          <p:val>
                                            <p:fltVal val="0"/>
                                          </p:val>
                                        </p:tav>
                                      </p:tavLst>
                                    </p:anim>
                                    <p:anim calcmode="lin" valueType="num">
                                      <p:cBhvr>
                                        <p:cTn id="31" dur="500"/>
                                        <p:tgtEl>
                                          <p:spTgt spid="149510"/>
                                        </p:tgtEl>
                                        <p:attrNameLst>
                                          <p:attrName>ppt_h</p:attrName>
                                        </p:attrNameLst>
                                      </p:cBhvr>
                                      <p:tavLst>
                                        <p:tav tm="0">
                                          <p:val>
                                            <p:strVal val="ppt_h"/>
                                          </p:val>
                                        </p:tav>
                                        <p:tav tm="100000">
                                          <p:val>
                                            <p:fltVal val="0"/>
                                          </p:val>
                                        </p:tav>
                                      </p:tavLst>
                                    </p:anim>
                                    <p:animEffect transition="out" filter="fade">
                                      <p:cBhvr>
                                        <p:cTn id="32" dur="500"/>
                                        <p:tgtEl>
                                          <p:spTgt spid="149510"/>
                                        </p:tgtEl>
                                      </p:cBhvr>
                                    </p:animEffect>
                                    <p:set>
                                      <p:cBhvr>
                                        <p:cTn id="33" dur="1" fill="hold">
                                          <p:stCondLst>
                                            <p:cond delay="499"/>
                                          </p:stCondLst>
                                        </p:cTn>
                                        <p:tgtEl>
                                          <p:spTgt spid="149510"/>
                                        </p:tgtEl>
                                        <p:attrNameLst>
                                          <p:attrName>style.visibility</p:attrName>
                                        </p:attrNameLst>
                                      </p:cBhvr>
                                      <p:to>
                                        <p:strVal val="hidden"/>
                                      </p:to>
                                    </p:set>
                                  </p:childTnLst>
                                </p:cTn>
                              </p:par>
                              <p:par>
                                <p:cTn id="34" presetID="53" presetClass="exit" presetSubtype="0" fill="hold" grpId="1" nodeType="withEffect">
                                  <p:stCondLst>
                                    <p:cond delay="0"/>
                                  </p:stCondLst>
                                  <p:childTnLst>
                                    <p:anim calcmode="lin" valueType="num">
                                      <p:cBhvr>
                                        <p:cTn id="35" dur="500"/>
                                        <p:tgtEl>
                                          <p:spTgt spid="149509"/>
                                        </p:tgtEl>
                                        <p:attrNameLst>
                                          <p:attrName>ppt_w</p:attrName>
                                        </p:attrNameLst>
                                      </p:cBhvr>
                                      <p:tavLst>
                                        <p:tav tm="0">
                                          <p:val>
                                            <p:strVal val="ppt_w"/>
                                          </p:val>
                                        </p:tav>
                                        <p:tav tm="100000">
                                          <p:val>
                                            <p:fltVal val="0"/>
                                          </p:val>
                                        </p:tav>
                                      </p:tavLst>
                                    </p:anim>
                                    <p:anim calcmode="lin" valueType="num">
                                      <p:cBhvr>
                                        <p:cTn id="36" dur="500"/>
                                        <p:tgtEl>
                                          <p:spTgt spid="149509"/>
                                        </p:tgtEl>
                                        <p:attrNameLst>
                                          <p:attrName>ppt_h</p:attrName>
                                        </p:attrNameLst>
                                      </p:cBhvr>
                                      <p:tavLst>
                                        <p:tav tm="0">
                                          <p:val>
                                            <p:strVal val="ppt_h"/>
                                          </p:val>
                                        </p:tav>
                                        <p:tav tm="100000">
                                          <p:val>
                                            <p:fltVal val="0"/>
                                          </p:val>
                                        </p:tav>
                                      </p:tavLst>
                                    </p:anim>
                                    <p:animEffect transition="out" filter="fade">
                                      <p:cBhvr>
                                        <p:cTn id="37" dur="500"/>
                                        <p:tgtEl>
                                          <p:spTgt spid="149509"/>
                                        </p:tgtEl>
                                      </p:cBhvr>
                                    </p:animEffect>
                                    <p:set>
                                      <p:cBhvr>
                                        <p:cTn id="38" dur="1" fill="hold">
                                          <p:stCondLst>
                                            <p:cond delay="499"/>
                                          </p:stCondLst>
                                        </p:cTn>
                                        <p:tgtEl>
                                          <p:spTgt spid="14950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49521"/>
                                        </p:tgtEl>
                                        <p:attrNameLst>
                                          <p:attrName>style.visibility</p:attrName>
                                        </p:attrNameLst>
                                      </p:cBhvr>
                                      <p:to>
                                        <p:strVal val="visible"/>
                                      </p:to>
                                    </p:set>
                                    <p:anim calcmode="lin" valueType="num">
                                      <p:cBhvr>
                                        <p:cTn id="43" dur="500" fill="hold"/>
                                        <p:tgtEl>
                                          <p:spTgt spid="149521"/>
                                        </p:tgtEl>
                                        <p:attrNameLst>
                                          <p:attrName>ppt_w</p:attrName>
                                        </p:attrNameLst>
                                      </p:cBhvr>
                                      <p:tavLst>
                                        <p:tav tm="0">
                                          <p:val>
                                            <p:fltVal val="0"/>
                                          </p:val>
                                        </p:tav>
                                        <p:tav tm="100000">
                                          <p:val>
                                            <p:strVal val="#ppt_w"/>
                                          </p:val>
                                        </p:tav>
                                      </p:tavLst>
                                    </p:anim>
                                    <p:anim calcmode="lin" valueType="num">
                                      <p:cBhvr>
                                        <p:cTn id="44" dur="500" fill="hold"/>
                                        <p:tgtEl>
                                          <p:spTgt spid="149521"/>
                                        </p:tgtEl>
                                        <p:attrNameLst>
                                          <p:attrName>ppt_h</p:attrName>
                                        </p:attrNameLst>
                                      </p:cBhvr>
                                      <p:tavLst>
                                        <p:tav tm="0">
                                          <p:val>
                                            <p:fltVal val="0"/>
                                          </p:val>
                                        </p:tav>
                                        <p:tav tm="100000">
                                          <p:val>
                                            <p:strVal val="#ppt_h"/>
                                          </p:val>
                                        </p:tav>
                                      </p:tavLst>
                                    </p:anim>
                                    <p:animEffect transition="in" filter="fade">
                                      <p:cBhvr>
                                        <p:cTn id="45" dur="500"/>
                                        <p:tgtEl>
                                          <p:spTgt spid="149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P spid="149508" grpId="1" animBg="1"/>
      <p:bldP spid="149509" grpId="0" animBg="1"/>
      <p:bldP spid="149509" grpId="1" animBg="1"/>
      <p:bldP spid="149510" grpId="0" animBg="1"/>
      <p:bldP spid="149510" grpId="1" animBg="1"/>
      <p:bldP spid="14952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Rectangle 4"/>
          <p:cNvSpPr>
            <a:spLocks noGrp="1" noChangeArrowheads="1"/>
          </p:cNvSpPr>
          <p:nvPr>
            <p:ph type="title"/>
          </p:nvPr>
        </p:nvSpPr>
        <p:spPr>
          <a:xfrm>
            <a:off x="0" y="0"/>
            <a:ext cx="91440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fontScale="90000"/>
          </a:bodyPr>
          <a:lstStyle/>
          <a:p>
            <a:r>
              <a:rPr lang="en-US" sz="4000" dirty="0" smtClean="0"/>
              <a:t>Eisenhower’s Modern Republicanism</a:t>
            </a:r>
          </a:p>
        </p:txBody>
      </p:sp>
      <p:sp>
        <p:nvSpPr>
          <p:cNvPr id="6149" name="Rectangle 5"/>
          <p:cNvSpPr>
            <a:spLocks noGrp="1" noChangeArrowheads="1"/>
          </p:cNvSpPr>
          <p:nvPr>
            <p:ph type="body" idx="1"/>
          </p:nvPr>
        </p:nvSpPr>
        <p:spPr>
          <a:xfrm>
            <a:off x="0" y="1242516"/>
            <a:ext cx="9144000" cy="5615484"/>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r>
              <a:rPr lang="en-US" sz="3600" dirty="0" smtClean="0"/>
              <a:t>Eisenhower labeled his politics “</a:t>
            </a:r>
            <a:r>
              <a:rPr lang="en-US" sz="3600" u="sng" dirty="0" smtClean="0"/>
              <a:t>Modern Republicanism</a:t>
            </a:r>
            <a:r>
              <a:rPr lang="en-US" sz="3600" dirty="0" smtClean="0"/>
              <a:t>”:</a:t>
            </a:r>
          </a:p>
          <a:p>
            <a:pPr lvl="1"/>
            <a:r>
              <a:rPr lang="en-US" sz="3200" dirty="0" smtClean="0"/>
              <a:t>“Ike” believed in conservative gov’t spending &amp; a balanced budget but he had no desire to end New Deal programs</a:t>
            </a:r>
          </a:p>
          <a:p>
            <a:pPr lvl="1"/>
            <a:r>
              <a:rPr lang="en-US" sz="3200" dirty="0" smtClean="0"/>
              <a:t>The affluent, postwar “good life” at home was dependent upon a strong Cold War foreign policy</a:t>
            </a:r>
          </a:p>
        </p:txBody>
      </p:sp>
      <p:sp>
        <p:nvSpPr>
          <p:cNvPr id="177161" name="AutoShape 9"/>
          <p:cNvSpPr>
            <a:spLocks noChangeArrowheads="1"/>
          </p:cNvSpPr>
          <p:nvPr/>
        </p:nvSpPr>
        <p:spPr bwMode="auto">
          <a:xfrm>
            <a:off x="284764" y="5715000"/>
            <a:ext cx="8610600" cy="1066800"/>
          </a:xfrm>
          <a:prstGeom prst="wedgeRectCallout">
            <a:avLst>
              <a:gd name="adj1" fmla="val -13025"/>
              <a:gd name="adj2" fmla="val -197482"/>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pPr>
            <a:r>
              <a:rPr kumimoji="1" lang="en-US" sz="2800" dirty="0">
                <a:solidFill>
                  <a:schemeClr val="bg1"/>
                </a:solidFill>
              </a:rPr>
              <a:t>“I’m conservative when it comes to money and liberal when it comes to  human beings”</a:t>
            </a:r>
          </a:p>
        </p:txBody>
      </p:sp>
    </p:spTree>
    <p:extLst>
      <p:ext uri="{BB962C8B-B14F-4D97-AF65-F5344CB8AC3E}">
        <p14:creationId xmlns:p14="http://schemas.microsoft.com/office/powerpoint/2010/main" val="16401606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7161"/>
                                        </p:tgtEl>
                                        <p:attrNameLst>
                                          <p:attrName>style.visibility</p:attrName>
                                        </p:attrNameLst>
                                      </p:cBhvr>
                                      <p:to>
                                        <p:strVal val="visible"/>
                                      </p:to>
                                    </p:set>
                                    <p:anim calcmode="lin" valueType="num">
                                      <p:cBhvr>
                                        <p:cTn id="7" dur="500" fill="hold"/>
                                        <p:tgtEl>
                                          <p:spTgt spid="177161"/>
                                        </p:tgtEl>
                                        <p:attrNameLst>
                                          <p:attrName>ppt_w</p:attrName>
                                        </p:attrNameLst>
                                      </p:cBhvr>
                                      <p:tavLst>
                                        <p:tav tm="0">
                                          <p:val>
                                            <p:fltVal val="0"/>
                                          </p:val>
                                        </p:tav>
                                        <p:tav tm="100000">
                                          <p:val>
                                            <p:strVal val="#ppt_w"/>
                                          </p:val>
                                        </p:tav>
                                      </p:tavLst>
                                    </p:anim>
                                    <p:anim calcmode="lin" valueType="num">
                                      <p:cBhvr>
                                        <p:cTn id="8" dur="500" fill="hold"/>
                                        <p:tgtEl>
                                          <p:spTgt spid="177161"/>
                                        </p:tgtEl>
                                        <p:attrNameLst>
                                          <p:attrName>ppt_h</p:attrName>
                                        </p:attrNameLst>
                                      </p:cBhvr>
                                      <p:tavLst>
                                        <p:tav tm="0">
                                          <p:val>
                                            <p:fltVal val="0"/>
                                          </p:val>
                                        </p:tav>
                                        <p:tav tm="100000">
                                          <p:val>
                                            <p:strVal val="#ppt_h"/>
                                          </p:val>
                                        </p:tav>
                                      </p:tavLst>
                                    </p:anim>
                                    <p:animEffect transition="in" filter="fade">
                                      <p:cBhvr>
                                        <p:cTn id="9" dur="500"/>
                                        <p:tgtEl>
                                          <p:spTgt spid="177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1" grpId="0"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94</TotalTime>
  <Words>3212</Words>
  <Application>Microsoft Macintosh PowerPoint</Application>
  <PresentationFormat>On-screen Show (4:3)</PresentationFormat>
  <Paragraphs>265</Paragraphs>
  <Slides>46</Slides>
  <Notes>19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Theme</vt:lpstr>
      <vt:lpstr>Do Now</vt:lpstr>
      <vt:lpstr>3. Eisenhower and Kennedy-Economic Prosperity Amidst Global and Domestic Upheaval</vt:lpstr>
      <vt:lpstr>AP Prompt</vt:lpstr>
      <vt:lpstr>Key Concepts</vt:lpstr>
      <vt:lpstr>Outline</vt:lpstr>
      <vt:lpstr>Harry Truman (D) (1945-1953)</vt:lpstr>
      <vt:lpstr>Harry S. Truman (D) (1945-1953) Containment</vt:lpstr>
      <vt:lpstr>Eisenhower’s Modern Republicanism</vt:lpstr>
      <vt:lpstr>Eisenhower’s Modern Republicanism</vt:lpstr>
      <vt:lpstr>Eisenhower’s Modern Republicanism</vt:lpstr>
      <vt:lpstr>Eisenhower’s Modern Republicanism</vt:lpstr>
      <vt:lpstr>PowerPoint Presentation</vt:lpstr>
      <vt:lpstr>An Affluent Society</vt:lpstr>
      <vt:lpstr>TV in the 1950s</vt:lpstr>
      <vt:lpstr>Life in the Suburbs</vt:lpstr>
      <vt:lpstr>Areas of Greatest Growth</vt:lpstr>
      <vt:lpstr>Critics of the Consumer Society</vt:lpstr>
      <vt:lpstr>PowerPoint Presentation</vt:lpstr>
      <vt:lpstr>OTHER “AMERICAS”:  SOCIAL CRITICS</vt:lpstr>
      <vt:lpstr>PowerPoint Presentation</vt:lpstr>
      <vt:lpstr>Bell County, Kentucky, August 31, 1946</vt:lpstr>
      <vt:lpstr>Eisenhower’s Cold War</vt:lpstr>
      <vt:lpstr>Eisenhower &amp; the Cold War</vt:lpstr>
      <vt:lpstr>Massive Retaliation</vt:lpstr>
      <vt:lpstr>Massive Retaliation</vt:lpstr>
      <vt:lpstr>Massive Retaliation</vt:lpstr>
      <vt:lpstr>Eisenhower Doctrine</vt:lpstr>
      <vt:lpstr>Covert Actions</vt:lpstr>
      <vt:lpstr>The Effects of Sputnik</vt:lpstr>
      <vt:lpstr>The Effects of Sputnik</vt:lpstr>
      <vt:lpstr>PowerPoint Presentation</vt:lpstr>
      <vt:lpstr>Military-Industrial Complex</vt:lpstr>
      <vt:lpstr>The Military-Industrial Complex</vt:lpstr>
      <vt:lpstr>Conclusions </vt:lpstr>
      <vt:lpstr>AP Prompt  </vt:lpstr>
      <vt:lpstr>Election of 1960</vt:lpstr>
      <vt:lpstr>JFK’s New Frontier</vt:lpstr>
      <vt:lpstr>JFK’s New Frontier</vt:lpstr>
      <vt:lpstr>Kennedy Intensifies the Cold War</vt:lpstr>
      <vt:lpstr>Flexible Response</vt:lpstr>
      <vt:lpstr>Crisis over Berlin</vt:lpstr>
      <vt:lpstr>Containment in Vietnam</vt:lpstr>
      <vt:lpstr>Containing Castro: Bay of Pigs</vt:lpstr>
      <vt:lpstr>PowerPoint Presentation</vt:lpstr>
      <vt:lpstr>Cuban Missile Crisis</vt:lpstr>
      <vt:lpstr>Cuban Missile Crisis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14</cp:revision>
  <dcterms:created xsi:type="dcterms:W3CDTF">2018-05-15T21:37:39Z</dcterms:created>
  <dcterms:modified xsi:type="dcterms:W3CDTF">2019-03-05T20:52:39Z</dcterms:modified>
</cp:coreProperties>
</file>