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7" r:id="rId9"/>
    <p:sldId id="284" r:id="rId10"/>
    <p:sldId id="266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35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4A2C6-C0CC-F44F-84EF-41CF0B74489A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EE8B-0B4B-BE49-8E00-7172EBF6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authoritarian</a:t>
            </a: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e949e3f77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e949e3f77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e949e3f77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e949e3f7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e949e3f7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3e949e3f77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949e3f7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949e3f7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3e949e3f7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e949e3f7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e949e3f7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3e949e3f77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e9535da0e_19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e9535da0e_19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e9535da0e_19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e949e3f7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e949e3f7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g3e949e3f7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e949e3f7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e949e3f7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3e949e3f77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e949e3f7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e949e3f7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3e949e3f77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Where do the parties align?  Make sure students understand that these are all generalizations; nothing is hard and fast.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e949e3f7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e949e3f7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e949e3f77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e949e3f7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e949e3f7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3e949e3f77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conservative</a:t>
            </a:r>
            <a:endParaRPr/>
          </a:p>
        </p:txBody>
      </p:sp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libertarian</a:t>
            </a: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liberal</a:t>
            </a: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0391-22BB-B143-B051-5760D5BC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-span.org/classroom/document/?779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Ideology and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014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Mr</a:t>
            </a:r>
            <a:r>
              <a:rPr lang="en-US" dirty="0" smtClean="0"/>
              <a:t>. Winchell</a:t>
            </a:r>
          </a:p>
          <a:p>
            <a:r>
              <a:rPr lang="en-US" dirty="0" smtClean="0"/>
              <a:t>AP </a:t>
            </a:r>
            <a:r>
              <a:rPr lang="en-US" dirty="0" err="1" smtClean="0"/>
              <a:t>GoPo</a:t>
            </a:r>
            <a:endParaRPr lang="en-US" dirty="0" smtClean="0"/>
          </a:p>
          <a:p>
            <a:r>
              <a:rPr lang="en-US" dirty="0" smtClean="0"/>
              <a:t>Unit 4: American Political Ideologies and Beliefs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57200" y="33814"/>
            <a:ext cx="8229600" cy="62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Definitions</a:t>
            </a:r>
            <a:endParaRPr sz="4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457200" y="1233776"/>
            <a:ext cx="4038600" cy="48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Liberal </a:t>
            </a:r>
            <a:endParaRPr b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Support for greater government control/regulation in economic matters and less government control/regulation of individual matters.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Libertarian</a:t>
            </a:r>
            <a:endParaRPr b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Support for minimal government control of both economic and social issues</a:t>
            </a:r>
            <a:endParaRPr sz="259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342900" marR="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49" name="Google Shape;149;p19"/>
          <p:cNvSpPr txBox="1">
            <a:spLocks noGrp="1"/>
          </p:cNvSpPr>
          <p:nvPr>
            <p:ph type="body" idx="2"/>
          </p:nvPr>
        </p:nvSpPr>
        <p:spPr>
          <a:xfrm>
            <a:off x="4648200" y="1289350"/>
            <a:ext cx="4038600" cy="48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Conservative</a:t>
            </a:r>
            <a:endParaRPr b="1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Support for less government control/regulation in economic matters and greater government control/regulation of individual matters.</a:t>
            </a:r>
            <a:endParaRPr sz="259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sz="2590" b="1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Authoritarian</a:t>
            </a:r>
            <a:endParaRPr sz="2590" b="1" i="0" u="none" strike="noStrike" cap="none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lang="en-US" sz="2590" b="0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Support for </a:t>
            </a:r>
            <a:r>
              <a:rPr lang="en-US" sz="2590" i="1" dirty="0">
                <a:solidFill>
                  <a:srgbClr val="FFFFFF"/>
                </a:solidFill>
                <a:latin typeface="Rockwell"/>
                <a:cs typeface="Rockwell"/>
              </a:rPr>
              <a:t>greater</a:t>
            </a:r>
            <a:r>
              <a:rPr lang="en-US" sz="2590" b="0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 government control of economic and social issues</a:t>
            </a:r>
            <a:endParaRPr sz="259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590" b="0" i="1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777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Tradition vs. change</a:t>
            </a:r>
            <a:endParaRPr sz="4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533400" y="3124200"/>
            <a:ext cx="352044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Rockwell"/>
                <a:ea typeface="Calibri"/>
                <a:cs typeface="Rockwell"/>
                <a:sym typeface="Calibri"/>
              </a:rPr>
              <a:t>Liberal</a:t>
            </a:r>
            <a:endParaRPr sz="2400" b="1" i="0" u="none" strike="noStrike" cap="none" dirty="0">
              <a:solidFill>
                <a:schemeClr val="dk1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533400" y="1676400"/>
            <a:ext cx="3520440" cy="12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ckwell"/>
                <a:cs typeface="Rockwell"/>
              </a:rPr>
              <a:t>Favor change over status quo</a:t>
            </a:r>
            <a:endParaRPr sz="2400" i="0" u="none" strike="noStrike" cap="none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3"/>
          </p:nvPr>
        </p:nvSpPr>
        <p:spPr>
          <a:xfrm>
            <a:off x="4495800" y="3124200"/>
            <a:ext cx="352044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Rockwell"/>
                <a:ea typeface="Calibri"/>
                <a:cs typeface="Rockwell"/>
                <a:sym typeface="Calibri"/>
              </a:rPr>
              <a:t>Conservative</a:t>
            </a:r>
            <a:endParaRPr sz="2400" b="1" i="0" u="none" strike="noStrike" cap="none">
              <a:solidFill>
                <a:schemeClr val="dk1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4"/>
          </p:nvPr>
        </p:nvSpPr>
        <p:spPr>
          <a:xfrm>
            <a:off x="4495800" y="1676400"/>
            <a:ext cx="35204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ckwell"/>
                <a:cs typeface="Rockwell"/>
              </a:rPr>
              <a:t>Favor tradition over change</a:t>
            </a:r>
            <a:endParaRPr sz="2400" i="0" u="none" strike="noStrike" cap="none">
              <a:solidFill>
                <a:srgbClr val="FFFFFF"/>
              </a:solidFill>
              <a:latin typeface="Rockwell"/>
              <a:cs typeface="Rockwell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609600" y="4114800"/>
            <a:ext cx="3520440" cy="125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Rights of the </a:t>
            </a:r>
            <a:r>
              <a:rPr lang="en-US" sz="2400" i="0" u="none" strike="noStrike" cap="none" dirty="0" smtClean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community are </a:t>
            </a: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more important</a:t>
            </a:r>
            <a:endParaRPr sz="240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4495800" y="4079360"/>
            <a:ext cx="35204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52"/>
              <a:buFont typeface="Noto Sans Symbols"/>
              <a:buChar char="⦿"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Rights of the </a:t>
            </a:r>
            <a:r>
              <a:rPr lang="en-US" sz="2400" i="0" u="none" strike="noStrike" cap="none" dirty="0" smtClean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individual are </a:t>
            </a: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more important</a:t>
            </a:r>
            <a:endParaRPr sz="240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990600" y="5638800"/>
            <a:ext cx="6629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Community v</a:t>
            </a:r>
            <a:r>
              <a:rPr lang="en-US" sz="4000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. </a:t>
            </a:r>
            <a:r>
              <a:rPr lang="en-US" sz="4000" dirty="0" smtClean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Individual</a:t>
            </a:r>
            <a:endParaRPr sz="4000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82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155113" cy="6629400"/>
          </a:xfrm>
        </p:spPr>
      </p:pic>
    </p:spTree>
    <p:extLst>
      <p:ext uri="{BB962C8B-B14F-4D97-AF65-F5344CB8AC3E}">
        <p14:creationId xmlns:p14="http://schemas.microsoft.com/office/powerpoint/2010/main" val="97690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Putting It together</a:t>
            </a:r>
            <a:b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</a:br>
            <a:r>
              <a:rPr lang="en-US" sz="20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Label your grid with these voters in the appropriate places.</a:t>
            </a:r>
            <a:endParaRPr sz="44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76" name="Google Shape;17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Ideology?</a:t>
            </a:r>
            <a:endParaRPr sz="2400" b="1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Voter A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: 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“I worked my way up from poverty to become the successful business owner I am today.  I get frustrated when I think that my tax money goes to support people who won’t help themselves.  I think part of the blame belongs with the media – they promote all the wrong values.”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6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Putting It together</a:t>
            </a:r>
            <a:b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</a:br>
            <a:r>
              <a:rPr lang="en-US" sz="20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Label your grid with these voters in the appropriate places.</a:t>
            </a:r>
            <a:endParaRPr sz="44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Ideology?</a:t>
            </a:r>
            <a:endParaRPr sz="24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84" name="Google Shape;184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Voter B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: 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“I really don’t care what other people do in their free time, as long as they don’t bother me.  I sure don’t like it when the government tells me what to do with my money or in my own home – I’m certainly not going to turn around and do the same thing to my neighbors.”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99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Two more to grid</a:t>
            </a:r>
            <a:endParaRPr sz="44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Ideology?</a:t>
            </a:r>
            <a:endParaRPr sz="24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sng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Voter C</a:t>
            </a:r>
            <a:r>
              <a:rPr lang="en-US" sz="24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: 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“I really worry about the state of the world today.  It seems like more and more kids are growing up in poverty and there’s no one there to help them.  I think we need to do more toward providing healthcare and education programs for our young people.”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072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Two more to grid</a:t>
            </a:r>
            <a:endParaRPr sz="44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97" name="Google Shape;197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Ideology?</a:t>
            </a:r>
            <a:endParaRPr sz="24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US" sz="2220" b="1" i="0" u="sng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Voter D</a:t>
            </a:r>
            <a:r>
              <a:rPr lang="en-US" sz="222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:  “</a:t>
            </a:r>
            <a:r>
              <a:rPr lang="en-US" sz="222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These days, you can’t be too careful.  I think we need to spend a lot more money on the national defense.  I wish there was a police officer on every corner!  The police could search my car all they want, since I don’t break the law.  I also think the government should crack down on the media – their reporting gives our enemies an inside look at all our military preparations.”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1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4267200" y="3886200"/>
            <a:ext cx="15240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6400" y="3886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Libertarian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4267200" y="1981200"/>
            <a:ext cx="16002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1600200" y="1981200"/>
            <a:ext cx="1676400" cy="8382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2514600" y="1981200"/>
            <a:ext cx="2514600" cy="2362200"/>
          </a:xfrm>
          <a:prstGeom prst="donut">
            <a:avLst>
              <a:gd name="adj" fmla="val 25000"/>
            </a:avLst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457200" y="320040"/>
            <a:ext cx="72390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Ideology grid</a:t>
            </a:r>
            <a:endParaRPr sz="3959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209" name="Google Shape;209;p26"/>
          <p:cNvSpPr txBox="1">
            <a:spLocks noGrp="1"/>
          </p:cNvSpPr>
          <p:nvPr>
            <p:ph type="body" idx="1"/>
          </p:nvPr>
        </p:nvSpPr>
        <p:spPr>
          <a:xfrm>
            <a:off x="111150" y="822525"/>
            <a:ext cx="8124900" cy="60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 sz="18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0" name="Google Shape;210;p26"/>
          <p:cNvCxnSpPr/>
          <p:nvPr/>
        </p:nvCxnSpPr>
        <p:spPr>
          <a:xfrm rot="-5400000">
            <a:off x="-875506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1" name="Google Shape;211;p26"/>
          <p:cNvCxnSpPr/>
          <p:nvPr/>
        </p:nvCxnSpPr>
        <p:spPr>
          <a:xfrm>
            <a:off x="1219200" y="5410200"/>
            <a:ext cx="50292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12" name="Google Shape;212;p26"/>
          <p:cNvCxnSpPr/>
          <p:nvPr/>
        </p:nvCxnSpPr>
        <p:spPr>
          <a:xfrm rot="5400000">
            <a:off x="1715294" y="3313906"/>
            <a:ext cx="4191000" cy="1588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26"/>
          <p:cNvCxnSpPr/>
          <p:nvPr/>
        </p:nvCxnSpPr>
        <p:spPr>
          <a:xfrm>
            <a:off x="1219200" y="3231863"/>
            <a:ext cx="5029200" cy="150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6"/>
          <p:cNvSpPr txBox="1"/>
          <p:nvPr/>
        </p:nvSpPr>
        <p:spPr>
          <a:xfrm>
            <a:off x="1524000" y="5791200"/>
            <a:ext cx="48006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Social/Political Issues</a:t>
            </a:r>
            <a:endParaRPr sz="2600" b="1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267200" y="4191000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Conservative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419600" y="22098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4343400" y="2209799"/>
            <a:ext cx="152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828800" y="2209800"/>
            <a:ext cx="1143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Liberal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 rot="-5400000">
            <a:off x="-1231612" y="3212813"/>
            <a:ext cx="3962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Economic Issues</a:t>
            </a:r>
            <a:endParaRPr sz="2600" b="1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5867400" y="5638800"/>
            <a:ext cx="990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Govt.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228600" y="5867400"/>
            <a:ext cx="1219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Freedom</a:t>
            </a:r>
            <a:endParaRPr sz="1800"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752600" y="2667000"/>
            <a:ext cx="3962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Most people will fit somewhere within the parameters of this circle.</a:t>
            </a:r>
            <a:endParaRPr sz="2400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57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500"/>
            <a:ext cx="9143999" cy="5577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55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2" y="374700"/>
            <a:ext cx="9088975" cy="5734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6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Political Ideologies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ockwell"/>
                <a:cs typeface="Rockwell"/>
              </a:rPr>
              <a:t>A consistent set of political beliefs</a:t>
            </a:r>
          </a:p>
          <a:p>
            <a:r>
              <a:rPr lang="en-US" dirty="0">
                <a:latin typeface="Rockwell"/>
                <a:cs typeface="Rockwell"/>
              </a:rPr>
              <a:t>Develop based on economic, political, and social issues</a:t>
            </a:r>
          </a:p>
          <a:p>
            <a:r>
              <a:rPr lang="en-US" dirty="0">
                <a:latin typeface="Rockwell"/>
                <a:cs typeface="Rockwell"/>
              </a:rPr>
              <a:t>Political ideologies may change over time</a:t>
            </a:r>
          </a:p>
        </p:txBody>
      </p:sp>
    </p:spTree>
    <p:extLst>
      <p:ext uri="{BB962C8B-B14F-4D97-AF65-F5344CB8AC3E}">
        <p14:creationId xmlns:p14="http://schemas.microsoft.com/office/powerpoint/2010/main" val="154158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4279"/>
            <a:ext cx="9144000" cy="5769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43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40573"/>
            <a:ext cx="9144001" cy="537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8275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606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en-US" sz="2400">
                <a:latin typeface="Rockwell"/>
                <a:cs typeface="Rockwell"/>
              </a:rPr>
              <a:t>On American Issues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457200"/>
          <a:ext cx="9144000" cy="6243739"/>
        </p:xfrm>
        <a:graphic>
          <a:graphicData uri="http://schemas.openxmlformats.org/drawingml/2006/table">
            <a:tbl>
              <a:tblPr/>
              <a:tblGrid>
                <a:gridCol w="2735263"/>
                <a:gridCol w="2970212"/>
                <a:gridCol w="3438525"/>
              </a:tblGrid>
              <a:tr h="304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ISSUE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LIBERAL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CONSERVATIVE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Scope of Government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Large government to enforce liberties and equality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Limited government; states’ rights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Taxes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Increase for businesses and upper-class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Tax cuts for businesses and all classes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Government Spending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Increase to stimulate economy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 to avoid debt; austerity policies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Defense Spending and Military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Decrease bureaucracy and spending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Increase for national security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Affirmative Action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Support and expand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Reduce or eliminate; “reverse racism”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42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Abortion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Pro-choice; include as part of health care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Pro-life; allowed only in cases of rape, incest, health of mother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42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Economy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Increased regulation; support Federal Reserve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Free enterprise and free market economy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Global Warming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Man-made consequence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Natural global cycle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320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Same-Sex Marriage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Support equality of marriage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Marriage between a man and woman; states decide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Global Affairs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Support the United Nations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American exceptionalism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Alternative and cleaner resources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Subsidies for natural gas, oil, coal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Social Security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Preserve the safety net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Needs reform; privatization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42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Health Care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Government-controlled low-cost care; single-payer option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Free market and private-run health care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Death Penalty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Inhumane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Crime deterrent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374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Immigration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Easier path to citizenship; multicultural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Secure the borders; English at official language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427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Prayer in Schools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Violates separation of church and state; secular government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Official practice; teach intelligent design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Global Market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Fair trade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Free trade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1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nd</a:t>
                      </a: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Amendment (Right to bear arms)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Gun control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Gun rights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F6"/>
                    </a:solidFill>
                  </a:tcPr>
                </a:tc>
              </a:tr>
              <a:tr h="259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Equality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Fair chance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Equal opportunity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54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Does this Matter?</a:t>
            </a: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Ideology affects your perceptions of government and its appropriate role in a society.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As a result, it will affect how you act in the voting booth and outside the voting booth.</a:t>
            </a:r>
            <a:endParaRPr/>
          </a:p>
          <a:p>
            <a:pPr marL="457200" lvl="0" indent="-4318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Elections have consequences!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Perceptions also affect our ability to act civilly to one another.</a:t>
            </a:r>
            <a:endParaRPr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3303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575"/>
            <a:ext cx="9144000" cy="5929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84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500"/>
            <a:ext cx="9144000" cy="6086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721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339" y="0"/>
            <a:ext cx="6801321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022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450" y="0"/>
            <a:ext cx="6040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1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  <a:cs typeface="Rockwell"/>
              </a:rPr>
              <a:t>Political Ideologies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10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Radical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Rapid fundamental changes; extreme methods such as revolution</a:t>
            </a:r>
            <a:endParaRPr lang="en-US" sz="2400" dirty="0">
              <a:latin typeface="Rockwell"/>
              <a:cs typeface="Rockwell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Liberal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Supports political and social reforms; government regulations; minority support; equality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Moderate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More tolerant; shares liberal and conservative beliefs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  <a:hlinkClick r:id="rId2"/>
              </a:rPr>
              <a:t>Conservative</a:t>
            </a:r>
            <a:endParaRPr lang="en-US" sz="2800" dirty="0">
              <a:latin typeface="Rockwell"/>
              <a:cs typeface="Rockwell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Support social and economic status quo; reluctant for change, and only gradual change; less government; liberty</a:t>
            </a:r>
            <a:endParaRPr lang="en-US" sz="2400" dirty="0">
              <a:latin typeface="Rockwell"/>
              <a:cs typeface="Rockwell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Rockwell"/>
                <a:cs typeface="Rockwell"/>
              </a:rPr>
              <a:t>Reactionary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Rockwell"/>
                <a:cs typeface="Rockwell"/>
              </a:rPr>
              <a:t>Return to previous or historical system; extreme methods for accomplishment</a:t>
            </a:r>
          </a:p>
        </p:txBody>
      </p:sp>
    </p:spTree>
    <p:extLst>
      <p:ext uri="{BB962C8B-B14F-4D97-AF65-F5344CB8AC3E}">
        <p14:creationId xmlns:p14="http://schemas.microsoft.com/office/powerpoint/2010/main" val="429348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The Political Spectrum as a Straight Line</a:t>
            </a:r>
            <a:endParaRPr sz="3959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pic>
        <p:nvPicPr>
          <p:cNvPr id="95" name="Google Shape;95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5" y="1620704"/>
            <a:ext cx="9144000" cy="448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76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political_ideologies.jpg                                       000A84C2Macintosh HD                   C5A9507E: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225"/>
            <a:ext cx="9144000" cy="6454775"/>
          </a:xfrm>
        </p:spPr>
      </p:pic>
    </p:spTree>
    <p:extLst>
      <p:ext uri="{BB962C8B-B14F-4D97-AF65-F5344CB8AC3E}">
        <p14:creationId xmlns:p14="http://schemas.microsoft.com/office/powerpoint/2010/main" val="214372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Social/Political Spectrum</a:t>
            </a:r>
            <a:endParaRPr sz="40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Extreme:  Anarchy</a:t>
            </a:r>
            <a:endParaRPr sz="20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2"/>
          </p:nvPr>
        </p:nvSpPr>
        <p:spPr>
          <a:xfrm>
            <a:off x="457200" y="1981200"/>
            <a:ext cx="40401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Social and political liberals favor </a:t>
            </a:r>
            <a:r>
              <a:rPr lang="en-US" sz="2000" b="1" i="1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limited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government regulation of individual behavior.</a:t>
            </a:r>
            <a:endParaRPr sz="200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Examples:</a:t>
            </a:r>
            <a:endParaRPr sz="20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protection of offensive language.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censorship of film, music, etc.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Pro-choice abortion stance.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government sponsored religious activity.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protection of homosexual rights.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affirmative action programs.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1778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3"/>
          </p:nvPr>
        </p:nvSpPr>
        <p:spPr>
          <a:xfrm>
            <a:off x="4648200" y="1295400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Extreme:  Fascism, Theocracy</a:t>
            </a:r>
            <a:endParaRPr sz="20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4"/>
          </p:nvPr>
        </p:nvSpPr>
        <p:spPr>
          <a:xfrm>
            <a:off x="4648200" y="1981200"/>
            <a:ext cx="4143900" cy="4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Social and political conservatives favor </a:t>
            </a:r>
            <a:r>
              <a:rPr lang="en-US" sz="2000" b="1" i="1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broad </a:t>
            </a: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government regulation of individual behavior</a:t>
            </a:r>
            <a:endParaRPr sz="200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Examples:</a:t>
            </a:r>
            <a:endParaRPr sz="20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protection of offensive language.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regulation of film, music, etc.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Pro-life abortion stance.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government-facilitated religious activity, particularly in school.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protection of homosexual rights.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</a:pPr>
            <a:r>
              <a:rPr lang="en-US" sz="16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affirmative action programs.</a:t>
            </a:r>
            <a:endParaRPr sz="16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742950" marR="0" lvl="1" indent="-1778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53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Economic Spectrum</a:t>
            </a:r>
            <a:endParaRPr sz="40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35204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Extreme:  Socialism, Communism</a:t>
            </a:r>
            <a:endParaRPr sz="18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2"/>
          </p:nvPr>
        </p:nvSpPr>
        <p:spPr>
          <a:xfrm>
            <a:off x="457200" y="1989600"/>
            <a:ext cx="4040100" cy="46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Economic liberals favor </a:t>
            </a:r>
            <a:r>
              <a:rPr lang="en-US" sz="1800" b="1" i="1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broad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government involvement in economic policymaking and regulation of business.</a:t>
            </a:r>
            <a:endParaRPr sz="18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higher taxes, particularly progressive (based on income level).</a:t>
            </a:r>
            <a:endParaRPr sz="18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Programs assisting the poor such as Medicaid and Head Start.</a:t>
            </a:r>
            <a:endParaRPr sz="18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Redistribution of income (welfare; social security).</a:t>
            </a:r>
            <a:endParaRPr sz="18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Anti-trust legislation.</a:t>
            </a:r>
            <a:endParaRPr sz="1800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Sympathize with labor in Labor-Management issues.</a:t>
            </a:r>
            <a:endParaRPr sz="18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3"/>
          </p:nvPr>
        </p:nvSpPr>
        <p:spPr>
          <a:xfrm>
            <a:off x="4648200" y="1371600"/>
            <a:ext cx="3672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Extreme:  Laissez-Faire, Monopoly</a:t>
            </a:r>
            <a:endParaRPr sz="18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4"/>
          </p:nvPr>
        </p:nvSpPr>
        <p:spPr>
          <a:xfrm>
            <a:off x="4645025" y="1989600"/>
            <a:ext cx="4041900" cy="45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Economic conservatives favor </a:t>
            </a:r>
            <a:r>
              <a:rPr lang="en-US" sz="1800" b="1" i="1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limited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government involvement in economic policymaking and regulation of business.</a:t>
            </a:r>
            <a:endParaRPr sz="20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Favor lower taxes, particularly regressive (flat tax, sales taxes).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Fewer programs with the goal of redistributing income (private charitable assistance; invest own money for retirement).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Oppose government regulation of market choices.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–"/>
            </a:pPr>
            <a:r>
              <a:rPr lang="en-US" sz="18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Sympathize with business in Labor-Management issues.</a:t>
            </a:r>
            <a:endParaRPr sz="180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91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View of the constitution</a:t>
            </a:r>
            <a:endParaRPr sz="4400" b="0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Liberal</a:t>
            </a:r>
            <a:endParaRPr sz="24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Favor loose construction – a broad interpretation</a:t>
            </a:r>
            <a:endParaRPr sz="2400" i="0" u="none" strike="noStrike" cap="none"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Constitutional interpretation may change as modern society evolves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 dirty="0">
                <a:solidFill>
                  <a:srgbClr val="FFFFFF"/>
                </a:solidFill>
                <a:latin typeface="Rockwell"/>
                <a:cs typeface="Rockwell"/>
              </a:rPr>
              <a:t>What are our standards today?</a:t>
            </a:r>
            <a:endParaRPr dirty="0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Rockwell"/>
                <a:ea typeface="Calibri"/>
                <a:cs typeface="Rockwell"/>
                <a:sym typeface="Calibri"/>
              </a:rPr>
              <a:t>Conservative</a:t>
            </a:r>
            <a:endParaRPr sz="2400" b="1" i="0" u="none" strike="noStrike" cap="none">
              <a:solidFill>
                <a:srgbClr val="FFFFFF"/>
              </a:solidFill>
              <a:latin typeface="Rockwell"/>
              <a:ea typeface="Calibri"/>
              <a:cs typeface="Rockwell"/>
              <a:sym typeface="Calibri"/>
            </a:endParaRPr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ckwell"/>
                <a:cs typeface="Rockwell"/>
              </a:rPr>
              <a:t>Favor strict construction – a narrow interpretation</a:t>
            </a:r>
            <a:endParaRPr sz="2400" i="0" u="none" strike="noStrike" cap="none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ckwell"/>
                <a:cs typeface="Rockwell"/>
              </a:rPr>
              <a:t>Constitutional interpretation should remain constant through the years</a:t>
            </a:r>
            <a:endParaRPr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ckwell"/>
                <a:cs typeface="Rockwell"/>
              </a:rPr>
              <a:t>What did the founders mean?</a:t>
            </a:r>
            <a:endParaRPr sz="2400" i="0" u="none" strike="noStrike" cap="none">
              <a:solidFill>
                <a:srgbClr val="FFFFFF"/>
              </a:solidFill>
              <a:latin typeface="Rockwell"/>
              <a:cs typeface="Rockwel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9638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647700"/>
            <a:ext cx="6464300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8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925</TotalTime>
  <Words>1182</Words>
  <Application>Microsoft Macintosh PowerPoint</Application>
  <PresentationFormat>On-screen Show (4:3)</PresentationFormat>
  <Paragraphs>186</Paragraphs>
  <Slides>28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Ideology and Issues</vt:lpstr>
      <vt:lpstr>Political Ideologies</vt:lpstr>
      <vt:lpstr>Political Ideologies</vt:lpstr>
      <vt:lpstr>The Political Spectrum as a Straight Line</vt:lpstr>
      <vt:lpstr>PowerPoint Presentation</vt:lpstr>
      <vt:lpstr>Social/Political Spectrum</vt:lpstr>
      <vt:lpstr>Economic Spectrum</vt:lpstr>
      <vt:lpstr>View of the constitution</vt:lpstr>
      <vt:lpstr>PowerPoint Presentation</vt:lpstr>
      <vt:lpstr>Definitions</vt:lpstr>
      <vt:lpstr>Tradition vs. change</vt:lpstr>
      <vt:lpstr>PowerPoint Presentation</vt:lpstr>
      <vt:lpstr>Putting It together Label your grid with these voters in the appropriate places.</vt:lpstr>
      <vt:lpstr>Putting It together Label your grid with these voters in the appropriate places.</vt:lpstr>
      <vt:lpstr>Two more to grid</vt:lpstr>
      <vt:lpstr>Two more to grid</vt:lpstr>
      <vt:lpstr>Ideology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 American Issues</vt:lpstr>
      <vt:lpstr>Why Does this Matter?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Ideology</dc:title>
  <dc:creator>Craig Winchell</dc:creator>
  <cp:lastModifiedBy>Craig Winchell</cp:lastModifiedBy>
  <cp:revision>8</cp:revision>
  <dcterms:created xsi:type="dcterms:W3CDTF">2018-09-18T19:50:25Z</dcterms:created>
  <dcterms:modified xsi:type="dcterms:W3CDTF">2018-09-27T14:05:10Z</dcterms:modified>
</cp:coreProperties>
</file>