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93" r:id="rId16"/>
    <p:sldId id="270" r:id="rId17"/>
    <p:sldId id="271" r:id="rId18"/>
    <p:sldId id="273" r:id="rId19"/>
    <p:sldId id="292" r:id="rId20"/>
    <p:sldId id="274" r:id="rId21"/>
    <p:sldId id="275" r:id="rId22"/>
    <p:sldId id="276" r:id="rId23"/>
    <p:sldId id="277" r:id="rId24"/>
    <p:sldId id="278" r:id="rId25"/>
    <p:sldId id="279" r:id="rId26"/>
    <p:sldId id="294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0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A8008-EC23-0649-934D-753A2628F68A}" type="datetimeFigureOut">
              <a:rPr lang="en-US" smtClean="0"/>
              <a:t>8/9/19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52029-FECC-1A4B-B422-D4023A2BF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3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253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8397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Clash of cultures; settlers had no experience in founding a settlement-they simply did that they knew.  This did not work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In 1609, London Co. reorganized the colonial gov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 altLang="ja-JP">
                <a:latin typeface="Times New Roman" charset="0"/>
              </a:rPr>
              <a:t>t; but the new governor would not arrive until 1610; meanwhile the colony lacked leadership; In 1616, the investors of the Virginia Co. had worthless stock; could claim un-surveyed land 3,000 miles from England</a:t>
            </a:r>
            <a:endParaRPr lang="en-US">
              <a:latin typeface="Times New Roman" charset="0"/>
            </a:endParaRPr>
          </a:p>
        </p:txBody>
      </p:sp>
      <p:sp>
        <p:nvSpPr>
          <p:cNvPr id="2969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379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www.encyclopediavirginia.org</a:t>
            </a:r>
            <a:r>
              <a:rPr lang="en-US" dirty="0" smtClean="0"/>
              <a:t>/</a:t>
            </a:r>
            <a:r>
              <a:rPr lang="en-US" dirty="0" err="1" smtClean="0"/>
              <a:t>media_player?mets_filename</a:t>
            </a:r>
            <a:r>
              <a:rPr lang="en-US" dirty="0" smtClean="0"/>
              <a:t>=evr8029mets.xml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D84E-5CF2-2F42-AA14-B0A5A64888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38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993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16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987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680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How does your motivation in going somewhere impact what you do when you get there?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5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98" y="228600"/>
            <a:ext cx="7910502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Entrepreneurs in Virginia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378797" y="1828800"/>
            <a:ext cx="8384205" cy="3886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Rockwell"/>
                <a:cs typeface="Rockwell"/>
              </a:rPr>
              <a:t>The major obstacle to colonizing in America was funding; Queen Elizabeth would not spend tax revenue:</a:t>
            </a:r>
          </a:p>
          <a:p>
            <a:pPr lvl="1" eaLnBrk="1" hangingPunct="1"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Joint-stock companies provided financing for colonies</a:t>
            </a:r>
          </a:p>
          <a:p>
            <a:pPr lvl="1" eaLnBrk="1" hangingPunct="1"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In 1606, King James gave the London Company the 1</a:t>
            </a:r>
            <a:r>
              <a:rPr lang="en-US" baseline="30000" dirty="0">
                <a:latin typeface="Rockwell"/>
                <a:cs typeface="Rockwell"/>
              </a:rPr>
              <a:t>st</a:t>
            </a:r>
            <a:r>
              <a:rPr lang="en-US" dirty="0">
                <a:latin typeface="Rockwell"/>
                <a:cs typeface="Rockwell"/>
              </a:rPr>
              <a:t> charter to establish colonies in America</a:t>
            </a:r>
          </a:p>
        </p:txBody>
      </p:sp>
    </p:spTree>
    <p:extLst>
      <p:ext uri="{BB962C8B-B14F-4D97-AF65-F5344CB8AC3E}">
        <p14:creationId xmlns:p14="http://schemas.microsoft.com/office/powerpoint/2010/main" val="24343778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andbill of VA Company-1609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r="22540"/>
          <a:stretch>
            <a:fillRect/>
          </a:stretch>
        </p:blipFill>
        <p:spPr bwMode="auto">
          <a:xfrm>
            <a:off x="2" y="0"/>
            <a:ext cx="5241925" cy="685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3" descr="virginia_company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2209802"/>
            <a:ext cx="6202362" cy="38782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5257800" y="304800"/>
            <a:ext cx="3886200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latin typeface="Rockwell"/>
                <a:ea typeface="+mj-ea"/>
                <a:cs typeface="Rockwell"/>
              </a:rPr>
              <a:t>The London Company, 1606</a:t>
            </a:r>
          </a:p>
        </p:txBody>
      </p:sp>
      <p:sp>
        <p:nvSpPr>
          <p:cNvPr id="217095" name="AutoShape 7"/>
          <p:cNvSpPr>
            <a:spLocks noChangeArrowheads="1"/>
          </p:cNvSpPr>
          <p:nvPr/>
        </p:nvSpPr>
        <p:spPr bwMode="auto">
          <a:xfrm>
            <a:off x="609600" y="5364163"/>
            <a:ext cx="8229600" cy="1447800"/>
          </a:xfrm>
          <a:prstGeom prst="wedgeRectCallout">
            <a:avLst>
              <a:gd name="adj1" fmla="val 15801"/>
              <a:gd name="adj2" fmla="val -301102"/>
            </a:avLst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dirty="0" smtClean="0"/>
              <a:t>The </a:t>
            </a:r>
            <a:r>
              <a:rPr lang="en-US" sz="2800" dirty="0"/>
              <a:t>London Co was later renamed the Virginia Company; </a:t>
            </a:r>
            <a:r>
              <a:rPr kumimoji="1" lang="en-US" sz="2800" dirty="0"/>
              <a:t>English stockholders in Virginia Company expected instant profits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7740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Entrepreneurs in Virginia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226156" y="1371600"/>
            <a:ext cx="8646027" cy="5715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</a:pPr>
            <a:r>
              <a:rPr lang="en-US" sz="2800" dirty="0">
                <a:latin typeface="Rockwell"/>
                <a:cs typeface="Rockwell"/>
              </a:rPr>
              <a:t>Jamestown was settled in 1607 along the Chesapeake Bay: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the location was unhealthy but easy to defend from Spanish ships (but not from inland Indians)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Settlers had no experience in founding a settlement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Colonists expected to become immediately wealthy &amp; failed to plant crops or prepare for long-term habitation in America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2667000" y="3276601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16744" name="AutoShape 8"/>
          <p:cNvSpPr>
            <a:spLocks noChangeArrowheads="1"/>
          </p:cNvSpPr>
          <p:nvPr/>
        </p:nvSpPr>
        <p:spPr bwMode="auto">
          <a:xfrm>
            <a:off x="0" y="5840227"/>
            <a:ext cx="8077200" cy="1066800"/>
          </a:xfrm>
          <a:prstGeom prst="wedgeRectCallout">
            <a:avLst>
              <a:gd name="adj1" fmla="val -991"/>
              <a:gd name="adj2" fmla="val -110329"/>
            </a:avLst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en-US" sz="2800" dirty="0">
                <a:solidFill>
                  <a:srgbClr val="FFFFFF"/>
                </a:solidFill>
              </a:rPr>
              <a:t>Chesapeake colonists did not work for the common good &amp; many starved to death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503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Percy/John Smith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in Jamestown Text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5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Spinning Out of Control</a:t>
            </a:r>
          </a:p>
        </p:txBody>
      </p:sp>
      <p:sp>
        <p:nvSpPr>
          <p:cNvPr id="28676" name="Rectangle 5"/>
          <p:cNvSpPr>
            <a:spLocks noGrp="1" noChangeArrowheads="1"/>
          </p:cNvSpPr>
          <p:nvPr>
            <p:ph idx="1"/>
          </p:nvPr>
        </p:nvSpPr>
        <p:spPr>
          <a:xfrm>
            <a:off x="365327" y="1295400"/>
            <a:ext cx="5818979" cy="4572000"/>
          </a:xfrm>
        </p:spPr>
        <p:txBody>
          <a:bodyPr lIns="90488" tIns="44450" rIns="90488" bIns="44450"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latin typeface="Rockwell"/>
                <a:cs typeface="Rockwell"/>
              </a:rPr>
              <a:t>In 1608, John Smith imposed order in Jamestown &amp; traded for food with natives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latin typeface="Rockwell"/>
                <a:cs typeface="Rockwell"/>
              </a:rPr>
              <a:t>But, Jamestown faced difficulties: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Poor leadership &amp; harsh winters led to </a:t>
            </a:r>
            <a:r>
              <a:rPr lang="en-US" dirty="0" smtClean="0">
                <a:latin typeface="Rockwell"/>
                <a:cs typeface="Rockwell"/>
              </a:rPr>
              <a:t>‘starving time’ </a:t>
            </a:r>
            <a:r>
              <a:rPr lang="en-US" dirty="0">
                <a:latin typeface="Rockwell"/>
                <a:cs typeface="Rockwell"/>
              </a:rPr>
              <a:t>(1609-1610)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In 1622 &amp; 1644, Jamestown was attacked by Powhatan Indians </a:t>
            </a:r>
          </a:p>
        </p:txBody>
      </p:sp>
      <p:pic>
        <p:nvPicPr>
          <p:cNvPr id="17412" name="Picture 1028" descr="John Smith"/>
          <p:cNvPicPr preferRelativeResize="0">
            <a:picLocks noChangeAspect="1" noChangeArrowheads="1"/>
          </p:cNvPicPr>
          <p:nvPr/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" r="1755" b="3947"/>
          <a:stretch>
            <a:fillRect/>
          </a:stretch>
        </p:blipFill>
        <p:spPr bwMode="auto">
          <a:xfrm>
            <a:off x="5985008" y="2971800"/>
            <a:ext cx="2698750" cy="35814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3" name="Rectangle 1029"/>
          <p:cNvSpPr>
            <a:spLocks noChangeArrowheads="1"/>
          </p:cNvSpPr>
          <p:nvPr/>
        </p:nvSpPr>
        <p:spPr bwMode="auto">
          <a:xfrm>
            <a:off x="5758854" y="2258459"/>
            <a:ext cx="3124200" cy="609600"/>
          </a:xfrm>
          <a:prstGeom prst="rect">
            <a:avLst/>
          </a:prstGeom>
          <a:solidFill>
            <a:srgbClr val="C0504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1" lang="en-US" sz="2400" dirty="0">
                <a:solidFill>
                  <a:srgbClr val="FFFFFF"/>
                </a:solidFill>
              </a:rPr>
              <a:t>Captain John Smith </a:t>
            </a:r>
          </a:p>
        </p:txBody>
      </p:sp>
      <p:sp>
        <p:nvSpPr>
          <p:cNvPr id="17414" name="AutoShape 1030"/>
          <p:cNvSpPr>
            <a:spLocks noChangeArrowheads="1"/>
          </p:cNvSpPr>
          <p:nvPr/>
        </p:nvSpPr>
        <p:spPr bwMode="auto">
          <a:xfrm>
            <a:off x="0" y="5867400"/>
            <a:ext cx="6934200" cy="990600"/>
          </a:xfrm>
          <a:prstGeom prst="wedgeRectCallout">
            <a:avLst>
              <a:gd name="adj1" fmla="val -8356"/>
              <a:gd name="adj2" fmla="val -117944"/>
            </a:avLst>
          </a:prstGeom>
          <a:solidFill>
            <a:srgbClr val="C0504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en-US" sz="2800" dirty="0">
                <a:solidFill>
                  <a:srgbClr val="FFFFFF"/>
                </a:solidFill>
              </a:rPr>
              <a:t>The most powerful Native Americans east of Mississippi River</a:t>
            </a:r>
          </a:p>
        </p:txBody>
      </p:sp>
    </p:spTree>
    <p:extLst>
      <p:ext uri="{BB962C8B-B14F-4D97-AF65-F5344CB8AC3E}">
        <p14:creationId xmlns:p14="http://schemas.microsoft.com/office/powerpoint/2010/main" val="2294935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3" grpId="1" animBg="1"/>
      <p:bldP spid="174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Powhatan Confederacy</a:t>
            </a:r>
            <a:endParaRPr lang="en-US" dirty="0"/>
          </a:p>
        </p:txBody>
      </p:sp>
      <p:pic>
        <p:nvPicPr>
          <p:cNvPr id="5" name="Picture 3" descr="c03m01"/>
          <p:cNvPicPr preferRelativeResize="0"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1295400" y="1304926"/>
            <a:ext cx="6400800" cy="536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288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46804"/>
          </a:xfrm>
        </p:spPr>
        <p:txBody>
          <a:bodyPr/>
          <a:lstStyle/>
          <a:p>
            <a:r>
              <a:rPr lang="en-US" dirty="0" smtClean="0"/>
              <a:t>Powhatan Uprising</a:t>
            </a:r>
            <a:endParaRPr lang="en-US" dirty="0"/>
          </a:p>
        </p:txBody>
      </p:sp>
      <p:pic>
        <p:nvPicPr>
          <p:cNvPr id="4" name="Picture 5" descr="The massacre of the settlers in 162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0" b="-5371"/>
          <a:stretch/>
        </p:blipFill>
        <p:spPr bwMode="auto">
          <a:xfrm>
            <a:off x="457200" y="690815"/>
            <a:ext cx="8229600" cy="67521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7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Powhatan Uprising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Textual Analysis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Given these documents, evaluate the challenges of colonization in the Chesapeake region. What solutions might the colonists utilize to create success?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74639"/>
            <a:ext cx="6858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Saved by </a:t>
            </a:r>
            <a:r>
              <a:rPr lang="en-US" dirty="0" smtClean="0">
                <a:latin typeface="Rockwell"/>
                <a:cs typeface="Rockwell"/>
              </a:rPr>
              <a:t>a</a:t>
            </a:r>
            <a:r>
              <a:rPr lang="en-US" altLang="ja-JP" dirty="0" smtClean="0">
                <a:latin typeface="Rockwell"/>
                <a:cs typeface="Rockwell"/>
              </a:rPr>
              <a:t/>
            </a:r>
            <a:br>
              <a:rPr lang="en-US" altLang="ja-JP" dirty="0" smtClean="0">
                <a:latin typeface="Rockwell"/>
                <a:cs typeface="Rockwell"/>
              </a:rPr>
            </a:br>
            <a:r>
              <a:rPr lang="en-US" altLang="ja-JP" dirty="0" smtClean="0">
                <a:latin typeface="Rockwell"/>
                <a:cs typeface="Rockwell"/>
              </a:rPr>
              <a:t>“Stinking </a:t>
            </a:r>
            <a:r>
              <a:rPr lang="en-US" altLang="ja-JP" dirty="0">
                <a:latin typeface="Rockwell"/>
                <a:cs typeface="Rockwell"/>
              </a:rPr>
              <a:t>Weed</a:t>
            </a:r>
            <a:r>
              <a:rPr lang="ja-JP" altLang="en-US" dirty="0">
                <a:latin typeface="Rockwell"/>
                <a:cs typeface="Rockwell"/>
              </a:rPr>
              <a:t>”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John Rolfe introduced a tobacco hybrid that gave Jamestown a cash crop economy  </a:t>
            </a:r>
          </a:p>
        </p:txBody>
      </p:sp>
      <p:pic>
        <p:nvPicPr>
          <p:cNvPr id="31747" name="Picture 4" descr="John Rolfe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28901"/>
            <a:ext cx="2819400" cy="42291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5" descr="tobac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"/>
          <a:stretch>
            <a:fillRect/>
          </a:stretch>
        </p:blipFill>
        <p:spPr bwMode="auto">
          <a:xfrm>
            <a:off x="0" y="2819400"/>
            <a:ext cx="6096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5947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European Demand</a:t>
            </a:r>
            <a:endParaRPr lang="en-US" dirty="0"/>
          </a:p>
        </p:txBody>
      </p:sp>
      <p:pic>
        <p:nvPicPr>
          <p:cNvPr id="89090" name="Picture 2" descr="http://upload.wikimedia.org/wikipedia/commons/thumb/0/09/Martin's_Best_Virginia_tobacco_advertisement.jpg/220px-Martin's_Best_Virginia_tobacco_advertis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14055"/>
            <a:ext cx="3733800" cy="5091545"/>
          </a:xfrm>
          <a:prstGeom prst="rect">
            <a:avLst/>
          </a:prstGeom>
          <a:noFill/>
        </p:spPr>
      </p:pic>
      <p:pic>
        <p:nvPicPr>
          <p:cNvPr id="89092" name="Picture 4" descr="http://blog.encyclopediavirginia.org/files/2012/12/tobacco_wrapper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3867150" cy="511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297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96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Jamestown and the Settlement of the Chesapeake Colonies: An Identity Rooted in Cash Crops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 2019-2020</a:t>
            </a:r>
          </a:p>
          <a:p>
            <a:r>
              <a:rPr lang="en-US" dirty="0" smtClean="0"/>
              <a:t>Period 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6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1"/>
            <a:ext cx="9144000" cy="822569"/>
          </a:xfrm>
          <a:noFill/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Saved by </a:t>
            </a:r>
            <a:r>
              <a:rPr lang="en-US" dirty="0" smtClean="0">
                <a:latin typeface="Rockwell"/>
                <a:cs typeface="Rockwell"/>
              </a:rPr>
              <a:t>a</a:t>
            </a:r>
            <a:r>
              <a:rPr lang="ja-JP" altLang="en-US" dirty="0" smtClean="0">
                <a:latin typeface="Rockwell"/>
                <a:cs typeface="Rockwell"/>
              </a:rPr>
              <a:t>“</a:t>
            </a:r>
            <a:r>
              <a:rPr lang="en-US" altLang="ja-JP" dirty="0">
                <a:latin typeface="Rockwell"/>
                <a:cs typeface="Rockwell"/>
              </a:rPr>
              <a:t>Stinking Weed</a:t>
            </a:r>
            <a:r>
              <a:rPr lang="ja-JP" altLang="en-US" dirty="0">
                <a:latin typeface="Rockwell"/>
                <a:cs typeface="Rockwell"/>
              </a:rPr>
              <a:t>”</a:t>
            </a:r>
            <a:r>
              <a:rPr lang="en-US" altLang="ja-JP" dirty="0">
                <a:latin typeface="Rockwell"/>
                <a:cs typeface="Rockwell"/>
              </a:rPr>
              <a:t> 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32772" name="Rectangle 5"/>
          <p:cNvSpPr>
            <a:spLocks noGrp="1" noChangeArrowheads="1"/>
          </p:cNvSpPr>
          <p:nvPr>
            <p:ph idx="1"/>
          </p:nvPr>
        </p:nvSpPr>
        <p:spPr>
          <a:xfrm>
            <a:off x="278345" y="1055077"/>
            <a:ext cx="8560857" cy="6183923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Rockwell"/>
                <a:cs typeface="Rockwell"/>
              </a:rPr>
              <a:t>In 1618, </a:t>
            </a:r>
            <a:r>
              <a:rPr lang="en-US" b="1" u="sng" dirty="0">
                <a:solidFill>
                  <a:srgbClr val="FFFFFF"/>
                </a:solidFill>
                <a:latin typeface="Rockwell"/>
                <a:cs typeface="Rockwell"/>
              </a:rPr>
              <a:t>headrights</a:t>
            </a:r>
            <a:r>
              <a:rPr lang="en-US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lang="en-US" dirty="0">
                <a:latin typeface="Rockwell"/>
                <a:cs typeface="Rockwell"/>
              </a:rPr>
              <a:t>were used to encourage cultivation of tobacco  &amp; the settlement of Jamestown:</a:t>
            </a:r>
          </a:p>
          <a:p>
            <a:pPr marL="811213" lvl="1" indent="-457200" eaLnBrk="1" hangingPunct="1">
              <a:lnSpc>
                <a:spcPct val="90000"/>
              </a:lnSpc>
              <a:buSzPct val="75000"/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A 50-acre lot was granted to each colonist who paid for his own transportation, or for each servant brought into the colony </a:t>
            </a:r>
          </a:p>
          <a:p>
            <a:pPr marL="811213" lvl="1" indent="-457200" eaLnBrk="1" hangingPunct="1">
              <a:lnSpc>
                <a:spcPct val="90000"/>
              </a:lnSpc>
              <a:buSzPct val="75000"/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Led to huge tobacco plantations &amp; thousands of new settlers who hoped to </a:t>
            </a:r>
            <a:endParaRPr lang="en-US" dirty="0" smtClean="0">
              <a:latin typeface="Rockwell"/>
              <a:cs typeface="Rockwell"/>
            </a:endParaRPr>
          </a:p>
          <a:p>
            <a:pPr marL="354013" lvl="1" indent="0" eaLnBrk="1" hangingPunct="1">
              <a:lnSpc>
                <a:spcPct val="90000"/>
              </a:lnSpc>
              <a:buSzPct val="75000"/>
              <a:buNone/>
            </a:pPr>
            <a:r>
              <a:rPr lang="en-US" dirty="0">
                <a:latin typeface="Rockwell"/>
                <a:cs typeface="Rockwell"/>
              </a:rPr>
              <a:t>	</a:t>
            </a:r>
            <a:r>
              <a:rPr lang="en-US" dirty="0" smtClean="0">
                <a:latin typeface="Rockwell"/>
                <a:cs typeface="Rockwell"/>
              </a:rPr>
              <a:t>	make </a:t>
            </a:r>
            <a:r>
              <a:rPr lang="en-US" dirty="0">
                <a:latin typeface="Rockwell"/>
                <a:cs typeface="Rockwell"/>
              </a:rPr>
              <a:t>their fortunes</a:t>
            </a:r>
          </a:p>
        </p:txBody>
      </p:sp>
      <p:pic>
        <p:nvPicPr>
          <p:cNvPr id="32773" name="Picture 2" descr="304690_m_03_01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32686"/>
            <a:ext cx="6019800" cy="552531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477000" y="6244246"/>
            <a:ext cx="2667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English Migration, 1610-1660</a:t>
            </a:r>
          </a:p>
        </p:txBody>
      </p:sp>
      <p:sp>
        <p:nvSpPr>
          <p:cNvPr id="8" name="AutoShape 1030"/>
          <p:cNvSpPr>
            <a:spLocks noChangeArrowheads="1"/>
          </p:cNvSpPr>
          <p:nvPr/>
        </p:nvSpPr>
        <p:spPr bwMode="auto">
          <a:xfrm>
            <a:off x="457201" y="5638800"/>
            <a:ext cx="4552973" cy="914400"/>
          </a:xfrm>
          <a:prstGeom prst="wedgeRectCallout">
            <a:avLst>
              <a:gd name="adj1" fmla="val 97991"/>
              <a:gd name="adj2" fmla="val -123259"/>
            </a:avLst>
          </a:prstGeom>
          <a:solidFill>
            <a:srgbClr val="C0504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FFFF"/>
                </a:solidFill>
              </a:rPr>
              <a:t>Virginia’</a:t>
            </a:r>
            <a:r>
              <a:rPr lang="en-US" altLang="ja-JP" sz="2400" dirty="0" smtClean="0">
                <a:solidFill>
                  <a:srgbClr val="FFFFFF"/>
                </a:solidFill>
              </a:rPr>
              <a:t>s </a:t>
            </a:r>
            <a:r>
              <a:rPr lang="en-US" altLang="ja-JP" sz="2400" dirty="0">
                <a:solidFill>
                  <a:srgbClr val="FFFFFF"/>
                </a:solidFill>
              </a:rPr>
              <a:t>growth was due largely to headrights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247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Rockwell"/>
              <a:cs typeface="Rockwell"/>
            </a:endParaRPr>
          </a:p>
        </p:txBody>
      </p:sp>
      <p:pic>
        <p:nvPicPr>
          <p:cNvPr id="4" name="Content Placeholder 3" descr="Screen Shot 2017-07-10 at 5.23.26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0" t="1" r="-4842" b="-3043"/>
          <a:stretch/>
        </p:blipFill>
        <p:spPr>
          <a:xfrm>
            <a:off x="0" y="274637"/>
            <a:ext cx="9144000" cy="6583363"/>
          </a:xfrm>
        </p:spPr>
      </p:pic>
    </p:spTree>
    <p:extLst>
      <p:ext uri="{BB962C8B-B14F-4D97-AF65-F5344CB8AC3E}">
        <p14:creationId xmlns:p14="http://schemas.microsoft.com/office/powerpoint/2010/main" val="168305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The Capitol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9" r="8000" b="5769"/>
          <a:stretch>
            <a:fillRect/>
          </a:stretch>
        </p:blipFill>
        <p:spPr bwMode="auto">
          <a:xfrm>
            <a:off x="5619048" y="3701014"/>
            <a:ext cx="3258252" cy="308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"/>
            <a:ext cx="7772400" cy="802236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Rockwell"/>
                <a:cs typeface="Rockwell"/>
              </a:rPr>
              <a:t>1619: A Turning Point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250885" name="Rectangle 5"/>
          <p:cNvSpPr>
            <a:spLocks noGrp="1" noChangeArrowheads="1"/>
          </p:cNvSpPr>
          <p:nvPr>
            <p:ph idx="1"/>
          </p:nvPr>
        </p:nvSpPr>
        <p:spPr>
          <a:xfrm>
            <a:off x="23286" y="810903"/>
            <a:ext cx="9120714" cy="1818648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10000"/>
              </a:spcBef>
              <a:defRPr/>
            </a:pPr>
            <a:r>
              <a:rPr lang="en-US" sz="2500" dirty="0" smtClean="0">
                <a:latin typeface="Rockwell"/>
                <a:ea typeface="+mn-ea"/>
                <a:cs typeface="Rockwell"/>
              </a:rPr>
              <a:t>In </a:t>
            </a:r>
            <a:r>
              <a:rPr lang="en-US" sz="2500" b="1" dirty="0" smtClean="0">
                <a:solidFill>
                  <a:srgbClr val="FFFFFF"/>
                </a:solidFill>
                <a:latin typeface="Rockwell"/>
                <a:ea typeface="+mn-ea"/>
                <a:cs typeface="Rockwell"/>
              </a:rPr>
              <a:t>1619</a:t>
            </a:r>
            <a:r>
              <a:rPr lang="en-US" sz="2500" dirty="0" smtClean="0">
                <a:latin typeface="Rockwell"/>
                <a:ea typeface="+mn-ea"/>
                <a:cs typeface="Rockwell"/>
              </a:rPr>
              <a:t>, Virginia colonists created a legislative assembly to create local taxes &amp; oversee finances</a:t>
            </a:r>
          </a:p>
          <a:p>
            <a:pPr>
              <a:lnSpc>
                <a:spcPct val="95000"/>
              </a:lnSpc>
              <a:spcBef>
                <a:spcPct val="10000"/>
              </a:spcBef>
              <a:defRPr/>
            </a:pPr>
            <a:r>
              <a:rPr lang="en-US" sz="2500" dirty="0" smtClean="0">
                <a:latin typeface="Rockwell"/>
                <a:ea typeface="+mn-ea"/>
                <a:cs typeface="Rockwell"/>
              </a:rPr>
              <a:t>The Virginia House of Burgesses became the 1</a:t>
            </a:r>
            <a:r>
              <a:rPr lang="en-US" sz="2500" baseline="30000" dirty="0" smtClean="0">
                <a:latin typeface="Rockwell"/>
                <a:ea typeface="+mn-ea"/>
                <a:cs typeface="Rockwell"/>
              </a:rPr>
              <a:t>st</a:t>
            </a:r>
            <a:r>
              <a:rPr lang="en-US" sz="2500" dirty="0" smtClean="0">
                <a:latin typeface="Rockwell"/>
                <a:ea typeface="+mn-ea"/>
                <a:cs typeface="Rockwell"/>
              </a:rPr>
              <a:t> legislative assembly in America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286" y="3364934"/>
            <a:ext cx="56190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500" dirty="0" smtClean="0"/>
              <a:t>Also in 1619, the first African slaves were sold in Virginia</a:t>
            </a:r>
          </a:p>
          <a:p>
            <a:pPr marL="457200" indent="-457200">
              <a:buFont typeface="Arial"/>
              <a:buChar char="•"/>
            </a:pPr>
            <a:r>
              <a:rPr lang="en-US" sz="2500" dirty="0" smtClean="0"/>
              <a:t>In the 17</a:t>
            </a:r>
            <a:r>
              <a:rPr lang="en-US" sz="2500" baseline="30000" dirty="0" smtClean="0"/>
              <a:t>th</a:t>
            </a:r>
            <a:r>
              <a:rPr lang="en-US" sz="2500" dirty="0" smtClean="0"/>
              <a:t> century, 1,000 slaves arrived in the New World/year</a:t>
            </a:r>
          </a:p>
          <a:p>
            <a:pPr marL="457200" indent="-457200">
              <a:buFont typeface="Arial"/>
              <a:buChar char="•"/>
            </a:pPr>
            <a:r>
              <a:rPr lang="en-US" sz="2500" dirty="0" smtClean="0"/>
              <a:t>18</a:t>
            </a:r>
            <a:r>
              <a:rPr lang="en-US" sz="2500" baseline="30000" dirty="0" smtClean="0"/>
              <a:t>th</a:t>
            </a:r>
            <a:r>
              <a:rPr lang="en-US" sz="2500" dirty="0" smtClean="0"/>
              <a:t> century: 5.5 million in America</a:t>
            </a:r>
          </a:p>
          <a:p>
            <a:pPr marL="457200" indent="-457200">
              <a:buFont typeface="Arial"/>
              <a:buChar char="•"/>
            </a:pPr>
            <a:r>
              <a:rPr lang="en-US" sz="2500" dirty="0" smtClean="0"/>
              <a:t>By 1860: 11 million slaves were brought to the New World</a:t>
            </a:r>
          </a:p>
        </p:txBody>
      </p:sp>
    </p:spTree>
    <p:extLst>
      <p:ext uri="{BB962C8B-B14F-4D97-AF65-F5344CB8AC3E}">
        <p14:creationId xmlns:p14="http://schemas.microsoft.com/office/powerpoint/2010/main" val="1753486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3962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34671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89655"/>
            <a:ext cx="7772400" cy="8382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Time of Reckoning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idx="1"/>
          </p:nvPr>
        </p:nvSpPr>
        <p:spPr>
          <a:xfrm>
            <a:off x="0" y="1027855"/>
            <a:ext cx="9144000" cy="5638800"/>
          </a:xfrm>
        </p:spPr>
        <p:txBody>
          <a:bodyPr lIns="90488" tIns="44450" rIns="90488" bIns="44450">
            <a:noAutofit/>
          </a:bodyPr>
          <a:lstStyle/>
          <a:p>
            <a:pPr>
              <a:defRPr/>
            </a:pPr>
            <a:r>
              <a:rPr lang="en-US" sz="2400" dirty="0" smtClean="0">
                <a:latin typeface="Rockwell"/>
                <a:ea typeface="+mn-ea"/>
                <a:cs typeface="Rockwell"/>
              </a:rPr>
              <a:t>Despite the profits from tobacco, VA was a deadly place to live</a:t>
            </a:r>
          </a:p>
          <a:p>
            <a:pPr marL="708660" lvl="1" indent="-342900">
              <a:buFont typeface="Arial"/>
              <a:buChar char="•"/>
              <a:defRPr/>
            </a:pPr>
            <a:r>
              <a:rPr lang="en-US" sz="2000" dirty="0" smtClean="0">
                <a:latin typeface="Rockwell"/>
                <a:ea typeface="+mn-ea"/>
                <a:cs typeface="Rockwell"/>
              </a:rPr>
              <a:t>Many died from disease</a:t>
            </a:r>
          </a:p>
          <a:p>
            <a:pPr marL="708660" lvl="1" indent="-342900">
              <a:buFont typeface="Arial"/>
              <a:buChar char="•"/>
              <a:defRPr/>
            </a:pPr>
            <a:r>
              <a:rPr lang="en-US" sz="2000" dirty="0" smtClean="0">
                <a:latin typeface="Rockwell"/>
                <a:ea typeface="+mn-ea"/>
                <a:cs typeface="Rockwell"/>
              </a:rPr>
              <a:t>Numerous Powhatan attacks </a:t>
            </a:r>
          </a:p>
          <a:p>
            <a:pPr marL="708660" lvl="1" indent="-342900">
              <a:buFont typeface="Arial"/>
              <a:buChar char="•"/>
              <a:defRPr/>
            </a:pPr>
            <a:r>
              <a:rPr lang="en-US" sz="2000" dirty="0" smtClean="0">
                <a:latin typeface="Rockwell"/>
                <a:ea typeface="+mn-ea"/>
                <a:cs typeface="Rockwell"/>
              </a:rPr>
              <a:t>Indentured servants were treated badly &amp; cheated out of  land when servitude ended</a:t>
            </a:r>
          </a:p>
          <a:p>
            <a:pPr marL="708660" lvl="1" indent="-342900">
              <a:buFont typeface="Arial"/>
              <a:buChar char="•"/>
              <a:defRPr/>
            </a:pPr>
            <a:r>
              <a:rPr lang="en-US" sz="2000" dirty="0" smtClean="0">
                <a:latin typeface="Rockwell"/>
                <a:ea typeface="+mn-ea"/>
                <a:cs typeface="Rockwell"/>
              </a:rPr>
              <a:t>Few females (6:1 ratio) made families or reproduction difficult</a:t>
            </a:r>
          </a:p>
          <a:p>
            <a:pPr>
              <a:defRPr/>
            </a:pPr>
            <a:r>
              <a:rPr lang="en-US" sz="2800" dirty="0" smtClean="0">
                <a:latin typeface="Rockwell"/>
                <a:ea typeface="+mn-ea"/>
                <a:cs typeface="Rockwell"/>
              </a:rPr>
              <a:t>In 1624, James I dissolved the Virginia Company &amp; made Virginia a royal colony </a:t>
            </a:r>
          </a:p>
          <a:p>
            <a:pPr marL="822960" lvl="1" indent="-457200">
              <a:buFont typeface="Arial"/>
              <a:buChar char="•"/>
              <a:defRPr/>
            </a:pPr>
            <a:r>
              <a:rPr lang="en-US" sz="2000" dirty="0" smtClean="0">
                <a:latin typeface="Rockwell"/>
                <a:ea typeface="+mn-ea"/>
                <a:cs typeface="Rockwell"/>
              </a:rPr>
              <a:t>But colonists continued to meet in the House of Burgesses </a:t>
            </a:r>
          </a:p>
          <a:p>
            <a:pPr marL="822960" lvl="1" indent="-457200">
              <a:buFont typeface="Arial"/>
              <a:buChar char="•"/>
              <a:defRPr/>
            </a:pPr>
            <a:r>
              <a:rPr lang="en-US" sz="2000" dirty="0" smtClean="0">
                <a:latin typeface="Rockwell"/>
                <a:ea typeface="+mn-ea"/>
                <a:cs typeface="Rockwell"/>
              </a:rPr>
              <a:t>VA was divided into 8 counties each with a county court</a:t>
            </a:r>
          </a:p>
          <a:p>
            <a:pPr>
              <a:defRPr/>
            </a:pPr>
            <a:r>
              <a:rPr lang="en-US" sz="2800" dirty="0" smtClean="0">
                <a:latin typeface="Rockwell"/>
                <a:ea typeface="+mn-ea"/>
                <a:cs typeface="Rockwell"/>
              </a:rPr>
              <a:t>Very little changed; Jamestown colonists still focused on tobacco &amp; continued to lack unity</a:t>
            </a:r>
          </a:p>
        </p:txBody>
      </p:sp>
    </p:spTree>
    <p:extLst>
      <p:ext uri="{BB962C8B-B14F-4D97-AF65-F5344CB8AC3E}">
        <p14:creationId xmlns:p14="http://schemas.microsoft.com/office/powerpoint/2010/main" val="35798370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Initiated by Lord Baltimore as a refuge for English Catholics</a:t>
            </a:r>
          </a:p>
          <a:p>
            <a:pPr lvl="1"/>
            <a:r>
              <a:rPr lang="en-US" dirty="0" smtClean="0"/>
              <a:t>1632: Charter granted-toleration required to attract a labor force. </a:t>
            </a:r>
          </a:p>
          <a:p>
            <a:r>
              <a:rPr lang="en-US" dirty="0" smtClean="0"/>
              <a:t>Wealthy Catholics: unwilling to relocate</a:t>
            </a:r>
          </a:p>
          <a:p>
            <a:pPr lvl="1"/>
            <a:r>
              <a:rPr lang="en-US" dirty="0" smtClean="0"/>
              <a:t>Maryland populated with Poor Protestant farmers, few Catholics &amp; indentured servants</a:t>
            </a:r>
          </a:p>
          <a:p>
            <a:pPr lvl="1"/>
            <a:r>
              <a:rPr lang="en-US" dirty="0" smtClean="0"/>
              <a:t>Fewer large tobacco plantations</a:t>
            </a:r>
          </a:p>
          <a:p>
            <a:pPr lvl="1"/>
            <a:r>
              <a:rPr lang="en-US" dirty="0" smtClean="0"/>
              <a:t>Scattered riverfront settlements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377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Maryland Act of Toleration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 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70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3820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Maryland: A Refuge for Catholics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idx="1"/>
          </p:nvPr>
        </p:nvSpPr>
        <p:spPr>
          <a:xfrm>
            <a:off x="547079" y="1752600"/>
            <a:ext cx="8063523" cy="3276600"/>
          </a:xfrm>
        </p:spPr>
        <p:txBody>
          <a:bodyPr lIns="90488" tIns="44450" rIns="90488" bIns="44450">
            <a:normAutofit fontScale="92500" lnSpcReduction="20000"/>
          </a:bodyPr>
          <a:lstStyle/>
          <a:p>
            <a:pPr eaLnBrk="1" hangingPunct="1">
              <a:lnSpc>
                <a:spcPct val="95000"/>
              </a:lnSpc>
              <a:spcBef>
                <a:spcPct val="15000"/>
              </a:spcBef>
            </a:pPr>
            <a:r>
              <a:rPr lang="en-US" dirty="0">
                <a:latin typeface="Rockwell"/>
                <a:cs typeface="Rockwell"/>
              </a:rPr>
              <a:t>Wealthy Catholics proved unwilling to relocate to America so Maryland became populated largely by poor Protestant farmers &amp; indentured servants:</a:t>
            </a:r>
          </a:p>
          <a:p>
            <a:pPr lvl="1" eaLnBrk="1" hangingPunct="1">
              <a:lnSpc>
                <a:spcPct val="95000"/>
              </a:lnSpc>
              <a:spcBef>
                <a:spcPct val="15000"/>
              </a:spcBef>
            </a:pPr>
            <a:r>
              <a:rPr lang="en-US" dirty="0">
                <a:latin typeface="Rockwell"/>
                <a:cs typeface="Rockwell"/>
              </a:rPr>
              <a:t>Maryland had few large tobacco plantations</a:t>
            </a:r>
          </a:p>
          <a:p>
            <a:pPr lvl="1" eaLnBrk="1" hangingPunct="1">
              <a:lnSpc>
                <a:spcPct val="95000"/>
              </a:lnSpc>
              <a:spcBef>
                <a:spcPct val="15000"/>
              </a:spcBef>
            </a:pPr>
            <a:r>
              <a:rPr lang="en-US" dirty="0">
                <a:latin typeface="Rockwell"/>
                <a:cs typeface="Rockwell"/>
              </a:rPr>
              <a:t>Farmers (mostly poor tobacco planters) lived in scattered riverfront settlements</a:t>
            </a:r>
          </a:p>
        </p:txBody>
      </p:sp>
    </p:spTree>
    <p:extLst>
      <p:ext uri="{BB962C8B-B14F-4D97-AF65-F5344CB8AC3E}">
        <p14:creationId xmlns:p14="http://schemas.microsoft.com/office/powerpoint/2010/main" val="38555742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c03m04"/>
          <p:cNvPicPr preferRelativeResize="0"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6530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0" y="0"/>
            <a:ext cx="2667000" cy="6858000"/>
          </a:xfrm>
        </p:spPr>
        <p:txBody>
          <a:bodyPr/>
          <a:lstStyle/>
          <a:p>
            <a:pPr eaLnBrk="1" hangingPunct="1"/>
            <a:r>
              <a:rPr lang="en-US">
                <a:latin typeface="Rockwell"/>
                <a:cs typeface="Rockwell"/>
              </a:rPr>
              <a:t>Settling the Lower South </a:t>
            </a:r>
          </a:p>
        </p:txBody>
      </p:sp>
    </p:spTree>
    <p:extLst>
      <p:ext uri="{BB962C8B-B14F-4D97-AF65-F5344CB8AC3E}">
        <p14:creationId xmlns:p14="http://schemas.microsoft.com/office/powerpoint/2010/main" val="263287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Proprietors of the Carolinas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>
          <a:xfrm>
            <a:off x="560358" y="1524000"/>
            <a:ext cx="8023289" cy="5867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cs typeface="Rockwell"/>
              </a:rPr>
              <a:t>Carolina was granted a charter in 1663 to </a:t>
            </a:r>
            <a:r>
              <a:rPr lang="en-US" sz="2800" dirty="0" smtClean="0">
                <a:cs typeface="Rockwell"/>
              </a:rPr>
              <a:t>eight</a:t>
            </a:r>
            <a:r>
              <a:rPr lang="ja-JP" altLang="en-US" sz="2800" dirty="0" smtClean="0">
                <a:cs typeface="Rockwell"/>
              </a:rPr>
              <a:t>“</a:t>
            </a:r>
            <a:r>
              <a:rPr lang="en-US" altLang="ja-JP" sz="2800" dirty="0" smtClean="0">
                <a:cs typeface="Rockwell"/>
              </a:rPr>
              <a:t>proprietors” to </a:t>
            </a:r>
            <a:r>
              <a:rPr lang="en-US" altLang="ja-JP" sz="2800" dirty="0">
                <a:cs typeface="Rockwell"/>
              </a:rPr>
              <a:t>reward their loyalty: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Rockwell"/>
              </a:rPr>
              <a:t>Proprietors were inspired by John Locke &amp; created a government led by wealthy lawmakers but with veto power for average citizens 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Rockwell"/>
              </a:rPr>
              <a:t>But Carolina had difficulty recruiting settlers in its first years</a:t>
            </a:r>
          </a:p>
        </p:txBody>
      </p:sp>
      <p:sp>
        <p:nvSpPr>
          <p:cNvPr id="357380" name="AutoShape 4"/>
          <p:cNvSpPr>
            <a:spLocks noChangeArrowheads="1"/>
          </p:cNvSpPr>
          <p:nvPr/>
        </p:nvSpPr>
        <p:spPr bwMode="auto">
          <a:xfrm>
            <a:off x="228600" y="5791200"/>
            <a:ext cx="8915400" cy="1066800"/>
          </a:xfrm>
          <a:prstGeom prst="wedgeRectCallout">
            <a:avLst>
              <a:gd name="adj1" fmla="val 39901"/>
              <a:gd name="adj2" fmla="val -231598"/>
            </a:avLst>
          </a:prstGeom>
          <a:solidFill>
            <a:srgbClr val="C0504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dirty="0"/>
              <a:t>Carolina was established as </a:t>
            </a:r>
            <a:r>
              <a:rPr lang="en-US" sz="2800" dirty="0" smtClean="0"/>
              <a:t>a</a:t>
            </a:r>
            <a:r>
              <a:rPr lang="ja-JP" altLang="en-US" sz="2800" dirty="0" smtClean="0"/>
              <a:t>“</a:t>
            </a:r>
            <a:r>
              <a:rPr lang="en-US" altLang="ja-JP" sz="2800" dirty="0"/>
              <a:t>political </a:t>
            </a:r>
            <a:r>
              <a:rPr lang="en-US" altLang="ja-JP" sz="2800" dirty="0" smtClean="0"/>
              <a:t>utopia </a:t>
            </a:r>
            <a:r>
              <a:rPr lang="en-US" altLang="ja-JP" sz="2800" dirty="0"/>
              <a:t>&amp; experimented with early forms of democracy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18164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0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467600" cy="114300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The Barbadian Connection</a:t>
            </a:r>
          </a:p>
        </p:txBody>
      </p:sp>
      <p:sp>
        <p:nvSpPr>
          <p:cNvPr id="78852" name="Rectangle 5"/>
          <p:cNvSpPr>
            <a:spLocks noGrp="1" noChangeArrowheads="1"/>
          </p:cNvSpPr>
          <p:nvPr>
            <p:ph idx="1"/>
          </p:nvPr>
        </p:nvSpPr>
        <p:spPr>
          <a:xfrm>
            <a:off x="378556" y="1524000"/>
            <a:ext cx="8386893" cy="4546875"/>
          </a:xfrm>
        </p:spPr>
        <p:txBody>
          <a:bodyPr lIns="90488" tIns="44450" rIns="90488" bIns="44450">
            <a:normAutofit/>
          </a:bodyPr>
          <a:lstStyle/>
          <a:p>
            <a:r>
              <a:rPr lang="en-US" sz="2800" dirty="0">
                <a:latin typeface="Rockwell"/>
                <a:cs typeface="Rockwell"/>
              </a:rPr>
              <a:t>English planters from the Caribbean island of Barbados were recruited to Charlestown: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Barbadians brought a strict, cruel slave code with them 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Demanded greater self-</a:t>
            </a:r>
            <a:r>
              <a:rPr lang="en-US" dirty="0" smtClean="0">
                <a:latin typeface="Rockwell"/>
                <a:cs typeface="Rockwell"/>
              </a:rPr>
              <a:t>governmen</a:t>
            </a:r>
            <a:r>
              <a:rPr lang="en-US" altLang="ja-JP" dirty="0" smtClean="0">
                <a:latin typeface="Rockwell"/>
                <a:cs typeface="Rockwell"/>
              </a:rPr>
              <a:t>t </a:t>
            </a:r>
            <a:r>
              <a:rPr lang="en-US" altLang="ja-JP" dirty="0">
                <a:latin typeface="Rockwell"/>
                <a:cs typeface="Rockwell"/>
              </a:rPr>
              <a:t>within Carolina; led to 1729 strife that led to division of colony into North &amp; South Carolinas</a:t>
            </a:r>
            <a:endParaRPr lang="en-US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7808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Evaluate the extent to which motivations for colonization shaped regional identity in the Chesapeake &amp; Southern Colonies.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84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676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>
                <a:latin typeface="Rockwell"/>
                <a:cs typeface="Rockwell"/>
              </a:rPr>
              <a:t>Carolina</a:t>
            </a:r>
          </a:p>
        </p:txBody>
      </p:sp>
      <p:sp>
        <p:nvSpPr>
          <p:cNvPr id="75780" name="Rectangle 5"/>
          <p:cNvSpPr>
            <a:spLocks noGrp="1" noChangeArrowheads="1"/>
          </p:cNvSpPr>
          <p:nvPr>
            <p:ph idx="1"/>
          </p:nvPr>
        </p:nvSpPr>
        <p:spPr>
          <a:xfrm>
            <a:off x="0" y="1195040"/>
            <a:ext cx="9144000" cy="5257800"/>
          </a:xfrm>
        </p:spPr>
        <p:txBody>
          <a:bodyPr lIns="90488" tIns="44450" rIns="90488" bIns="44450"/>
          <a:lstStyle/>
          <a:p>
            <a:r>
              <a:rPr lang="en-US" dirty="0">
                <a:latin typeface="Rockwell"/>
                <a:cs typeface="Rockwell"/>
              </a:rPr>
              <a:t>Although Carolina relied on slave labor &amp; agriculture (&amp; therefore looked like Chesapeake colonies) it was very different due to: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Diversity of settlers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Environment very different from the </a:t>
            </a:r>
            <a:r>
              <a:rPr lang="en-US" dirty="0" smtClean="0">
                <a:latin typeface="Rockwell"/>
                <a:cs typeface="Rockwell"/>
              </a:rPr>
              <a:t>Chesapeake</a:t>
            </a:r>
            <a:endParaRPr lang="en-US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6524083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4" descr="217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0"/>
          <a:stretch>
            <a:fillRect/>
          </a:stretch>
        </p:blipFill>
        <p:spPr bwMode="auto">
          <a:xfrm>
            <a:off x="990600" y="1"/>
            <a:ext cx="7251700" cy="68627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53" name="Picture 5" descr="Colonial Port of Charleston"/>
          <p:cNvPicPr preferRelativeResize="0"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4602"/>
          <a:stretch>
            <a:fillRect/>
          </a:stretch>
        </p:blipFill>
        <p:spPr bwMode="auto">
          <a:xfrm>
            <a:off x="0" y="2743201"/>
            <a:ext cx="9144000" cy="3617913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0454" name="Rectangle 6"/>
          <p:cNvSpPr>
            <a:spLocks noChangeArrowheads="1"/>
          </p:cNvSpPr>
          <p:nvPr/>
        </p:nvSpPr>
        <p:spPr bwMode="auto">
          <a:xfrm>
            <a:off x="1524000" y="5867400"/>
            <a:ext cx="6096000" cy="990600"/>
          </a:xfrm>
          <a:prstGeom prst="rect">
            <a:avLst/>
          </a:prstGeom>
          <a:solidFill>
            <a:srgbClr val="C0504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kumimoji="1" lang="en-US" sz="2800" dirty="0">
                <a:solidFill>
                  <a:srgbClr val="FFFFFF"/>
                </a:solidFill>
              </a:rPr>
              <a:t>Charles Town, South Carolina, the only southern port</a:t>
            </a:r>
          </a:p>
        </p:txBody>
      </p:sp>
    </p:spTree>
    <p:extLst>
      <p:ext uri="{BB962C8B-B14F-4D97-AF65-F5344CB8AC3E}">
        <p14:creationId xmlns:p14="http://schemas.microsoft.com/office/powerpoint/2010/main" val="375931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 lIns="90488" tIns="44450" rIns="90488" bIns="4445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Rockwell"/>
                <a:ea typeface="+mj-ea"/>
                <a:cs typeface="Rockwell"/>
              </a:rPr>
              <a:t>Founding of Georgia</a:t>
            </a:r>
          </a:p>
        </p:txBody>
      </p:sp>
      <p:sp>
        <p:nvSpPr>
          <p:cNvPr id="82948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34400" cy="6172200"/>
          </a:xfrm>
        </p:spPr>
        <p:txBody>
          <a:bodyPr lIns="90488" tIns="44450" rIns="90488" bIns="44450">
            <a:norm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sz="2800" dirty="0">
                <a:latin typeface="Rockwell"/>
                <a:cs typeface="Rockwell"/>
              </a:rPr>
              <a:t>Georgia was founded in 1732 by James Oglethorpe as a strategic buffer between the Carolinas &amp; Spanish Florida </a:t>
            </a:r>
          </a:p>
          <a:p>
            <a:pPr eaLnBrk="1" hangingPunct="1">
              <a:lnSpc>
                <a:spcPct val="95000"/>
              </a:lnSpc>
            </a:pPr>
            <a:r>
              <a:rPr lang="en-US" sz="2800" dirty="0">
                <a:latin typeface="Rockwell"/>
                <a:cs typeface="Rockwell"/>
              </a:rPr>
              <a:t>Oglethorpe offered Georgia as a refuge for imprisoned debtors from England</a:t>
            </a:r>
          </a:p>
          <a:p>
            <a:pPr eaLnBrk="1" hangingPunct="1">
              <a:lnSpc>
                <a:spcPct val="95000"/>
              </a:lnSpc>
            </a:pPr>
            <a:r>
              <a:rPr lang="en-US" sz="2800" dirty="0">
                <a:latin typeface="Rockwell"/>
                <a:cs typeface="Rockwell"/>
              </a:rPr>
              <a:t>By 1751, Georgia was a small colony with a slave-owning plantation society</a:t>
            </a:r>
          </a:p>
        </p:txBody>
      </p:sp>
      <p:sp>
        <p:nvSpPr>
          <p:cNvPr id="364550" name="AutoShape 6"/>
          <p:cNvSpPr>
            <a:spLocks noChangeArrowheads="1"/>
          </p:cNvSpPr>
          <p:nvPr/>
        </p:nvSpPr>
        <p:spPr bwMode="auto">
          <a:xfrm>
            <a:off x="381000" y="5404567"/>
            <a:ext cx="8305800" cy="1447800"/>
          </a:xfrm>
          <a:prstGeom prst="wedgeRectCallout">
            <a:avLst>
              <a:gd name="adj1" fmla="val 25030"/>
              <a:gd name="adj2" fmla="val -165247"/>
            </a:avLst>
          </a:prstGeom>
          <a:solidFill>
            <a:srgbClr val="C0504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Georgia was in many ways </a:t>
            </a:r>
            <a:r>
              <a:rPr lang="en-US" sz="2800" dirty="0" smtClean="0">
                <a:solidFill>
                  <a:srgbClr val="FFFFFF"/>
                </a:solidFill>
              </a:rPr>
              <a:t>a “</a:t>
            </a:r>
            <a:r>
              <a:rPr lang="en-US" altLang="ja-JP" sz="2800" dirty="0" smtClean="0">
                <a:solidFill>
                  <a:srgbClr val="FFFFFF"/>
                </a:solidFill>
              </a:rPr>
              <a:t>social utopia” because </a:t>
            </a:r>
            <a:r>
              <a:rPr lang="en-US" altLang="ja-JP" sz="2800" dirty="0">
                <a:solidFill>
                  <a:srgbClr val="FFFFFF"/>
                </a:solidFill>
              </a:rPr>
              <a:t>it offered a fresh start for many of the lowest English citizens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167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Shape 2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2515" y="1419631"/>
            <a:ext cx="4668023" cy="491217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612776" y="228602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0" i="0" u="none" strike="noStrike" cap="none" dirty="0">
                <a:latin typeface="Rockwell"/>
                <a:ea typeface="Arial"/>
                <a:cs typeface="Rockwell"/>
                <a:sym typeface="Arial"/>
              </a:rPr>
              <a:t>Chesapeake</a:t>
            </a:r>
            <a:r>
              <a:rPr lang="en-US" sz="3600" b="0" i="0" u="none" strike="noStrike" cap="none" dirty="0" smtClean="0">
                <a:latin typeface="Rockwell"/>
                <a:ea typeface="Arial"/>
                <a:cs typeface="Rockwell"/>
                <a:sym typeface="Arial"/>
              </a:rPr>
              <a:t>/Southern </a:t>
            </a:r>
            <a:br>
              <a:rPr lang="en-US" sz="3600" b="0" i="0" u="none" strike="noStrike" cap="none" dirty="0" smtClean="0">
                <a:latin typeface="Rockwell"/>
                <a:ea typeface="Arial"/>
                <a:cs typeface="Rockwell"/>
                <a:sym typeface="Arial"/>
              </a:rPr>
            </a:br>
            <a:r>
              <a:rPr lang="en-US" sz="3600" b="0" i="0" u="none" strike="noStrike" cap="none" dirty="0" smtClean="0">
                <a:latin typeface="Rockwell"/>
                <a:ea typeface="Arial"/>
                <a:cs typeface="Rockwell"/>
                <a:sym typeface="Arial"/>
              </a:rPr>
              <a:t>Society </a:t>
            </a:r>
            <a:r>
              <a:rPr lang="en-US" sz="3600" b="0" i="0" u="none" strike="noStrike" cap="none" dirty="0">
                <a:latin typeface="Rockwell"/>
                <a:ea typeface="Arial"/>
                <a:cs typeface="Rockwell"/>
                <a:sym typeface="Arial"/>
              </a:rPr>
              <a:t>&amp; Economy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idx="1"/>
          </p:nvPr>
        </p:nvSpPr>
        <p:spPr>
          <a:xfrm>
            <a:off x="1" y="1388851"/>
            <a:ext cx="4453486" cy="54691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9999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Less urban;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headright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 system</a:t>
            </a:r>
          </a:p>
          <a:p>
            <a: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59999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Southern </a:t>
            </a:r>
            <a:r>
              <a:rPr lang="en-US" sz="2400" b="0" i="0" u="sng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coastal regions</a:t>
            </a:r>
            <a:r>
              <a:rPr lang="en-US" sz="2400" b="0" i="0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 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lantation economies; </a:t>
            </a:r>
            <a:r>
              <a:rPr lang="en-US" sz="2400" b="1" i="0" u="none" strike="noStrike" cap="none" dirty="0">
                <a:solidFill>
                  <a:schemeClr val="accent2"/>
                </a:solidFill>
                <a:latin typeface="Rockwell"/>
                <a:ea typeface="Arial"/>
                <a:cs typeface="Rockwell"/>
                <a:sym typeface="Arial"/>
              </a:rPr>
              <a:t>cash </a:t>
            </a:r>
            <a:r>
              <a:rPr lang="en-US" sz="2400" b="1" i="0" u="none" strike="noStrike" cap="none" dirty="0" smtClean="0">
                <a:solidFill>
                  <a:schemeClr val="accent2"/>
                </a:solidFill>
                <a:latin typeface="Rockwell"/>
                <a:ea typeface="Arial"/>
                <a:cs typeface="Rockwell"/>
                <a:sym typeface="Arial"/>
              </a:rPr>
              <a:t>crops 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(</a:t>
            </a:r>
            <a:r>
              <a:rPr lang="en-US" sz="2400" b="0" i="0" u="none" strike="noStrike" cap="none" dirty="0" smtClean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Tobacco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, rice, </a:t>
            </a:r>
            <a:r>
              <a:rPr lang="en-US" sz="2400" b="0" i="0" u="none" strike="noStrike" cap="none" dirty="0" smtClean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indigo)</a:t>
            </a:r>
            <a:endParaRPr lang="en-US" sz="2400" b="0" i="0" u="none" strike="noStrike" cap="none" dirty="0">
              <a:solidFill>
                <a:srgbClr val="FFFFFF"/>
              </a:solidFill>
              <a:latin typeface="Rockwell"/>
              <a:ea typeface="Arial"/>
              <a:cs typeface="Rockwel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59999"/>
            </a:pPr>
            <a:r>
              <a:rPr lang="en-US" sz="2400" b="0" i="0" u="sng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Inland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 (Appalachian foothills) small-scale subsistence farming, hunting, and trading. </a:t>
            </a:r>
            <a:endParaRPr sz="2400" b="0" i="1" u="none" strike="noStrike" cap="none" dirty="0">
              <a:solidFill>
                <a:srgbClr val="FFFFFF"/>
              </a:solidFill>
              <a:latin typeface="Rockwell"/>
              <a:ea typeface="Arial"/>
              <a:cs typeface="Rockwel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59999"/>
            </a:pPr>
            <a:r>
              <a:rPr lang="en-US" sz="2000" b="1" i="1" u="none" strike="noStrike" cap="none" dirty="0" smtClean="0">
                <a:solidFill>
                  <a:srgbClr val="C0504D"/>
                </a:solidFill>
                <a:latin typeface="Rockwell"/>
                <a:ea typeface="Arial"/>
                <a:cs typeface="Rockwell"/>
                <a:sym typeface="Arial"/>
              </a:rPr>
              <a:t>Note</a:t>
            </a:r>
            <a:r>
              <a:rPr lang="en-US" sz="2000" b="0" i="1" u="none" strike="noStrike" cap="none" dirty="0" smtClean="0">
                <a:solidFill>
                  <a:srgbClr val="C0504D"/>
                </a:solidFill>
                <a:latin typeface="Rockwell"/>
                <a:ea typeface="Arial"/>
                <a:cs typeface="Rockwell"/>
                <a:sym typeface="Arial"/>
              </a:rPr>
              <a:t>:</a:t>
            </a:r>
            <a:r>
              <a:rPr lang="en-US" sz="2000" b="0" i="1" u="none" strike="noStrike" cap="none" dirty="0" smtClean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 </a:t>
            </a:r>
            <a:r>
              <a:rPr lang="en-US" sz="2000" b="0" i="1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A strong belief in </a:t>
            </a:r>
            <a:r>
              <a:rPr lang="en-US" sz="2000" b="1" i="1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private ownership </a:t>
            </a:r>
            <a:r>
              <a:rPr lang="en-US" sz="2000" b="0" i="1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of property and </a:t>
            </a:r>
            <a:r>
              <a:rPr lang="en-US" sz="2000" b="1" i="1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free enterprise </a:t>
            </a:r>
            <a:r>
              <a:rPr lang="en-US" sz="2000" b="0" i="1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characterized colonial life everywhere.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0" i="1" u="none" strike="noStrike" cap="none" dirty="0">
              <a:solidFill>
                <a:schemeClr val="dk1"/>
              </a:solidFill>
              <a:latin typeface="Rockwell"/>
              <a:ea typeface="Arial"/>
              <a:cs typeface="Rockwel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874657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3320364"/>
            <a:ext cx="3276600" cy="353763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2" y="0"/>
            <a:ext cx="6019799" cy="137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dirty="0">
                <a:latin typeface="Rockwell"/>
                <a:ea typeface="Arial"/>
                <a:cs typeface="Rockwell"/>
                <a:sym typeface="Arial"/>
              </a:rPr>
              <a:t>From Indentured Servitude to Slavery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idx="1"/>
          </p:nvPr>
        </p:nvSpPr>
        <p:spPr>
          <a:xfrm>
            <a:off x="-52189" y="1371602"/>
            <a:ext cx="6019799" cy="464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9999"/>
            </a:pPr>
            <a:r>
              <a:rPr lang="en-US" sz="2300" b="1" i="0" u="none" strike="noStrike" cap="none" dirty="0">
                <a:solidFill>
                  <a:schemeClr val="accent2"/>
                </a:solidFill>
                <a:latin typeface="Rockwell"/>
                <a:ea typeface="Arial"/>
                <a:cs typeface="Rockwell"/>
                <a:sym typeface="Arial"/>
              </a:rPr>
              <a:t>Indentured </a:t>
            </a:r>
            <a:r>
              <a:rPr lang="en-US" sz="2300" b="1" i="0" u="none" strike="noStrike" cap="none" dirty="0" smtClean="0">
                <a:solidFill>
                  <a:schemeClr val="accent2"/>
                </a:solidFill>
                <a:latin typeface="Rockwell"/>
                <a:ea typeface="Arial"/>
                <a:cs typeface="Rockwell"/>
                <a:sym typeface="Arial"/>
              </a:rPr>
              <a:t>Servants:  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very common 17</a:t>
            </a:r>
            <a:r>
              <a:rPr lang="en-US" sz="2300" b="0" i="0" u="none" strike="noStrike" cap="none" baseline="30000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th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 century </a:t>
            </a:r>
          </a:p>
          <a:p>
            <a:pPr marL="6985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Contracts of passage for labor→ 7 years service</a:t>
            </a:r>
            <a:r>
              <a:rPr lang="en-US" sz="2300" b="0" i="0" u="none" strike="noStrike" cap="none" dirty="0" smtClean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→ “freedom 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dues”</a:t>
            </a:r>
          </a:p>
          <a:p>
            <a: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59999"/>
            </a:pPr>
            <a:r>
              <a:rPr lang="en-US" sz="2300" b="1" i="0" u="none" strike="noStrike" cap="none" dirty="0" smtClean="0">
                <a:solidFill>
                  <a:srgbClr val="C0504D"/>
                </a:solidFill>
                <a:latin typeface="Rockwell"/>
                <a:ea typeface="Arial"/>
                <a:cs typeface="Rockwell"/>
                <a:sym typeface="Arial"/>
              </a:rPr>
              <a:t>Slavery</a:t>
            </a:r>
            <a:r>
              <a:rPr lang="en-US" sz="2300" b="1" dirty="0" smtClean="0">
                <a:solidFill>
                  <a:srgbClr val="C0504D"/>
                </a:solidFill>
                <a:latin typeface="Rockwell"/>
                <a:ea typeface="Arial"/>
                <a:cs typeface="Rockwell"/>
                <a:sym typeface="Arial"/>
              </a:rPr>
              <a:t>: </a:t>
            </a:r>
            <a:r>
              <a:rPr lang="en-US" sz="2300" b="0" i="0" u="none" strike="noStrike" cap="none" dirty="0" smtClean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gradually 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replaced I.S. by 18</a:t>
            </a:r>
            <a:r>
              <a:rPr lang="en-US" sz="2300" b="0" i="0" u="none" strike="noStrike" cap="none" baseline="30000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th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 century</a:t>
            </a:r>
          </a:p>
          <a:p>
            <a:pPr marL="6985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Source West Africa &amp; West Indies</a:t>
            </a:r>
          </a:p>
          <a:p>
            <a:pPr marL="6985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Racial Prejudice &amp; inability to use Indians effectively</a:t>
            </a:r>
          </a:p>
          <a:p>
            <a:pPr marL="6985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Perpetual &amp; Hereditary; Slave Codes</a:t>
            </a:r>
          </a:p>
          <a:p>
            <a:pPr marL="6985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“Peculiar Institution” sharpened </a:t>
            </a:r>
            <a:r>
              <a:rPr lang="en-US" sz="2300" b="0" i="0" u="none" strike="noStrike" cap="none" dirty="0" smtClean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distinction 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between N &amp; S.</a:t>
            </a:r>
          </a:p>
          <a:p>
            <a:pPr marL="6985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/>
              <a:buChar char="•"/>
            </a:pPr>
            <a:r>
              <a:rPr lang="en-US" sz="2300" b="0" i="0" u="none" strike="noStrike" cap="none" dirty="0" err="1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Stono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 Rebellion – S.C. - 1739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300" b="0" i="0" u="none" strike="noStrike" cap="none" dirty="0">
              <a:solidFill>
                <a:schemeClr val="dk1"/>
              </a:solidFill>
              <a:latin typeface="Rockwell"/>
              <a:ea typeface="Arial"/>
              <a:cs typeface="Rockwel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300" b="0" i="0" u="none" strike="noStrike" cap="none" dirty="0">
              <a:solidFill>
                <a:schemeClr val="dk1"/>
              </a:solidFill>
              <a:latin typeface="Rockwell"/>
              <a:ea typeface="Arial"/>
              <a:cs typeface="Rockwell"/>
              <a:sym typeface="Arial"/>
            </a:endParaRPr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0" y="2"/>
            <a:ext cx="3124201" cy="3543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497853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Rockwell"/>
              <a:cs typeface="Rockwell"/>
            </a:endParaRPr>
          </a:p>
        </p:txBody>
      </p:sp>
      <p:pic>
        <p:nvPicPr>
          <p:cNvPr id="4" name="Content Placeholder 3" descr="Screen Shot 2017-07-12 at 11.47.10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11" r="-4707" b="711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14917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Rockwell"/>
              <a:cs typeface="Rockwell"/>
            </a:endParaRPr>
          </a:p>
        </p:txBody>
      </p:sp>
      <p:pic>
        <p:nvPicPr>
          <p:cNvPr id="4" name="Content Placeholder 3" descr="Screen Shot 2017-07-12 at 11.48.1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" b="156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79698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76202"/>
            <a:ext cx="8540750" cy="765175"/>
          </a:xfrm>
        </p:spPr>
        <p:txBody>
          <a:bodyPr/>
          <a:lstStyle/>
          <a:p>
            <a:pPr eaLnBrk="1" hangingPunct="1"/>
            <a:r>
              <a:rPr lang="en-US">
                <a:latin typeface="Rockwell"/>
                <a:cs typeface="Rockwell"/>
              </a:rPr>
              <a:t>Southern Colonies</a:t>
            </a:r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6200" y="914400"/>
            <a:ext cx="4572000" cy="57912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Rockwell"/>
                <a:cs typeface="Rockwell"/>
              </a:rPr>
              <a:t>Maryland (1634)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Lord Baltimore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Act of Toleration (1649)</a:t>
            </a:r>
          </a:p>
          <a:p>
            <a:pPr eaLnBrk="1" hangingPunct="1"/>
            <a:r>
              <a:rPr lang="en-US" sz="2800" dirty="0">
                <a:latin typeface="Rockwell"/>
                <a:cs typeface="Rockwell"/>
              </a:rPr>
              <a:t>Virginia (1607)</a:t>
            </a:r>
          </a:p>
          <a:p>
            <a:pPr eaLnBrk="1" hangingPunct="1"/>
            <a:r>
              <a:rPr lang="en-US" sz="2800" dirty="0">
                <a:latin typeface="Rockwell"/>
                <a:cs typeface="Rockwell"/>
              </a:rPr>
              <a:t>Carolinas (1663)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North Carolina (1729)</a:t>
            </a:r>
          </a:p>
          <a:p>
            <a:pPr lvl="2" eaLnBrk="1" hangingPunct="1"/>
            <a:r>
              <a:rPr lang="en-US" sz="2000" dirty="0">
                <a:latin typeface="Rockwell"/>
                <a:cs typeface="Rockwell"/>
              </a:rPr>
              <a:t>Tobacco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South Carolina (1729)</a:t>
            </a:r>
          </a:p>
          <a:p>
            <a:pPr lvl="2" eaLnBrk="1" hangingPunct="1"/>
            <a:r>
              <a:rPr lang="en-US" sz="2000" dirty="0">
                <a:latin typeface="Rockwell"/>
                <a:cs typeface="Rockwell"/>
              </a:rPr>
              <a:t>Rice and indigo</a:t>
            </a:r>
          </a:p>
          <a:p>
            <a:pPr eaLnBrk="1" hangingPunct="1"/>
            <a:r>
              <a:rPr lang="en-US" sz="2800" dirty="0">
                <a:latin typeface="Rockwell"/>
                <a:cs typeface="Rockwell"/>
              </a:rPr>
              <a:t>Georgia (1732)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James Oglethorpe</a:t>
            </a:r>
          </a:p>
        </p:txBody>
      </p:sp>
      <p:pic>
        <p:nvPicPr>
          <p:cNvPr id="29700" name="Picture 5" descr="Southern Colonies.jpg                                          000A84C2Macintosh HD                   C5A9507E: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914400"/>
            <a:ext cx="4391025" cy="5791200"/>
          </a:xfrm>
        </p:spPr>
      </p:pic>
    </p:spTree>
    <p:extLst>
      <p:ext uri="{BB962C8B-B14F-4D97-AF65-F5344CB8AC3E}">
        <p14:creationId xmlns:p14="http://schemas.microsoft.com/office/powerpoint/2010/main" val="347351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British Colonial Overview</a:t>
            </a:r>
          </a:p>
          <a:p>
            <a:r>
              <a:rPr lang="en-US" dirty="0" smtClean="0"/>
              <a:t>Pull Factor(s): The Chesapeake</a:t>
            </a:r>
          </a:p>
          <a:p>
            <a:r>
              <a:rPr lang="en-US" dirty="0" smtClean="0"/>
              <a:t>Early Conflict and Struggles</a:t>
            </a:r>
          </a:p>
          <a:p>
            <a:r>
              <a:rPr lang="en-US" dirty="0" smtClean="0"/>
              <a:t>Tobacco and Labor</a:t>
            </a:r>
          </a:p>
          <a:p>
            <a:r>
              <a:rPr lang="en-US" dirty="0" smtClean="0"/>
              <a:t>The Other Chesapeake/Southern Colonies</a:t>
            </a:r>
          </a:p>
          <a:p>
            <a:r>
              <a:rPr lang="en-US" dirty="0" smtClean="0"/>
              <a:t>Southern Colonial Identity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48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76200"/>
            <a:ext cx="8540750" cy="762000"/>
          </a:xfrm>
        </p:spPr>
        <p:txBody>
          <a:bodyPr/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English Colonies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0" y="990600"/>
            <a:ext cx="4343400" cy="57912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Rockwell"/>
                <a:cs typeface="Rockwell"/>
              </a:rPr>
              <a:t>Charters</a:t>
            </a:r>
          </a:p>
          <a:p>
            <a:pPr eaLnBrk="1" hangingPunct="1"/>
            <a:r>
              <a:rPr lang="en-US" sz="2000" dirty="0">
                <a:latin typeface="Rockwell"/>
                <a:cs typeface="Rockwell"/>
              </a:rPr>
              <a:t>Corporate Colony</a:t>
            </a:r>
          </a:p>
          <a:p>
            <a:pPr lvl="1" eaLnBrk="1" hangingPunct="1"/>
            <a:r>
              <a:rPr lang="en-US" sz="1800" dirty="0">
                <a:latin typeface="Rockwell"/>
                <a:cs typeface="Rockwell"/>
              </a:rPr>
              <a:t>Granted a charter to stockholders</a:t>
            </a:r>
          </a:p>
          <a:p>
            <a:pPr lvl="1" eaLnBrk="1" hangingPunct="1"/>
            <a:r>
              <a:rPr lang="en-US" sz="1800" dirty="0">
                <a:latin typeface="Rockwell"/>
                <a:cs typeface="Rockwell"/>
              </a:rPr>
              <a:t>Ex. Virginia</a:t>
            </a:r>
          </a:p>
          <a:p>
            <a:pPr eaLnBrk="1" hangingPunct="1"/>
            <a:r>
              <a:rPr lang="en-US" sz="2000" dirty="0">
                <a:latin typeface="Rockwell"/>
                <a:cs typeface="Rockwell"/>
              </a:rPr>
              <a:t>Proprietary Colony</a:t>
            </a:r>
          </a:p>
          <a:p>
            <a:pPr lvl="1" eaLnBrk="1" hangingPunct="1"/>
            <a:r>
              <a:rPr lang="en-US" sz="1800" dirty="0">
                <a:latin typeface="Rockwell"/>
                <a:cs typeface="Rockwell"/>
              </a:rPr>
              <a:t>Granted a charter to individual or group</a:t>
            </a:r>
          </a:p>
          <a:p>
            <a:pPr lvl="1" eaLnBrk="1" hangingPunct="1"/>
            <a:r>
              <a:rPr lang="en-US" sz="1800" dirty="0">
                <a:latin typeface="Rockwell"/>
                <a:cs typeface="Rockwell"/>
              </a:rPr>
              <a:t>Ex. Maryland, Pennsylvania</a:t>
            </a:r>
          </a:p>
          <a:p>
            <a:pPr eaLnBrk="1" hangingPunct="1"/>
            <a:r>
              <a:rPr lang="en-US" sz="2000" dirty="0">
                <a:latin typeface="Rockwell"/>
                <a:cs typeface="Rockwell"/>
              </a:rPr>
              <a:t>Royal Colony</a:t>
            </a:r>
          </a:p>
          <a:p>
            <a:pPr lvl="1" eaLnBrk="1" hangingPunct="1"/>
            <a:r>
              <a:rPr lang="en-US" sz="1800" dirty="0">
                <a:latin typeface="Rockwell"/>
                <a:cs typeface="Rockwell"/>
              </a:rPr>
              <a:t>Under direct control of the monarch</a:t>
            </a:r>
          </a:p>
          <a:p>
            <a:pPr lvl="1" eaLnBrk="1" hangingPunct="1"/>
            <a:r>
              <a:rPr lang="en-US" sz="1800" dirty="0">
                <a:latin typeface="Rockwell"/>
                <a:cs typeface="Rockwell"/>
              </a:rPr>
              <a:t>Ex. New Hampshire</a:t>
            </a:r>
          </a:p>
          <a:p>
            <a:pPr lvl="1" eaLnBrk="1" hangingPunct="1"/>
            <a:r>
              <a:rPr lang="en-US" sz="1800" dirty="0">
                <a:latin typeface="Rockwell"/>
                <a:cs typeface="Rockwell"/>
              </a:rPr>
              <a:t>Eventually, 8 of the 13 colonies became royal colonies, including Virginia and Massachusetts</a:t>
            </a:r>
          </a:p>
        </p:txBody>
      </p:sp>
      <p:pic>
        <p:nvPicPr>
          <p:cNvPr id="10244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9290" y="1371600"/>
            <a:ext cx="4637087" cy="3733800"/>
          </a:xfrm>
        </p:spPr>
      </p:pic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5943602" y="5105402"/>
            <a:ext cx="31527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>
                <a:latin typeface="Rockwell"/>
                <a:cs typeface="Rockwell"/>
              </a:rPr>
              <a:t>First page of the Carolina charter, authorized by Charles II, 1663</a:t>
            </a:r>
          </a:p>
        </p:txBody>
      </p:sp>
    </p:spTree>
    <p:extLst>
      <p:ext uri="{BB962C8B-B14F-4D97-AF65-F5344CB8AC3E}">
        <p14:creationId xmlns:p14="http://schemas.microsoft.com/office/powerpoint/2010/main" val="3692267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33402" y="0"/>
            <a:ext cx="7851775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Rockwell"/>
                <a:cs typeface="Rockwell"/>
              </a:rPr>
              <a:t>Thirteen Colonies</a:t>
            </a:r>
          </a:p>
        </p:txBody>
      </p:sp>
      <p:pic>
        <p:nvPicPr>
          <p:cNvPr id="8195" name="Picture 6" descr="13 Colonies Ma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2" y="609600"/>
            <a:ext cx="5853113" cy="624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75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Rockwell"/>
                <a:cs typeface="Rockwell"/>
              </a:rPr>
              <a:t>Colonial Geography</a:t>
            </a:r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265" y="682625"/>
            <a:ext cx="8034337" cy="6146800"/>
          </a:xfrm>
        </p:spPr>
      </p:pic>
    </p:spTree>
    <p:extLst>
      <p:ext uri="{BB962C8B-B14F-4D97-AF65-F5344CB8AC3E}">
        <p14:creationId xmlns:p14="http://schemas.microsoft.com/office/powerpoint/2010/main" val="113356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152400"/>
            <a:ext cx="41148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Rockwell"/>
                <a:ea typeface="+mj-ea"/>
                <a:cs typeface="Rockwell"/>
              </a:rPr>
              <a:t>Chesapeake Colonies</a:t>
            </a:r>
          </a:p>
        </p:txBody>
      </p:sp>
      <p:pic>
        <p:nvPicPr>
          <p:cNvPr id="20482" name="Picture 4" descr="DIVI72330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2124"/>
          <a:stretch>
            <a:fillRect/>
          </a:stretch>
        </p:blipFill>
        <p:spPr>
          <a:xfrm>
            <a:off x="0" y="0"/>
            <a:ext cx="4975225" cy="6858000"/>
          </a:xfrm>
          <a:noFill/>
        </p:spPr>
      </p:pic>
      <p:pic>
        <p:nvPicPr>
          <p:cNvPr id="20483" name="Picture 6" descr="map-Jamestown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898900" cy="48958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6996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 lIns="90488" tIns="44450" rIns="90488" bIns="4445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Rockwell"/>
                <a:ea typeface="+mj-ea"/>
                <a:cs typeface="Rockwell"/>
              </a:rPr>
              <a:t>The Chesapeake: Dreams of Wealth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idx="1"/>
          </p:nvPr>
        </p:nvSpPr>
        <p:spPr>
          <a:xfrm>
            <a:off x="378797" y="1502229"/>
            <a:ext cx="8384205" cy="4898572"/>
          </a:xfrm>
        </p:spPr>
        <p:txBody>
          <a:bodyPr lIns="90488" tIns="44450" rIns="90488" bIns="44450"/>
          <a:lstStyle/>
          <a:p>
            <a:pPr eaLnBrk="1" hangingPunct="1">
              <a:buClr>
                <a:schemeClr val="tx1"/>
              </a:buClr>
            </a:pPr>
            <a:r>
              <a:rPr lang="en-US" dirty="0">
                <a:latin typeface="Rockwell"/>
                <a:cs typeface="Rockwell"/>
              </a:rPr>
              <a:t>After Walter Raleigh's failed Roanoke settlement, there was little interest in colonizing America; but Richard Hakluyt (&amp; others) kept promoting colonies:</a:t>
            </a:r>
          </a:p>
          <a:p>
            <a:pPr lvl="1" eaLnBrk="1" hangingPunct="1"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Possibilities for wealth</a:t>
            </a:r>
          </a:p>
          <a:p>
            <a:pPr lvl="1" eaLnBrk="1" hangingPunct="1"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Rivaling Spain, Holland, France</a:t>
            </a:r>
          </a:p>
          <a:p>
            <a:pPr lvl="1" eaLnBrk="1" hangingPunct="1"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Nationalism, anti-Catholicism, &amp; anti-Spanish zeal</a:t>
            </a:r>
          </a:p>
        </p:txBody>
      </p:sp>
    </p:spTree>
    <p:extLst>
      <p:ext uri="{BB962C8B-B14F-4D97-AF65-F5344CB8AC3E}">
        <p14:creationId xmlns:p14="http://schemas.microsoft.com/office/powerpoint/2010/main" val="6270244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341</TotalTime>
  <Words>1330</Words>
  <Application>Microsoft Macintosh PowerPoint</Application>
  <PresentationFormat>On-screen Show (4:3)</PresentationFormat>
  <Paragraphs>154</Paragraphs>
  <Slides>37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Theme</vt:lpstr>
      <vt:lpstr>Do Now</vt:lpstr>
      <vt:lpstr>3. Jamestown and the Settlement of the Chesapeake Colonies: An Identity Rooted in Cash Crops</vt:lpstr>
      <vt:lpstr>AP Prompt</vt:lpstr>
      <vt:lpstr>Outline</vt:lpstr>
      <vt:lpstr>English Colonies</vt:lpstr>
      <vt:lpstr>Thirteen Colonies</vt:lpstr>
      <vt:lpstr>Colonial Geography</vt:lpstr>
      <vt:lpstr>Chesapeake Colonies</vt:lpstr>
      <vt:lpstr>The Chesapeake: Dreams of Wealth</vt:lpstr>
      <vt:lpstr>Entrepreneurs in Virginia</vt:lpstr>
      <vt:lpstr>The London Company, 1606</vt:lpstr>
      <vt:lpstr>Entrepreneurs in Virginia</vt:lpstr>
      <vt:lpstr>George Percy/John Smith</vt:lpstr>
      <vt:lpstr>Spinning Out of Control</vt:lpstr>
      <vt:lpstr>Powhatan Confederacy</vt:lpstr>
      <vt:lpstr>Powhatan Uprising</vt:lpstr>
      <vt:lpstr>Powhatan Uprising</vt:lpstr>
      <vt:lpstr>Saved by a “Stinking Weed”</vt:lpstr>
      <vt:lpstr>European Demand</vt:lpstr>
      <vt:lpstr>Saved by a“Stinking Weed” </vt:lpstr>
      <vt:lpstr>PowerPoint Presentation</vt:lpstr>
      <vt:lpstr>1619: A Turning Point</vt:lpstr>
      <vt:lpstr>Time of Reckoning</vt:lpstr>
      <vt:lpstr>Maryland</vt:lpstr>
      <vt:lpstr>Maryland Act of Toleration</vt:lpstr>
      <vt:lpstr>Maryland: A Refuge for Catholics</vt:lpstr>
      <vt:lpstr>Settling the Lower South </vt:lpstr>
      <vt:lpstr>Proprietors of the Carolinas</vt:lpstr>
      <vt:lpstr>The Barbadian Connection</vt:lpstr>
      <vt:lpstr>Carolina</vt:lpstr>
      <vt:lpstr>PowerPoint Presentation</vt:lpstr>
      <vt:lpstr>Founding of Georgia</vt:lpstr>
      <vt:lpstr>Chesapeake/Southern  Society &amp; Economy</vt:lpstr>
      <vt:lpstr>From Indentured Servitude to Slavery</vt:lpstr>
      <vt:lpstr>PowerPoint Presentation</vt:lpstr>
      <vt:lpstr>PowerPoint Presentation</vt:lpstr>
      <vt:lpstr>Southern Colonies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Craig Winchell</dc:creator>
  <cp:lastModifiedBy>Craig Winchell</cp:lastModifiedBy>
  <cp:revision>14</cp:revision>
  <dcterms:created xsi:type="dcterms:W3CDTF">2019-07-30T18:40:06Z</dcterms:created>
  <dcterms:modified xsi:type="dcterms:W3CDTF">2019-08-09T17:21:46Z</dcterms:modified>
</cp:coreProperties>
</file>