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6" r:id="rId11"/>
    <p:sldId id="279" r:id="rId12"/>
    <p:sldId id="278" r:id="rId13"/>
    <p:sldId id="280" r:id="rId14"/>
    <p:sldId id="281" r:id="rId15"/>
    <p:sldId id="264" r:id="rId16"/>
    <p:sldId id="267" r:id="rId17"/>
    <p:sldId id="268" r:id="rId18"/>
    <p:sldId id="269" r:id="rId19"/>
    <p:sldId id="270" r:id="rId20"/>
    <p:sldId id="273" r:id="rId21"/>
    <p:sldId id="276" r:id="rId22"/>
    <p:sldId id="275" r:id="rId23"/>
    <p:sldId id="274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Resembled founders like Jefferson, Adams….they were searching for compromise based upon ideals and ultimate unification.</a:t>
            </a:r>
          </a:p>
          <a:p>
            <a:endParaRPr lang="en-US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Union was less important to them than practicality, their personal objectives, and economic self interest.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Helped the Compromise of 1850 pass Congress.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C86E-F89B-CC49-804B-66A3334B9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7E315-549B-0B4D-8767-C6257D88F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8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A074F-018B-324E-BECE-8A12BEEF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6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5A46-06BF-D749-9F66-9A536723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9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FFFFFF"/>
                </a:solidFill>
              </a:rPr>
              <a:t>“The United States will conquer Mexico, but it will be as the man swallows arsenic…Mexico will poison us.”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FFFFFF"/>
                </a:solidFill>
              </a:rPr>
              <a:t>Ralph Waldo Emerson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5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86202"/>
            <a:ext cx="91440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dirty="0" smtClean="0"/>
              <a:t>Compromise of 1850</a:t>
            </a:r>
          </a:p>
        </p:txBody>
      </p:sp>
      <p:pic>
        <p:nvPicPr>
          <p:cNvPr id="9219" name="Picture 6" descr="comp18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82" y="897314"/>
            <a:ext cx="6584837" cy="57186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3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  <a:latin typeface="Rockwell"/>
                <a:cs typeface="Rockwell"/>
              </a:rPr>
              <a:t>Compromise of 1850</a:t>
            </a:r>
            <a:endParaRPr lang="en-US" dirty="0">
              <a:effectLst/>
              <a:latin typeface="Rockwell"/>
              <a:cs typeface="Rockwell"/>
            </a:endParaRPr>
          </a:p>
        </p:txBody>
      </p:sp>
      <p:sp>
        <p:nvSpPr>
          <p:cNvPr id="38914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762000"/>
            <a:ext cx="91440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Rockwell"/>
                <a:cs typeface="Rockwell"/>
              </a:rPr>
              <a:t>Parameters</a:t>
            </a:r>
          </a:p>
          <a:p>
            <a:pPr lvl="1"/>
            <a:r>
              <a:rPr lang="en-US" sz="2000" b="1" dirty="0">
                <a:effectLst/>
                <a:latin typeface="Rockwell"/>
                <a:cs typeface="Rockwell"/>
              </a:rPr>
              <a:t>Admit California as free state</a:t>
            </a:r>
          </a:p>
          <a:p>
            <a:pPr lvl="1"/>
            <a:r>
              <a:rPr lang="en-US" sz="2000" b="1" dirty="0">
                <a:effectLst/>
                <a:latin typeface="Rockwell"/>
                <a:cs typeface="Rockwell"/>
              </a:rPr>
              <a:t>Mexican Cession</a:t>
            </a:r>
          </a:p>
          <a:p>
            <a:pPr lvl="2"/>
            <a:r>
              <a:rPr lang="en-US" sz="1800" b="1" dirty="0">
                <a:effectLst/>
                <a:latin typeface="Rockwell"/>
                <a:cs typeface="Rockwell"/>
              </a:rPr>
              <a:t>Popular sovereignty</a:t>
            </a:r>
          </a:p>
          <a:p>
            <a:pPr lvl="1"/>
            <a:r>
              <a:rPr lang="en-US" sz="2000" b="1" dirty="0">
                <a:effectLst/>
                <a:latin typeface="Rockwell"/>
                <a:cs typeface="Rockwell"/>
              </a:rPr>
              <a:t>Reinforced Fugitive Slave Law</a:t>
            </a:r>
            <a:endParaRPr lang="en-US" sz="2000" dirty="0">
              <a:effectLst/>
              <a:latin typeface="Rockwell"/>
              <a:cs typeface="Rockwell"/>
            </a:endParaRPr>
          </a:p>
          <a:p>
            <a:pPr lvl="1"/>
            <a:r>
              <a:rPr lang="en-US" sz="2000" dirty="0">
                <a:effectLst/>
                <a:latin typeface="Rockwell"/>
                <a:cs typeface="Rockwell"/>
              </a:rPr>
              <a:t>Texas boundary and debt disputes</a:t>
            </a:r>
          </a:p>
          <a:p>
            <a:pPr lvl="1"/>
            <a:r>
              <a:rPr lang="en-US" sz="2000" dirty="0">
                <a:effectLst/>
                <a:latin typeface="Rockwell"/>
                <a:cs typeface="Rockwell"/>
              </a:rPr>
              <a:t>Slave trade abolished in D.C.</a:t>
            </a:r>
          </a:p>
          <a:p>
            <a:r>
              <a:rPr lang="en-US" sz="2400" dirty="0">
                <a:effectLst/>
                <a:latin typeface="Rockwell"/>
                <a:cs typeface="Rockwell"/>
              </a:rPr>
              <a:t>“I trust we shall persist in our resistance [to the admission of California] until the restoration of all our rights, or disunion, one or the other is the consequence. We have borne the wrongs and insults of the North long enough.” - John C. Calhoun</a:t>
            </a:r>
          </a:p>
        </p:txBody>
      </p:sp>
    </p:spTree>
    <p:extLst>
      <p:ext uri="{BB962C8B-B14F-4D97-AF65-F5344CB8AC3E}">
        <p14:creationId xmlns:p14="http://schemas.microsoft.com/office/powerpoint/2010/main" val="117616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0"/>
            <a:ext cx="5252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6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>
                <a:effectLst/>
                <a:latin typeface="Rockwell"/>
                <a:cs typeface="Rockwell"/>
              </a:rPr>
              <a:t>Sectionalist Presidents</a:t>
            </a:r>
            <a:br>
              <a:rPr lang="en-US" sz="3200">
                <a:effectLst/>
                <a:latin typeface="Rockwell"/>
                <a:cs typeface="Rockwell"/>
              </a:rPr>
            </a:br>
            <a:r>
              <a:rPr lang="en-US" sz="3200">
                <a:effectLst/>
                <a:latin typeface="Rockwell"/>
                <a:cs typeface="Rockwell"/>
              </a:rPr>
              <a:t>Zachary Taylor (W) (1849-1850)</a:t>
            </a:r>
          </a:p>
        </p:txBody>
      </p:sp>
      <p:sp>
        <p:nvSpPr>
          <p:cNvPr id="44034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114800" y="1600200"/>
            <a:ext cx="50292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r>
              <a:rPr lang="en-US" sz="2000" dirty="0">
                <a:effectLst/>
                <a:latin typeface="Rockwell"/>
                <a:cs typeface="Rockwell"/>
              </a:rPr>
              <a:t>War hero of Mexican-American War</a:t>
            </a:r>
          </a:p>
          <a:p>
            <a:r>
              <a:rPr lang="en-US" sz="2000" dirty="0">
                <a:effectLst/>
                <a:latin typeface="Rockwell"/>
                <a:cs typeface="Rockwell"/>
              </a:rPr>
              <a:t>States’ rights, but no secession</a:t>
            </a:r>
          </a:p>
          <a:p>
            <a:r>
              <a:rPr lang="en-US" sz="2000" dirty="0">
                <a:effectLst/>
                <a:latin typeface="Rockwell"/>
                <a:cs typeface="Rockwell"/>
              </a:rPr>
              <a:t>Views on Slavery</a:t>
            </a:r>
          </a:p>
          <a:p>
            <a:pPr lvl="1"/>
            <a:r>
              <a:rPr lang="en-US" sz="1800" dirty="0">
                <a:effectLst/>
                <a:latin typeface="Rockwell"/>
                <a:cs typeface="Rockwell"/>
              </a:rPr>
              <a:t>Slave owner</a:t>
            </a:r>
          </a:p>
          <a:p>
            <a:pPr lvl="1"/>
            <a:r>
              <a:rPr lang="en-US" sz="1800" dirty="0">
                <a:effectLst/>
                <a:latin typeface="Rockwell"/>
                <a:cs typeface="Rockwell"/>
              </a:rPr>
              <a:t>No expansion of slavery</a:t>
            </a:r>
          </a:p>
          <a:p>
            <a:pPr lvl="1"/>
            <a:r>
              <a:rPr lang="en-US" sz="1800" dirty="0">
                <a:effectLst/>
                <a:latin typeface="Rockwell"/>
                <a:cs typeface="Rockwell"/>
              </a:rPr>
              <a:t>Refused to sign Compromise of 1850</a:t>
            </a:r>
          </a:p>
          <a:p>
            <a:r>
              <a:rPr lang="en-US" sz="2000" dirty="0">
                <a:effectLst/>
                <a:latin typeface="Rockwell"/>
                <a:cs typeface="Rockwell"/>
              </a:rPr>
              <a:t>Died after a year in office</a:t>
            </a:r>
          </a:p>
        </p:txBody>
      </p:sp>
      <p:pic>
        <p:nvPicPr>
          <p:cNvPr id="5" name="Picture 5" descr="worst-taylor.jpg 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6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>
                <a:effectLst/>
                <a:latin typeface="Rockwell"/>
                <a:cs typeface="Rockwell"/>
              </a:rPr>
              <a:t>Sectionalist Presidents</a:t>
            </a:r>
            <a:br>
              <a:rPr lang="en-US" sz="3200">
                <a:effectLst/>
                <a:latin typeface="Rockwell"/>
                <a:cs typeface="Rockwell"/>
              </a:rPr>
            </a:br>
            <a:r>
              <a:rPr lang="en-US" sz="3200">
                <a:effectLst/>
                <a:latin typeface="Rockwell"/>
                <a:cs typeface="Rockwell"/>
              </a:rPr>
              <a:t>Millard Fillmore (W) (1850-1853)</a:t>
            </a:r>
          </a:p>
        </p:txBody>
      </p:sp>
      <p:sp>
        <p:nvSpPr>
          <p:cNvPr id="4505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191000" y="1371600"/>
            <a:ext cx="49530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effectLst/>
                <a:latin typeface="Rockwell"/>
                <a:cs typeface="Rockwell"/>
              </a:rPr>
              <a:t>Assumes the presidency after Taylor’s death</a:t>
            </a:r>
          </a:p>
          <a:p>
            <a:r>
              <a:rPr lang="en-US" sz="2000">
                <a:effectLst/>
                <a:latin typeface="Rockwell"/>
                <a:cs typeface="Rockwell"/>
              </a:rPr>
              <a:t>Anti-slave moderate</a:t>
            </a:r>
          </a:p>
          <a:p>
            <a:r>
              <a:rPr lang="en-US" sz="2000">
                <a:effectLst/>
                <a:latin typeface="Rockwell"/>
                <a:cs typeface="Rockwell"/>
              </a:rPr>
              <a:t>Signs Compromise of 1850</a:t>
            </a:r>
          </a:p>
          <a:p>
            <a:r>
              <a:rPr lang="en-US" sz="2000">
                <a:effectLst/>
                <a:latin typeface="Rockwell"/>
                <a:cs typeface="Rockwell"/>
              </a:rPr>
              <a:t>Perry Expedition to Japan (1853-1854)</a:t>
            </a:r>
          </a:p>
        </p:txBody>
      </p:sp>
      <p:pic>
        <p:nvPicPr>
          <p:cNvPr id="45059" name="Picture 5" descr="&#10;MFface.jpg                     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219575" cy="4800600"/>
          </a:xfrm>
        </p:spPr>
      </p:pic>
    </p:spTree>
    <p:extLst>
      <p:ext uri="{BB962C8B-B14F-4D97-AF65-F5344CB8AC3E}">
        <p14:creationId xmlns:p14="http://schemas.microsoft.com/office/powerpoint/2010/main" val="372674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Rockwell"/>
                <a:cs typeface="Rockwell"/>
              </a:rPr>
              <a:t>The Death of Compromising?</a:t>
            </a:r>
          </a:p>
        </p:txBody>
      </p:sp>
      <p:sp>
        <p:nvSpPr>
          <p:cNvPr id="4608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91440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>
                <a:effectLst/>
                <a:latin typeface="Rockwell"/>
                <a:cs typeface="Rockwell"/>
              </a:rPr>
              <a:t>The Great Triumvirate was no more by 1852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A new generation of sectional and ambitious politicians assume leadership roles</a:t>
            </a:r>
          </a:p>
        </p:txBody>
      </p:sp>
      <p:pic>
        <p:nvPicPr>
          <p:cNvPr id="46084" name="Picture 7" descr="DownloadedFile.jpeg                                            000A84C2Macintosh HD                   C5A9507E: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6488"/>
            <a:ext cx="2794000" cy="3211512"/>
          </a:xfrm>
        </p:spPr>
      </p:pic>
      <p:pic>
        <p:nvPicPr>
          <p:cNvPr id="46085" name="Picture 8" descr="images.jpeg      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646488"/>
            <a:ext cx="3211512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3076575" y="3254375"/>
            <a:ext cx="2568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Rockwell"/>
                <a:cs typeface="Rockwell"/>
              </a:rPr>
              <a:t>Stephen Douglas (D)</a:t>
            </a: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-25400" y="3254375"/>
            <a:ext cx="2818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Rockwell"/>
                <a:cs typeface="Rockwell"/>
              </a:rPr>
              <a:t>William Seward (W, R)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6148878" y="3277156"/>
            <a:ext cx="23571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Rockwell"/>
                <a:cs typeface="Rockwell"/>
              </a:rPr>
              <a:t>Jefferson Davis (D)</a:t>
            </a:r>
          </a:p>
        </p:txBody>
      </p:sp>
      <p:pic>
        <p:nvPicPr>
          <p:cNvPr id="11" name="Picture 6" descr="159px-StephenADouglas.png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388" y="3646488"/>
            <a:ext cx="2525712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b="1">
                <a:effectLst/>
                <a:latin typeface="Rockwell"/>
                <a:cs typeface="Rockwell"/>
              </a:rPr>
              <a:t>Fugitive Slave Law</a:t>
            </a:r>
            <a:endParaRPr lang="en-US">
              <a:effectLst/>
              <a:latin typeface="Rockwell"/>
              <a:cs typeface="Rockwell"/>
            </a:endParaRPr>
          </a:p>
        </p:txBody>
      </p:sp>
      <p:sp>
        <p:nvSpPr>
          <p:cNvPr id="3993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066800"/>
            <a:ext cx="50292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>
                <a:effectLst/>
                <a:latin typeface="Rockwell"/>
                <a:cs typeface="Rockwell"/>
              </a:rPr>
              <a:t>Enforcement of capturing and returning escaped slaves</a:t>
            </a:r>
          </a:p>
          <a:p>
            <a:pPr>
              <a:lnSpc>
                <a:spcPct val="90000"/>
              </a:lnSpc>
            </a:pPr>
            <a:r>
              <a:rPr lang="en-US" sz="2800">
                <a:effectLst/>
                <a:latin typeface="Rockwell"/>
                <a:cs typeface="Rockwell"/>
              </a:rPr>
              <a:t>Slaves flee to Canada</a:t>
            </a:r>
          </a:p>
          <a:p>
            <a:pPr>
              <a:lnSpc>
                <a:spcPct val="90000"/>
              </a:lnSpc>
            </a:pPr>
            <a:r>
              <a:rPr lang="en-US" sz="2800">
                <a:effectLst/>
                <a:latin typeface="Rockwell"/>
                <a:cs typeface="Rockwell"/>
              </a:rPr>
              <a:t>Right to trial by jury denied</a:t>
            </a:r>
          </a:p>
          <a:p>
            <a:pPr>
              <a:lnSpc>
                <a:spcPct val="90000"/>
              </a:lnSpc>
            </a:pPr>
            <a:r>
              <a:rPr lang="en-US" sz="2800">
                <a:effectLst/>
                <a:latin typeface="Rockwell"/>
                <a:cs typeface="Rockwell"/>
              </a:rPr>
              <a:t>Special Commission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/>
                <a:latin typeface="Rockwell"/>
                <a:cs typeface="Rockwell"/>
              </a:rPr>
              <a:t>$10 for those finding for slaveholder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/>
                <a:latin typeface="Rockwell"/>
                <a:cs typeface="Rockwell"/>
              </a:rPr>
              <a:t>$5 for those finding for fugitive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800" i="1">
              <a:effectLst/>
              <a:latin typeface="Rockwell"/>
              <a:cs typeface="Rockwel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lave_kidnap_post_18#8A6EF8.jpg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914400"/>
            <a:ext cx="3914775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6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7149"/>
            <a:ext cx="91440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rgbClr val="FFFFFF"/>
                </a:solidFill>
              </a:rPr>
              <a:t>Fugitive Slave Act</a:t>
            </a:r>
          </a:p>
        </p:txBody>
      </p:sp>
      <p:pic>
        <p:nvPicPr>
          <p:cNvPr id="11267" name="Picture 5" descr="250px-Slave_kidnap_post_1851_bos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06" y="1079502"/>
            <a:ext cx="2832497" cy="558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8" descr="fugitiveslave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293" y="1679015"/>
            <a:ext cx="2868221" cy="4579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slide2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14" y="1268415"/>
            <a:ext cx="2893219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1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Rockwell"/>
                <a:cs typeface="Rockwell"/>
              </a:rPr>
              <a:t>Underground Railroad</a:t>
            </a:r>
            <a:endParaRPr lang="en-US" sz="4000" dirty="0">
              <a:effectLst/>
              <a:latin typeface="Rockwell"/>
              <a:cs typeface="Rockwell"/>
            </a:endParaRPr>
          </a:p>
        </p:txBody>
      </p:sp>
      <p:pic>
        <p:nvPicPr>
          <p:cNvPr id="40962" name="Picture 6" descr="UndergroundRailroad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9163" y="762000"/>
            <a:ext cx="5684837" cy="6096000"/>
          </a:xfrm>
        </p:spPr>
      </p:pic>
      <p:sp>
        <p:nvSpPr>
          <p:cNvPr id="40963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32004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Mostly run by free blacks and fugitive slaves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Harriet Tubman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Abolitionists and white supporters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Few white families in South assisted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Slave catchers knowledge</a:t>
            </a:r>
          </a:p>
        </p:txBody>
      </p:sp>
    </p:spTree>
    <p:extLst>
      <p:ext uri="{BB962C8B-B14F-4D97-AF65-F5344CB8AC3E}">
        <p14:creationId xmlns:p14="http://schemas.microsoft.com/office/powerpoint/2010/main" val="168568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i="1">
                <a:effectLst/>
                <a:latin typeface="Rockwell"/>
                <a:cs typeface="Rockwell"/>
              </a:rPr>
              <a:t>Uncle Tom’s Cabin </a:t>
            </a:r>
            <a:r>
              <a:rPr lang="en-US">
                <a:effectLst/>
                <a:latin typeface="Rockwell"/>
                <a:cs typeface="Rockwell"/>
              </a:rPr>
              <a:t>(1852)</a:t>
            </a:r>
            <a:endParaRPr lang="en-US" i="1">
              <a:effectLst/>
              <a:latin typeface="Rockwell"/>
              <a:cs typeface="Rockwell"/>
            </a:endParaRPr>
          </a:p>
        </p:txBody>
      </p:sp>
      <p:sp>
        <p:nvSpPr>
          <p:cNvPr id="41986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4724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r>
              <a:rPr lang="en-US" sz="2800" dirty="0">
                <a:effectLst/>
                <a:latin typeface="Rockwell"/>
                <a:cs typeface="Rockwell"/>
              </a:rPr>
              <a:t>Harriet </a:t>
            </a:r>
            <a:r>
              <a:rPr lang="en-US" sz="2800" dirty="0" err="1">
                <a:effectLst/>
                <a:latin typeface="Rockwell"/>
                <a:cs typeface="Rockwell"/>
              </a:rPr>
              <a:t>Beacher</a:t>
            </a:r>
            <a:r>
              <a:rPr lang="en-US" sz="2800" dirty="0">
                <a:effectLst/>
                <a:latin typeface="Rockwell"/>
                <a:cs typeface="Rockwell"/>
              </a:rPr>
              <a:t> Stowe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“I would write something that would make this whole nation feel what an accursed thing slavery is.”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Bestselling novel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Adapted as a play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Fuels abolitionist guilt and rhetoric in Northern free states</a:t>
            </a:r>
          </a:p>
        </p:txBody>
      </p:sp>
      <p:pic>
        <p:nvPicPr>
          <p:cNvPr id="41987" name="Picture 5" descr="tspostr4581470.jpg                                             000A84C2Macintosh HD                   C5A9507E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885825"/>
            <a:ext cx="4297363" cy="5884863"/>
          </a:xfrm>
        </p:spPr>
      </p:pic>
    </p:spTree>
    <p:extLst>
      <p:ext uri="{BB962C8B-B14F-4D97-AF65-F5344CB8AC3E}">
        <p14:creationId xmlns:p14="http://schemas.microsoft.com/office/powerpoint/2010/main" val="368647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9777"/>
            <a:ext cx="7772400" cy="3155027"/>
          </a:xfrm>
        </p:spPr>
        <p:txBody>
          <a:bodyPr>
            <a:normAutofit/>
          </a:bodyPr>
          <a:lstStyle/>
          <a:p>
            <a:r>
              <a:rPr lang="en-US" dirty="0" smtClean="0"/>
              <a:t>Legislating Sectionalism: The Compromise of 1850 &amp; Kansas Nebraska 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2362"/>
            <a:ext cx="6400800" cy="1972942"/>
          </a:xfrm>
        </p:spPr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2018-2019</a:t>
            </a:r>
          </a:p>
          <a:p>
            <a:r>
              <a:rPr lang="en-US" dirty="0" smtClean="0"/>
              <a:t>Period </a:t>
            </a: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3" y="995082"/>
            <a:ext cx="8944376" cy="58629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</a:rPr>
              <a:t>Stephen </a:t>
            </a:r>
            <a:r>
              <a:rPr lang="en-US" sz="2400" dirty="0" smtClean="0">
                <a:solidFill>
                  <a:srgbClr val="FFFFFF"/>
                </a:solidFill>
              </a:rPr>
              <a:t>Douglas (Illinois senator) - wanted </a:t>
            </a:r>
            <a:r>
              <a:rPr lang="en-US" sz="2400" dirty="0">
                <a:solidFill>
                  <a:srgbClr val="FFFFFF"/>
                </a:solidFill>
              </a:rPr>
              <a:t>the railroad to go thru Chicago.  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1854 - introduced </a:t>
            </a:r>
            <a:r>
              <a:rPr lang="en-US" sz="2400" dirty="0">
                <a:solidFill>
                  <a:srgbClr val="FFFFFF"/>
                </a:solidFill>
              </a:rPr>
              <a:t>a bill to organize a </a:t>
            </a:r>
            <a:r>
              <a:rPr lang="en-US" sz="2400" dirty="0" smtClean="0">
                <a:solidFill>
                  <a:srgbClr val="FFFFFF"/>
                </a:solidFill>
              </a:rPr>
              <a:t>territory (Split a large chuck into two pieces – Kansas and Nebraska).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Nebraska territory - railroad </a:t>
            </a:r>
            <a:r>
              <a:rPr lang="en-US" sz="2400" dirty="0">
                <a:solidFill>
                  <a:srgbClr val="FFFFFF"/>
                </a:solidFill>
              </a:rPr>
              <a:t>could run through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alt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South </a:t>
            </a:r>
            <a:r>
              <a:rPr lang="en-US" sz="2400" dirty="0">
                <a:solidFill>
                  <a:srgbClr val="FFFFFF"/>
                </a:solidFill>
              </a:rPr>
              <a:t>would oppose the </a:t>
            </a:r>
            <a:r>
              <a:rPr lang="en-US" sz="2400" dirty="0" smtClean="0">
                <a:solidFill>
                  <a:srgbClr val="FFFFFF"/>
                </a:solidFill>
              </a:rPr>
              <a:t>bill – so…included </a:t>
            </a:r>
            <a:r>
              <a:rPr lang="en-US" sz="2400" dirty="0">
                <a:solidFill>
                  <a:srgbClr val="FFFFFF"/>
                </a:solidFill>
              </a:rPr>
              <a:t>a provision to let the new territory decide for itself the status of </a:t>
            </a:r>
            <a:r>
              <a:rPr lang="en-US" sz="2400" dirty="0" smtClean="0">
                <a:solidFill>
                  <a:srgbClr val="FFFFFF"/>
                </a:solidFill>
              </a:rPr>
              <a:t>slavery (</a:t>
            </a:r>
            <a:r>
              <a:rPr lang="en-US" altLang="en-US" sz="2400" b="1" dirty="0">
                <a:solidFill>
                  <a:srgbClr val="FFFFFF"/>
                </a:solidFill>
              </a:rPr>
              <a:t>popular </a:t>
            </a:r>
            <a:r>
              <a:rPr lang="en-US" altLang="en-US" sz="2400" b="1" dirty="0" smtClean="0">
                <a:solidFill>
                  <a:srgbClr val="FFFFFF"/>
                </a:solidFill>
              </a:rPr>
              <a:t>sovereignty)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FFFF"/>
                </a:solidFill>
              </a:rPr>
              <a:t>Ended </a:t>
            </a:r>
            <a:r>
              <a:rPr lang="en-US" altLang="en-US" sz="2400" dirty="0">
                <a:solidFill>
                  <a:srgbClr val="FFFFFF"/>
                </a:solidFill>
              </a:rPr>
              <a:t>the Missouri Compromise </a:t>
            </a:r>
            <a:r>
              <a:rPr lang="en-US" altLang="en-US" sz="2400" dirty="0" smtClean="0">
                <a:solidFill>
                  <a:srgbClr val="FFFFFF"/>
                </a:solidFill>
              </a:rPr>
              <a:t>(Nebraska above the 36-30 </a:t>
            </a:r>
            <a:r>
              <a:rPr lang="en-US" altLang="en-US" sz="2400" dirty="0">
                <a:solidFill>
                  <a:srgbClr val="FFFFFF"/>
                </a:solidFill>
              </a:rPr>
              <a:t>split).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rgbClr val="FFFFFF"/>
                </a:solidFill>
              </a:rPr>
              <a:t>South </a:t>
            </a:r>
            <a:r>
              <a:rPr lang="en-US" altLang="en-US" dirty="0">
                <a:solidFill>
                  <a:srgbClr val="FFFFFF"/>
                </a:solidFill>
              </a:rPr>
              <a:t>was happy and the </a:t>
            </a:r>
            <a:r>
              <a:rPr lang="en-US" altLang="en-US" dirty="0" smtClean="0">
                <a:solidFill>
                  <a:srgbClr val="FFFFFF"/>
                </a:solidFill>
              </a:rPr>
              <a:t>northern abolitionists were </a:t>
            </a:r>
            <a:r>
              <a:rPr lang="en-US" altLang="en-US" dirty="0">
                <a:solidFill>
                  <a:srgbClr val="FFFFFF"/>
                </a:solidFill>
              </a:rPr>
              <a:t>upset – slavery is now allowed to </a:t>
            </a:r>
            <a:r>
              <a:rPr lang="en-US" altLang="en-US" dirty="0" smtClean="0">
                <a:solidFill>
                  <a:srgbClr val="FFFFFF"/>
                </a:solidFill>
              </a:rPr>
              <a:t>grow!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FFFF"/>
                </a:solidFill>
              </a:rPr>
              <a:t>Violence and conflict to come!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2" y="-90153"/>
            <a:ext cx="8944377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 Kansas-Nebraska Act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3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700" y="9525"/>
            <a:ext cx="9131300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b="1">
                <a:effectLst/>
                <a:latin typeface="Rockwell"/>
                <a:cs typeface="Rockwell"/>
              </a:rPr>
              <a:t>Kansas-Nebraska Act (1854)</a:t>
            </a:r>
            <a:endParaRPr lang="en-US">
              <a:effectLst/>
              <a:latin typeface="Rockwell"/>
              <a:cs typeface="Rockwel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" y="850900"/>
            <a:ext cx="9105900" cy="5626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effectLst/>
                <a:latin typeface="Rockwell"/>
                <a:cs typeface="Rockwell"/>
              </a:rPr>
              <a:t>Stephen Douglas and Chicago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effectLst/>
                <a:latin typeface="Rockwell"/>
                <a:cs typeface="Rockwell"/>
              </a:rPr>
              <a:t>Parameters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/>
                <a:latin typeface="Rockwell"/>
                <a:cs typeface="Rockwell"/>
              </a:rPr>
              <a:t>Separate Nebraska Territory into Nebraska and Kansas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/>
                <a:latin typeface="Rockwell"/>
                <a:cs typeface="Rockwell"/>
              </a:rPr>
              <a:t>Each territory voted for slavery based on </a:t>
            </a:r>
            <a:r>
              <a:rPr lang="en-US" sz="2400" b="1" dirty="0">
                <a:effectLst/>
                <a:latin typeface="Rockwell"/>
                <a:cs typeface="Rockwell"/>
              </a:rPr>
              <a:t>popular sovereignty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effectLst/>
                <a:latin typeface="Rockwell"/>
                <a:cs typeface="Rockwell"/>
              </a:rPr>
              <a:t>Impact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/>
                <a:latin typeface="Rockwell"/>
                <a:cs typeface="Rockwell"/>
              </a:rPr>
              <a:t>Douglas won his railroad and Southern support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/>
                <a:latin typeface="Rockwell"/>
                <a:cs typeface="Rockwell"/>
              </a:rPr>
              <a:t>Virtually repealed the Missouri Compromise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/>
                <a:latin typeface="Rockwell"/>
                <a:cs typeface="Rockwell"/>
              </a:rPr>
              <a:t>Ended the Whig Party and Second Party System</a:t>
            </a:r>
          </a:p>
          <a:p>
            <a:pPr>
              <a:defRPr/>
            </a:pPr>
            <a:endParaRPr lang="en-US" sz="40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92577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61890"/>
            <a:ext cx="8568068" cy="52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3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/>
                <a:ea typeface="+mj-ea"/>
                <a:cs typeface="Rockwell"/>
              </a:rPr>
              <a:t>“A living, creeping, lie.”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dirty="0">
                <a:latin typeface="Rockwell"/>
                <a:cs typeface="Rockwell"/>
              </a:rPr>
              <a:t>"If Kansas should sink to-day, and leave a great vacant space in the earth's surface, this vexed question [of slavery] would still be among us.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endParaRPr lang="en-US" dirty="0">
              <a:latin typeface="Rockwell"/>
              <a:cs typeface="Rockwell"/>
            </a:endParaRPr>
          </a:p>
          <a:p>
            <a:pPr lvl="1" algn="ctr" eaLnBrk="1" hangingPunct="1"/>
            <a:r>
              <a:rPr lang="en-US" dirty="0">
                <a:latin typeface="Rockwell"/>
                <a:cs typeface="Rockwell"/>
              </a:rPr>
              <a:t>A. Lincoln </a:t>
            </a:r>
          </a:p>
        </p:txBody>
      </p:sp>
    </p:spTree>
    <p:extLst>
      <p:ext uri="{BB962C8B-B14F-4D97-AF65-F5344CB8AC3E}">
        <p14:creationId xmlns:p14="http://schemas.microsoft.com/office/powerpoint/2010/main" val="14027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" y="0"/>
            <a:ext cx="791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extent to which compromise solved the nation’s sectional tensions from 1783-1850.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7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Rockwell"/>
                <a:cs typeface="Rockwell"/>
              </a:rPr>
              <a:t>Election of 1848</a:t>
            </a:r>
          </a:p>
        </p:txBody>
      </p:sp>
      <p:sp>
        <p:nvSpPr>
          <p:cNvPr id="3686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248400" y="762000"/>
            <a:ext cx="28956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10000"/>
          </a:bodyPr>
          <a:lstStyle/>
          <a:p>
            <a:r>
              <a:rPr lang="en-US" sz="1800">
                <a:effectLst/>
                <a:latin typeface="Rockwell"/>
                <a:cs typeface="Rockwell"/>
              </a:rPr>
              <a:t>Zachary Taylor (W)</a:t>
            </a:r>
          </a:p>
          <a:p>
            <a:pPr lvl="1"/>
            <a:r>
              <a:rPr lang="en-US" sz="1600">
                <a:effectLst/>
                <a:latin typeface="Rockwell"/>
                <a:cs typeface="Rockwell"/>
              </a:rPr>
              <a:t>Slave owner</a:t>
            </a:r>
          </a:p>
          <a:p>
            <a:pPr lvl="1"/>
            <a:r>
              <a:rPr lang="en-US" sz="1600">
                <a:effectLst/>
                <a:latin typeface="Rockwell"/>
                <a:cs typeface="Rockwell"/>
              </a:rPr>
              <a:t>War hero</a:t>
            </a:r>
          </a:p>
          <a:p>
            <a:r>
              <a:rPr lang="en-US" sz="1800">
                <a:effectLst/>
                <a:latin typeface="Rockwell"/>
                <a:cs typeface="Rockwell"/>
              </a:rPr>
              <a:t>Lewis Cass (D)</a:t>
            </a:r>
          </a:p>
          <a:p>
            <a:r>
              <a:rPr lang="en-US" sz="1800">
                <a:effectLst/>
                <a:latin typeface="Rockwell"/>
                <a:cs typeface="Rockwell"/>
              </a:rPr>
              <a:t>Martin van Buren (FSP)</a:t>
            </a:r>
          </a:p>
        </p:txBody>
      </p:sp>
      <p:pic>
        <p:nvPicPr>
          <p:cNvPr id="36867" name="Picture 5" descr="USAPElect1848.gif                                              000A84C2Macintosh HD                   C5A9507E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6172200" cy="6172200"/>
          </a:xfrm>
        </p:spPr>
      </p:pic>
    </p:spTree>
    <p:extLst>
      <p:ext uri="{BB962C8B-B14F-4D97-AF65-F5344CB8AC3E}">
        <p14:creationId xmlns:p14="http://schemas.microsoft.com/office/powerpoint/2010/main" val="308765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  <a:latin typeface="Rockwell"/>
                <a:cs typeface="Rockwell"/>
              </a:rPr>
              <a:t>California Gold Rush</a:t>
            </a:r>
            <a:endParaRPr lang="en-US" sz="4000">
              <a:effectLst/>
              <a:latin typeface="Rockwell"/>
              <a:cs typeface="Rockwell"/>
            </a:endParaRPr>
          </a:p>
        </p:txBody>
      </p:sp>
      <p:sp>
        <p:nvSpPr>
          <p:cNvPr id="378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33400"/>
            <a:ext cx="46482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Sutter’s Mill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January 24, 1848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Massive migration to California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Forty-Niners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San Francisco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5,000 in 1848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25,000 in 1850</a:t>
            </a:r>
          </a:p>
        </p:txBody>
      </p:sp>
      <p:pic>
        <p:nvPicPr>
          <p:cNvPr id="6" name="Picture 4" descr="Gold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0386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oldRushHandb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85" y="1160332"/>
            <a:ext cx="4546715" cy="56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34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955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 smtClean="0">
                <a:solidFill>
                  <a:srgbClr val="FFFFFF"/>
                </a:solidFill>
              </a:rPr>
              <a:t>Sectionalism over Slavery Intensified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9554"/>
            <a:ext cx="5551880" cy="5728446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</a:rPr>
              <a:t>California’s </a:t>
            </a:r>
            <a:r>
              <a:rPr lang="en-US" sz="2000" dirty="0" smtClean="0">
                <a:solidFill>
                  <a:srgbClr val="FFFFFF"/>
                </a:solidFill>
              </a:rPr>
              <a:t>population - increased </a:t>
            </a:r>
            <a:r>
              <a:rPr lang="en-US" sz="2000" dirty="0">
                <a:solidFill>
                  <a:srgbClr val="FFFFFF"/>
                </a:solidFill>
              </a:rPr>
              <a:t>exponentially due to the </a:t>
            </a:r>
            <a:r>
              <a:rPr lang="en-US" sz="2000" b="1" dirty="0">
                <a:solidFill>
                  <a:srgbClr val="FFFFFF"/>
                </a:solidFill>
              </a:rPr>
              <a:t>California Gold Rush </a:t>
            </a:r>
            <a:r>
              <a:rPr lang="en-US" sz="2000" dirty="0" smtClean="0">
                <a:solidFill>
                  <a:srgbClr val="FFFFFF"/>
                </a:solidFill>
              </a:rPr>
              <a:t>(ironically, not </a:t>
            </a:r>
            <a:r>
              <a:rPr lang="en-US" sz="2000" dirty="0">
                <a:solidFill>
                  <a:srgbClr val="FFFFFF"/>
                </a:solidFill>
              </a:rPr>
              <a:t>a </a:t>
            </a:r>
            <a:r>
              <a:rPr lang="en-US" sz="2000" dirty="0" smtClean="0">
                <a:solidFill>
                  <a:srgbClr val="FFFFFF"/>
                </a:solidFill>
              </a:rPr>
              <a:t>large </a:t>
            </a:r>
            <a:r>
              <a:rPr lang="en-US" sz="2000" dirty="0">
                <a:solidFill>
                  <a:srgbClr val="FFFFFF"/>
                </a:solidFill>
              </a:rPr>
              <a:t>amount of gold</a:t>
            </a:r>
            <a:r>
              <a:rPr lang="en-US" sz="2000" dirty="0" smtClean="0">
                <a:solidFill>
                  <a:srgbClr val="FFFFFF"/>
                </a:solidFill>
              </a:rPr>
              <a:t>).</a:t>
            </a:r>
          </a:p>
          <a:p>
            <a:pPr marL="274320" indent="-274320" fontAlgn="auto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1849-1850 - apply for statehood as a free state.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The South - fearing the loss of power in the Senate, objected! 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Northerners </a:t>
            </a:r>
            <a:r>
              <a:rPr lang="en-US" sz="2400" dirty="0">
                <a:solidFill>
                  <a:srgbClr val="FFFFFF"/>
                </a:solidFill>
              </a:rPr>
              <a:t>drafted petitions </a:t>
            </a:r>
            <a:r>
              <a:rPr lang="en-US" sz="2400" dirty="0" smtClean="0">
                <a:solidFill>
                  <a:srgbClr val="FFFFFF"/>
                </a:solidFill>
              </a:rPr>
              <a:t>demanding </a:t>
            </a:r>
            <a:r>
              <a:rPr lang="en-US" sz="2400" dirty="0">
                <a:solidFill>
                  <a:srgbClr val="FFFFFF"/>
                </a:solidFill>
              </a:rPr>
              <a:t>the prohibition </a:t>
            </a:r>
            <a:r>
              <a:rPr lang="en-US" sz="2400" dirty="0" smtClean="0">
                <a:solidFill>
                  <a:srgbClr val="FFFFFF"/>
                </a:solidFill>
              </a:rPr>
              <a:t>of slavery </a:t>
            </a:r>
            <a:r>
              <a:rPr lang="en-US" sz="2400" dirty="0">
                <a:solidFill>
                  <a:srgbClr val="FFFFFF"/>
                </a:solidFill>
              </a:rPr>
              <a:t>in the </a:t>
            </a:r>
            <a:r>
              <a:rPr lang="en-US" sz="2400" dirty="0" smtClean="0">
                <a:solidFill>
                  <a:srgbClr val="FFFFFF"/>
                </a:solidFill>
              </a:rPr>
              <a:t>territories.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Southerners talked openly </a:t>
            </a:r>
            <a:r>
              <a:rPr lang="en-US" sz="2400" dirty="0">
                <a:solidFill>
                  <a:srgbClr val="FFFFFF"/>
                </a:solidFill>
              </a:rPr>
              <a:t>of </a:t>
            </a:r>
            <a:r>
              <a:rPr lang="en-US" sz="2400" dirty="0" smtClean="0">
                <a:solidFill>
                  <a:srgbClr val="FFFFFF"/>
                </a:solidFill>
              </a:rPr>
              <a:t>secession</a:t>
            </a:r>
            <a:r>
              <a:rPr lang="en-US" sz="2400" dirty="0">
                <a:solidFill>
                  <a:srgbClr val="FFFFFF"/>
                </a:solidFill>
              </a:rPr>
              <a:t>!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Things are getting tense!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webinquiry.org/examples/dream/Gold%20Ru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87" y="875722"/>
            <a:ext cx="3667348" cy="320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7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968188"/>
            <a:ext cx="8927432" cy="588981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</a:t>
            </a:r>
            <a:r>
              <a:rPr lang="en-US" sz="2000" dirty="0" smtClean="0">
                <a:solidFill>
                  <a:srgbClr val="FFFFFF"/>
                </a:solidFill>
              </a:rPr>
              <a:t>ectional crisis – Senate tried </a:t>
            </a:r>
            <a:r>
              <a:rPr lang="en-US" sz="2000" dirty="0">
                <a:solidFill>
                  <a:srgbClr val="FFFFFF"/>
                </a:solidFill>
              </a:rPr>
              <a:t>to find </a:t>
            </a:r>
            <a:r>
              <a:rPr lang="en-US" sz="2000" dirty="0" smtClean="0">
                <a:solidFill>
                  <a:srgbClr val="FFFFFF"/>
                </a:solidFill>
              </a:rPr>
              <a:t>compromise – it is a mess at this point!</a:t>
            </a:r>
          </a:p>
          <a:p>
            <a:r>
              <a:rPr lang="en-US" sz="2000" u="sng" dirty="0" smtClean="0">
                <a:solidFill>
                  <a:srgbClr val="FFFFFF"/>
                </a:solidFill>
              </a:rPr>
              <a:t>Issues to Fix: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CA </a:t>
            </a:r>
            <a:r>
              <a:rPr lang="en-US" altLang="en-US" sz="2000" dirty="0">
                <a:solidFill>
                  <a:srgbClr val="FFFFFF"/>
                </a:solidFill>
              </a:rPr>
              <a:t>wants to be a </a:t>
            </a:r>
            <a:r>
              <a:rPr lang="en-US" altLang="en-US" sz="2000" dirty="0" smtClean="0">
                <a:solidFill>
                  <a:srgbClr val="FFFFFF"/>
                </a:solidFill>
              </a:rPr>
              <a:t>state – </a:t>
            </a:r>
            <a:r>
              <a:rPr lang="en-US" altLang="en-US" sz="2000" dirty="0">
                <a:solidFill>
                  <a:srgbClr val="FFFFFF"/>
                </a:solidFill>
              </a:rPr>
              <a:t>most thought it would be slave due to most of the territory being under the 36-30 line, but </a:t>
            </a:r>
            <a:r>
              <a:rPr lang="en-US" altLang="en-US" sz="2000" dirty="0" smtClean="0">
                <a:solidFill>
                  <a:srgbClr val="FFFFFF"/>
                </a:solidFill>
              </a:rPr>
              <a:t>people of CA and Pres. Taylor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Texas </a:t>
            </a:r>
            <a:r>
              <a:rPr lang="en-US" altLang="en-US" sz="2000" dirty="0">
                <a:solidFill>
                  <a:srgbClr val="FFFFFF"/>
                </a:solidFill>
              </a:rPr>
              <a:t>(slave state) is claiming NM lands for </a:t>
            </a:r>
            <a:r>
              <a:rPr lang="en-US" altLang="en-US" sz="2000" dirty="0" smtClean="0">
                <a:solidFill>
                  <a:srgbClr val="FFFFFF"/>
                </a:solidFill>
              </a:rPr>
              <a:t>themselves.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Abolitionists </a:t>
            </a:r>
            <a:r>
              <a:rPr lang="en-US" altLang="en-US" sz="2000" dirty="0">
                <a:solidFill>
                  <a:srgbClr val="FFFFFF"/>
                </a:solidFill>
              </a:rPr>
              <a:t>want slavery out of </a:t>
            </a:r>
            <a:r>
              <a:rPr lang="en-US" altLang="en-US" sz="2000" dirty="0" smtClean="0">
                <a:solidFill>
                  <a:srgbClr val="FFFFFF"/>
                </a:solidFill>
              </a:rPr>
              <a:t>DC.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South </a:t>
            </a:r>
            <a:r>
              <a:rPr lang="en-US" altLang="en-US" sz="2000" dirty="0">
                <a:solidFill>
                  <a:srgbClr val="FFFFFF"/>
                </a:solidFill>
              </a:rPr>
              <a:t>is mad at North for not enforcing the Fugitive Slave Act of 1793</a:t>
            </a:r>
            <a:r>
              <a:rPr lang="en-US" altLang="en-US" sz="2000" dirty="0" smtClean="0">
                <a:solidFill>
                  <a:srgbClr val="FFFFFF"/>
                </a:solidFill>
              </a:rPr>
              <a:t>.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Henry Clay </a:t>
            </a:r>
            <a:r>
              <a:rPr lang="en-US" sz="2000" dirty="0" smtClean="0">
                <a:solidFill>
                  <a:srgbClr val="FFFFFF"/>
                </a:solidFill>
              </a:rPr>
              <a:t>- presented </a:t>
            </a:r>
            <a:r>
              <a:rPr lang="en-US" sz="2000" dirty="0">
                <a:solidFill>
                  <a:srgbClr val="FFFFFF"/>
                </a:solidFill>
              </a:rPr>
              <a:t>a bill that </a:t>
            </a:r>
            <a:r>
              <a:rPr lang="en-US" sz="2000" dirty="0" smtClean="0">
                <a:solidFill>
                  <a:srgbClr val="FFFFFF"/>
                </a:solidFill>
              </a:rPr>
              <a:t>contained: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Admission of California as a free </a:t>
            </a:r>
            <a:r>
              <a:rPr lang="en-US" sz="2000" dirty="0" smtClean="0">
                <a:solidFill>
                  <a:srgbClr val="FFFFFF"/>
                </a:solidFill>
              </a:rPr>
              <a:t>state.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Forming territorial governments </a:t>
            </a:r>
            <a:r>
              <a:rPr lang="en-US" sz="2000" dirty="0" smtClean="0">
                <a:solidFill>
                  <a:srgbClr val="FFFFFF"/>
                </a:solidFill>
              </a:rPr>
              <a:t>without </a:t>
            </a:r>
            <a:r>
              <a:rPr lang="en-US" sz="2000" dirty="0">
                <a:solidFill>
                  <a:srgbClr val="FFFFFF"/>
                </a:solidFill>
              </a:rPr>
              <a:t>restrictions on </a:t>
            </a:r>
            <a:r>
              <a:rPr lang="en-US" sz="2000" dirty="0" smtClean="0">
                <a:solidFill>
                  <a:srgbClr val="FFFFFF"/>
                </a:solidFill>
              </a:rPr>
              <a:t>slavery.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Eliminate the slave trade in DC, </a:t>
            </a:r>
            <a:r>
              <a:rPr lang="en-US" sz="2000" dirty="0" smtClean="0">
                <a:solidFill>
                  <a:srgbClr val="FFFFFF"/>
                </a:solidFill>
              </a:rPr>
              <a:t>but not </a:t>
            </a:r>
            <a:r>
              <a:rPr lang="en-US" sz="2000" dirty="0">
                <a:solidFill>
                  <a:srgbClr val="FFFFFF"/>
                </a:solidFill>
              </a:rPr>
              <a:t>slavery </a:t>
            </a:r>
            <a:r>
              <a:rPr lang="en-US" sz="2000" dirty="0" smtClean="0">
                <a:solidFill>
                  <a:srgbClr val="FFFFFF"/>
                </a:solidFill>
              </a:rPr>
              <a:t>itself.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 more effective fugitive slave </a:t>
            </a:r>
            <a:r>
              <a:rPr lang="en-US" sz="2000" dirty="0" smtClean="0">
                <a:solidFill>
                  <a:srgbClr val="FFFFFF"/>
                </a:solidFill>
              </a:rPr>
              <a:t>law.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-1371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solidFill>
                  <a:srgbClr val="FFFFFF"/>
                </a:solidFill>
              </a:rPr>
              <a:t>A Solution is Needed!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7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Crisis of 1850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1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FFFFFF"/>
                </a:solidFill>
              </a:rPr>
              <a:t>Solution: The Compromise of 1850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756" y="1143000"/>
            <a:ext cx="5530094" cy="518409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Debate raged </a:t>
            </a:r>
            <a:r>
              <a:rPr lang="en-US" sz="2000" dirty="0">
                <a:solidFill>
                  <a:srgbClr val="FFFFFF"/>
                </a:solidFill>
              </a:rPr>
              <a:t>for </a:t>
            </a:r>
            <a:r>
              <a:rPr lang="en-US" sz="2000" dirty="0" smtClean="0">
                <a:solidFill>
                  <a:srgbClr val="FFFFFF"/>
                </a:solidFill>
              </a:rPr>
              <a:t>months (Congress/nationwide). 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Congress - two phases (reveals </a:t>
            </a:r>
            <a:r>
              <a:rPr lang="en-US" sz="2000" dirty="0">
                <a:solidFill>
                  <a:srgbClr val="FFFFFF"/>
                </a:solidFill>
              </a:rPr>
              <a:t>the changing politics in the </a:t>
            </a:r>
            <a:r>
              <a:rPr lang="en-US" sz="2000" dirty="0" smtClean="0">
                <a:solidFill>
                  <a:srgbClr val="FFFFFF"/>
                </a:solidFill>
              </a:rPr>
              <a:t>1850’s).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400" u="sng" dirty="0" smtClean="0">
                <a:solidFill>
                  <a:srgbClr val="FFFFFF"/>
                </a:solidFill>
              </a:rPr>
              <a:t>Phase 1: </a:t>
            </a:r>
            <a:r>
              <a:rPr lang="en-US" sz="2400" dirty="0" smtClean="0">
                <a:solidFill>
                  <a:srgbClr val="FFFFFF"/>
                </a:solidFill>
              </a:rPr>
              <a:t>dominated </a:t>
            </a:r>
            <a:r>
              <a:rPr lang="en-US" sz="2400" dirty="0">
                <a:solidFill>
                  <a:srgbClr val="FFFFFF"/>
                </a:solidFill>
              </a:rPr>
              <a:t>by older </a:t>
            </a:r>
            <a:r>
              <a:rPr lang="en-US" sz="2400" dirty="0" smtClean="0">
                <a:solidFill>
                  <a:srgbClr val="FFFFFF"/>
                </a:solidFill>
              </a:rPr>
              <a:t>leaders (Henry </a:t>
            </a:r>
            <a:r>
              <a:rPr lang="en-US" sz="2400" dirty="0">
                <a:solidFill>
                  <a:srgbClr val="FFFFFF"/>
                </a:solidFill>
              </a:rPr>
              <a:t>Clay, John C Calhoun, and Daniel </a:t>
            </a:r>
            <a:r>
              <a:rPr lang="en-US" sz="2400" dirty="0" smtClean="0">
                <a:solidFill>
                  <a:srgbClr val="FFFFFF"/>
                </a:solidFill>
              </a:rPr>
              <a:t>Webster).  </a:t>
            </a:r>
          </a:p>
          <a:p>
            <a:pPr lvl="1"/>
            <a:r>
              <a:rPr lang="en-US" sz="2400" u="sng" dirty="0" smtClean="0">
                <a:solidFill>
                  <a:srgbClr val="FFFFFF"/>
                </a:solidFill>
              </a:rPr>
              <a:t>Phase 2: </a:t>
            </a:r>
            <a:r>
              <a:rPr lang="en-US" sz="2400" dirty="0" smtClean="0">
                <a:solidFill>
                  <a:srgbClr val="FFFFFF"/>
                </a:solidFill>
              </a:rPr>
              <a:t>dominated </a:t>
            </a:r>
            <a:r>
              <a:rPr lang="en-US" sz="2400" dirty="0">
                <a:solidFill>
                  <a:srgbClr val="FFFFFF"/>
                </a:solidFill>
              </a:rPr>
              <a:t>by younger leaders (</a:t>
            </a:r>
            <a:r>
              <a:rPr lang="en-US" sz="2400" dirty="0" smtClean="0">
                <a:solidFill>
                  <a:srgbClr val="FFFFFF"/>
                </a:solidFill>
              </a:rPr>
              <a:t>William </a:t>
            </a:r>
            <a:r>
              <a:rPr lang="en-US" sz="2400" dirty="0">
                <a:solidFill>
                  <a:srgbClr val="FFFFFF"/>
                </a:solidFill>
              </a:rPr>
              <a:t>Seward, Jefferson Davis, and Stephen </a:t>
            </a:r>
            <a:r>
              <a:rPr lang="en-US" sz="2400" dirty="0" smtClean="0">
                <a:solidFill>
                  <a:srgbClr val="FFFFFF"/>
                </a:solidFill>
              </a:rPr>
              <a:t>Douglas). 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July </a:t>
            </a:r>
            <a:r>
              <a:rPr lang="en-US" sz="2000" dirty="0">
                <a:solidFill>
                  <a:srgbClr val="FFFFFF"/>
                </a:solidFill>
              </a:rPr>
              <a:t>1850 - President Taylor died </a:t>
            </a:r>
            <a:r>
              <a:rPr lang="en-US" sz="2000" dirty="0" smtClean="0">
                <a:solidFill>
                  <a:srgbClr val="FFFFFF"/>
                </a:solidFill>
              </a:rPr>
              <a:t>suddenly - Millard </a:t>
            </a:r>
            <a:r>
              <a:rPr lang="en-US" sz="2000" dirty="0">
                <a:solidFill>
                  <a:srgbClr val="FFFFFF"/>
                </a:solidFill>
              </a:rPr>
              <a:t>Fillmore became </a:t>
            </a:r>
            <a:r>
              <a:rPr lang="en-US" sz="2000" dirty="0" smtClean="0">
                <a:solidFill>
                  <a:srgbClr val="FFFFFF"/>
                </a:solidFill>
              </a:rPr>
              <a:t>president.</a:t>
            </a:r>
          </a:p>
        </p:txBody>
      </p:sp>
      <p:pic>
        <p:nvPicPr>
          <p:cNvPr id="5" name="Picture 2" descr="http://medias.photodeck.com/ddc9048c-3e16-11e0-b521-c3d6d6c7484a/000700_xgap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925619"/>
            <a:ext cx="3183447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7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446</TotalTime>
  <Words>973</Words>
  <Application>Microsoft Macintosh PowerPoint</Application>
  <PresentationFormat>On-screen Show (4:3)</PresentationFormat>
  <Paragraphs>127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Theme</vt:lpstr>
      <vt:lpstr>Do Now</vt:lpstr>
      <vt:lpstr>Legislating Sectionalism: The Compromise of 1850 &amp; Kansas Nebraska Act</vt:lpstr>
      <vt:lpstr>AP Prompt</vt:lpstr>
      <vt:lpstr>Election of 1848</vt:lpstr>
      <vt:lpstr>California Gold Rush</vt:lpstr>
      <vt:lpstr>Sectionalism over Slavery Intensified</vt:lpstr>
      <vt:lpstr>PowerPoint Presentation</vt:lpstr>
      <vt:lpstr>Text Analysis</vt:lpstr>
      <vt:lpstr>Solution: The Compromise of 1850</vt:lpstr>
      <vt:lpstr>Compromise of 1850</vt:lpstr>
      <vt:lpstr>Compromise of 1850</vt:lpstr>
      <vt:lpstr>PowerPoint Presentation</vt:lpstr>
      <vt:lpstr>Sectionalist Presidents Zachary Taylor (W) (1849-1850)</vt:lpstr>
      <vt:lpstr>Sectionalist Presidents Millard Fillmore (W) (1850-1853)</vt:lpstr>
      <vt:lpstr>The Death of Compromising?</vt:lpstr>
      <vt:lpstr>Fugitive Slave Law</vt:lpstr>
      <vt:lpstr>Fugitive Slave Act</vt:lpstr>
      <vt:lpstr>Underground Railroad</vt:lpstr>
      <vt:lpstr>Uncle Tom’s Cabin (1852)</vt:lpstr>
      <vt:lpstr>The Kansas-Nebraska Act</vt:lpstr>
      <vt:lpstr>Kansas-Nebraska Act (1854)</vt:lpstr>
      <vt:lpstr>PowerPoint Presentation</vt:lpstr>
      <vt:lpstr>“A living, creeping, lie.”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43</cp:revision>
  <dcterms:created xsi:type="dcterms:W3CDTF">2018-05-15T21:37:39Z</dcterms:created>
  <dcterms:modified xsi:type="dcterms:W3CDTF">2018-10-26T17:33:55Z</dcterms:modified>
</cp:coreProperties>
</file>