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7" r:id="rId2"/>
    <p:sldId id="256" r:id="rId3"/>
    <p:sldId id="259" r:id="rId4"/>
    <p:sldId id="258" r:id="rId5"/>
    <p:sldId id="283" r:id="rId6"/>
    <p:sldId id="260" r:id="rId7"/>
    <p:sldId id="261" r:id="rId8"/>
    <p:sldId id="266" r:id="rId9"/>
    <p:sldId id="262" r:id="rId10"/>
    <p:sldId id="263" r:id="rId11"/>
    <p:sldId id="264" r:id="rId12"/>
    <p:sldId id="265" r:id="rId13"/>
    <p:sldId id="267" r:id="rId14"/>
    <p:sldId id="268" r:id="rId15"/>
    <p:sldId id="292" r:id="rId16"/>
    <p:sldId id="269" r:id="rId17"/>
    <p:sldId id="270" r:id="rId18"/>
    <p:sldId id="290" r:id="rId19"/>
    <p:sldId id="291" r:id="rId20"/>
    <p:sldId id="280" r:id="rId21"/>
    <p:sldId id="293" r:id="rId22"/>
    <p:sldId id="294" r:id="rId23"/>
    <p:sldId id="295" r:id="rId24"/>
    <p:sldId id="284" r:id="rId25"/>
    <p:sldId id="278" r:id="rId26"/>
    <p:sldId id="285" r:id="rId27"/>
    <p:sldId id="298" r:id="rId28"/>
    <p:sldId id="297" r:id="rId29"/>
    <p:sldId id="299" r:id="rId30"/>
    <p:sldId id="300" r:id="rId31"/>
    <p:sldId id="301" r:id="rId32"/>
    <p:sldId id="286" r:id="rId33"/>
    <p:sldId id="288" r:id="rId34"/>
    <p:sldId id="289" r:id="rId35"/>
    <p:sldId id="281" r:id="rId36"/>
    <p:sldId id="282" r:id="rId37"/>
    <p:sldId id="296"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7" d="100"/>
          <a:sy n="57" d="100"/>
        </p:scale>
        <p:origin x="-20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67FE-3FAE-4908-9041-FCC443456C4E}" type="doc">
      <dgm:prSet loTypeId="urn:microsoft.com/office/officeart/2005/8/layout/funnel1" loCatId="process" qsTypeId="urn:microsoft.com/office/officeart/2005/8/quickstyle/3d2" qsCatId="3D" csTypeId="urn:microsoft.com/office/officeart/2005/8/colors/colorful5" csCatId="colorful" phldr="1"/>
      <dgm:spPr/>
      <dgm:t>
        <a:bodyPr/>
        <a:lstStyle/>
        <a:p>
          <a:endParaRPr lang="en-US"/>
        </a:p>
      </dgm:t>
    </dgm:pt>
    <dgm:pt modelId="{56AA3B7A-3927-4524-AFD2-0D9DA8832EC8}">
      <dgm:prSet phldrT="[Text]"/>
      <dgm:spPr/>
      <dgm:t>
        <a:bodyPr/>
        <a:lstStyle/>
        <a:p>
          <a:r>
            <a:rPr lang="en-US" dirty="0" smtClean="0">
              <a:solidFill>
                <a:schemeClr val="bg1"/>
              </a:solidFill>
              <a:effectLst/>
            </a:rPr>
            <a:t>Northern Whigs</a:t>
          </a:r>
          <a:endParaRPr lang="en-US" dirty="0">
            <a:solidFill>
              <a:schemeClr val="bg1"/>
            </a:solidFill>
            <a:effectLst/>
          </a:endParaRPr>
        </a:p>
      </dgm:t>
    </dgm:pt>
    <dgm:pt modelId="{19364527-793A-4AA4-9A47-AD1361E35D7A}" type="parTrans" cxnId="{1A14D539-2460-40F0-AFFB-40B51C7FC263}">
      <dgm:prSet/>
      <dgm:spPr/>
      <dgm:t>
        <a:bodyPr/>
        <a:lstStyle/>
        <a:p>
          <a:endParaRPr lang="en-US">
            <a:solidFill>
              <a:schemeClr val="bg1"/>
            </a:solidFill>
          </a:endParaRPr>
        </a:p>
      </dgm:t>
    </dgm:pt>
    <dgm:pt modelId="{E9AF4078-B8B2-4E7A-AF05-94381B8118F0}" type="sibTrans" cxnId="{1A14D539-2460-40F0-AFFB-40B51C7FC263}">
      <dgm:prSet/>
      <dgm:spPr/>
      <dgm:t>
        <a:bodyPr/>
        <a:lstStyle/>
        <a:p>
          <a:endParaRPr lang="en-US">
            <a:solidFill>
              <a:schemeClr val="bg1"/>
            </a:solidFill>
          </a:endParaRPr>
        </a:p>
      </dgm:t>
    </dgm:pt>
    <dgm:pt modelId="{FC0E93D1-8C14-4657-A11E-D8B028AA73E7}">
      <dgm:prSet phldrT="[Text]"/>
      <dgm:spPr/>
      <dgm:t>
        <a:bodyPr/>
        <a:lstStyle/>
        <a:p>
          <a:r>
            <a:rPr lang="en-US" dirty="0" smtClean="0">
              <a:solidFill>
                <a:schemeClr val="bg1"/>
              </a:solidFill>
              <a:effectLst/>
            </a:rPr>
            <a:t>Free-</a:t>
          </a:r>
          <a:r>
            <a:rPr lang="en-US" dirty="0" err="1" smtClean="0">
              <a:solidFill>
                <a:schemeClr val="bg1"/>
              </a:solidFill>
              <a:effectLst/>
            </a:rPr>
            <a:t>Soilers</a:t>
          </a:r>
          <a:endParaRPr lang="en-US" dirty="0">
            <a:solidFill>
              <a:schemeClr val="bg1"/>
            </a:solidFill>
            <a:effectLst/>
          </a:endParaRPr>
        </a:p>
      </dgm:t>
    </dgm:pt>
    <dgm:pt modelId="{443780A3-9EA5-488B-BE9F-ECE22CBF8406}" type="parTrans" cxnId="{22344DEF-9AD7-4A78-8181-22F042B111AC}">
      <dgm:prSet/>
      <dgm:spPr/>
      <dgm:t>
        <a:bodyPr/>
        <a:lstStyle/>
        <a:p>
          <a:endParaRPr lang="en-US">
            <a:solidFill>
              <a:schemeClr val="bg1"/>
            </a:solidFill>
          </a:endParaRPr>
        </a:p>
      </dgm:t>
    </dgm:pt>
    <dgm:pt modelId="{102FF914-8900-4147-BE3A-FE8C68AFB35E}" type="sibTrans" cxnId="{22344DEF-9AD7-4A78-8181-22F042B111AC}">
      <dgm:prSet/>
      <dgm:spPr/>
      <dgm:t>
        <a:bodyPr/>
        <a:lstStyle/>
        <a:p>
          <a:endParaRPr lang="en-US">
            <a:solidFill>
              <a:schemeClr val="bg1"/>
            </a:solidFill>
          </a:endParaRPr>
        </a:p>
      </dgm:t>
    </dgm:pt>
    <dgm:pt modelId="{AA422A40-F577-4A2C-9304-989F2866A016}">
      <dgm:prSet phldrT="[Text]"/>
      <dgm:spPr/>
      <dgm:t>
        <a:bodyPr/>
        <a:lstStyle/>
        <a:p>
          <a:r>
            <a:rPr lang="en-US" dirty="0" smtClean="0">
              <a:solidFill>
                <a:schemeClr val="bg1"/>
              </a:solidFill>
              <a:effectLst/>
            </a:rPr>
            <a:t>Know-Nothings (by 1860)</a:t>
          </a:r>
          <a:endParaRPr lang="en-US" dirty="0">
            <a:solidFill>
              <a:schemeClr val="bg1"/>
            </a:solidFill>
            <a:effectLst/>
          </a:endParaRPr>
        </a:p>
      </dgm:t>
    </dgm:pt>
    <dgm:pt modelId="{ABF977B9-760C-43E5-B68F-E99440C05D29}" type="parTrans" cxnId="{5F1499D6-CA01-4C83-BF26-38E811AE10D7}">
      <dgm:prSet/>
      <dgm:spPr/>
      <dgm:t>
        <a:bodyPr/>
        <a:lstStyle/>
        <a:p>
          <a:endParaRPr lang="en-US">
            <a:solidFill>
              <a:schemeClr val="bg1"/>
            </a:solidFill>
          </a:endParaRPr>
        </a:p>
      </dgm:t>
    </dgm:pt>
    <dgm:pt modelId="{6582F364-2162-4A86-9D59-5F1CE56F8482}" type="sibTrans" cxnId="{5F1499D6-CA01-4C83-BF26-38E811AE10D7}">
      <dgm:prSet/>
      <dgm:spPr/>
      <dgm:t>
        <a:bodyPr/>
        <a:lstStyle/>
        <a:p>
          <a:endParaRPr lang="en-US">
            <a:solidFill>
              <a:schemeClr val="bg1"/>
            </a:solidFill>
          </a:endParaRPr>
        </a:p>
      </dgm:t>
    </dgm:pt>
    <dgm:pt modelId="{1D7554EE-2ADF-4EDA-AF98-08BADCE867F3}">
      <dgm:prSet phldrT="[Text]"/>
      <dgm:spPr/>
      <dgm:t>
        <a:bodyPr/>
        <a:lstStyle/>
        <a:p>
          <a:r>
            <a:rPr lang="en-US" dirty="0" smtClean="0">
              <a:solidFill>
                <a:srgbClr val="FFFFFF"/>
              </a:solidFill>
              <a:effectLst/>
            </a:rPr>
            <a:t>Republican Party</a:t>
          </a:r>
          <a:endParaRPr lang="en-US" dirty="0">
            <a:solidFill>
              <a:srgbClr val="FFFFFF"/>
            </a:solidFill>
            <a:effectLst/>
          </a:endParaRPr>
        </a:p>
      </dgm:t>
    </dgm:pt>
    <dgm:pt modelId="{72B659AA-8066-458E-B246-5E0DCEEFFD2B}" type="parTrans" cxnId="{0C3AB45B-98D4-4F6A-94F0-B3A66A55E754}">
      <dgm:prSet/>
      <dgm:spPr/>
      <dgm:t>
        <a:bodyPr/>
        <a:lstStyle/>
        <a:p>
          <a:endParaRPr lang="en-US">
            <a:solidFill>
              <a:schemeClr val="bg1"/>
            </a:solidFill>
          </a:endParaRPr>
        </a:p>
      </dgm:t>
    </dgm:pt>
    <dgm:pt modelId="{6B923C28-9EC2-45DE-85F6-5BA79B9B8C98}" type="sibTrans" cxnId="{0C3AB45B-98D4-4F6A-94F0-B3A66A55E754}">
      <dgm:prSet/>
      <dgm:spPr/>
      <dgm:t>
        <a:bodyPr/>
        <a:lstStyle/>
        <a:p>
          <a:endParaRPr lang="en-US">
            <a:solidFill>
              <a:schemeClr val="bg1"/>
            </a:solidFill>
          </a:endParaRPr>
        </a:p>
      </dgm:t>
    </dgm:pt>
    <dgm:pt modelId="{5D841AF8-915D-4E25-B5E4-3749F5857090}" type="pres">
      <dgm:prSet presAssocID="{A85D67FE-3FAE-4908-9041-FCC443456C4E}" presName="Name0" presStyleCnt="0">
        <dgm:presLayoutVars>
          <dgm:chMax val="4"/>
          <dgm:resizeHandles val="exact"/>
        </dgm:presLayoutVars>
      </dgm:prSet>
      <dgm:spPr/>
      <dgm:t>
        <a:bodyPr/>
        <a:lstStyle/>
        <a:p>
          <a:endParaRPr lang="en-US"/>
        </a:p>
      </dgm:t>
    </dgm:pt>
    <dgm:pt modelId="{89DC58C4-CF43-41AA-8025-7635E582FD30}" type="pres">
      <dgm:prSet presAssocID="{A85D67FE-3FAE-4908-9041-FCC443456C4E}" presName="ellipse" presStyleLbl="trBgShp" presStyleIdx="0" presStyleCnt="1"/>
      <dgm:spPr/>
    </dgm:pt>
    <dgm:pt modelId="{C6A4011C-481C-4FC1-8481-F8230915E04A}" type="pres">
      <dgm:prSet presAssocID="{A85D67FE-3FAE-4908-9041-FCC443456C4E}" presName="arrow1" presStyleLbl="fgShp" presStyleIdx="0" presStyleCnt="1"/>
      <dgm:spPr/>
    </dgm:pt>
    <dgm:pt modelId="{B6B0620F-F70F-4A34-9536-3D86B11F95F4}" type="pres">
      <dgm:prSet presAssocID="{A85D67FE-3FAE-4908-9041-FCC443456C4E}" presName="rectangle" presStyleLbl="revTx" presStyleIdx="0" presStyleCnt="1" custLinFactNeighborY="-19873">
        <dgm:presLayoutVars>
          <dgm:bulletEnabled val="1"/>
        </dgm:presLayoutVars>
      </dgm:prSet>
      <dgm:spPr/>
      <dgm:t>
        <a:bodyPr/>
        <a:lstStyle/>
        <a:p>
          <a:endParaRPr lang="en-US"/>
        </a:p>
      </dgm:t>
    </dgm:pt>
    <dgm:pt modelId="{008938CD-CC5F-4616-9663-A74E9BAC25A5}" type="pres">
      <dgm:prSet presAssocID="{FC0E93D1-8C14-4657-A11E-D8B028AA73E7}" presName="item1" presStyleLbl="node1" presStyleIdx="0" presStyleCnt="3">
        <dgm:presLayoutVars>
          <dgm:bulletEnabled val="1"/>
        </dgm:presLayoutVars>
      </dgm:prSet>
      <dgm:spPr/>
      <dgm:t>
        <a:bodyPr/>
        <a:lstStyle/>
        <a:p>
          <a:endParaRPr lang="en-US"/>
        </a:p>
      </dgm:t>
    </dgm:pt>
    <dgm:pt modelId="{15D5E79E-EFCD-4A90-B80C-FDEB75FCF585}" type="pres">
      <dgm:prSet presAssocID="{AA422A40-F577-4A2C-9304-989F2866A016}" presName="item2" presStyleLbl="node1" presStyleIdx="1" presStyleCnt="3" custLinFactNeighborX="13924" custLinFactNeighborY="-3910">
        <dgm:presLayoutVars>
          <dgm:bulletEnabled val="1"/>
        </dgm:presLayoutVars>
      </dgm:prSet>
      <dgm:spPr/>
      <dgm:t>
        <a:bodyPr/>
        <a:lstStyle/>
        <a:p>
          <a:endParaRPr lang="en-US"/>
        </a:p>
      </dgm:t>
    </dgm:pt>
    <dgm:pt modelId="{C5FCEF5F-29D3-4ACF-B264-3090888FB457}" type="pres">
      <dgm:prSet presAssocID="{1D7554EE-2ADF-4EDA-AF98-08BADCE867F3}" presName="item3" presStyleLbl="node1" presStyleIdx="2" presStyleCnt="3" custLinFactNeighborX="29845" custLinFactNeighborY="21534">
        <dgm:presLayoutVars>
          <dgm:bulletEnabled val="1"/>
        </dgm:presLayoutVars>
      </dgm:prSet>
      <dgm:spPr/>
      <dgm:t>
        <a:bodyPr/>
        <a:lstStyle/>
        <a:p>
          <a:endParaRPr lang="en-US"/>
        </a:p>
      </dgm:t>
    </dgm:pt>
    <dgm:pt modelId="{1E710C8F-0CAB-463F-B7AE-212D3E5FDB9F}" type="pres">
      <dgm:prSet presAssocID="{A85D67FE-3FAE-4908-9041-FCC443456C4E}" presName="funnel" presStyleLbl="trAlignAcc1" presStyleIdx="0" presStyleCnt="1"/>
      <dgm:spPr/>
    </dgm:pt>
  </dgm:ptLst>
  <dgm:cxnLst>
    <dgm:cxn modelId="{95976BA3-3272-1547-B82D-B36FEA5A0400}" type="presOf" srcId="{1D7554EE-2ADF-4EDA-AF98-08BADCE867F3}" destId="{B6B0620F-F70F-4A34-9536-3D86B11F95F4}" srcOrd="0" destOrd="0" presId="urn:microsoft.com/office/officeart/2005/8/layout/funnel1"/>
    <dgm:cxn modelId="{BB11E7F4-13FB-3546-A38D-54B025E01351}" type="presOf" srcId="{AA422A40-F577-4A2C-9304-989F2866A016}" destId="{008938CD-CC5F-4616-9663-A74E9BAC25A5}" srcOrd="0" destOrd="0" presId="urn:microsoft.com/office/officeart/2005/8/layout/funnel1"/>
    <dgm:cxn modelId="{22344DEF-9AD7-4A78-8181-22F042B111AC}" srcId="{A85D67FE-3FAE-4908-9041-FCC443456C4E}" destId="{FC0E93D1-8C14-4657-A11E-D8B028AA73E7}" srcOrd="1" destOrd="0" parTransId="{443780A3-9EA5-488B-BE9F-ECE22CBF8406}" sibTransId="{102FF914-8900-4147-BE3A-FE8C68AFB35E}"/>
    <dgm:cxn modelId="{E7392CD7-42A7-C44A-A42C-4BBC974BA2AE}" type="presOf" srcId="{FC0E93D1-8C14-4657-A11E-D8B028AA73E7}" destId="{15D5E79E-EFCD-4A90-B80C-FDEB75FCF585}" srcOrd="0" destOrd="0" presId="urn:microsoft.com/office/officeart/2005/8/layout/funnel1"/>
    <dgm:cxn modelId="{0C3AB45B-98D4-4F6A-94F0-B3A66A55E754}" srcId="{A85D67FE-3FAE-4908-9041-FCC443456C4E}" destId="{1D7554EE-2ADF-4EDA-AF98-08BADCE867F3}" srcOrd="3" destOrd="0" parTransId="{72B659AA-8066-458E-B246-5E0DCEEFFD2B}" sibTransId="{6B923C28-9EC2-45DE-85F6-5BA79B9B8C98}"/>
    <dgm:cxn modelId="{1A14D539-2460-40F0-AFFB-40B51C7FC263}" srcId="{A85D67FE-3FAE-4908-9041-FCC443456C4E}" destId="{56AA3B7A-3927-4524-AFD2-0D9DA8832EC8}" srcOrd="0" destOrd="0" parTransId="{19364527-793A-4AA4-9A47-AD1361E35D7A}" sibTransId="{E9AF4078-B8B2-4E7A-AF05-94381B8118F0}"/>
    <dgm:cxn modelId="{DB996727-8681-6F4E-9798-33AB46A1A979}" type="presOf" srcId="{A85D67FE-3FAE-4908-9041-FCC443456C4E}" destId="{5D841AF8-915D-4E25-B5E4-3749F5857090}" srcOrd="0" destOrd="0" presId="urn:microsoft.com/office/officeart/2005/8/layout/funnel1"/>
    <dgm:cxn modelId="{5F1499D6-CA01-4C83-BF26-38E811AE10D7}" srcId="{A85D67FE-3FAE-4908-9041-FCC443456C4E}" destId="{AA422A40-F577-4A2C-9304-989F2866A016}" srcOrd="2" destOrd="0" parTransId="{ABF977B9-760C-43E5-B68F-E99440C05D29}" sibTransId="{6582F364-2162-4A86-9D59-5F1CE56F8482}"/>
    <dgm:cxn modelId="{C7B5FE0A-2CCC-084C-8C49-12892771EBDA}" type="presOf" srcId="{56AA3B7A-3927-4524-AFD2-0D9DA8832EC8}" destId="{C5FCEF5F-29D3-4ACF-B264-3090888FB457}" srcOrd="0" destOrd="0" presId="urn:microsoft.com/office/officeart/2005/8/layout/funnel1"/>
    <dgm:cxn modelId="{2E02472D-7C68-9745-BE69-C19A94911ADE}" type="presParOf" srcId="{5D841AF8-915D-4E25-B5E4-3749F5857090}" destId="{89DC58C4-CF43-41AA-8025-7635E582FD30}" srcOrd="0" destOrd="0" presId="urn:microsoft.com/office/officeart/2005/8/layout/funnel1"/>
    <dgm:cxn modelId="{93543646-2926-6D4F-B017-786392544D24}" type="presParOf" srcId="{5D841AF8-915D-4E25-B5E4-3749F5857090}" destId="{C6A4011C-481C-4FC1-8481-F8230915E04A}" srcOrd="1" destOrd="0" presId="urn:microsoft.com/office/officeart/2005/8/layout/funnel1"/>
    <dgm:cxn modelId="{349BE7E3-6AA0-4040-B651-D3233299FE82}" type="presParOf" srcId="{5D841AF8-915D-4E25-B5E4-3749F5857090}" destId="{B6B0620F-F70F-4A34-9536-3D86B11F95F4}" srcOrd="2" destOrd="0" presId="urn:microsoft.com/office/officeart/2005/8/layout/funnel1"/>
    <dgm:cxn modelId="{5BAC6C56-6D6E-FF41-B89A-19B9B4EE3E9B}" type="presParOf" srcId="{5D841AF8-915D-4E25-B5E4-3749F5857090}" destId="{008938CD-CC5F-4616-9663-A74E9BAC25A5}" srcOrd="3" destOrd="0" presId="urn:microsoft.com/office/officeart/2005/8/layout/funnel1"/>
    <dgm:cxn modelId="{831ABD71-664F-C248-A882-CE0D556C9D15}" type="presParOf" srcId="{5D841AF8-915D-4E25-B5E4-3749F5857090}" destId="{15D5E79E-EFCD-4A90-B80C-FDEB75FCF585}" srcOrd="4" destOrd="0" presId="urn:microsoft.com/office/officeart/2005/8/layout/funnel1"/>
    <dgm:cxn modelId="{85AB4D3E-2F9C-B149-B473-379AE11D998A}" type="presParOf" srcId="{5D841AF8-915D-4E25-B5E4-3749F5857090}" destId="{C5FCEF5F-29D3-4ACF-B264-3090888FB457}" srcOrd="5" destOrd="0" presId="urn:microsoft.com/office/officeart/2005/8/layout/funnel1"/>
    <dgm:cxn modelId="{AEC14439-92CE-474E-BCFA-08ED1A9A7ED0}" type="presParOf" srcId="{5D841AF8-915D-4E25-B5E4-3749F5857090}" destId="{1E710C8F-0CAB-463F-B7AE-212D3E5FDB9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C58C4-CF43-41AA-8025-7635E582FD30}">
      <dsp:nvSpPr>
        <dsp:cNvPr id="0" name=""/>
        <dsp:cNvSpPr/>
      </dsp:nvSpPr>
      <dsp:spPr>
        <a:xfrm>
          <a:off x="1062494" y="378523"/>
          <a:ext cx="3882771" cy="1348435"/>
        </a:xfrm>
        <a:prstGeom prst="ellipse">
          <a:avLst/>
        </a:prstGeom>
        <a:solidFill>
          <a:schemeClr val="accent5">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C6A4011C-481C-4FC1-8481-F8230915E04A}">
      <dsp:nvSpPr>
        <dsp:cNvPr id="0" name=""/>
        <dsp:cNvSpPr/>
      </dsp:nvSpPr>
      <dsp:spPr>
        <a:xfrm>
          <a:off x="2633662" y="3680383"/>
          <a:ext cx="752475" cy="481584"/>
        </a:xfrm>
        <a:prstGeom prst="down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6B0620F-F70F-4A34-9536-3D86B11F95F4}">
      <dsp:nvSpPr>
        <dsp:cNvPr id="0" name=""/>
        <dsp:cNvSpPr/>
      </dsp:nvSpPr>
      <dsp:spPr>
        <a:xfrm>
          <a:off x="1203959" y="3886203"/>
          <a:ext cx="3611880" cy="902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solidFill>
                <a:srgbClr val="FFFFFF"/>
              </a:solidFill>
              <a:effectLst/>
            </a:rPr>
            <a:t>Republican Party</a:t>
          </a:r>
          <a:endParaRPr lang="en-US" sz="3100" kern="1200" dirty="0">
            <a:solidFill>
              <a:srgbClr val="FFFFFF"/>
            </a:solidFill>
            <a:effectLst/>
          </a:endParaRPr>
        </a:p>
      </dsp:txBody>
      <dsp:txXfrm>
        <a:off x="1203959" y="3886203"/>
        <a:ext cx="3611880" cy="902970"/>
      </dsp:txXfrm>
    </dsp:sp>
    <dsp:sp modelId="{008938CD-CC5F-4616-9663-A74E9BAC25A5}">
      <dsp:nvSpPr>
        <dsp:cNvPr id="0" name=""/>
        <dsp:cNvSpPr/>
      </dsp:nvSpPr>
      <dsp:spPr>
        <a:xfrm>
          <a:off x="2474137" y="1831101"/>
          <a:ext cx="1354455" cy="1354455"/>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effectLst/>
            </a:rPr>
            <a:t>Know-Nothings (by 1860)</a:t>
          </a:r>
          <a:endParaRPr lang="en-US" sz="1600" kern="1200" dirty="0">
            <a:solidFill>
              <a:schemeClr val="bg1"/>
            </a:solidFill>
            <a:effectLst/>
          </a:endParaRPr>
        </a:p>
      </dsp:txBody>
      <dsp:txXfrm>
        <a:off x="2672492" y="2029456"/>
        <a:ext cx="957745" cy="957745"/>
      </dsp:txXfrm>
    </dsp:sp>
    <dsp:sp modelId="{15D5E79E-EFCD-4A90-B80C-FDEB75FCF585}">
      <dsp:nvSpPr>
        <dsp:cNvPr id="0" name=""/>
        <dsp:cNvSpPr/>
      </dsp:nvSpPr>
      <dsp:spPr>
        <a:xfrm>
          <a:off x="1693544" y="761999"/>
          <a:ext cx="1354455" cy="1354455"/>
        </a:xfrm>
        <a:prstGeom prst="ellipse">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effectLst/>
            </a:rPr>
            <a:t>Free-</a:t>
          </a:r>
          <a:r>
            <a:rPr lang="en-US" sz="1600" kern="1200" dirty="0" err="1" smtClean="0">
              <a:solidFill>
                <a:schemeClr val="bg1"/>
              </a:solidFill>
              <a:effectLst/>
            </a:rPr>
            <a:t>Soilers</a:t>
          </a:r>
          <a:endParaRPr lang="en-US" sz="1600" kern="1200" dirty="0">
            <a:solidFill>
              <a:schemeClr val="bg1"/>
            </a:solidFill>
            <a:effectLst/>
          </a:endParaRPr>
        </a:p>
      </dsp:txBody>
      <dsp:txXfrm>
        <a:off x="1891899" y="960354"/>
        <a:ext cx="957745" cy="957745"/>
      </dsp:txXfrm>
    </dsp:sp>
    <dsp:sp modelId="{C5FCEF5F-29D3-4ACF-B264-3090888FB457}">
      <dsp:nvSpPr>
        <dsp:cNvPr id="0" name=""/>
        <dsp:cNvSpPr/>
      </dsp:nvSpPr>
      <dsp:spPr>
        <a:xfrm>
          <a:off x="3293741" y="779150"/>
          <a:ext cx="1354455" cy="1354455"/>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effectLst/>
            </a:rPr>
            <a:t>Northern Whigs</a:t>
          </a:r>
          <a:endParaRPr lang="en-US" sz="1600" kern="1200" dirty="0">
            <a:solidFill>
              <a:schemeClr val="bg1"/>
            </a:solidFill>
            <a:effectLst/>
          </a:endParaRPr>
        </a:p>
      </dsp:txBody>
      <dsp:txXfrm>
        <a:off x="3492096" y="977505"/>
        <a:ext cx="957745" cy="957745"/>
      </dsp:txXfrm>
    </dsp:sp>
    <dsp:sp modelId="{1E710C8F-0CAB-463F-B7AE-212D3E5FDB9F}">
      <dsp:nvSpPr>
        <dsp:cNvPr id="0" name=""/>
        <dsp:cNvSpPr/>
      </dsp:nvSpPr>
      <dsp:spPr>
        <a:xfrm>
          <a:off x="902969" y="212979"/>
          <a:ext cx="4213860" cy="3371088"/>
        </a:xfrm>
        <a:prstGeom prst="funnel">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2F7C943C-8B05-2E45-AFC1-F5C3FA568A9E}" type="slidenum">
              <a:rPr lang="en-US"/>
              <a:pPr>
                <a:defRPr/>
              </a:pPr>
              <a:t>‹#›</a:t>
            </a:fld>
            <a:endParaRPr lang="en-US"/>
          </a:p>
        </p:txBody>
      </p:sp>
    </p:spTree>
    <p:extLst>
      <p:ext uri="{BB962C8B-B14F-4D97-AF65-F5344CB8AC3E}">
        <p14:creationId xmlns:p14="http://schemas.microsoft.com/office/powerpoint/2010/main" val="3348865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7F501D2C-7B76-B24C-B62D-D9C62ED06C3F}" type="slidenum">
              <a:rPr lang="en-US"/>
              <a:pPr>
                <a:defRPr/>
              </a:pPr>
              <a:t>‹#›</a:t>
            </a:fld>
            <a:endParaRPr lang="en-US"/>
          </a:p>
        </p:txBody>
      </p:sp>
    </p:spTree>
    <p:extLst>
      <p:ext uri="{BB962C8B-B14F-4D97-AF65-F5344CB8AC3E}">
        <p14:creationId xmlns:p14="http://schemas.microsoft.com/office/powerpoint/2010/main" val="344810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youtube.com/watch?v=r-AU5zgyUYQ" TargetMode="Externa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 Id="rId3"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8174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495800" cy="4910328"/>
          </a:xfrm>
        </p:spPr>
        <p:txBody>
          <a:bodyPr>
            <a:normAutofit fontScale="92500" lnSpcReduction="20000"/>
          </a:bodyPr>
          <a:lstStyle/>
          <a:p>
            <a:pPr lvl="0">
              <a:buClr>
                <a:srgbClr val="D16349"/>
              </a:buClr>
            </a:pPr>
            <a:r>
              <a:rPr lang="en-US" dirty="0" smtClean="0">
                <a:solidFill>
                  <a:srgbClr val="FFFFFF"/>
                </a:solidFill>
                <a:latin typeface="Franklin Gothic Book" panose="020B0503020102020204" pitchFamily="34" charset="0"/>
              </a:rPr>
              <a:t>Believed first and foremost in national unity</a:t>
            </a:r>
          </a:p>
          <a:p>
            <a:pPr lvl="0">
              <a:buClr>
                <a:srgbClr val="D16349"/>
              </a:buClr>
            </a:pPr>
            <a:r>
              <a:rPr lang="en-US" dirty="0" smtClean="0">
                <a:solidFill>
                  <a:srgbClr val="FFFFFF"/>
                </a:solidFill>
                <a:latin typeface="Franklin Gothic Book" panose="020B0503020102020204" pitchFamily="34" charset="0"/>
              </a:rPr>
              <a:t>“Liberty </a:t>
            </a:r>
            <a:r>
              <a:rPr lang="en-US" dirty="0">
                <a:solidFill>
                  <a:srgbClr val="FFFFFF"/>
                </a:solidFill>
                <a:latin typeface="Franklin Gothic Book" panose="020B0503020102020204" pitchFamily="34" charset="0"/>
              </a:rPr>
              <a:t>and Union, now and forever, one and </a:t>
            </a:r>
            <a:r>
              <a:rPr lang="en-US" dirty="0" smtClean="0">
                <a:solidFill>
                  <a:srgbClr val="FFFFFF"/>
                </a:solidFill>
                <a:latin typeface="Franklin Gothic Book" panose="020B0503020102020204" pitchFamily="34" charset="0"/>
              </a:rPr>
              <a:t>inseparable”</a:t>
            </a:r>
          </a:p>
          <a:p>
            <a:pPr lvl="0">
              <a:buClr>
                <a:srgbClr val="D16349"/>
              </a:buClr>
            </a:pPr>
            <a:r>
              <a:rPr lang="en-US" dirty="0" smtClean="0">
                <a:solidFill>
                  <a:srgbClr val="FFFFFF"/>
                </a:solidFill>
                <a:latin typeface="Franklin Gothic Book" panose="020B0503020102020204" pitchFamily="34" charset="0"/>
              </a:rPr>
              <a:t>Criticized Federalist secessionists during War of 1812</a:t>
            </a:r>
          </a:p>
          <a:p>
            <a:pPr lvl="0">
              <a:buClr>
                <a:srgbClr val="D16349"/>
              </a:buClr>
            </a:pPr>
            <a:r>
              <a:rPr lang="en-US" dirty="0" smtClean="0">
                <a:solidFill>
                  <a:srgbClr val="FFFFFF"/>
                </a:solidFill>
                <a:latin typeface="Franklin Gothic Book" panose="020B0503020102020204" pitchFamily="34" charset="0"/>
              </a:rPr>
              <a:t>Opposed Calhoun and Hayne during 1828-1833 nullification crisis</a:t>
            </a:r>
          </a:p>
          <a:p>
            <a:pPr lvl="0">
              <a:buClr>
                <a:srgbClr val="D16349"/>
              </a:buClr>
            </a:pPr>
            <a:r>
              <a:rPr lang="en-US" dirty="0" smtClean="0">
                <a:solidFill>
                  <a:srgbClr val="FFFFFF"/>
                </a:solidFill>
                <a:latin typeface="Franklin Gothic Book" panose="020B0503020102020204" pitchFamily="34" charset="0"/>
              </a:rPr>
              <a:t>Prosecuted northern violators of the Fugitive Slave Act</a:t>
            </a:r>
            <a:endParaRPr lang="en-US" dirty="0">
              <a:solidFill>
                <a:srgbClr val="FFFFFF"/>
              </a:solidFill>
              <a:latin typeface="Franklin Gothic Book" panose="020B0503020102020204" pitchFamily="34" charset="0"/>
            </a:endParaRPr>
          </a:p>
        </p:txBody>
      </p:sp>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Daniel Webster</a:t>
            </a:r>
            <a:endParaRPr lang="en-US" dirty="0">
              <a:effectLst>
                <a:outerShdw blurRad="38100" dist="38100" dir="2700000" algn="tl">
                  <a:srgbClr val="000000">
                    <a:alpha val="43137"/>
                  </a:srgbClr>
                </a:outerShdw>
              </a:effectLst>
            </a:endParaRP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962" y="1828800"/>
            <a:ext cx="37687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9335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267200" cy="4910328"/>
          </a:xfrm>
        </p:spPr>
        <p:txBody>
          <a:bodyPr>
            <a:normAutofit/>
          </a:bodyPr>
          <a:lstStyle/>
          <a:p>
            <a:pPr lvl="0">
              <a:buClr>
                <a:srgbClr val="D16349"/>
              </a:buClr>
            </a:pPr>
            <a:r>
              <a:rPr lang="en-US" dirty="0">
                <a:solidFill>
                  <a:srgbClr val="FFFFFF"/>
                </a:solidFill>
                <a:latin typeface="Franklin Gothic Book" panose="020B0503020102020204" pitchFamily="34" charset="0"/>
              </a:rPr>
              <a:t>Missouri </a:t>
            </a:r>
            <a:r>
              <a:rPr lang="en-US" dirty="0" smtClean="0">
                <a:solidFill>
                  <a:srgbClr val="FFFFFF"/>
                </a:solidFill>
                <a:latin typeface="Franklin Gothic Book" panose="020B0503020102020204" pitchFamily="34" charset="0"/>
              </a:rPr>
              <a:t>Compromise, 1820</a:t>
            </a:r>
            <a:endParaRPr lang="en-US" dirty="0">
              <a:solidFill>
                <a:srgbClr val="FFFFFF"/>
              </a:solidFill>
              <a:latin typeface="Franklin Gothic Book" panose="020B0503020102020204" pitchFamily="34" charset="0"/>
            </a:endParaRPr>
          </a:p>
          <a:p>
            <a:pPr lvl="1">
              <a:buClr>
                <a:srgbClr val="D16349"/>
              </a:buClr>
            </a:pPr>
            <a:r>
              <a:rPr lang="en-US" dirty="0" smtClean="0">
                <a:solidFill>
                  <a:srgbClr val="FFFFFF"/>
                </a:solidFill>
                <a:latin typeface="Franklin Gothic Book" panose="020B0503020102020204" pitchFamily="34" charset="0"/>
              </a:rPr>
              <a:t>Settled issue of slavery </a:t>
            </a:r>
            <a:r>
              <a:rPr lang="en-US" dirty="0">
                <a:solidFill>
                  <a:srgbClr val="FFFFFF"/>
                </a:solidFill>
                <a:latin typeface="Franklin Gothic Book" panose="020B0503020102020204" pitchFamily="34" charset="0"/>
              </a:rPr>
              <a:t>in Louisiana Purchase</a:t>
            </a:r>
          </a:p>
          <a:p>
            <a:pPr lvl="0">
              <a:buClr>
                <a:srgbClr val="D16349"/>
              </a:buClr>
            </a:pPr>
            <a:r>
              <a:rPr lang="en-US" dirty="0">
                <a:solidFill>
                  <a:srgbClr val="FFFFFF"/>
                </a:solidFill>
                <a:latin typeface="Franklin Gothic Book" panose="020B0503020102020204" pitchFamily="34" charset="0"/>
              </a:rPr>
              <a:t>Tariff </a:t>
            </a:r>
            <a:r>
              <a:rPr lang="en-US" dirty="0" smtClean="0">
                <a:solidFill>
                  <a:srgbClr val="FFFFFF"/>
                </a:solidFill>
                <a:latin typeface="Franklin Gothic Book" panose="020B0503020102020204" pitchFamily="34" charset="0"/>
              </a:rPr>
              <a:t>Compromise, 1833</a:t>
            </a:r>
            <a:endParaRPr lang="en-US" dirty="0">
              <a:solidFill>
                <a:srgbClr val="FFFFFF"/>
              </a:solidFill>
              <a:latin typeface="Franklin Gothic Book" panose="020B0503020102020204" pitchFamily="34" charset="0"/>
            </a:endParaRPr>
          </a:p>
          <a:p>
            <a:pPr lvl="1">
              <a:buClr>
                <a:srgbClr val="D16349"/>
              </a:buClr>
            </a:pPr>
            <a:r>
              <a:rPr lang="en-US" dirty="0" smtClean="0">
                <a:solidFill>
                  <a:srgbClr val="FFFFFF"/>
                </a:solidFill>
                <a:latin typeface="Franklin Gothic Book" panose="020B0503020102020204" pitchFamily="34" charset="0"/>
              </a:rPr>
              <a:t>Ended S.C</a:t>
            </a:r>
            <a:r>
              <a:rPr lang="en-US" dirty="0">
                <a:solidFill>
                  <a:srgbClr val="FFFFFF"/>
                </a:solidFill>
                <a:latin typeface="Franklin Gothic Book" panose="020B0503020102020204" pitchFamily="34" charset="0"/>
              </a:rPr>
              <a:t>. Nullification Crisis</a:t>
            </a:r>
          </a:p>
          <a:p>
            <a:pPr lvl="0">
              <a:buClr>
                <a:srgbClr val="D16349"/>
              </a:buClr>
            </a:pPr>
            <a:r>
              <a:rPr lang="en-US" dirty="0">
                <a:solidFill>
                  <a:srgbClr val="FFFFFF"/>
                </a:solidFill>
                <a:latin typeface="Franklin Gothic Book" panose="020B0503020102020204" pitchFamily="34" charset="0"/>
              </a:rPr>
              <a:t>Compromise of 1850</a:t>
            </a:r>
          </a:p>
          <a:p>
            <a:pPr lvl="1">
              <a:buClr>
                <a:srgbClr val="D16349"/>
              </a:buClr>
            </a:pPr>
            <a:r>
              <a:rPr lang="en-US" dirty="0" smtClean="0">
                <a:solidFill>
                  <a:srgbClr val="FFFFFF"/>
                </a:solidFill>
                <a:latin typeface="Franklin Gothic Book" panose="020B0503020102020204" pitchFamily="34" charset="0"/>
              </a:rPr>
              <a:t>Settled issue of slavery </a:t>
            </a:r>
            <a:r>
              <a:rPr lang="en-US" dirty="0">
                <a:solidFill>
                  <a:srgbClr val="FFFFFF"/>
                </a:solidFill>
                <a:latin typeface="Franklin Gothic Book" panose="020B0503020102020204" pitchFamily="34" charset="0"/>
              </a:rPr>
              <a:t>in Mexican Cession</a:t>
            </a:r>
          </a:p>
        </p:txBody>
      </p:sp>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Henry Clay’s Compromises</a:t>
            </a:r>
            <a:endParaRPr lang="en-US" dirty="0">
              <a:effectLst>
                <a:outerShdw blurRad="38100" dist="38100" dir="2700000" algn="tl">
                  <a:srgbClr val="000000">
                    <a:alpha val="43137"/>
                  </a:srgbClr>
                </a:outerShdw>
              </a:effectLst>
            </a:endParaRP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80063"/>
            <a:ext cx="3991970" cy="47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7570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495800" cy="4910328"/>
          </a:xfrm>
        </p:spPr>
        <p:txBody>
          <a:bodyPr>
            <a:normAutofit/>
          </a:bodyPr>
          <a:lstStyle/>
          <a:p>
            <a:pPr lvl="0">
              <a:buClr>
                <a:srgbClr val="D16349"/>
              </a:buClr>
            </a:pPr>
            <a:r>
              <a:rPr lang="en-US" dirty="0" smtClean="0">
                <a:solidFill>
                  <a:srgbClr val="FFFFFF"/>
                </a:solidFill>
                <a:latin typeface="Franklin Gothic Book" panose="020B0503020102020204" pitchFamily="34" charset="0"/>
              </a:rPr>
              <a:t>Vigorous defender of slavery and states’ rights</a:t>
            </a:r>
          </a:p>
          <a:p>
            <a:pPr lvl="0">
              <a:buClr>
                <a:srgbClr val="D16349"/>
              </a:buClr>
            </a:pPr>
            <a:r>
              <a:rPr lang="en-US" dirty="0" smtClean="0">
                <a:solidFill>
                  <a:srgbClr val="FFFFFF"/>
                </a:solidFill>
                <a:latin typeface="Franklin Gothic Book" panose="020B0503020102020204" pitchFamily="34" charset="0"/>
              </a:rPr>
              <a:t>Backed down from tariff crisis of 1828-1833</a:t>
            </a:r>
          </a:p>
          <a:p>
            <a:pPr lvl="0">
              <a:buClr>
                <a:srgbClr val="D16349"/>
              </a:buClr>
            </a:pPr>
            <a:r>
              <a:rPr lang="en-US" dirty="0" smtClean="0">
                <a:solidFill>
                  <a:srgbClr val="FFFFFF"/>
                </a:solidFill>
                <a:latin typeface="Franklin Gothic Book" panose="020B0503020102020204" pitchFamily="34" charset="0"/>
              </a:rPr>
              <a:t>Opposed Compromise of 1850</a:t>
            </a:r>
            <a:endParaRPr lang="en-US" dirty="0">
              <a:solidFill>
                <a:srgbClr val="FFFFFF"/>
              </a:solidFill>
              <a:latin typeface="Franklin Gothic Book" panose="020B0503020102020204" pitchFamily="34" charset="0"/>
            </a:endParaRPr>
          </a:p>
        </p:txBody>
      </p:sp>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John C. Calhoun</a:t>
            </a:r>
            <a:endParaRPr lang="en-US" dirty="0">
              <a:effectLst>
                <a:outerShdw blurRad="38100" dist="38100" dir="2700000" algn="tl">
                  <a:srgbClr val="000000">
                    <a:alpha val="43137"/>
                  </a:srgbClr>
                </a:outerShdw>
              </a:effectLst>
            </a:endParaRPr>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66887"/>
            <a:ext cx="3733800" cy="4762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993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10328"/>
          </a:xfrm>
        </p:spPr>
        <p:txBody>
          <a:bodyPr>
            <a:normAutofit fontScale="85000" lnSpcReduction="20000"/>
          </a:bodyPr>
          <a:lstStyle/>
          <a:p>
            <a:pPr lvl="0">
              <a:buClr>
                <a:srgbClr val="D16349"/>
              </a:buClr>
            </a:pPr>
            <a:r>
              <a:rPr lang="en-US" dirty="0" smtClean="0">
                <a:solidFill>
                  <a:srgbClr val="FFFFFF"/>
                </a:solidFill>
              </a:rPr>
              <a:t>Harriet Beecher Stowe</a:t>
            </a:r>
          </a:p>
          <a:p>
            <a:pPr lvl="1">
              <a:buClr>
                <a:srgbClr val="D16349"/>
              </a:buClr>
            </a:pPr>
            <a:r>
              <a:rPr lang="en-US" i="1" dirty="0" smtClean="0">
                <a:solidFill>
                  <a:srgbClr val="FFFFFF"/>
                </a:solidFill>
              </a:rPr>
              <a:t>Uncle Tom’s Cabin</a:t>
            </a:r>
            <a:r>
              <a:rPr lang="en-US" dirty="0" smtClean="0">
                <a:solidFill>
                  <a:srgbClr val="FFFFFF"/>
                </a:solidFill>
              </a:rPr>
              <a:t>, 1852</a:t>
            </a:r>
          </a:p>
          <a:p>
            <a:pPr lvl="1">
              <a:buClr>
                <a:srgbClr val="D16349"/>
              </a:buClr>
            </a:pPr>
            <a:r>
              <a:rPr lang="en-US" dirty="0" smtClean="0">
                <a:solidFill>
                  <a:srgbClr val="FFFFFF"/>
                </a:solidFill>
              </a:rPr>
              <a:t>Created northern sympathy for slaves</a:t>
            </a:r>
          </a:p>
          <a:p>
            <a:pPr lvl="0">
              <a:buClr>
                <a:srgbClr val="D16349"/>
              </a:buClr>
            </a:pPr>
            <a:r>
              <a:rPr lang="en-US" dirty="0" smtClean="0">
                <a:solidFill>
                  <a:srgbClr val="FFFFFF"/>
                </a:solidFill>
              </a:rPr>
              <a:t>Abolitionist newspapers</a:t>
            </a:r>
          </a:p>
          <a:p>
            <a:pPr lvl="1">
              <a:buClr>
                <a:srgbClr val="D16349"/>
              </a:buClr>
            </a:pPr>
            <a:r>
              <a:rPr lang="en-US" dirty="0" smtClean="0">
                <a:solidFill>
                  <a:srgbClr val="FFFFFF"/>
                </a:solidFill>
              </a:rPr>
              <a:t>Frederick Douglass’ </a:t>
            </a:r>
            <a:r>
              <a:rPr lang="en-US" i="1" dirty="0">
                <a:solidFill>
                  <a:srgbClr val="FFFFFF"/>
                </a:solidFill>
              </a:rPr>
              <a:t>T</a:t>
            </a:r>
            <a:r>
              <a:rPr lang="en-US" i="1" dirty="0" smtClean="0">
                <a:solidFill>
                  <a:srgbClr val="FFFFFF"/>
                </a:solidFill>
              </a:rPr>
              <a:t>he North Star</a:t>
            </a:r>
          </a:p>
          <a:p>
            <a:pPr lvl="1">
              <a:buClr>
                <a:srgbClr val="D16349"/>
              </a:buClr>
            </a:pPr>
            <a:r>
              <a:rPr lang="en-US" dirty="0" smtClean="0">
                <a:solidFill>
                  <a:srgbClr val="FFFFFF"/>
                </a:solidFill>
              </a:rPr>
              <a:t>William Lloyd Garrison’s </a:t>
            </a:r>
            <a:r>
              <a:rPr lang="en-US" i="1" dirty="0" smtClean="0">
                <a:solidFill>
                  <a:srgbClr val="FFFFFF"/>
                </a:solidFill>
              </a:rPr>
              <a:t>The Liberator</a:t>
            </a:r>
          </a:p>
          <a:p>
            <a:pPr lvl="0">
              <a:buClr>
                <a:srgbClr val="D16349"/>
              </a:buClr>
            </a:pPr>
            <a:r>
              <a:rPr lang="en-US" dirty="0" smtClean="0">
                <a:solidFill>
                  <a:srgbClr val="FFFFFF"/>
                </a:solidFill>
              </a:rPr>
              <a:t>Underground Railroad</a:t>
            </a:r>
          </a:p>
          <a:p>
            <a:pPr lvl="1">
              <a:buClr>
                <a:srgbClr val="D16349"/>
              </a:buClr>
            </a:pPr>
            <a:r>
              <a:rPr lang="en-US" dirty="0" smtClean="0">
                <a:solidFill>
                  <a:srgbClr val="FFFFFF"/>
                </a:solidFill>
              </a:rPr>
              <a:t>Aided slaves to freedom</a:t>
            </a:r>
          </a:p>
          <a:p>
            <a:pPr lvl="1">
              <a:buClr>
                <a:srgbClr val="D16349"/>
              </a:buClr>
            </a:pPr>
            <a:r>
              <a:rPr lang="en-US" dirty="0" smtClean="0">
                <a:solidFill>
                  <a:srgbClr val="FFFFFF"/>
                </a:solidFill>
              </a:rPr>
              <a:t>Harriet Tubman</a:t>
            </a:r>
          </a:p>
          <a:p>
            <a:pPr lvl="1">
              <a:buClr>
                <a:srgbClr val="D16349"/>
              </a:buClr>
            </a:pPr>
            <a:r>
              <a:rPr lang="en-US" dirty="0" smtClean="0">
                <a:solidFill>
                  <a:srgbClr val="FFFFFF"/>
                </a:solidFill>
              </a:rPr>
              <a:t>Activity increased in 1850s</a:t>
            </a:r>
          </a:p>
          <a:p>
            <a:pPr lvl="1">
              <a:buClr>
                <a:srgbClr val="D16349"/>
              </a:buClr>
            </a:pPr>
            <a:r>
              <a:rPr lang="en-US" dirty="0" smtClean="0">
                <a:solidFill>
                  <a:srgbClr val="FFFFFF"/>
                </a:solidFill>
              </a:rPr>
              <a:t>Some northerners ignored or nullified the 1850 Fugitive Slave Act</a:t>
            </a:r>
          </a:p>
        </p:txBody>
      </p:sp>
      <p:sp>
        <p:nvSpPr>
          <p:cNvPr id="3" name="Content Placeholder 2"/>
          <p:cNvSpPr>
            <a:spLocks noGrp="1"/>
          </p:cNvSpPr>
          <p:nvPr>
            <p:ph sz="half" idx="2"/>
          </p:nvPr>
        </p:nvSpPr>
        <p:spPr>
          <a:xfrm>
            <a:off x="4648200" y="1719072"/>
            <a:ext cx="4038600" cy="4910328"/>
          </a:xfrm>
        </p:spPr>
        <p:txBody>
          <a:bodyPr>
            <a:normAutofit fontScale="85000" lnSpcReduction="20000"/>
          </a:bodyPr>
          <a:lstStyle/>
          <a:p>
            <a:pPr lvl="0">
              <a:buClr>
                <a:srgbClr val="D16349"/>
              </a:buClr>
            </a:pPr>
            <a:r>
              <a:rPr lang="en-US" dirty="0">
                <a:solidFill>
                  <a:srgbClr val="FFFFFF"/>
                </a:solidFill>
              </a:rPr>
              <a:t>Hinton R. Helper</a:t>
            </a:r>
          </a:p>
          <a:p>
            <a:pPr lvl="1">
              <a:buClr>
                <a:srgbClr val="D16349"/>
              </a:buClr>
            </a:pPr>
            <a:r>
              <a:rPr lang="en-US" i="1" dirty="0">
                <a:solidFill>
                  <a:srgbClr val="FFFFFF"/>
                </a:solidFill>
              </a:rPr>
              <a:t>The Impending Crisis of the South</a:t>
            </a:r>
            <a:r>
              <a:rPr lang="en-US" dirty="0">
                <a:solidFill>
                  <a:srgbClr val="FFFFFF"/>
                </a:solidFill>
              </a:rPr>
              <a:t>, </a:t>
            </a:r>
            <a:r>
              <a:rPr lang="en-US" dirty="0" smtClean="0">
                <a:solidFill>
                  <a:srgbClr val="FFFFFF"/>
                </a:solidFill>
              </a:rPr>
              <a:t>1857</a:t>
            </a:r>
            <a:endParaRPr lang="en-US" sz="2800" dirty="0">
              <a:solidFill>
                <a:srgbClr val="FFFFFF"/>
              </a:solidFill>
            </a:endParaRPr>
          </a:p>
          <a:p>
            <a:pPr lvl="1">
              <a:buClr>
                <a:srgbClr val="D16349"/>
              </a:buClr>
            </a:pPr>
            <a:r>
              <a:rPr lang="en-US" dirty="0" smtClean="0">
                <a:solidFill>
                  <a:srgbClr val="FFFFFF"/>
                </a:solidFill>
              </a:rPr>
              <a:t>Argued that slavery harmed the south</a:t>
            </a:r>
            <a:endParaRPr lang="en-US" dirty="0">
              <a:solidFill>
                <a:srgbClr val="FFFFFF"/>
              </a:solidFill>
            </a:endParaRPr>
          </a:p>
        </p:txBody>
      </p:sp>
      <p:sp>
        <p:nvSpPr>
          <p:cNvPr id="4" name="Title 3"/>
          <p:cNvSpPr>
            <a:spLocks noGrp="1"/>
          </p:cNvSpPr>
          <p:nvPr>
            <p:ph type="title"/>
          </p:nvPr>
        </p:nvSpPr>
        <p:spPr/>
        <p:txBody>
          <a:bodyPr>
            <a:normAutofit fontScale="90000"/>
          </a:bodyPr>
          <a:lstStyle/>
          <a:p>
            <a:pPr algn="l"/>
            <a:r>
              <a:rPr lang="en-US" dirty="0" smtClean="0"/>
              <a:t>Northerners Violate the Fugitive Slave Act</a:t>
            </a:r>
            <a:endParaRPr lang="en-US" dirty="0"/>
          </a:p>
        </p:txBody>
      </p:sp>
    </p:spTree>
    <p:extLst>
      <p:ext uri="{BB962C8B-B14F-4D97-AF65-F5344CB8AC3E}">
        <p14:creationId xmlns:p14="http://schemas.microsoft.com/office/powerpoint/2010/main" val="4297302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Kansas-Nebraska Act, 1854</a:t>
            </a:r>
            <a:endParaRPr lang="en-US" dirty="0">
              <a:effectLst>
                <a:outerShdw blurRad="38100" dist="38100" dir="2700000" algn="tl">
                  <a:srgbClr val="000000">
                    <a:alpha val="43137"/>
                  </a:srgbClr>
                </a:outerShdw>
              </a:effectLst>
            </a:endParaRPr>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76200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rot="20524002">
            <a:off x="3285020" y="5377609"/>
            <a:ext cx="1828800" cy="8382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9941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3046"/>
          <a:stretch/>
        </p:blipFill>
        <p:spPr bwMode="auto">
          <a:xfrm>
            <a:off x="685800" y="1106355"/>
            <a:ext cx="7772400" cy="478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36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Pro-Slavery Border Ruffians</a:t>
            </a:r>
            <a:endParaRPr lang="en-US" dirty="0">
              <a:effectLst>
                <a:outerShdw blurRad="38100" dist="38100" dir="2700000" algn="tl">
                  <a:srgbClr val="000000">
                    <a:alpha val="43137"/>
                  </a:srgbClr>
                </a:outerShdw>
              </a:effectLst>
            </a:endParaRPr>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752600"/>
            <a:ext cx="66770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9760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10328"/>
          </a:xfrm>
        </p:spPr>
        <p:txBody>
          <a:bodyPr>
            <a:normAutofit/>
          </a:bodyPr>
          <a:lstStyle/>
          <a:p>
            <a:pPr lvl="0">
              <a:buClr>
                <a:srgbClr val="D16349"/>
              </a:buClr>
            </a:pPr>
            <a:r>
              <a:rPr lang="en-US" dirty="0" smtClean="0">
                <a:solidFill>
                  <a:srgbClr val="FFFFFF"/>
                </a:solidFill>
                <a:latin typeface="Franklin Gothic Book" panose="020B0503020102020204" pitchFamily="34" charset="0"/>
              </a:rPr>
              <a:t>Aided Free-</a:t>
            </a:r>
            <a:r>
              <a:rPr lang="en-US" dirty="0" err="1" smtClean="0">
                <a:solidFill>
                  <a:srgbClr val="FFFFFF"/>
                </a:solidFill>
                <a:latin typeface="Franklin Gothic Book" panose="020B0503020102020204" pitchFamily="34" charset="0"/>
              </a:rPr>
              <a:t>Soilers</a:t>
            </a:r>
            <a:r>
              <a:rPr lang="en-US" dirty="0" smtClean="0">
                <a:solidFill>
                  <a:srgbClr val="FFFFFF"/>
                </a:solidFill>
                <a:latin typeface="Franklin Gothic Book" panose="020B0503020102020204" pitchFamily="34" charset="0"/>
              </a:rPr>
              <a:t> who wanted to move to Kansas</a:t>
            </a:r>
          </a:p>
          <a:p>
            <a:pPr marL="45720" lvl="0" indent="0">
              <a:buClr>
                <a:srgbClr val="D16349"/>
              </a:buClr>
              <a:buNone/>
            </a:pPr>
            <a:endParaRPr lang="en-US" dirty="0" smtClean="0">
              <a:solidFill>
                <a:srgbClr val="FFFFFF"/>
              </a:solidFill>
              <a:effectLst>
                <a:outerShdw blurRad="38100" dist="38100" dir="2700000" algn="tl">
                  <a:srgbClr val="000000">
                    <a:alpha val="43137"/>
                  </a:srgbClr>
                </a:outerShdw>
              </a:effectLst>
            </a:endParaRPr>
          </a:p>
          <a:p>
            <a:pPr lvl="1"/>
            <a:endParaRPr lang="en-US" dirty="0" smtClean="0">
              <a:solidFill>
                <a:srgbClr val="FFFFFF"/>
              </a:solidFill>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normAutofit fontScale="90000"/>
          </a:bodyPr>
          <a:lstStyle/>
          <a:p>
            <a:pPr algn="l"/>
            <a:r>
              <a:rPr lang="en-US" dirty="0" smtClean="0">
                <a:effectLst>
                  <a:outerShdw blurRad="38100" dist="38100" dir="2700000" algn="tl">
                    <a:srgbClr val="000000">
                      <a:alpha val="43137"/>
                    </a:srgbClr>
                  </a:outerShdw>
                </a:effectLst>
              </a:rPr>
              <a:t>Anti-Slavery New England Emigrant Aid Company</a:t>
            </a:r>
            <a:endParaRPr lang="en-US" dirty="0">
              <a:effectLst>
                <a:outerShdw blurRad="38100" dist="38100" dir="2700000" algn="tl">
                  <a:srgbClr val="000000">
                    <a:alpha val="43137"/>
                  </a:srgbClr>
                </a:outerShdw>
              </a:effectLst>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752600"/>
            <a:ext cx="3810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58190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217" y="981636"/>
            <a:ext cx="5712727" cy="5688105"/>
          </a:xfrm>
        </p:spPr>
        <p:txBody>
          <a:bodyPr>
            <a:normAutofit fontScale="70000" lnSpcReduction="20000"/>
          </a:bodyPr>
          <a:lstStyle/>
          <a:p>
            <a:r>
              <a:rPr lang="en-US" dirty="0">
                <a:solidFill>
                  <a:srgbClr val="FFFFFF"/>
                </a:solidFill>
              </a:rPr>
              <a:t>Anti-slavery and pro-slavery forces both organized in opposition to each other, leading to violence.  </a:t>
            </a:r>
            <a:endParaRPr lang="en-US" dirty="0" smtClean="0">
              <a:solidFill>
                <a:srgbClr val="FFFFFF"/>
              </a:solidFill>
            </a:endParaRPr>
          </a:p>
          <a:p>
            <a:r>
              <a:rPr lang="en-US" altLang="en-US" dirty="0" smtClean="0">
                <a:solidFill>
                  <a:srgbClr val="FFFFFF"/>
                </a:solidFill>
              </a:rPr>
              <a:t>Ex: Proslavery </a:t>
            </a:r>
            <a:r>
              <a:rPr lang="en-US" altLang="en-US" dirty="0">
                <a:solidFill>
                  <a:srgbClr val="FFFFFF"/>
                </a:solidFill>
              </a:rPr>
              <a:t>men (800) burned down the </a:t>
            </a:r>
            <a:r>
              <a:rPr lang="en-US" altLang="en-US" dirty="0" smtClean="0">
                <a:solidFill>
                  <a:srgbClr val="FFFFFF"/>
                </a:solidFill>
              </a:rPr>
              <a:t>Abolitionist headquarters</a:t>
            </a:r>
            <a:r>
              <a:rPr lang="en-US" altLang="en-US" dirty="0">
                <a:solidFill>
                  <a:srgbClr val="FFFFFF"/>
                </a:solidFill>
              </a:rPr>
              <a:t>, printing presses, and looted </a:t>
            </a:r>
            <a:r>
              <a:rPr lang="en-US" altLang="en-US" dirty="0" smtClean="0">
                <a:solidFill>
                  <a:srgbClr val="FFFFFF"/>
                </a:solidFill>
              </a:rPr>
              <a:t>homes/stores </a:t>
            </a:r>
            <a:r>
              <a:rPr lang="en-US" altLang="en-US" dirty="0">
                <a:solidFill>
                  <a:srgbClr val="FFFFFF"/>
                </a:solidFill>
              </a:rPr>
              <a:t>in Lawrence (anti-slavery town) – called the </a:t>
            </a:r>
            <a:r>
              <a:rPr lang="en-US" altLang="en-US" b="1" dirty="0">
                <a:solidFill>
                  <a:srgbClr val="FFFFFF"/>
                </a:solidFill>
              </a:rPr>
              <a:t>Sack of Lawrence</a:t>
            </a:r>
            <a:r>
              <a:rPr lang="en-US" altLang="en-US" b="1" dirty="0" smtClean="0">
                <a:solidFill>
                  <a:srgbClr val="FFFFFF"/>
                </a:solidFill>
              </a:rPr>
              <a:t>.</a:t>
            </a:r>
            <a:endParaRPr lang="en-US" dirty="0" smtClean="0">
              <a:solidFill>
                <a:srgbClr val="FFFFFF"/>
              </a:solidFill>
            </a:endParaRPr>
          </a:p>
          <a:p>
            <a:r>
              <a:rPr lang="en-US" b="1" dirty="0" smtClean="0">
                <a:solidFill>
                  <a:srgbClr val="FFFFFF"/>
                </a:solidFill>
              </a:rPr>
              <a:t>John Brown </a:t>
            </a:r>
            <a:r>
              <a:rPr lang="en-US" dirty="0" smtClean="0">
                <a:solidFill>
                  <a:srgbClr val="FFFFFF"/>
                </a:solidFill>
              </a:rPr>
              <a:t>(abolitionist who stated God had sent him to fight slavery) - </a:t>
            </a:r>
            <a:r>
              <a:rPr lang="en-US" altLang="en-US" dirty="0">
                <a:solidFill>
                  <a:srgbClr val="FFFFFF"/>
                </a:solidFill>
              </a:rPr>
              <a:t>attacked the settlement of Pottawatomie and killed 5 men</a:t>
            </a:r>
            <a:r>
              <a:rPr lang="en-US" altLang="en-US" dirty="0" smtClean="0">
                <a:solidFill>
                  <a:srgbClr val="FFFFFF"/>
                </a:solidFill>
              </a:rPr>
              <a:t>.</a:t>
            </a:r>
            <a:endParaRPr lang="en-US" dirty="0" smtClean="0">
              <a:solidFill>
                <a:srgbClr val="FFFFFF"/>
              </a:solidFill>
            </a:endParaRPr>
          </a:p>
          <a:p>
            <a:pPr lvl="1"/>
            <a:r>
              <a:rPr lang="en-US" sz="2600" dirty="0" smtClean="0">
                <a:solidFill>
                  <a:srgbClr val="FFFFFF"/>
                </a:solidFill>
              </a:rPr>
              <a:t>Known </a:t>
            </a:r>
            <a:r>
              <a:rPr lang="en-US" sz="2600" dirty="0">
                <a:solidFill>
                  <a:srgbClr val="FFFFFF"/>
                </a:solidFill>
              </a:rPr>
              <a:t>as the </a:t>
            </a:r>
            <a:r>
              <a:rPr lang="en-US" sz="2600" b="1" dirty="0">
                <a:solidFill>
                  <a:srgbClr val="FFFFFF"/>
                </a:solidFill>
              </a:rPr>
              <a:t>Pottawatomie </a:t>
            </a:r>
            <a:r>
              <a:rPr lang="en-US" sz="2600" b="1" dirty="0" smtClean="0">
                <a:solidFill>
                  <a:srgbClr val="FFFFFF"/>
                </a:solidFill>
              </a:rPr>
              <a:t>Massacre</a:t>
            </a:r>
            <a:r>
              <a:rPr lang="en-US" sz="2600" dirty="0">
                <a:solidFill>
                  <a:srgbClr val="FFFFFF"/>
                </a:solidFill>
              </a:rPr>
              <a:t> </a:t>
            </a:r>
            <a:r>
              <a:rPr lang="en-US" sz="2600" dirty="0" smtClean="0">
                <a:solidFill>
                  <a:srgbClr val="FFFFFF"/>
                </a:solidFill>
              </a:rPr>
              <a:t>- led </a:t>
            </a:r>
            <a:r>
              <a:rPr lang="en-US" sz="2600" dirty="0">
                <a:solidFill>
                  <a:srgbClr val="FFFFFF"/>
                </a:solidFill>
              </a:rPr>
              <a:t>to more violence and guerilla </a:t>
            </a:r>
            <a:r>
              <a:rPr lang="en-US" sz="2600" dirty="0" smtClean="0">
                <a:solidFill>
                  <a:srgbClr val="FFFFFF"/>
                </a:solidFill>
              </a:rPr>
              <a:t>warfare (200+ deaths as a result!).</a:t>
            </a:r>
            <a:endParaRPr lang="en-US" sz="2600" dirty="0">
              <a:solidFill>
                <a:srgbClr val="FFFFFF"/>
              </a:solidFill>
            </a:endParaRPr>
          </a:p>
          <a:p>
            <a:pPr>
              <a:lnSpc>
                <a:spcPct val="80000"/>
              </a:lnSpc>
            </a:pPr>
            <a:r>
              <a:rPr lang="en-US" altLang="en-US" dirty="0" smtClean="0">
                <a:solidFill>
                  <a:srgbClr val="FFFFFF"/>
                </a:solidFill>
              </a:rPr>
              <a:t>Nicknamed </a:t>
            </a:r>
            <a:r>
              <a:rPr lang="en-US" altLang="en-US" b="1" dirty="0">
                <a:solidFill>
                  <a:srgbClr val="FFFFFF"/>
                </a:solidFill>
              </a:rPr>
              <a:t>Bleeding Kansas</a:t>
            </a:r>
            <a:r>
              <a:rPr lang="en-US" altLang="en-US" b="1" dirty="0" smtClean="0">
                <a:solidFill>
                  <a:srgbClr val="FFFFFF"/>
                </a:solidFill>
              </a:rPr>
              <a:t>!</a:t>
            </a:r>
          </a:p>
          <a:p>
            <a:pPr>
              <a:lnSpc>
                <a:spcPct val="80000"/>
              </a:lnSpc>
            </a:pPr>
            <a:r>
              <a:rPr lang="en-US" altLang="en-US" dirty="0" smtClean="0">
                <a:solidFill>
                  <a:srgbClr val="FFFFFF"/>
                </a:solidFill>
              </a:rPr>
              <a:t>Lecompton Constitution v. Topeka Constitution (1856)</a:t>
            </a:r>
            <a:endParaRPr lang="en-US" altLang="en-US" dirty="0">
              <a:solidFill>
                <a:srgbClr val="FFFFFF"/>
              </a:solidFill>
            </a:endParaRPr>
          </a:p>
          <a:p>
            <a:pPr>
              <a:buFont typeface="Wingdings 2" pitchFamily="18" charset="2"/>
              <a:buNone/>
            </a:pPr>
            <a:endParaRPr lang="en-US" dirty="0">
              <a:solidFill>
                <a:srgbClr val="FFFFFF"/>
              </a:solidFill>
            </a:endParaRPr>
          </a:p>
        </p:txBody>
      </p:sp>
      <p:sp>
        <p:nvSpPr>
          <p:cNvPr id="5" name="Title 1"/>
          <p:cNvSpPr>
            <a:spLocks noGrp="1"/>
          </p:cNvSpPr>
          <p:nvPr>
            <p:ph type="title"/>
          </p:nvPr>
        </p:nvSpPr>
        <p:spPr>
          <a:xfrm>
            <a:off x="628650" y="-137151"/>
            <a:ext cx="7886700" cy="1325563"/>
          </a:xfrm>
        </p:spPr>
        <p:txBody>
          <a:bodyPr/>
          <a:lstStyle/>
          <a:p>
            <a:pPr algn="ctr"/>
            <a:r>
              <a:rPr lang="en-US" b="1" dirty="0">
                <a:solidFill>
                  <a:srgbClr val="FFFFFF"/>
                </a:solidFill>
              </a:rPr>
              <a:t>“Bleeding” Kansas</a:t>
            </a:r>
          </a:p>
        </p:txBody>
      </p:sp>
      <p:pic>
        <p:nvPicPr>
          <p:cNvPr id="4" name="Picture 16" descr="lawr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945" y="1527002"/>
            <a:ext cx="3568304" cy="2900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304690_m_14_03"/>
          <p:cNvPicPr preferRelativeResize="0">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a:xfrm>
            <a:off x="5974945" y="4991688"/>
            <a:ext cx="3019494" cy="1574266"/>
          </a:xfrm>
          <a:prstGeom prst="rect">
            <a:avLst/>
          </a:prstGeom>
          <a:noFill/>
          <a:ln w="12700">
            <a:solidFill>
              <a:srgbClr val="000066"/>
            </a:solidFill>
            <a:miter lim="800000"/>
            <a:headEnd/>
            <a:tailEnd/>
          </a:ln>
        </p:spPr>
      </p:pic>
    </p:spTree>
    <p:extLst>
      <p:ext uri="{BB962C8B-B14F-4D97-AF65-F5344CB8AC3E}">
        <p14:creationId xmlns:p14="http://schemas.microsoft.com/office/powerpoint/2010/main" val="15524155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193182"/>
            <a:ext cx="7886700" cy="1506827"/>
          </a:xfrm>
        </p:spPr>
        <p:txBody>
          <a:bodyPr/>
          <a:lstStyle/>
          <a:p>
            <a:pPr algn="ctr"/>
            <a:r>
              <a:rPr lang="en-US" altLang="en-US" sz="4000" b="1" dirty="0" smtClean="0">
                <a:solidFill>
                  <a:srgbClr val="FFFFFF"/>
                </a:solidFill>
              </a:rPr>
              <a:t>“Bleeding” Kansas bleeds into Washington DC</a:t>
            </a:r>
            <a:endParaRPr lang="en-US" altLang="en-US" sz="3800" b="1" dirty="0">
              <a:solidFill>
                <a:srgbClr val="FFFFFF"/>
              </a:solidFill>
            </a:endParaRPr>
          </a:p>
        </p:txBody>
      </p:sp>
      <p:sp>
        <p:nvSpPr>
          <p:cNvPr id="15363" name="Rectangle 3"/>
          <p:cNvSpPr>
            <a:spLocks noGrp="1" noChangeArrowheads="1"/>
          </p:cNvSpPr>
          <p:nvPr>
            <p:ph type="body" sz="half" idx="1"/>
          </p:nvPr>
        </p:nvSpPr>
        <p:spPr>
          <a:xfrm>
            <a:off x="115484" y="1313646"/>
            <a:ext cx="8864186" cy="5419165"/>
          </a:xfrm>
        </p:spPr>
        <p:txBody>
          <a:bodyPr>
            <a:noAutofit/>
          </a:bodyPr>
          <a:lstStyle/>
          <a:p>
            <a:r>
              <a:rPr lang="en-US" sz="2200" dirty="0" smtClean="0">
                <a:solidFill>
                  <a:srgbClr val="FFFFFF"/>
                </a:solidFill>
              </a:rPr>
              <a:t>May 1854 - Violence from Bleeding Kansas makes its way to DC!</a:t>
            </a:r>
          </a:p>
          <a:p>
            <a:pPr lvl="1"/>
            <a:r>
              <a:rPr lang="en-US" sz="2200" dirty="0" smtClean="0">
                <a:solidFill>
                  <a:srgbClr val="FFFFFF"/>
                </a:solidFill>
              </a:rPr>
              <a:t>Sen. </a:t>
            </a:r>
            <a:r>
              <a:rPr lang="en-US" sz="2200" dirty="0">
                <a:solidFill>
                  <a:srgbClr val="FFFFFF"/>
                </a:solidFill>
              </a:rPr>
              <a:t>Charles Sumner (Mass) gave a speech attacking </a:t>
            </a:r>
            <a:r>
              <a:rPr lang="en-US" sz="2200" dirty="0" smtClean="0">
                <a:solidFill>
                  <a:srgbClr val="FFFFFF"/>
                </a:solidFill>
              </a:rPr>
              <a:t>slavery. </a:t>
            </a:r>
          </a:p>
          <a:p>
            <a:pPr lvl="1"/>
            <a:r>
              <a:rPr lang="en-US" sz="2200" dirty="0" smtClean="0">
                <a:solidFill>
                  <a:srgbClr val="FFFFFF"/>
                </a:solidFill>
              </a:rPr>
              <a:t>Sen. </a:t>
            </a:r>
            <a:r>
              <a:rPr lang="en-US" sz="2200" dirty="0">
                <a:solidFill>
                  <a:srgbClr val="FFFFFF"/>
                </a:solidFill>
              </a:rPr>
              <a:t>Andrew Butler (</a:t>
            </a:r>
            <a:r>
              <a:rPr lang="en-US" sz="2200" dirty="0" smtClean="0">
                <a:solidFill>
                  <a:srgbClr val="FFFFFF"/>
                </a:solidFill>
              </a:rPr>
              <a:t>SC) a </a:t>
            </a:r>
            <a:r>
              <a:rPr lang="en-US" sz="2200" dirty="0">
                <a:solidFill>
                  <a:srgbClr val="FFFFFF"/>
                </a:solidFill>
              </a:rPr>
              <a:t>slavery </a:t>
            </a:r>
            <a:r>
              <a:rPr lang="en-US" sz="2200" dirty="0" smtClean="0">
                <a:solidFill>
                  <a:srgbClr val="FFFFFF"/>
                </a:solidFill>
              </a:rPr>
              <a:t>defender - enraged </a:t>
            </a:r>
            <a:r>
              <a:rPr lang="en-US" sz="2200" dirty="0">
                <a:solidFill>
                  <a:srgbClr val="FFFFFF"/>
                </a:solidFill>
              </a:rPr>
              <a:t>by the speech.  </a:t>
            </a:r>
            <a:endParaRPr lang="en-US" sz="2200" dirty="0" smtClean="0">
              <a:solidFill>
                <a:srgbClr val="FFFFFF"/>
              </a:solidFill>
            </a:endParaRPr>
          </a:p>
          <a:p>
            <a:pPr lvl="1"/>
            <a:r>
              <a:rPr lang="en-US" sz="2200" dirty="0" smtClean="0">
                <a:solidFill>
                  <a:srgbClr val="FFFFFF"/>
                </a:solidFill>
              </a:rPr>
              <a:t>A </a:t>
            </a:r>
            <a:r>
              <a:rPr lang="en-US" sz="2200" dirty="0">
                <a:solidFill>
                  <a:srgbClr val="FFFFFF"/>
                </a:solidFill>
              </a:rPr>
              <a:t>few days </a:t>
            </a:r>
            <a:r>
              <a:rPr lang="en-US" sz="2200" dirty="0" smtClean="0">
                <a:solidFill>
                  <a:srgbClr val="FFFFFF"/>
                </a:solidFill>
              </a:rPr>
              <a:t>later…</a:t>
            </a:r>
            <a:r>
              <a:rPr lang="en-US" altLang="en-US" sz="2200" dirty="0">
                <a:solidFill>
                  <a:srgbClr val="FFFFFF"/>
                </a:solidFill>
              </a:rPr>
              <a:t> </a:t>
            </a:r>
            <a:r>
              <a:rPr lang="en-US" altLang="en-US" sz="2200" dirty="0" smtClean="0">
                <a:solidFill>
                  <a:srgbClr val="FFFFFF"/>
                </a:solidFill>
              </a:rPr>
              <a:t>Butler’s nephew (</a:t>
            </a:r>
            <a:r>
              <a:rPr lang="en-US" altLang="en-US" sz="2200" b="1" dirty="0" smtClean="0">
                <a:solidFill>
                  <a:srgbClr val="FFFFFF"/>
                </a:solidFill>
              </a:rPr>
              <a:t>Preston Brooks)</a:t>
            </a:r>
            <a:r>
              <a:rPr lang="en-US" altLang="en-US" sz="2200" dirty="0" smtClean="0">
                <a:solidFill>
                  <a:srgbClr val="FFFFFF"/>
                </a:solidFill>
              </a:rPr>
              <a:t> </a:t>
            </a:r>
            <a:r>
              <a:rPr lang="en-US" altLang="en-US" sz="2200" dirty="0">
                <a:solidFill>
                  <a:srgbClr val="FFFFFF"/>
                </a:solidFill>
              </a:rPr>
              <a:t>attacks </a:t>
            </a:r>
            <a:r>
              <a:rPr lang="en-US" altLang="en-US" sz="2200" dirty="0" smtClean="0">
                <a:solidFill>
                  <a:srgbClr val="FFFFFF"/>
                </a:solidFill>
              </a:rPr>
              <a:t>Sumner </a:t>
            </a:r>
            <a:r>
              <a:rPr lang="en-US" sz="2200" dirty="0" smtClean="0">
                <a:solidFill>
                  <a:srgbClr val="FFFFFF"/>
                </a:solidFill>
              </a:rPr>
              <a:t>on </a:t>
            </a:r>
            <a:r>
              <a:rPr lang="en-US" sz="2200" dirty="0">
                <a:solidFill>
                  <a:srgbClr val="FFFFFF"/>
                </a:solidFill>
              </a:rPr>
              <a:t>the floor of the Senate with a cane until he was </a:t>
            </a:r>
            <a:r>
              <a:rPr lang="en-US" sz="2200" dirty="0" smtClean="0">
                <a:solidFill>
                  <a:srgbClr val="FFFFFF"/>
                </a:solidFill>
              </a:rPr>
              <a:t>unconscious – known as the </a:t>
            </a:r>
            <a:r>
              <a:rPr lang="en-US" sz="2200" b="1" dirty="0" smtClean="0">
                <a:solidFill>
                  <a:srgbClr val="FFFFFF"/>
                </a:solidFill>
              </a:rPr>
              <a:t>Sumner Caning.</a:t>
            </a:r>
            <a:endParaRPr lang="en-US" sz="2200" b="1" dirty="0">
              <a:solidFill>
                <a:srgbClr val="FFFFFF"/>
              </a:solidFill>
            </a:endParaRPr>
          </a:p>
          <a:p>
            <a:pPr lvl="1"/>
            <a:r>
              <a:rPr lang="en-US" sz="2200" dirty="0" smtClean="0">
                <a:solidFill>
                  <a:srgbClr val="FFFFFF"/>
                </a:solidFill>
              </a:rPr>
              <a:t>Sumner - injured so severely </a:t>
            </a:r>
            <a:r>
              <a:rPr lang="en-US" sz="2200" dirty="0">
                <a:solidFill>
                  <a:srgbClr val="FFFFFF"/>
                </a:solidFill>
              </a:rPr>
              <a:t>that he </a:t>
            </a:r>
            <a:r>
              <a:rPr lang="en-US" sz="2200" dirty="0" smtClean="0">
                <a:solidFill>
                  <a:srgbClr val="FFFFFF"/>
                </a:solidFill>
              </a:rPr>
              <a:t>couldn’t return </a:t>
            </a:r>
            <a:r>
              <a:rPr lang="en-US" sz="2200" dirty="0">
                <a:solidFill>
                  <a:srgbClr val="FFFFFF"/>
                </a:solidFill>
              </a:rPr>
              <a:t>to the Senate </a:t>
            </a:r>
            <a:r>
              <a:rPr lang="en-US" sz="2200" dirty="0" smtClean="0">
                <a:solidFill>
                  <a:srgbClr val="FFFFFF"/>
                </a:solidFill>
              </a:rPr>
              <a:t>for four </a:t>
            </a:r>
            <a:r>
              <a:rPr lang="en-US" sz="2200" dirty="0">
                <a:solidFill>
                  <a:srgbClr val="FFFFFF"/>
                </a:solidFill>
              </a:rPr>
              <a:t>years.  </a:t>
            </a:r>
            <a:endParaRPr lang="en-US" sz="2200" dirty="0" smtClean="0">
              <a:solidFill>
                <a:srgbClr val="FFFFFF"/>
              </a:solidFill>
            </a:endParaRPr>
          </a:p>
          <a:p>
            <a:pPr lvl="1"/>
            <a:r>
              <a:rPr lang="en-US" sz="2200" dirty="0" smtClean="0">
                <a:solidFill>
                  <a:srgbClr val="FFFFFF"/>
                </a:solidFill>
              </a:rPr>
              <a:t>Both Sumner and Brooks </a:t>
            </a:r>
            <a:r>
              <a:rPr lang="en-US" sz="2200" dirty="0">
                <a:solidFill>
                  <a:srgbClr val="FFFFFF"/>
                </a:solidFill>
              </a:rPr>
              <a:t>became heroes </a:t>
            </a:r>
            <a:r>
              <a:rPr lang="en-US" sz="2200" dirty="0" smtClean="0">
                <a:solidFill>
                  <a:srgbClr val="FFFFFF"/>
                </a:solidFill>
              </a:rPr>
              <a:t>in their </a:t>
            </a:r>
            <a:r>
              <a:rPr lang="en-US" sz="2200" dirty="0">
                <a:solidFill>
                  <a:srgbClr val="FFFFFF"/>
                </a:solidFill>
              </a:rPr>
              <a:t>own regions (N &amp; S</a:t>
            </a:r>
            <a:r>
              <a:rPr lang="en-US" sz="2200" dirty="0" smtClean="0">
                <a:solidFill>
                  <a:srgbClr val="FFFFFF"/>
                </a:solidFill>
              </a:rPr>
              <a:t>).</a:t>
            </a:r>
          </a:p>
          <a:p>
            <a:r>
              <a:rPr lang="en-US" altLang="en-US" sz="2200" dirty="0" smtClean="0">
                <a:solidFill>
                  <a:srgbClr val="FFFFFF"/>
                </a:solidFill>
              </a:rPr>
              <a:t>Violence </a:t>
            </a:r>
            <a:r>
              <a:rPr lang="en-US" altLang="en-US" sz="2200" dirty="0">
                <a:solidFill>
                  <a:srgbClr val="FFFFFF"/>
                </a:solidFill>
              </a:rPr>
              <a:t>over slavery is everywhere and further splits the N and S.</a:t>
            </a:r>
            <a:endParaRPr lang="en-US" altLang="en-US" sz="2200" u="sng" dirty="0">
              <a:solidFill>
                <a:srgbClr val="FFFFFF"/>
              </a:solidFill>
            </a:endParaRPr>
          </a:p>
        </p:txBody>
      </p:sp>
    </p:spTree>
    <p:extLst>
      <p:ext uri="{BB962C8B-B14F-4D97-AF65-F5344CB8AC3E}">
        <p14:creationId xmlns:p14="http://schemas.microsoft.com/office/powerpoint/2010/main" val="737385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Popular Sovereignty and the Politics of Slavery-The Kansas Nebraska Act and the Aftermath</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1820263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nvPr>
        </p:nvSpPr>
        <p:spPr>
          <a:xfrm>
            <a:off x="0" y="9525"/>
            <a:ext cx="9144000" cy="11430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sz="4000" b="1">
                <a:effectLst/>
                <a:latin typeface="Tahoma" charset="0"/>
              </a:rPr>
              <a:t>Brooks-Sumner Incident</a:t>
            </a:r>
            <a:r>
              <a:rPr lang="en-US" sz="4000">
                <a:effectLst/>
                <a:latin typeface="Tahoma" charset="0"/>
              </a:rPr>
              <a:t/>
            </a:r>
            <a:br>
              <a:rPr lang="en-US" sz="4000">
                <a:effectLst/>
                <a:latin typeface="Tahoma" charset="0"/>
              </a:rPr>
            </a:br>
            <a:r>
              <a:rPr lang="en-US" sz="4000">
                <a:effectLst/>
                <a:latin typeface="Tahoma" charset="0"/>
              </a:rPr>
              <a:t>May 22, 1856</a:t>
            </a:r>
            <a:endParaRPr lang="en-US">
              <a:effectLst/>
              <a:latin typeface="Tahoma" charset="0"/>
            </a:endParaRPr>
          </a:p>
        </p:txBody>
      </p:sp>
      <p:sp>
        <p:nvSpPr>
          <p:cNvPr id="51202" name="Rectangle 3"/>
          <p:cNvSpPr>
            <a:spLocks noGrp="1" noRot="1" noChangeArrowheads="1"/>
          </p:cNvSpPr>
          <p:nvPr>
            <p:ph type="body" sz="half" idx="1"/>
          </p:nvPr>
        </p:nvSpPr>
        <p:spPr>
          <a:xfrm>
            <a:off x="0" y="1371600"/>
            <a:ext cx="3048000" cy="3429000"/>
          </a:xfrm>
          <a:noFill/>
          <a:extLst>
            <a:ext uri="{909E8E84-426E-40dd-AFC4-6F175D3DCCD1}">
              <a14:hiddenFill xmlns:a14="http://schemas.microsoft.com/office/drawing/2010/main">
                <a:solidFill>
                  <a:srgbClr val="FFFFFF"/>
                </a:solidFill>
              </a14:hiddenFill>
            </a:ext>
          </a:extLst>
        </p:spPr>
        <p:txBody>
          <a:bodyPr>
            <a:normAutofit lnSpcReduction="10000"/>
          </a:bodyPr>
          <a:lstStyle/>
          <a:p>
            <a:r>
              <a:rPr lang="en-US" sz="2000" dirty="0">
                <a:effectLst/>
                <a:latin typeface="Tahoma" charset="0"/>
              </a:rPr>
              <a:t>Senator Charles Sumner (R) (MA) </a:t>
            </a:r>
          </a:p>
          <a:p>
            <a:pPr lvl="1"/>
            <a:r>
              <a:rPr lang="en-US" sz="1800" dirty="0">
                <a:effectLst/>
                <a:latin typeface="Tahoma" charset="0"/>
              </a:rPr>
              <a:t>‘Crime Against Kansas’ Speech</a:t>
            </a:r>
          </a:p>
          <a:p>
            <a:r>
              <a:rPr lang="en-US" sz="2000" dirty="0">
                <a:effectLst/>
                <a:latin typeface="Tahoma" charset="0"/>
              </a:rPr>
              <a:t>Rep. Preston Brooks (D) (SC)</a:t>
            </a:r>
          </a:p>
          <a:p>
            <a:pPr lvl="1"/>
            <a:r>
              <a:rPr lang="en-US" sz="1800" dirty="0">
                <a:effectLst/>
                <a:latin typeface="Tahoma" charset="0"/>
              </a:rPr>
              <a:t>Becomes a Southern </a:t>
            </a:r>
            <a:r>
              <a:rPr lang="en-US" sz="1800" dirty="0" smtClean="0">
                <a:effectLst/>
                <a:latin typeface="Tahoma" charset="0"/>
              </a:rPr>
              <a:t>hero</a:t>
            </a:r>
          </a:p>
          <a:p>
            <a:pPr lvl="1"/>
            <a:endParaRPr lang="en-US" sz="1800" dirty="0">
              <a:latin typeface="Tahoma" charset="0"/>
            </a:endParaRPr>
          </a:p>
          <a:p>
            <a:pPr lvl="1"/>
            <a:endParaRPr lang="en-US" sz="1800" dirty="0" smtClean="0">
              <a:effectLst/>
              <a:latin typeface="Tahoma" charset="0"/>
            </a:endParaRPr>
          </a:p>
          <a:p>
            <a:pPr lvl="1"/>
            <a:r>
              <a:rPr lang="en-US" sz="1800" dirty="0" smtClean="0">
                <a:effectLst/>
                <a:latin typeface="Tahoma" charset="0"/>
                <a:hlinkClick r:id="rId2"/>
              </a:rPr>
              <a:t>Enjoy!</a:t>
            </a:r>
            <a:r>
              <a:rPr lang="en-US" sz="1800" dirty="0" smtClean="0">
                <a:effectLst/>
                <a:latin typeface="Tahoma" charset="0"/>
              </a:rPr>
              <a:t> </a:t>
            </a:r>
            <a:endParaRPr lang="en-US" sz="1800" dirty="0">
              <a:effectLst/>
              <a:latin typeface="Tahoma" charset="0"/>
            </a:endParaRPr>
          </a:p>
        </p:txBody>
      </p:sp>
      <p:pic>
        <p:nvPicPr>
          <p:cNvPr id="5120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200400" y="1371600"/>
            <a:ext cx="5926138" cy="3879850"/>
          </a:xfrm>
        </p:spPr>
      </p:pic>
    </p:spTree>
    <p:extLst>
      <p:ext uri="{BB962C8B-B14F-4D97-AF65-F5344CB8AC3E}">
        <p14:creationId xmlns:p14="http://schemas.microsoft.com/office/powerpoint/2010/main" val="28995655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3" y="881744"/>
            <a:ext cx="4939151" cy="5976256"/>
          </a:xfrm>
        </p:spPr>
        <p:txBody>
          <a:bodyPr>
            <a:noAutofit/>
          </a:bodyPr>
          <a:lstStyle/>
          <a:p>
            <a:r>
              <a:rPr lang="en-US" sz="1800" dirty="0" smtClean="0">
                <a:solidFill>
                  <a:srgbClr val="FFFFFF"/>
                </a:solidFill>
              </a:rPr>
              <a:t>Franklin </a:t>
            </a:r>
            <a:r>
              <a:rPr lang="en-US" sz="1800" dirty="0">
                <a:solidFill>
                  <a:srgbClr val="FFFFFF"/>
                </a:solidFill>
              </a:rPr>
              <a:t>Pierce </a:t>
            </a:r>
            <a:r>
              <a:rPr lang="en-US" sz="1800" dirty="0" smtClean="0">
                <a:solidFill>
                  <a:srgbClr val="FFFFFF"/>
                </a:solidFill>
              </a:rPr>
              <a:t>– not popular due to </a:t>
            </a:r>
            <a:r>
              <a:rPr lang="en-US" sz="1800" dirty="0">
                <a:solidFill>
                  <a:srgbClr val="FFFFFF"/>
                </a:solidFill>
              </a:rPr>
              <a:t>“Bleeding </a:t>
            </a:r>
            <a:r>
              <a:rPr lang="en-US" sz="1800" dirty="0" smtClean="0">
                <a:solidFill>
                  <a:srgbClr val="FFFFFF"/>
                </a:solidFill>
              </a:rPr>
              <a:t>Kansas.”</a:t>
            </a:r>
          </a:p>
          <a:p>
            <a:pPr lvl="1"/>
            <a:r>
              <a:rPr lang="en-US" sz="2000" dirty="0" smtClean="0">
                <a:solidFill>
                  <a:srgbClr val="FFFFFF"/>
                </a:solidFill>
              </a:rPr>
              <a:t>Democrats - </a:t>
            </a:r>
            <a:r>
              <a:rPr lang="en-US" sz="2000" dirty="0">
                <a:solidFill>
                  <a:srgbClr val="FFFFFF"/>
                </a:solidFill>
              </a:rPr>
              <a:t>nominate James Buchanan.  </a:t>
            </a:r>
            <a:endParaRPr lang="en-US" sz="2000" dirty="0" smtClean="0">
              <a:solidFill>
                <a:srgbClr val="FFFFFF"/>
              </a:solidFill>
            </a:endParaRPr>
          </a:p>
          <a:p>
            <a:pPr lvl="1"/>
            <a:r>
              <a:rPr lang="en-US" sz="2000" dirty="0" smtClean="0">
                <a:solidFill>
                  <a:srgbClr val="FFFFFF"/>
                </a:solidFill>
              </a:rPr>
              <a:t>Republicans - nominated </a:t>
            </a:r>
            <a:r>
              <a:rPr lang="en-US" sz="2000" dirty="0">
                <a:solidFill>
                  <a:srgbClr val="FFFFFF"/>
                </a:solidFill>
              </a:rPr>
              <a:t>John C </a:t>
            </a:r>
            <a:r>
              <a:rPr lang="en-US" sz="2000" dirty="0" smtClean="0">
                <a:solidFill>
                  <a:srgbClr val="FFFFFF"/>
                </a:solidFill>
              </a:rPr>
              <a:t>Fremont .</a:t>
            </a:r>
          </a:p>
          <a:p>
            <a:pPr lvl="1"/>
            <a:r>
              <a:rPr lang="en-US" sz="2000" dirty="0">
                <a:solidFill>
                  <a:srgbClr val="FFFFFF"/>
                </a:solidFill>
              </a:rPr>
              <a:t>Whig Party and Know-Nothing Party </a:t>
            </a:r>
            <a:r>
              <a:rPr lang="en-US" sz="2000" dirty="0" smtClean="0">
                <a:solidFill>
                  <a:srgbClr val="FFFFFF"/>
                </a:solidFill>
              </a:rPr>
              <a:t>alliance - </a:t>
            </a:r>
            <a:r>
              <a:rPr lang="en-US" sz="2000" dirty="0">
                <a:solidFill>
                  <a:srgbClr val="FFFFFF"/>
                </a:solidFill>
              </a:rPr>
              <a:t>nominated Millard </a:t>
            </a:r>
            <a:r>
              <a:rPr lang="en-US" sz="2000" dirty="0" smtClean="0">
                <a:solidFill>
                  <a:srgbClr val="FFFFFF"/>
                </a:solidFill>
              </a:rPr>
              <a:t>Fillmore.</a:t>
            </a:r>
          </a:p>
          <a:p>
            <a:pPr marL="228600" lvl="1">
              <a:spcBef>
                <a:spcPts val="1000"/>
              </a:spcBef>
            </a:pPr>
            <a:r>
              <a:rPr lang="en-US" sz="2000" b="1" dirty="0" smtClean="0">
                <a:solidFill>
                  <a:srgbClr val="FFFFFF"/>
                </a:solidFill>
              </a:rPr>
              <a:t>Buchanan wins </a:t>
            </a:r>
            <a:r>
              <a:rPr lang="en-US" sz="2000" dirty="0" smtClean="0">
                <a:solidFill>
                  <a:srgbClr val="FFFFFF"/>
                </a:solidFill>
              </a:rPr>
              <a:t>- </a:t>
            </a:r>
            <a:r>
              <a:rPr lang="en-US" altLang="en-US" sz="2000" dirty="0">
                <a:solidFill>
                  <a:srgbClr val="FFFFFF"/>
                </a:solidFill>
              </a:rPr>
              <a:t>who won with only 45% of the popular vote (3rd party ticket election).</a:t>
            </a:r>
          </a:p>
          <a:p>
            <a:r>
              <a:rPr lang="en-US" sz="1800" dirty="0" smtClean="0">
                <a:solidFill>
                  <a:srgbClr val="FFFFFF"/>
                </a:solidFill>
              </a:rPr>
              <a:t>Buchanan - timid </a:t>
            </a:r>
            <a:r>
              <a:rPr lang="en-US" sz="1800" dirty="0">
                <a:solidFill>
                  <a:srgbClr val="FFFFFF"/>
                </a:solidFill>
              </a:rPr>
              <a:t>and </a:t>
            </a:r>
            <a:r>
              <a:rPr lang="en-US" sz="1800" dirty="0" smtClean="0">
                <a:solidFill>
                  <a:srgbClr val="FFFFFF"/>
                </a:solidFill>
              </a:rPr>
              <a:t>indecisive…would be </a:t>
            </a:r>
            <a:r>
              <a:rPr lang="en-US" sz="1800" dirty="0">
                <a:solidFill>
                  <a:srgbClr val="FFFFFF"/>
                </a:solidFill>
              </a:rPr>
              <a:t>one of the weakest Presidents </a:t>
            </a:r>
            <a:r>
              <a:rPr lang="en-US" sz="1800" dirty="0" smtClean="0">
                <a:solidFill>
                  <a:srgbClr val="FFFFFF"/>
                </a:solidFill>
              </a:rPr>
              <a:t>(not good in a time of national </a:t>
            </a:r>
            <a:r>
              <a:rPr lang="en-US" sz="1800" dirty="0">
                <a:solidFill>
                  <a:srgbClr val="FFFFFF"/>
                </a:solidFill>
              </a:rPr>
              <a:t>crisis</a:t>
            </a:r>
            <a:r>
              <a:rPr lang="en-US" sz="1800" dirty="0" smtClean="0">
                <a:solidFill>
                  <a:srgbClr val="FFFFFF"/>
                </a:solidFill>
              </a:rPr>
              <a:t>.</a:t>
            </a:r>
          </a:p>
          <a:p>
            <a:pPr>
              <a:lnSpc>
                <a:spcPct val="80000"/>
              </a:lnSpc>
            </a:pPr>
            <a:r>
              <a:rPr lang="en-US" altLang="en-US" sz="1800" dirty="0" smtClean="0">
                <a:solidFill>
                  <a:srgbClr val="FFFFFF"/>
                </a:solidFill>
              </a:rPr>
              <a:t>Rep’s </a:t>
            </a:r>
            <a:r>
              <a:rPr lang="en-US" altLang="en-US" sz="1800" dirty="0">
                <a:solidFill>
                  <a:srgbClr val="FFFFFF"/>
                </a:solidFill>
              </a:rPr>
              <a:t>stick around, Know-nothings decline – nation is still split N and S.</a:t>
            </a:r>
            <a:endParaRPr lang="en-US" sz="1800" dirty="0">
              <a:solidFill>
                <a:srgbClr val="FFFFFF"/>
              </a:solidFill>
            </a:endParaRPr>
          </a:p>
          <a:p>
            <a:endParaRPr lang="en-US" sz="1800" dirty="0">
              <a:solidFill>
                <a:srgbClr val="FFFFFF"/>
              </a:solidFill>
            </a:endParaRPr>
          </a:p>
        </p:txBody>
      </p:sp>
      <p:sp>
        <p:nvSpPr>
          <p:cNvPr id="4" name="Title 1"/>
          <p:cNvSpPr>
            <a:spLocks noGrp="1"/>
          </p:cNvSpPr>
          <p:nvPr>
            <p:ph type="title"/>
          </p:nvPr>
        </p:nvSpPr>
        <p:spPr>
          <a:xfrm>
            <a:off x="96593" y="26261"/>
            <a:ext cx="8944377" cy="1031447"/>
          </a:xfrm>
        </p:spPr>
        <p:txBody>
          <a:bodyPr/>
          <a:lstStyle/>
          <a:p>
            <a:pPr algn="ctr"/>
            <a:r>
              <a:rPr lang="en-US" b="1" dirty="0" smtClean="0">
                <a:solidFill>
                  <a:srgbClr val="FFFFFF"/>
                </a:solidFill>
              </a:rPr>
              <a:t>The Election of 1856</a:t>
            </a:r>
            <a:endParaRPr lang="en-US" b="1" dirty="0">
              <a:solidFill>
                <a:srgbClr val="FFFFFF"/>
              </a:solidFill>
            </a:endParaRPr>
          </a:p>
        </p:txBody>
      </p:sp>
      <p:pic>
        <p:nvPicPr>
          <p:cNvPr id="6148" name="Picture 4" descr="http://upload.wikimedia.org/wikipedia/commons/a/a1/ElectoralCollege1856-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744" y="3915256"/>
            <a:ext cx="4108255" cy="294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5567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43000"/>
          </a:xfrm>
        </p:spPr>
        <p:txBody>
          <a:bodyPr/>
          <a:lstStyle/>
          <a:p>
            <a:r>
              <a:rPr lang="en-US">
                <a:solidFill>
                  <a:schemeClr val="tx1"/>
                </a:solidFill>
                <a:latin typeface="Times New Roman" charset="0"/>
              </a:rPr>
              <a:t>The Election of 1856</a:t>
            </a:r>
          </a:p>
        </p:txBody>
      </p:sp>
      <p:pic>
        <p:nvPicPr>
          <p:cNvPr id="11267" name="Picture 13" descr="1856_Electoral_Map"/>
          <p:cNvPicPr>
            <a:picLocks noChangeAspect="1" noChangeArrowheads="1"/>
          </p:cNvPicPr>
          <p:nvPr/>
        </p:nvPicPr>
        <p:blipFill>
          <a:blip r:embed="rId2">
            <a:extLst>
              <a:ext uri="{28A0092B-C50C-407E-A947-70E740481C1C}">
                <a14:useLocalDpi xmlns:a14="http://schemas.microsoft.com/office/drawing/2010/main" val="0"/>
              </a:ext>
            </a:extLst>
          </a:blip>
          <a:srcRect l="5646"/>
          <a:stretch>
            <a:fillRect/>
          </a:stretch>
        </p:blipFill>
        <p:spPr bwMode="auto">
          <a:xfrm>
            <a:off x="0" y="1038227"/>
            <a:ext cx="9144000" cy="5210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74" name="AutoShape 14"/>
          <p:cNvSpPr>
            <a:spLocks noChangeArrowheads="1"/>
          </p:cNvSpPr>
          <p:nvPr/>
        </p:nvSpPr>
        <p:spPr bwMode="auto">
          <a:xfrm>
            <a:off x="685800" y="228600"/>
            <a:ext cx="7924800" cy="1447800"/>
          </a:xfrm>
          <a:prstGeom prst="wedgeRectCallout">
            <a:avLst>
              <a:gd name="adj1" fmla="val 50699"/>
              <a:gd name="adj2" fmla="val 286731"/>
            </a:avLst>
          </a:prstGeom>
          <a:solidFill>
            <a:srgbClr val="FF8F8F"/>
          </a:solidFill>
          <a:ln w="38100">
            <a:solidFill>
              <a:schemeClr val="tx1"/>
            </a:solidFill>
            <a:miter lim="800000"/>
            <a:headEnd/>
            <a:tailEnd/>
          </a:ln>
        </p:spPr>
        <p:txBody>
          <a:bodyPr/>
          <a:lstStyle/>
          <a:p>
            <a:pPr algn="ctr" eaLnBrk="1" hangingPunct="1">
              <a:lnSpc>
                <a:spcPct val="80000"/>
              </a:lnSpc>
              <a:spcBef>
                <a:spcPct val="10000"/>
              </a:spcBef>
            </a:pPr>
            <a:r>
              <a:rPr lang="en-US" sz="3200" dirty="0">
                <a:solidFill>
                  <a:schemeClr val="bg1"/>
                </a:solidFill>
              </a:rPr>
              <a:t>Southerners were relieved by the victory but were threatened by the existence of a party devoted to ending slavery</a:t>
            </a:r>
          </a:p>
        </p:txBody>
      </p:sp>
      <p:sp>
        <p:nvSpPr>
          <p:cNvPr id="15375" name="AutoShape 15"/>
          <p:cNvSpPr>
            <a:spLocks noChangeArrowheads="1"/>
          </p:cNvSpPr>
          <p:nvPr/>
        </p:nvSpPr>
        <p:spPr bwMode="auto">
          <a:xfrm>
            <a:off x="304800" y="1828800"/>
            <a:ext cx="6934200" cy="2438400"/>
          </a:xfrm>
          <a:prstGeom prst="wedgeRectCallout">
            <a:avLst>
              <a:gd name="adj1" fmla="val 68407"/>
              <a:gd name="adj2" fmla="val 103319"/>
            </a:avLst>
          </a:prstGeom>
          <a:solidFill>
            <a:srgbClr val="99CCFF"/>
          </a:solidFill>
          <a:ln w="38100">
            <a:solidFill>
              <a:schemeClr val="tx1"/>
            </a:solidFill>
            <a:miter lim="800000"/>
            <a:headEnd/>
            <a:tailEnd/>
          </a:ln>
        </p:spPr>
        <p:txBody>
          <a:bodyPr/>
          <a:lstStyle/>
          <a:p>
            <a:pPr algn="ctr" eaLnBrk="1" hangingPunct="1">
              <a:lnSpc>
                <a:spcPct val="80000"/>
              </a:lnSpc>
              <a:spcBef>
                <a:spcPct val="10000"/>
              </a:spcBef>
            </a:pPr>
            <a:r>
              <a:rPr lang="en-US" sz="3200" dirty="0">
                <a:solidFill>
                  <a:srgbClr val="000000"/>
                </a:solidFill>
              </a:rPr>
              <a:t>Northerners realized that the      free-states had a large majority in the Electoral College so a Republican could become president by only campaigning in the North</a:t>
            </a:r>
          </a:p>
        </p:txBody>
      </p:sp>
    </p:spTree>
    <p:extLst>
      <p:ext uri="{BB962C8B-B14F-4D97-AF65-F5344CB8AC3E}">
        <p14:creationId xmlns:p14="http://schemas.microsoft.com/office/powerpoint/2010/main" val="28955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p:cTn id="7" dur="500" fill="hold"/>
                                        <p:tgtEl>
                                          <p:spTgt spid="15374"/>
                                        </p:tgtEl>
                                        <p:attrNameLst>
                                          <p:attrName>ppt_w</p:attrName>
                                        </p:attrNameLst>
                                      </p:cBhvr>
                                      <p:tavLst>
                                        <p:tav tm="0">
                                          <p:val>
                                            <p:fltVal val="0"/>
                                          </p:val>
                                        </p:tav>
                                        <p:tav tm="100000">
                                          <p:val>
                                            <p:strVal val="#ppt_w"/>
                                          </p:val>
                                        </p:tav>
                                      </p:tavLst>
                                    </p:anim>
                                    <p:anim calcmode="lin" valueType="num">
                                      <p:cBhvr>
                                        <p:cTn id="8" dur="500" fill="hold"/>
                                        <p:tgtEl>
                                          <p:spTgt spid="15374"/>
                                        </p:tgtEl>
                                        <p:attrNameLst>
                                          <p:attrName>ppt_h</p:attrName>
                                        </p:attrNameLst>
                                      </p:cBhvr>
                                      <p:tavLst>
                                        <p:tav tm="0">
                                          <p:val>
                                            <p:fltVal val="0"/>
                                          </p:val>
                                        </p:tav>
                                        <p:tav tm="100000">
                                          <p:val>
                                            <p:strVal val="#ppt_h"/>
                                          </p:val>
                                        </p:tav>
                                      </p:tavLst>
                                    </p:anim>
                                    <p:animEffect transition="in" filter="fade">
                                      <p:cBhvr>
                                        <p:cTn id="9" dur="500"/>
                                        <p:tgtEl>
                                          <p:spTgt spid="153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75"/>
                                        </p:tgtEl>
                                        <p:attrNameLst>
                                          <p:attrName>style.visibility</p:attrName>
                                        </p:attrNameLst>
                                      </p:cBhvr>
                                      <p:to>
                                        <p:strVal val="visible"/>
                                      </p:to>
                                    </p:set>
                                    <p:anim calcmode="lin" valueType="num">
                                      <p:cBhvr>
                                        <p:cTn id="14" dur="500" fill="hold"/>
                                        <p:tgtEl>
                                          <p:spTgt spid="15375"/>
                                        </p:tgtEl>
                                        <p:attrNameLst>
                                          <p:attrName>ppt_w</p:attrName>
                                        </p:attrNameLst>
                                      </p:cBhvr>
                                      <p:tavLst>
                                        <p:tav tm="0">
                                          <p:val>
                                            <p:fltVal val="0"/>
                                          </p:val>
                                        </p:tav>
                                        <p:tav tm="100000">
                                          <p:val>
                                            <p:strVal val="#ppt_w"/>
                                          </p:val>
                                        </p:tav>
                                      </p:tavLst>
                                    </p:anim>
                                    <p:anim calcmode="lin" valueType="num">
                                      <p:cBhvr>
                                        <p:cTn id="15" dur="500" fill="hold"/>
                                        <p:tgtEl>
                                          <p:spTgt spid="15375"/>
                                        </p:tgtEl>
                                        <p:attrNameLst>
                                          <p:attrName>ppt_h</p:attrName>
                                        </p:attrNameLst>
                                      </p:cBhvr>
                                      <p:tavLst>
                                        <p:tav tm="0">
                                          <p:val>
                                            <p:fltVal val="0"/>
                                          </p:val>
                                        </p:tav>
                                        <p:tav tm="100000">
                                          <p:val>
                                            <p:strVal val="#ppt_h"/>
                                          </p:val>
                                        </p:tav>
                                      </p:tavLst>
                                    </p:anim>
                                    <p:animEffect transition="in" filter="fade">
                                      <p:cBhvr>
                                        <p:cTn id="16" dur="500"/>
                                        <p:tgtEl>
                                          <p:spTgt spid="153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5374"/>
                                        </p:tgtEl>
                                        <p:attrNameLst>
                                          <p:attrName>ppt_w</p:attrName>
                                        </p:attrNameLst>
                                      </p:cBhvr>
                                      <p:tavLst>
                                        <p:tav tm="0">
                                          <p:val>
                                            <p:strVal val="ppt_w"/>
                                          </p:val>
                                        </p:tav>
                                        <p:tav tm="100000">
                                          <p:val>
                                            <p:fltVal val="0"/>
                                          </p:val>
                                        </p:tav>
                                      </p:tavLst>
                                    </p:anim>
                                    <p:anim calcmode="lin" valueType="num">
                                      <p:cBhvr>
                                        <p:cTn id="21" dur="500"/>
                                        <p:tgtEl>
                                          <p:spTgt spid="15374"/>
                                        </p:tgtEl>
                                        <p:attrNameLst>
                                          <p:attrName>ppt_h</p:attrName>
                                        </p:attrNameLst>
                                      </p:cBhvr>
                                      <p:tavLst>
                                        <p:tav tm="0">
                                          <p:val>
                                            <p:strVal val="ppt_h"/>
                                          </p:val>
                                        </p:tav>
                                        <p:tav tm="100000">
                                          <p:val>
                                            <p:fltVal val="0"/>
                                          </p:val>
                                        </p:tav>
                                      </p:tavLst>
                                    </p:anim>
                                    <p:animEffect transition="out" filter="fade">
                                      <p:cBhvr>
                                        <p:cTn id="22" dur="500"/>
                                        <p:tgtEl>
                                          <p:spTgt spid="15374"/>
                                        </p:tgtEl>
                                      </p:cBhvr>
                                    </p:animEffect>
                                    <p:set>
                                      <p:cBhvr>
                                        <p:cTn id="23" dur="1" fill="hold">
                                          <p:stCondLst>
                                            <p:cond delay="499"/>
                                          </p:stCondLst>
                                        </p:cTn>
                                        <p:tgtEl>
                                          <p:spTgt spid="15374"/>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5375"/>
                                        </p:tgtEl>
                                        <p:attrNameLst>
                                          <p:attrName>ppt_w</p:attrName>
                                        </p:attrNameLst>
                                      </p:cBhvr>
                                      <p:tavLst>
                                        <p:tav tm="0">
                                          <p:val>
                                            <p:strVal val="ppt_w"/>
                                          </p:val>
                                        </p:tav>
                                        <p:tav tm="100000">
                                          <p:val>
                                            <p:fltVal val="0"/>
                                          </p:val>
                                        </p:tav>
                                      </p:tavLst>
                                    </p:anim>
                                    <p:anim calcmode="lin" valueType="num">
                                      <p:cBhvr>
                                        <p:cTn id="26" dur="500"/>
                                        <p:tgtEl>
                                          <p:spTgt spid="15375"/>
                                        </p:tgtEl>
                                        <p:attrNameLst>
                                          <p:attrName>ppt_h</p:attrName>
                                        </p:attrNameLst>
                                      </p:cBhvr>
                                      <p:tavLst>
                                        <p:tav tm="0">
                                          <p:val>
                                            <p:strVal val="ppt_h"/>
                                          </p:val>
                                        </p:tav>
                                        <p:tav tm="100000">
                                          <p:val>
                                            <p:fltVal val="0"/>
                                          </p:val>
                                        </p:tav>
                                      </p:tavLst>
                                    </p:anim>
                                    <p:animEffect transition="out" filter="fade">
                                      <p:cBhvr>
                                        <p:cTn id="27" dur="500"/>
                                        <p:tgtEl>
                                          <p:spTgt spid="15375"/>
                                        </p:tgtEl>
                                      </p:cBhvr>
                                    </p:animEffect>
                                    <p:set>
                                      <p:cBhvr>
                                        <p:cTn id="28" dur="1" fill="hold">
                                          <p:stCondLst>
                                            <p:cond delay="499"/>
                                          </p:stCondLst>
                                        </p:cTn>
                                        <p:tgtEl>
                                          <p:spTgt spid="153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animBg="1"/>
      <p:bldP spid="15374" grpId="1" animBg="1"/>
      <p:bldP spid="15375" grpId="0" animBg="1"/>
      <p:bldP spid="1537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716" y="968188"/>
            <a:ext cx="5343388" cy="5889812"/>
          </a:xfrm>
        </p:spPr>
        <p:txBody>
          <a:bodyPr>
            <a:noAutofit/>
          </a:bodyPr>
          <a:lstStyle/>
          <a:p>
            <a:r>
              <a:rPr lang="en-US" sz="1800" dirty="0"/>
              <a:t>P</a:t>
            </a:r>
            <a:r>
              <a:rPr lang="en-US" sz="1800" dirty="0" smtClean="0"/>
              <a:t>roslavery </a:t>
            </a:r>
            <a:r>
              <a:rPr lang="en-US" sz="1800" dirty="0"/>
              <a:t>government </a:t>
            </a:r>
            <a:r>
              <a:rPr lang="en-US" sz="1800" dirty="0" smtClean="0"/>
              <a:t>(in Lecompton</a:t>
            </a:r>
            <a:r>
              <a:rPr lang="en-US" sz="1800" dirty="0"/>
              <a:t>) </a:t>
            </a:r>
            <a:r>
              <a:rPr lang="en-US" sz="1800" dirty="0" smtClean="0"/>
              <a:t>- wrote </a:t>
            </a:r>
            <a:r>
              <a:rPr lang="en-US" sz="1800" dirty="0"/>
              <a:t>a constitution that protected slavery.  </a:t>
            </a:r>
            <a:endParaRPr lang="en-US" sz="1800" dirty="0" smtClean="0"/>
          </a:p>
          <a:p>
            <a:pPr lvl="1"/>
            <a:r>
              <a:rPr lang="en-US" sz="2000" dirty="0"/>
              <a:t>V</a:t>
            </a:r>
            <a:r>
              <a:rPr lang="en-US" sz="2000" dirty="0" smtClean="0"/>
              <a:t>oted down</a:t>
            </a:r>
            <a:r>
              <a:rPr lang="en-US" sz="2000" dirty="0"/>
              <a:t> </a:t>
            </a:r>
            <a:r>
              <a:rPr lang="en-US" sz="2000" dirty="0" smtClean="0"/>
              <a:t>by </a:t>
            </a:r>
            <a:r>
              <a:rPr lang="en-US" sz="2000" dirty="0"/>
              <a:t>Free-</a:t>
            </a:r>
            <a:r>
              <a:rPr lang="en-US" sz="2000" dirty="0" err="1"/>
              <a:t>soilers</a:t>
            </a:r>
            <a:r>
              <a:rPr lang="en-US" sz="2000" dirty="0"/>
              <a:t> </a:t>
            </a:r>
            <a:r>
              <a:rPr lang="en-US" sz="2000" dirty="0" smtClean="0"/>
              <a:t>(greatly outnumbered </a:t>
            </a:r>
            <a:r>
              <a:rPr lang="en-US" sz="2000" dirty="0"/>
              <a:t>slave </a:t>
            </a:r>
            <a:r>
              <a:rPr lang="en-US" sz="2000" dirty="0" smtClean="0"/>
              <a:t>supporters). </a:t>
            </a:r>
          </a:p>
          <a:p>
            <a:r>
              <a:rPr lang="en-US" sz="1800" dirty="0" smtClean="0"/>
              <a:t>Pres. Buchanan - supported Lecompton Constitution</a:t>
            </a:r>
            <a:r>
              <a:rPr lang="en-US" sz="1800" dirty="0"/>
              <a:t>.</a:t>
            </a:r>
            <a:endParaRPr lang="en-US" sz="1800" dirty="0" smtClean="0"/>
          </a:p>
          <a:p>
            <a:r>
              <a:rPr lang="en-US" sz="1800" dirty="0" smtClean="0"/>
              <a:t>Stephen Douglas angry! – pro popular </a:t>
            </a:r>
            <a:r>
              <a:rPr lang="en-US" sz="1800" dirty="0"/>
              <a:t>sovereignty.  </a:t>
            </a:r>
            <a:endParaRPr lang="en-US" sz="1800" dirty="0" smtClean="0"/>
          </a:p>
          <a:p>
            <a:r>
              <a:rPr lang="en-US" sz="1800" dirty="0" smtClean="0"/>
              <a:t>Douglas - convinced </a:t>
            </a:r>
            <a:r>
              <a:rPr lang="en-US" sz="1800" dirty="0"/>
              <a:t>Congress </a:t>
            </a:r>
            <a:r>
              <a:rPr lang="en-US" sz="1800" dirty="0" smtClean="0"/>
              <a:t>to </a:t>
            </a:r>
            <a:r>
              <a:rPr lang="en-US" sz="1800" dirty="0"/>
              <a:t>authorize another </a:t>
            </a:r>
            <a:r>
              <a:rPr lang="en-US" sz="1800" b="1" dirty="0" smtClean="0"/>
              <a:t>referendum</a:t>
            </a:r>
            <a:r>
              <a:rPr lang="en-US" sz="1800" dirty="0" smtClean="0"/>
              <a:t> (population vote) </a:t>
            </a:r>
            <a:r>
              <a:rPr lang="en-US" sz="1800" dirty="0"/>
              <a:t>on </a:t>
            </a:r>
            <a:r>
              <a:rPr lang="en-US" sz="1800" dirty="0" smtClean="0"/>
              <a:t>the </a:t>
            </a:r>
            <a:r>
              <a:rPr lang="en-US" sz="1800" dirty="0"/>
              <a:t>Lecompton </a:t>
            </a:r>
            <a:r>
              <a:rPr lang="en-US" sz="1800" dirty="0" smtClean="0"/>
              <a:t>Constitution - voted </a:t>
            </a:r>
            <a:r>
              <a:rPr lang="en-US" sz="1800" dirty="0"/>
              <a:t>down again.</a:t>
            </a:r>
          </a:p>
          <a:p>
            <a:pPr lvl="1"/>
            <a:r>
              <a:rPr lang="en-US" sz="2000" dirty="0"/>
              <a:t>Northern Democrats </a:t>
            </a:r>
            <a:r>
              <a:rPr lang="en-US" sz="2000" dirty="0" smtClean="0"/>
              <a:t>- Douglas is a hero!</a:t>
            </a:r>
            <a:endParaRPr lang="en-US" sz="2000" dirty="0"/>
          </a:p>
          <a:p>
            <a:pPr lvl="1"/>
            <a:r>
              <a:rPr lang="en-US" sz="2000" dirty="0"/>
              <a:t>Southern Democrats </a:t>
            </a:r>
            <a:r>
              <a:rPr lang="en-US" sz="2000" dirty="0" smtClean="0"/>
              <a:t>- Douglas is a traitor!</a:t>
            </a:r>
            <a:endParaRPr lang="en-US" sz="2000" dirty="0"/>
          </a:p>
          <a:p>
            <a:pPr lvl="1"/>
            <a:r>
              <a:rPr lang="en-US" sz="2000" dirty="0"/>
              <a:t>Kansas was eventually admitted as a </a:t>
            </a:r>
            <a:r>
              <a:rPr lang="en-US" sz="2000" dirty="0" smtClean="0"/>
              <a:t>free </a:t>
            </a:r>
            <a:r>
              <a:rPr lang="en-US" sz="2000" dirty="0"/>
              <a:t>state in 1861.</a:t>
            </a:r>
          </a:p>
        </p:txBody>
      </p:sp>
      <p:sp>
        <p:nvSpPr>
          <p:cNvPr id="6" name="Title 1"/>
          <p:cNvSpPr txBox="1">
            <a:spLocks/>
          </p:cNvSpPr>
          <p:nvPr/>
        </p:nvSpPr>
        <p:spPr>
          <a:xfrm>
            <a:off x="628650" y="-13715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Back In Kansas - The Lecompton Constitution</a:t>
            </a:r>
            <a:endParaRPr lang="en-US" sz="4000" b="1" dirty="0"/>
          </a:p>
        </p:txBody>
      </p:sp>
      <p:pic>
        <p:nvPicPr>
          <p:cNvPr id="12290" name="Picture 2" descr="http://www.kshs.org/ksmemory/km90318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103" y="3074241"/>
            <a:ext cx="3996929" cy="3783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570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10328"/>
          </a:xfrm>
        </p:spPr>
        <p:txBody>
          <a:bodyPr>
            <a:normAutofit fontScale="85000" lnSpcReduction="20000"/>
          </a:bodyPr>
          <a:lstStyle/>
          <a:p>
            <a:pPr lvl="0">
              <a:buClr>
                <a:srgbClr val="D16349"/>
              </a:buClr>
            </a:pPr>
            <a:r>
              <a:rPr lang="en-US" dirty="0" smtClean="0"/>
              <a:t>Free-Soil Party, 1848-1854</a:t>
            </a:r>
          </a:p>
          <a:p>
            <a:pPr lvl="1">
              <a:buClr>
                <a:srgbClr val="D16349"/>
              </a:buClr>
            </a:pPr>
            <a:r>
              <a:rPr lang="en-US" dirty="0" smtClean="0"/>
              <a:t>Homestead act for settlers in west</a:t>
            </a:r>
          </a:p>
          <a:p>
            <a:pPr lvl="1">
              <a:buClr>
                <a:srgbClr val="D16349"/>
              </a:buClr>
            </a:pPr>
            <a:r>
              <a:rPr lang="en-US" dirty="0" smtClean="0"/>
              <a:t>Opposed expansion of slavery</a:t>
            </a:r>
          </a:p>
          <a:p>
            <a:pPr lvl="0">
              <a:buClr>
                <a:srgbClr val="D16349"/>
              </a:buClr>
            </a:pPr>
            <a:r>
              <a:rPr lang="en-US" dirty="0" smtClean="0"/>
              <a:t>Know-Nothing Party, 1845-1859</a:t>
            </a:r>
          </a:p>
          <a:p>
            <a:pPr lvl="1">
              <a:buClr>
                <a:srgbClr val="D16349"/>
              </a:buClr>
            </a:pPr>
            <a:r>
              <a:rPr lang="en-US" dirty="0" smtClean="0"/>
              <a:t>Opposed immigration</a:t>
            </a:r>
          </a:p>
          <a:p>
            <a:pPr lvl="0">
              <a:buClr>
                <a:srgbClr val="D16349"/>
              </a:buClr>
            </a:pPr>
            <a:r>
              <a:rPr lang="en-US" dirty="0" smtClean="0"/>
              <a:t>Death of Whig Party after loss in 1852 election</a:t>
            </a:r>
          </a:p>
          <a:p>
            <a:pPr lvl="0">
              <a:buClr>
                <a:srgbClr val="D16349"/>
              </a:buClr>
            </a:pPr>
            <a:r>
              <a:rPr lang="en-US" dirty="0" smtClean="0"/>
              <a:t>Ostend Manifesto, 1854</a:t>
            </a:r>
          </a:p>
          <a:p>
            <a:pPr lvl="1">
              <a:buClr>
                <a:srgbClr val="D16349"/>
              </a:buClr>
            </a:pPr>
            <a:r>
              <a:rPr lang="en-US" dirty="0" smtClean="0"/>
              <a:t>Buchanan’s proposal to add Cuba as a slave state</a:t>
            </a:r>
          </a:p>
        </p:txBody>
      </p:sp>
      <p:sp>
        <p:nvSpPr>
          <p:cNvPr id="3" name="Content Placeholder 2"/>
          <p:cNvSpPr>
            <a:spLocks noGrp="1"/>
          </p:cNvSpPr>
          <p:nvPr>
            <p:ph sz="half" idx="2"/>
          </p:nvPr>
        </p:nvSpPr>
        <p:spPr>
          <a:xfrm>
            <a:off x="4648200" y="1719072"/>
            <a:ext cx="4038600" cy="4910328"/>
          </a:xfrm>
        </p:spPr>
        <p:txBody>
          <a:bodyPr>
            <a:normAutofit fontScale="85000" lnSpcReduction="20000"/>
          </a:bodyPr>
          <a:lstStyle/>
          <a:p>
            <a:pPr lvl="0">
              <a:buClr>
                <a:srgbClr val="D16349"/>
              </a:buClr>
            </a:pPr>
            <a:r>
              <a:rPr lang="en-US" dirty="0"/>
              <a:t>Kansas-Nebraska Act, 1854</a:t>
            </a:r>
          </a:p>
          <a:p>
            <a:pPr lvl="1">
              <a:buClr>
                <a:srgbClr val="D16349"/>
              </a:buClr>
            </a:pPr>
            <a:r>
              <a:rPr lang="en-US" dirty="0"/>
              <a:t>e</a:t>
            </a:r>
            <a:r>
              <a:rPr lang="en-US" dirty="0" smtClean="0"/>
              <a:t>ventually shattered </a:t>
            </a:r>
            <a:r>
              <a:rPr lang="en-US" dirty="0"/>
              <a:t>Democrats into northern and southern wings</a:t>
            </a:r>
          </a:p>
          <a:p>
            <a:pPr lvl="1">
              <a:buClr>
                <a:srgbClr val="D16349"/>
              </a:buClr>
            </a:pPr>
            <a:r>
              <a:rPr lang="en-US" dirty="0"/>
              <a:t>u</a:t>
            </a:r>
            <a:r>
              <a:rPr lang="en-US" dirty="0" smtClean="0"/>
              <a:t>nited </a:t>
            </a:r>
            <a:r>
              <a:rPr lang="en-US" dirty="0"/>
              <a:t>Free-</a:t>
            </a:r>
            <a:r>
              <a:rPr lang="en-US" dirty="0" err="1"/>
              <a:t>Soilers</a:t>
            </a:r>
            <a:r>
              <a:rPr lang="en-US" dirty="0"/>
              <a:t>, Know-Nothings, old Whigs and others into </a:t>
            </a:r>
            <a:r>
              <a:rPr lang="en-US" dirty="0" smtClean="0"/>
              <a:t>the new, northern </a:t>
            </a:r>
            <a:r>
              <a:rPr lang="en-US" dirty="0"/>
              <a:t>Republican Party</a:t>
            </a:r>
          </a:p>
          <a:p>
            <a:pPr lvl="0">
              <a:buClr>
                <a:srgbClr val="D16349"/>
              </a:buClr>
            </a:pPr>
            <a:r>
              <a:rPr lang="en-US" dirty="0" smtClean="0"/>
              <a:t>Sectional developments</a:t>
            </a:r>
          </a:p>
          <a:p>
            <a:pPr lvl="1">
              <a:buClr>
                <a:srgbClr val="D16349"/>
              </a:buClr>
            </a:pPr>
            <a:r>
              <a:rPr lang="en-US" dirty="0" smtClean="0"/>
              <a:t>Low Tariff of 1857, Panic of 1857, and weak president James Buchanan tarnished Democrats</a:t>
            </a:r>
          </a:p>
          <a:p>
            <a:pPr lvl="1">
              <a:buClr>
                <a:srgbClr val="D16349"/>
              </a:buClr>
            </a:pPr>
            <a:r>
              <a:rPr lang="en-US" dirty="0" smtClean="0"/>
              <a:t>John Brown’s raid on Harper’s Ferry raised southern fears</a:t>
            </a:r>
          </a:p>
        </p:txBody>
      </p:sp>
      <p:sp>
        <p:nvSpPr>
          <p:cNvPr id="4" name="Title 3"/>
          <p:cNvSpPr>
            <a:spLocks noGrp="1"/>
          </p:cNvSpPr>
          <p:nvPr>
            <p:ph type="title"/>
          </p:nvPr>
        </p:nvSpPr>
        <p:spPr/>
        <p:txBody>
          <a:bodyPr>
            <a:normAutofit fontScale="90000"/>
          </a:bodyPr>
          <a:lstStyle/>
          <a:p>
            <a:pPr algn="l"/>
            <a:r>
              <a:rPr lang="en-US" dirty="0" smtClean="0">
                <a:latin typeface="+mn-lt"/>
              </a:rPr>
              <a:t>The New Order: Sectional Parties</a:t>
            </a:r>
            <a:endParaRPr lang="en-US" dirty="0">
              <a:latin typeface="+mn-lt"/>
            </a:endParaRPr>
          </a:p>
        </p:txBody>
      </p:sp>
    </p:spTree>
    <p:extLst>
      <p:ext uri="{BB962C8B-B14F-4D97-AF65-F5344CB8AC3E}">
        <p14:creationId xmlns:p14="http://schemas.microsoft.com/office/powerpoint/2010/main" val="192950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smtClean="0"/>
              <a:t>Birth of the Republican Party, 1854</a:t>
            </a:r>
            <a:endParaRPr lang="en-US" dirty="0"/>
          </a:p>
        </p:txBody>
      </p:sp>
      <p:graphicFrame>
        <p:nvGraphicFramePr>
          <p:cNvPr id="2" name="Diagram 1"/>
          <p:cNvGraphicFramePr/>
          <p:nvPr>
            <p:extLst>
              <p:ext uri="{D42A27DB-BD31-4B8C-83A1-F6EECF244321}">
                <p14:modId xmlns:p14="http://schemas.microsoft.com/office/powerpoint/2010/main" val="2391778121"/>
              </p:ext>
            </p:extLst>
          </p:nvPr>
        </p:nvGraphicFramePr>
        <p:xfrm>
          <a:off x="-304800" y="2057400"/>
          <a:ext cx="6019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533400" y="1693545"/>
            <a:ext cx="1354455" cy="1354455"/>
            <a:chOff x="3217541" y="626750"/>
            <a:chExt cx="1354455" cy="1354455"/>
          </a:xfrm>
          <a:scene3d>
            <a:camera prst="orthographicFront"/>
            <a:lightRig rig="threePt" dir="t">
              <a:rot lat="0" lon="0" rev="7500000"/>
            </a:lightRig>
          </a:scene3d>
        </p:grpSpPr>
        <p:sp>
          <p:nvSpPr>
            <p:cNvPr id="7" name="Oval 6"/>
            <p:cNvSpPr/>
            <p:nvPr/>
          </p:nvSpPr>
          <p:spPr>
            <a:xfrm>
              <a:off x="3217541" y="626750"/>
              <a:ext cx="1354455" cy="1354455"/>
            </a:xfrm>
            <a:prstGeom prst="ellipse">
              <a:avLst/>
            </a:prstGeom>
          </p:spPr>
          <p:style>
            <a:lnRef idx="0">
              <a:schemeClr val="accent1"/>
            </a:lnRef>
            <a:fillRef idx="3">
              <a:schemeClr val="accent1"/>
            </a:fillRef>
            <a:effectRef idx="3">
              <a:schemeClr val="accent1"/>
            </a:effectRef>
            <a:fontRef idx="minor">
              <a:schemeClr val="lt1"/>
            </a:fontRef>
          </p:style>
        </p:sp>
        <p:sp>
          <p:nvSpPr>
            <p:cNvPr id="8" name="Oval 4"/>
            <p:cNvSpPr/>
            <p:nvPr/>
          </p:nvSpPr>
          <p:spPr>
            <a:xfrm>
              <a:off x="3217541" y="884160"/>
              <a:ext cx="1354455" cy="9577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Opponents of KS-NE Act</a:t>
              </a:r>
              <a:endParaRPr lang="en-US" sz="1800" kern="1200" dirty="0">
                <a:solidFill>
                  <a:srgbClr val="000000"/>
                </a:solidFill>
              </a:endParaRPr>
            </a:p>
          </p:txBody>
        </p:sp>
      </p:grpSp>
      <p:grpSp>
        <p:nvGrpSpPr>
          <p:cNvPr id="9" name="Group 8"/>
          <p:cNvGrpSpPr/>
          <p:nvPr/>
        </p:nvGrpSpPr>
        <p:grpSpPr>
          <a:xfrm>
            <a:off x="2455545" y="1845945"/>
            <a:ext cx="1354455" cy="1354455"/>
            <a:chOff x="3217541" y="626750"/>
            <a:chExt cx="1354455" cy="1354455"/>
          </a:xfrm>
          <a:scene3d>
            <a:camera prst="orthographicFront"/>
            <a:lightRig rig="threePt" dir="t">
              <a:rot lat="0" lon="0" rev="7500000"/>
            </a:lightRig>
          </a:scene3d>
        </p:grpSpPr>
        <p:sp>
          <p:nvSpPr>
            <p:cNvPr id="10" name="Oval 9"/>
            <p:cNvSpPr/>
            <p:nvPr/>
          </p:nvSpPr>
          <p:spPr>
            <a:xfrm>
              <a:off x="3217541" y="626750"/>
              <a:ext cx="1354455" cy="1354455"/>
            </a:xfrm>
            <a:prstGeom prst="ellipse">
              <a:avLst/>
            </a:prstGeom>
          </p:spPr>
          <p:style>
            <a:lnRef idx="0">
              <a:schemeClr val="accent2"/>
            </a:lnRef>
            <a:fillRef idx="3">
              <a:schemeClr val="accent2"/>
            </a:fillRef>
            <a:effectRef idx="3">
              <a:schemeClr val="accent2"/>
            </a:effectRef>
            <a:fontRef idx="minor">
              <a:schemeClr val="lt1"/>
            </a:fontRef>
          </p:style>
        </p:sp>
        <p:sp>
          <p:nvSpPr>
            <p:cNvPr id="11" name="Oval 4"/>
            <p:cNvSpPr/>
            <p:nvPr/>
          </p:nvSpPr>
          <p:spPr>
            <a:xfrm>
              <a:off x="3217541" y="884160"/>
              <a:ext cx="1354455" cy="9577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err="1" smtClean="0">
                  <a:solidFill>
                    <a:srgbClr val="000000"/>
                  </a:solidFill>
                </a:rPr>
                <a:t>Industri-alists</a:t>
              </a:r>
              <a:endParaRPr lang="en-US" sz="1800" kern="1200" dirty="0">
                <a:solidFill>
                  <a:srgbClr val="000000"/>
                </a:solidFill>
              </a:endParaRPr>
            </a:p>
          </p:txBody>
        </p:sp>
      </p:grpSp>
      <p:pic>
        <p:nvPicPr>
          <p:cNvPr id="4608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1799691"/>
            <a:ext cx="3486150" cy="472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38800" y="5801380"/>
            <a:ext cx="2895600" cy="523220"/>
          </a:xfrm>
          <a:prstGeom prst="rect">
            <a:avLst/>
          </a:prstGeom>
          <a:noFill/>
        </p:spPr>
        <p:txBody>
          <a:bodyPr wrap="square" rtlCol="0">
            <a:spAutoFit/>
          </a:bodyPr>
          <a:lstStyle/>
          <a:p>
            <a:pPr algn="ctr"/>
            <a:r>
              <a:rPr lang="en-US" sz="2800" dirty="0" smtClean="0">
                <a:solidFill>
                  <a:srgbClr val="FFFFFF"/>
                </a:solidFill>
              </a:rPr>
              <a:t>John C. Fremont</a:t>
            </a:r>
            <a:endParaRPr lang="en-US" sz="2800" dirty="0">
              <a:solidFill>
                <a:srgbClr val="FFFFFF"/>
              </a:solidFill>
            </a:endParaRPr>
          </a:p>
        </p:txBody>
      </p:sp>
    </p:spTree>
    <p:extLst>
      <p:ext uri="{BB962C8B-B14F-4D97-AF65-F5344CB8AC3E}">
        <p14:creationId xmlns:p14="http://schemas.microsoft.com/office/powerpoint/2010/main" val="19408523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rrowheads="1"/>
          </p:cNvSpPr>
          <p:nvPr>
            <p:ph type="title"/>
          </p:nvPr>
        </p:nvSpPr>
        <p:spPr>
          <a:xfrm>
            <a:off x="0" y="-3175"/>
            <a:ext cx="9144000" cy="765175"/>
          </a:xfrm>
          <a:noFill/>
          <a:extLst>
            <a:ext uri="{909E8E84-426E-40dd-AFC4-6F175D3DCCD1}">
              <a14:hiddenFill xmlns:a14="http://schemas.microsoft.com/office/drawing/2010/main">
                <a:solidFill>
                  <a:srgbClr val="FFFFFF"/>
                </a:solidFill>
              </a14:hiddenFill>
            </a:ext>
          </a:extLst>
        </p:spPr>
        <p:txBody>
          <a:bodyPr/>
          <a:lstStyle/>
          <a:p>
            <a:r>
              <a:rPr lang="en-US">
                <a:effectLst/>
                <a:latin typeface="Tahoma" charset="0"/>
              </a:rPr>
              <a:t>The Republican Party</a:t>
            </a:r>
          </a:p>
        </p:txBody>
      </p:sp>
      <p:sp>
        <p:nvSpPr>
          <p:cNvPr id="52226" name="Rectangle 3"/>
          <p:cNvSpPr>
            <a:spLocks noGrp="1" noRot="1" noChangeArrowheads="1"/>
          </p:cNvSpPr>
          <p:nvPr>
            <p:ph type="body" sz="half" idx="1"/>
          </p:nvPr>
        </p:nvSpPr>
        <p:spPr>
          <a:xfrm>
            <a:off x="20638" y="806450"/>
            <a:ext cx="5084762" cy="6051550"/>
          </a:xfrm>
          <a:noFill/>
          <a:extLst>
            <a:ext uri="{909E8E84-426E-40dd-AFC4-6F175D3DCCD1}">
              <a14:hiddenFill xmlns:a14="http://schemas.microsoft.com/office/drawing/2010/main">
                <a:solidFill>
                  <a:srgbClr val="FFFFFF"/>
                </a:solidFill>
              </a14:hiddenFill>
            </a:ext>
          </a:extLst>
        </p:spPr>
        <p:txBody>
          <a:bodyPr/>
          <a:lstStyle/>
          <a:p>
            <a:r>
              <a:rPr lang="en-US" sz="2800">
                <a:effectLst/>
                <a:latin typeface="Tahoma" charset="0"/>
              </a:rPr>
              <a:t>Makeup</a:t>
            </a:r>
          </a:p>
          <a:p>
            <a:pPr lvl="1"/>
            <a:r>
              <a:rPr lang="en-US" sz="2400">
                <a:effectLst/>
                <a:latin typeface="Tahoma" charset="0"/>
              </a:rPr>
              <a:t>Disillusioned Northern Democrats</a:t>
            </a:r>
          </a:p>
          <a:p>
            <a:pPr lvl="1"/>
            <a:r>
              <a:rPr lang="en-US" sz="2400">
                <a:effectLst/>
                <a:latin typeface="Tahoma" charset="0"/>
              </a:rPr>
              <a:t>Frustrated Conscience Whigs</a:t>
            </a:r>
          </a:p>
          <a:p>
            <a:pPr lvl="1"/>
            <a:r>
              <a:rPr lang="en-US" sz="2400">
                <a:effectLst/>
                <a:latin typeface="Tahoma" charset="0"/>
              </a:rPr>
              <a:t>Free Soil Party members</a:t>
            </a:r>
          </a:p>
          <a:p>
            <a:r>
              <a:rPr lang="en-US" sz="2800">
                <a:effectLst/>
                <a:latin typeface="Tahoma" charset="0"/>
              </a:rPr>
              <a:t>Platform:</a:t>
            </a:r>
          </a:p>
          <a:p>
            <a:pPr lvl="1"/>
            <a:r>
              <a:rPr lang="en-US" sz="2400">
                <a:effectLst/>
                <a:latin typeface="Tahoma" charset="0"/>
              </a:rPr>
              <a:t>Increasingly against expansion of slavery</a:t>
            </a:r>
          </a:p>
          <a:p>
            <a:pPr lvl="1"/>
            <a:r>
              <a:rPr lang="en-US" sz="2400">
                <a:effectLst/>
                <a:latin typeface="Tahoma" charset="0"/>
              </a:rPr>
              <a:t>Protective tariffs</a:t>
            </a:r>
          </a:p>
          <a:p>
            <a:pPr lvl="1"/>
            <a:r>
              <a:rPr lang="en-US" sz="2400">
                <a:effectLst/>
                <a:latin typeface="Tahoma" charset="0"/>
              </a:rPr>
              <a:t>Homestead Act/sale of federal lands</a:t>
            </a:r>
          </a:p>
          <a:p>
            <a:pPr lvl="1"/>
            <a:r>
              <a:rPr lang="en-US" sz="2400">
                <a:effectLst/>
                <a:latin typeface="Tahoma" charset="0"/>
              </a:rPr>
              <a:t>Funding for transcontinental railroad</a:t>
            </a:r>
          </a:p>
        </p:txBody>
      </p:sp>
      <p:pic>
        <p:nvPicPr>
          <p:cNvPr id="52227" name="Content Placeholder 4"/>
          <p:cNvPicPr>
            <a:picLocks noGrp="1" noChangeAspect="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806450"/>
            <a:ext cx="4033838" cy="2662238"/>
          </a:xfrm>
        </p:spPr>
      </p:pic>
      <p:pic>
        <p:nvPicPr>
          <p:cNvPr id="52228" name="Content Placeholder 5"/>
          <p:cNvPicPr>
            <a:picLocks noGrp="1" noChangeAspect="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3544888"/>
            <a:ext cx="4033838" cy="3313112"/>
          </a:xfrm>
        </p:spPr>
      </p:pic>
    </p:spTree>
    <p:extLst>
      <p:ext uri="{BB962C8B-B14F-4D97-AF65-F5344CB8AC3E}">
        <p14:creationId xmlns:p14="http://schemas.microsoft.com/office/powerpoint/2010/main" val="767146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9" descr="1856_Electoral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78486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71682" name="Picture 4" descr="politics-anteb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493"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3494"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1686" name="AutoShape 8"/>
          <p:cNvSpPr>
            <a:spLocks noChangeArrowheads="1"/>
          </p:cNvSpPr>
          <p:nvPr/>
        </p:nvSpPr>
        <p:spPr bwMode="auto">
          <a:xfrm>
            <a:off x="7391400" y="5791200"/>
            <a:ext cx="685800" cy="762000"/>
          </a:xfrm>
          <a:custGeom>
            <a:avLst/>
            <a:gdLst>
              <a:gd name="T0" fmla="*/ 1 w 685800"/>
              <a:gd name="T1" fmla="*/ 291057 h 762000"/>
              <a:gd name="T2" fmla="*/ 261954 w 685800"/>
              <a:gd name="T3" fmla="*/ 291059 h 762000"/>
              <a:gd name="T4" fmla="*/ 342900 w 685800"/>
              <a:gd name="T5" fmla="*/ 0 h 762000"/>
              <a:gd name="T6" fmla="*/ 423846 w 685800"/>
              <a:gd name="T7" fmla="*/ 291059 h 762000"/>
              <a:gd name="T8" fmla="*/ 685799 w 685800"/>
              <a:gd name="T9" fmla="*/ 291057 h 762000"/>
              <a:gd name="T10" fmla="*/ 473874 w 685800"/>
              <a:gd name="T11" fmla="*/ 470940 h 762000"/>
              <a:gd name="T12" fmla="*/ 554823 w 685800"/>
              <a:gd name="T13" fmla="*/ 761998 h 762000"/>
              <a:gd name="T14" fmla="*/ 342900 w 685800"/>
              <a:gd name="T15" fmla="*/ 582112 h 762000"/>
              <a:gd name="T16" fmla="*/ 130977 w 685800"/>
              <a:gd name="T17" fmla="*/ 761998 h 762000"/>
              <a:gd name="T18" fmla="*/ 211926 w 685800"/>
              <a:gd name="T19" fmla="*/ 470940 h 762000"/>
              <a:gd name="T20" fmla="*/ 1 w 685800"/>
              <a:gd name="T21" fmla="*/ 291057 h 76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800" h="762000">
                <a:moveTo>
                  <a:pt x="1" y="291057"/>
                </a:moveTo>
                <a:lnTo>
                  <a:pt x="261954" y="291059"/>
                </a:lnTo>
                <a:lnTo>
                  <a:pt x="342900" y="0"/>
                </a:lnTo>
                <a:lnTo>
                  <a:pt x="423846" y="291059"/>
                </a:lnTo>
                <a:lnTo>
                  <a:pt x="685799" y="291057"/>
                </a:lnTo>
                <a:lnTo>
                  <a:pt x="473874" y="470940"/>
                </a:lnTo>
                <a:lnTo>
                  <a:pt x="554823" y="761998"/>
                </a:lnTo>
                <a:lnTo>
                  <a:pt x="342900" y="582112"/>
                </a:lnTo>
                <a:lnTo>
                  <a:pt x="130977" y="761998"/>
                </a:lnTo>
                <a:lnTo>
                  <a:pt x="211926" y="470940"/>
                </a:lnTo>
                <a:lnTo>
                  <a:pt x="1" y="291057"/>
                </a:lnTo>
                <a:close/>
              </a:path>
            </a:pathLst>
          </a:cu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687" name="Rectangle 10"/>
          <p:cNvSpPr>
            <a:spLocks noChangeArrowheads="1"/>
          </p:cNvSpPr>
          <p:nvPr/>
        </p:nvSpPr>
        <p:spPr bwMode="auto">
          <a:xfrm>
            <a:off x="152400" y="76200"/>
            <a:ext cx="5181600" cy="1677988"/>
          </a:xfrm>
          <a:prstGeom prst="rect">
            <a:avLst/>
          </a:prstGeom>
          <a:solidFill>
            <a:srgbClr val="CCFFCC"/>
          </a:solidFill>
          <a:ln w="9525">
            <a:solidFill>
              <a:schemeClr val="tx1"/>
            </a:solidFill>
            <a:miter lim="800000"/>
            <a:headEnd/>
            <a:tailEnd/>
          </a:ln>
        </p:spPr>
        <p:txBody>
          <a:bodyPr>
            <a:spAutoFit/>
          </a:bodyPr>
          <a:lstStyle/>
          <a:p>
            <a:pPr algn="ctr">
              <a:lnSpc>
                <a:spcPct val="80000"/>
              </a:lnSpc>
            </a:pPr>
            <a:r>
              <a:rPr lang="en-US" sz="3200">
                <a:solidFill>
                  <a:schemeClr val="bg1"/>
                </a:solidFill>
                <a:latin typeface="Calibri" charset="0"/>
                <a:cs typeface="Calibri" charset="0"/>
              </a:rPr>
              <a:t>The election of 1856 was the first time in which political parties represented regions </a:t>
            </a:r>
            <a:br>
              <a:rPr lang="en-US" sz="3200">
                <a:solidFill>
                  <a:schemeClr val="bg1"/>
                </a:solidFill>
                <a:latin typeface="Calibri" charset="0"/>
                <a:cs typeface="Calibri" charset="0"/>
              </a:rPr>
            </a:br>
            <a:r>
              <a:rPr lang="en-US" sz="3200">
                <a:solidFill>
                  <a:schemeClr val="bg1"/>
                </a:solidFill>
                <a:latin typeface="Calibri" charset="0"/>
                <a:cs typeface="Calibri" charset="0"/>
              </a:rPr>
              <a:t>of the country, not the nation</a:t>
            </a:r>
          </a:p>
        </p:txBody>
      </p:sp>
      <p:sp>
        <p:nvSpPr>
          <p:cNvPr id="12" name="AutoShape 10"/>
          <p:cNvSpPr>
            <a:spLocks noChangeArrowheads="1"/>
          </p:cNvSpPr>
          <p:nvPr/>
        </p:nvSpPr>
        <p:spPr bwMode="auto">
          <a:xfrm>
            <a:off x="1828800" y="1905000"/>
            <a:ext cx="2057400" cy="693738"/>
          </a:xfrm>
          <a:prstGeom prst="wedgeRectCallout">
            <a:avLst>
              <a:gd name="adj1" fmla="val 79597"/>
              <a:gd name="adj2" fmla="val 58019"/>
            </a:avLst>
          </a:prstGeom>
          <a:solidFill>
            <a:srgbClr val="FFB9B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75000"/>
              </a:lnSpc>
              <a:defRPr/>
            </a:pPr>
            <a:r>
              <a:rPr lang="en-US" sz="2800">
                <a:solidFill>
                  <a:schemeClr val="bg1"/>
                </a:solidFill>
                <a:latin typeface="Calibri" charset="0"/>
                <a:cs typeface="Calibri" charset="0"/>
              </a:rPr>
              <a:t>Republicans in the North </a:t>
            </a:r>
          </a:p>
        </p:txBody>
      </p:sp>
      <p:sp>
        <p:nvSpPr>
          <p:cNvPr id="13" name="AutoShape 11"/>
          <p:cNvSpPr>
            <a:spLocks noChangeArrowheads="1"/>
          </p:cNvSpPr>
          <p:nvPr/>
        </p:nvSpPr>
        <p:spPr bwMode="auto">
          <a:xfrm>
            <a:off x="1828800" y="2743200"/>
            <a:ext cx="2035175" cy="685800"/>
          </a:xfrm>
          <a:prstGeom prst="wedgeRectCallout">
            <a:avLst>
              <a:gd name="adj1" fmla="val 73870"/>
              <a:gd name="adj2" fmla="val 135181"/>
            </a:avLst>
          </a:prstGeom>
          <a:solidFill>
            <a:srgbClr val="A3A3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75000"/>
              </a:lnSpc>
              <a:defRPr/>
            </a:pPr>
            <a:r>
              <a:rPr lang="en-US" sz="2800">
                <a:solidFill>
                  <a:schemeClr val="bg1"/>
                </a:solidFill>
                <a:latin typeface="Calibri" charset="0"/>
                <a:cs typeface="Calibri" charset="0"/>
              </a:rPr>
              <a:t>Democrats </a:t>
            </a:r>
            <a:br>
              <a:rPr lang="en-US" sz="2800">
                <a:solidFill>
                  <a:schemeClr val="bg1"/>
                </a:solidFill>
                <a:latin typeface="Calibri" charset="0"/>
                <a:cs typeface="Calibri" charset="0"/>
              </a:rPr>
            </a:br>
            <a:r>
              <a:rPr lang="en-US" sz="2800">
                <a:solidFill>
                  <a:schemeClr val="bg1"/>
                </a:solidFill>
                <a:latin typeface="Calibri" charset="0"/>
                <a:cs typeface="Calibri" charset="0"/>
              </a:rPr>
              <a:t>in the South </a:t>
            </a:r>
          </a:p>
        </p:txBody>
      </p:sp>
      <p:sp>
        <p:nvSpPr>
          <p:cNvPr id="14" name="Rectangle 13"/>
          <p:cNvSpPr>
            <a:spLocks noChangeArrowheads="1"/>
          </p:cNvSpPr>
          <p:nvPr/>
        </p:nvSpPr>
        <p:spPr bwMode="auto">
          <a:xfrm>
            <a:off x="5486400" y="76200"/>
            <a:ext cx="3429000" cy="1668463"/>
          </a:xfrm>
          <a:prstGeom prst="rect">
            <a:avLst/>
          </a:prstGeom>
          <a:solidFill>
            <a:srgbClr val="FFFF99"/>
          </a:solidFill>
          <a:ln w="9525">
            <a:solidFill>
              <a:schemeClr val="tx1"/>
            </a:solidFill>
            <a:miter lim="800000"/>
            <a:headEnd/>
            <a:tailEnd/>
          </a:ln>
        </p:spPr>
        <p:txBody>
          <a:bodyPr>
            <a:spAutoFit/>
          </a:bodyPr>
          <a:lstStyle/>
          <a:p>
            <a:pPr algn="ctr">
              <a:lnSpc>
                <a:spcPct val="80000"/>
              </a:lnSpc>
            </a:pPr>
            <a:r>
              <a:rPr lang="en-US" sz="3200">
                <a:solidFill>
                  <a:schemeClr val="bg1"/>
                </a:solidFill>
                <a:latin typeface="Calibri" charset="0"/>
                <a:cs typeface="Calibri" charset="0"/>
              </a:rPr>
              <a:t>Slavery became the most important political issue in American politics</a:t>
            </a:r>
          </a:p>
        </p:txBody>
      </p:sp>
      <p:sp>
        <p:nvSpPr>
          <p:cNvPr id="15" name="Rectangle 14"/>
          <p:cNvSpPr>
            <a:spLocks noChangeArrowheads="1"/>
          </p:cNvSpPr>
          <p:nvPr/>
        </p:nvSpPr>
        <p:spPr bwMode="auto">
          <a:xfrm>
            <a:off x="304800" y="5497513"/>
            <a:ext cx="8610600" cy="1290610"/>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200" dirty="0">
                <a:solidFill>
                  <a:schemeClr val="bg1"/>
                </a:solidFill>
                <a:latin typeface="Calibri" charset="0"/>
                <a:cs typeface="Calibri" charset="0"/>
              </a:rPr>
              <a:t>Even though the Republicans lost in 1856, </a:t>
            </a:r>
            <a:br>
              <a:rPr lang="en-US" sz="3200" dirty="0">
                <a:solidFill>
                  <a:schemeClr val="bg1"/>
                </a:solidFill>
                <a:latin typeface="Calibri" charset="0"/>
                <a:cs typeface="Calibri" charset="0"/>
              </a:rPr>
            </a:br>
            <a:r>
              <a:rPr lang="en-US" sz="3200" dirty="0">
                <a:solidFill>
                  <a:schemeClr val="bg1"/>
                </a:solidFill>
                <a:latin typeface="Calibri" charset="0"/>
                <a:cs typeface="Calibri" charset="0"/>
              </a:rPr>
              <a:t>they realized that they had enough electoral votes to win the presidency without Southern support </a:t>
            </a:r>
          </a:p>
        </p:txBody>
      </p:sp>
    </p:spTree>
    <p:extLst>
      <p:ext uri="{BB962C8B-B14F-4D97-AF65-F5344CB8AC3E}">
        <p14:creationId xmlns:p14="http://schemas.microsoft.com/office/powerpoint/2010/main" val="719074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572000" cy="4910328"/>
          </a:xfrm>
        </p:spPr>
        <p:txBody>
          <a:bodyPr>
            <a:normAutofit/>
          </a:bodyPr>
          <a:lstStyle/>
          <a:p>
            <a:pPr lvl="0">
              <a:buClr>
                <a:srgbClr val="D16349"/>
              </a:buClr>
            </a:pPr>
            <a:r>
              <a:rPr lang="en-US" i="1" dirty="0" smtClean="0">
                <a:solidFill>
                  <a:srgbClr val="FFFFFF"/>
                </a:solidFill>
                <a:latin typeface="Franklin Gothic Book" panose="020B0503020102020204" pitchFamily="34" charset="0"/>
              </a:rPr>
              <a:t>The Impending Crisis of the South</a:t>
            </a:r>
            <a:r>
              <a:rPr lang="en-US" dirty="0" smtClean="0">
                <a:solidFill>
                  <a:srgbClr val="FFFFFF"/>
                </a:solidFill>
                <a:latin typeface="Franklin Gothic Book" panose="020B0503020102020204" pitchFamily="34" charset="0"/>
              </a:rPr>
              <a:t>, 1857</a:t>
            </a:r>
          </a:p>
          <a:p>
            <a:pPr lvl="0">
              <a:buClr>
                <a:srgbClr val="D16349"/>
              </a:buClr>
            </a:pPr>
            <a:r>
              <a:rPr lang="en-US" dirty="0" smtClean="0">
                <a:solidFill>
                  <a:srgbClr val="FFFFFF"/>
                </a:solidFill>
                <a:latin typeface="Franklin Gothic Book" panose="020B0503020102020204" pitchFamily="34" charset="0"/>
              </a:rPr>
              <a:t>Southerner</a:t>
            </a:r>
          </a:p>
          <a:p>
            <a:pPr lvl="0">
              <a:buClr>
                <a:srgbClr val="D16349"/>
              </a:buClr>
            </a:pPr>
            <a:r>
              <a:rPr lang="en-US" dirty="0" smtClean="0">
                <a:solidFill>
                  <a:srgbClr val="FFFFFF"/>
                </a:solidFill>
                <a:latin typeface="Franklin Gothic Book" panose="020B0503020102020204" pitchFamily="34" charset="0"/>
              </a:rPr>
              <a:t>Argued that slavery was detrimental to the south</a:t>
            </a:r>
          </a:p>
          <a:p>
            <a:pPr lvl="1">
              <a:buClr>
                <a:srgbClr val="D16349"/>
              </a:buClr>
            </a:pPr>
            <a:r>
              <a:rPr lang="en-US" dirty="0" smtClean="0">
                <a:solidFill>
                  <a:srgbClr val="FFFFFF"/>
                </a:solidFill>
                <a:latin typeface="Franklin Gothic Book" panose="020B0503020102020204" pitchFamily="34" charset="0"/>
              </a:rPr>
              <a:t>Slaveholders oppressed poor whites as well as blacks</a:t>
            </a:r>
          </a:p>
          <a:p>
            <a:pPr lvl="1">
              <a:buClr>
                <a:srgbClr val="D16349"/>
              </a:buClr>
            </a:pPr>
            <a:r>
              <a:rPr lang="en-US" dirty="0">
                <a:solidFill>
                  <a:srgbClr val="FFFFFF"/>
                </a:solidFill>
                <a:latin typeface="Franklin Gothic Book" panose="020B0503020102020204" pitchFamily="34" charset="0"/>
              </a:rPr>
              <a:t>P</a:t>
            </a:r>
            <a:r>
              <a:rPr lang="en-US" dirty="0" smtClean="0">
                <a:solidFill>
                  <a:srgbClr val="FFFFFF"/>
                </a:solidFill>
                <a:latin typeface="Franklin Gothic Book" panose="020B0503020102020204" pitchFamily="34" charset="0"/>
              </a:rPr>
              <a:t>lantation system stymied economic development</a:t>
            </a:r>
          </a:p>
        </p:txBody>
      </p:sp>
      <p:sp>
        <p:nvSpPr>
          <p:cNvPr id="4" name="Title 3"/>
          <p:cNvSpPr>
            <a:spLocks noGrp="1"/>
          </p:cNvSpPr>
          <p:nvPr>
            <p:ph type="title"/>
          </p:nvPr>
        </p:nvSpPr>
        <p:spPr/>
        <p:txBody>
          <a:bodyPr/>
          <a:lstStyle/>
          <a:p>
            <a:pPr algn="l"/>
            <a:r>
              <a:rPr lang="en-US" dirty="0" smtClean="0"/>
              <a:t>Hinton R. Helper</a:t>
            </a:r>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46" t="16403" r="19104" b="10077"/>
          <a:stretch/>
        </p:blipFill>
        <p:spPr bwMode="auto">
          <a:xfrm>
            <a:off x="5115232" y="1781033"/>
            <a:ext cx="3733066" cy="477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89057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905000"/>
            <a:ext cx="65817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2706" name="Rectangle 11"/>
          <p:cNvSpPr>
            <a:spLocks noChangeArrowheads="1"/>
          </p:cNvSpPr>
          <p:nvPr/>
        </p:nvSpPr>
        <p:spPr bwMode="auto">
          <a:xfrm rot="940183">
            <a:off x="2398713" y="5160963"/>
            <a:ext cx="2703512" cy="658812"/>
          </a:xfrm>
          <a:prstGeom prst="rect">
            <a:avLst/>
          </a:prstGeom>
          <a:solidFill>
            <a:schemeClr val="bg1"/>
          </a:solidFill>
          <a:ln w="9525">
            <a:solidFill>
              <a:schemeClr val="bg1"/>
            </a:solidFill>
            <a:round/>
            <a:headEnd/>
            <a:tailEnd/>
          </a:ln>
        </p:spPr>
        <p:txBody>
          <a:bodyPr/>
          <a:lstStyle/>
          <a:p>
            <a:endParaRPr lang="en-US"/>
          </a:p>
        </p:txBody>
      </p:sp>
      <p:sp>
        <p:nvSpPr>
          <p:cNvPr id="72707" name="Rectangle 12"/>
          <p:cNvSpPr>
            <a:spLocks noChangeArrowheads="1"/>
          </p:cNvSpPr>
          <p:nvPr/>
        </p:nvSpPr>
        <p:spPr bwMode="auto">
          <a:xfrm>
            <a:off x="2028825" y="4668838"/>
            <a:ext cx="895350" cy="917575"/>
          </a:xfrm>
          <a:prstGeom prst="rect">
            <a:avLst/>
          </a:prstGeom>
          <a:solidFill>
            <a:schemeClr val="bg1"/>
          </a:solidFill>
          <a:ln w="9525">
            <a:solidFill>
              <a:schemeClr val="bg1"/>
            </a:solidFill>
            <a:round/>
            <a:headEnd/>
            <a:tailEnd/>
          </a:ln>
        </p:spPr>
        <p:txBody>
          <a:bodyPr/>
          <a:lstStyle/>
          <a:p>
            <a:endParaRPr lang="en-US"/>
          </a:p>
        </p:txBody>
      </p:sp>
      <p:sp>
        <p:nvSpPr>
          <p:cNvPr id="72708" name="Rectangle 13"/>
          <p:cNvSpPr>
            <a:spLocks noChangeArrowheads="1"/>
          </p:cNvSpPr>
          <p:nvPr/>
        </p:nvSpPr>
        <p:spPr bwMode="auto">
          <a:xfrm>
            <a:off x="2028825" y="5149850"/>
            <a:ext cx="2425700" cy="917575"/>
          </a:xfrm>
          <a:prstGeom prst="rect">
            <a:avLst/>
          </a:prstGeom>
          <a:solidFill>
            <a:schemeClr val="bg1"/>
          </a:solidFill>
          <a:ln w="9525">
            <a:solidFill>
              <a:schemeClr val="bg1"/>
            </a:solidFill>
            <a:round/>
            <a:headEnd/>
            <a:tailEnd/>
          </a:ln>
        </p:spPr>
        <p:txBody>
          <a:bodyPr/>
          <a:lstStyle/>
          <a:p>
            <a:endParaRPr lang="en-US"/>
          </a:p>
        </p:txBody>
      </p:sp>
      <p:pic>
        <p:nvPicPr>
          <p:cNvPr id="72709" name="Picture 4" descr="politics-anteb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20"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 name="Rectangle 3"/>
          <p:cNvSpPr/>
          <p:nvPr/>
        </p:nvSpPr>
        <p:spPr>
          <a:xfrm>
            <a:off x="1143000" y="76200"/>
            <a:ext cx="6858000" cy="1290610"/>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3200" dirty="0">
                <a:solidFill>
                  <a:srgbClr val="000000"/>
                </a:solidFill>
                <a:latin typeface="Calibri" pitchFamily="34" charset="0"/>
                <a:ea typeface="+mn-ea"/>
                <a:cs typeface="Calibri" pitchFamily="34" charset="0"/>
              </a:rPr>
              <a:t>In 1857, a slave named Dred Scott </a:t>
            </a:r>
            <a:br>
              <a:rPr lang="en-US" sz="3200" dirty="0">
                <a:solidFill>
                  <a:srgbClr val="000000"/>
                </a:solidFill>
                <a:latin typeface="Calibri" pitchFamily="34" charset="0"/>
                <a:ea typeface="+mn-ea"/>
                <a:cs typeface="Calibri" pitchFamily="34" charset="0"/>
              </a:rPr>
            </a:br>
            <a:r>
              <a:rPr lang="en-US" sz="3200" dirty="0">
                <a:solidFill>
                  <a:srgbClr val="000000"/>
                </a:solidFill>
                <a:latin typeface="Calibri" pitchFamily="34" charset="0"/>
                <a:ea typeface="+mn-ea"/>
                <a:cs typeface="Calibri" pitchFamily="34" charset="0"/>
              </a:rPr>
              <a:t>sued for his freedom after traveling with </a:t>
            </a:r>
            <a:br>
              <a:rPr lang="en-US" sz="3200" dirty="0">
                <a:solidFill>
                  <a:srgbClr val="000000"/>
                </a:solidFill>
                <a:latin typeface="Calibri" pitchFamily="34" charset="0"/>
                <a:ea typeface="+mn-ea"/>
                <a:cs typeface="Calibri" pitchFamily="34" charset="0"/>
              </a:rPr>
            </a:br>
            <a:r>
              <a:rPr lang="en-US" sz="3200" dirty="0">
                <a:solidFill>
                  <a:srgbClr val="000000"/>
                </a:solidFill>
                <a:latin typeface="Calibri" pitchFamily="34" charset="0"/>
                <a:ea typeface="+mn-ea"/>
                <a:cs typeface="Calibri" pitchFamily="34" charset="0"/>
              </a:rPr>
              <a:t>his master from Missouri to Wisconsin</a:t>
            </a:r>
          </a:p>
        </p:txBody>
      </p:sp>
      <p:pic>
        <p:nvPicPr>
          <p:cNvPr id="727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3051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895600" y="1481138"/>
            <a:ext cx="6096000" cy="896656"/>
          </a:xfrm>
          <a:prstGeom prst="rect">
            <a:avLst/>
          </a:prstGeom>
          <a:solidFill>
            <a:srgbClr val="FFFF99"/>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The Dred Scott case presented the Supreme Court with two questions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l="5699" b="6531"/>
          <a:stretch>
            <a:fillRect/>
          </a:stretch>
        </p:blipFill>
        <p:spPr bwMode="auto">
          <a:xfrm>
            <a:off x="2698750" y="2438400"/>
            <a:ext cx="4311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 name="Rectangle 25"/>
          <p:cNvSpPr>
            <a:spLocks noChangeArrowheads="1"/>
          </p:cNvSpPr>
          <p:nvPr/>
        </p:nvSpPr>
        <p:spPr bwMode="auto">
          <a:xfrm>
            <a:off x="6054725" y="2438400"/>
            <a:ext cx="2936875" cy="2062163"/>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3200">
                <a:solidFill>
                  <a:srgbClr val="000000"/>
                </a:solidFill>
                <a:latin typeface="Calibri" charset="0"/>
                <a:cs typeface="Calibri" charset="0"/>
              </a:rPr>
              <a:t>Does Congress have the power to decide on slavery in the territories? </a:t>
            </a:r>
          </a:p>
        </p:txBody>
      </p:sp>
      <p:sp>
        <p:nvSpPr>
          <p:cNvPr id="27" name="Rectangle 26"/>
          <p:cNvSpPr>
            <a:spLocks noChangeArrowheads="1"/>
          </p:cNvSpPr>
          <p:nvPr/>
        </p:nvSpPr>
        <p:spPr bwMode="auto">
          <a:xfrm>
            <a:off x="6054725" y="4592638"/>
            <a:ext cx="2963863" cy="1290610"/>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200" dirty="0">
                <a:solidFill>
                  <a:srgbClr val="000000"/>
                </a:solidFill>
                <a:latin typeface="Calibri" charset="0"/>
                <a:cs typeface="Calibri" charset="0"/>
              </a:rPr>
              <a:t>Is the Missouri Compromise constitutional?  </a:t>
            </a:r>
          </a:p>
        </p:txBody>
      </p:sp>
      <p:sp>
        <p:nvSpPr>
          <p:cNvPr id="72719" name="AutoShape 8"/>
          <p:cNvSpPr>
            <a:spLocks noChangeArrowheads="1"/>
          </p:cNvSpPr>
          <p:nvPr/>
        </p:nvSpPr>
        <p:spPr bwMode="auto">
          <a:xfrm>
            <a:off x="7620000" y="5791200"/>
            <a:ext cx="685800" cy="762000"/>
          </a:xfrm>
          <a:custGeom>
            <a:avLst/>
            <a:gdLst>
              <a:gd name="T0" fmla="*/ 1 w 685800"/>
              <a:gd name="T1" fmla="*/ 291057 h 762000"/>
              <a:gd name="T2" fmla="*/ 261954 w 685800"/>
              <a:gd name="T3" fmla="*/ 291059 h 762000"/>
              <a:gd name="T4" fmla="*/ 342900 w 685800"/>
              <a:gd name="T5" fmla="*/ 0 h 762000"/>
              <a:gd name="T6" fmla="*/ 423846 w 685800"/>
              <a:gd name="T7" fmla="*/ 291059 h 762000"/>
              <a:gd name="T8" fmla="*/ 685799 w 685800"/>
              <a:gd name="T9" fmla="*/ 291057 h 762000"/>
              <a:gd name="T10" fmla="*/ 473874 w 685800"/>
              <a:gd name="T11" fmla="*/ 470940 h 762000"/>
              <a:gd name="T12" fmla="*/ 554823 w 685800"/>
              <a:gd name="T13" fmla="*/ 761998 h 762000"/>
              <a:gd name="T14" fmla="*/ 342900 w 685800"/>
              <a:gd name="T15" fmla="*/ 582112 h 762000"/>
              <a:gd name="T16" fmla="*/ 130977 w 685800"/>
              <a:gd name="T17" fmla="*/ 761998 h 762000"/>
              <a:gd name="T18" fmla="*/ 211926 w 685800"/>
              <a:gd name="T19" fmla="*/ 470940 h 762000"/>
              <a:gd name="T20" fmla="*/ 1 w 685800"/>
              <a:gd name="T21" fmla="*/ 291057 h 76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800" h="762000">
                <a:moveTo>
                  <a:pt x="1" y="291057"/>
                </a:moveTo>
                <a:lnTo>
                  <a:pt x="261954" y="291059"/>
                </a:lnTo>
                <a:lnTo>
                  <a:pt x="342900" y="0"/>
                </a:lnTo>
                <a:lnTo>
                  <a:pt x="423846" y="291059"/>
                </a:lnTo>
                <a:lnTo>
                  <a:pt x="685799" y="291057"/>
                </a:lnTo>
                <a:lnTo>
                  <a:pt x="473874" y="470940"/>
                </a:lnTo>
                <a:lnTo>
                  <a:pt x="554823" y="761998"/>
                </a:lnTo>
                <a:lnTo>
                  <a:pt x="342900" y="582112"/>
                </a:lnTo>
                <a:lnTo>
                  <a:pt x="130977" y="761998"/>
                </a:lnTo>
                <a:lnTo>
                  <a:pt x="211926" y="470940"/>
                </a:lnTo>
                <a:lnTo>
                  <a:pt x="1" y="291057"/>
                </a:lnTo>
                <a:close/>
              </a:path>
            </a:pathLst>
          </a:cu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858214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Concepts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679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410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54" name="Right Triangle 2"/>
          <p:cNvSpPr>
            <a:spLocks noChangeArrowheads="1"/>
          </p:cNvSpPr>
          <p:nvPr/>
        </p:nvSpPr>
        <p:spPr bwMode="auto">
          <a:xfrm>
            <a:off x="76200" y="2057400"/>
            <a:ext cx="2819400" cy="1387475"/>
          </a:xfrm>
          <a:prstGeom prst="rtTriangle">
            <a:avLst/>
          </a:prstGeom>
          <a:solidFill>
            <a:schemeClr val="bg1"/>
          </a:solidFill>
          <a:ln w="9525">
            <a:solidFill>
              <a:schemeClr val="bg1"/>
            </a:solidFill>
            <a:round/>
            <a:headEnd/>
            <a:tailEnd/>
          </a:ln>
        </p:spPr>
        <p:txBody>
          <a:bodyPr/>
          <a:lstStyle/>
          <a:p>
            <a:endParaRPr lang="en-US"/>
          </a:p>
        </p:txBody>
      </p:sp>
      <p:sp>
        <p:nvSpPr>
          <p:cNvPr id="74755" name="Right Triangle 16"/>
          <p:cNvSpPr>
            <a:spLocks noChangeArrowheads="1"/>
          </p:cNvSpPr>
          <p:nvPr/>
        </p:nvSpPr>
        <p:spPr bwMode="auto">
          <a:xfrm rot="-1978333">
            <a:off x="1682750" y="2622550"/>
            <a:ext cx="573088" cy="593725"/>
          </a:xfrm>
          <a:prstGeom prst="rtTriangle">
            <a:avLst/>
          </a:prstGeom>
          <a:solidFill>
            <a:schemeClr val="bg1"/>
          </a:solidFill>
          <a:ln w="9525">
            <a:solidFill>
              <a:schemeClr val="bg1"/>
            </a:solidFill>
            <a:round/>
            <a:headEnd/>
            <a:tailEnd/>
          </a:ln>
        </p:spPr>
        <p:txBody>
          <a:bodyPr/>
          <a:lstStyle/>
          <a:p>
            <a:endParaRPr lang="en-US"/>
          </a:p>
        </p:txBody>
      </p:sp>
      <p:pic>
        <p:nvPicPr>
          <p:cNvPr id="74756" name="Picture 4" descr="politics-anteb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67"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68"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0" name="AutoShape 8"/>
          <p:cNvSpPr>
            <a:spLocks noChangeArrowheads="1"/>
          </p:cNvSpPr>
          <p:nvPr/>
        </p:nvSpPr>
        <p:spPr bwMode="auto">
          <a:xfrm>
            <a:off x="7620000" y="5791200"/>
            <a:ext cx="685800" cy="762000"/>
          </a:xfrm>
          <a:custGeom>
            <a:avLst/>
            <a:gdLst>
              <a:gd name="T0" fmla="*/ 1 w 685800"/>
              <a:gd name="T1" fmla="*/ 291057 h 762000"/>
              <a:gd name="T2" fmla="*/ 261954 w 685800"/>
              <a:gd name="T3" fmla="*/ 291059 h 762000"/>
              <a:gd name="T4" fmla="*/ 342900 w 685800"/>
              <a:gd name="T5" fmla="*/ 0 h 762000"/>
              <a:gd name="T6" fmla="*/ 423846 w 685800"/>
              <a:gd name="T7" fmla="*/ 291059 h 762000"/>
              <a:gd name="T8" fmla="*/ 685799 w 685800"/>
              <a:gd name="T9" fmla="*/ 291057 h 762000"/>
              <a:gd name="T10" fmla="*/ 473874 w 685800"/>
              <a:gd name="T11" fmla="*/ 470940 h 762000"/>
              <a:gd name="T12" fmla="*/ 554823 w 685800"/>
              <a:gd name="T13" fmla="*/ 761998 h 762000"/>
              <a:gd name="T14" fmla="*/ 342900 w 685800"/>
              <a:gd name="T15" fmla="*/ 582112 h 762000"/>
              <a:gd name="T16" fmla="*/ 130977 w 685800"/>
              <a:gd name="T17" fmla="*/ 761998 h 762000"/>
              <a:gd name="T18" fmla="*/ 211926 w 685800"/>
              <a:gd name="T19" fmla="*/ 470940 h 762000"/>
              <a:gd name="T20" fmla="*/ 1 w 685800"/>
              <a:gd name="T21" fmla="*/ 291057 h 76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800" h="762000">
                <a:moveTo>
                  <a:pt x="1" y="291057"/>
                </a:moveTo>
                <a:lnTo>
                  <a:pt x="261954" y="291059"/>
                </a:lnTo>
                <a:lnTo>
                  <a:pt x="342900" y="0"/>
                </a:lnTo>
                <a:lnTo>
                  <a:pt x="423846" y="291059"/>
                </a:lnTo>
                <a:lnTo>
                  <a:pt x="685799" y="291057"/>
                </a:lnTo>
                <a:lnTo>
                  <a:pt x="473874" y="470940"/>
                </a:lnTo>
                <a:lnTo>
                  <a:pt x="554823" y="761998"/>
                </a:lnTo>
                <a:lnTo>
                  <a:pt x="342900" y="582112"/>
                </a:lnTo>
                <a:lnTo>
                  <a:pt x="130977" y="761998"/>
                </a:lnTo>
                <a:lnTo>
                  <a:pt x="211926" y="470940"/>
                </a:lnTo>
                <a:lnTo>
                  <a:pt x="1" y="291057"/>
                </a:lnTo>
                <a:close/>
              </a:path>
            </a:pathLst>
          </a:cu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Rectangle 4"/>
          <p:cNvSpPr>
            <a:spLocks noChangeArrowheads="1"/>
          </p:cNvSpPr>
          <p:nvPr/>
        </p:nvSpPr>
        <p:spPr bwMode="auto">
          <a:xfrm>
            <a:off x="5410200" y="120650"/>
            <a:ext cx="3657600" cy="1206500"/>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3000">
                <a:solidFill>
                  <a:srgbClr val="000000"/>
                </a:solidFill>
                <a:latin typeface="Calibri" charset="0"/>
                <a:cs typeface="Calibri" charset="0"/>
              </a:rPr>
              <a:t>In</a:t>
            </a:r>
            <a:r>
              <a:rPr lang="en-US" sz="3000" i="1">
                <a:solidFill>
                  <a:srgbClr val="000000"/>
                </a:solidFill>
                <a:latin typeface="Calibri" charset="0"/>
                <a:cs typeface="Calibri" charset="0"/>
              </a:rPr>
              <a:t> Dred Scott v. Sanford</a:t>
            </a:r>
            <a:r>
              <a:rPr lang="en-US" sz="3000">
                <a:solidFill>
                  <a:srgbClr val="000000"/>
                </a:solidFill>
                <a:latin typeface="Calibri" charset="0"/>
                <a:cs typeface="Calibri" charset="0"/>
              </a:rPr>
              <a:t> (1857), the Supreme Court ruled</a:t>
            </a:r>
            <a:endParaRPr lang="en-US" sz="3000">
              <a:solidFill>
                <a:srgbClr val="000000"/>
              </a:solidFill>
            </a:endParaRPr>
          </a:p>
        </p:txBody>
      </p:sp>
      <p:sp>
        <p:nvSpPr>
          <p:cNvPr id="6" name="Rectangle 5"/>
          <p:cNvSpPr>
            <a:spLocks noChangeArrowheads="1"/>
          </p:cNvSpPr>
          <p:nvPr/>
        </p:nvSpPr>
        <p:spPr bwMode="auto">
          <a:xfrm>
            <a:off x="5410200" y="1416050"/>
            <a:ext cx="3657600" cy="1215717"/>
          </a:xfrm>
          <a:prstGeom prst="rect">
            <a:avLst/>
          </a:prstGeom>
          <a:solidFill>
            <a:srgbClr val="FFFF99"/>
          </a:solidFill>
          <a:ln w="9525">
            <a:solidFill>
              <a:schemeClr val="tx1"/>
            </a:solidFill>
            <a:miter lim="800000"/>
            <a:headEnd/>
            <a:tailEnd/>
          </a:ln>
        </p:spPr>
        <p:txBody>
          <a:bodyPr>
            <a:spAutoFit/>
          </a:bodyPr>
          <a:lstStyle/>
          <a:p>
            <a:pPr algn="ctr">
              <a:lnSpc>
                <a:spcPct val="80000"/>
              </a:lnSpc>
              <a:buSzPct val="75000"/>
            </a:pPr>
            <a:r>
              <a:rPr lang="en-US" sz="3000">
                <a:solidFill>
                  <a:srgbClr val="000000"/>
                </a:solidFill>
                <a:latin typeface="Calibri" charset="0"/>
                <a:cs typeface="Calibri" charset="0"/>
              </a:rPr>
              <a:t>Dred Scott had no right to sue because blacks are not citizens</a:t>
            </a:r>
          </a:p>
        </p:txBody>
      </p:sp>
      <p:sp>
        <p:nvSpPr>
          <p:cNvPr id="7" name="Rectangle 6"/>
          <p:cNvSpPr>
            <a:spLocks noChangeArrowheads="1"/>
          </p:cNvSpPr>
          <p:nvPr/>
        </p:nvSpPr>
        <p:spPr bwMode="auto">
          <a:xfrm>
            <a:off x="5410200" y="2711450"/>
            <a:ext cx="3625850" cy="2317750"/>
          </a:xfrm>
          <a:prstGeom prst="rect">
            <a:avLst/>
          </a:prstGeom>
          <a:solidFill>
            <a:srgbClr val="CCFFCC"/>
          </a:solidFill>
          <a:ln w="9525">
            <a:solidFill>
              <a:schemeClr val="tx1"/>
            </a:solidFill>
            <a:miter lim="800000"/>
            <a:headEnd/>
            <a:tailEnd/>
          </a:ln>
        </p:spPr>
        <p:txBody>
          <a:bodyPr>
            <a:spAutoFit/>
          </a:bodyPr>
          <a:lstStyle/>
          <a:p>
            <a:pPr algn="ctr">
              <a:lnSpc>
                <a:spcPct val="80000"/>
              </a:lnSpc>
              <a:buSzPct val="75000"/>
            </a:pPr>
            <a:r>
              <a:rPr lang="en-US" sz="3000">
                <a:solidFill>
                  <a:srgbClr val="000000"/>
                </a:solidFill>
                <a:latin typeface="Calibri" charset="0"/>
                <a:cs typeface="Calibri" charset="0"/>
              </a:rPr>
              <a:t>Congress did not have the power to stop slavery in western territories so the Missouri Compromise was unconstitutional</a:t>
            </a:r>
          </a:p>
        </p:txBody>
      </p:sp>
      <p:pic>
        <p:nvPicPr>
          <p:cNvPr id="7476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25813"/>
            <a:ext cx="5562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562600"/>
            <a:ext cx="1490663"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7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185988"/>
            <a:ext cx="1358900"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7"/>
          <p:cNvSpPr>
            <a:spLocks noChangeArrowheads="1"/>
          </p:cNvSpPr>
          <p:nvPr/>
        </p:nvSpPr>
        <p:spPr bwMode="auto">
          <a:xfrm>
            <a:off x="5410200" y="5141913"/>
            <a:ext cx="3625850" cy="841375"/>
          </a:xfrm>
          <a:prstGeom prst="rect">
            <a:avLst/>
          </a:prstGeom>
          <a:solidFill>
            <a:srgbClr val="FFCC99"/>
          </a:solidFill>
          <a:ln w="9525">
            <a:solidFill>
              <a:schemeClr val="tx1"/>
            </a:solidFill>
            <a:miter lim="800000"/>
            <a:headEnd/>
            <a:tailEnd/>
          </a:ln>
        </p:spPr>
        <p:txBody>
          <a:bodyPr>
            <a:spAutoFit/>
          </a:bodyPr>
          <a:lstStyle/>
          <a:p>
            <a:pPr algn="ctr">
              <a:lnSpc>
                <a:spcPct val="80000"/>
              </a:lnSpc>
              <a:buSzPct val="75000"/>
            </a:pPr>
            <a:r>
              <a:rPr lang="en-US" sz="3000" dirty="0">
                <a:solidFill>
                  <a:srgbClr val="000000"/>
                </a:solidFill>
                <a:latin typeface="Calibri" charset="0"/>
                <a:cs typeface="Calibri" charset="0"/>
              </a:rPr>
              <a:t>Northern abolitionists were furious</a:t>
            </a:r>
          </a:p>
        </p:txBody>
      </p:sp>
    </p:spTree>
    <p:extLst>
      <p:ext uri="{BB962C8B-B14F-4D97-AF65-F5344CB8AC3E}">
        <p14:creationId xmlns:p14="http://schemas.microsoft.com/office/powerpoint/2010/main" val="2209148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descr="politics-antebel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88"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7589"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5781" name="AutoShape 8"/>
          <p:cNvSpPr>
            <a:spLocks noChangeArrowheads="1"/>
          </p:cNvSpPr>
          <p:nvPr/>
        </p:nvSpPr>
        <p:spPr bwMode="auto">
          <a:xfrm>
            <a:off x="7848600" y="5791200"/>
            <a:ext cx="685800" cy="762000"/>
          </a:xfrm>
          <a:custGeom>
            <a:avLst/>
            <a:gdLst>
              <a:gd name="T0" fmla="*/ 1 w 685800"/>
              <a:gd name="T1" fmla="*/ 291057 h 762000"/>
              <a:gd name="T2" fmla="*/ 261954 w 685800"/>
              <a:gd name="T3" fmla="*/ 291059 h 762000"/>
              <a:gd name="T4" fmla="*/ 342900 w 685800"/>
              <a:gd name="T5" fmla="*/ 0 h 762000"/>
              <a:gd name="T6" fmla="*/ 423846 w 685800"/>
              <a:gd name="T7" fmla="*/ 291059 h 762000"/>
              <a:gd name="T8" fmla="*/ 685799 w 685800"/>
              <a:gd name="T9" fmla="*/ 291057 h 762000"/>
              <a:gd name="T10" fmla="*/ 473874 w 685800"/>
              <a:gd name="T11" fmla="*/ 470940 h 762000"/>
              <a:gd name="T12" fmla="*/ 554823 w 685800"/>
              <a:gd name="T13" fmla="*/ 761998 h 762000"/>
              <a:gd name="T14" fmla="*/ 342900 w 685800"/>
              <a:gd name="T15" fmla="*/ 582112 h 762000"/>
              <a:gd name="T16" fmla="*/ 130977 w 685800"/>
              <a:gd name="T17" fmla="*/ 761998 h 762000"/>
              <a:gd name="T18" fmla="*/ 211926 w 685800"/>
              <a:gd name="T19" fmla="*/ 470940 h 762000"/>
              <a:gd name="T20" fmla="*/ 1 w 685800"/>
              <a:gd name="T21" fmla="*/ 291057 h 76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800" h="762000">
                <a:moveTo>
                  <a:pt x="1" y="291057"/>
                </a:moveTo>
                <a:lnTo>
                  <a:pt x="261954" y="291059"/>
                </a:lnTo>
                <a:lnTo>
                  <a:pt x="342900" y="0"/>
                </a:lnTo>
                <a:lnTo>
                  <a:pt x="423846" y="291059"/>
                </a:lnTo>
                <a:lnTo>
                  <a:pt x="685799" y="291057"/>
                </a:lnTo>
                <a:lnTo>
                  <a:pt x="473874" y="470940"/>
                </a:lnTo>
                <a:lnTo>
                  <a:pt x="554823" y="761998"/>
                </a:lnTo>
                <a:lnTo>
                  <a:pt x="342900" y="582112"/>
                </a:lnTo>
                <a:lnTo>
                  <a:pt x="130977" y="761998"/>
                </a:lnTo>
                <a:lnTo>
                  <a:pt x="211926" y="470940"/>
                </a:lnTo>
                <a:lnTo>
                  <a:pt x="1" y="291057"/>
                </a:lnTo>
                <a:close/>
              </a:path>
            </a:pathLst>
          </a:cu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3257" name="Picture 9" descr="t02909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1225550"/>
            <a:ext cx="78708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3" name="Rectangle 2"/>
          <p:cNvSpPr/>
          <p:nvPr/>
        </p:nvSpPr>
        <p:spPr>
          <a:xfrm>
            <a:off x="95250" y="152400"/>
            <a:ext cx="8896350" cy="896656"/>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3200" dirty="0">
                <a:solidFill>
                  <a:srgbClr val="000000"/>
                </a:solidFill>
                <a:latin typeface="Calibri" pitchFamily="34" charset="0"/>
                <a:ea typeface="+mn-ea"/>
                <a:cs typeface="Calibri" pitchFamily="34" charset="0"/>
              </a:rPr>
              <a:t>In 1858, Democrat Stephen Douglas ran against Republican Abraham Lincoln for the Illinois Senate</a:t>
            </a:r>
          </a:p>
        </p:txBody>
      </p:sp>
      <p:sp>
        <p:nvSpPr>
          <p:cNvPr id="14" name="AutoShape 10"/>
          <p:cNvSpPr>
            <a:spLocks noChangeArrowheads="1"/>
          </p:cNvSpPr>
          <p:nvPr/>
        </p:nvSpPr>
        <p:spPr bwMode="auto">
          <a:xfrm>
            <a:off x="4724400" y="1219200"/>
            <a:ext cx="4302125" cy="2438400"/>
          </a:xfrm>
          <a:prstGeom prst="wedgeRectCallout">
            <a:avLst>
              <a:gd name="adj1" fmla="val -7412"/>
              <a:gd name="adj2" fmla="val 19880"/>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3200">
                <a:solidFill>
                  <a:srgbClr val="000000"/>
                </a:solidFill>
                <a:latin typeface="Calibri" charset="0"/>
                <a:cs typeface="Calibri" charset="0"/>
              </a:rPr>
              <a:t>Lincoln was unknown </a:t>
            </a:r>
            <a:br>
              <a:rPr lang="en-US" sz="3200">
                <a:solidFill>
                  <a:srgbClr val="000000"/>
                </a:solidFill>
                <a:latin typeface="Calibri" charset="0"/>
                <a:cs typeface="Calibri" charset="0"/>
              </a:rPr>
            </a:br>
            <a:r>
              <a:rPr lang="en-US" sz="3200">
                <a:solidFill>
                  <a:srgbClr val="000000"/>
                </a:solidFill>
                <a:latin typeface="Calibri" charset="0"/>
                <a:cs typeface="Calibri" charset="0"/>
              </a:rPr>
              <a:t>at the time, but during the campaign he argued that Congress must stop the spread of slavery (free soil argument)</a:t>
            </a:r>
          </a:p>
        </p:txBody>
      </p:sp>
      <p:sp>
        <p:nvSpPr>
          <p:cNvPr id="15" name="AutoShape 11"/>
          <p:cNvSpPr>
            <a:spLocks noChangeArrowheads="1"/>
          </p:cNvSpPr>
          <p:nvPr/>
        </p:nvSpPr>
        <p:spPr bwMode="auto">
          <a:xfrm>
            <a:off x="4724400" y="3738563"/>
            <a:ext cx="4302125" cy="2052637"/>
          </a:xfrm>
          <a:prstGeom prst="wedgeRectCallout">
            <a:avLst>
              <a:gd name="adj1" fmla="val -24162"/>
              <a:gd name="adj2" fmla="val -19912"/>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3200">
                <a:solidFill>
                  <a:srgbClr val="000000"/>
                </a:solidFill>
                <a:latin typeface="Calibri" charset="0"/>
                <a:cs typeface="Calibri" charset="0"/>
              </a:rPr>
              <a:t>Lincoln lost the </a:t>
            </a:r>
            <a:br>
              <a:rPr lang="en-US" sz="3200">
                <a:solidFill>
                  <a:srgbClr val="000000"/>
                </a:solidFill>
                <a:latin typeface="Calibri" charset="0"/>
                <a:cs typeface="Calibri" charset="0"/>
              </a:rPr>
            </a:br>
            <a:r>
              <a:rPr lang="en-US" sz="3200">
                <a:solidFill>
                  <a:srgbClr val="000000"/>
                </a:solidFill>
                <a:latin typeface="Calibri" charset="0"/>
                <a:cs typeface="Calibri" charset="0"/>
              </a:rPr>
              <a:t>Senate election, but </a:t>
            </a:r>
            <a:br>
              <a:rPr lang="en-US" sz="3200">
                <a:solidFill>
                  <a:srgbClr val="000000"/>
                </a:solidFill>
                <a:latin typeface="Calibri" charset="0"/>
                <a:cs typeface="Calibri" charset="0"/>
              </a:rPr>
            </a:br>
            <a:r>
              <a:rPr lang="en-US" sz="3200">
                <a:solidFill>
                  <a:srgbClr val="000000"/>
                </a:solidFill>
                <a:latin typeface="Calibri" charset="0"/>
                <a:cs typeface="Calibri" charset="0"/>
              </a:rPr>
              <a:t>his argument against slavery made him a popular national figure</a:t>
            </a:r>
          </a:p>
        </p:txBody>
      </p:sp>
      <p:pic>
        <p:nvPicPr>
          <p:cNvPr id="17" name="Picture 14" descr="http://hometownsource.com/wp-content/uploads/2012/09/lincolndouglas.jpg?9d7b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1189038"/>
            <a:ext cx="4552950"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52400" y="4038600"/>
            <a:ext cx="4391025" cy="1728788"/>
          </a:xfrm>
          <a:prstGeom prst="rect">
            <a:avLst/>
          </a:prstGeom>
          <a:solidFill>
            <a:srgbClr val="FFCCFF"/>
          </a:solidFill>
          <a:ln w="9525">
            <a:solidFill>
              <a:schemeClr val="tx1"/>
            </a:solidFill>
            <a:miter lim="800000"/>
            <a:headEnd/>
            <a:tailEnd/>
          </a:ln>
        </p:spPr>
        <p:txBody>
          <a:bodyPr>
            <a:spAutoFit/>
          </a:bodyPr>
          <a:lstStyle/>
          <a:p>
            <a:pPr algn="ctr">
              <a:lnSpc>
                <a:spcPct val="85000"/>
              </a:lnSpc>
            </a:pPr>
            <a:r>
              <a:rPr lang="en-US" sz="2500" dirty="0">
                <a:solidFill>
                  <a:srgbClr val="000000"/>
                </a:solidFill>
                <a:latin typeface="Calibri" charset="0"/>
                <a:cs typeface="Calibri" charset="0"/>
              </a:rPr>
              <a:t>“A house divided against itself cannot stand. I believe this gov’t cannot endure, permanently half </a:t>
            </a:r>
            <a:r>
              <a:rPr lang="en-US" sz="2500" i="1" dirty="0">
                <a:solidFill>
                  <a:srgbClr val="000000"/>
                </a:solidFill>
                <a:latin typeface="Calibri" charset="0"/>
                <a:cs typeface="Calibri" charset="0"/>
              </a:rPr>
              <a:t>slave</a:t>
            </a:r>
            <a:r>
              <a:rPr lang="en-US" sz="2500" dirty="0">
                <a:solidFill>
                  <a:srgbClr val="000000"/>
                </a:solidFill>
                <a:latin typeface="Calibri" charset="0"/>
                <a:cs typeface="Calibri" charset="0"/>
              </a:rPr>
              <a:t> and half </a:t>
            </a:r>
            <a:r>
              <a:rPr lang="en-US" sz="2500" i="1" dirty="0">
                <a:solidFill>
                  <a:srgbClr val="000000"/>
                </a:solidFill>
                <a:latin typeface="Calibri" charset="0"/>
                <a:cs typeface="Calibri" charset="0"/>
              </a:rPr>
              <a:t>free</a:t>
            </a:r>
            <a:r>
              <a:rPr lang="en-US" sz="2500" dirty="0">
                <a:solidFill>
                  <a:srgbClr val="000000"/>
                </a:solidFill>
                <a:latin typeface="Calibri" charset="0"/>
                <a:cs typeface="Calibri" charset="0"/>
              </a:rPr>
              <a:t>.” </a:t>
            </a:r>
            <a:br>
              <a:rPr lang="en-US" sz="2500" dirty="0">
                <a:solidFill>
                  <a:srgbClr val="000000"/>
                </a:solidFill>
                <a:latin typeface="Calibri" charset="0"/>
                <a:cs typeface="Calibri" charset="0"/>
              </a:rPr>
            </a:br>
            <a:r>
              <a:rPr lang="en-US" sz="2500" dirty="0">
                <a:solidFill>
                  <a:srgbClr val="000000"/>
                </a:solidFill>
                <a:latin typeface="Calibri" charset="0"/>
                <a:cs typeface="Calibri" charset="0"/>
              </a:rPr>
              <a:t>             —Abraham Lincoln, 1858</a:t>
            </a:r>
            <a:endParaRPr lang="en-US" sz="2500" dirty="0">
              <a:solidFill>
                <a:srgbClr val="000000"/>
              </a:solidFill>
            </a:endParaRPr>
          </a:p>
        </p:txBody>
      </p:sp>
    </p:spTree>
    <p:extLst>
      <p:ext uri="{BB962C8B-B14F-4D97-AF65-F5344CB8AC3E}">
        <p14:creationId xmlns:p14="http://schemas.microsoft.com/office/powerpoint/2010/main" val="2403078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xit" presetSubtype="0" fill="hold" nodeType="withEffect">
                                  <p:stCondLst>
                                    <p:cond delay="0"/>
                                  </p:stCondLst>
                                  <p:childTnLst>
                                    <p:animEffect transition="out" filter="fade">
                                      <p:cBhvr>
                                        <p:cTn id="17" dur="500"/>
                                        <p:tgtEl>
                                          <p:spTgt spid="53257"/>
                                        </p:tgtEl>
                                      </p:cBhvr>
                                    </p:animEffect>
                                    <p:set>
                                      <p:cBhvr>
                                        <p:cTn id="18" dur="1" fill="hold">
                                          <p:stCondLst>
                                            <p:cond delay="499"/>
                                          </p:stCondLst>
                                        </p:cTn>
                                        <p:tgtEl>
                                          <p:spTgt spid="5325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pPr>
              <a:defRPr/>
            </a:pPr>
            <a:r>
              <a:rPr lang="en-US" sz="3200">
                <a:latin typeface="Tahoma" charset="0"/>
                <a:cs typeface="+mj-cs"/>
              </a:rPr>
              <a:t>Lincoln-Douglas Debates (1858)</a:t>
            </a:r>
          </a:p>
        </p:txBody>
      </p:sp>
      <p:sp>
        <p:nvSpPr>
          <p:cNvPr id="3" name="Text Placeholder 2"/>
          <p:cNvSpPr>
            <a:spLocks noGrp="1"/>
          </p:cNvSpPr>
          <p:nvPr>
            <p:ph type="body" idx="1"/>
          </p:nvPr>
        </p:nvSpPr>
        <p:spPr>
          <a:xfrm>
            <a:off x="0" y="533400"/>
            <a:ext cx="4064000" cy="304800"/>
          </a:xfrm>
        </p:spPr>
        <p:txBody>
          <a:bodyPr>
            <a:normAutofit fontScale="92500" lnSpcReduction="10000"/>
          </a:bodyPr>
          <a:lstStyle/>
          <a:p>
            <a:pPr>
              <a:defRPr/>
            </a:pPr>
            <a:r>
              <a:rPr lang="ja-JP" altLang="en-US" sz="1600">
                <a:latin typeface="Tahoma" charset="0"/>
                <a:cs typeface="+mn-cs"/>
              </a:rPr>
              <a:t>“</a:t>
            </a:r>
            <a:r>
              <a:rPr lang="en-US" sz="1600">
                <a:latin typeface="Tahoma" charset="0"/>
                <a:cs typeface="+mn-cs"/>
              </a:rPr>
              <a:t>A House Divided</a:t>
            </a:r>
            <a:r>
              <a:rPr lang="ja-JP" altLang="en-US" sz="1600">
                <a:latin typeface="Tahoma" charset="0"/>
                <a:cs typeface="+mn-cs"/>
              </a:rPr>
              <a:t>”</a:t>
            </a:r>
            <a:r>
              <a:rPr lang="en-US" sz="1600">
                <a:latin typeface="Tahoma" charset="0"/>
                <a:cs typeface="+mn-cs"/>
              </a:rPr>
              <a:t> - Abraham Lincoln</a:t>
            </a:r>
          </a:p>
        </p:txBody>
      </p:sp>
      <p:sp>
        <p:nvSpPr>
          <p:cNvPr id="4" name="Content Placeholder 3"/>
          <p:cNvSpPr>
            <a:spLocks noGrp="1"/>
          </p:cNvSpPr>
          <p:nvPr>
            <p:ph sz="half" idx="2"/>
          </p:nvPr>
        </p:nvSpPr>
        <p:spPr>
          <a:xfrm>
            <a:off x="0" y="914400"/>
            <a:ext cx="4064000" cy="5943600"/>
          </a:xfrm>
        </p:spPr>
        <p:txBody>
          <a:bodyPr/>
          <a:lstStyle/>
          <a:p>
            <a:pPr>
              <a:defRPr/>
            </a:pPr>
            <a:r>
              <a:rPr lang="en-US" sz="1400" dirty="0">
                <a:latin typeface="Tahoma" charset="0"/>
                <a:cs typeface="+mn-cs"/>
              </a:rPr>
              <a:t>If we could first know where we are and whither we are tending, we could better judge what to do and how to do it. We are now far into the fifth year since a policy was initiated with the avowed object and confident promise of putting an end to slavery agitation. Under the operation of that policy, that agitation has not only not ceased but has constantly augmented. In my opinion, it will not cease until a crisis shall have been reached and passed. "A house divided against itself cannot stand." I believe this government cannot endure, permanently, half slave and half free. I do not expect the Union to be dissolved; I do not expect the house to fall; but I do expect it will cease to be divided. It will become all one thing, or all the other. Either the opponents of slavery will arrest the further spread of it and place it where the public mind shall rest in the belief that it is in the course of ultimate extinction, or its advocates will push it forward till it shall become alike lawful in all the states, old as well as new, North as well as South.</a:t>
            </a:r>
          </a:p>
        </p:txBody>
      </p:sp>
      <p:sp>
        <p:nvSpPr>
          <p:cNvPr id="5" name="Text Placeholder 4"/>
          <p:cNvSpPr>
            <a:spLocks noGrp="1"/>
          </p:cNvSpPr>
          <p:nvPr>
            <p:ph type="body" sz="quarter" idx="3"/>
          </p:nvPr>
        </p:nvSpPr>
        <p:spPr>
          <a:xfrm>
            <a:off x="4876800" y="533400"/>
            <a:ext cx="4267200" cy="304800"/>
          </a:xfrm>
        </p:spPr>
        <p:txBody>
          <a:bodyPr>
            <a:normAutofit fontScale="92500" lnSpcReduction="10000"/>
          </a:bodyPr>
          <a:lstStyle/>
          <a:p>
            <a:pPr>
              <a:defRPr/>
            </a:pPr>
            <a:r>
              <a:rPr lang="en-US" sz="1600">
                <a:latin typeface="Tahoma" charset="0"/>
                <a:cs typeface="+mn-cs"/>
              </a:rPr>
              <a:t>Freeport Doctrine - Stephen A. Douglas</a:t>
            </a:r>
          </a:p>
        </p:txBody>
      </p:sp>
      <p:sp>
        <p:nvSpPr>
          <p:cNvPr id="6" name="Content Placeholder 5"/>
          <p:cNvSpPr>
            <a:spLocks noGrp="1"/>
          </p:cNvSpPr>
          <p:nvPr>
            <p:ph sz="quarter" idx="4"/>
          </p:nvPr>
        </p:nvSpPr>
        <p:spPr>
          <a:xfrm>
            <a:off x="4648200" y="914400"/>
            <a:ext cx="4495800" cy="5943600"/>
          </a:xfrm>
        </p:spPr>
        <p:txBody>
          <a:bodyPr/>
          <a:lstStyle/>
          <a:p>
            <a:pPr>
              <a:defRPr/>
            </a:pPr>
            <a:r>
              <a:rPr lang="en-US" sz="1200" dirty="0">
                <a:latin typeface="Tahoma" charset="0"/>
                <a:cs typeface="+mn-cs"/>
              </a:rPr>
              <a:t>The next question propounded to me by Mr. Lincoln is, can the people of a Territory in any lawful way, against the wishes of any citizen of the United States, exclude slavery from their limits prior to the formation of a State Constitution? I answer emphatically, as Mr. Lincoln has heard me answer a hundred times from every stump in Illinois, that in my opinion the people of a Territory can, by lawful means, exclude slavery from their limits prior to the formation of a State Constitution. Mr. Lincoln knew that I had answered that question over and over again. He heard me argue the Nebraska bill on that principle all over the State in 1854, in 1855, and in 1856, and he has no excuse for pretending to be in doubt as to my position on that question. It matters not what way the Supreme Court may hereafter decide as to the abstract question whether slavery may or may not go into a Territory under the Constitution, the people have the lawful means to introduce it or exclude it as they please, for the reason that slavery cannot exist a day or an hour anywhere, unless it is supported by local police regulations. Those police regulations can only be established by the local legislature, and if the people are opposed to slavery they will elect representatives to that body who will by unfriendly legislation effectually prevent the introduction of it into their midst. If, on the contrary, they are for it, their legislation will favor its extension. Hence, no matter what the decision of the Supreme Court may be on that abstract question, still the right of the people to make a slave Territory or a free Territory is perfect and complete under the Nebraska bill. I hope Mr. Lincoln deems my answer satisfactory on that point.</a:t>
            </a:r>
          </a:p>
        </p:txBody>
      </p:sp>
    </p:spTree>
    <p:extLst>
      <p:ext uri="{BB962C8B-B14F-4D97-AF65-F5344CB8AC3E}">
        <p14:creationId xmlns:p14="http://schemas.microsoft.com/office/powerpoint/2010/main" val="21139554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3429001" cy="4910328"/>
          </a:xfrm>
        </p:spPr>
        <p:txBody>
          <a:bodyPr>
            <a:normAutofit/>
          </a:bodyPr>
          <a:lstStyle/>
          <a:p>
            <a:pPr lvl="0">
              <a:buClr>
                <a:srgbClr val="D16349"/>
              </a:buClr>
            </a:pPr>
            <a:r>
              <a:rPr lang="en-US" dirty="0" smtClean="0">
                <a:latin typeface="Franklin Gothic Book" panose="020B0503020102020204" pitchFamily="34" charset="0"/>
              </a:rPr>
              <a:t>Failed effort to incite a slave uprising</a:t>
            </a:r>
          </a:p>
          <a:p>
            <a:pPr lvl="0">
              <a:buClr>
                <a:srgbClr val="D16349"/>
              </a:buClr>
            </a:pPr>
            <a:r>
              <a:rPr lang="en-US" dirty="0" smtClean="0">
                <a:latin typeface="Franklin Gothic Book" panose="020B0503020102020204" pitchFamily="34" charset="0"/>
              </a:rPr>
              <a:t>Brown was executed</a:t>
            </a:r>
          </a:p>
          <a:p>
            <a:pPr lvl="0">
              <a:buClr>
                <a:srgbClr val="D16349"/>
              </a:buClr>
            </a:pPr>
            <a:r>
              <a:rPr lang="en-US" dirty="0" smtClean="0">
                <a:latin typeface="Franklin Gothic Book" panose="020B0503020102020204" pitchFamily="34" charset="0"/>
              </a:rPr>
              <a:t>South began militia drills, preparing for civil war</a:t>
            </a:r>
            <a:endParaRPr lang="en-US" dirty="0" smtClean="0">
              <a:effectLst>
                <a:outerShdw blurRad="38100" dist="38100" dir="2700000" algn="tl">
                  <a:srgbClr val="000000">
                    <a:alpha val="43137"/>
                  </a:srgbClr>
                </a:outerShdw>
              </a:effectLst>
              <a:latin typeface="Franklin Gothic Book" panose="020B0503020102020204" pitchFamily="34" charset="0"/>
            </a:endParaRPr>
          </a:p>
          <a:p>
            <a:pPr lvl="1"/>
            <a:endParaRPr lang="en-US" dirty="0" smtClean="0">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normAutofit fontScale="90000"/>
          </a:bodyPr>
          <a:lstStyle/>
          <a:p>
            <a:pPr algn="l"/>
            <a:r>
              <a:rPr lang="en-US" dirty="0" smtClean="0"/>
              <a:t>John Brown at Harpers Ferry, 1859</a:t>
            </a:r>
            <a:endParaRPr lang="en-US" dirty="0"/>
          </a:p>
        </p:txBody>
      </p:sp>
      <p:pic>
        <p:nvPicPr>
          <p:cNvPr id="2560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77" r="13713"/>
          <a:stretch/>
        </p:blipFill>
        <p:spPr bwMode="auto">
          <a:xfrm>
            <a:off x="3886201" y="1752600"/>
            <a:ext cx="4953000" cy="476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3820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John Brown: Too Soon?</a:t>
            </a:r>
            <a:endParaRPr lang="en-US" dirty="0">
              <a:effectLst>
                <a:outerShdw blurRad="38100" dist="38100" dir="2700000" algn="tl">
                  <a:srgbClr val="000000">
                    <a:alpha val="43137"/>
                  </a:srgbClr>
                </a:outerShdw>
              </a:effectLst>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3913" y="1758950"/>
            <a:ext cx="4840287"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134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0" y="0"/>
            <a:ext cx="9144000" cy="762000"/>
          </a:xfrm>
        </p:spPr>
        <p:txBody>
          <a:bodyPr/>
          <a:lstStyle/>
          <a:p>
            <a:r>
              <a:rPr lang="en-US">
                <a:latin typeface="Calibri" charset="0"/>
                <a:cs typeface="Calibri" charset="0"/>
              </a:rPr>
              <a:t>Sectionalism in the Antebellum Era</a:t>
            </a:r>
          </a:p>
        </p:txBody>
      </p:sp>
      <p:sp>
        <p:nvSpPr>
          <p:cNvPr id="24579" name="Rectangle 3"/>
          <p:cNvSpPr>
            <a:spLocks noGrp="1" noChangeArrowheads="1"/>
          </p:cNvSpPr>
          <p:nvPr>
            <p:ph type="body" idx="1"/>
          </p:nvPr>
        </p:nvSpPr>
        <p:spPr>
          <a:xfrm>
            <a:off x="0" y="685800"/>
            <a:ext cx="9144000" cy="6096000"/>
          </a:xfrm>
        </p:spPr>
        <p:txBody>
          <a:bodyPr/>
          <a:lstStyle/>
          <a:p>
            <a:pPr>
              <a:lnSpc>
                <a:spcPct val="85000"/>
              </a:lnSpc>
            </a:pPr>
            <a:r>
              <a:rPr lang="en-US" sz="3800" dirty="0">
                <a:solidFill>
                  <a:srgbClr val="FFFFFF"/>
                </a:solidFill>
                <a:latin typeface="Calibri" charset="0"/>
                <a:cs typeface="Calibri" charset="0"/>
              </a:rPr>
              <a:t>These regional differences increased </a:t>
            </a:r>
            <a:r>
              <a:rPr lang="en-US" sz="3800" u="sng" dirty="0">
                <a:solidFill>
                  <a:srgbClr val="FFFFFF"/>
                </a:solidFill>
                <a:latin typeface="Calibri" charset="0"/>
                <a:cs typeface="Calibri" charset="0"/>
              </a:rPr>
              <a:t>sectionalism</a:t>
            </a:r>
            <a:r>
              <a:rPr lang="en-US" sz="3800" dirty="0">
                <a:solidFill>
                  <a:srgbClr val="FFFFFF"/>
                </a:solidFill>
                <a:latin typeface="Calibri" charset="0"/>
                <a:cs typeface="Calibri" charset="0"/>
              </a:rPr>
              <a:t>–placing the interests of a region above the interests of the nation</a:t>
            </a:r>
          </a:p>
          <a:p>
            <a:pPr lvl="1">
              <a:lnSpc>
                <a:spcPct val="85000"/>
              </a:lnSpc>
            </a:pPr>
            <a:r>
              <a:rPr lang="en-US" sz="3800" u="sng" dirty="0">
                <a:solidFill>
                  <a:srgbClr val="FFFFFF"/>
                </a:solidFill>
                <a:latin typeface="Calibri" charset="0"/>
                <a:cs typeface="Calibri" charset="0"/>
              </a:rPr>
              <a:t>1820-1850</a:t>
            </a:r>
            <a:r>
              <a:rPr lang="en-US" sz="3800" dirty="0">
                <a:solidFill>
                  <a:srgbClr val="FFFFFF"/>
                </a:solidFill>
                <a:latin typeface="Calibri" charset="0"/>
                <a:cs typeface="Calibri" charset="0"/>
              </a:rPr>
              <a:t>: Sectionalism was mild &amp; resolved by compromise</a:t>
            </a:r>
          </a:p>
          <a:p>
            <a:pPr lvl="1">
              <a:lnSpc>
                <a:spcPct val="85000"/>
              </a:lnSpc>
            </a:pPr>
            <a:r>
              <a:rPr lang="en-US" sz="3800" u="sng" dirty="0">
                <a:solidFill>
                  <a:srgbClr val="FFFFFF"/>
                </a:solidFill>
                <a:latin typeface="Calibri" charset="0"/>
                <a:cs typeface="Calibri" charset="0"/>
              </a:rPr>
              <a:t>1850-1856</a:t>
            </a:r>
            <a:r>
              <a:rPr lang="en-US" sz="3800" dirty="0">
                <a:solidFill>
                  <a:srgbClr val="FFFFFF"/>
                </a:solidFill>
                <a:latin typeface="Calibri" charset="0"/>
                <a:cs typeface="Calibri" charset="0"/>
              </a:rPr>
              <a:t>: The growth of abolitionism &amp; westward expansion intensified the question of the “morality” of slavery </a:t>
            </a:r>
          </a:p>
          <a:p>
            <a:pPr lvl="1">
              <a:lnSpc>
                <a:spcPct val="85000"/>
              </a:lnSpc>
            </a:pPr>
            <a:r>
              <a:rPr lang="en-US" sz="3800" u="sng" dirty="0">
                <a:solidFill>
                  <a:srgbClr val="FFFFFF"/>
                </a:solidFill>
                <a:latin typeface="Calibri" charset="0"/>
                <a:cs typeface="Calibri" charset="0"/>
              </a:rPr>
              <a:t>1856-1860</a:t>
            </a:r>
            <a:r>
              <a:rPr lang="en-US" sz="3800" dirty="0">
                <a:solidFill>
                  <a:srgbClr val="FFFFFF"/>
                </a:solidFill>
                <a:latin typeface="Calibri" charset="0"/>
                <a:cs typeface="Calibri" charset="0"/>
              </a:rPr>
              <a:t>: The slave issue became “irreconcilable” &amp; led to the Civil War</a:t>
            </a:r>
            <a:endParaRPr lang="en-US" sz="3900" dirty="0">
              <a:solidFill>
                <a:srgbClr val="FFFFFF"/>
              </a:solidFill>
              <a:latin typeface="Calibri" charset="0"/>
              <a:cs typeface="Calibri" charset="0"/>
            </a:endParaRPr>
          </a:p>
        </p:txBody>
      </p:sp>
      <p:pic>
        <p:nvPicPr>
          <p:cNvPr id="70659" name="Picture 4" descr="politics-antebel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AutoShape 5"/>
          <p:cNvSpPr>
            <a:spLocks/>
          </p:cNvSpPr>
          <p:nvPr/>
        </p:nvSpPr>
        <p:spPr bwMode="auto">
          <a:xfrm rot="-5400000">
            <a:off x="3352800" y="32004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70" name="AutoShape 6"/>
          <p:cNvSpPr>
            <a:spLocks/>
          </p:cNvSpPr>
          <p:nvPr/>
        </p:nvSpPr>
        <p:spPr bwMode="auto">
          <a:xfrm rot="-5400000">
            <a:off x="6972300" y="56007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583" name="AutoShape 7"/>
          <p:cNvSpPr>
            <a:spLocks/>
          </p:cNvSpPr>
          <p:nvPr/>
        </p:nvSpPr>
        <p:spPr bwMode="auto">
          <a:xfrm rot="-5400000">
            <a:off x="7962900" y="58293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79859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4579">
                                            <p:txEl>
                                              <p:pRg st="3" end="3"/>
                                            </p:txEl>
                                          </p:spTgt>
                                        </p:tgtEl>
                                        <p:attrNameLst>
                                          <p:attrName>style.visibility</p:attrName>
                                        </p:attrNameLst>
                                      </p:cBhvr>
                                      <p:to>
                                        <p:strVal val="visible"/>
                                      </p:to>
                                    </p:set>
                                    <p:anim calcmode="lin" valueType="num">
                                      <p:cBhvr>
                                        <p:cTn id="7" dur="5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457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24579">
                                            <p:txEl>
                                              <p:pRg st="3" end="3"/>
                                            </p:txEl>
                                          </p:spTgt>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p:cTn id="13" dur="500" fill="hold"/>
                                        <p:tgtEl>
                                          <p:spTgt spid="24583"/>
                                        </p:tgtEl>
                                        <p:attrNameLst>
                                          <p:attrName>ppt_w</p:attrName>
                                        </p:attrNameLst>
                                      </p:cBhvr>
                                      <p:tavLst>
                                        <p:tav tm="0">
                                          <p:val>
                                            <p:fltVal val="0"/>
                                          </p:val>
                                        </p:tav>
                                        <p:tav tm="100000">
                                          <p:val>
                                            <p:strVal val="#ppt_w"/>
                                          </p:val>
                                        </p:tav>
                                      </p:tavLst>
                                    </p:anim>
                                    <p:anim calcmode="lin" valueType="num">
                                      <p:cBhvr>
                                        <p:cTn id="14" dur="500" fill="hold"/>
                                        <p:tgtEl>
                                          <p:spTgt spid="24583"/>
                                        </p:tgtEl>
                                        <p:attrNameLst>
                                          <p:attrName>ppt_h</p:attrName>
                                        </p:attrNameLst>
                                      </p:cBhvr>
                                      <p:tavLst>
                                        <p:tav tm="0">
                                          <p:val>
                                            <p:fltVal val="0"/>
                                          </p:val>
                                        </p:tav>
                                        <p:tav tm="100000">
                                          <p:val>
                                            <p:strVal val="#ppt_h"/>
                                          </p:val>
                                        </p:tav>
                                      </p:tavLst>
                                    </p:anim>
                                    <p:animEffect transition="in" filter="fade">
                                      <p:cBhvr>
                                        <p:cTn id="15"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4" descr="politics-antebell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0" name="Picture 9" descr="1860_Electoral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133600"/>
            <a:ext cx="7010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8851" name="Rectangle 3"/>
          <p:cNvSpPr>
            <a:spLocks noChangeArrowheads="1"/>
          </p:cNvSpPr>
          <p:nvPr/>
        </p:nvSpPr>
        <p:spPr bwMode="auto">
          <a:xfrm>
            <a:off x="152400" y="52388"/>
            <a:ext cx="8763000" cy="489878"/>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3100">
                <a:solidFill>
                  <a:schemeClr val="bg1"/>
                </a:solidFill>
                <a:latin typeface="Calibri" charset="0"/>
                <a:cs typeface="Calibri" charset="0"/>
              </a:rPr>
              <a:t>The Election of 1860 was the final straw for the South</a:t>
            </a:r>
            <a:endParaRPr lang="en-US" sz="3100">
              <a:solidFill>
                <a:schemeClr val="bg1"/>
              </a:solidFill>
            </a:endParaRPr>
          </a:p>
        </p:txBody>
      </p:sp>
      <p:sp>
        <p:nvSpPr>
          <p:cNvPr id="17" name="AutoShape 10"/>
          <p:cNvSpPr>
            <a:spLocks noChangeArrowheads="1"/>
          </p:cNvSpPr>
          <p:nvPr/>
        </p:nvSpPr>
        <p:spPr bwMode="auto">
          <a:xfrm>
            <a:off x="152400" y="609600"/>
            <a:ext cx="4267200" cy="1600200"/>
          </a:xfrm>
          <a:prstGeom prst="wedgeRectCallout">
            <a:avLst>
              <a:gd name="adj1" fmla="val 588"/>
              <a:gd name="adj2" fmla="val 34213"/>
            </a:avLst>
          </a:prstGeom>
          <a:solidFill>
            <a:srgbClr val="FFB9B9"/>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defRPr/>
            </a:pPr>
            <a:r>
              <a:rPr lang="en-US" sz="3100">
                <a:solidFill>
                  <a:schemeClr val="bg1"/>
                </a:solidFill>
                <a:latin typeface="Calibri" charset="0"/>
                <a:cs typeface="Calibri" charset="0"/>
              </a:rPr>
              <a:t>Republicans nominated Abraham Lincoln who argued for “free soil” and a strong national gov’t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8" y="2286000"/>
            <a:ext cx="297656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000">
              <a:cs typeface="+mn-cs"/>
            </a:endParaRPr>
          </a:p>
        </p:txBody>
      </p:sp>
      <p:sp>
        <p:nvSpPr>
          <p:cNvPr id="70664"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000">
              <a:cs typeface="+mn-cs"/>
            </a:endParaRPr>
          </a:p>
        </p:txBody>
      </p:sp>
      <p:sp>
        <p:nvSpPr>
          <p:cNvPr id="70665"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000">
              <a:cs typeface="+mn-cs"/>
            </a:endParaRPr>
          </a:p>
        </p:txBody>
      </p:sp>
      <p:sp>
        <p:nvSpPr>
          <p:cNvPr id="23" name="AutoShape 8"/>
          <p:cNvSpPr>
            <a:spLocks noChangeArrowheads="1"/>
          </p:cNvSpPr>
          <p:nvPr/>
        </p:nvSpPr>
        <p:spPr bwMode="auto">
          <a:xfrm>
            <a:off x="8229600" y="5791200"/>
            <a:ext cx="685800" cy="762000"/>
          </a:xfrm>
          <a:prstGeom prst="star5">
            <a:avLst/>
          </a:pr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3000">
                <a:latin typeface="Times New Roman" pitchFamily="18" charset="0"/>
                <a:ea typeface="+mn-ea"/>
                <a:cs typeface="+mn-cs"/>
              </a:rPr>
              <a:t>  </a:t>
            </a:r>
          </a:p>
        </p:txBody>
      </p:sp>
      <p:sp>
        <p:nvSpPr>
          <p:cNvPr id="24" name="AutoShape 11"/>
          <p:cNvSpPr>
            <a:spLocks noChangeArrowheads="1"/>
          </p:cNvSpPr>
          <p:nvPr/>
        </p:nvSpPr>
        <p:spPr bwMode="auto">
          <a:xfrm>
            <a:off x="4541838" y="614363"/>
            <a:ext cx="4373562" cy="1290637"/>
          </a:xfrm>
          <a:prstGeom prst="wedgeRectCallout">
            <a:avLst>
              <a:gd name="adj1" fmla="val 11500"/>
              <a:gd name="adj2" fmla="val -13861"/>
            </a:avLst>
          </a:prstGeom>
          <a:solidFill>
            <a:srgbClr val="66FFCC"/>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defRPr/>
            </a:pPr>
            <a:r>
              <a:rPr lang="en-US" sz="3100">
                <a:solidFill>
                  <a:schemeClr val="bg1"/>
                </a:solidFill>
                <a:latin typeface="Calibri" charset="0"/>
                <a:cs typeface="Calibri" charset="0"/>
              </a:rPr>
              <a:t>Democrats in the North and South were split </a:t>
            </a:r>
            <a:br>
              <a:rPr lang="en-US" sz="3100">
                <a:solidFill>
                  <a:schemeClr val="bg1"/>
                </a:solidFill>
                <a:latin typeface="Calibri" charset="0"/>
                <a:cs typeface="Calibri" charset="0"/>
              </a:rPr>
            </a:br>
            <a:r>
              <a:rPr lang="en-US" sz="3100">
                <a:solidFill>
                  <a:schemeClr val="bg1"/>
                </a:solidFill>
                <a:latin typeface="Calibri" charset="0"/>
                <a:cs typeface="Calibri" charset="0"/>
              </a:rPr>
              <a:t>over the issue of slavery</a:t>
            </a:r>
          </a:p>
        </p:txBody>
      </p:sp>
      <p:sp>
        <p:nvSpPr>
          <p:cNvPr id="25" name="AutoShape 12"/>
          <p:cNvSpPr>
            <a:spLocks noChangeArrowheads="1"/>
          </p:cNvSpPr>
          <p:nvPr/>
        </p:nvSpPr>
        <p:spPr bwMode="auto">
          <a:xfrm>
            <a:off x="76200" y="5181600"/>
            <a:ext cx="3962400" cy="1609725"/>
          </a:xfrm>
          <a:prstGeom prst="wedgeRectCallout">
            <a:avLst>
              <a:gd name="adj1" fmla="val -5708"/>
              <a:gd name="adj2" fmla="val 41819"/>
            </a:avLst>
          </a:prstGeom>
          <a:solidFill>
            <a:srgbClr val="33CCFF"/>
          </a:solidFill>
          <a:ln w="12700">
            <a:solidFill>
              <a:schemeClr val="tx1"/>
            </a:solidFill>
            <a:miter lim="800000"/>
            <a:headEnd/>
            <a:tailEnd/>
          </a:ln>
        </p:spPr>
        <p:txBody>
          <a:bodyPr/>
          <a:lstStyle/>
          <a:p>
            <a:pPr algn="ctr">
              <a:lnSpc>
                <a:spcPct val="80000"/>
              </a:lnSpc>
            </a:pPr>
            <a:r>
              <a:rPr lang="en-US" sz="3100" dirty="0">
                <a:solidFill>
                  <a:schemeClr val="bg1"/>
                </a:solidFill>
                <a:latin typeface="Calibri" charset="0"/>
                <a:cs typeface="Calibri" charset="0"/>
              </a:rPr>
              <a:t>Northern Democrats nominated Stephen Douglas who argued for popular sovereignty </a:t>
            </a:r>
          </a:p>
        </p:txBody>
      </p:sp>
      <p:sp>
        <p:nvSpPr>
          <p:cNvPr id="26" name="AutoShape 13"/>
          <p:cNvSpPr>
            <a:spLocks noChangeArrowheads="1"/>
          </p:cNvSpPr>
          <p:nvPr/>
        </p:nvSpPr>
        <p:spPr bwMode="auto">
          <a:xfrm>
            <a:off x="4114800" y="5191125"/>
            <a:ext cx="4953000" cy="1600200"/>
          </a:xfrm>
          <a:prstGeom prst="wedgeRectCallout">
            <a:avLst>
              <a:gd name="adj1" fmla="val 23810"/>
              <a:gd name="adj2" fmla="val 12009"/>
            </a:avLst>
          </a:prstGeom>
          <a:solidFill>
            <a:srgbClr val="CCFF99"/>
          </a:solidFill>
          <a:ln w="12700">
            <a:solidFill>
              <a:schemeClr val="tx1"/>
            </a:solidFill>
            <a:miter lim="800000"/>
            <a:headEnd/>
            <a:tailEnd/>
          </a:ln>
        </p:spPr>
        <p:txBody>
          <a:bodyPr/>
          <a:lstStyle/>
          <a:p>
            <a:pPr algn="ctr">
              <a:lnSpc>
                <a:spcPct val="85000"/>
              </a:lnSpc>
            </a:pPr>
            <a:r>
              <a:rPr lang="en-US" sz="2800" dirty="0">
                <a:solidFill>
                  <a:schemeClr val="bg1"/>
                </a:solidFill>
                <a:latin typeface="Calibri" charset="0"/>
                <a:cs typeface="Calibri" charset="0"/>
              </a:rPr>
              <a:t>Southern Democrats nominated John Breckenridge who argued for states rights and the protection of slavery</a:t>
            </a:r>
          </a:p>
        </p:txBody>
      </p:sp>
    </p:spTree>
    <p:extLst>
      <p:ext uri="{BB962C8B-B14F-4D97-AF65-F5344CB8AC3E}">
        <p14:creationId xmlns:p14="http://schemas.microsoft.com/office/powerpoint/2010/main" val="56855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animBg="1"/>
      <p:bldP spid="25"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dirty="0">
                <a:solidFill>
                  <a:srgbClr val="FFFFFF"/>
                </a:solidFill>
                <a:latin typeface="Times New Roman" charset="0"/>
              </a:rPr>
              <a:t>Political Upheaval in the 1850s</a:t>
            </a:r>
          </a:p>
        </p:txBody>
      </p:sp>
      <p:sp>
        <p:nvSpPr>
          <p:cNvPr id="5123" name="Rectangle 3"/>
          <p:cNvSpPr>
            <a:spLocks noGrp="1" noChangeArrowheads="1"/>
          </p:cNvSpPr>
          <p:nvPr>
            <p:ph type="body" idx="1"/>
          </p:nvPr>
        </p:nvSpPr>
        <p:spPr>
          <a:xfrm>
            <a:off x="838200" y="2216809"/>
            <a:ext cx="8305800" cy="5943600"/>
          </a:xfrm>
        </p:spPr>
        <p:txBody>
          <a:bodyPr/>
          <a:lstStyle/>
          <a:p>
            <a:r>
              <a:rPr lang="en-US" sz="2800" dirty="0">
                <a:latin typeface="Arial" charset="0"/>
              </a:rPr>
              <a:t>Manifest Destiny intensified sectional differences between   the North &amp; the South regarding slavery in the 1840s &amp; early 1850s </a:t>
            </a:r>
          </a:p>
          <a:p>
            <a:r>
              <a:rPr lang="en-US" sz="2800" dirty="0">
                <a:latin typeface="Arial" charset="0"/>
              </a:rPr>
              <a:t>But…the sectional quarrel between the North &amp; the South became </a:t>
            </a:r>
            <a:r>
              <a:rPr lang="ja-JP" altLang="en-US" sz="2800" dirty="0">
                <a:latin typeface="Arial" charset="0"/>
              </a:rPr>
              <a:t>“</a:t>
            </a:r>
            <a:r>
              <a:rPr lang="en-US" sz="2800" dirty="0">
                <a:latin typeface="Arial" charset="0"/>
              </a:rPr>
              <a:t>irreconcilable</a:t>
            </a:r>
            <a:r>
              <a:rPr lang="ja-JP" altLang="en-US" sz="2800" dirty="0">
                <a:latin typeface="Arial" charset="0"/>
              </a:rPr>
              <a:t>”</a:t>
            </a:r>
            <a:r>
              <a:rPr lang="en-US" sz="2800" dirty="0">
                <a:latin typeface="Arial" charset="0"/>
              </a:rPr>
              <a:t> in the mid-1850s, especially under James Buchanan (1857-1860)</a:t>
            </a:r>
          </a:p>
        </p:txBody>
      </p:sp>
      <p:sp>
        <p:nvSpPr>
          <p:cNvPr id="48134" name="AutoShape 6"/>
          <p:cNvSpPr>
            <a:spLocks noChangeArrowheads="1"/>
          </p:cNvSpPr>
          <p:nvPr/>
        </p:nvSpPr>
        <p:spPr bwMode="auto">
          <a:xfrm>
            <a:off x="1066800" y="5029200"/>
            <a:ext cx="3505200" cy="990600"/>
          </a:xfrm>
          <a:prstGeom prst="wedgeRectCallout">
            <a:avLst>
              <a:gd name="adj1" fmla="val 48324"/>
              <a:gd name="adj2" fmla="val -341505"/>
            </a:avLst>
          </a:prstGeom>
          <a:solidFill>
            <a:srgbClr val="FFCC99"/>
          </a:solidFill>
          <a:ln w="38100">
            <a:solidFill>
              <a:schemeClr val="tx1"/>
            </a:solidFill>
            <a:miter lim="800000"/>
            <a:headEnd/>
            <a:tailEnd/>
          </a:ln>
        </p:spPr>
        <p:txBody>
          <a:bodyPr/>
          <a:lstStyle/>
          <a:p>
            <a:pPr algn="ctr">
              <a:lnSpc>
                <a:spcPct val="80000"/>
              </a:lnSpc>
            </a:pPr>
            <a:r>
              <a:rPr lang="en-US" sz="3200">
                <a:solidFill>
                  <a:schemeClr val="bg1"/>
                </a:solidFill>
              </a:rPr>
              <a:t>The Compromise of 1850</a:t>
            </a:r>
          </a:p>
        </p:txBody>
      </p:sp>
      <p:sp>
        <p:nvSpPr>
          <p:cNvPr id="48135" name="AutoShape 7"/>
          <p:cNvSpPr>
            <a:spLocks noChangeArrowheads="1"/>
          </p:cNvSpPr>
          <p:nvPr/>
        </p:nvSpPr>
        <p:spPr bwMode="auto">
          <a:xfrm>
            <a:off x="4648200" y="4876800"/>
            <a:ext cx="4419600" cy="1447800"/>
          </a:xfrm>
          <a:prstGeom prst="wedgeRectCallout">
            <a:avLst>
              <a:gd name="adj1" fmla="val -49639"/>
              <a:gd name="adj2" fmla="val -241120"/>
            </a:avLst>
          </a:prstGeom>
          <a:solidFill>
            <a:srgbClr val="CCFFCC"/>
          </a:solidFill>
          <a:ln w="38100">
            <a:solidFill>
              <a:schemeClr val="tx1"/>
            </a:solidFill>
            <a:miter lim="800000"/>
            <a:headEnd/>
            <a:tailEnd/>
          </a:ln>
        </p:spPr>
        <p:txBody>
          <a:bodyPr/>
          <a:lstStyle/>
          <a:p>
            <a:pPr algn="ctr">
              <a:lnSpc>
                <a:spcPct val="80000"/>
              </a:lnSpc>
            </a:pPr>
            <a:r>
              <a:rPr lang="en-US" sz="3200">
                <a:solidFill>
                  <a:schemeClr val="bg1"/>
                </a:solidFill>
              </a:rPr>
              <a:t>Popular sovereignty &amp; the Kansas-Nebraska Act in 1854 </a:t>
            </a:r>
          </a:p>
        </p:txBody>
      </p:sp>
      <p:sp>
        <p:nvSpPr>
          <p:cNvPr id="48136" name="AutoShape 8"/>
          <p:cNvSpPr>
            <a:spLocks noChangeArrowheads="1"/>
          </p:cNvSpPr>
          <p:nvPr/>
        </p:nvSpPr>
        <p:spPr bwMode="auto">
          <a:xfrm>
            <a:off x="1143000" y="3886200"/>
            <a:ext cx="3505200" cy="990600"/>
          </a:xfrm>
          <a:prstGeom prst="wedgeRectCallout">
            <a:avLst>
              <a:gd name="adj1" fmla="val 38542"/>
              <a:gd name="adj2" fmla="val -231412"/>
            </a:avLst>
          </a:prstGeom>
          <a:solidFill>
            <a:srgbClr val="FFFF99"/>
          </a:solidFill>
          <a:ln w="38100">
            <a:solidFill>
              <a:schemeClr val="tx1"/>
            </a:solidFill>
            <a:miter lim="800000"/>
            <a:headEnd/>
            <a:tailEnd/>
          </a:ln>
        </p:spPr>
        <p:txBody>
          <a:bodyPr/>
          <a:lstStyle/>
          <a:p>
            <a:pPr algn="ctr">
              <a:lnSpc>
                <a:spcPct val="80000"/>
              </a:lnSpc>
            </a:pPr>
            <a:r>
              <a:rPr lang="en-US" sz="3200">
                <a:solidFill>
                  <a:schemeClr val="bg1"/>
                </a:solidFill>
              </a:rPr>
              <a:t>Texas &amp; Oregon in 1845 &amp; 1846</a:t>
            </a:r>
          </a:p>
        </p:txBody>
      </p:sp>
      <p:sp>
        <p:nvSpPr>
          <p:cNvPr id="48137" name="AutoShape 9"/>
          <p:cNvSpPr>
            <a:spLocks noChangeArrowheads="1"/>
          </p:cNvSpPr>
          <p:nvPr/>
        </p:nvSpPr>
        <p:spPr bwMode="auto">
          <a:xfrm>
            <a:off x="4800600" y="3810000"/>
            <a:ext cx="3505200" cy="990600"/>
          </a:xfrm>
          <a:prstGeom prst="wedgeRectCallout">
            <a:avLst>
              <a:gd name="adj1" fmla="val -49005"/>
              <a:gd name="adj2" fmla="val -224519"/>
            </a:avLst>
          </a:prstGeom>
          <a:solidFill>
            <a:srgbClr val="CCCCFF"/>
          </a:solidFill>
          <a:ln w="38100">
            <a:solidFill>
              <a:schemeClr val="tx1"/>
            </a:solidFill>
            <a:miter lim="800000"/>
            <a:headEnd/>
            <a:tailEnd/>
          </a:ln>
        </p:spPr>
        <p:txBody>
          <a:bodyPr/>
          <a:lstStyle/>
          <a:p>
            <a:pPr algn="ctr">
              <a:lnSpc>
                <a:spcPct val="80000"/>
              </a:lnSpc>
            </a:pPr>
            <a:r>
              <a:rPr lang="en-US" sz="3200">
                <a:solidFill>
                  <a:schemeClr val="bg1"/>
                </a:solidFill>
              </a:rPr>
              <a:t>The Mexican Cession in 1848</a:t>
            </a:r>
          </a:p>
        </p:txBody>
      </p:sp>
      <p:sp>
        <p:nvSpPr>
          <p:cNvPr id="48140" name="AutoShape 12"/>
          <p:cNvSpPr>
            <a:spLocks noChangeArrowheads="1"/>
          </p:cNvSpPr>
          <p:nvPr/>
        </p:nvSpPr>
        <p:spPr bwMode="auto">
          <a:xfrm>
            <a:off x="228600" y="228600"/>
            <a:ext cx="3505200" cy="990600"/>
          </a:xfrm>
          <a:prstGeom prst="wedgeRectCallout">
            <a:avLst>
              <a:gd name="adj1" fmla="val 65898"/>
              <a:gd name="adj2" fmla="val 412019"/>
            </a:avLst>
          </a:prstGeom>
          <a:solidFill>
            <a:srgbClr val="CCFFFF"/>
          </a:solidFill>
          <a:ln w="38100">
            <a:solidFill>
              <a:schemeClr val="tx1"/>
            </a:solidFill>
            <a:miter lim="800000"/>
            <a:headEnd/>
            <a:tailEnd/>
          </a:ln>
        </p:spPr>
        <p:txBody>
          <a:bodyPr/>
          <a:lstStyle/>
          <a:p>
            <a:pPr algn="ctr">
              <a:lnSpc>
                <a:spcPct val="80000"/>
              </a:lnSpc>
            </a:pPr>
            <a:r>
              <a:rPr kumimoji="1" lang="en-US" sz="3200">
                <a:solidFill>
                  <a:schemeClr val="bg1"/>
                </a:solidFill>
              </a:rPr>
              <a:t>Dred Scott decision in 1857</a:t>
            </a:r>
          </a:p>
        </p:txBody>
      </p:sp>
      <p:sp>
        <p:nvSpPr>
          <p:cNvPr id="48141" name="AutoShape 13"/>
          <p:cNvSpPr>
            <a:spLocks noChangeArrowheads="1"/>
          </p:cNvSpPr>
          <p:nvPr/>
        </p:nvSpPr>
        <p:spPr bwMode="auto">
          <a:xfrm>
            <a:off x="3886200" y="228600"/>
            <a:ext cx="4191000" cy="990600"/>
          </a:xfrm>
          <a:prstGeom prst="wedgeRectCallout">
            <a:avLst>
              <a:gd name="adj1" fmla="val -37236"/>
              <a:gd name="adj2" fmla="val 408014"/>
            </a:avLst>
          </a:prstGeom>
          <a:solidFill>
            <a:srgbClr val="CCCCFF"/>
          </a:solidFill>
          <a:ln w="38100">
            <a:solidFill>
              <a:schemeClr val="tx1"/>
            </a:solidFill>
            <a:miter lim="800000"/>
            <a:headEnd/>
            <a:tailEnd/>
          </a:ln>
        </p:spPr>
        <p:txBody>
          <a:bodyPr/>
          <a:lstStyle/>
          <a:p>
            <a:pPr algn="ctr">
              <a:lnSpc>
                <a:spcPct val="80000"/>
              </a:lnSpc>
            </a:pPr>
            <a:r>
              <a:rPr kumimoji="1" lang="en-US" sz="3200">
                <a:solidFill>
                  <a:schemeClr val="bg1"/>
                </a:solidFill>
              </a:rPr>
              <a:t>The Lecompton Controversy in 1857</a:t>
            </a:r>
          </a:p>
        </p:txBody>
      </p:sp>
      <p:sp>
        <p:nvSpPr>
          <p:cNvPr id="48145" name="AutoShape 17"/>
          <p:cNvSpPr>
            <a:spLocks noChangeArrowheads="1"/>
          </p:cNvSpPr>
          <p:nvPr/>
        </p:nvSpPr>
        <p:spPr bwMode="auto">
          <a:xfrm>
            <a:off x="228600" y="1371600"/>
            <a:ext cx="3505200" cy="990600"/>
          </a:xfrm>
          <a:prstGeom prst="wedgeRectCallout">
            <a:avLst>
              <a:gd name="adj1" fmla="val 60417"/>
              <a:gd name="adj2" fmla="val 298556"/>
            </a:avLst>
          </a:prstGeom>
          <a:solidFill>
            <a:srgbClr val="FFCC99"/>
          </a:solidFill>
          <a:ln w="38100">
            <a:solidFill>
              <a:schemeClr val="tx1"/>
            </a:solidFill>
            <a:miter lim="800000"/>
            <a:headEnd/>
            <a:tailEnd/>
          </a:ln>
        </p:spPr>
        <p:txBody>
          <a:bodyPr/>
          <a:lstStyle/>
          <a:p>
            <a:pPr algn="ctr">
              <a:lnSpc>
                <a:spcPct val="80000"/>
              </a:lnSpc>
            </a:pPr>
            <a:r>
              <a:rPr kumimoji="1" lang="en-US" sz="3200">
                <a:solidFill>
                  <a:schemeClr val="bg1"/>
                </a:solidFill>
              </a:rPr>
              <a:t>Lincoln-Douglas debates in 1858 </a:t>
            </a:r>
          </a:p>
        </p:txBody>
      </p:sp>
      <p:sp>
        <p:nvSpPr>
          <p:cNvPr id="48146" name="AutoShape 18"/>
          <p:cNvSpPr>
            <a:spLocks noChangeArrowheads="1"/>
          </p:cNvSpPr>
          <p:nvPr/>
        </p:nvSpPr>
        <p:spPr bwMode="auto">
          <a:xfrm>
            <a:off x="4038600" y="1295400"/>
            <a:ext cx="4724400" cy="1066800"/>
          </a:xfrm>
          <a:prstGeom prst="wedgeRectCallout">
            <a:avLst>
              <a:gd name="adj1" fmla="val -36995"/>
              <a:gd name="adj2" fmla="val 277977"/>
            </a:avLst>
          </a:prstGeom>
          <a:solidFill>
            <a:srgbClr val="CCFFCC"/>
          </a:solidFill>
          <a:ln w="38100">
            <a:solidFill>
              <a:schemeClr val="tx1"/>
            </a:solidFill>
            <a:miter lim="800000"/>
            <a:headEnd/>
            <a:tailEnd/>
          </a:ln>
        </p:spPr>
        <p:txBody>
          <a:bodyPr/>
          <a:lstStyle/>
          <a:p>
            <a:pPr algn="ctr">
              <a:lnSpc>
                <a:spcPct val="80000"/>
              </a:lnSpc>
            </a:pPr>
            <a:r>
              <a:rPr kumimoji="1" lang="en-US" sz="3200">
                <a:solidFill>
                  <a:schemeClr val="bg1"/>
                </a:solidFill>
              </a:rPr>
              <a:t>John Brown</a:t>
            </a:r>
            <a:r>
              <a:rPr kumimoji="1" lang="ja-JP" altLang="en-US" sz="3200">
                <a:solidFill>
                  <a:schemeClr val="bg1"/>
                </a:solidFill>
              </a:rPr>
              <a:t>’</a:t>
            </a:r>
            <a:r>
              <a:rPr kumimoji="1" lang="en-US" sz="3200">
                <a:solidFill>
                  <a:schemeClr val="bg1"/>
                </a:solidFill>
              </a:rPr>
              <a:t>s raid on Harper</a:t>
            </a:r>
            <a:r>
              <a:rPr kumimoji="1" lang="ja-JP" altLang="en-US" sz="3200">
                <a:solidFill>
                  <a:schemeClr val="bg1"/>
                </a:solidFill>
              </a:rPr>
              <a:t>’</a:t>
            </a:r>
            <a:r>
              <a:rPr kumimoji="1" lang="en-US" sz="3200">
                <a:solidFill>
                  <a:schemeClr val="bg1"/>
                </a:solidFill>
              </a:rPr>
              <a:t>s Ferry in 1859</a:t>
            </a:r>
          </a:p>
        </p:txBody>
      </p:sp>
      <p:sp>
        <p:nvSpPr>
          <p:cNvPr id="48147" name="AutoShape 19"/>
          <p:cNvSpPr>
            <a:spLocks noChangeArrowheads="1"/>
          </p:cNvSpPr>
          <p:nvPr/>
        </p:nvSpPr>
        <p:spPr bwMode="auto">
          <a:xfrm>
            <a:off x="381000" y="2438400"/>
            <a:ext cx="3505200" cy="990600"/>
          </a:xfrm>
          <a:prstGeom prst="wedgeRectCallout">
            <a:avLst>
              <a:gd name="adj1" fmla="val 50181"/>
              <a:gd name="adj2" fmla="val 189264"/>
            </a:avLst>
          </a:prstGeom>
          <a:solidFill>
            <a:srgbClr val="FFFF99"/>
          </a:solidFill>
          <a:ln w="38100">
            <a:solidFill>
              <a:schemeClr val="tx1"/>
            </a:solidFill>
            <a:miter lim="800000"/>
            <a:headEnd/>
            <a:tailEnd/>
          </a:ln>
        </p:spPr>
        <p:txBody>
          <a:bodyPr/>
          <a:lstStyle/>
          <a:p>
            <a:pPr algn="ctr">
              <a:lnSpc>
                <a:spcPct val="80000"/>
              </a:lnSpc>
            </a:pPr>
            <a:r>
              <a:rPr kumimoji="1" lang="en-US" sz="3200" i="1" dirty="0">
                <a:solidFill>
                  <a:schemeClr val="bg1"/>
                </a:solidFill>
              </a:rPr>
              <a:t>Impending Crisis</a:t>
            </a:r>
            <a:r>
              <a:rPr kumimoji="1" lang="en-US" sz="3200" dirty="0">
                <a:solidFill>
                  <a:schemeClr val="bg1"/>
                </a:solidFill>
              </a:rPr>
              <a:t> in </a:t>
            </a:r>
            <a:r>
              <a:rPr kumimoji="1" lang="en-US" sz="3200" dirty="0" smtClean="0">
                <a:solidFill>
                  <a:schemeClr val="bg1"/>
                </a:solidFill>
              </a:rPr>
              <a:t>1857</a:t>
            </a:r>
            <a:endParaRPr kumimoji="1" lang="en-US" sz="3200" dirty="0">
              <a:solidFill>
                <a:schemeClr val="bg1"/>
              </a:solidFill>
            </a:endParaRPr>
          </a:p>
        </p:txBody>
      </p:sp>
      <p:sp>
        <p:nvSpPr>
          <p:cNvPr id="48148" name="AutoShape 20"/>
          <p:cNvSpPr>
            <a:spLocks noChangeArrowheads="1"/>
          </p:cNvSpPr>
          <p:nvPr/>
        </p:nvSpPr>
        <p:spPr bwMode="auto">
          <a:xfrm>
            <a:off x="4495800" y="2438400"/>
            <a:ext cx="3733800" cy="1066800"/>
          </a:xfrm>
          <a:prstGeom prst="wedgeRectCallout">
            <a:avLst>
              <a:gd name="adj1" fmla="val -40389"/>
              <a:gd name="adj2" fmla="val 170236"/>
            </a:avLst>
          </a:prstGeom>
          <a:solidFill>
            <a:srgbClr val="FFCCFF"/>
          </a:solidFill>
          <a:ln w="38100">
            <a:solidFill>
              <a:schemeClr val="tx1"/>
            </a:solidFill>
            <a:miter lim="800000"/>
            <a:headEnd/>
            <a:tailEnd/>
          </a:ln>
        </p:spPr>
        <p:txBody>
          <a:bodyPr/>
          <a:lstStyle/>
          <a:p>
            <a:pPr algn="ctr">
              <a:lnSpc>
                <a:spcPct val="80000"/>
              </a:lnSpc>
            </a:pPr>
            <a:r>
              <a:rPr kumimoji="1" lang="en-US" sz="3200">
                <a:solidFill>
                  <a:schemeClr val="bg1"/>
                </a:solidFill>
              </a:rPr>
              <a:t>Lincoln</a:t>
            </a:r>
            <a:r>
              <a:rPr kumimoji="1" lang="ja-JP" altLang="en-US" sz="3200">
                <a:solidFill>
                  <a:schemeClr val="bg1"/>
                </a:solidFill>
              </a:rPr>
              <a:t>’</a:t>
            </a:r>
            <a:r>
              <a:rPr kumimoji="1" lang="en-US" sz="3200">
                <a:solidFill>
                  <a:schemeClr val="bg1"/>
                </a:solidFill>
              </a:rPr>
              <a:t>s election in 1860</a:t>
            </a:r>
          </a:p>
        </p:txBody>
      </p:sp>
    </p:spTree>
    <p:extLst>
      <p:ext uri="{BB962C8B-B14F-4D97-AF65-F5344CB8AC3E}">
        <p14:creationId xmlns:p14="http://schemas.microsoft.com/office/powerpoint/2010/main" val="3151077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anim calcmode="lin" valueType="num">
                                      <p:cBhvr>
                                        <p:cTn id="7" dur="500" fill="hold"/>
                                        <p:tgtEl>
                                          <p:spTgt spid="48136"/>
                                        </p:tgtEl>
                                        <p:attrNameLst>
                                          <p:attrName>ppt_w</p:attrName>
                                        </p:attrNameLst>
                                      </p:cBhvr>
                                      <p:tavLst>
                                        <p:tav tm="0">
                                          <p:val>
                                            <p:fltVal val="0"/>
                                          </p:val>
                                        </p:tav>
                                        <p:tav tm="100000">
                                          <p:val>
                                            <p:strVal val="#ppt_w"/>
                                          </p:val>
                                        </p:tav>
                                      </p:tavLst>
                                    </p:anim>
                                    <p:anim calcmode="lin" valueType="num">
                                      <p:cBhvr>
                                        <p:cTn id="8" dur="500" fill="hold"/>
                                        <p:tgtEl>
                                          <p:spTgt spid="48136"/>
                                        </p:tgtEl>
                                        <p:attrNameLst>
                                          <p:attrName>ppt_h</p:attrName>
                                        </p:attrNameLst>
                                      </p:cBhvr>
                                      <p:tavLst>
                                        <p:tav tm="0">
                                          <p:val>
                                            <p:fltVal val="0"/>
                                          </p:val>
                                        </p:tav>
                                        <p:tav tm="100000">
                                          <p:val>
                                            <p:strVal val="#ppt_h"/>
                                          </p:val>
                                        </p:tav>
                                      </p:tavLst>
                                    </p:anim>
                                    <p:animEffect transition="in" filter="fade">
                                      <p:cBhvr>
                                        <p:cTn id="9" dur="500"/>
                                        <p:tgtEl>
                                          <p:spTgt spid="4813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8137"/>
                                        </p:tgtEl>
                                        <p:attrNameLst>
                                          <p:attrName>style.visibility</p:attrName>
                                        </p:attrNameLst>
                                      </p:cBhvr>
                                      <p:to>
                                        <p:strVal val="visible"/>
                                      </p:to>
                                    </p:set>
                                    <p:anim calcmode="lin" valueType="num">
                                      <p:cBhvr>
                                        <p:cTn id="14" dur="500" fill="hold"/>
                                        <p:tgtEl>
                                          <p:spTgt spid="48137"/>
                                        </p:tgtEl>
                                        <p:attrNameLst>
                                          <p:attrName>ppt_w</p:attrName>
                                        </p:attrNameLst>
                                      </p:cBhvr>
                                      <p:tavLst>
                                        <p:tav tm="0">
                                          <p:val>
                                            <p:fltVal val="0"/>
                                          </p:val>
                                        </p:tav>
                                        <p:tav tm="100000">
                                          <p:val>
                                            <p:strVal val="#ppt_w"/>
                                          </p:val>
                                        </p:tav>
                                      </p:tavLst>
                                    </p:anim>
                                    <p:anim calcmode="lin" valueType="num">
                                      <p:cBhvr>
                                        <p:cTn id="15" dur="500" fill="hold"/>
                                        <p:tgtEl>
                                          <p:spTgt spid="48137"/>
                                        </p:tgtEl>
                                        <p:attrNameLst>
                                          <p:attrName>ppt_h</p:attrName>
                                        </p:attrNameLst>
                                      </p:cBhvr>
                                      <p:tavLst>
                                        <p:tav tm="0">
                                          <p:val>
                                            <p:fltVal val="0"/>
                                          </p:val>
                                        </p:tav>
                                        <p:tav tm="100000">
                                          <p:val>
                                            <p:strVal val="#ppt_h"/>
                                          </p:val>
                                        </p:tav>
                                      </p:tavLst>
                                    </p:anim>
                                    <p:animEffect transition="in" filter="fade">
                                      <p:cBhvr>
                                        <p:cTn id="16" dur="500"/>
                                        <p:tgtEl>
                                          <p:spTgt spid="481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8134"/>
                                        </p:tgtEl>
                                        <p:attrNameLst>
                                          <p:attrName>style.visibility</p:attrName>
                                        </p:attrNameLst>
                                      </p:cBhvr>
                                      <p:to>
                                        <p:strVal val="visible"/>
                                      </p:to>
                                    </p:set>
                                    <p:anim calcmode="lin" valueType="num">
                                      <p:cBhvr>
                                        <p:cTn id="21" dur="500" fill="hold"/>
                                        <p:tgtEl>
                                          <p:spTgt spid="48134"/>
                                        </p:tgtEl>
                                        <p:attrNameLst>
                                          <p:attrName>ppt_w</p:attrName>
                                        </p:attrNameLst>
                                      </p:cBhvr>
                                      <p:tavLst>
                                        <p:tav tm="0">
                                          <p:val>
                                            <p:fltVal val="0"/>
                                          </p:val>
                                        </p:tav>
                                        <p:tav tm="100000">
                                          <p:val>
                                            <p:strVal val="#ppt_w"/>
                                          </p:val>
                                        </p:tav>
                                      </p:tavLst>
                                    </p:anim>
                                    <p:anim calcmode="lin" valueType="num">
                                      <p:cBhvr>
                                        <p:cTn id="22" dur="500" fill="hold"/>
                                        <p:tgtEl>
                                          <p:spTgt spid="48134"/>
                                        </p:tgtEl>
                                        <p:attrNameLst>
                                          <p:attrName>ppt_h</p:attrName>
                                        </p:attrNameLst>
                                      </p:cBhvr>
                                      <p:tavLst>
                                        <p:tav tm="0">
                                          <p:val>
                                            <p:fltVal val="0"/>
                                          </p:val>
                                        </p:tav>
                                        <p:tav tm="100000">
                                          <p:val>
                                            <p:strVal val="#ppt_h"/>
                                          </p:val>
                                        </p:tav>
                                      </p:tavLst>
                                    </p:anim>
                                    <p:animEffect transition="in" filter="fade">
                                      <p:cBhvr>
                                        <p:cTn id="23" dur="500"/>
                                        <p:tgtEl>
                                          <p:spTgt spid="481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8135"/>
                                        </p:tgtEl>
                                        <p:attrNameLst>
                                          <p:attrName>style.visibility</p:attrName>
                                        </p:attrNameLst>
                                      </p:cBhvr>
                                      <p:to>
                                        <p:strVal val="visible"/>
                                      </p:to>
                                    </p:set>
                                    <p:anim calcmode="lin" valueType="num">
                                      <p:cBhvr>
                                        <p:cTn id="28" dur="500" fill="hold"/>
                                        <p:tgtEl>
                                          <p:spTgt spid="48135"/>
                                        </p:tgtEl>
                                        <p:attrNameLst>
                                          <p:attrName>ppt_w</p:attrName>
                                        </p:attrNameLst>
                                      </p:cBhvr>
                                      <p:tavLst>
                                        <p:tav tm="0">
                                          <p:val>
                                            <p:fltVal val="0"/>
                                          </p:val>
                                        </p:tav>
                                        <p:tav tm="100000">
                                          <p:val>
                                            <p:strVal val="#ppt_w"/>
                                          </p:val>
                                        </p:tav>
                                      </p:tavLst>
                                    </p:anim>
                                    <p:anim calcmode="lin" valueType="num">
                                      <p:cBhvr>
                                        <p:cTn id="29" dur="500" fill="hold"/>
                                        <p:tgtEl>
                                          <p:spTgt spid="48135"/>
                                        </p:tgtEl>
                                        <p:attrNameLst>
                                          <p:attrName>ppt_h</p:attrName>
                                        </p:attrNameLst>
                                      </p:cBhvr>
                                      <p:tavLst>
                                        <p:tav tm="0">
                                          <p:val>
                                            <p:fltVal val="0"/>
                                          </p:val>
                                        </p:tav>
                                        <p:tav tm="100000">
                                          <p:val>
                                            <p:strVal val="#ppt_h"/>
                                          </p:val>
                                        </p:tav>
                                      </p:tavLst>
                                    </p:anim>
                                    <p:animEffect transition="in" filter="fade">
                                      <p:cBhvr>
                                        <p:cTn id="30" dur="500"/>
                                        <p:tgtEl>
                                          <p:spTgt spid="481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xit" presetSubtype="0" fill="hold" grpId="1" nodeType="clickEffect">
                                  <p:stCondLst>
                                    <p:cond delay="0"/>
                                  </p:stCondLst>
                                  <p:childTnLst>
                                    <p:anim calcmode="lin" valueType="num">
                                      <p:cBhvr>
                                        <p:cTn id="34" dur="500"/>
                                        <p:tgtEl>
                                          <p:spTgt spid="48136"/>
                                        </p:tgtEl>
                                        <p:attrNameLst>
                                          <p:attrName>ppt_w</p:attrName>
                                        </p:attrNameLst>
                                      </p:cBhvr>
                                      <p:tavLst>
                                        <p:tav tm="0">
                                          <p:val>
                                            <p:strVal val="ppt_w"/>
                                          </p:val>
                                        </p:tav>
                                        <p:tav tm="100000">
                                          <p:val>
                                            <p:fltVal val="0"/>
                                          </p:val>
                                        </p:tav>
                                      </p:tavLst>
                                    </p:anim>
                                    <p:anim calcmode="lin" valueType="num">
                                      <p:cBhvr>
                                        <p:cTn id="35" dur="500"/>
                                        <p:tgtEl>
                                          <p:spTgt spid="48136"/>
                                        </p:tgtEl>
                                        <p:attrNameLst>
                                          <p:attrName>ppt_h</p:attrName>
                                        </p:attrNameLst>
                                      </p:cBhvr>
                                      <p:tavLst>
                                        <p:tav tm="0">
                                          <p:val>
                                            <p:strVal val="ppt_h"/>
                                          </p:val>
                                        </p:tav>
                                        <p:tav tm="100000">
                                          <p:val>
                                            <p:fltVal val="0"/>
                                          </p:val>
                                        </p:tav>
                                      </p:tavLst>
                                    </p:anim>
                                    <p:animEffect transition="out" filter="fade">
                                      <p:cBhvr>
                                        <p:cTn id="36" dur="500"/>
                                        <p:tgtEl>
                                          <p:spTgt spid="48136"/>
                                        </p:tgtEl>
                                      </p:cBhvr>
                                    </p:animEffect>
                                    <p:set>
                                      <p:cBhvr>
                                        <p:cTn id="37" dur="1" fill="hold">
                                          <p:stCondLst>
                                            <p:cond delay="499"/>
                                          </p:stCondLst>
                                        </p:cTn>
                                        <p:tgtEl>
                                          <p:spTgt spid="48136"/>
                                        </p:tgtEl>
                                        <p:attrNameLst>
                                          <p:attrName>style.visibility</p:attrName>
                                        </p:attrNameLst>
                                      </p:cBhvr>
                                      <p:to>
                                        <p:strVal val="hidden"/>
                                      </p:to>
                                    </p:set>
                                  </p:childTnLst>
                                </p:cTn>
                              </p:par>
                              <p:par>
                                <p:cTn id="38" presetID="53" presetClass="exit" presetSubtype="0" fill="hold" grpId="1" nodeType="withEffect">
                                  <p:stCondLst>
                                    <p:cond delay="0"/>
                                  </p:stCondLst>
                                  <p:childTnLst>
                                    <p:anim calcmode="lin" valueType="num">
                                      <p:cBhvr>
                                        <p:cTn id="39" dur="500"/>
                                        <p:tgtEl>
                                          <p:spTgt spid="48134"/>
                                        </p:tgtEl>
                                        <p:attrNameLst>
                                          <p:attrName>ppt_w</p:attrName>
                                        </p:attrNameLst>
                                      </p:cBhvr>
                                      <p:tavLst>
                                        <p:tav tm="0">
                                          <p:val>
                                            <p:strVal val="ppt_w"/>
                                          </p:val>
                                        </p:tav>
                                        <p:tav tm="100000">
                                          <p:val>
                                            <p:fltVal val="0"/>
                                          </p:val>
                                        </p:tav>
                                      </p:tavLst>
                                    </p:anim>
                                    <p:anim calcmode="lin" valueType="num">
                                      <p:cBhvr>
                                        <p:cTn id="40" dur="500"/>
                                        <p:tgtEl>
                                          <p:spTgt spid="48134"/>
                                        </p:tgtEl>
                                        <p:attrNameLst>
                                          <p:attrName>ppt_h</p:attrName>
                                        </p:attrNameLst>
                                      </p:cBhvr>
                                      <p:tavLst>
                                        <p:tav tm="0">
                                          <p:val>
                                            <p:strVal val="ppt_h"/>
                                          </p:val>
                                        </p:tav>
                                        <p:tav tm="100000">
                                          <p:val>
                                            <p:fltVal val="0"/>
                                          </p:val>
                                        </p:tav>
                                      </p:tavLst>
                                    </p:anim>
                                    <p:animEffect transition="out" filter="fade">
                                      <p:cBhvr>
                                        <p:cTn id="41" dur="500"/>
                                        <p:tgtEl>
                                          <p:spTgt spid="48134"/>
                                        </p:tgtEl>
                                      </p:cBhvr>
                                    </p:animEffect>
                                    <p:set>
                                      <p:cBhvr>
                                        <p:cTn id="42" dur="1" fill="hold">
                                          <p:stCondLst>
                                            <p:cond delay="499"/>
                                          </p:stCondLst>
                                        </p:cTn>
                                        <p:tgtEl>
                                          <p:spTgt spid="48134"/>
                                        </p:tgtEl>
                                        <p:attrNameLst>
                                          <p:attrName>style.visibility</p:attrName>
                                        </p:attrNameLst>
                                      </p:cBhvr>
                                      <p:to>
                                        <p:strVal val="hidden"/>
                                      </p:to>
                                    </p:set>
                                  </p:childTnLst>
                                </p:cTn>
                              </p:par>
                              <p:par>
                                <p:cTn id="43" presetID="53" presetClass="exit" presetSubtype="0" fill="hold" grpId="1" nodeType="withEffect">
                                  <p:stCondLst>
                                    <p:cond delay="0"/>
                                  </p:stCondLst>
                                  <p:childTnLst>
                                    <p:anim calcmode="lin" valueType="num">
                                      <p:cBhvr>
                                        <p:cTn id="44" dur="500"/>
                                        <p:tgtEl>
                                          <p:spTgt spid="48135"/>
                                        </p:tgtEl>
                                        <p:attrNameLst>
                                          <p:attrName>ppt_w</p:attrName>
                                        </p:attrNameLst>
                                      </p:cBhvr>
                                      <p:tavLst>
                                        <p:tav tm="0">
                                          <p:val>
                                            <p:strVal val="ppt_w"/>
                                          </p:val>
                                        </p:tav>
                                        <p:tav tm="100000">
                                          <p:val>
                                            <p:fltVal val="0"/>
                                          </p:val>
                                        </p:tav>
                                      </p:tavLst>
                                    </p:anim>
                                    <p:anim calcmode="lin" valueType="num">
                                      <p:cBhvr>
                                        <p:cTn id="45" dur="500"/>
                                        <p:tgtEl>
                                          <p:spTgt spid="48135"/>
                                        </p:tgtEl>
                                        <p:attrNameLst>
                                          <p:attrName>ppt_h</p:attrName>
                                        </p:attrNameLst>
                                      </p:cBhvr>
                                      <p:tavLst>
                                        <p:tav tm="0">
                                          <p:val>
                                            <p:strVal val="ppt_h"/>
                                          </p:val>
                                        </p:tav>
                                        <p:tav tm="100000">
                                          <p:val>
                                            <p:fltVal val="0"/>
                                          </p:val>
                                        </p:tav>
                                      </p:tavLst>
                                    </p:anim>
                                    <p:animEffect transition="out" filter="fade">
                                      <p:cBhvr>
                                        <p:cTn id="46" dur="500"/>
                                        <p:tgtEl>
                                          <p:spTgt spid="48135"/>
                                        </p:tgtEl>
                                      </p:cBhvr>
                                    </p:animEffect>
                                    <p:set>
                                      <p:cBhvr>
                                        <p:cTn id="47" dur="1" fill="hold">
                                          <p:stCondLst>
                                            <p:cond delay="499"/>
                                          </p:stCondLst>
                                        </p:cTn>
                                        <p:tgtEl>
                                          <p:spTgt spid="48135"/>
                                        </p:tgtEl>
                                        <p:attrNameLst>
                                          <p:attrName>style.visibility</p:attrName>
                                        </p:attrNameLst>
                                      </p:cBhvr>
                                      <p:to>
                                        <p:strVal val="hidden"/>
                                      </p:to>
                                    </p:set>
                                  </p:childTnLst>
                                </p:cTn>
                              </p:par>
                              <p:par>
                                <p:cTn id="48" presetID="53" presetClass="exit" presetSubtype="0" fill="hold" grpId="1" nodeType="withEffect">
                                  <p:stCondLst>
                                    <p:cond delay="0"/>
                                  </p:stCondLst>
                                  <p:childTnLst>
                                    <p:anim calcmode="lin" valueType="num">
                                      <p:cBhvr>
                                        <p:cTn id="49" dur="500"/>
                                        <p:tgtEl>
                                          <p:spTgt spid="48137"/>
                                        </p:tgtEl>
                                        <p:attrNameLst>
                                          <p:attrName>ppt_w</p:attrName>
                                        </p:attrNameLst>
                                      </p:cBhvr>
                                      <p:tavLst>
                                        <p:tav tm="0">
                                          <p:val>
                                            <p:strVal val="ppt_w"/>
                                          </p:val>
                                        </p:tav>
                                        <p:tav tm="100000">
                                          <p:val>
                                            <p:fltVal val="0"/>
                                          </p:val>
                                        </p:tav>
                                      </p:tavLst>
                                    </p:anim>
                                    <p:anim calcmode="lin" valueType="num">
                                      <p:cBhvr>
                                        <p:cTn id="50" dur="500"/>
                                        <p:tgtEl>
                                          <p:spTgt spid="48137"/>
                                        </p:tgtEl>
                                        <p:attrNameLst>
                                          <p:attrName>ppt_h</p:attrName>
                                        </p:attrNameLst>
                                      </p:cBhvr>
                                      <p:tavLst>
                                        <p:tav tm="0">
                                          <p:val>
                                            <p:strVal val="ppt_h"/>
                                          </p:val>
                                        </p:tav>
                                        <p:tav tm="100000">
                                          <p:val>
                                            <p:fltVal val="0"/>
                                          </p:val>
                                        </p:tav>
                                      </p:tavLst>
                                    </p:anim>
                                    <p:animEffect transition="out" filter="fade">
                                      <p:cBhvr>
                                        <p:cTn id="51" dur="500"/>
                                        <p:tgtEl>
                                          <p:spTgt spid="48137"/>
                                        </p:tgtEl>
                                      </p:cBhvr>
                                    </p:animEffect>
                                    <p:set>
                                      <p:cBhvr>
                                        <p:cTn id="52" dur="1" fill="hold">
                                          <p:stCondLst>
                                            <p:cond delay="499"/>
                                          </p:stCondLst>
                                        </p:cTn>
                                        <p:tgtEl>
                                          <p:spTgt spid="48137"/>
                                        </p:tgtEl>
                                        <p:attrNameLst>
                                          <p:attrName>style.visibility</p:attrName>
                                        </p:attrNameLst>
                                      </p:cBhvr>
                                      <p:to>
                                        <p:strVal val="hidden"/>
                                      </p:to>
                                    </p:set>
                                  </p:childTnLst>
                                </p:cTn>
                              </p:par>
                              <p:par>
                                <p:cTn id="53" presetID="53" presetClass="entr" presetSubtype="0" fill="hold" grpId="0" nodeType="withEffect">
                                  <p:stCondLst>
                                    <p:cond delay="0"/>
                                  </p:stCondLst>
                                  <p:childTnLst>
                                    <p:set>
                                      <p:cBhvr>
                                        <p:cTn id="54" dur="1" fill="hold">
                                          <p:stCondLst>
                                            <p:cond delay="0"/>
                                          </p:stCondLst>
                                        </p:cTn>
                                        <p:tgtEl>
                                          <p:spTgt spid="48140"/>
                                        </p:tgtEl>
                                        <p:attrNameLst>
                                          <p:attrName>style.visibility</p:attrName>
                                        </p:attrNameLst>
                                      </p:cBhvr>
                                      <p:to>
                                        <p:strVal val="visible"/>
                                      </p:to>
                                    </p:set>
                                    <p:anim calcmode="lin" valueType="num">
                                      <p:cBhvr>
                                        <p:cTn id="55" dur="500" fill="hold"/>
                                        <p:tgtEl>
                                          <p:spTgt spid="48140"/>
                                        </p:tgtEl>
                                        <p:attrNameLst>
                                          <p:attrName>ppt_w</p:attrName>
                                        </p:attrNameLst>
                                      </p:cBhvr>
                                      <p:tavLst>
                                        <p:tav tm="0">
                                          <p:val>
                                            <p:fltVal val="0"/>
                                          </p:val>
                                        </p:tav>
                                        <p:tav tm="100000">
                                          <p:val>
                                            <p:strVal val="#ppt_w"/>
                                          </p:val>
                                        </p:tav>
                                      </p:tavLst>
                                    </p:anim>
                                    <p:anim calcmode="lin" valueType="num">
                                      <p:cBhvr>
                                        <p:cTn id="56" dur="500" fill="hold"/>
                                        <p:tgtEl>
                                          <p:spTgt spid="48140"/>
                                        </p:tgtEl>
                                        <p:attrNameLst>
                                          <p:attrName>ppt_h</p:attrName>
                                        </p:attrNameLst>
                                      </p:cBhvr>
                                      <p:tavLst>
                                        <p:tav tm="0">
                                          <p:val>
                                            <p:fltVal val="0"/>
                                          </p:val>
                                        </p:tav>
                                        <p:tav tm="100000">
                                          <p:val>
                                            <p:strVal val="#ppt_h"/>
                                          </p:val>
                                        </p:tav>
                                      </p:tavLst>
                                    </p:anim>
                                    <p:animEffect transition="in" filter="fade">
                                      <p:cBhvr>
                                        <p:cTn id="57" dur="500"/>
                                        <p:tgtEl>
                                          <p:spTgt spid="4814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48141"/>
                                        </p:tgtEl>
                                        <p:attrNameLst>
                                          <p:attrName>style.visibility</p:attrName>
                                        </p:attrNameLst>
                                      </p:cBhvr>
                                      <p:to>
                                        <p:strVal val="visible"/>
                                      </p:to>
                                    </p:set>
                                    <p:anim calcmode="lin" valueType="num">
                                      <p:cBhvr>
                                        <p:cTn id="62" dur="500" fill="hold"/>
                                        <p:tgtEl>
                                          <p:spTgt spid="48141"/>
                                        </p:tgtEl>
                                        <p:attrNameLst>
                                          <p:attrName>ppt_w</p:attrName>
                                        </p:attrNameLst>
                                      </p:cBhvr>
                                      <p:tavLst>
                                        <p:tav tm="0">
                                          <p:val>
                                            <p:fltVal val="0"/>
                                          </p:val>
                                        </p:tav>
                                        <p:tav tm="100000">
                                          <p:val>
                                            <p:strVal val="#ppt_w"/>
                                          </p:val>
                                        </p:tav>
                                      </p:tavLst>
                                    </p:anim>
                                    <p:anim calcmode="lin" valueType="num">
                                      <p:cBhvr>
                                        <p:cTn id="63" dur="500" fill="hold"/>
                                        <p:tgtEl>
                                          <p:spTgt spid="48141"/>
                                        </p:tgtEl>
                                        <p:attrNameLst>
                                          <p:attrName>ppt_h</p:attrName>
                                        </p:attrNameLst>
                                      </p:cBhvr>
                                      <p:tavLst>
                                        <p:tav tm="0">
                                          <p:val>
                                            <p:fltVal val="0"/>
                                          </p:val>
                                        </p:tav>
                                        <p:tav tm="100000">
                                          <p:val>
                                            <p:strVal val="#ppt_h"/>
                                          </p:val>
                                        </p:tav>
                                      </p:tavLst>
                                    </p:anim>
                                    <p:animEffect transition="in" filter="fade">
                                      <p:cBhvr>
                                        <p:cTn id="64" dur="500"/>
                                        <p:tgtEl>
                                          <p:spTgt spid="4814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48145"/>
                                        </p:tgtEl>
                                        <p:attrNameLst>
                                          <p:attrName>style.visibility</p:attrName>
                                        </p:attrNameLst>
                                      </p:cBhvr>
                                      <p:to>
                                        <p:strVal val="visible"/>
                                      </p:to>
                                    </p:set>
                                    <p:anim calcmode="lin" valueType="num">
                                      <p:cBhvr>
                                        <p:cTn id="69" dur="500" fill="hold"/>
                                        <p:tgtEl>
                                          <p:spTgt spid="48145"/>
                                        </p:tgtEl>
                                        <p:attrNameLst>
                                          <p:attrName>ppt_w</p:attrName>
                                        </p:attrNameLst>
                                      </p:cBhvr>
                                      <p:tavLst>
                                        <p:tav tm="0">
                                          <p:val>
                                            <p:fltVal val="0"/>
                                          </p:val>
                                        </p:tav>
                                        <p:tav tm="100000">
                                          <p:val>
                                            <p:strVal val="#ppt_w"/>
                                          </p:val>
                                        </p:tav>
                                      </p:tavLst>
                                    </p:anim>
                                    <p:anim calcmode="lin" valueType="num">
                                      <p:cBhvr>
                                        <p:cTn id="70" dur="500" fill="hold"/>
                                        <p:tgtEl>
                                          <p:spTgt spid="48145"/>
                                        </p:tgtEl>
                                        <p:attrNameLst>
                                          <p:attrName>ppt_h</p:attrName>
                                        </p:attrNameLst>
                                      </p:cBhvr>
                                      <p:tavLst>
                                        <p:tav tm="0">
                                          <p:val>
                                            <p:fltVal val="0"/>
                                          </p:val>
                                        </p:tav>
                                        <p:tav tm="100000">
                                          <p:val>
                                            <p:strVal val="#ppt_h"/>
                                          </p:val>
                                        </p:tav>
                                      </p:tavLst>
                                    </p:anim>
                                    <p:animEffect transition="in" filter="fade">
                                      <p:cBhvr>
                                        <p:cTn id="71" dur="500"/>
                                        <p:tgtEl>
                                          <p:spTgt spid="4814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48146"/>
                                        </p:tgtEl>
                                        <p:attrNameLst>
                                          <p:attrName>style.visibility</p:attrName>
                                        </p:attrNameLst>
                                      </p:cBhvr>
                                      <p:to>
                                        <p:strVal val="visible"/>
                                      </p:to>
                                    </p:set>
                                    <p:anim calcmode="lin" valueType="num">
                                      <p:cBhvr>
                                        <p:cTn id="76" dur="500" fill="hold"/>
                                        <p:tgtEl>
                                          <p:spTgt spid="48146"/>
                                        </p:tgtEl>
                                        <p:attrNameLst>
                                          <p:attrName>ppt_w</p:attrName>
                                        </p:attrNameLst>
                                      </p:cBhvr>
                                      <p:tavLst>
                                        <p:tav tm="0">
                                          <p:val>
                                            <p:fltVal val="0"/>
                                          </p:val>
                                        </p:tav>
                                        <p:tav tm="100000">
                                          <p:val>
                                            <p:strVal val="#ppt_w"/>
                                          </p:val>
                                        </p:tav>
                                      </p:tavLst>
                                    </p:anim>
                                    <p:anim calcmode="lin" valueType="num">
                                      <p:cBhvr>
                                        <p:cTn id="77" dur="500" fill="hold"/>
                                        <p:tgtEl>
                                          <p:spTgt spid="48146"/>
                                        </p:tgtEl>
                                        <p:attrNameLst>
                                          <p:attrName>ppt_h</p:attrName>
                                        </p:attrNameLst>
                                      </p:cBhvr>
                                      <p:tavLst>
                                        <p:tav tm="0">
                                          <p:val>
                                            <p:fltVal val="0"/>
                                          </p:val>
                                        </p:tav>
                                        <p:tav tm="100000">
                                          <p:val>
                                            <p:strVal val="#ppt_h"/>
                                          </p:val>
                                        </p:tav>
                                      </p:tavLst>
                                    </p:anim>
                                    <p:animEffect transition="in" filter="fade">
                                      <p:cBhvr>
                                        <p:cTn id="78" dur="500"/>
                                        <p:tgtEl>
                                          <p:spTgt spid="4814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48147"/>
                                        </p:tgtEl>
                                        <p:attrNameLst>
                                          <p:attrName>style.visibility</p:attrName>
                                        </p:attrNameLst>
                                      </p:cBhvr>
                                      <p:to>
                                        <p:strVal val="visible"/>
                                      </p:to>
                                    </p:set>
                                    <p:anim calcmode="lin" valueType="num">
                                      <p:cBhvr>
                                        <p:cTn id="83" dur="500" fill="hold"/>
                                        <p:tgtEl>
                                          <p:spTgt spid="48147"/>
                                        </p:tgtEl>
                                        <p:attrNameLst>
                                          <p:attrName>ppt_w</p:attrName>
                                        </p:attrNameLst>
                                      </p:cBhvr>
                                      <p:tavLst>
                                        <p:tav tm="0">
                                          <p:val>
                                            <p:fltVal val="0"/>
                                          </p:val>
                                        </p:tav>
                                        <p:tav tm="100000">
                                          <p:val>
                                            <p:strVal val="#ppt_w"/>
                                          </p:val>
                                        </p:tav>
                                      </p:tavLst>
                                    </p:anim>
                                    <p:anim calcmode="lin" valueType="num">
                                      <p:cBhvr>
                                        <p:cTn id="84" dur="500" fill="hold"/>
                                        <p:tgtEl>
                                          <p:spTgt spid="48147"/>
                                        </p:tgtEl>
                                        <p:attrNameLst>
                                          <p:attrName>ppt_h</p:attrName>
                                        </p:attrNameLst>
                                      </p:cBhvr>
                                      <p:tavLst>
                                        <p:tav tm="0">
                                          <p:val>
                                            <p:fltVal val="0"/>
                                          </p:val>
                                        </p:tav>
                                        <p:tav tm="100000">
                                          <p:val>
                                            <p:strVal val="#ppt_h"/>
                                          </p:val>
                                        </p:tav>
                                      </p:tavLst>
                                    </p:anim>
                                    <p:animEffect transition="in" filter="fade">
                                      <p:cBhvr>
                                        <p:cTn id="85" dur="500"/>
                                        <p:tgtEl>
                                          <p:spTgt spid="4814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48148"/>
                                        </p:tgtEl>
                                        <p:attrNameLst>
                                          <p:attrName>style.visibility</p:attrName>
                                        </p:attrNameLst>
                                      </p:cBhvr>
                                      <p:to>
                                        <p:strVal val="visible"/>
                                      </p:to>
                                    </p:set>
                                    <p:anim calcmode="lin" valueType="num">
                                      <p:cBhvr>
                                        <p:cTn id="90" dur="500" fill="hold"/>
                                        <p:tgtEl>
                                          <p:spTgt spid="48148"/>
                                        </p:tgtEl>
                                        <p:attrNameLst>
                                          <p:attrName>ppt_w</p:attrName>
                                        </p:attrNameLst>
                                      </p:cBhvr>
                                      <p:tavLst>
                                        <p:tav tm="0">
                                          <p:val>
                                            <p:fltVal val="0"/>
                                          </p:val>
                                        </p:tav>
                                        <p:tav tm="100000">
                                          <p:val>
                                            <p:strVal val="#ppt_w"/>
                                          </p:val>
                                        </p:tav>
                                      </p:tavLst>
                                    </p:anim>
                                    <p:anim calcmode="lin" valueType="num">
                                      <p:cBhvr>
                                        <p:cTn id="91" dur="500" fill="hold"/>
                                        <p:tgtEl>
                                          <p:spTgt spid="48148"/>
                                        </p:tgtEl>
                                        <p:attrNameLst>
                                          <p:attrName>ppt_h</p:attrName>
                                        </p:attrNameLst>
                                      </p:cBhvr>
                                      <p:tavLst>
                                        <p:tav tm="0">
                                          <p:val>
                                            <p:fltVal val="0"/>
                                          </p:val>
                                        </p:tav>
                                        <p:tav tm="100000">
                                          <p:val>
                                            <p:strVal val="#ppt_h"/>
                                          </p:val>
                                        </p:tav>
                                      </p:tavLst>
                                    </p:anim>
                                    <p:animEffect transition="in" filter="fade">
                                      <p:cBhvr>
                                        <p:cTn id="92" dur="500"/>
                                        <p:tgtEl>
                                          <p:spTgt spid="4814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xit" presetSubtype="0" fill="hold" grpId="1" nodeType="clickEffect">
                                  <p:stCondLst>
                                    <p:cond delay="0"/>
                                  </p:stCondLst>
                                  <p:childTnLst>
                                    <p:anim calcmode="lin" valueType="num">
                                      <p:cBhvr>
                                        <p:cTn id="96" dur="500"/>
                                        <p:tgtEl>
                                          <p:spTgt spid="48140"/>
                                        </p:tgtEl>
                                        <p:attrNameLst>
                                          <p:attrName>ppt_w</p:attrName>
                                        </p:attrNameLst>
                                      </p:cBhvr>
                                      <p:tavLst>
                                        <p:tav tm="0">
                                          <p:val>
                                            <p:strVal val="ppt_w"/>
                                          </p:val>
                                        </p:tav>
                                        <p:tav tm="100000">
                                          <p:val>
                                            <p:fltVal val="0"/>
                                          </p:val>
                                        </p:tav>
                                      </p:tavLst>
                                    </p:anim>
                                    <p:anim calcmode="lin" valueType="num">
                                      <p:cBhvr>
                                        <p:cTn id="97" dur="500"/>
                                        <p:tgtEl>
                                          <p:spTgt spid="48140"/>
                                        </p:tgtEl>
                                        <p:attrNameLst>
                                          <p:attrName>ppt_h</p:attrName>
                                        </p:attrNameLst>
                                      </p:cBhvr>
                                      <p:tavLst>
                                        <p:tav tm="0">
                                          <p:val>
                                            <p:strVal val="ppt_h"/>
                                          </p:val>
                                        </p:tav>
                                        <p:tav tm="100000">
                                          <p:val>
                                            <p:fltVal val="0"/>
                                          </p:val>
                                        </p:tav>
                                      </p:tavLst>
                                    </p:anim>
                                    <p:animEffect transition="out" filter="fade">
                                      <p:cBhvr>
                                        <p:cTn id="98" dur="500"/>
                                        <p:tgtEl>
                                          <p:spTgt spid="48140"/>
                                        </p:tgtEl>
                                      </p:cBhvr>
                                    </p:animEffect>
                                    <p:set>
                                      <p:cBhvr>
                                        <p:cTn id="99" dur="1" fill="hold">
                                          <p:stCondLst>
                                            <p:cond delay="499"/>
                                          </p:stCondLst>
                                        </p:cTn>
                                        <p:tgtEl>
                                          <p:spTgt spid="48140"/>
                                        </p:tgtEl>
                                        <p:attrNameLst>
                                          <p:attrName>style.visibility</p:attrName>
                                        </p:attrNameLst>
                                      </p:cBhvr>
                                      <p:to>
                                        <p:strVal val="hidden"/>
                                      </p:to>
                                    </p:set>
                                  </p:childTnLst>
                                </p:cTn>
                              </p:par>
                              <p:par>
                                <p:cTn id="100" presetID="53" presetClass="exit" presetSubtype="0" fill="hold" grpId="1" nodeType="withEffect">
                                  <p:stCondLst>
                                    <p:cond delay="0"/>
                                  </p:stCondLst>
                                  <p:childTnLst>
                                    <p:anim calcmode="lin" valueType="num">
                                      <p:cBhvr>
                                        <p:cTn id="101" dur="500"/>
                                        <p:tgtEl>
                                          <p:spTgt spid="48141"/>
                                        </p:tgtEl>
                                        <p:attrNameLst>
                                          <p:attrName>ppt_w</p:attrName>
                                        </p:attrNameLst>
                                      </p:cBhvr>
                                      <p:tavLst>
                                        <p:tav tm="0">
                                          <p:val>
                                            <p:strVal val="ppt_w"/>
                                          </p:val>
                                        </p:tav>
                                        <p:tav tm="100000">
                                          <p:val>
                                            <p:fltVal val="0"/>
                                          </p:val>
                                        </p:tav>
                                      </p:tavLst>
                                    </p:anim>
                                    <p:anim calcmode="lin" valueType="num">
                                      <p:cBhvr>
                                        <p:cTn id="102" dur="500"/>
                                        <p:tgtEl>
                                          <p:spTgt spid="48141"/>
                                        </p:tgtEl>
                                        <p:attrNameLst>
                                          <p:attrName>ppt_h</p:attrName>
                                        </p:attrNameLst>
                                      </p:cBhvr>
                                      <p:tavLst>
                                        <p:tav tm="0">
                                          <p:val>
                                            <p:strVal val="ppt_h"/>
                                          </p:val>
                                        </p:tav>
                                        <p:tav tm="100000">
                                          <p:val>
                                            <p:fltVal val="0"/>
                                          </p:val>
                                        </p:tav>
                                      </p:tavLst>
                                    </p:anim>
                                    <p:animEffect transition="out" filter="fade">
                                      <p:cBhvr>
                                        <p:cTn id="103" dur="500"/>
                                        <p:tgtEl>
                                          <p:spTgt spid="48141"/>
                                        </p:tgtEl>
                                      </p:cBhvr>
                                    </p:animEffect>
                                    <p:set>
                                      <p:cBhvr>
                                        <p:cTn id="104" dur="1" fill="hold">
                                          <p:stCondLst>
                                            <p:cond delay="499"/>
                                          </p:stCondLst>
                                        </p:cTn>
                                        <p:tgtEl>
                                          <p:spTgt spid="48141"/>
                                        </p:tgtEl>
                                        <p:attrNameLst>
                                          <p:attrName>style.visibility</p:attrName>
                                        </p:attrNameLst>
                                      </p:cBhvr>
                                      <p:to>
                                        <p:strVal val="hidden"/>
                                      </p:to>
                                    </p:set>
                                  </p:childTnLst>
                                </p:cTn>
                              </p:par>
                              <p:par>
                                <p:cTn id="105" presetID="53" presetClass="exit" presetSubtype="0" fill="hold" grpId="1" nodeType="withEffect">
                                  <p:stCondLst>
                                    <p:cond delay="0"/>
                                  </p:stCondLst>
                                  <p:childTnLst>
                                    <p:anim calcmode="lin" valueType="num">
                                      <p:cBhvr>
                                        <p:cTn id="106" dur="500"/>
                                        <p:tgtEl>
                                          <p:spTgt spid="48145"/>
                                        </p:tgtEl>
                                        <p:attrNameLst>
                                          <p:attrName>ppt_w</p:attrName>
                                        </p:attrNameLst>
                                      </p:cBhvr>
                                      <p:tavLst>
                                        <p:tav tm="0">
                                          <p:val>
                                            <p:strVal val="ppt_w"/>
                                          </p:val>
                                        </p:tav>
                                        <p:tav tm="100000">
                                          <p:val>
                                            <p:fltVal val="0"/>
                                          </p:val>
                                        </p:tav>
                                      </p:tavLst>
                                    </p:anim>
                                    <p:anim calcmode="lin" valueType="num">
                                      <p:cBhvr>
                                        <p:cTn id="107" dur="500"/>
                                        <p:tgtEl>
                                          <p:spTgt spid="48145"/>
                                        </p:tgtEl>
                                        <p:attrNameLst>
                                          <p:attrName>ppt_h</p:attrName>
                                        </p:attrNameLst>
                                      </p:cBhvr>
                                      <p:tavLst>
                                        <p:tav tm="0">
                                          <p:val>
                                            <p:strVal val="ppt_h"/>
                                          </p:val>
                                        </p:tav>
                                        <p:tav tm="100000">
                                          <p:val>
                                            <p:fltVal val="0"/>
                                          </p:val>
                                        </p:tav>
                                      </p:tavLst>
                                    </p:anim>
                                    <p:animEffect transition="out" filter="fade">
                                      <p:cBhvr>
                                        <p:cTn id="108" dur="500"/>
                                        <p:tgtEl>
                                          <p:spTgt spid="48145"/>
                                        </p:tgtEl>
                                      </p:cBhvr>
                                    </p:animEffect>
                                    <p:set>
                                      <p:cBhvr>
                                        <p:cTn id="109" dur="1" fill="hold">
                                          <p:stCondLst>
                                            <p:cond delay="499"/>
                                          </p:stCondLst>
                                        </p:cTn>
                                        <p:tgtEl>
                                          <p:spTgt spid="48145"/>
                                        </p:tgtEl>
                                        <p:attrNameLst>
                                          <p:attrName>style.visibility</p:attrName>
                                        </p:attrNameLst>
                                      </p:cBhvr>
                                      <p:to>
                                        <p:strVal val="hidden"/>
                                      </p:to>
                                    </p:set>
                                  </p:childTnLst>
                                </p:cTn>
                              </p:par>
                              <p:par>
                                <p:cTn id="110" presetID="53" presetClass="exit" presetSubtype="0" fill="hold" grpId="1" nodeType="withEffect">
                                  <p:stCondLst>
                                    <p:cond delay="0"/>
                                  </p:stCondLst>
                                  <p:childTnLst>
                                    <p:anim calcmode="lin" valueType="num">
                                      <p:cBhvr>
                                        <p:cTn id="111" dur="500"/>
                                        <p:tgtEl>
                                          <p:spTgt spid="48146"/>
                                        </p:tgtEl>
                                        <p:attrNameLst>
                                          <p:attrName>ppt_w</p:attrName>
                                        </p:attrNameLst>
                                      </p:cBhvr>
                                      <p:tavLst>
                                        <p:tav tm="0">
                                          <p:val>
                                            <p:strVal val="ppt_w"/>
                                          </p:val>
                                        </p:tav>
                                        <p:tav tm="100000">
                                          <p:val>
                                            <p:fltVal val="0"/>
                                          </p:val>
                                        </p:tav>
                                      </p:tavLst>
                                    </p:anim>
                                    <p:anim calcmode="lin" valueType="num">
                                      <p:cBhvr>
                                        <p:cTn id="112" dur="500"/>
                                        <p:tgtEl>
                                          <p:spTgt spid="48146"/>
                                        </p:tgtEl>
                                        <p:attrNameLst>
                                          <p:attrName>ppt_h</p:attrName>
                                        </p:attrNameLst>
                                      </p:cBhvr>
                                      <p:tavLst>
                                        <p:tav tm="0">
                                          <p:val>
                                            <p:strVal val="ppt_h"/>
                                          </p:val>
                                        </p:tav>
                                        <p:tav tm="100000">
                                          <p:val>
                                            <p:fltVal val="0"/>
                                          </p:val>
                                        </p:tav>
                                      </p:tavLst>
                                    </p:anim>
                                    <p:animEffect transition="out" filter="fade">
                                      <p:cBhvr>
                                        <p:cTn id="113" dur="500"/>
                                        <p:tgtEl>
                                          <p:spTgt spid="48146"/>
                                        </p:tgtEl>
                                      </p:cBhvr>
                                    </p:animEffect>
                                    <p:set>
                                      <p:cBhvr>
                                        <p:cTn id="114" dur="1" fill="hold">
                                          <p:stCondLst>
                                            <p:cond delay="499"/>
                                          </p:stCondLst>
                                        </p:cTn>
                                        <p:tgtEl>
                                          <p:spTgt spid="48146"/>
                                        </p:tgtEl>
                                        <p:attrNameLst>
                                          <p:attrName>style.visibility</p:attrName>
                                        </p:attrNameLst>
                                      </p:cBhvr>
                                      <p:to>
                                        <p:strVal val="hidden"/>
                                      </p:to>
                                    </p:set>
                                  </p:childTnLst>
                                </p:cTn>
                              </p:par>
                              <p:par>
                                <p:cTn id="115" presetID="53" presetClass="exit" presetSubtype="0" fill="hold" grpId="1" nodeType="withEffect">
                                  <p:stCondLst>
                                    <p:cond delay="0"/>
                                  </p:stCondLst>
                                  <p:childTnLst>
                                    <p:anim calcmode="lin" valueType="num">
                                      <p:cBhvr>
                                        <p:cTn id="116" dur="500"/>
                                        <p:tgtEl>
                                          <p:spTgt spid="48147"/>
                                        </p:tgtEl>
                                        <p:attrNameLst>
                                          <p:attrName>ppt_w</p:attrName>
                                        </p:attrNameLst>
                                      </p:cBhvr>
                                      <p:tavLst>
                                        <p:tav tm="0">
                                          <p:val>
                                            <p:strVal val="ppt_w"/>
                                          </p:val>
                                        </p:tav>
                                        <p:tav tm="100000">
                                          <p:val>
                                            <p:fltVal val="0"/>
                                          </p:val>
                                        </p:tav>
                                      </p:tavLst>
                                    </p:anim>
                                    <p:anim calcmode="lin" valueType="num">
                                      <p:cBhvr>
                                        <p:cTn id="117" dur="500"/>
                                        <p:tgtEl>
                                          <p:spTgt spid="48147"/>
                                        </p:tgtEl>
                                        <p:attrNameLst>
                                          <p:attrName>ppt_h</p:attrName>
                                        </p:attrNameLst>
                                      </p:cBhvr>
                                      <p:tavLst>
                                        <p:tav tm="0">
                                          <p:val>
                                            <p:strVal val="ppt_h"/>
                                          </p:val>
                                        </p:tav>
                                        <p:tav tm="100000">
                                          <p:val>
                                            <p:fltVal val="0"/>
                                          </p:val>
                                        </p:tav>
                                      </p:tavLst>
                                    </p:anim>
                                    <p:animEffect transition="out" filter="fade">
                                      <p:cBhvr>
                                        <p:cTn id="118" dur="500"/>
                                        <p:tgtEl>
                                          <p:spTgt spid="48147"/>
                                        </p:tgtEl>
                                      </p:cBhvr>
                                    </p:animEffect>
                                    <p:set>
                                      <p:cBhvr>
                                        <p:cTn id="119" dur="1" fill="hold">
                                          <p:stCondLst>
                                            <p:cond delay="499"/>
                                          </p:stCondLst>
                                        </p:cTn>
                                        <p:tgtEl>
                                          <p:spTgt spid="48147"/>
                                        </p:tgtEl>
                                        <p:attrNameLst>
                                          <p:attrName>style.visibility</p:attrName>
                                        </p:attrNameLst>
                                      </p:cBhvr>
                                      <p:to>
                                        <p:strVal val="hidden"/>
                                      </p:to>
                                    </p:set>
                                  </p:childTnLst>
                                </p:cTn>
                              </p:par>
                              <p:par>
                                <p:cTn id="120" presetID="53" presetClass="exit" presetSubtype="0" fill="hold" grpId="1" nodeType="withEffect">
                                  <p:stCondLst>
                                    <p:cond delay="0"/>
                                  </p:stCondLst>
                                  <p:childTnLst>
                                    <p:anim calcmode="lin" valueType="num">
                                      <p:cBhvr>
                                        <p:cTn id="121" dur="500"/>
                                        <p:tgtEl>
                                          <p:spTgt spid="48148"/>
                                        </p:tgtEl>
                                        <p:attrNameLst>
                                          <p:attrName>ppt_w</p:attrName>
                                        </p:attrNameLst>
                                      </p:cBhvr>
                                      <p:tavLst>
                                        <p:tav tm="0">
                                          <p:val>
                                            <p:strVal val="ppt_w"/>
                                          </p:val>
                                        </p:tav>
                                        <p:tav tm="100000">
                                          <p:val>
                                            <p:fltVal val="0"/>
                                          </p:val>
                                        </p:tav>
                                      </p:tavLst>
                                    </p:anim>
                                    <p:anim calcmode="lin" valueType="num">
                                      <p:cBhvr>
                                        <p:cTn id="122" dur="500"/>
                                        <p:tgtEl>
                                          <p:spTgt spid="48148"/>
                                        </p:tgtEl>
                                        <p:attrNameLst>
                                          <p:attrName>ppt_h</p:attrName>
                                        </p:attrNameLst>
                                      </p:cBhvr>
                                      <p:tavLst>
                                        <p:tav tm="0">
                                          <p:val>
                                            <p:strVal val="ppt_h"/>
                                          </p:val>
                                        </p:tav>
                                        <p:tav tm="100000">
                                          <p:val>
                                            <p:fltVal val="0"/>
                                          </p:val>
                                        </p:tav>
                                      </p:tavLst>
                                    </p:anim>
                                    <p:animEffect transition="out" filter="fade">
                                      <p:cBhvr>
                                        <p:cTn id="123" dur="500"/>
                                        <p:tgtEl>
                                          <p:spTgt spid="48148"/>
                                        </p:tgtEl>
                                      </p:cBhvr>
                                    </p:animEffect>
                                    <p:set>
                                      <p:cBhvr>
                                        <p:cTn id="124" dur="1" fill="hold">
                                          <p:stCondLst>
                                            <p:cond delay="499"/>
                                          </p:stCondLst>
                                        </p:cTn>
                                        <p:tgtEl>
                                          <p:spTgt spid="48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48134" grpId="1" animBg="1"/>
      <p:bldP spid="48135" grpId="0" animBg="1"/>
      <p:bldP spid="48135" grpId="1" animBg="1"/>
      <p:bldP spid="48136" grpId="0" animBg="1"/>
      <p:bldP spid="48136" grpId="1" animBg="1"/>
      <p:bldP spid="48137" grpId="0" animBg="1"/>
      <p:bldP spid="48137" grpId="1" animBg="1"/>
      <p:bldP spid="48140" grpId="0" animBg="1"/>
      <p:bldP spid="48140" grpId="1" animBg="1"/>
      <p:bldP spid="48141" grpId="0" animBg="1"/>
      <p:bldP spid="48141" grpId="1" animBg="1"/>
      <p:bldP spid="48145" grpId="0" animBg="1"/>
      <p:bldP spid="48145" grpId="1" animBg="1"/>
      <p:bldP spid="48146" grpId="0" animBg="1"/>
      <p:bldP spid="48146" grpId="1" animBg="1"/>
      <p:bldP spid="48147" grpId="0" animBg="1"/>
      <p:bldP spid="48147" grpId="1" animBg="1"/>
      <p:bldP spid="48148" grpId="0" animBg="1"/>
      <p:bldP spid="481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234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End of Compromise</a:t>
            </a:r>
          </a:p>
          <a:p>
            <a:r>
              <a:rPr lang="en-US" dirty="0" smtClean="0"/>
              <a:t>Kansas and Popular Sovereignty</a:t>
            </a:r>
          </a:p>
          <a:p>
            <a:r>
              <a:rPr lang="en-US" dirty="0" smtClean="0"/>
              <a:t>Dred Scott</a:t>
            </a:r>
          </a:p>
          <a:p>
            <a:r>
              <a:rPr lang="en-US" dirty="0" smtClean="0"/>
              <a:t>Sectional Gaps Widen</a:t>
            </a:r>
          </a:p>
          <a:p>
            <a:r>
              <a:rPr lang="en-US" dirty="0" smtClean="0"/>
              <a:t>Lincoln Douglas Debates</a:t>
            </a:r>
            <a:endParaRPr lang="en-US" dirty="0"/>
          </a:p>
        </p:txBody>
      </p:sp>
    </p:spTree>
    <p:extLst>
      <p:ext uri="{BB962C8B-B14F-4D97-AF65-F5344CB8AC3E}">
        <p14:creationId xmlns:p14="http://schemas.microsoft.com/office/powerpoint/2010/main" val="4037588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The United States in 1850</a:t>
            </a:r>
            <a:endParaRPr lang="en-US"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3818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77769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The Disunited States in 1861</a:t>
            </a:r>
            <a:endParaRPr lang="en-US"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36118"/>
            <a:ext cx="6858000" cy="483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900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3790" y="1752600"/>
            <a:ext cx="2116576" cy="265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1"/>
          </p:nvPr>
        </p:nvSpPr>
        <p:spPr>
          <a:xfrm>
            <a:off x="457200" y="1719072"/>
            <a:ext cx="4267200" cy="4910328"/>
          </a:xfrm>
        </p:spPr>
        <p:txBody>
          <a:bodyPr>
            <a:normAutofit/>
          </a:bodyPr>
          <a:lstStyle/>
          <a:p>
            <a:pPr lvl="0">
              <a:buClr>
                <a:srgbClr val="D16349"/>
              </a:buClr>
            </a:pPr>
            <a:r>
              <a:rPr lang="en-US" dirty="0">
                <a:solidFill>
                  <a:srgbClr val="FFFFFF"/>
                </a:solidFill>
                <a:latin typeface="Franklin Gothic Book" panose="020B0503020102020204" pitchFamily="34" charset="0"/>
              </a:rPr>
              <a:t>Daniel </a:t>
            </a:r>
            <a:r>
              <a:rPr lang="en-US" dirty="0" smtClean="0">
                <a:solidFill>
                  <a:srgbClr val="FFFFFF"/>
                </a:solidFill>
                <a:latin typeface="Franklin Gothic Book" panose="020B0503020102020204" pitchFamily="34" charset="0"/>
              </a:rPr>
              <a:t>Webster</a:t>
            </a:r>
          </a:p>
          <a:p>
            <a:pPr lvl="1">
              <a:buClr>
                <a:srgbClr val="D16349"/>
              </a:buClr>
            </a:pPr>
            <a:r>
              <a:rPr lang="en-US" dirty="0" smtClean="0">
                <a:solidFill>
                  <a:srgbClr val="FFFFFF"/>
                </a:solidFill>
                <a:latin typeface="Franklin Gothic Book" panose="020B0503020102020204" pitchFamily="34" charset="0"/>
              </a:rPr>
              <a:t>North</a:t>
            </a:r>
          </a:p>
          <a:p>
            <a:pPr lvl="1">
              <a:buClr>
                <a:srgbClr val="D16349"/>
              </a:buClr>
            </a:pPr>
            <a:r>
              <a:rPr lang="en-US" dirty="0" smtClean="0">
                <a:solidFill>
                  <a:srgbClr val="FFFFFF"/>
                </a:solidFill>
                <a:latin typeface="Franklin Gothic Book" panose="020B0503020102020204" pitchFamily="34" charset="0"/>
              </a:rPr>
              <a:t>Died 1852</a:t>
            </a:r>
            <a:endParaRPr lang="en-US" dirty="0">
              <a:solidFill>
                <a:srgbClr val="FFFFFF"/>
              </a:solidFill>
              <a:latin typeface="Franklin Gothic Book" panose="020B0503020102020204" pitchFamily="34" charset="0"/>
            </a:endParaRPr>
          </a:p>
          <a:p>
            <a:pPr lvl="0">
              <a:buClr>
                <a:srgbClr val="D16349"/>
              </a:buClr>
            </a:pPr>
            <a:r>
              <a:rPr lang="en-US" dirty="0" smtClean="0">
                <a:solidFill>
                  <a:srgbClr val="FFFFFF"/>
                </a:solidFill>
                <a:latin typeface="Franklin Gothic Book" panose="020B0503020102020204" pitchFamily="34" charset="0"/>
              </a:rPr>
              <a:t>Henry Clay</a:t>
            </a:r>
          </a:p>
          <a:p>
            <a:pPr lvl="1">
              <a:buClr>
                <a:srgbClr val="D16349"/>
              </a:buClr>
            </a:pPr>
            <a:r>
              <a:rPr lang="en-US" dirty="0" smtClean="0">
                <a:solidFill>
                  <a:srgbClr val="FFFFFF"/>
                </a:solidFill>
                <a:latin typeface="Franklin Gothic Book" panose="020B0503020102020204" pitchFamily="34" charset="0"/>
              </a:rPr>
              <a:t>West</a:t>
            </a:r>
          </a:p>
          <a:p>
            <a:pPr lvl="1">
              <a:buClr>
                <a:srgbClr val="D16349"/>
              </a:buClr>
            </a:pPr>
            <a:r>
              <a:rPr lang="en-US" dirty="0" smtClean="0">
                <a:solidFill>
                  <a:srgbClr val="FFFFFF"/>
                </a:solidFill>
                <a:latin typeface="Franklin Gothic Book" panose="020B0503020102020204" pitchFamily="34" charset="0"/>
              </a:rPr>
              <a:t>Died 1852</a:t>
            </a:r>
          </a:p>
          <a:p>
            <a:pPr lvl="0">
              <a:buClr>
                <a:srgbClr val="D16349"/>
              </a:buClr>
            </a:pPr>
            <a:r>
              <a:rPr lang="en-US" dirty="0" smtClean="0">
                <a:solidFill>
                  <a:srgbClr val="FFFFFF"/>
                </a:solidFill>
                <a:latin typeface="Franklin Gothic Book" panose="020B0503020102020204" pitchFamily="34" charset="0"/>
              </a:rPr>
              <a:t>John C. Calhoun</a:t>
            </a:r>
          </a:p>
          <a:p>
            <a:pPr lvl="1">
              <a:buClr>
                <a:srgbClr val="D16349"/>
              </a:buClr>
            </a:pPr>
            <a:r>
              <a:rPr lang="en-US" dirty="0" smtClean="0">
                <a:solidFill>
                  <a:srgbClr val="FFFFFF"/>
                </a:solidFill>
                <a:latin typeface="Franklin Gothic Book" panose="020B0503020102020204" pitchFamily="34" charset="0"/>
              </a:rPr>
              <a:t>South</a:t>
            </a:r>
          </a:p>
          <a:p>
            <a:pPr lvl="1">
              <a:buClr>
                <a:srgbClr val="D16349"/>
              </a:buClr>
            </a:pPr>
            <a:r>
              <a:rPr lang="en-US" dirty="0" smtClean="0">
                <a:solidFill>
                  <a:srgbClr val="FFFFFF"/>
                </a:solidFill>
                <a:latin typeface="Franklin Gothic Book" panose="020B0503020102020204" pitchFamily="34" charset="0"/>
              </a:rPr>
              <a:t>Died 1850</a:t>
            </a:r>
          </a:p>
        </p:txBody>
      </p:sp>
      <p:sp>
        <p:nvSpPr>
          <p:cNvPr id="4" name="Title 3"/>
          <p:cNvSpPr>
            <a:spLocks noGrp="1"/>
          </p:cNvSpPr>
          <p:nvPr>
            <p:ph type="title"/>
          </p:nvPr>
        </p:nvSpPr>
        <p:spPr/>
        <p:txBody>
          <a:bodyPr/>
          <a:lstStyle/>
          <a:p>
            <a:pPr algn="l"/>
            <a:r>
              <a:rPr lang="en-US" dirty="0" smtClean="0">
                <a:effectLst>
                  <a:outerShdw blurRad="38100" dist="38100" dir="2700000" algn="tl">
                    <a:srgbClr val="000000">
                      <a:alpha val="43137"/>
                    </a:srgbClr>
                  </a:outerShdw>
                </a:effectLst>
              </a:rPr>
              <a:t>End of the “Great Triumvirate”</a:t>
            </a:r>
            <a:endParaRPr lang="en-US"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3447" b="5605"/>
          <a:stretch/>
        </p:blipFill>
        <p:spPr bwMode="auto">
          <a:xfrm>
            <a:off x="3581400" y="2743200"/>
            <a:ext cx="2100966" cy="265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10" t="7756" r="10967" b="18292"/>
          <a:stretch/>
        </p:blipFill>
        <p:spPr bwMode="auto">
          <a:xfrm>
            <a:off x="5334000" y="3900866"/>
            <a:ext cx="2081368" cy="265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4173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10328"/>
          </a:xfrm>
        </p:spPr>
        <p:txBody>
          <a:bodyPr>
            <a:normAutofit fontScale="77500" lnSpcReduction="20000"/>
          </a:bodyPr>
          <a:lstStyle/>
          <a:p>
            <a:pPr lvl="0">
              <a:buClr>
                <a:srgbClr val="D16349"/>
              </a:buClr>
            </a:pPr>
            <a:r>
              <a:rPr lang="en-US" dirty="0"/>
              <a:t>Constitutional Convention</a:t>
            </a:r>
          </a:p>
          <a:p>
            <a:pPr lvl="1">
              <a:buClr>
                <a:srgbClr val="CCB400"/>
              </a:buClr>
            </a:pPr>
            <a:r>
              <a:rPr lang="en-US" dirty="0"/>
              <a:t>3/5 Compromise</a:t>
            </a:r>
          </a:p>
          <a:p>
            <a:pPr lvl="1">
              <a:buClr>
                <a:srgbClr val="CCB400"/>
              </a:buClr>
            </a:pPr>
            <a:r>
              <a:rPr lang="en-US" dirty="0"/>
              <a:t>Slave trade compromise</a:t>
            </a:r>
          </a:p>
          <a:p>
            <a:pPr lvl="0">
              <a:buClr>
                <a:srgbClr val="D16349"/>
              </a:buClr>
            </a:pPr>
            <a:r>
              <a:rPr lang="en-US" dirty="0"/>
              <a:t>Early Republic</a:t>
            </a:r>
          </a:p>
          <a:p>
            <a:pPr lvl="1">
              <a:buClr>
                <a:srgbClr val="CCB400"/>
              </a:buClr>
            </a:pPr>
            <a:r>
              <a:rPr lang="en-US" dirty="0" smtClean="0"/>
              <a:t>Formation </a:t>
            </a:r>
            <a:r>
              <a:rPr lang="en-US" dirty="0"/>
              <a:t>of </a:t>
            </a:r>
            <a:r>
              <a:rPr lang="en-US" dirty="0" smtClean="0"/>
              <a:t>first two political </a:t>
            </a:r>
            <a:r>
              <a:rPr lang="en-US" dirty="0"/>
              <a:t>parties</a:t>
            </a:r>
          </a:p>
          <a:p>
            <a:pPr lvl="1">
              <a:buClr>
                <a:srgbClr val="CCB400"/>
              </a:buClr>
            </a:pPr>
            <a:r>
              <a:rPr lang="en-US" dirty="0"/>
              <a:t>First Nullification Crisis (Alien &amp; Sedition Acts)</a:t>
            </a:r>
          </a:p>
          <a:p>
            <a:pPr lvl="1">
              <a:buClr>
                <a:srgbClr val="CCB400"/>
              </a:buClr>
            </a:pPr>
            <a:r>
              <a:rPr lang="en-US" dirty="0"/>
              <a:t>Hartford Convention (War of 1812)</a:t>
            </a:r>
          </a:p>
          <a:p>
            <a:pPr lvl="1">
              <a:buClr>
                <a:srgbClr val="CCB400"/>
              </a:buClr>
            </a:pPr>
            <a:r>
              <a:rPr lang="en-US" dirty="0"/>
              <a:t>Missouri Compromise  of 1820 (36°30’ line)</a:t>
            </a:r>
          </a:p>
          <a:p>
            <a:pPr lvl="0">
              <a:buClr>
                <a:srgbClr val="D16349"/>
              </a:buClr>
            </a:pPr>
            <a:r>
              <a:rPr lang="en-US" sz="2900" dirty="0"/>
              <a:t>Jacksonian Era</a:t>
            </a:r>
          </a:p>
          <a:p>
            <a:pPr lvl="1">
              <a:buClr>
                <a:srgbClr val="CCB400"/>
              </a:buClr>
            </a:pPr>
            <a:r>
              <a:rPr lang="en-US" dirty="0"/>
              <a:t>Second Nullification Crisis (Tariff of </a:t>
            </a:r>
            <a:r>
              <a:rPr lang="en-US" dirty="0" smtClean="0"/>
              <a:t>Abominations of 1828, </a:t>
            </a:r>
            <a:r>
              <a:rPr lang="en-US" dirty="0"/>
              <a:t>Force </a:t>
            </a:r>
            <a:r>
              <a:rPr lang="en-US" dirty="0" smtClean="0"/>
              <a:t>Bill &amp; Compromise Tariff of 1833)</a:t>
            </a:r>
            <a:endParaRPr lang="en-US" dirty="0"/>
          </a:p>
        </p:txBody>
      </p:sp>
      <p:sp>
        <p:nvSpPr>
          <p:cNvPr id="3" name="Content Placeholder 2"/>
          <p:cNvSpPr>
            <a:spLocks noGrp="1"/>
          </p:cNvSpPr>
          <p:nvPr>
            <p:ph sz="half" idx="2"/>
          </p:nvPr>
        </p:nvSpPr>
        <p:spPr>
          <a:xfrm>
            <a:off x="4648200" y="1719072"/>
            <a:ext cx="4038600" cy="4910328"/>
          </a:xfrm>
        </p:spPr>
        <p:txBody>
          <a:bodyPr>
            <a:normAutofit fontScale="77500" lnSpcReduction="20000"/>
          </a:bodyPr>
          <a:lstStyle/>
          <a:p>
            <a:pPr lvl="1">
              <a:buClr>
                <a:srgbClr val="CCB400"/>
              </a:buClr>
            </a:pPr>
            <a:r>
              <a:rPr lang="en-US" dirty="0" smtClean="0"/>
              <a:t>Jackson’s Bank War (“pet banks”)</a:t>
            </a:r>
          </a:p>
          <a:p>
            <a:pPr lvl="1">
              <a:buClr>
                <a:srgbClr val="CCB400"/>
              </a:buClr>
            </a:pPr>
            <a:r>
              <a:rPr lang="en-US" dirty="0" smtClean="0"/>
              <a:t>Disagreements over federal funding  of internal improvements (roads &amp; canals)</a:t>
            </a:r>
          </a:p>
          <a:p>
            <a:r>
              <a:rPr lang="en-US" dirty="0" smtClean="0"/>
              <a:t>Manifest Destiny</a:t>
            </a:r>
          </a:p>
          <a:p>
            <a:pPr lvl="1"/>
            <a:r>
              <a:rPr lang="en-US" dirty="0" smtClean="0"/>
              <a:t>Texas Annexation</a:t>
            </a:r>
          </a:p>
          <a:p>
            <a:pPr lvl="1"/>
            <a:r>
              <a:rPr lang="en-US" dirty="0" smtClean="0"/>
              <a:t>Mexican War</a:t>
            </a:r>
          </a:p>
          <a:p>
            <a:pPr lvl="2"/>
            <a:r>
              <a:rPr lang="en-US" dirty="0" smtClean="0"/>
              <a:t>“Spotty Lincoln”</a:t>
            </a:r>
          </a:p>
          <a:p>
            <a:pPr lvl="2"/>
            <a:r>
              <a:rPr lang="en-US" dirty="0" smtClean="0"/>
              <a:t>Thoreau’s </a:t>
            </a:r>
            <a:r>
              <a:rPr lang="en-US" i="1" dirty="0" smtClean="0"/>
              <a:t>Civil Disobedience</a:t>
            </a:r>
          </a:p>
          <a:p>
            <a:pPr lvl="2"/>
            <a:r>
              <a:rPr lang="en-US" dirty="0" smtClean="0"/>
              <a:t>Wilmot Proviso</a:t>
            </a:r>
          </a:p>
          <a:p>
            <a:pPr lvl="1"/>
            <a:r>
              <a:rPr lang="en-US" dirty="0" smtClean="0"/>
              <a:t>Compromise of 1850</a:t>
            </a:r>
          </a:p>
          <a:p>
            <a:pPr lvl="2"/>
            <a:r>
              <a:rPr lang="en-US" dirty="0" smtClean="0"/>
              <a:t>California (free state)</a:t>
            </a:r>
          </a:p>
          <a:p>
            <a:pPr lvl="2"/>
            <a:r>
              <a:rPr lang="en-US" dirty="0"/>
              <a:t>Slave trade banned in D.C.</a:t>
            </a:r>
          </a:p>
          <a:p>
            <a:pPr lvl="2"/>
            <a:r>
              <a:rPr lang="en-US" dirty="0" smtClean="0"/>
              <a:t>New fugitive slave act</a:t>
            </a:r>
          </a:p>
          <a:p>
            <a:pPr lvl="2"/>
            <a:r>
              <a:rPr lang="en-US" dirty="0" smtClean="0"/>
              <a:t>Popular sovereignty in S.W.</a:t>
            </a:r>
          </a:p>
        </p:txBody>
      </p:sp>
      <p:sp>
        <p:nvSpPr>
          <p:cNvPr id="4" name="Title 3"/>
          <p:cNvSpPr>
            <a:spLocks noGrp="1"/>
          </p:cNvSpPr>
          <p:nvPr>
            <p:ph type="title"/>
          </p:nvPr>
        </p:nvSpPr>
        <p:spPr/>
        <p:txBody>
          <a:bodyPr>
            <a:normAutofit fontScale="90000"/>
          </a:bodyPr>
          <a:lstStyle/>
          <a:p>
            <a:pPr algn="l"/>
            <a:r>
              <a:rPr lang="en-US" dirty="0" smtClean="0">
                <a:effectLst>
                  <a:outerShdw blurRad="38100" dist="38100" dir="2700000" algn="tl">
                    <a:srgbClr val="000000">
                      <a:alpha val="43137"/>
                    </a:srgbClr>
                  </a:outerShdw>
                </a:effectLst>
                <a:latin typeface="+mn-lt"/>
              </a:rPr>
              <a:t>Sectionalism &amp;</a:t>
            </a:r>
            <a:br>
              <a:rPr lang="en-US" dirty="0" smtClean="0">
                <a:effectLst>
                  <a:outerShdw blurRad="38100" dist="38100" dir="2700000" algn="tl">
                    <a:srgbClr val="000000">
                      <a:alpha val="43137"/>
                    </a:srgbClr>
                  </a:outerShdw>
                </a:effectLst>
                <a:latin typeface="+mn-lt"/>
              </a:rPr>
            </a:br>
            <a:r>
              <a:rPr lang="en-US" dirty="0" smtClean="0">
                <a:effectLst>
                  <a:outerShdw blurRad="38100" dist="38100" dir="2700000" algn="tl">
                    <a:srgbClr val="000000">
                      <a:alpha val="43137"/>
                    </a:srgbClr>
                  </a:outerShdw>
                </a:effectLst>
                <a:latin typeface="+mn-lt"/>
              </a:rPr>
              <a:t>Compromise to 1850</a:t>
            </a:r>
            <a:endParaRPr lang="en-US"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2442913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1670</TotalTime>
  <Words>2192</Words>
  <Application>Microsoft Macintosh PowerPoint</Application>
  <PresentationFormat>On-screen Show (4:3)</PresentationFormat>
  <Paragraphs>218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Do Now</vt:lpstr>
      <vt:lpstr>Popular Sovereignty and the Politics of Slavery-The Kansas Nebraska Act and the Aftermath</vt:lpstr>
      <vt:lpstr>Key Concepts</vt:lpstr>
      <vt:lpstr>AP Prompt</vt:lpstr>
      <vt:lpstr>Outline</vt:lpstr>
      <vt:lpstr>The United States in 1850</vt:lpstr>
      <vt:lpstr>The Disunited States in 1861</vt:lpstr>
      <vt:lpstr>End of the “Great Triumvirate”</vt:lpstr>
      <vt:lpstr>Sectionalism &amp; Compromise to 1850</vt:lpstr>
      <vt:lpstr>Daniel Webster</vt:lpstr>
      <vt:lpstr>Henry Clay’s Compromises</vt:lpstr>
      <vt:lpstr>John C. Calhoun</vt:lpstr>
      <vt:lpstr>Northerners Violate the Fugitive Slave Act</vt:lpstr>
      <vt:lpstr>Kansas-Nebraska Act, 1854</vt:lpstr>
      <vt:lpstr>PowerPoint Presentation</vt:lpstr>
      <vt:lpstr>Pro-Slavery Border Ruffians</vt:lpstr>
      <vt:lpstr>Anti-Slavery New England Emigrant Aid Company</vt:lpstr>
      <vt:lpstr>“Bleeding” Kansas</vt:lpstr>
      <vt:lpstr>“Bleeding” Kansas bleeds into Washington DC</vt:lpstr>
      <vt:lpstr>Brooks-Sumner Incident May 22, 1856</vt:lpstr>
      <vt:lpstr>The Election of 1856</vt:lpstr>
      <vt:lpstr>The Election of 1856</vt:lpstr>
      <vt:lpstr>PowerPoint Presentation</vt:lpstr>
      <vt:lpstr>The New Order: Sectional Parties</vt:lpstr>
      <vt:lpstr>Birth of the Republican Party, 1854</vt:lpstr>
      <vt:lpstr>The Republican Party</vt:lpstr>
      <vt:lpstr>PowerPoint Presentation</vt:lpstr>
      <vt:lpstr>Hinton R. Helper</vt:lpstr>
      <vt:lpstr>PowerPoint Presentation</vt:lpstr>
      <vt:lpstr>PowerPoint Presentation</vt:lpstr>
      <vt:lpstr>PowerPoint Presentation</vt:lpstr>
      <vt:lpstr>Lincoln-Douglas Debates (1858)</vt:lpstr>
      <vt:lpstr>John Brown at Harpers Ferry, 1859</vt:lpstr>
      <vt:lpstr>John Brown: Too Soon?</vt:lpstr>
      <vt:lpstr>Sectionalism in the Antebellum Era</vt:lpstr>
      <vt:lpstr>PowerPoint Presentation</vt:lpstr>
      <vt:lpstr>Political Upheaval in the 1850s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15</cp:revision>
  <dcterms:created xsi:type="dcterms:W3CDTF">2017-10-27T14:27:56Z</dcterms:created>
  <dcterms:modified xsi:type="dcterms:W3CDTF">2017-10-28T19:52:55Z</dcterms:modified>
</cp:coreProperties>
</file>