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2"/>
  </p:notesMasterIdLst>
  <p:sldIdLst>
    <p:sldId id="287" r:id="rId2"/>
    <p:sldId id="257" r:id="rId3"/>
    <p:sldId id="256" r:id="rId4"/>
    <p:sldId id="258" r:id="rId5"/>
    <p:sldId id="259" r:id="rId6"/>
    <p:sldId id="260" r:id="rId7"/>
    <p:sldId id="270" r:id="rId8"/>
    <p:sldId id="271" r:id="rId9"/>
    <p:sldId id="272" r:id="rId10"/>
    <p:sldId id="282" r:id="rId11"/>
    <p:sldId id="286" r:id="rId12"/>
    <p:sldId id="273" r:id="rId13"/>
    <p:sldId id="274" r:id="rId14"/>
    <p:sldId id="275" r:id="rId15"/>
    <p:sldId id="276" r:id="rId16"/>
    <p:sldId id="277" r:id="rId17"/>
    <p:sldId id="261" r:id="rId18"/>
    <p:sldId id="262" r:id="rId19"/>
    <p:sldId id="267" r:id="rId20"/>
    <p:sldId id="263" r:id="rId21"/>
    <p:sldId id="264" r:id="rId22"/>
    <p:sldId id="265" r:id="rId23"/>
    <p:sldId id="278" r:id="rId24"/>
    <p:sldId id="279" r:id="rId25"/>
    <p:sldId id="266" r:id="rId26"/>
    <p:sldId id="283" r:id="rId27"/>
    <p:sldId id="280" r:id="rId28"/>
    <p:sldId id="269" r:id="rId29"/>
    <p:sldId id="281" r:id="rId30"/>
    <p:sldId id="26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2" d="100"/>
          <a:sy n="32" d="100"/>
        </p:scale>
        <p:origin x="-16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D251D2-4678-B54D-9B7F-E73543A22069}" type="datetimeFigureOut">
              <a:rPr lang="en-US" smtClean="0"/>
              <a:t>9/7/17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444506-0EDA-F745-851F-1B06DFEE3255}" type="slidenum">
              <a:rPr lang="en-US" smtClean="0"/>
              <a:t>‹#›</a:t>
            </a:fld>
            <a:endParaRPr lang="en-US"/>
          </a:p>
        </p:txBody>
      </p:sp>
    </p:spTree>
    <p:extLst>
      <p:ext uri="{BB962C8B-B14F-4D97-AF65-F5344CB8AC3E}">
        <p14:creationId xmlns:p14="http://schemas.microsoft.com/office/powerpoint/2010/main" val="18721908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679D87-57ED-9645-A4AA-E4BC41D86D7D}" type="slidenum">
              <a:rPr lang="en-US"/>
              <a:pPr/>
              <a:t>8</a:t>
            </a:fld>
            <a:endParaRPr lang="en-US"/>
          </a:p>
        </p:txBody>
      </p:sp>
      <p:sp>
        <p:nvSpPr>
          <p:cNvPr id="11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9351E2-2EDD-B948-A9F0-1570FF622341}" type="slidenum">
              <a:rPr lang="en-US" smtClean="0"/>
              <a:t>12</a:t>
            </a:fld>
            <a:endParaRPr lang="en-US"/>
          </a:p>
        </p:txBody>
      </p:sp>
    </p:spTree>
    <p:extLst>
      <p:ext uri="{BB962C8B-B14F-4D97-AF65-F5344CB8AC3E}">
        <p14:creationId xmlns:p14="http://schemas.microsoft.com/office/powerpoint/2010/main" val="380331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8A32B5F-B49A-4008-9F50-0A0C001D4C33}" type="slidenum">
              <a:rPr lang="en-US"/>
              <a:pPr/>
              <a:t>‹#›</a:t>
            </a:fld>
            <a:endParaRPr lang="en-US"/>
          </a:p>
        </p:txBody>
      </p:sp>
    </p:spTree>
    <p:extLst>
      <p:ext uri="{BB962C8B-B14F-4D97-AF65-F5344CB8AC3E}">
        <p14:creationId xmlns:p14="http://schemas.microsoft.com/office/powerpoint/2010/main" val="1571989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E867C57-4B58-426B-B574-B89EBD1F884B}" type="slidenum">
              <a:rPr lang="en-US"/>
              <a:pPr/>
              <a:t>‹#›</a:t>
            </a:fld>
            <a:endParaRPr lang="en-US"/>
          </a:p>
        </p:txBody>
      </p:sp>
    </p:spTree>
    <p:extLst>
      <p:ext uri="{BB962C8B-B14F-4D97-AF65-F5344CB8AC3E}">
        <p14:creationId xmlns:p14="http://schemas.microsoft.com/office/powerpoint/2010/main" val="4193780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5E3ACB2C-DFB2-CC4D-97F5-AD5B977FA614}" type="datetimeFigureOut">
              <a:rPr lang="en-US" smtClean="0"/>
              <a:t>9/7/17</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F88320B3-C50E-AE45-8450-21940DF8DBD3}" type="slidenum">
              <a:rPr lang="en-US" smtClean="0"/>
              <a:t>‹#›</a:t>
            </a:fld>
            <a:endParaRPr lang="en-US"/>
          </a:p>
        </p:txBody>
      </p:sp>
    </p:spTree>
    <p:extLst>
      <p:ext uri="{BB962C8B-B14F-4D97-AF65-F5344CB8AC3E}">
        <p14:creationId xmlns:p14="http://schemas.microsoft.com/office/powerpoint/2010/main" val="1114148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9/7/17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9/7/17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9/7/17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9/7/17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9/7/17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9/7/17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en.wikipedia.org/wiki/Image:Surrender_of_Detroit.jpg" TargetMode="External"/><Relationship Id="rId3"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YOR9O9mUObE&amp;t=2s" TargetMode="External"/><Relationship Id="rId3"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time_continue=43&amp;v=3KGG9afW7X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‘Stop and Jot</a:t>
            </a:r>
            <a:r>
              <a:rPr lang="mr-IN" dirty="0" smtClean="0"/>
              <a:t>…</a:t>
            </a:r>
            <a:r>
              <a:rPr lang="en-US" dirty="0" smtClean="0"/>
              <a:t>’</a:t>
            </a:r>
          </a:p>
          <a:p>
            <a:pPr lvl="1"/>
            <a:r>
              <a:rPr lang="en-US" dirty="0" smtClean="0"/>
              <a:t>Read and annotate the quick intro essay on new government in the new United States and respond in the margins: </a:t>
            </a:r>
          </a:p>
          <a:p>
            <a:pPr lvl="2"/>
            <a:r>
              <a:rPr lang="en-US" dirty="0" smtClean="0"/>
              <a:t>Similarities in the Articles of Confederation &amp; Constitution</a:t>
            </a:r>
          </a:p>
          <a:p>
            <a:pPr lvl="2"/>
            <a:r>
              <a:rPr lang="en-US" dirty="0" smtClean="0"/>
              <a:t>Differences in the Articles of Confederation &amp; Constitution</a:t>
            </a:r>
            <a:endParaRPr lang="en-US" dirty="0"/>
          </a:p>
        </p:txBody>
      </p:sp>
    </p:spTree>
    <p:extLst>
      <p:ext uri="{BB962C8B-B14F-4D97-AF65-F5344CB8AC3E}">
        <p14:creationId xmlns:p14="http://schemas.microsoft.com/office/powerpoint/2010/main" val="8160777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a:latin typeface="Times New Roman" charset="0"/>
            </a:endParaRPr>
          </a:p>
        </p:txBody>
      </p:sp>
      <p:pic>
        <p:nvPicPr>
          <p:cNvPr id="10243" name="Picture 5" descr="C02-049"/>
          <p:cNvPicPr>
            <a:picLocks noChangeAspect="1" noChangeArrowheads="1"/>
          </p:cNvPicPr>
          <p:nvPr/>
        </p:nvPicPr>
        <p:blipFill>
          <a:blip r:embed="rId2">
            <a:extLst>
              <a:ext uri="{28A0092B-C50C-407E-A947-70E740481C1C}">
                <a14:useLocalDpi xmlns:a14="http://schemas.microsoft.com/office/drawing/2010/main" val="0"/>
              </a:ext>
            </a:extLst>
          </a:blip>
          <a:srcRect t="1566" b="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90800"/>
            <a:ext cx="9144000"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3845714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8182"/>
                                        </p:tgtEl>
                                        <p:attrNameLst>
                                          <p:attrName>style.visibility</p:attrName>
                                        </p:attrNameLst>
                                      </p:cBhvr>
                                      <p:to>
                                        <p:strVal val="visible"/>
                                      </p:to>
                                    </p:set>
                                    <p:animEffect transition="in" filter="fade">
                                      <p:cBhvr>
                                        <p:cTn id="7" dur="500"/>
                                        <p:tgtEl>
                                          <p:spTgt spid="178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America after the Revolution</a:t>
            </a:r>
            <a:endParaRPr lang="en-US" dirty="0"/>
          </a:p>
        </p:txBody>
      </p:sp>
      <p:sp>
        <p:nvSpPr>
          <p:cNvPr id="3" name="Content Placeholder 2"/>
          <p:cNvSpPr>
            <a:spLocks noGrp="1"/>
          </p:cNvSpPr>
          <p:nvPr>
            <p:ph idx="1"/>
          </p:nvPr>
        </p:nvSpPr>
        <p:spPr/>
        <p:txBody>
          <a:bodyPr/>
          <a:lstStyle/>
          <a:p>
            <a:pPr>
              <a:lnSpc>
                <a:spcPct val="90000"/>
              </a:lnSpc>
            </a:pPr>
            <a:r>
              <a:rPr lang="en-US" sz="3600" b="1" u="sng" dirty="0">
                <a:solidFill>
                  <a:srgbClr val="FFFFFF"/>
                </a:solidFill>
                <a:cs typeface="Times New Roman" charset="0"/>
              </a:rPr>
              <a:t>Local ties remain predominant</a:t>
            </a:r>
            <a:r>
              <a:rPr lang="en-US" sz="3600" b="1" dirty="0">
                <a:solidFill>
                  <a:srgbClr val="FFFFFF"/>
                </a:solidFill>
                <a:cs typeface="Times New Roman" charset="0"/>
              </a:rPr>
              <a:t>.</a:t>
            </a:r>
            <a:endParaRPr lang="en-US" sz="3600" dirty="0">
              <a:solidFill>
                <a:srgbClr val="FFFFFF"/>
              </a:solidFill>
              <a:cs typeface="Times New Roman" charset="0"/>
            </a:endParaRPr>
          </a:p>
          <a:p>
            <a:pPr lvl="1">
              <a:lnSpc>
                <a:spcPct val="90000"/>
              </a:lnSpc>
            </a:pPr>
            <a:r>
              <a:rPr lang="en-US" sz="3200" dirty="0">
                <a:solidFill>
                  <a:srgbClr val="FFFFFF"/>
                </a:solidFill>
                <a:cs typeface="Times New Roman" charset="0"/>
              </a:rPr>
              <a:t>Most Americans still consider themselves as citizens of their states, not as Americans.</a:t>
            </a:r>
          </a:p>
          <a:p>
            <a:pPr lvl="1">
              <a:lnSpc>
                <a:spcPct val="90000"/>
              </a:lnSpc>
            </a:pPr>
            <a:r>
              <a:rPr lang="en-US" sz="3200" dirty="0">
                <a:solidFill>
                  <a:srgbClr val="FFFFFF"/>
                </a:solidFill>
                <a:cs typeface="Times New Roman" charset="0"/>
              </a:rPr>
              <a:t>Belief that the sovereignty of the state was more important than that of the power of the central government.</a:t>
            </a:r>
          </a:p>
          <a:p>
            <a:pPr lvl="1">
              <a:lnSpc>
                <a:spcPct val="90000"/>
              </a:lnSpc>
            </a:pPr>
            <a:r>
              <a:rPr lang="en-US" sz="3200" dirty="0">
                <a:solidFill>
                  <a:srgbClr val="FFFFFF"/>
                </a:solidFill>
                <a:cs typeface="Times New Roman" charset="0"/>
              </a:rPr>
              <a:t>Would prove to be a problem later. </a:t>
            </a:r>
          </a:p>
          <a:p>
            <a:endParaRPr lang="en-US" dirty="0"/>
          </a:p>
        </p:txBody>
      </p:sp>
    </p:spTree>
    <p:extLst>
      <p:ext uri="{BB962C8B-B14F-4D97-AF65-F5344CB8AC3E}">
        <p14:creationId xmlns:p14="http://schemas.microsoft.com/office/powerpoint/2010/main" val="17291667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Pennsylvania </a:t>
            </a:r>
            <a:endParaRPr lang="en-US" dirty="0"/>
          </a:p>
        </p:txBody>
      </p:sp>
      <p:sp>
        <p:nvSpPr>
          <p:cNvPr id="3" name="Content Placeholder 2"/>
          <p:cNvSpPr>
            <a:spLocks noGrp="1"/>
          </p:cNvSpPr>
          <p:nvPr>
            <p:ph idx="1"/>
          </p:nvPr>
        </p:nvSpPr>
        <p:spPr/>
        <p:txBody>
          <a:bodyPr/>
          <a:lstStyle/>
          <a:p>
            <a:r>
              <a:rPr lang="en-US" dirty="0" smtClean="0"/>
              <a:t>Pennsylvania Constitution of 1776 </a:t>
            </a:r>
          </a:p>
          <a:p>
            <a:pPr lvl="1"/>
            <a:r>
              <a:rPr lang="en-US" dirty="0" smtClean="0"/>
              <a:t>Unicameral Legislature</a:t>
            </a:r>
          </a:p>
          <a:p>
            <a:pPr lvl="2"/>
            <a:r>
              <a:rPr lang="en-US" dirty="0" smtClean="0"/>
              <a:t>One house with complete power.</a:t>
            </a:r>
          </a:p>
          <a:p>
            <a:pPr lvl="2"/>
            <a:r>
              <a:rPr lang="en-US" dirty="0" smtClean="0"/>
              <a:t>No governor</a:t>
            </a:r>
          </a:p>
          <a:p>
            <a:pPr lvl="2"/>
            <a:r>
              <a:rPr lang="en-US" dirty="0" smtClean="0"/>
              <a:t>Elementary education provided by state </a:t>
            </a:r>
            <a:r>
              <a:rPr lang="en-US" dirty="0" err="1" smtClean="0"/>
              <a:t>gov.</a:t>
            </a:r>
            <a:endParaRPr lang="en-US" dirty="0" smtClean="0"/>
          </a:p>
          <a:p>
            <a:pPr lvl="2"/>
            <a:r>
              <a:rPr lang="en-US" dirty="0" smtClean="0"/>
              <a:t>NO property requirement to serve</a:t>
            </a:r>
          </a:p>
          <a:p>
            <a:endParaRPr lang="en-US" dirty="0"/>
          </a:p>
          <a:p>
            <a:r>
              <a:rPr lang="en-US" dirty="0" smtClean="0"/>
              <a:t>John Adams: “TOO MUCH DEMOCRACY!”</a:t>
            </a:r>
            <a:endParaRPr lang="en-US" dirty="0"/>
          </a:p>
        </p:txBody>
      </p:sp>
    </p:spTree>
    <p:extLst>
      <p:ext uri="{BB962C8B-B14F-4D97-AF65-F5344CB8AC3E}">
        <p14:creationId xmlns:p14="http://schemas.microsoft.com/office/powerpoint/2010/main" val="9389882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Thoughts on Government-Adams</a:t>
            </a:r>
            <a:endParaRPr lang="en-US" dirty="0"/>
          </a:p>
        </p:txBody>
      </p:sp>
      <p:sp>
        <p:nvSpPr>
          <p:cNvPr id="3" name="Content Placeholder 2"/>
          <p:cNvSpPr>
            <a:spLocks noGrp="1"/>
          </p:cNvSpPr>
          <p:nvPr>
            <p:ph idx="1"/>
          </p:nvPr>
        </p:nvSpPr>
        <p:spPr>
          <a:xfrm>
            <a:off x="0" y="1345920"/>
            <a:ext cx="9144000" cy="5512080"/>
          </a:xfrm>
        </p:spPr>
        <p:txBody>
          <a:bodyPr>
            <a:normAutofit/>
          </a:bodyPr>
          <a:lstStyle/>
          <a:p>
            <a:r>
              <a:rPr lang="en-US" dirty="0" smtClean="0"/>
              <a:t>In response to state governments, Adams publishes his thoughts in 1776:</a:t>
            </a:r>
          </a:p>
          <a:p>
            <a:pPr lvl="1"/>
            <a:r>
              <a:rPr lang="en-US" dirty="0" smtClean="0"/>
              <a:t>3 branch government (what a concept…)</a:t>
            </a:r>
          </a:p>
          <a:p>
            <a:pPr lvl="1"/>
            <a:r>
              <a:rPr lang="en-US" dirty="0" smtClean="0"/>
              <a:t>2 houses in the legislature</a:t>
            </a:r>
          </a:p>
          <a:p>
            <a:pPr lvl="1"/>
            <a:r>
              <a:rPr lang="en-US" dirty="0" smtClean="0"/>
              <a:t>Judiciary appointed, not elected.</a:t>
            </a:r>
          </a:p>
        </p:txBody>
      </p:sp>
    </p:spTree>
    <p:extLst>
      <p:ext uri="{BB962C8B-B14F-4D97-AF65-F5344CB8AC3E}">
        <p14:creationId xmlns:p14="http://schemas.microsoft.com/office/powerpoint/2010/main" val="23117300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Thoughts on </a:t>
            </a:r>
            <a:r>
              <a:rPr lang="en-US" dirty="0" err="1" smtClean="0"/>
              <a:t>Gov</a:t>
            </a:r>
            <a:r>
              <a:rPr lang="en-US" dirty="0"/>
              <a:t/>
            </a:r>
            <a:br>
              <a:rPr lang="en-US" dirty="0"/>
            </a:br>
            <a:r>
              <a:rPr lang="en-US" dirty="0" smtClean="0"/>
              <a:t>-Adams Quote 1</a:t>
            </a:r>
            <a:endParaRPr lang="en-US" dirty="0"/>
          </a:p>
        </p:txBody>
      </p:sp>
      <p:sp>
        <p:nvSpPr>
          <p:cNvPr id="3" name="Content Placeholder 2"/>
          <p:cNvSpPr>
            <a:spLocks noGrp="1"/>
          </p:cNvSpPr>
          <p:nvPr>
            <p:ph idx="1"/>
          </p:nvPr>
        </p:nvSpPr>
        <p:spPr/>
        <p:txBody>
          <a:bodyPr>
            <a:normAutofit lnSpcReduction="10000"/>
          </a:bodyPr>
          <a:lstStyle/>
          <a:p>
            <a:r>
              <a:rPr lang="en-US" dirty="0"/>
              <a:t>“A single assembly is liable to all vices of an individual, subject to fits of humor, starts of passion…and all these errors ought to be corrected and defects supplied by some controlling power.”</a:t>
            </a:r>
          </a:p>
          <a:p>
            <a:pPr marL="0" indent="0">
              <a:buNone/>
            </a:pPr>
            <a:endParaRPr lang="en-US" dirty="0" smtClean="0"/>
          </a:p>
          <a:p>
            <a:r>
              <a:rPr lang="en-US" dirty="0" smtClean="0"/>
              <a:t>What problem with representative government is Adams pointing out? Is his concern legitimate? </a:t>
            </a:r>
            <a:endParaRPr lang="en-US" dirty="0"/>
          </a:p>
        </p:txBody>
      </p:sp>
    </p:spTree>
    <p:extLst>
      <p:ext uri="{BB962C8B-B14F-4D97-AF65-F5344CB8AC3E}">
        <p14:creationId xmlns:p14="http://schemas.microsoft.com/office/powerpoint/2010/main" val="33571174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Thoughts on </a:t>
            </a:r>
            <a:r>
              <a:rPr lang="en-US" dirty="0" err="1" smtClean="0"/>
              <a:t>Gov</a:t>
            </a:r>
            <a:r>
              <a:rPr lang="en-US" dirty="0" smtClean="0"/>
              <a:t/>
            </a:r>
            <a:br>
              <a:rPr lang="en-US" dirty="0" smtClean="0"/>
            </a:br>
            <a:r>
              <a:rPr lang="en-US" dirty="0" smtClean="0"/>
              <a:t>-Adams</a:t>
            </a:r>
            <a:endParaRPr lang="en-US" dirty="0"/>
          </a:p>
        </p:txBody>
      </p:sp>
      <p:sp>
        <p:nvSpPr>
          <p:cNvPr id="3" name="Content Placeholder 2"/>
          <p:cNvSpPr>
            <a:spLocks noGrp="1"/>
          </p:cNvSpPr>
          <p:nvPr>
            <p:ph idx="1"/>
          </p:nvPr>
        </p:nvSpPr>
        <p:spPr/>
        <p:txBody>
          <a:bodyPr/>
          <a:lstStyle/>
          <a:p>
            <a:r>
              <a:rPr lang="en-US" dirty="0"/>
              <a:t>“A single assembly is apt to grow ambitious, and after a time will not hesitate to vote itself perpetual.</a:t>
            </a:r>
            <a:r>
              <a:rPr lang="en-US" dirty="0" smtClean="0"/>
              <a:t>”</a:t>
            </a:r>
          </a:p>
          <a:p>
            <a:endParaRPr lang="en-US" dirty="0"/>
          </a:p>
          <a:p>
            <a:endParaRPr lang="en-US" dirty="0" smtClean="0"/>
          </a:p>
          <a:p>
            <a:r>
              <a:rPr lang="en-US" dirty="0"/>
              <a:t>What problem with representative government is Adams pointing out? Is his </a:t>
            </a:r>
            <a:r>
              <a:rPr lang="en-US" dirty="0" smtClean="0"/>
              <a:t>concern legitimate? </a:t>
            </a:r>
            <a:endParaRPr lang="en-US" dirty="0"/>
          </a:p>
          <a:p>
            <a:endParaRPr lang="en-US" dirty="0"/>
          </a:p>
          <a:p>
            <a:endParaRPr lang="en-US" dirty="0"/>
          </a:p>
        </p:txBody>
      </p:sp>
    </p:spTree>
    <p:extLst>
      <p:ext uri="{BB962C8B-B14F-4D97-AF65-F5344CB8AC3E}">
        <p14:creationId xmlns:p14="http://schemas.microsoft.com/office/powerpoint/2010/main" val="3127225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Thoughts on </a:t>
            </a:r>
            <a:r>
              <a:rPr lang="en-US" dirty="0" err="1" smtClean="0"/>
              <a:t>Gov</a:t>
            </a:r>
            <a:r>
              <a:rPr lang="en-US" dirty="0" smtClean="0"/>
              <a:t/>
            </a:r>
            <a:br>
              <a:rPr lang="en-US" dirty="0" smtClean="0"/>
            </a:br>
            <a:r>
              <a:rPr lang="en-US" dirty="0" smtClean="0"/>
              <a:t>-Adams</a:t>
            </a:r>
            <a:endParaRPr lang="en-US" dirty="0"/>
          </a:p>
        </p:txBody>
      </p:sp>
      <p:sp>
        <p:nvSpPr>
          <p:cNvPr id="3" name="Content Placeholder 2"/>
          <p:cNvSpPr>
            <a:spLocks noGrp="1"/>
          </p:cNvSpPr>
          <p:nvPr>
            <p:ph idx="1"/>
          </p:nvPr>
        </p:nvSpPr>
        <p:spPr/>
        <p:txBody>
          <a:bodyPr>
            <a:normAutofit lnSpcReduction="10000"/>
          </a:bodyPr>
          <a:lstStyle/>
          <a:p>
            <a:r>
              <a:rPr lang="en-US" dirty="0"/>
              <a:t>“A representative assembly, although extremely well qualified, and absolutely necessary, as a branch of the legislative, is unfit to exercise the executive power</a:t>
            </a:r>
            <a:r>
              <a:rPr lang="en-US" dirty="0" smtClean="0"/>
              <a:t>.</a:t>
            </a:r>
          </a:p>
          <a:p>
            <a:endParaRPr lang="en-US" dirty="0"/>
          </a:p>
          <a:p>
            <a:endParaRPr lang="en-US" dirty="0" smtClean="0"/>
          </a:p>
          <a:p>
            <a:r>
              <a:rPr lang="en-US" dirty="0"/>
              <a:t>What problem with representative government is Adams pointing out? Is his </a:t>
            </a:r>
            <a:r>
              <a:rPr lang="en-US" dirty="0" smtClean="0"/>
              <a:t>concern legitimate? </a:t>
            </a:r>
            <a:endParaRPr lang="en-US" dirty="0"/>
          </a:p>
          <a:p>
            <a:endParaRPr lang="en-US" dirty="0"/>
          </a:p>
          <a:p>
            <a:endParaRPr lang="en-US" dirty="0"/>
          </a:p>
        </p:txBody>
      </p:sp>
    </p:spTree>
    <p:extLst>
      <p:ext uri="{BB962C8B-B14F-4D97-AF65-F5344CB8AC3E}">
        <p14:creationId xmlns:p14="http://schemas.microsoft.com/office/powerpoint/2010/main" val="15263462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04800"/>
            <a:ext cx="7772400" cy="914400"/>
          </a:xfrm>
        </p:spPr>
        <p:txBody>
          <a:bodyPr/>
          <a:lstStyle/>
          <a:p>
            <a:r>
              <a:rPr lang="en-US" b="1" dirty="0">
                <a:latin typeface="+mn-lt"/>
              </a:rPr>
              <a:t>Problems after the War</a:t>
            </a:r>
          </a:p>
        </p:txBody>
      </p:sp>
      <p:sp>
        <p:nvSpPr>
          <p:cNvPr id="4099" name="Rectangle 3"/>
          <p:cNvSpPr>
            <a:spLocks noGrp="1" noChangeArrowheads="1"/>
          </p:cNvSpPr>
          <p:nvPr>
            <p:ph type="body" sz="half" idx="1"/>
          </p:nvPr>
        </p:nvSpPr>
        <p:spPr>
          <a:xfrm>
            <a:off x="0" y="1524000"/>
            <a:ext cx="5638800" cy="4114800"/>
          </a:xfrm>
        </p:spPr>
        <p:txBody>
          <a:bodyPr>
            <a:normAutofit fontScale="92500" lnSpcReduction="20000"/>
          </a:bodyPr>
          <a:lstStyle/>
          <a:p>
            <a:pPr>
              <a:lnSpc>
                <a:spcPct val="90000"/>
              </a:lnSpc>
            </a:pPr>
            <a:r>
              <a:rPr lang="en-US" sz="2400" dirty="0"/>
              <a:t>The </a:t>
            </a:r>
            <a:r>
              <a:rPr lang="en-US" sz="2400" b="1" u="sng" dirty="0"/>
              <a:t>2</a:t>
            </a:r>
            <a:r>
              <a:rPr lang="en-US" sz="2400" b="1" u="sng" baseline="30000" dirty="0"/>
              <a:t>nd</a:t>
            </a:r>
            <a:r>
              <a:rPr lang="en-US" sz="2400" b="1" u="sng" dirty="0"/>
              <a:t> Continental Congress</a:t>
            </a:r>
            <a:r>
              <a:rPr lang="en-US" sz="2400" dirty="0"/>
              <a:t> faced numerous issues in the final years of the war.</a:t>
            </a:r>
          </a:p>
          <a:p>
            <a:pPr>
              <a:lnSpc>
                <a:spcPct val="90000"/>
              </a:lnSpc>
            </a:pPr>
            <a:endParaRPr lang="en-US" sz="2400" dirty="0"/>
          </a:p>
          <a:p>
            <a:pPr>
              <a:lnSpc>
                <a:spcPct val="90000"/>
              </a:lnSpc>
            </a:pPr>
            <a:r>
              <a:rPr lang="en-US" sz="2400" b="1" dirty="0"/>
              <a:t>1.</a:t>
            </a:r>
            <a:r>
              <a:rPr lang="en-US" sz="2400" dirty="0"/>
              <a:t> </a:t>
            </a:r>
            <a:r>
              <a:rPr lang="en-US" sz="2400" b="1" dirty="0"/>
              <a:t>The former colonies </a:t>
            </a:r>
            <a:r>
              <a:rPr lang="en-US" sz="2400" b="1" dirty="0" smtClean="0"/>
              <a:t>(now states) </a:t>
            </a:r>
            <a:r>
              <a:rPr lang="en-US" sz="2400" b="1" dirty="0"/>
              <a:t>needed a new form of government.</a:t>
            </a:r>
          </a:p>
          <a:p>
            <a:pPr lvl="1">
              <a:lnSpc>
                <a:spcPct val="90000"/>
              </a:lnSpc>
            </a:pPr>
            <a:r>
              <a:rPr lang="en-US" sz="2400" dirty="0"/>
              <a:t>They chose a </a:t>
            </a:r>
            <a:r>
              <a:rPr lang="en-US" sz="2400" b="1" u="sng" dirty="0"/>
              <a:t>republic</a:t>
            </a:r>
            <a:r>
              <a:rPr lang="en-US" sz="2400" dirty="0"/>
              <a:t> (representative democracy) but had no modern day example to follow.</a:t>
            </a:r>
          </a:p>
          <a:p>
            <a:pPr lvl="1">
              <a:lnSpc>
                <a:spcPct val="90000"/>
              </a:lnSpc>
            </a:pPr>
            <a:endParaRPr lang="en-US" sz="2400" dirty="0"/>
          </a:p>
          <a:p>
            <a:pPr>
              <a:lnSpc>
                <a:spcPct val="90000"/>
              </a:lnSpc>
            </a:pPr>
            <a:r>
              <a:rPr lang="en-US" sz="2400" b="1" dirty="0"/>
              <a:t>2. What laws would govern the land?</a:t>
            </a:r>
          </a:p>
          <a:p>
            <a:pPr lvl="1">
              <a:lnSpc>
                <a:spcPct val="90000"/>
              </a:lnSpc>
            </a:pPr>
            <a:r>
              <a:rPr lang="en-US" sz="2400" dirty="0" smtClean="0"/>
              <a:t>Every state had some type of constitution, but could all 13 states agree on which one to choose?</a:t>
            </a:r>
            <a:endParaRPr lang="en-US" sz="2400" dirty="0"/>
          </a:p>
        </p:txBody>
      </p:sp>
      <p:pic>
        <p:nvPicPr>
          <p:cNvPr id="4105" name="Picture 9" descr="http://www.bc.edu/bc_org/avp/cas/fnart/fa267/indepen1.jpg"/>
          <p:cNvPicPr>
            <a:picLocks noGrp="1" noChangeAspect="1" noChangeArrowheads="1"/>
          </p:cNvPicPr>
          <p:nvPr>
            <p:ph type="clipArt" sz="half" idx="2"/>
          </p:nvPr>
        </p:nvPicPr>
        <p:blipFill>
          <a:blip r:embed="rId2" cstate="print"/>
          <a:srcRect t="2231"/>
          <a:stretch>
            <a:fillRect/>
          </a:stretch>
        </p:blipFill>
        <p:spPr>
          <a:xfrm>
            <a:off x="5638800" y="1524000"/>
            <a:ext cx="3352800" cy="4800600"/>
          </a:xfrm>
          <a:noFill/>
          <a:ln w="19050">
            <a:solidFill>
              <a:srgbClr val="000000"/>
            </a:solidFill>
          </a:ln>
        </p:spPr>
      </p:pic>
    </p:spTree>
    <p:extLst>
      <p:ext uri="{BB962C8B-B14F-4D97-AF65-F5344CB8AC3E}">
        <p14:creationId xmlns:p14="http://schemas.microsoft.com/office/powerpoint/2010/main" val="1023781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additive="base">
                                        <p:cTn id="19"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 calcmode="lin" valueType="num">
                                      <p:cBhvr additive="base">
                                        <p:cTn id="25"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anim calcmode="lin" valueType="num">
                                      <p:cBhvr additive="base">
                                        <p:cTn id="31"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78262"/>
            <a:ext cx="7772400" cy="1143000"/>
          </a:xfrm>
        </p:spPr>
        <p:txBody>
          <a:bodyPr/>
          <a:lstStyle/>
          <a:p>
            <a:r>
              <a:rPr lang="en-US" b="1" dirty="0">
                <a:latin typeface="+mn-lt"/>
              </a:rPr>
              <a:t>Problems after the War</a:t>
            </a:r>
          </a:p>
        </p:txBody>
      </p:sp>
      <p:sp>
        <p:nvSpPr>
          <p:cNvPr id="17411" name="Rectangle 3"/>
          <p:cNvSpPr>
            <a:spLocks noGrp="1" noChangeArrowheads="1"/>
          </p:cNvSpPr>
          <p:nvPr>
            <p:ph type="body" sz="half" idx="1"/>
          </p:nvPr>
        </p:nvSpPr>
        <p:spPr>
          <a:xfrm>
            <a:off x="0" y="1649862"/>
            <a:ext cx="5867400" cy="4572000"/>
          </a:xfrm>
        </p:spPr>
        <p:txBody>
          <a:bodyPr>
            <a:normAutofit lnSpcReduction="10000"/>
          </a:bodyPr>
          <a:lstStyle/>
          <a:p>
            <a:pPr>
              <a:lnSpc>
                <a:spcPct val="90000"/>
              </a:lnSpc>
            </a:pPr>
            <a:r>
              <a:rPr lang="en-US" sz="2400" b="1" dirty="0"/>
              <a:t>3. State Representation and </a:t>
            </a:r>
            <a:r>
              <a:rPr lang="en-US" sz="2400" b="1" dirty="0" smtClean="0"/>
              <a:t> Sharing of Power</a:t>
            </a:r>
            <a:endParaRPr lang="en-US" sz="2400" b="1" dirty="0"/>
          </a:p>
          <a:p>
            <a:pPr lvl="1">
              <a:lnSpc>
                <a:spcPct val="90000"/>
              </a:lnSpc>
            </a:pPr>
            <a:r>
              <a:rPr lang="en-US" sz="2400" dirty="0"/>
              <a:t>How would the </a:t>
            </a:r>
            <a:r>
              <a:rPr lang="en-US" sz="2400" dirty="0" smtClean="0"/>
              <a:t>states </a:t>
            </a:r>
            <a:r>
              <a:rPr lang="en-US" sz="2400" dirty="0"/>
              <a:t>be represented in the </a:t>
            </a:r>
            <a:r>
              <a:rPr lang="en-US" sz="2400" dirty="0" smtClean="0"/>
              <a:t>new national government? Equally or by population?</a:t>
            </a:r>
          </a:p>
          <a:p>
            <a:pPr lvl="1">
              <a:lnSpc>
                <a:spcPct val="90000"/>
              </a:lnSpc>
            </a:pPr>
            <a:r>
              <a:rPr lang="en-US" sz="2400" dirty="0" smtClean="0"/>
              <a:t>Who </a:t>
            </a:r>
            <a:r>
              <a:rPr lang="en-US" sz="2400" dirty="0"/>
              <a:t>would have </a:t>
            </a:r>
            <a:r>
              <a:rPr lang="en-US" sz="2400" dirty="0" smtClean="0"/>
              <a:t>more power and authority? The states? Or the national </a:t>
            </a:r>
            <a:r>
              <a:rPr lang="en-US" sz="2400" dirty="0" err="1" smtClean="0"/>
              <a:t>govt</a:t>
            </a:r>
            <a:r>
              <a:rPr lang="en-US" sz="2400" dirty="0" smtClean="0"/>
              <a:t>?</a:t>
            </a:r>
            <a:endParaRPr lang="en-US" sz="2400" dirty="0"/>
          </a:p>
          <a:p>
            <a:pPr>
              <a:lnSpc>
                <a:spcPct val="90000"/>
              </a:lnSpc>
            </a:pPr>
            <a:r>
              <a:rPr lang="en-US" sz="2400" b="1" dirty="0" smtClean="0"/>
              <a:t>4</a:t>
            </a:r>
            <a:r>
              <a:rPr lang="en-US" sz="2400" b="1" dirty="0"/>
              <a:t>. Land Issues and Debt</a:t>
            </a:r>
          </a:p>
          <a:p>
            <a:pPr lvl="1">
              <a:lnSpc>
                <a:spcPct val="90000"/>
              </a:lnSpc>
            </a:pPr>
            <a:r>
              <a:rPr lang="en-US" sz="2400" dirty="0" smtClean="0"/>
              <a:t>Who owned and controlled new land in the west? How would the nation and states pay their debts to citizens and foreign countries?</a:t>
            </a:r>
            <a:endParaRPr lang="en-US" sz="2400" dirty="0"/>
          </a:p>
        </p:txBody>
      </p:sp>
      <p:graphicFrame>
        <p:nvGraphicFramePr>
          <p:cNvPr id="17416" name="Object 8"/>
          <p:cNvGraphicFramePr>
            <a:graphicFrameLocks noGrp="1" noChangeAspect="1"/>
          </p:cNvGraphicFramePr>
          <p:nvPr>
            <p:ph type="clipArt" sz="half" idx="2"/>
            <p:extLst>
              <p:ext uri="{D42A27DB-BD31-4B8C-83A1-F6EECF244321}">
                <p14:modId xmlns:p14="http://schemas.microsoft.com/office/powerpoint/2010/main" val="4205056629"/>
              </p:ext>
            </p:extLst>
          </p:nvPr>
        </p:nvGraphicFramePr>
        <p:xfrm>
          <a:off x="6048375" y="1981200"/>
          <a:ext cx="2409825" cy="3810000"/>
        </p:xfrm>
        <a:graphic>
          <a:graphicData uri="http://schemas.openxmlformats.org/presentationml/2006/ole">
            <mc:AlternateContent xmlns:mc="http://schemas.openxmlformats.org/markup-compatibility/2006">
              <mc:Choice xmlns:v="urn:schemas-microsoft-com:vml" Requires="v">
                <p:oleObj spid="_x0000_s1043" name="Photo Editor Photo" r:id="rId3" imgW="2409524" imgH="3809524" progId="MSPhotoEd.3">
                  <p:embed/>
                </p:oleObj>
              </mc:Choice>
              <mc:Fallback>
                <p:oleObj name="Photo Editor Photo" r:id="rId3" imgW="2409524" imgH="38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75" y="1981200"/>
                        <a:ext cx="2409825" cy="3810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03933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Features of the Articles</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240131406"/>
              </p:ext>
            </p:extLst>
          </p:nvPr>
        </p:nvGraphicFramePr>
        <p:xfrm>
          <a:off x="118092" y="1417638"/>
          <a:ext cx="8568708" cy="5440362"/>
        </p:xfrm>
        <a:graphic>
          <a:graphicData uri="http://schemas.openxmlformats.org/presentationml/2006/ole">
            <mc:AlternateContent xmlns:mc="http://schemas.openxmlformats.org/markup-compatibility/2006">
              <mc:Choice xmlns:v="urn:schemas-microsoft-com:vml" Requires="v">
                <p:oleObj spid="_x0000_s4115" name="Document" r:id="rId3" imgW="7188200" imgH="3416300" progId="Word.Document.12">
                  <p:embed/>
                </p:oleObj>
              </mc:Choice>
              <mc:Fallback>
                <p:oleObj name="Document" r:id="rId3" imgW="7188200" imgH="3416300" progId="Word.Document.12">
                  <p:embed/>
                  <p:pic>
                    <p:nvPicPr>
                      <p:cNvPr id="0" name=""/>
                      <p:cNvPicPr/>
                      <p:nvPr/>
                    </p:nvPicPr>
                    <p:blipFill>
                      <a:blip r:embed="rId4"/>
                      <a:stretch>
                        <a:fillRect/>
                      </a:stretch>
                    </p:blipFill>
                    <p:spPr>
                      <a:xfrm>
                        <a:off x="118092" y="1417638"/>
                        <a:ext cx="8568708" cy="5440362"/>
                      </a:xfrm>
                      <a:prstGeom prst="rect">
                        <a:avLst/>
                      </a:prstGeom>
                    </p:spPr>
                  </p:pic>
                </p:oleObj>
              </mc:Fallback>
            </mc:AlternateContent>
          </a:graphicData>
        </a:graphic>
      </p:graphicFrame>
    </p:spTree>
    <p:extLst>
      <p:ext uri="{BB962C8B-B14F-4D97-AF65-F5344CB8AC3E}">
        <p14:creationId xmlns:p14="http://schemas.microsoft.com/office/powerpoint/2010/main" val="20501207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Starter</a:t>
            </a:r>
            <a:endParaRPr lang="en-US" dirty="0"/>
          </a:p>
        </p:txBody>
      </p:sp>
      <p:sp>
        <p:nvSpPr>
          <p:cNvPr id="3" name="Content Placeholder 2"/>
          <p:cNvSpPr>
            <a:spLocks noGrp="1"/>
          </p:cNvSpPr>
          <p:nvPr>
            <p:ph idx="1"/>
          </p:nvPr>
        </p:nvSpPr>
        <p:spPr/>
        <p:txBody>
          <a:bodyPr/>
          <a:lstStyle/>
          <a:p>
            <a:r>
              <a:rPr lang="en-US" dirty="0" smtClean="0"/>
              <a:t>OPINION-Can a nation be too democratic?</a:t>
            </a:r>
          </a:p>
          <a:p>
            <a:endParaRPr lang="en-US" dirty="0"/>
          </a:p>
          <a:p>
            <a:r>
              <a:rPr lang="en-US" dirty="0" smtClean="0"/>
              <a:t>What features of the British government are the newly independent Americans going to avoid? Why?</a:t>
            </a:r>
            <a:endParaRPr lang="en-US" dirty="0"/>
          </a:p>
        </p:txBody>
      </p:sp>
    </p:spTree>
    <p:extLst>
      <p:ext uri="{BB962C8B-B14F-4D97-AF65-F5344CB8AC3E}">
        <p14:creationId xmlns:p14="http://schemas.microsoft.com/office/powerpoint/2010/main" val="284155318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Weaknesses of the Articles</a:t>
            </a:r>
          </a:p>
        </p:txBody>
      </p:sp>
      <p:sp>
        <p:nvSpPr>
          <p:cNvPr id="3" name="Content Placeholder 2"/>
          <p:cNvSpPr>
            <a:spLocks noGrp="1"/>
          </p:cNvSpPr>
          <p:nvPr>
            <p:ph idx="1"/>
          </p:nvPr>
        </p:nvSpPr>
        <p:spPr>
          <a:xfrm>
            <a:off x="175162" y="1981200"/>
            <a:ext cx="8816438" cy="4114800"/>
          </a:xfrm>
        </p:spPr>
        <p:txBody>
          <a:bodyPr>
            <a:normAutofit fontScale="92500"/>
          </a:bodyPr>
          <a:lstStyle/>
          <a:p>
            <a:pPr marL="282575" indent="-280988"/>
            <a:r>
              <a:rPr lang="en-US" dirty="0"/>
              <a:t>Provided a </a:t>
            </a:r>
            <a:r>
              <a:rPr lang="en-US" u="sng" dirty="0" smtClean="0"/>
              <a:t>weak</a:t>
            </a:r>
            <a:r>
              <a:rPr lang="en-US" dirty="0" smtClean="0"/>
              <a:t> </a:t>
            </a:r>
            <a:r>
              <a:rPr lang="en-US" dirty="0"/>
              <a:t>national </a:t>
            </a:r>
            <a:r>
              <a:rPr lang="en-US" dirty="0" smtClean="0"/>
              <a:t>government</a:t>
            </a:r>
          </a:p>
          <a:p>
            <a:pPr marL="282575" indent="-280988"/>
            <a:r>
              <a:rPr lang="en-US" dirty="0" smtClean="0"/>
              <a:t>Congress had no </a:t>
            </a:r>
            <a:r>
              <a:rPr lang="en-US" dirty="0"/>
              <a:t>power to </a:t>
            </a:r>
            <a:r>
              <a:rPr lang="en-US" u="sng" dirty="0" smtClean="0"/>
              <a:t>tax or regulate trade</a:t>
            </a:r>
            <a:r>
              <a:rPr lang="en-US" dirty="0" smtClean="0"/>
              <a:t> between the states</a:t>
            </a:r>
            <a:endParaRPr lang="en-US" u="sng" dirty="0"/>
          </a:p>
          <a:p>
            <a:pPr marL="282575" indent="-280988"/>
            <a:r>
              <a:rPr lang="en-US" dirty="0"/>
              <a:t>Provided for no common </a:t>
            </a:r>
            <a:r>
              <a:rPr lang="en-US" u="sng" dirty="0" smtClean="0"/>
              <a:t>currency </a:t>
            </a:r>
            <a:r>
              <a:rPr lang="en-US" dirty="0" smtClean="0"/>
              <a:t>(money)</a:t>
            </a:r>
          </a:p>
          <a:p>
            <a:pPr marL="282575" indent="-280988"/>
            <a:r>
              <a:rPr lang="en-US" dirty="0" smtClean="0"/>
              <a:t>Gave </a:t>
            </a:r>
            <a:r>
              <a:rPr lang="en-US" dirty="0"/>
              <a:t>each state one </a:t>
            </a:r>
            <a:r>
              <a:rPr lang="en-US" dirty="0" smtClean="0"/>
              <a:t>vote, regardless of </a:t>
            </a:r>
            <a:r>
              <a:rPr lang="en-US" u="sng" dirty="0" smtClean="0"/>
              <a:t>size/pop</a:t>
            </a:r>
            <a:endParaRPr lang="en-US" sz="3600" dirty="0"/>
          </a:p>
          <a:p>
            <a:pPr marL="282575" indent="-280988"/>
            <a:r>
              <a:rPr lang="en-US" dirty="0"/>
              <a:t>Provided for no </a:t>
            </a:r>
            <a:r>
              <a:rPr lang="en-US" u="sng" dirty="0" smtClean="0"/>
              <a:t>executive</a:t>
            </a:r>
            <a:r>
              <a:rPr lang="en-US" dirty="0" smtClean="0"/>
              <a:t> or </a:t>
            </a:r>
            <a:r>
              <a:rPr lang="en-US" u="sng" dirty="0" smtClean="0"/>
              <a:t>judicial</a:t>
            </a:r>
            <a:r>
              <a:rPr lang="en-US" dirty="0" smtClean="0"/>
              <a:t> branches </a:t>
            </a:r>
            <a:r>
              <a:rPr lang="en-US" dirty="0"/>
              <a:t>(no president or national court system)</a:t>
            </a:r>
          </a:p>
        </p:txBody>
      </p:sp>
    </p:spTree>
    <p:extLst>
      <p:ext uri="{BB962C8B-B14F-4D97-AF65-F5344CB8AC3E}">
        <p14:creationId xmlns:p14="http://schemas.microsoft.com/office/powerpoint/2010/main" val="259760726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152400"/>
            <a:ext cx="9144000" cy="838200"/>
          </a:xfrm>
        </p:spPr>
        <p:txBody>
          <a:bodyPr>
            <a:normAutofit fontScale="90000"/>
          </a:bodyPr>
          <a:lstStyle/>
          <a:p>
            <a:r>
              <a:rPr lang="en-US" sz="4000" b="1" dirty="0">
                <a:latin typeface="+mn-lt"/>
              </a:rPr>
              <a:t>Successes of the Articles of Confederation</a:t>
            </a:r>
          </a:p>
        </p:txBody>
      </p:sp>
      <p:sp>
        <p:nvSpPr>
          <p:cNvPr id="7171" name="Rectangle 3"/>
          <p:cNvSpPr>
            <a:spLocks noGrp="1" noChangeArrowheads="1"/>
          </p:cNvSpPr>
          <p:nvPr>
            <p:ph type="body" sz="half" idx="1"/>
          </p:nvPr>
        </p:nvSpPr>
        <p:spPr>
          <a:xfrm>
            <a:off x="0" y="1143000"/>
            <a:ext cx="5715000" cy="4953000"/>
          </a:xfrm>
        </p:spPr>
        <p:txBody>
          <a:bodyPr>
            <a:normAutofit fontScale="92500"/>
          </a:bodyPr>
          <a:lstStyle/>
          <a:p>
            <a:pPr>
              <a:lnSpc>
                <a:spcPct val="90000"/>
              </a:lnSpc>
            </a:pPr>
            <a:r>
              <a:rPr lang="en-US" sz="2400" b="1" u="sng" dirty="0"/>
              <a:t>Land settlement</a:t>
            </a:r>
            <a:r>
              <a:rPr lang="en-US" sz="2400" b="1" dirty="0"/>
              <a:t> </a:t>
            </a:r>
            <a:r>
              <a:rPr lang="en-US" sz="2400" dirty="0"/>
              <a:t>was the only real success of the </a:t>
            </a:r>
            <a:r>
              <a:rPr lang="en-US" sz="2400" dirty="0" err="1" smtClean="0"/>
              <a:t>AoC</a:t>
            </a:r>
            <a:r>
              <a:rPr lang="en-US" sz="2400" dirty="0" smtClean="0"/>
              <a:t>.</a:t>
            </a:r>
            <a:endParaRPr lang="en-US" sz="2400" dirty="0"/>
          </a:p>
          <a:p>
            <a:pPr>
              <a:lnSpc>
                <a:spcPct val="90000"/>
              </a:lnSpc>
            </a:pPr>
            <a:r>
              <a:rPr lang="en-US" sz="2400" b="1" u="sng" dirty="0" smtClean="0"/>
              <a:t>Land </a:t>
            </a:r>
            <a:r>
              <a:rPr lang="en-US" sz="2400" b="1" u="sng" dirty="0"/>
              <a:t>Ordinance of 1785</a:t>
            </a:r>
          </a:p>
          <a:p>
            <a:pPr lvl="1">
              <a:lnSpc>
                <a:spcPct val="90000"/>
              </a:lnSpc>
            </a:pPr>
            <a:r>
              <a:rPr lang="en-US" sz="2200" dirty="0" smtClean="0"/>
              <a:t>Since the </a:t>
            </a:r>
            <a:r>
              <a:rPr lang="en-US" sz="2200" dirty="0" err="1" smtClean="0"/>
              <a:t>govt</a:t>
            </a:r>
            <a:r>
              <a:rPr lang="en-US" sz="2200" dirty="0" smtClean="0"/>
              <a:t> could not tax, it needed a source of $$$.</a:t>
            </a:r>
          </a:p>
          <a:p>
            <a:pPr lvl="1">
              <a:lnSpc>
                <a:spcPct val="90000"/>
              </a:lnSpc>
            </a:pPr>
            <a:r>
              <a:rPr lang="en-US" sz="2200" dirty="0" smtClean="0"/>
              <a:t>Sold land to settlers west </a:t>
            </a:r>
            <a:r>
              <a:rPr lang="en-US" sz="2200" dirty="0"/>
              <a:t>of the </a:t>
            </a:r>
            <a:r>
              <a:rPr lang="en-US" sz="2200" dirty="0" smtClean="0"/>
              <a:t>Appalachians, used the $$ to run govt.</a:t>
            </a:r>
            <a:endParaRPr lang="en-US" sz="2200" dirty="0"/>
          </a:p>
          <a:p>
            <a:pPr>
              <a:lnSpc>
                <a:spcPct val="90000"/>
              </a:lnSpc>
            </a:pPr>
            <a:r>
              <a:rPr lang="en-US" sz="2400" b="1" u="sng" dirty="0" smtClean="0"/>
              <a:t>Northwest </a:t>
            </a:r>
            <a:r>
              <a:rPr lang="en-US" sz="2400" b="1" u="sng" dirty="0"/>
              <a:t>Ordinance </a:t>
            </a:r>
            <a:r>
              <a:rPr lang="en-US" sz="2400" b="1" u="sng" dirty="0" smtClean="0"/>
              <a:t>- 1787</a:t>
            </a:r>
            <a:endParaRPr lang="en-US" sz="2400" b="1" u="sng" dirty="0"/>
          </a:p>
          <a:p>
            <a:pPr lvl="1">
              <a:lnSpc>
                <a:spcPct val="90000"/>
              </a:lnSpc>
            </a:pPr>
            <a:r>
              <a:rPr lang="en-US" sz="2200" dirty="0"/>
              <a:t>Opened up the Northwestern territories to </a:t>
            </a:r>
            <a:r>
              <a:rPr lang="en-US" sz="2200" dirty="0" smtClean="0"/>
              <a:t>settlement</a:t>
            </a:r>
          </a:p>
          <a:p>
            <a:pPr lvl="1">
              <a:lnSpc>
                <a:spcPct val="90000"/>
              </a:lnSpc>
            </a:pPr>
            <a:r>
              <a:rPr lang="en-US" sz="2400" dirty="0">
                <a:solidFill>
                  <a:schemeClr val="tx1"/>
                </a:solidFill>
              </a:rPr>
              <a:t>Established the process for territories to become states</a:t>
            </a:r>
          </a:p>
          <a:p>
            <a:pPr lvl="1">
              <a:lnSpc>
                <a:spcPct val="90000"/>
              </a:lnSpc>
            </a:pPr>
            <a:r>
              <a:rPr lang="en-US" sz="2200" dirty="0" smtClean="0"/>
              <a:t>Banned </a:t>
            </a:r>
            <a:r>
              <a:rPr lang="en-US" sz="2200" dirty="0"/>
              <a:t>slavery in those territories and made the Ohio River the dividing line between free and slave states</a:t>
            </a:r>
            <a:r>
              <a:rPr lang="en-US" sz="2200" dirty="0" smtClean="0"/>
              <a:t>.</a:t>
            </a:r>
          </a:p>
        </p:txBody>
      </p:sp>
      <p:pic>
        <p:nvPicPr>
          <p:cNvPr id="7175" name="Picture 7" descr="http://www.ohiohistorycentral.org/images/173.jpg"/>
          <p:cNvPicPr>
            <a:picLocks noGrp="1" noChangeAspect="1" noChangeArrowheads="1"/>
          </p:cNvPicPr>
          <p:nvPr>
            <p:ph type="clipArt" sz="half" idx="2"/>
          </p:nvPr>
        </p:nvPicPr>
        <p:blipFill>
          <a:blip r:embed="rId2" cstate="print"/>
          <a:srcRect l="2055" t="3703" r="3383" b="5556"/>
          <a:stretch>
            <a:fillRect/>
          </a:stretch>
        </p:blipFill>
        <p:spPr>
          <a:xfrm>
            <a:off x="5791200" y="1752600"/>
            <a:ext cx="3200400" cy="4495800"/>
          </a:xfrm>
          <a:noFill/>
          <a:ln w="19050">
            <a:solidFill>
              <a:srgbClr val="000000"/>
            </a:solidFill>
          </a:ln>
        </p:spPr>
      </p:pic>
    </p:spTree>
    <p:extLst>
      <p:ext uri="{BB962C8B-B14F-4D97-AF65-F5344CB8AC3E}">
        <p14:creationId xmlns:p14="http://schemas.microsoft.com/office/powerpoint/2010/main" val="1692107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anim calcmode="lin" valueType="num">
                                      <p:cBhvr additive="base">
                                        <p:cTn id="43" dur="500" fill="hold"/>
                                        <p:tgtEl>
                                          <p:spTgt spid="717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17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171">
                                            <p:txEl>
                                              <p:pRg st="7" end="7"/>
                                            </p:txEl>
                                          </p:spTgt>
                                        </p:tgtEl>
                                        <p:attrNameLst>
                                          <p:attrName>style.visibility</p:attrName>
                                        </p:attrNameLst>
                                      </p:cBhvr>
                                      <p:to>
                                        <p:strVal val="visible"/>
                                      </p:to>
                                    </p:set>
                                    <p:anim calcmode="lin" valueType="num">
                                      <p:cBhvr additive="base">
                                        <p:cTn id="49" dur="500" fill="hold"/>
                                        <p:tgtEl>
                                          <p:spTgt spid="717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17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smtClean="0"/>
          </a:p>
        </p:txBody>
      </p:sp>
      <p:sp>
        <p:nvSpPr>
          <p:cNvPr id="20483" name="Rectangle 3"/>
          <p:cNvSpPr>
            <a:spLocks noGrp="1" noChangeArrowheads="1"/>
          </p:cNvSpPr>
          <p:nvPr>
            <p:ph idx="1"/>
          </p:nvPr>
        </p:nvSpPr>
        <p:spPr/>
        <p:txBody>
          <a:bodyPr/>
          <a:lstStyle/>
          <a:p>
            <a:pPr eaLnBrk="1" hangingPunct="1"/>
            <a:endParaRPr lang="en-US" smtClean="0"/>
          </a:p>
        </p:txBody>
      </p:sp>
      <p:pic>
        <p:nvPicPr>
          <p:cNvPr id="20484" name="Picture 4"/>
          <p:cNvPicPr>
            <a:picLocks noChangeAspect="1" noChangeArrowheads="1"/>
          </p:cNvPicPr>
          <p:nvPr/>
        </p:nvPicPr>
        <p:blipFill>
          <a:blip r:embed="rId2" cstate="print"/>
          <a:srcRect t="18750" r="50781" b="33333"/>
          <a:stretch>
            <a:fillRect/>
          </a:stretch>
        </p:blipFill>
        <p:spPr bwMode="auto">
          <a:xfrm>
            <a:off x="0" y="0"/>
            <a:ext cx="9144000" cy="6677025"/>
          </a:xfrm>
          <a:prstGeom prst="rect">
            <a:avLst/>
          </a:prstGeom>
          <a:noFill/>
          <a:ln w="12700">
            <a:noFill/>
            <a:miter lim="800000"/>
            <a:headEnd/>
            <a:tailEnd/>
          </a:ln>
        </p:spPr>
      </p:pic>
      <p:pic>
        <p:nvPicPr>
          <p:cNvPr id="131077" name="Picture 5"/>
          <p:cNvPicPr>
            <a:picLocks noChangeAspect="1" noChangeArrowheads="1"/>
          </p:cNvPicPr>
          <p:nvPr/>
        </p:nvPicPr>
        <p:blipFill>
          <a:blip r:embed="rId3" cstate="print"/>
          <a:srcRect l="7033" t="19753" r="57851" b="34380"/>
          <a:stretch>
            <a:fillRect/>
          </a:stretch>
        </p:blipFill>
        <p:spPr bwMode="auto">
          <a:xfrm>
            <a:off x="1828800" y="381000"/>
            <a:ext cx="6394450" cy="6262688"/>
          </a:xfrm>
          <a:prstGeom prst="rect">
            <a:avLst/>
          </a:prstGeom>
          <a:noFill/>
          <a:ln w="28575">
            <a:solidFill>
              <a:schemeClr val="tx1"/>
            </a:solidFill>
            <a:miter lim="800000"/>
            <a:headEnd/>
            <a:tailEnd/>
          </a:ln>
        </p:spPr>
      </p:pic>
      <p:pic>
        <p:nvPicPr>
          <p:cNvPr id="131078" name="Picture 6"/>
          <p:cNvPicPr>
            <a:picLocks noChangeAspect="1" noChangeArrowheads="1"/>
          </p:cNvPicPr>
          <p:nvPr/>
        </p:nvPicPr>
        <p:blipFill>
          <a:blip r:embed="rId4" cstate="print"/>
          <a:srcRect l="14815" t="18753" r="66383" b="33379"/>
          <a:stretch>
            <a:fillRect/>
          </a:stretch>
        </p:blipFill>
        <p:spPr bwMode="auto">
          <a:xfrm>
            <a:off x="4616450" y="304800"/>
            <a:ext cx="3308350" cy="6318250"/>
          </a:xfrm>
          <a:prstGeom prst="rect">
            <a:avLst/>
          </a:prstGeom>
          <a:noFill/>
          <a:ln w="38100">
            <a:solidFill>
              <a:srgbClr val="000000"/>
            </a:solidFill>
            <a:miter lim="800000"/>
            <a:headEnd/>
            <a:tailEnd/>
          </a:ln>
        </p:spPr>
      </p:pic>
      <p:pic>
        <p:nvPicPr>
          <p:cNvPr id="131079" name="Picture 7"/>
          <p:cNvPicPr>
            <a:picLocks noChangeAspect="1" noChangeArrowheads="1"/>
          </p:cNvPicPr>
          <p:nvPr/>
        </p:nvPicPr>
        <p:blipFill>
          <a:blip r:embed="rId5" cstate="print"/>
          <a:srcRect l="7813" t="30209" r="76563" b="48958"/>
          <a:stretch>
            <a:fillRect/>
          </a:stretch>
        </p:blipFill>
        <p:spPr bwMode="auto">
          <a:xfrm>
            <a:off x="4267200" y="1524000"/>
            <a:ext cx="2438400" cy="2438400"/>
          </a:xfrm>
          <a:prstGeom prst="rect">
            <a:avLst/>
          </a:prstGeom>
          <a:noFill/>
          <a:ln w="12700">
            <a:noFill/>
            <a:miter lim="800000"/>
            <a:headEnd/>
            <a:tailEnd/>
          </a:ln>
        </p:spPr>
      </p:pic>
      <p:pic>
        <p:nvPicPr>
          <p:cNvPr id="131080" name="Picture 8"/>
          <p:cNvPicPr>
            <a:picLocks noChangeAspect="1" noChangeArrowheads="1"/>
          </p:cNvPicPr>
          <p:nvPr/>
        </p:nvPicPr>
        <p:blipFill>
          <a:blip r:embed="rId6" cstate="print"/>
          <a:srcRect l="3125" t="22917" r="53906" b="33333"/>
          <a:stretch>
            <a:fillRect/>
          </a:stretch>
        </p:blipFill>
        <p:spPr bwMode="auto">
          <a:xfrm>
            <a:off x="228600" y="49213"/>
            <a:ext cx="8915400" cy="6808787"/>
          </a:xfrm>
          <a:prstGeom prst="rect">
            <a:avLst/>
          </a:prstGeom>
          <a:noFill/>
          <a:ln w="12700">
            <a:noFill/>
            <a:miter lim="800000"/>
            <a:headEnd/>
            <a:tailEnd/>
          </a:ln>
        </p:spPr>
      </p:pic>
      <p:pic>
        <p:nvPicPr>
          <p:cNvPr id="131081" name="Picture 9"/>
          <p:cNvPicPr>
            <a:picLocks noChangeAspect="1" noChangeArrowheads="1"/>
          </p:cNvPicPr>
          <p:nvPr/>
        </p:nvPicPr>
        <p:blipFill>
          <a:blip r:embed="rId7" cstate="print">
            <a:lum bright="-6000" contrast="12000"/>
          </a:blip>
          <a:srcRect l="5873" r="4079"/>
          <a:stretch>
            <a:fillRect/>
          </a:stretch>
        </p:blipFill>
        <p:spPr bwMode="auto">
          <a:xfrm>
            <a:off x="182880" y="0"/>
            <a:ext cx="8961120" cy="6858000"/>
          </a:xfrm>
          <a:prstGeom prst="rect">
            <a:avLst/>
          </a:prstGeom>
          <a:noFill/>
          <a:ln w="9525">
            <a:solidFill>
              <a:srgbClr val="003399"/>
            </a:solidFill>
            <a:miter lim="800000"/>
            <a:headEnd/>
            <a:tailEnd/>
          </a:ln>
        </p:spPr>
      </p:pic>
    </p:spTree>
    <p:extLst>
      <p:ext uri="{BB962C8B-B14F-4D97-AF65-F5344CB8AC3E}">
        <p14:creationId xmlns:p14="http://schemas.microsoft.com/office/powerpoint/2010/main" val="10087330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1077"/>
                                        </p:tgtEl>
                                        <p:attrNameLst>
                                          <p:attrName>style.visibility</p:attrName>
                                        </p:attrNameLst>
                                      </p:cBhvr>
                                      <p:to>
                                        <p:strVal val="visible"/>
                                      </p:to>
                                    </p:set>
                                    <p:anim calcmode="lin" valueType="num">
                                      <p:cBhvr>
                                        <p:cTn id="7" dur="3000" fill="hold"/>
                                        <p:tgtEl>
                                          <p:spTgt spid="131077"/>
                                        </p:tgtEl>
                                        <p:attrNameLst>
                                          <p:attrName>ppt_w</p:attrName>
                                        </p:attrNameLst>
                                      </p:cBhvr>
                                      <p:tavLst>
                                        <p:tav tm="0">
                                          <p:val>
                                            <p:fltVal val="0"/>
                                          </p:val>
                                        </p:tav>
                                        <p:tav tm="100000">
                                          <p:val>
                                            <p:strVal val="#ppt_w"/>
                                          </p:val>
                                        </p:tav>
                                      </p:tavLst>
                                    </p:anim>
                                    <p:anim calcmode="lin" valueType="num">
                                      <p:cBhvr>
                                        <p:cTn id="8" dur="3000" fill="hold"/>
                                        <p:tgtEl>
                                          <p:spTgt spid="131077"/>
                                        </p:tgtEl>
                                        <p:attrNameLst>
                                          <p:attrName>ppt_h</p:attrName>
                                        </p:attrNameLst>
                                      </p:cBhvr>
                                      <p:tavLst>
                                        <p:tav tm="0">
                                          <p:val>
                                            <p:fltVal val="0"/>
                                          </p:val>
                                        </p:tav>
                                        <p:tav tm="100000">
                                          <p:val>
                                            <p:strVal val="#ppt_h"/>
                                          </p:val>
                                        </p:tav>
                                      </p:tavLst>
                                    </p:anim>
                                    <p:animEffect transition="in" filter="fade">
                                      <p:cBhvr>
                                        <p:cTn id="9" dur="3000"/>
                                        <p:tgtEl>
                                          <p:spTgt spid="13107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31078"/>
                                        </p:tgtEl>
                                        <p:attrNameLst>
                                          <p:attrName>style.visibility</p:attrName>
                                        </p:attrNameLst>
                                      </p:cBhvr>
                                      <p:to>
                                        <p:strVal val="visible"/>
                                      </p:to>
                                    </p:set>
                                    <p:anim calcmode="lin" valueType="num">
                                      <p:cBhvr>
                                        <p:cTn id="14" dur="3000" fill="hold"/>
                                        <p:tgtEl>
                                          <p:spTgt spid="131078"/>
                                        </p:tgtEl>
                                        <p:attrNameLst>
                                          <p:attrName>ppt_w</p:attrName>
                                        </p:attrNameLst>
                                      </p:cBhvr>
                                      <p:tavLst>
                                        <p:tav tm="0">
                                          <p:val>
                                            <p:fltVal val="0"/>
                                          </p:val>
                                        </p:tav>
                                        <p:tav tm="100000">
                                          <p:val>
                                            <p:strVal val="#ppt_w"/>
                                          </p:val>
                                        </p:tav>
                                      </p:tavLst>
                                    </p:anim>
                                    <p:anim calcmode="lin" valueType="num">
                                      <p:cBhvr>
                                        <p:cTn id="15" dur="3000" fill="hold"/>
                                        <p:tgtEl>
                                          <p:spTgt spid="131078"/>
                                        </p:tgtEl>
                                        <p:attrNameLst>
                                          <p:attrName>ppt_h</p:attrName>
                                        </p:attrNameLst>
                                      </p:cBhvr>
                                      <p:tavLst>
                                        <p:tav tm="0">
                                          <p:val>
                                            <p:fltVal val="0"/>
                                          </p:val>
                                        </p:tav>
                                        <p:tav tm="100000">
                                          <p:val>
                                            <p:strVal val="#ppt_h"/>
                                          </p:val>
                                        </p:tav>
                                      </p:tavLst>
                                    </p:anim>
                                    <p:animEffect transition="in" filter="fade">
                                      <p:cBhvr>
                                        <p:cTn id="16" dur="3000"/>
                                        <p:tgtEl>
                                          <p:spTgt spid="13107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31079"/>
                                        </p:tgtEl>
                                        <p:attrNameLst>
                                          <p:attrName>style.visibility</p:attrName>
                                        </p:attrNameLst>
                                      </p:cBhvr>
                                      <p:to>
                                        <p:strVal val="visible"/>
                                      </p:to>
                                    </p:set>
                                    <p:anim calcmode="lin" valueType="num">
                                      <p:cBhvr>
                                        <p:cTn id="21" dur="3000" fill="hold"/>
                                        <p:tgtEl>
                                          <p:spTgt spid="131079"/>
                                        </p:tgtEl>
                                        <p:attrNameLst>
                                          <p:attrName>ppt_w</p:attrName>
                                        </p:attrNameLst>
                                      </p:cBhvr>
                                      <p:tavLst>
                                        <p:tav tm="0">
                                          <p:val>
                                            <p:fltVal val="0"/>
                                          </p:val>
                                        </p:tav>
                                        <p:tav tm="100000">
                                          <p:val>
                                            <p:strVal val="#ppt_w"/>
                                          </p:val>
                                        </p:tav>
                                      </p:tavLst>
                                    </p:anim>
                                    <p:anim calcmode="lin" valueType="num">
                                      <p:cBhvr>
                                        <p:cTn id="22" dur="3000" fill="hold"/>
                                        <p:tgtEl>
                                          <p:spTgt spid="131079"/>
                                        </p:tgtEl>
                                        <p:attrNameLst>
                                          <p:attrName>ppt_h</p:attrName>
                                        </p:attrNameLst>
                                      </p:cBhvr>
                                      <p:tavLst>
                                        <p:tav tm="0">
                                          <p:val>
                                            <p:fltVal val="0"/>
                                          </p:val>
                                        </p:tav>
                                        <p:tav tm="100000">
                                          <p:val>
                                            <p:strVal val="#ppt_h"/>
                                          </p:val>
                                        </p:tav>
                                      </p:tavLst>
                                    </p:anim>
                                    <p:animEffect transition="in" filter="fade">
                                      <p:cBhvr>
                                        <p:cTn id="23" dur="3000"/>
                                        <p:tgtEl>
                                          <p:spTgt spid="13107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31080"/>
                                        </p:tgtEl>
                                        <p:attrNameLst>
                                          <p:attrName>style.visibility</p:attrName>
                                        </p:attrNameLst>
                                      </p:cBhvr>
                                      <p:to>
                                        <p:strVal val="visible"/>
                                      </p:to>
                                    </p:set>
                                    <p:anim calcmode="lin" valueType="num">
                                      <p:cBhvr>
                                        <p:cTn id="28" dur="2000" fill="hold"/>
                                        <p:tgtEl>
                                          <p:spTgt spid="131080"/>
                                        </p:tgtEl>
                                        <p:attrNameLst>
                                          <p:attrName>ppt_w</p:attrName>
                                        </p:attrNameLst>
                                      </p:cBhvr>
                                      <p:tavLst>
                                        <p:tav tm="0">
                                          <p:val>
                                            <p:fltVal val="0"/>
                                          </p:val>
                                        </p:tav>
                                        <p:tav tm="100000">
                                          <p:val>
                                            <p:strVal val="#ppt_w"/>
                                          </p:val>
                                        </p:tav>
                                      </p:tavLst>
                                    </p:anim>
                                    <p:anim calcmode="lin" valueType="num">
                                      <p:cBhvr>
                                        <p:cTn id="29" dur="2000" fill="hold"/>
                                        <p:tgtEl>
                                          <p:spTgt spid="131080"/>
                                        </p:tgtEl>
                                        <p:attrNameLst>
                                          <p:attrName>ppt_h</p:attrName>
                                        </p:attrNameLst>
                                      </p:cBhvr>
                                      <p:tavLst>
                                        <p:tav tm="0">
                                          <p:val>
                                            <p:fltVal val="0"/>
                                          </p:val>
                                        </p:tav>
                                        <p:tav tm="100000">
                                          <p:val>
                                            <p:strVal val="#ppt_h"/>
                                          </p:val>
                                        </p:tav>
                                      </p:tavLst>
                                    </p:anim>
                                    <p:animEffect transition="in" filter="fade">
                                      <p:cBhvr>
                                        <p:cTn id="30" dur="2000"/>
                                        <p:tgtEl>
                                          <p:spTgt spid="13108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31081"/>
                                        </p:tgtEl>
                                        <p:attrNameLst>
                                          <p:attrName>style.visibility</p:attrName>
                                        </p:attrNameLst>
                                      </p:cBhvr>
                                      <p:to>
                                        <p:strVal val="visible"/>
                                      </p:to>
                                    </p:set>
                                    <p:anim calcmode="lin" valueType="num">
                                      <p:cBhvr>
                                        <p:cTn id="35" dur="500" fill="hold"/>
                                        <p:tgtEl>
                                          <p:spTgt spid="131081"/>
                                        </p:tgtEl>
                                        <p:attrNameLst>
                                          <p:attrName>ppt_w</p:attrName>
                                        </p:attrNameLst>
                                      </p:cBhvr>
                                      <p:tavLst>
                                        <p:tav tm="0">
                                          <p:val>
                                            <p:fltVal val="0"/>
                                          </p:val>
                                        </p:tav>
                                        <p:tav tm="100000">
                                          <p:val>
                                            <p:strVal val="#ppt_w"/>
                                          </p:val>
                                        </p:tav>
                                      </p:tavLst>
                                    </p:anim>
                                    <p:anim calcmode="lin" valueType="num">
                                      <p:cBhvr>
                                        <p:cTn id="36" dur="500" fill="hold"/>
                                        <p:tgtEl>
                                          <p:spTgt spid="131081"/>
                                        </p:tgtEl>
                                        <p:attrNameLst>
                                          <p:attrName>ppt_h</p:attrName>
                                        </p:attrNameLst>
                                      </p:cBhvr>
                                      <p:tavLst>
                                        <p:tav tm="0">
                                          <p:val>
                                            <p:fltVal val="0"/>
                                          </p:val>
                                        </p:tav>
                                        <p:tav tm="100000">
                                          <p:val>
                                            <p:strVal val="#ppt_h"/>
                                          </p:val>
                                        </p:tav>
                                      </p:tavLst>
                                    </p:anim>
                                    <p:animEffect transition="in" filter="fade">
                                      <p:cBhvr>
                                        <p:cTn id="37" dur="500"/>
                                        <p:tgtEl>
                                          <p:spTgt spid="13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rotWithShape="1">
          <a:blip r:embed="rId2"/>
          <a:srcRect t="1762" b="-317"/>
          <a:stretch/>
        </p:blipFill>
        <p:spPr>
          <a:xfrm>
            <a:off x="1048196" y="62753"/>
            <a:ext cx="7072863" cy="6873116"/>
          </a:xfrm>
        </p:spPr>
      </p:pic>
    </p:spTree>
    <p:extLst>
      <p:ext uri="{BB962C8B-B14F-4D97-AF65-F5344CB8AC3E}">
        <p14:creationId xmlns:p14="http://schemas.microsoft.com/office/powerpoint/2010/main" val="38194064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Northwest Territory Legislation</a:t>
            </a:r>
            <a:endParaRPr lang="en-US" dirty="0"/>
          </a:p>
        </p:txBody>
      </p:sp>
      <p:sp>
        <p:nvSpPr>
          <p:cNvPr id="3" name="Content Placeholder 2"/>
          <p:cNvSpPr>
            <a:spLocks noGrp="1"/>
          </p:cNvSpPr>
          <p:nvPr>
            <p:ph idx="1"/>
          </p:nvPr>
        </p:nvSpPr>
        <p:spPr/>
        <p:txBody>
          <a:bodyPr>
            <a:normAutofit lnSpcReduction="10000"/>
          </a:bodyPr>
          <a:lstStyle/>
          <a:p>
            <a:r>
              <a:rPr lang="en-US" dirty="0" smtClean="0"/>
              <a:t>Significance: Allowed for orderly settlement of western territories.</a:t>
            </a:r>
          </a:p>
          <a:p>
            <a:pPr lvl="1"/>
            <a:r>
              <a:rPr lang="en-US" dirty="0" smtClean="0"/>
              <a:t>Not colonies!</a:t>
            </a:r>
          </a:p>
          <a:p>
            <a:r>
              <a:rPr lang="en-US" dirty="0" smtClean="0"/>
              <a:t>Pros: Outlawed Slavery, allowed for education, created systems for democracy.</a:t>
            </a:r>
          </a:p>
          <a:p>
            <a:r>
              <a:rPr lang="en-US" dirty="0" smtClean="0"/>
              <a:t>Cons: Created a dividing line between slaves and non-slave states, invalidated Native American claims to the land. </a:t>
            </a:r>
          </a:p>
        </p:txBody>
      </p:sp>
    </p:spTree>
    <p:extLst>
      <p:ext uri="{BB962C8B-B14F-4D97-AF65-F5344CB8AC3E}">
        <p14:creationId xmlns:p14="http://schemas.microsoft.com/office/powerpoint/2010/main" val="4982778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28600"/>
            <a:ext cx="8991600" cy="1143000"/>
          </a:xfrm>
        </p:spPr>
        <p:txBody>
          <a:bodyPr>
            <a:normAutofit/>
          </a:bodyPr>
          <a:lstStyle/>
          <a:p>
            <a:r>
              <a:rPr lang="en-US" sz="3200" b="1" dirty="0" smtClean="0">
                <a:latin typeface="+mn-lt"/>
              </a:rPr>
              <a:t>The New Nation’s $$$ Problems…</a:t>
            </a:r>
            <a:br>
              <a:rPr lang="en-US" sz="3200" b="1" dirty="0" smtClean="0">
                <a:latin typeface="+mn-lt"/>
              </a:rPr>
            </a:br>
            <a:r>
              <a:rPr lang="en-US" sz="3200" b="1" dirty="0" smtClean="0">
                <a:latin typeface="+mn-lt"/>
              </a:rPr>
              <a:t>Too much for the Articles </a:t>
            </a:r>
            <a:r>
              <a:rPr lang="en-US" sz="3200" b="1" dirty="0">
                <a:latin typeface="+mn-lt"/>
              </a:rPr>
              <a:t>of </a:t>
            </a:r>
            <a:r>
              <a:rPr lang="en-US" sz="3200" b="1" dirty="0" smtClean="0">
                <a:latin typeface="+mn-lt"/>
              </a:rPr>
              <a:t>Confederation?</a:t>
            </a:r>
            <a:endParaRPr lang="en-US" sz="3200" b="1" dirty="0">
              <a:latin typeface="+mn-lt"/>
            </a:endParaRPr>
          </a:p>
        </p:txBody>
      </p:sp>
      <p:pic>
        <p:nvPicPr>
          <p:cNvPr id="8218" name="Picture 26" descr="http://upload.wikimedia.org/wikipedia/en/thumb/b/b3/Surrender_of_Detroit.jpg/300px-Surrender_of_Detroit.jpg">
            <a:hlinkClick r:id="rId2" tooltip="Surrender of Detroit.jpg"/>
          </p:cNvPr>
          <p:cNvPicPr>
            <a:picLocks noGrp="1" noChangeAspect="1" noChangeArrowheads="1"/>
          </p:cNvPicPr>
          <p:nvPr>
            <p:ph type="clipArt" sz="half" idx="1"/>
          </p:nvPr>
        </p:nvPicPr>
        <p:blipFill>
          <a:blip r:embed="rId3" cstate="print"/>
          <a:srcRect/>
          <a:stretch>
            <a:fillRect/>
          </a:stretch>
        </p:blipFill>
        <p:spPr>
          <a:xfrm>
            <a:off x="304800" y="1676400"/>
            <a:ext cx="2667000" cy="2819400"/>
          </a:xfrm>
          <a:ln w="19050">
            <a:solidFill>
              <a:srgbClr val="000000"/>
            </a:solidFill>
          </a:ln>
        </p:spPr>
      </p:pic>
      <p:sp>
        <p:nvSpPr>
          <p:cNvPr id="8196" name="Rectangle 4"/>
          <p:cNvSpPr>
            <a:spLocks noGrp="1" noChangeArrowheads="1"/>
          </p:cNvSpPr>
          <p:nvPr>
            <p:ph type="body" sz="half" idx="2"/>
          </p:nvPr>
        </p:nvSpPr>
        <p:spPr>
          <a:xfrm>
            <a:off x="2971800" y="1600200"/>
            <a:ext cx="6019800" cy="4876800"/>
          </a:xfrm>
        </p:spPr>
        <p:txBody>
          <a:bodyPr/>
          <a:lstStyle/>
          <a:p>
            <a:pPr>
              <a:lnSpc>
                <a:spcPct val="90000"/>
              </a:lnSpc>
            </a:pPr>
            <a:r>
              <a:rPr lang="en-US" sz="2400" b="1" dirty="0" smtClean="0"/>
              <a:t>Foreign </a:t>
            </a:r>
            <a:r>
              <a:rPr lang="en-US" sz="2400" b="1" dirty="0"/>
              <a:t>debt</a:t>
            </a:r>
          </a:p>
          <a:p>
            <a:pPr lvl="1">
              <a:lnSpc>
                <a:spcPct val="90000"/>
              </a:lnSpc>
            </a:pPr>
            <a:r>
              <a:rPr lang="en-US" sz="2000" dirty="0"/>
              <a:t>The nation owed 190 million dollars to foreign countries for their assistance during the war</a:t>
            </a:r>
            <a:r>
              <a:rPr lang="en-US" sz="2000" dirty="0" smtClean="0"/>
              <a:t>. How to pay it back? </a:t>
            </a:r>
            <a:endParaRPr lang="en-US" sz="2000" dirty="0"/>
          </a:p>
          <a:p>
            <a:pPr lvl="1">
              <a:lnSpc>
                <a:spcPct val="90000"/>
              </a:lnSpc>
              <a:buFontTx/>
              <a:buNone/>
            </a:pPr>
            <a:endParaRPr lang="en-US" sz="2000" dirty="0"/>
          </a:p>
          <a:p>
            <a:pPr>
              <a:lnSpc>
                <a:spcPct val="90000"/>
              </a:lnSpc>
            </a:pPr>
            <a:r>
              <a:rPr lang="en-US" sz="2400" b="1" dirty="0" smtClean="0"/>
              <a:t>Foreign </a:t>
            </a:r>
            <a:r>
              <a:rPr lang="en-US" sz="2400" b="1" dirty="0"/>
              <a:t>Relations</a:t>
            </a:r>
          </a:p>
          <a:p>
            <a:pPr lvl="1">
              <a:lnSpc>
                <a:spcPct val="90000"/>
              </a:lnSpc>
            </a:pPr>
            <a:r>
              <a:rPr lang="en-US" sz="2000" dirty="0"/>
              <a:t>Because the U.S. owed money to </a:t>
            </a:r>
            <a:r>
              <a:rPr lang="en-US" sz="2000" dirty="0" smtClean="0"/>
              <a:t>Loyalists </a:t>
            </a:r>
            <a:r>
              <a:rPr lang="en-US" sz="2000" dirty="0"/>
              <a:t>for property damage and were in debt to British merchants, </a:t>
            </a:r>
            <a:r>
              <a:rPr lang="en-US" sz="2000" b="1" dirty="0"/>
              <a:t>Britain stationed troops and built forts in the Great Lakes area</a:t>
            </a:r>
            <a:r>
              <a:rPr lang="en-US" sz="2000" b="1" dirty="0" smtClean="0"/>
              <a:t>.</a:t>
            </a:r>
            <a:endParaRPr lang="en-US" sz="2000" b="1" dirty="0"/>
          </a:p>
          <a:p>
            <a:pPr lvl="1">
              <a:lnSpc>
                <a:spcPct val="90000"/>
              </a:lnSpc>
            </a:pPr>
            <a:r>
              <a:rPr lang="en-US" sz="2000" b="1" dirty="0"/>
              <a:t>Spain closed </a:t>
            </a:r>
            <a:r>
              <a:rPr lang="en-US" sz="2000" b="1" dirty="0" smtClean="0"/>
              <a:t>the </a:t>
            </a:r>
            <a:r>
              <a:rPr lang="en-US" sz="2000" b="1" dirty="0"/>
              <a:t>Mississippi River </a:t>
            </a:r>
            <a:r>
              <a:rPr lang="en-US" sz="2000" b="1" dirty="0" smtClean="0"/>
              <a:t>to US trade </a:t>
            </a:r>
            <a:r>
              <a:rPr lang="en-US" sz="2000" dirty="0" smtClean="0"/>
              <a:t>because the U.S. government owed Spain money.</a:t>
            </a:r>
          </a:p>
          <a:p>
            <a:pPr>
              <a:lnSpc>
                <a:spcPct val="90000"/>
              </a:lnSpc>
            </a:pPr>
            <a:r>
              <a:rPr lang="en-US" sz="2400" b="1" dirty="0" smtClean="0"/>
              <a:t>State Debts and Economic Recession</a:t>
            </a:r>
          </a:p>
          <a:p>
            <a:pPr lvl="1">
              <a:lnSpc>
                <a:spcPct val="90000"/>
              </a:lnSpc>
            </a:pPr>
            <a:r>
              <a:rPr lang="en-US" sz="2000" dirty="0" smtClean="0"/>
              <a:t>Shays’ Rebellion</a:t>
            </a:r>
            <a:endParaRPr lang="en-US" sz="2000" dirty="0"/>
          </a:p>
          <a:p>
            <a:pPr lvl="1">
              <a:lnSpc>
                <a:spcPct val="90000"/>
              </a:lnSpc>
              <a:buFontTx/>
              <a:buNone/>
            </a:pPr>
            <a:endParaRPr lang="en-US" sz="2000" dirty="0"/>
          </a:p>
        </p:txBody>
      </p:sp>
    </p:spTree>
    <p:extLst>
      <p:ext uri="{BB962C8B-B14F-4D97-AF65-F5344CB8AC3E}">
        <p14:creationId xmlns:p14="http://schemas.microsoft.com/office/powerpoint/2010/main" val="2940470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 calcmode="lin" valueType="num">
                                      <p:cBhvr additive="base">
                                        <p:cTn id="7" dur="500" fill="hold"/>
                                        <p:tgtEl>
                                          <p:spTgt spid="819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6">
                                            <p:txEl>
                                              <p:pRg st="1" end="1"/>
                                            </p:txEl>
                                          </p:spTgt>
                                        </p:tgtEl>
                                        <p:attrNameLst>
                                          <p:attrName>style.visibility</p:attrName>
                                        </p:attrNameLst>
                                      </p:cBhvr>
                                      <p:to>
                                        <p:strVal val="visible"/>
                                      </p:to>
                                    </p:set>
                                    <p:anim calcmode="lin" valueType="num">
                                      <p:cBhvr additive="base">
                                        <p:cTn id="13" dur="500" fill="hold"/>
                                        <p:tgtEl>
                                          <p:spTgt spid="819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6">
                                            <p:txEl>
                                              <p:pRg st="3" end="3"/>
                                            </p:txEl>
                                          </p:spTgt>
                                        </p:tgtEl>
                                        <p:attrNameLst>
                                          <p:attrName>style.visibility</p:attrName>
                                        </p:attrNameLst>
                                      </p:cBhvr>
                                      <p:to>
                                        <p:strVal val="visible"/>
                                      </p:to>
                                    </p:set>
                                    <p:anim calcmode="lin" valueType="num">
                                      <p:cBhvr additive="base">
                                        <p:cTn id="19" dur="500" fill="hold"/>
                                        <p:tgtEl>
                                          <p:spTgt spid="819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6">
                                            <p:txEl>
                                              <p:pRg st="4" end="4"/>
                                            </p:txEl>
                                          </p:spTgt>
                                        </p:tgtEl>
                                        <p:attrNameLst>
                                          <p:attrName>style.visibility</p:attrName>
                                        </p:attrNameLst>
                                      </p:cBhvr>
                                      <p:to>
                                        <p:strVal val="visible"/>
                                      </p:to>
                                    </p:set>
                                    <p:anim calcmode="lin" valueType="num">
                                      <p:cBhvr additive="base">
                                        <p:cTn id="25" dur="500" fill="hold"/>
                                        <p:tgtEl>
                                          <p:spTgt spid="819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6">
                                            <p:txEl>
                                              <p:pRg st="5" end="5"/>
                                            </p:txEl>
                                          </p:spTgt>
                                        </p:tgtEl>
                                        <p:attrNameLst>
                                          <p:attrName>style.visibility</p:attrName>
                                        </p:attrNameLst>
                                      </p:cBhvr>
                                      <p:to>
                                        <p:strVal val="visible"/>
                                      </p:to>
                                    </p:set>
                                    <p:anim calcmode="lin" valueType="num">
                                      <p:cBhvr additive="base">
                                        <p:cTn id="31" dur="500" fill="hold"/>
                                        <p:tgtEl>
                                          <p:spTgt spid="819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196">
                                            <p:txEl>
                                              <p:pRg st="6" end="6"/>
                                            </p:txEl>
                                          </p:spTgt>
                                        </p:tgtEl>
                                        <p:attrNameLst>
                                          <p:attrName>style.visibility</p:attrName>
                                        </p:attrNameLst>
                                      </p:cBhvr>
                                      <p:to>
                                        <p:strVal val="visible"/>
                                      </p:to>
                                    </p:set>
                                    <p:anim calcmode="lin" valueType="num">
                                      <p:cBhvr additive="base">
                                        <p:cTn id="37" dur="500" fill="hold"/>
                                        <p:tgtEl>
                                          <p:spTgt spid="8196">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9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196">
                                            <p:txEl>
                                              <p:pRg st="7" end="7"/>
                                            </p:txEl>
                                          </p:spTgt>
                                        </p:tgtEl>
                                        <p:attrNameLst>
                                          <p:attrName>style.visibility</p:attrName>
                                        </p:attrNameLst>
                                      </p:cBhvr>
                                      <p:to>
                                        <p:strVal val="visible"/>
                                      </p:to>
                                    </p:set>
                                    <p:anim calcmode="lin" valueType="num">
                                      <p:cBhvr additive="base">
                                        <p:cTn id="43" dur="500" fill="hold"/>
                                        <p:tgtEl>
                                          <p:spTgt spid="8196">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19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p:txBody>
          <a:bodyPr/>
          <a:lstStyle/>
          <a:p>
            <a:pPr eaLnBrk="1" hangingPunct="1"/>
            <a:endParaRPr lang="en-US">
              <a:latin typeface="Arial" charset="0"/>
            </a:endParaRPr>
          </a:p>
        </p:txBody>
      </p:sp>
      <p:sp>
        <p:nvSpPr>
          <p:cNvPr id="22531" name="Text Box 3"/>
          <p:cNvSpPr txBox="1">
            <a:spLocks noChangeArrowheads="1"/>
          </p:cNvSpPr>
          <p:nvPr/>
        </p:nvSpPr>
        <p:spPr bwMode="auto">
          <a:xfrm>
            <a:off x="0" y="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a:latin typeface="Calibri" charset="0"/>
                <a:cs typeface="Calibri" charset="0"/>
              </a:rPr>
              <a:t>U.S. Trade with Britain, 1783-1789</a:t>
            </a:r>
          </a:p>
        </p:txBody>
      </p:sp>
      <p:pic>
        <p:nvPicPr>
          <p:cNvPr id="22532" name="Picture 4"/>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l="2727" t="8549" r="2727" b="8327"/>
          <a:stretch>
            <a:fillRect/>
          </a:stretch>
        </p:blipFill>
        <p:spPr bwMode="auto">
          <a:xfrm>
            <a:off x="0" y="609600"/>
            <a:ext cx="9144000" cy="594360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pic>
      <p:sp>
        <p:nvSpPr>
          <p:cNvPr id="159749" name="Line 5"/>
          <p:cNvSpPr>
            <a:spLocks noChangeShapeType="1"/>
          </p:cNvSpPr>
          <p:nvPr/>
        </p:nvSpPr>
        <p:spPr bwMode="auto">
          <a:xfrm>
            <a:off x="2590800" y="1295400"/>
            <a:ext cx="0" cy="3200400"/>
          </a:xfrm>
          <a:prstGeom prst="line">
            <a:avLst/>
          </a:prstGeom>
          <a:noFill/>
          <a:ln w="76200">
            <a:solidFill>
              <a:schemeClr val="folHlink"/>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59750" name="Text Box 6"/>
          <p:cNvSpPr txBox="1">
            <a:spLocks noChangeArrowheads="1"/>
          </p:cNvSpPr>
          <p:nvPr/>
        </p:nvSpPr>
        <p:spPr bwMode="auto">
          <a:xfrm>
            <a:off x="2667000" y="32766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85000"/>
              </a:lnSpc>
              <a:spcBef>
                <a:spcPct val="50000"/>
              </a:spcBef>
              <a:buClr>
                <a:schemeClr val="accent1"/>
              </a:buClr>
              <a:buSzPct val="80000"/>
              <a:buFont typeface="Wingdings" charset="0"/>
              <a:buNone/>
            </a:pPr>
            <a:r>
              <a:rPr lang="en-US" sz="2800">
                <a:solidFill>
                  <a:schemeClr val="folHlink"/>
                </a:solidFill>
                <a:latin typeface="Calibri" charset="0"/>
                <a:cs typeface="Calibri" charset="0"/>
              </a:rPr>
              <a:t>Debt</a:t>
            </a:r>
          </a:p>
        </p:txBody>
      </p:sp>
      <p:sp>
        <p:nvSpPr>
          <p:cNvPr id="2" name="Rectangle 1"/>
          <p:cNvSpPr/>
          <p:nvPr/>
        </p:nvSpPr>
        <p:spPr>
          <a:xfrm>
            <a:off x="3200400" y="706438"/>
            <a:ext cx="3784600" cy="1684564"/>
          </a:xfrm>
          <a:prstGeom prst="rect">
            <a:avLst/>
          </a:prstGeom>
          <a:solidFill>
            <a:srgbClr val="CCFFCC"/>
          </a:solidFill>
          <a:ln>
            <a:solidFill>
              <a:schemeClr val="tx1"/>
            </a:solidFill>
          </a:ln>
        </p:spPr>
        <p:txBody>
          <a:bodyPr>
            <a:spAutoFit/>
          </a:bodyPr>
          <a:lstStyle/>
          <a:p>
            <a:pPr algn="ctr">
              <a:lnSpc>
                <a:spcPct val="80000"/>
              </a:lnSpc>
              <a:defRPr/>
            </a:pPr>
            <a:r>
              <a:rPr lang="en-US" sz="3200" dirty="0">
                <a:solidFill>
                  <a:srgbClr val="000000"/>
                </a:solidFill>
                <a:latin typeface="Calibri" pitchFamily="34" charset="0"/>
                <a:ea typeface="+mn-ea"/>
                <a:cs typeface="Calibri" pitchFamily="34" charset="0"/>
              </a:rPr>
              <a:t>America could not </a:t>
            </a:r>
            <a:br>
              <a:rPr lang="en-US" sz="3200" dirty="0">
                <a:solidFill>
                  <a:srgbClr val="000000"/>
                </a:solidFill>
                <a:latin typeface="Calibri" pitchFamily="34" charset="0"/>
                <a:ea typeface="+mn-ea"/>
                <a:cs typeface="Calibri" pitchFamily="34" charset="0"/>
              </a:rPr>
            </a:br>
            <a:r>
              <a:rPr lang="en-US" sz="3200" dirty="0">
                <a:solidFill>
                  <a:srgbClr val="000000"/>
                </a:solidFill>
                <a:latin typeface="Calibri" pitchFamily="34" charset="0"/>
                <a:ea typeface="+mn-ea"/>
                <a:cs typeface="Calibri" pitchFamily="34" charset="0"/>
              </a:rPr>
              <a:t>pay off debts from </a:t>
            </a:r>
            <a:br>
              <a:rPr lang="en-US" sz="3200" dirty="0">
                <a:solidFill>
                  <a:srgbClr val="000000"/>
                </a:solidFill>
                <a:latin typeface="Calibri" pitchFamily="34" charset="0"/>
                <a:ea typeface="+mn-ea"/>
                <a:cs typeface="Calibri" pitchFamily="34" charset="0"/>
              </a:rPr>
            </a:br>
            <a:r>
              <a:rPr lang="en-US" sz="3200" dirty="0">
                <a:solidFill>
                  <a:srgbClr val="000000"/>
                </a:solidFill>
                <a:latin typeface="Calibri" pitchFamily="34" charset="0"/>
                <a:ea typeface="+mn-ea"/>
                <a:cs typeface="Calibri" pitchFamily="34" charset="0"/>
              </a:rPr>
              <a:t>the Revolutionary War</a:t>
            </a:r>
            <a:endParaRPr lang="en-US" sz="3200" i="1" u="sng" dirty="0">
              <a:solidFill>
                <a:srgbClr val="000000"/>
              </a:solidFill>
              <a:effectLst>
                <a:outerShdw blurRad="38100" dist="38100" dir="2700000" algn="tl">
                  <a:srgbClr val="C0C0C0"/>
                </a:outerShdw>
              </a:effectLst>
              <a:latin typeface="Calibri" pitchFamily="34" charset="0"/>
              <a:ea typeface="+mn-ea"/>
              <a:cs typeface="Calibri" pitchFamily="34" charset="0"/>
            </a:endParaRPr>
          </a:p>
        </p:txBody>
      </p:sp>
    </p:spTree>
    <p:extLst>
      <p:ext uri="{BB962C8B-B14F-4D97-AF65-F5344CB8AC3E}">
        <p14:creationId xmlns:p14="http://schemas.microsoft.com/office/powerpoint/2010/main" val="266812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9750"/>
                                        </p:tgtEl>
                                        <p:attrNameLst>
                                          <p:attrName>style.visibility</p:attrName>
                                        </p:attrNameLst>
                                      </p:cBhvr>
                                      <p:to>
                                        <p:strVal val="visible"/>
                                      </p:to>
                                    </p:set>
                                    <p:animEffect transition="in" filter="fade">
                                      <p:cBhvr>
                                        <p:cTn id="7" dur="500"/>
                                        <p:tgtEl>
                                          <p:spTgt spid="1597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9749"/>
                                        </p:tgtEl>
                                        <p:attrNameLst>
                                          <p:attrName>style.visibility</p:attrName>
                                        </p:attrNameLst>
                                      </p:cBhvr>
                                      <p:to>
                                        <p:strVal val="visible"/>
                                      </p:to>
                                    </p:set>
                                    <p:animEffect transition="in" filter="fade">
                                      <p:cBhvr>
                                        <p:cTn id="10" dur="500"/>
                                        <p:tgtEl>
                                          <p:spTgt spid="1597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9" grpId="0" animBg="1"/>
      <p:bldP spid="159750" grpId="0"/>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304800" y="0"/>
            <a:ext cx="8540750" cy="609600"/>
          </a:xfrm>
        </p:spPr>
        <p:txBody>
          <a:bodyPr>
            <a:normAutofit fontScale="90000"/>
          </a:bodyPr>
          <a:lstStyle/>
          <a:p>
            <a:pPr eaLnBrk="1" hangingPunct="1"/>
            <a:r>
              <a:rPr lang="en-US" sz="3600" dirty="0" smtClean="0">
                <a:solidFill>
                  <a:srgbClr val="FFFFFF"/>
                </a:solidFill>
                <a:latin typeface="Rockwell"/>
                <a:hlinkClick r:id="rId2"/>
              </a:rPr>
              <a:t>Shays’ Rebellion </a:t>
            </a:r>
            <a:r>
              <a:rPr lang="en-US" sz="3600" dirty="0">
                <a:solidFill>
                  <a:srgbClr val="FFFFFF"/>
                </a:solidFill>
                <a:latin typeface="Rockwell"/>
                <a:hlinkClick r:id="rId2"/>
              </a:rPr>
              <a:t>(1786-1787)</a:t>
            </a:r>
            <a:endParaRPr lang="en-US" sz="3600" dirty="0">
              <a:solidFill>
                <a:srgbClr val="FFFFFF"/>
              </a:solidFill>
              <a:latin typeface="Rockwell"/>
            </a:endParaRPr>
          </a:p>
        </p:txBody>
      </p:sp>
      <p:sp>
        <p:nvSpPr>
          <p:cNvPr id="44035" name="Rectangle 3"/>
          <p:cNvSpPr>
            <a:spLocks noGrp="1" noRot="1" noChangeArrowheads="1"/>
          </p:cNvSpPr>
          <p:nvPr>
            <p:ph type="body" sz="half" idx="1"/>
          </p:nvPr>
        </p:nvSpPr>
        <p:spPr>
          <a:xfrm>
            <a:off x="0" y="762000"/>
            <a:ext cx="4343400" cy="6096000"/>
          </a:xfrm>
        </p:spPr>
        <p:txBody>
          <a:bodyPr/>
          <a:lstStyle/>
          <a:p>
            <a:pPr eaLnBrk="1" hangingPunct="1"/>
            <a:r>
              <a:rPr lang="en-US" dirty="0">
                <a:latin typeface="Rockwell"/>
              </a:rPr>
              <a:t>Tensions rise</a:t>
            </a:r>
          </a:p>
          <a:p>
            <a:pPr lvl="1" eaLnBrk="1" hangingPunct="1"/>
            <a:r>
              <a:rPr lang="en-US" dirty="0">
                <a:latin typeface="Rockwell"/>
              </a:rPr>
              <a:t>Jay-</a:t>
            </a:r>
            <a:r>
              <a:rPr lang="en-US" dirty="0" err="1">
                <a:latin typeface="Rockwell"/>
              </a:rPr>
              <a:t>Gardoqui</a:t>
            </a:r>
            <a:r>
              <a:rPr lang="en-US" dirty="0">
                <a:latin typeface="Rockwell"/>
              </a:rPr>
              <a:t> Treaty</a:t>
            </a:r>
          </a:p>
          <a:p>
            <a:pPr lvl="2" eaLnBrk="1" hangingPunct="1"/>
            <a:r>
              <a:rPr lang="en-US" dirty="0">
                <a:latin typeface="Rockwell"/>
              </a:rPr>
              <a:t>Spain</a:t>
            </a:r>
            <a:r>
              <a:rPr lang="ja-JP" altLang="en-US" dirty="0">
                <a:latin typeface="Rockwell"/>
              </a:rPr>
              <a:t>’</a:t>
            </a:r>
            <a:r>
              <a:rPr lang="en-US" dirty="0">
                <a:latin typeface="Rockwell"/>
              </a:rPr>
              <a:t>s rights to Mississippi River</a:t>
            </a:r>
          </a:p>
          <a:p>
            <a:pPr lvl="1" eaLnBrk="1" hangingPunct="1"/>
            <a:r>
              <a:rPr lang="en-US" dirty="0">
                <a:latin typeface="Rockwell"/>
              </a:rPr>
              <a:t>New </a:t>
            </a:r>
            <a:r>
              <a:rPr lang="en-US" dirty="0" smtClean="0">
                <a:latin typeface="Rockwell"/>
              </a:rPr>
              <a:t>England’s </a:t>
            </a:r>
            <a:r>
              <a:rPr lang="en-US" dirty="0">
                <a:latin typeface="Rockwell"/>
              </a:rPr>
              <a:t>depression</a:t>
            </a:r>
          </a:p>
          <a:p>
            <a:pPr lvl="1" eaLnBrk="1" hangingPunct="1"/>
            <a:r>
              <a:rPr lang="en-US" dirty="0">
                <a:latin typeface="Rockwell"/>
              </a:rPr>
              <a:t>Mercantilist policies</a:t>
            </a:r>
          </a:p>
          <a:p>
            <a:pPr lvl="1" eaLnBrk="1" hangingPunct="1"/>
            <a:r>
              <a:rPr lang="en-US" dirty="0">
                <a:latin typeface="Rockwell"/>
              </a:rPr>
              <a:t>Foreign manufacturing competition</a:t>
            </a:r>
          </a:p>
          <a:p>
            <a:pPr lvl="1" eaLnBrk="1" hangingPunct="1"/>
            <a:r>
              <a:rPr lang="en-US" dirty="0">
                <a:latin typeface="Rockwell"/>
              </a:rPr>
              <a:t>States refusing/unable to pay debts</a:t>
            </a:r>
          </a:p>
          <a:p>
            <a:pPr lvl="1" eaLnBrk="1" hangingPunct="1"/>
            <a:r>
              <a:rPr lang="en-US" dirty="0">
                <a:latin typeface="Rockwell"/>
              </a:rPr>
              <a:t>Weak defenses</a:t>
            </a:r>
          </a:p>
        </p:txBody>
      </p:sp>
      <p:sp>
        <p:nvSpPr>
          <p:cNvPr id="44036" name="Rectangle 4"/>
          <p:cNvSpPr>
            <a:spLocks noGrp="1" noRot="1" noChangeArrowheads="1"/>
          </p:cNvSpPr>
          <p:nvPr>
            <p:ph type="body" sz="half" idx="2"/>
          </p:nvPr>
        </p:nvSpPr>
        <p:spPr>
          <a:xfrm>
            <a:off x="4343400" y="914400"/>
            <a:ext cx="4800600" cy="2743200"/>
          </a:xfrm>
        </p:spPr>
        <p:txBody>
          <a:bodyPr/>
          <a:lstStyle/>
          <a:p>
            <a:pPr eaLnBrk="1" hangingPunct="1">
              <a:lnSpc>
                <a:spcPct val="90000"/>
              </a:lnSpc>
            </a:pPr>
            <a:r>
              <a:rPr lang="en-US" sz="2000" dirty="0">
                <a:latin typeface="Rockwell"/>
              </a:rPr>
              <a:t>Massachusetts farmers in serious debt</a:t>
            </a:r>
          </a:p>
          <a:p>
            <a:pPr lvl="1" eaLnBrk="1" hangingPunct="1">
              <a:lnSpc>
                <a:spcPct val="90000"/>
              </a:lnSpc>
            </a:pPr>
            <a:r>
              <a:rPr lang="en-US" sz="1600" dirty="0">
                <a:latin typeface="Rockwell"/>
              </a:rPr>
              <a:t>Held meetings protesting </a:t>
            </a:r>
            <a:r>
              <a:rPr lang="ja-JP" altLang="en-US" sz="1600" dirty="0">
                <a:latin typeface="Rockwell"/>
              </a:rPr>
              <a:t>“</a:t>
            </a:r>
            <a:r>
              <a:rPr lang="en-US" sz="1600" dirty="0">
                <a:latin typeface="Rockwell"/>
              </a:rPr>
              <a:t>tyrannical Mass. government</a:t>
            </a:r>
            <a:r>
              <a:rPr lang="ja-JP" altLang="en-US" sz="1600" dirty="0">
                <a:latin typeface="Rockwell"/>
              </a:rPr>
              <a:t>”</a:t>
            </a:r>
            <a:endParaRPr lang="en-US" sz="1600" dirty="0">
              <a:latin typeface="Rockwell"/>
            </a:endParaRPr>
          </a:p>
          <a:p>
            <a:pPr eaLnBrk="1" hangingPunct="1">
              <a:lnSpc>
                <a:spcPct val="90000"/>
              </a:lnSpc>
            </a:pPr>
            <a:r>
              <a:rPr lang="en-US" sz="2000" dirty="0">
                <a:latin typeface="Rockwell"/>
              </a:rPr>
              <a:t>Daniel Shays led 2,000 men to shut down western courts to avoid foreclosures</a:t>
            </a:r>
          </a:p>
          <a:p>
            <a:pPr eaLnBrk="1" hangingPunct="1">
              <a:lnSpc>
                <a:spcPct val="90000"/>
              </a:lnSpc>
            </a:pPr>
            <a:r>
              <a:rPr lang="en-US" sz="2000" dirty="0">
                <a:latin typeface="Rockwell"/>
              </a:rPr>
              <a:t>Virtual civil war in Massachusetts led to Annapolis Convention</a:t>
            </a:r>
          </a:p>
        </p:txBody>
      </p:sp>
      <p:pic>
        <p:nvPicPr>
          <p:cNvPr id="24580" name="Picture 4" descr="Shay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713163"/>
            <a:ext cx="4191000" cy="31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227348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772400" cy="1143000"/>
          </a:xfrm>
        </p:spPr>
        <p:txBody>
          <a:bodyPr/>
          <a:lstStyle/>
          <a:p>
            <a:r>
              <a:rPr lang="en-US" b="1" dirty="0" smtClean="0">
                <a:latin typeface="+mn-lt"/>
              </a:rPr>
              <a:t>How to Fix This?</a:t>
            </a:r>
            <a:endParaRPr lang="en-US" b="1" dirty="0">
              <a:latin typeface="+mn-lt"/>
            </a:endParaRPr>
          </a:p>
        </p:txBody>
      </p:sp>
      <p:sp>
        <p:nvSpPr>
          <p:cNvPr id="10244" name="Rectangle 4"/>
          <p:cNvSpPr>
            <a:spLocks noGrp="1" noChangeArrowheads="1"/>
          </p:cNvSpPr>
          <p:nvPr>
            <p:ph type="body" sz="half" idx="2"/>
          </p:nvPr>
        </p:nvSpPr>
        <p:spPr>
          <a:xfrm>
            <a:off x="0" y="1371600"/>
            <a:ext cx="9144000" cy="4495800"/>
          </a:xfrm>
        </p:spPr>
        <p:txBody>
          <a:bodyPr>
            <a:normAutofit/>
          </a:bodyPr>
          <a:lstStyle/>
          <a:p>
            <a:pPr>
              <a:lnSpc>
                <a:spcPct val="90000"/>
              </a:lnSpc>
            </a:pPr>
            <a:r>
              <a:rPr lang="en-US" sz="2400" dirty="0"/>
              <a:t>A delegation meeting was called at Annapolis to discuss the weaknesses of the Articles.</a:t>
            </a:r>
          </a:p>
          <a:p>
            <a:pPr>
              <a:lnSpc>
                <a:spcPct val="90000"/>
              </a:lnSpc>
              <a:buFontTx/>
              <a:buNone/>
            </a:pPr>
            <a:endParaRPr lang="en-US" sz="2400" dirty="0"/>
          </a:p>
          <a:p>
            <a:pPr>
              <a:lnSpc>
                <a:spcPct val="90000"/>
              </a:lnSpc>
            </a:pPr>
            <a:r>
              <a:rPr lang="en-US" sz="2400" dirty="0"/>
              <a:t>Only 12 delegates from 5 states showed up and nothing was accomplished.</a:t>
            </a:r>
          </a:p>
          <a:p>
            <a:pPr>
              <a:lnSpc>
                <a:spcPct val="90000"/>
              </a:lnSpc>
            </a:pPr>
            <a:endParaRPr lang="en-US" sz="2400" dirty="0"/>
          </a:p>
          <a:p>
            <a:pPr>
              <a:lnSpc>
                <a:spcPct val="90000"/>
              </a:lnSpc>
            </a:pPr>
            <a:r>
              <a:rPr lang="en-US" sz="2400" dirty="0"/>
              <a:t>The failure of the Annapolis Convention prompted Alexander Hamilton to call for another convention to be held in </a:t>
            </a:r>
            <a:r>
              <a:rPr lang="en-US" sz="2400" b="1" dirty="0" smtClean="0"/>
              <a:t>Philadelphia</a:t>
            </a:r>
            <a:r>
              <a:rPr lang="en-US" sz="2400" dirty="0" smtClean="0"/>
              <a:t> in </a:t>
            </a:r>
            <a:r>
              <a:rPr lang="en-US" sz="2400" b="1" dirty="0" smtClean="0"/>
              <a:t>1787</a:t>
            </a:r>
            <a:r>
              <a:rPr lang="en-US" sz="2400" dirty="0" smtClean="0"/>
              <a:t> to discuss amending the Articles.</a:t>
            </a:r>
            <a:endParaRPr lang="en-US" sz="2400" dirty="0"/>
          </a:p>
          <a:p>
            <a:pPr>
              <a:lnSpc>
                <a:spcPct val="90000"/>
              </a:lnSpc>
            </a:pPr>
            <a:endParaRPr lang="en-US" sz="2400" dirty="0"/>
          </a:p>
          <a:p>
            <a:pPr lvl="1">
              <a:lnSpc>
                <a:spcPct val="90000"/>
              </a:lnSpc>
            </a:pPr>
            <a:r>
              <a:rPr lang="en-US" sz="2000" dirty="0" smtClean="0"/>
              <a:t>(This </a:t>
            </a:r>
            <a:r>
              <a:rPr lang="en-US" sz="2000" dirty="0"/>
              <a:t>convention would lead to the writing and signing of the Constitution</a:t>
            </a:r>
            <a:r>
              <a:rPr lang="en-US" sz="2000" dirty="0" smtClean="0"/>
              <a:t>.)</a:t>
            </a:r>
            <a:endParaRPr lang="en-US" sz="2000" dirty="0"/>
          </a:p>
        </p:txBody>
      </p:sp>
    </p:spTree>
    <p:extLst>
      <p:ext uri="{BB962C8B-B14F-4D97-AF65-F5344CB8AC3E}">
        <p14:creationId xmlns:p14="http://schemas.microsoft.com/office/powerpoint/2010/main" val="16725785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4">
                                            <p:txEl>
                                              <p:pRg st="2" end="2"/>
                                            </p:txEl>
                                          </p:spTgt>
                                        </p:tgtEl>
                                        <p:attrNameLst>
                                          <p:attrName>style.visibility</p:attrName>
                                        </p:attrNameLst>
                                      </p:cBhvr>
                                      <p:to>
                                        <p:strVal val="visible"/>
                                      </p:to>
                                    </p:set>
                                    <p:anim calcmode="lin" valueType="num">
                                      <p:cBhvr additive="base">
                                        <p:cTn id="13" dur="500" fill="hold"/>
                                        <p:tgtEl>
                                          <p:spTgt spid="1024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4">
                                            <p:txEl>
                                              <p:pRg st="4" end="4"/>
                                            </p:txEl>
                                          </p:spTgt>
                                        </p:tgtEl>
                                        <p:attrNameLst>
                                          <p:attrName>style.visibility</p:attrName>
                                        </p:attrNameLst>
                                      </p:cBhvr>
                                      <p:to>
                                        <p:strVal val="visible"/>
                                      </p:to>
                                    </p:set>
                                    <p:anim calcmode="lin" valueType="num">
                                      <p:cBhvr additive="base">
                                        <p:cTn id="19" dur="500" fill="hold"/>
                                        <p:tgtEl>
                                          <p:spTgt spid="1024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4">
                                            <p:txEl>
                                              <p:pRg st="6" end="6"/>
                                            </p:txEl>
                                          </p:spTgt>
                                        </p:tgtEl>
                                        <p:attrNameLst>
                                          <p:attrName>style.visibility</p:attrName>
                                        </p:attrNameLst>
                                      </p:cBhvr>
                                      <p:to>
                                        <p:strVal val="visible"/>
                                      </p:to>
                                    </p:set>
                                    <p:anim calcmode="lin" valueType="num">
                                      <p:cBhvr additive="base">
                                        <p:cTn id="25" dur="500" fill="hold"/>
                                        <p:tgtEl>
                                          <p:spTgt spid="10244">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0" y="0"/>
            <a:ext cx="9144000" cy="762000"/>
          </a:xfrm>
        </p:spPr>
        <p:txBody>
          <a:bodyPr/>
          <a:lstStyle/>
          <a:p>
            <a:pPr eaLnBrk="1" hangingPunct="1"/>
            <a:r>
              <a:rPr lang="en-US" dirty="0">
                <a:latin typeface="Rockwell"/>
              </a:rPr>
              <a:t>Toward a Constitution</a:t>
            </a:r>
          </a:p>
        </p:txBody>
      </p:sp>
      <p:sp>
        <p:nvSpPr>
          <p:cNvPr id="45059" name="Rectangle 3"/>
          <p:cNvSpPr>
            <a:spLocks noGrp="1" noRot="1" noChangeArrowheads="1"/>
          </p:cNvSpPr>
          <p:nvPr>
            <p:ph sz="half" idx="1"/>
          </p:nvPr>
        </p:nvSpPr>
        <p:spPr>
          <a:xfrm>
            <a:off x="0" y="838200"/>
            <a:ext cx="4495800" cy="6019800"/>
          </a:xfrm>
        </p:spPr>
        <p:txBody>
          <a:bodyPr/>
          <a:lstStyle/>
          <a:p>
            <a:pPr eaLnBrk="1" hangingPunct="1">
              <a:lnSpc>
                <a:spcPct val="90000"/>
              </a:lnSpc>
            </a:pPr>
            <a:r>
              <a:rPr lang="en-US" sz="1800" dirty="0">
                <a:latin typeface="Rockwell"/>
              </a:rPr>
              <a:t>Annapolis Convention (1786)</a:t>
            </a:r>
          </a:p>
          <a:p>
            <a:pPr lvl="1" eaLnBrk="1" hangingPunct="1">
              <a:lnSpc>
                <a:spcPct val="90000"/>
              </a:lnSpc>
            </a:pPr>
            <a:r>
              <a:rPr lang="en-US" sz="1600" dirty="0">
                <a:latin typeface="Rockwell"/>
              </a:rPr>
              <a:t>After a meeting run by Washington, delegates from five states meet in Maryland to discuss interstate commerce</a:t>
            </a:r>
          </a:p>
          <a:p>
            <a:pPr lvl="1" eaLnBrk="1" hangingPunct="1">
              <a:lnSpc>
                <a:spcPct val="90000"/>
              </a:lnSpc>
            </a:pPr>
            <a:r>
              <a:rPr lang="en-US" sz="1600" dirty="0">
                <a:latin typeface="Rockwell"/>
              </a:rPr>
              <a:t>Decide to reform Articles with other delegates</a:t>
            </a:r>
          </a:p>
          <a:p>
            <a:pPr eaLnBrk="1" hangingPunct="1">
              <a:lnSpc>
                <a:spcPct val="90000"/>
              </a:lnSpc>
            </a:pPr>
            <a:r>
              <a:rPr lang="en-US" sz="1800" dirty="0">
                <a:latin typeface="Rockwell"/>
              </a:rPr>
              <a:t>Constitutional Convention at Philadelphia</a:t>
            </a:r>
          </a:p>
          <a:p>
            <a:pPr lvl="1" eaLnBrk="1" hangingPunct="1">
              <a:lnSpc>
                <a:spcPct val="90000"/>
              </a:lnSpc>
            </a:pPr>
            <a:r>
              <a:rPr lang="en-US" sz="1600" dirty="0">
                <a:latin typeface="Rockwell"/>
              </a:rPr>
              <a:t>All states but Rhode Island</a:t>
            </a:r>
          </a:p>
          <a:p>
            <a:pPr lvl="1" eaLnBrk="1" hangingPunct="1">
              <a:lnSpc>
                <a:spcPct val="90000"/>
              </a:lnSpc>
            </a:pPr>
            <a:r>
              <a:rPr lang="en-US" sz="1600" dirty="0">
                <a:latin typeface="Rockwell"/>
              </a:rPr>
              <a:t>Held in secrecy</a:t>
            </a:r>
          </a:p>
          <a:p>
            <a:pPr lvl="1" eaLnBrk="1" hangingPunct="1">
              <a:lnSpc>
                <a:spcPct val="90000"/>
              </a:lnSpc>
            </a:pPr>
            <a:r>
              <a:rPr lang="en-US" sz="1600" dirty="0">
                <a:latin typeface="Rockwell"/>
              </a:rPr>
              <a:t>Common nationalist viewpoint</a:t>
            </a:r>
          </a:p>
          <a:p>
            <a:pPr lvl="1" eaLnBrk="1" hangingPunct="1">
              <a:lnSpc>
                <a:spcPct val="90000"/>
              </a:lnSpc>
            </a:pPr>
            <a:r>
              <a:rPr lang="en-US" sz="1600" dirty="0">
                <a:latin typeface="Rockwell"/>
              </a:rPr>
              <a:t>Reform Articles or devise new government altogether?</a:t>
            </a:r>
          </a:p>
          <a:p>
            <a:pPr eaLnBrk="1" hangingPunct="1">
              <a:lnSpc>
                <a:spcPct val="90000"/>
              </a:lnSpc>
            </a:pPr>
            <a:r>
              <a:rPr lang="en-US" sz="1800" dirty="0">
                <a:latin typeface="Rockwell"/>
              </a:rPr>
              <a:t>The Delegates</a:t>
            </a:r>
          </a:p>
          <a:p>
            <a:pPr lvl="1" eaLnBrk="1" hangingPunct="1">
              <a:lnSpc>
                <a:spcPct val="90000"/>
              </a:lnSpc>
            </a:pPr>
            <a:r>
              <a:rPr lang="en-US" sz="1600" dirty="0">
                <a:latin typeface="Rockwell"/>
              </a:rPr>
              <a:t>55 total delegates; all white males</a:t>
            </a:r>
          </a:p>
          <a:p>
            <a:pPr lvl="1" eaLnBrk="1" hangingPunct="1">
              <a:lnSpc>
                <a:spcPct val="90000"/>
              </a:lnSpc>
            </a:pPr>
            <a:r>
              <a:rPr lang="en-US" sz="1600" dirty="0">
                <a:latin typeface="Rockwell"/>
              </a:rPr>
              <a:t>Mostly wealthy, middle-aged, professional (especially lawyers or politicians)</a:t>
            </a:r>
          </a:p>
          <a:p>
            <a:pPr lvl="1" eaLnBrk="1" hangingPunct="1">
              <a:lnSpc>
                <a:spcPct val="90000"/>
              </a:lnSpc>
            </a:pPr>
            <a:r>
              <a:rPr lang="en-US" sz="1600" dirty="0">
                <a:latin typeface="Rockwell"/>
              </a:rPr>
              <a:t>19 delegates owned slaves</a:t>
            </a:r>
          </a:p>
          <a:p>
            <a:pPr lvl="1" eaLnBrk="1" hangingPunct="1">
              <a:lnSpc>
                <a:spcPct val="90000"/>
              </a:lnSpc>
            </a:pPr>
            <a:r>
              <a:rPr lang="en-US" sz="1600" dirty="0">
                <a:latin typeface="Rockwell"/>
              </a:rPr>
              <a:t>George Washington, Alexander Hamilton, James Madison, Benjamin Franklin</a:t>
            </a:r>
          </a:p>
        </p:txBody>
      </p:sp>
      <p:pic>
        <p:nvPicPr>
          <p:cNvPr id="2560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29113" y="914400"/>
            <a:ext cx="4741862" cy="2819400"/>
          </a:xfrm>
        </p:spPr>
      </p:pic>
    </p:spTree>
    <p:extLst>
      <p:ext uri="{BB962C8B-B14F-4D97-AF65-F5344CB8AC3E}">
        <p14:creationId xmlns:p14="http://schemas.microsoft.com/office/powerpoint/2010/main" val="39070869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rmAutofit fontScale="90000"/>
          </a:bodyPr>
          <a:lstStyle/>
          <a:p>
            <a:r>
              <a:rPr lang="en-US" dirty="0" smtClean="0"/>
              <a:t>The Challenges of New Government: The Articles of Confederation &amp; Shays’ Rebellion</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br>
              <a:rPr lang="en-US" dirty="0" smtClean="0"/>
            </a:br>
            <a:r>
              <a:rPr lang="en-US" dirty="0" smtClean="0"/>
              <a:t>Period 3</a:t>
            </a:r>
            <a:endParaRPr lang="en-US" dirty="0"/>
          </a:p>
        </p:txBody>
      </p:sp>
    </p:spTree>
    <p:extLst>
      <p:ext uri="{BB962C8B-B14F-4D97-AF65-F5344CB8AC3E}">
        <p14:creationId xmlns:p14="http://schemas.microsoft.com/office/powerpoint/2010/main" val="221202442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b="1" dirty="0">
                <a:latin typeface="+mn-lt"/>
              </a:rPr>
              <a:t>Check for Understanding</a:t>
            </a:r>
          </a:p>
        </p:txBody>
      </p:sp>
      <p:sp>
        <p:nvSpPr>
          <p:cNvPr id="13315" name="Rectangle 3"/>
          <p:cNvSpPr>
            <a:spLocks noGrp="1" noChangeArrowheads="1"/>
          </p:cNvSpPr>
          <p:nvPr>
            <p:ph idx="1"/>
          </p:nvPr>
        </p:nvSpPr>
        <p:spPr/>
        <p:txBody>
          <a:bodyPr>
            <a:normAutofit lnSpcReduction="10000"/>
          </a:bodyPr>
          <a:lstStyle/>
          <a:p>
            <a:pPr>
              <a:lnSpc>
                <a:spcPct val="90000"/>
              </a:lnSpc>
            </a:pPr>
            <a:r>
              <a:rPr lang="en-US" sz="2800" dirty="0"/>
              <a:t>What were the 2 main successes of the Articles of Confederation?</a:t>
            </a:r>
          </a:p>
          <a:p>
            <a:pPr>
              <a:lnSpc>
                <a:spcPct val="90000"/>
              </a:lnSpc>
            </a:pPr>
            <a:endParaRPr lang="en-US" sz="2800" dirty="0"/>
          </a:p>
          <a:p>
            <a:pPr>
              <a:lnSpc>
                <a:spcPct val="90000"/>
              </a:lnSpc>
            </a:pPr>
            <a:r>
              <a:rPr lang="en-US" sz="2800" dirty="0"/>
              <a:t>What were the major economic failures of the Articles of Confederation?</a:t>
            </a:r>
          </a:p>
          <a:p>
            <a:pPr>
              <a:lnSpc>
                <a:spcPct val="90000"/>
              </a:lnSpc>
            </a:pPr>
            <a:endParaRPr lang="en-US" sz="2800" dirty="0"/>
          </a:p>
          <a:p>
            <a:pPr>
              <a:lnSpc>
                <a:spcPct val="90000"/>
              </a:lnSpc>
            </a:pPr>
            <a:r>
              <a:rPr lang="en-US" sz="2800" dirty="0"/>
              <a:t>What was the cause and effect of </a:t>
            </a:r>
            <a:r>
              <a:rPr lang="en-US" sz="2800" dirty="0" smtClean="0"/>
              <a:t>Shays’ </a:t>
            </a:r>
            <a:r>
              <a:rPr lang="en-US" sz="2800" dirty="0"/>
              <a:t>Rebellion and the Annapolis Convention?</a:t>
            </a:r>
          </a:p>
          <a:p>
            <a:pPr>
              <a:lnSpc>
                <a:spcPct val="90000"/>
              </a:lnSpc>
            </a:pPr>
            <a:endParaRPr lang="en-US" sz="2800" dirty="0"/>
          </a:p>
          <a:p>
            <a:pPr>
              <a:lnSpc>
                <a:spcPct val="90000"/>
              </a:lnSpc>
            </a:pPr>
            <a:r>
              <a:rPr lang="en-US" sz="2800" dirty="0"/>
              <a:t>What was called for in 1789 in Philadelphia</a:t>
            </a:r>
            <a:r>
              <a:rPr lang="en-US" sz="2800" dirty="0" smtClean="0"/>
              <a:t>? </a:t>
            </a:r>
            <a:r>
              <a:rPr lang="en-US" sz="2800" smtClean="0"/>
              <a:t>WHY?</a:t>
            </a:r>
            <a:endParaRPr lang="en-US" sz="2800" dirty="0"/>
          </a:p>
          <a:p>
            <a:pPr>
              <a:lnSpc>
                <a:spcPct val="90000"/>
              </a:lnSpc>
            </a:pPr>
            <a:endParaRPr lang="en-US" sz="2800" dirty="0"/>
          </a:p>
        </p:txBody>
      </p:sp>
    </p:spTree>
    <p:extLst>
      <p:ext uri="{BB962C8B-B14F-4D97-AF65-F5344CB8AC3E}">
        <p14:creationId xmlns:p14="http://schemas.microsoft.com/office/powerpoint/2010/main" val="7886602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Evaluate the extent to which the government under the Articles of Confederation solved the problems identified by the colonists in the Declaration of Independence.</a:t>
            </a:r>
            <a:endParaRPr lang="en-US" dirty="0"/>
          </a:p>
        </p:txBody>
      </p:sp>
    </p:spTree>
    <p:extLst>
      <p:ext uri="{BB962C8B-B14F-4D97-AF65-F5344CB8AC3E}">
        <p14:creationId xmlns:p14="http://schemas.microsoft.com/office/powerpoint/2010/main" val="28641563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a:lstStyle/>
          <a:p>
            <a:r>
              <a:rPr lang="en-US" dirty="0" smtClean="0"/>
              <a:t>3.2.II.B-</a:t>
            </a:r>
          </a:p>
          <a:p>
            <a:pPr lvl="1"/>
            <a:r>
              <a:rPr lang="en-US" dirty="0" smtClean="0"/>
              <a:t>The Articles of Confederation unified the newly independent states, creating a central government with limited power. After the Revolution, difficulties over international trade, finances, interstate commerce, foreign relations, and internal unrest led </a:t>
            </a:r>
            <a:r>
              <a:rPr lang="en-US" smtClean="0"/>
              <a:t>to calls </a:t>
            </a:r>
            <a:r>
              <a:rPr lang="en-US" dirty="0" smtClean="0"/>
              <a:t>for a stronger central government. </a:t>
            </a:r>
            <a:endParaRPr lang="en-US" dirty="0"/>
          </a:p>
        </p:txBody>
      </p:sp>
    </p:spTree>
    <p:extLst>
      <p:ext uri="{BB962C8B-B14F-4D97-AF65-F5344CB8AC3E}">
        <p14:creationId xmlns:p14="http://schemas.microsoft.com/office/powerpoint/2010/main" val="39991168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Refresher</a:t>
            </a:r>
            <a:endParaRPr lang="en-US" dirty="0"/>
          </a:p>
        </p:txBody>
      </p:sp>
      <p:sp>
        <p:nvSpPr>
          <p:cNvPr id="3" name="Content Placeholder 2"/>
          <p:cNvSpPr>
            <a:spLocks noGrp="1"/>
          </p:cNvSpPr>
          <p:nvPr>
            <p:ph idx="1"/>
          </p:nvPr>
        </p:nvSpPr>
        <p:spPr/>
        <p:txBody>
          <a:bodyPr/>
          <a:lstStyle/>
          <a:p>
            <a:r>
              <a:rPr lang="en-US" dirty="0" smtClean="0"/>
              <a:t>Identify w/ your partner</a:t>
            </a:r>
            <a:r>
              <a:rPr lang="mr-IN" dirty="0" smtClean="0"/>
              <a:t>…</a:t>
            </a:r>
            <a:r>
              <a:rPr lang="en-US" dirty="0" smtClean="0"/>
              <a:t>the 5 MOST important events that have taken place in our study of US History UP TO this point.</a:t>
            </a:r>
          </a:p>
          <a:p>
            <a:r>
              <a:rPr lang="en-US" dirty="0" smtClean="0"/>
              <a:t>Now tie them together</a:t>
            </a:r>
            <a:endParaRPr lang="en-US" dirty="0"/>
          </a:p>
        </p:txBody>
      </p:sp>
    </p:spTree>
    <p:extLst>
      <p:ext uri="{BB962C8B-B14F-4D97-AF65-F5344CB8AC3E}">
        <p14:creationId xmlns:p14="http://schemas.microsoft.com/office/powerpoint/2010/main" val="2063830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28231649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kumimoji="0" lang="en-US"/>
              <a:t>The war is over, now what?</a:t>
            </a:r>
          </a:p>
        </p:txBody>
      </p:sp>
      <p:sp>
        <p:nvSpPr>
          <p:cNvPr id="3075" name="Rectangle 3"/>
          <p:cNvSpPr>
            <a:spLocks noGrp="1" noChangeArrowheads="1"/>
          </p:cNvSpPr>
          <p:nvPr>
            <p:ph type="body" idx="1"/>
          </p:nvPr>
        </p:nvSpPr>
        <p:spPr>
          <a:xfrm>
            <a:off x="779463" y="1582957"/>
            <a:ext cx="7583488" cy="4297363"/>
          </a:xfrm>
        </p:spPr>
        <p:txBody>
          <a:bodyPr>
            <a:normAutofit/>
          </a:bodyPr>
          <a:lstStyle/>
          <a:p>
            <a:pPr marL="0" indent="0" algn="ctr">
              <a:buNone/>
            </a:pPr>
            <a:r>
              <a:rPr kumimoji="0" lang="en-US" sz="3000" dirty="0" smtClean="0"/>
              <a:t>“Which one of us should be the rulers?”</a:t>
            </a:r>
          </a:p>
          <a:p>
            <a:pPr marL="0" indent="0" algn="ctr">
              <a:buNone/>
            </a:pPr>
            <a:r>
              <a:rPr lang="en-US" sz="3000" dirty="0" smtClean="0"/>
              <a:t>-Philadelphia newspaper during the war</a:t>
            </a:r>
            <a:endParaRPr kumimoji="0" lang="en-US" sz="3000" dirty="0"/>
          </a:p>
        </p:txBody>
      </p:sp>
    </p:spTree>
    <p:extLst>
      <p:ext uri="{BB962C8B-B14F-4D97-AF65-F5344CB8AC3E}">
        <p14:creationId xmlns:p14="http://schemas.microsoft.com/office/powerpoint/2010/main" val="3099258312"/>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Articles of Confederation</a:t>
            </a:r>
            <a:endParaRPr lang="en-US" dirty="0"/>
          </a:p>
        </p:txBody>
      </p:sp>
      <p:sp>
        <p:nvSpPr>
          <p:cNvPr id="3" name="Content Placeholder 2"/>
          <p:cNvSpPr>
            <a:spLocks noGrp="1"/>
          </p:cNvSpPr>
          <p:nvPr>
            <p:ph idx="1"/>
          </p:nvPr>
        </p:nvSpPr>
        <p:spPr/>
        <p:txBody>
          <a:bodyPr/>
          <a:lstStyle/>
          <a:p>
            <a:r>
              <a:rPr lang="en-US" dirty="0" smtClean="0"/>
              <a:t>Outset of the war, 2</a:t>
            </a:r>
            <a:r>
              <a:rPr lang="en-US" baseline="30000" dirty="0" smtClean="0"/>
              <a:t>nd</a:t>
            </a:r>
            <a:r>
              <a:rPr lang="en-US" dirty="0" smtClean="0"/>
              <a:t> Continental Congress urged states to create their own constitution.</a:t>
            </a:r>
          </a:p>
          <a:p>
            <a:r>
              <a:rPr lang="en-US" dirty="0" smtClean="0">
                <a:hlinkClick r:id="rId2"/>
              </a:rPr>
              <a:t>“Oppose everything that leans to aristocracy or power in the hands of the rich”</a:t>
            </a:r>
            <a:endParaRPr lang="en-US" dirty="0" smtClean="0"/>
          </a:p>
          <a:p>
            <a:endParaRPr lang="en-US" dirty="0"/>
          </a:p>
        </p:txBody>
      </p:sp>
    </p:spTree>
    <p:extLst>
      <p:ext uri="{BB962C8B-B14F-4D97-AF65-F5344CB8AC3E}">
        <p14:creationId xmlns:p14="http://schemas.microsoft.com/office/powerpoint/2010/main" val="22453374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736</TotalTime>
  <Words>1294</Words>
  <Application>Microsoft Macintosh PowerPoint</Application>
  <PresentationFormat>On-screen Show (4:3)</PresentationFormat>
  <Paragraphs>151</Paragraphs>
  <Slides>30</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Default Theme</vt:lpstr>
      <vt:lpstr>Photo Editor Photo</vt:lpstr>
      <vt:lpstr>Document</vt:lpstr>
      <vt:lpstr>Do Now</vt:lpstr>
      <vt:lpstr>Lecture Starter</vt:lpstr>
      <vt:lpstr>The Challenges of New Government: The Articles of Confederation &amp; Shays’ Rebellion</vt:lpstr>
      <vt:lpstr>AP Prompt</vt:lpstr>
      <vt:lpstr>Key Concepts</vt:lpstr>
      <vt:lpstr>Refresher</vt:lpstr>
      <vt:lpstr>PowerPoint Presentation</vt:lpstr>
      <vt:lpstr>The war is over, now what?</vt:lpstr>
      <vt:lpstr>Articles of Confederation</vt:lpstr>
      <vt:lpstr>PowerPoint Presentation</vt:lpstr>
      <vt:lpstr>America after the Revolution</vt:lpstr>
      <vt:lpstr>Pennsylvania </vt:lpstr>
      <vt:lpstr>Thoughts on Government-Adams</vt:lpstr>
      <vt:lpstr>Thoughts on Gov -Adams Quote 1</vt:lpstr>
      <vt:lpstr>Thoughts on Gov -Adams</vt:lpstr>
      <vt:lpstr>Thoughts on Gov -Adams</vt:lpstr>
      <vt:lpstr>Problems after the War</vt:lpstr>
      <vt:lpstr>Problems after the War</vt:lpstr>
      <vt:lpstr>Major Features of the Articles</vt:lpstr>
      <vt:lpstr>Weaknesses of the Articles</vt:lpstr>
      <vt:lpstr>Successes of the Articles of Confederation</vt:lpstr>
      <vt:lpstr>PowerPoint Presentation</vt:lpstr>
      <vt:lpstr>PowerPoint Presentation</vt:lpstr>
      <vt:lpstr>Northwest Territory Legislation</vt:lpstr>
      <vt:lpstr>The New Nation’s $$$ Problems… Too much for the Articles of Confederation?</vt:lpstr>
      <vt:lpstr>PowerPoint Presentation</vt:lpstr>
      <vt:lpstr>Shays’ Rebellion (1786-1787)</vt:lpstr>
      <vt:lpstr>How to Fix This?</vt:lpstr>
      <vt:lpstr>Toward a Constitution</vt:lpstr>
      <vt:lpstr>Check for Understanding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23</cp:revision>
  <dcterms:created xsi:type="dcterms:W3CDTF">2017-09-05T13:55:42Z</dcterms:created>
  <dcterms:modified xsi:type="dcterms:W3CDTF">2017-09-07T19:50:33Z</dcterms:modified>
</cp:coreProperties>
</file>