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4"/>
  </p:notesMasterIdLst>
  <p:sldIdLst>
    <p:sldId id="257" r:id="rId2"/>
    <p:sldId id="256" r:id="rId3"/>
    <p:sldId id="258" r:id="rId4"/>
    <p:sldId id="266" r:id="rId5"/>
    <p:sldId id="259" r:id="rId6"/>
    <p:sldId id="267" r:id="rId7"/>
    <p:sldId id="260" r:id="rId8"/>
    <p:sldId id="268" r:id="rId9"/>
    <p:sldId id="279" r:id="rId10"/>
    <p:sldId id="262" r:id="rId11"/>
    <p:sldId id="280" r:id="rId12"/>
    <p:sldId id="278" r:id="rId13"/>
    <p:sldId id="263" r:id="rId14"/>
    <p:sldId id="281" r:id="rId15"/>
    <p:sldId id="265" r:id="rId16"/>
    <p:sldId id="269" r:id="rId17"/>
    <p:sldId id="270" r:id="rId18"/>
    <p:sldId id="282" r:id="rId19"/>
    <p:sldId id="272" r:id="rId20"/>
    <p:sldId id="271" r:id="rId21"/>
    <p:sldId id="273" r:id="rId22"/>
    <p:sldId id="283" r:id="rId23"/>
    <p:sldId id="275" r:id="rId24"/>
    <p:sldId id="284" r:id="rId25"/>
    <p:sldId id="276" r:id="rId26"/>
    <p:sldId id="285" r:id="rId27"/>
    <p:sldId id="286" r:id="rId28"/>
    <p:sldId id="287" r:id="rId29"/>
    <p:sldId id="288" r:id="rId30"/>
    <p:sldId id="289" r:id="rId31"/>
    <p:sldId id="292" r:id="rId32"/>
    <p:sldId id="290"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0" d="100"/>
          <a:sy n="60" d="100"/>
        </p:scale>
        <p:origin x="-104" y="-2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8/28/18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789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i="1"/>
              <a:t>7</a:t>
            </a:r>
          </a:p>
        </p:txBody>
      </p:sp>
      <p:sp>
        <p:nvSpPr>
          <p:cNvPr id="3789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789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7894" name="Rectangle 6"/>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7895"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91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i="1"/>
              <a:t>8</a:t>
            </a:r>
          </a:p>
        </p:txBody>
      </p:sp>
      <p:sp>
        <p:nvSpPr>
          <p:cNvPr id="3891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91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918" name="Rectangle 6"/>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8919"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198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i="1"/>
              <a:t>11</a:t>
            </a:r>
          </a:p>
        </p:txBody>
      </p:sp>
      <p:sp>
        <p:nvSpPr>
          <p:cNvPr id="4198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198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1990" name="Rectangle 6"/>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1991"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5000"/>
              </a:lnSpc>
            </a:pPr>
            <a:r>
              <a:rPr lang="en-US" sz="1200" dirty="0" smtClean="0">
                <a:latin typeface="Constantia" charset="0"/>
              </a:rPr>
              <a:t>The Quebec Act created a </a:t>
            </a:r>
            <a:r>
              <a:rPr lang="en-US" sz="1200" dirty="0" err="1" smtClean="0">
                <a:latin typeface="Constantia" charset="0"/>
              </a:rPr>
              <a:t>gov</a:t>
            </a:r>
            <a:r>
              <a:rPr lang="ja-JP" altLang="en-US" sz="1200" dirty="0" smtClean="0">
                <a:latin typeface="Constantia" charset="0"/>
              </a:rPr>
              <a:t>’</a:t>
            </a:r>
            <a:r>
              <a:rPr lang="en-US" sz="1200" dirty="0" smtClean="0">
                <a:latin typeface="Constantia" charset="0"/>
              </a:rPr>
              <a:t>t for newly ceded Canada…but it lacked a colonial assembly</a:t>
            </a:r>
          </a:p>
          <a:p>
            <a:pPr eaLnBrk="1" hangingPunct="1">
              <a:lnSpc>
                <a:spcPct val="85000"/>
              </a:lnSpc>
            </a:pPr>
            <a:r>
              <a:rPr lang="en-US" sz="1200" dirty="0" smtClean="0">
                <a:latin typeface="Constantia" charset="0"/>
              </a:rPr>
              <a:t>Colonists interpreted this as final proof of a Parliamentary plot to  </a:t>
            </a:r>
            <a:r>
              <a:rPr lang="ja-JP" altLang="en-US" sz="1200" dirty="0" smtClean="0">
                <a:latin typeface="Constantia" charset="0"/>
              </a:rPr>
              <a:t>“</a:t>
            </a:r>
            <a:r>
              <a:rPr lang="en-US" sz="1200" dirty="0" smtClean="0">
                <a:latin typeface="Constantia" charset="0"/>
              </a:rPr>
              <a:t>enslave</a:t>
            </a:r>
            <a:r>
              <a:rPr lang="ja-JP" altLang="en-US" sz="1200" dirty="0" smtClean="0">
                <a:latin typeface="Constantia" charset="0"/>
              </a:rPr>
              <a:t>”</a:t>
            </a:r>
            <a:r>
              <a:rPr lang="en-US" sz="1200" dirty="0" smtClean="0">
                <a:latin typeface="Constantia" charset="0"/>
              </a:rPr>
              <a:t> America</a:t>
            </a:r>
          </a:p>
          <a:p>
            <a:pPr eaLnBrk="1" hangingPunct="1">
              <a:lnSpc>
                <a:spcPct val="85000"/>
              </a:lnSpc>
            </a:pPr>
            <a:r>
              <a:rPr lang="ja-JP" altLang="en-US" sz="1200" dirty="0" smtClean="0">
                <a:latin typeface="Constantia" charset="0"/>
              </a:rPr>
              <a:t>“</a:t>
            </a:r>
            <a:r>
              <a:rPr lang="en-US" sz="1200" dirty="0" smtClean="0">
                <a:latin typeface="Constantia" charset="0"/>
              </a:rPr>
              <a:t>Canada</a:t>
            </a:r>
            <a:r>
              <a:rPr lang="ja-JP" altLang="en-US" sz="1200" dirty="0" smtClean="0">
                <a:latin typeface="Constantia" charset="0"/>
              </a:rPr>
              <a:t>”</a:t>
            </a:r>
            <a:r>
              <a:rPr lang="en-US" sz="1200" dirty="0" smtClean="0">
                <a:latin typeface="Constantia" charset="0"/>
              </a:rPr>
              <a:t> extended into the Ohio Valley                         &amp; Mississippi which threatened </a:t>
            </a:r>
            <a:r>
              <a:rPr lang="en-US" sz="1200" i="1" dirty="0" smtClean="0">
                <a:effectLst>
                  <a:outerShdw blurRad="38100" dist="38100" dir="2700000" algn="tl">
                    <a:srgbClr val="DDDDDD"/>
                  </a:outerShdw>
                </a:effectLst>
                <a:latin typeface="Constantia" charset="0"/>
              </a:rPr>
              <a:t>all colonists</a:t>
            </a:r>
          </a:p>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26</a:t>
            </a:fld>
            <a:endParaRPr lang="en-US"/>
          </a:p>
        </p:txBody>
      </p:sp>
    </p:spTree>
    <p:extLst>
      <p:ext uri="{BB962C8B-B14F-4D97-AF65-F5344CB8AC3E}">
        <p14:creationId xmlns:p14="http://schemas.microsoft.com/office/powerpoint/2010/main" val="2249736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fld id="{B35AAB59-8A4F-EE47-A141-8B491F9FA60B}" type="slidenum">
              <a:rPr lang="en-US"/>
              <a:pPr/>
              <a:t>‹#›</a:t>
            </a:fld>
            <a:endParaRPr lang="en-US"/>
          </a:p>
        </p:txBody>
      </p:sp>
    </p:spTree>
    <p:extLst>
      <p:ext uri="{BB962C8B-B14F-4D97-AF65-F5344CB8AC3E}">
        <p14:creationId xmlns:p14="http://schemas.microsoft.com/office/powerpoint/2010/main" val="135849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8/28/18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8/28/18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8/28/18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8/28/18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eeRiq00lthU" TargetMode="External"/><Relationship Id="rId4" Type="http://schemas.openxmlformats.org/officeDocument/2006/relationships/hyperlink" Target="https://www.youtube.com/watch?v=hFWZ925zK0A" TargetMode="External"/><Relationship Id="rId5" Type="http://schemas.openxmlformats.org/officeDocument/2006/relationships/image" Target="../media/image12.jpe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normAutofit/>
          </a:bodyPr>
          <a:lstStyle/>
          <a:p>
            <a:r>
              <a:rPr lang="en-US" dirty="0" smtClean="0"/>
              <a:t>On your notecard, respond to the following prompt with contextualization and a thesis statement:</a:t>
            </a:r>
          </a:p>
          <a:p>
            <a:r>
              <a:rPr lang="en-US" i="1" dirty="0"/>
              <a:t>Evaluate the impact of the French and Indian War on </a:t>
            </a:r>
            <a:r>
              <a:rPr lang="en-US" i="1" dirty="0" smtClean="0"/>
              <a:t>the relationship between the American colonies and the British government. </a:t>
            </a:r>
            <a:endParaRPr lang="en-US" dirty="0"/>
          </a:p>
        </p:txBody>
      </p:sp>
    </p:spTree>
    <p:extLst>
      <p:ext uri="{BB962C8B-B14F-4D97-AF65-F5344CB8AC3E}">
        <p14:creationId xmlns:p14="http://schemas.microsoft.com/office/powerpoint/2010/main" val="7797578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24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244" name="Rectangle 4"/>
          <p:cNvSpPr>
            <a:spLocks noChangeArrowheads="1"/>
          </p:cNvSpPr>
          <p:nvPr/>
        </p:nvSpPr>
        <p:spPr bwMode="auto">
          <a:xfrm>
            <a:off x="762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245" name="Rectangle 5"/>
          <p:cNvSpPr>
            <a:spLocks noChangeArrowheads="1"/>
          </p:cNvSpPr>
          <p:nvPr/>
        </p:nvSpPr>
        <p:spPr bwMode="auto">
          <a:xfrm>
            <a:off x="3276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246" name="Rectangle 6"/>
          <p:cNvSpPr>
            <a:spLocks noGrp="1" noChangeArrowheads="1"/>
          </p:cNvSpPr>
          <p:nvPr>
            <p:ph type="title"/>
          </p:nvPr>
        </p:nvSpPr>
        <p:spPr>
          <a:xfrm>
            <a:off x="415220" y="76200"/>
            <a:ext cx="8305800" cy="914400"/>
          </a:xfrm>
          <a:noFill/>
        </p:spPr>
        <p:txBody>
          <a:bodyPr lIns="90488" tIns="44450" rIns="90488" bIns="44450"/>
          <a:lstStyle/>
          <a:p>
            <a:pPr algn="ctr" eaLnBrk="1" hangingPunct="1"/>
            <a:r>
              <a:rPr lang="en-US" dirty="0">
                <a:latin typeface="Rockwell"/>
                <a:cs typeface="Rockwell"/>
              </a:rPr>
              <a:t>The Stamp Act</a:t>
            </a:r>
          </a:p>
        </p:txBody>
      </p:sp>
      <p:sp>
        <p:nvSpPr>
          <p:cNvPr id="16391" name="Rectangle 7"/>
          <p:cNvSpPr>
            <a:spLocks noGrp="1" noChangeArrowheads="1"/>
          </p:cNvSpPr>
          <p:nvPr>
            <p:ph idx="1"/>
          </p:nvPr>
        </p:nvSpPr>
        <p:spPr>
          <a:xfrm>
            <a:off x="0" y="1447800"/>
            <a:ext cx="9144000" cy="5410200"/>
          </a:xfrm>
          <a:extLst/>
        </p:spPr>
        <p:txBody>
          <a:bodyPr lIns="90488" tIns="44450" rIns="90488" bIns="44450">
            <a:normAutofit lnSpcReduction="10000"/>
          </a:bodyPr>
          <a:lstStyle/>
          <a:p>
            <a:pPr marL="274320" indent="-274320" eaLnBrk="1" fontAlgn="auto" hangingPunct="1">
              <a:lnSpc>
                <a:spcPct val="90000"/>
              </a:lnSpc>
              <a:spcAft>
                <a:spcPts val="0"/>
              </a:spcAft>
              <a:buClr>
                <a:schemeClr val="accent3"/>
              </a:buClr>
              <a:buFont typeface="Wingdings 2"/>
              <a:buChar char=""/>
              <a:defRPr/>
            </a:pPr>
            <a:r>
              <a:rPr lang="en-US" sz="4000" dirty="0" smtClean="0">
                <a:ea typeface="+mn-ea"/>
              </a:rPr>
              <a:t>One year later, the </a:t>
            </a:r>
            <a:r>
              <a:rPr lang="en-US" sz="4000" u="sng" dirty="0" smtClean="0">
                <a:ea typeface="+mn-ea"/>
              </a:rPr>
              <a:t>Stamp Act</a:t>
            </a:r>
            <a:r>
              <a:rPr lang="en-US" sz="4000" dirty="0" smtClean="0">
                <a:ea typeface="+mn-ea"/>
              </a:rPr>
              <a:t> required colonists to buy a royal stamp to validate legal documents</a:t>
            </a:r>
          </a:p>
          <a:p>
            <a:pPr marL="640080" lvl="1" indent="-246888" eaLnBrk="1" fontAlgn="auto" hangingPunct="1">
              <a:lnSpc>
                <a:spcPct val="90000"/>
              </a:lnSpc>
              <a:spcAft>
                <a:spcPts val="0"/>
              </a:spcAft>
              <a:buFont typeface="Wingdings 2"/>
              <a:buChar char=""/>
              <a:defRPr/>
            </a:pPr>
            <a:r>
              <a:rPr lang="en-US" sz="4000" dirty="0" smtClean="0">
                <a:ea typeface="+mn-ea"/>
              </a:rPr>
              <a:t>Colonial protest changed from a gentry movement to a </a:t>
            </a:r>
            <a:r>
              <a:rPr lang="en-US" sz="4000" i="1" dirty="0" smtClean="0">
                <a:ea typeface="+mn-ea"/>
              </a:rPr>
              <a:t>mass protest by common citizens</a:t>
            </a:r>
          </a:p>
          <a:p>
            <a:pPr marL="640080" lvl="1" indent="-246888" eaLnBrk="1" fontAlgn="auto" hangingPunct="1">
              <a:lnSpc>
                <a:spcPct val="90000"/>
              </a:lnSpc>
              <a:spcAft>
                <a:spcPts val="0"/>
              </a:spcAft>
              <a:buFont typeface="Wingdings 2"/>
              <a:buChar char=""/>
              <a:defRPr/>
            </a:pPr>
            <a:r>
              <a:rPr lang="en-US" sz="4000" dirty="0" smtClean="0">
                <a:ea typeface="+mn-ea"/>
              </a:rPr>
              <a:t>Massachusetts called for a </a:t>
            </a:r>
            <a:r>
              <a:rPr lang="en-US" sz="4000" u="sng" dirty="0" smtClean="0">
                <a:ea typeface="+mn-ea"/>
              </a:rPr>
              <a:t>Stamp Act Congress</a:t>
            </a:r>
            <a:r>
              <a:rPr lang="en-US" sz="4000" dirty="0" smtClean="0">
                <a:ea typeface="+mn-ea"/>
              </a:rPr>
              <a:t> (an inter-colonial meeting) to petition the King &amp; Parliament for a repeal </a:t>
            </a:r>
          </a:p>
        </p:txBody>
      </p:sp>
      <p:sp>
        <p:nvSpPr>
          <p:cNvPr id="16394" name="AutoShape 10"/>
          <p:cNvSpPr>
            <a:spLocks noChangeArrowheads="1"/>
          </p:cNvSpPr>
          <p:nvPr/>
        </p:nvSpPr>
        <p:spPr bwMode="auto">
          <a:xfrm>
            <a:off x="228600" y="3048000"/>
            <a:ext cx="8915400" cy="1143000"/>
          </a:xfrm>
          <a:prstGeom prst="wedgeRectCallout">
            <a:avLst>
              <a:gd name="adj1" fmla="val -2023"/>
              <a:gd name="adj2" fmla="val -141210"/>
            </a:avLst>
          </a:prstGeom>
          <a:solidFill>
            <a:srgbClr val="FFFF99"/>
          </a:solidFill>
          <a:ln w="38100">
            <a:solidFill>
              <a:schemeClr val="tx1"/>
            </a:solidFill>
            <a:miter lim="800000"/>
            <a:headEnd/>
            <a:tailEnd/>
          </a:ln>
          <a:effectLst/>
          <a:extLst/>
        </p:spPr>
        <p:txBody>
          <a:bodyPr/>
          <a:lstStyle/>
          <a:p>
            <a:pPr algn="ctr">
              <a:lnSpc>
                <a:spcPct val="85000"/>
              </a:lnSpc>
              <a:spcBef>
                <a:spcPct val="15000"/>
              </a:spcBef>
            </a:pPr>
            <a:r>
              <a:rPr lang="en-US" sz="2800" dirty="0">
                <a:solidFill>
                  <a:srgbClr val="000000"/>
                </a:solidFill>
              </a:rPr>
              <a:t>By taxing marriage licenses, property deeds, &amp; playing cards, this duty affected </a:t>
            </a:r>
            <a:r>
              <a:rPr lang="en-US" sz="2800" i="1" dirty="0">
                <a:solidFill>
                  <a:srgbClr val="000000"/>
                </a:solidFill>
              </a:rPr>
              <a:t>common folks</a:t>
            </a:r>
          </a:p>
        </p:txBody>
      </p:sp>
    </p:spTree>
    <p:extLst>
      <p:ext uri="{BB962C8B-B14F-4D97-AF65-F5344CB8AC3E}">
        <p14:creationId xmlns:p14="http://schemas.microsoft.com/office/powerpoint/2010/main" val="347691678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394"/>
                                        </p:tgtEl>
                                        <p:attrNameLst>
                                          <p:attrName>style.visibility</p:attrName>
                                        </p:attrNameLst>
                                      </p:cBhvr>
                                      <p:to>
                                        <p:strVal val="visible"/>
                                      </p:to>
                                    </p:set>
                                    <p:anim calcmode="lin" valueType="num">
                                      <p:cBhvr>
                                        <p:cTn id="7" dur="500" fill="hold"/>
                                        <p:tgtEl>
                                          <p:spTgt spid="16394"/>
                                        </p:tgtEl>
                                        <p:attrNameLst>
                                          <p:attrName>ppt_w</p:attrName>
                                        </p:attrNameLst>
                                      </p:cBhvr>
                                      <p:tavLst>
                                        <p:tav tm="0">
                                          <p:val>
                                            <p:fltVal val="0"/>
                                          </p:val>
                                        </p:tav>
                                        <p:tav tm="100000">
                                          <p:val>
                                            <p:strVal val="#ppt_w"/>
                                          </p:val>
                                        </p:tav>
                                      </p:tavLst>
                                    </p:anim>
                                    <p:anim calcmode="lin" valueType="num">
                                      <p:cBhvr>
                                        <p:cTn id="8" dur="500" fill="hold"/>
                                        <p:tgtEl>
                                          <p:spTgt spid="16394"/>
                                        </p:tgtEl>
                                        <p:attrNameLst>
                                          <p:attrName>ppt_h</p:attrName>
                                        </p:attrNameLst>
                                      </p:cBhvr>
                                      <p:tavLst>
                                        <p:tav tm="0">
                                          <p:val>
                                            <p:fltVal val="0"/>
                                          </p:val>
                                        </p:tav>
                                        <p:tav tm="100000">
                                          <p:val>
                                            <p:strVal val="#ppt_h"/>
                                          </p:val>
                                        </p:tav>
                                      </p:tavLst>
                                    </p:anim>
                                    <p:animEffect transition="in" filter="fade">
                                      <p:cBhvr>
                                        <p:cTn id="9"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1143000"/>
          </a:xfrm>
        </p:spPr>
        <p:txBody>
          <a:bodyPr/>
          <a:lstStyle/>
          <a:p>
            <a:pPr eaLnBrk="1" hangingPunct="1"/>
            <a:r>
              <a:rPr lang="en-US" u="sng" dirty="0">
                <a:latin typeface="Rockwell"/>
              </a:rPr>
              <a:t>The Stamp Act Congress</a:t>
            </a:r>
            <a:r>
              <a:rPr lang="en-US" dirty="0">
                <a:latin typeface="Rockwell"/>
              </a:rPr>
              <a:t> </a:t>
            </a:r>
          </a:p>
        </p:txBody>
      </p:sp>
      <p:sp>
        <p:nvSpPr>
          <p:cNvPr id="18435" name="Rectangle 3"/>
          <p:cNvSpPr>
            <a:spLocks noGrp="1" noChangeArrowheads="1"/>
          </p:cNvSpPr>
          <p:nvPr>
            <p:ph type="body" sz="half" idx="1"/>
          </p:nvPr>
        </p:nvSpPr>
        <p:spPr>
          <a:xfrm>
            <a:off x="0" y="1600200"/>
            <a:ext cx="4961058" cy="5257800"/>
          </a:xfrm>
        </p:spPr>
        <p:txBody>
          <a:bodyPr rtlCol="0">
            <a:normAutofit fontScale="77500" lnSpcReduction="20000"/>
          </a:bodyPr>
          <a:lstStyle/>
          <a:p>
            <a:pPr eaLnBrk="1" fontAlgn="auto" hangingPunct="1">
              <a:spcAft>
                <a:spcPts val="0"/>
              </a:spcAft>
              <a:buFont typeface="Arial" pitchFamily="34" charset="0"/>
              <a:buChar char="•"/>
              <a:defRPr/>
            </a:pPr>
            <a:r>
              <a:rPr lang="en-US" sz="2400" u="sng" dirty="0" smtClean="0">
                <a:ea typeface="+mn-ea"/>
              </a:rPr>
              <a:t>27 delegates from 9 colonies met in N.Y. to denounce the Stamp Act in 1765.</a:t>
            </a:r>
          </a:p>
          <a:p>
            <a:pPr lvl="1" eaLnBrk="1" fontAlgn="auto" hangingPunct="1">
              <a:spcAft>
                <a:spcPts val="0"/>
              </a:spcAft>
              <a:buFont typeface="Arial" pitchFamily="34" charset="0"/>
              <a:buChar char="–"/>
              <a:defRPr/>
            </a:pPr>
            <a:r>
              <a:rPr lang="en-US" sz="2400" dirty="0" smtClean="0">
                <a:ea typeface="+mn-ea"/>
              </a:rPr>
              <a:t>Drew up a statement of their rights and asked the King and Parliament to repeal the Stamp Act.</a:t>
            </a:r>
          </a:p>
          <a:p>
            <a:pPr lvl="1" eaLnBrk="1" fontAlgn="auto" hangingPunct="1">
              <a:spcAft>
                <a:spcPts val="0"/>
              </a:spcAft>
              <a:buFont typeface="Arial" pitchFamily="34" charset="0"/>
              <a:buChar char="–"/>
              <a:defRPr/>
            </a:pPr>
            <a:r>
              <a:rPr lang="en-US" sz="2400" dirty="0" smtClean="0">
                <a:ea typeface="+mn-ea"/>
              </a:rPr>
              <a:t>It was important in that it brought together different and rival colonies for the same purpose.</a:t>
            </a:r>
          </a:p>
          <a:p>
            <a:pPr lvl="1" eaLnBrk="1" fontAlgn="auto" hangingPunct="1">
              <a:spcAft>
                <a:spcPts val="0"/>
              </a:spcAft>
              <a:buFont typeface="Arial" pitchFamily="34" charset="0"/>
              <a:buChar char="–"/>
              <a:defRPr/>
            </a:pPr>
            <a:r>
              <a:rPr lang="en-US" sz="2400" dirty="0" smtClean="0">
                <a:ea typeface="+mn-ea"/>
              </a:rPr>
              <a:t>A tiny step toward colonial unity.</a:t>
            </a:r>
          </a:p>
          <a:p>
            <a:r>
              <a:rPr lang="en-US" sz="2800" dirty="0">
                <a:latin typeface="Rockwell"/>
              </a:rPr>
              <a:t>Nonimportation agreements worked great to combat the Stamp Act.</a:t>
            </a:r>
          </a:p>
          <a:p>
            <a:pPr lvl="1"/>
            <a:r>
              <a:rPr lang="en-US" sz="2400" dirty="0">
                <a:latin typeface="Rockwell"/>
              </a:rPr>
              <a:t>The American colonists were united against a common problem.</a:t>
            </a:r>
          </a:p>
          <a:p>
            <a:pPr lvl="1"/>
            <a:r>
              <a:rPr lang="en-US" sz="2400" u="sng" dirty="0">
                <a:latin typeface="Rockwell"/>
              </a:rPr>
              <a:t>Home woven handicrafts were encouraged and popular over British imports</a:t>
            </a:r>
            <a:r>
              <a:rPr lang="en-US" sz="2400" dirty="0">
                <a:latin typeface="Rockwell"/>
              </a:rPr>
              <a:t>.</a:t>
            </a:r>
          </a:p>
          <a:p>
            <a:pPr lvl="1" eaLnBrk="1" fontAlgn="auto" hangingPunct="1">
              <a:spcAft>
                <a:spcPts val="0"/>
              </a:spcAft>
              <a:buFont typeface="Arial" pitchFamily="34" charset="0"/>
              <a:buChar char="–"/>
              <a:defRPr/>
            </a:pPr>
            <a:endParaRPr lang="en-US" sz="2400" dirty="0" smtClean="0">
              <a:ea typeface="+mn-ea"/>
            </a:endParaRPr>
          </a:p>
        </p:txBody>
      </p:sp>
      <p:pic>
        <p:nvPicPr>
          <p:cNvPr id="1638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1058" y="1007410"/>
            <a:ext cx="4182942" cy="316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3836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500" fill="hold"/>
                                        <p:tgtEl>
                                          <p:spTgt spid="1843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4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8435">
                                            <p:txEl>
                                              <p:pRg st="6" end="6"/>
                                            </p:txEl>
                                          </p:spTgt>
                                        </p:tgtEl>
                                        <p:attrNameLst>
                                          <p:attrName>style.visibility</p:attrName>
                                        </p:attrNameLst>
                                      </p:cBhvr>
                                      <p:to>
                                        <p:strVal val="visible"/>
                                      </p:to>
                                    </p:set>
                                    <p:anim calcmode="lin" valueType="num">
                                      <p:cBhvr additive="base">
                                        <p:cTn id="43" dur="500" fill="hold"/>
                                        <p:tgtEl>
                                          <p:spTgt spid="1843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843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5194300"/>
            <a:ext cx="9144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075" tIns="46038" rIns="92075" bIns="46038">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ctr" defTabSz="914400" fontAlgn="base">
              <a:lnSpc>
                <a:spcPct val="80000"/>
              </a:lnSpc>
              <a:spcBef>
                <a:spcPct val="0"/>
              </a:spcBef>
              <a:spcAft>
                <a:spcPct val="0"/>
              </a:spcAft>
              <a:buClr>
                <a:srgbClr val="0099CC"/>
              </a:buClr>
              <a:buSzPct val="130000"/>
              <a:buFont typeface="Wingdings" charset="0"/>
              <a:buNone/>
            </a:pPr>
            <a:r>
              <a:rPr lang="en-US" sz="3200" dirty="0" smtClean="0">
                <a:solidFill>
                  <a:srgbClr val="003366"/>
                </a:solidFill>
                <a:latin typeface="Rockwell"/>
              </a:rPr>
              <a:t>Mob reaction to the Stamp Act</a:t>
            </a:r>
          </a:p>
        </p:txBody>
      </p:sp>
      <p:sp>
        <p:nvSpPr>
          <p:cNvPr id="23555" name="Text Box 3"/>
          <p:cNvSpPr txBox="1">
            <a:spLocks noChangeArrowheads="1"/>
          </p:cNvSpPr>
          <p:nvPr/>
        </p:nvSpPr>
        <p:spPr bwMode="auto">
          <a:xfrm>
            <a:off x="0" y="5695950"/>
            <a:ext cx="91440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ctr" defTabSz="914400" eaLnBrk="1" fontAlgn="base" hangingPunct="1">
              <a:lnSpc>
                <a:spcPct val="80000"/>
              </a:lnSpc>
              <a:spcBef>
                <a:spcPct val="0"/>
              </a:spcBef>
              <a:spcAft>
                <a:spcPct val="0"/>
              </a:spcAft>
            </a:pPr>
            <a:r>
              <a:rPr lang="en-US" sz="3200" dirty="0" smtClean="0">
                <a:solidFill>
                  <a:srgbClr val="CC0000"/>
                </a:solidFill>
                <a:latin typeface="Rockwell"/>
              </a:rPr>
              <a:t>For the 1</a:t>
            </a:r>
            <a:r>
              <a:rPr lang="en-US" sz="3200" baseline="30000" dirty="0" smtClean="0">
                <a:solidFill>
                  <a:srgbClr val="CC0000"/>
                </a:solidFill>
                <a:latin typeface="Rockwell"/>
              </a:rPr>
              <a:t>st</a:t>
            </a:r>
            <a:r>
              <a:rPr lang="en-US" sz="3200" dirty="0" smtClean="0">
                <a:solidFill>
                  <a:srgbClr val="CC0000"/>
                </a:solidFill>
                <a:latin typeface="Rockwell"/>
              </a:rPr>
              <a:t> time, many colonists refer to fellow boycotters as </a:t>
            </a:r>
            <a:r>
              <a:rPr lang="ja-JP" altLang="en-US" sz="3200" dirty="0" smtClean="0">
                <a:solidFill>
                  <a:srgbClr val="CC0000"/>
                </a:solidFill>
                <a:latin typeface="Rockwell"/>
              </a:rPr>
              <a:t>“</a:t>
            </a:r>
            <a:r>
              <a:rPr lang="en-US" sz="3200" dirty="0" smtClean="0">
                <a:solidFill>
                  <a:srgbClr val="CC0000"/>
                </a:solidFill>
                <a:latin typeface="Rockwell"/>
              </a:rPr>
              <a:t>patriots</a:t>
            </a:r>
            <a:r>
              <a:rPr lang="ja-JP" altLang="en-US" sz="3200" dirty="0" smtClean="0">
                <a:solidFill>
                  <a:srgbClr val="CC0000"/>
                </a:solidFill>
                <a:latin typeface="Rockwell"/>
              </a:rPr>
              <a:t>”</a:t>
            </a:r>
            <a:r>
              <a:rPr lang="en-US" sz="3200" dirty="0" smtClean="0">
                <a:solidFill>
                  <a:srgbClr val="CC0000"/>
                </a:solidFill>
                <a:latin typeface="Rockwell"/>
              </a:rPr>
              <a:t> </a:t>
            </a:r>
          </a:p>
        </p:txBody>
      </p:sp>
      <p:pic>
        <p:nvPicPr>
          <p:cNvPr id="23556" name="Picture 4" descr="Photo of BOSTON: STAMP ACT RIOT, 1765. &#10;Sons of Liberty protesting the Stamp Act by attacking the house of Lieutenant Governor Thomas Hutchinson at Boston on 26 August 1765. Color engraving, 19th century."/>
          <p:cNvPicPr>
            <a:picLocks noChangeAspect="1" noChangeArrowheads="1"/>
          </p:cNvPicPr>
          <p:nvPr/>
        </p:nvPicPr>
        <p:blipFill>
          <a:blip r:embed="rId2">
            <a:extLst>
              <a:ext uri="{28A0092B-C50C-407E-A947-70E740481C1C}">
                <a14:useLocalDpi xmlns:a14="http://schemas.microsoft.com/office/drawing/2010/main" val="0"/>
              </a:ext>
            </a:extLst>
          </a:blip>
          <a:srcRect b="10559"/>
          <a:stretch>
            <a:fillRect/>
          </a:stretch>
        </p:blipFill>
        <p:spPr bwMode="auto">
          <a:xfrm>
            <a:off x="1143000" y="0"/>
            <a:ext cx="67056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6" name="Picture 10" descr="26654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52587" name="Picture 11" descr="2667138"/>
          <p:cNvPicPr>
            <a:picLocks noChangeAspect="1" noChangeArrowheads="1"/>
          </p:cNvPicPr>
          <p:nvPr/>
        </p:nvPicPr>
        <p:blipFill>
          <a:blip r:embed="rId4">
            <a:extLst>
              <a:ext uri="{28A0092B-C50C-407E-A947-70E740481C1C}">
                <a14:useLocalDpi xmlns:a14="http://schemas.microsoft.com/office/drawing/2010/main" val="0"/>
              </a:ext>
            </a:extLst>
          </a:blip>
          <a:srcRect l="10605" t="26666" r="10884" b="13414"/>
          <a:stretch>
            <a:fillRect/>
          </a:stretch>
        </p:blipFill>
        <p:spPr bwMode="auto">
          <a:xfrm>
            <a:off x="128588" y="0"/>
            <a:ext cx="52054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52588" name="Text Box 12"/>
          <p:cNvSpPr txBox="1">
            <a:spLocks noChangeArrowheads="1"/>
          </p:cNvSpPr>
          <p:nvPr/>
        </p:nvSpPr>
        <p:spPr bwMode="auto">
          <a:xfrm>
            <a:off x="609600" y="107950"/>
            <a:ext cx="7924800" cy="991041"/>
          </a:xfrm>
          <a:prstGeom prst="rect">
            <a:avLst/>
          </a:prstGeom>
          <a:solidFill>
            <a:srgbClr val="CCFFCC"/>
          </a:solidFill>
          <a:ln w="12700">
            <a:solidFill>
              <a:schemeClr val="tx1"/>
            </a:solidFill>
            <a:miter lim="800000"/>
            <a:headEnd/>
            <a:tailEnd/>
          </a:ln>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ctr" defTabSz="914400" eaLnBrk="1" fontAlgn="base" hangingPunct="1">
              <a:lnSpc>
                <a:spcPct val="80000"/>
              </a:lnSpc>
              <a:spcBef>
                <a:spcPct val="0"/>
              </a:spcBef>
              <a:spcAft>
                <a:spcPct val="0"/>
              </a:spcAft>
            </a:pPr>
            <a:r>
              <a:rPr lang="en-US" sz="2400" dirty="0" smtClean="0">
                <a:solidFill>
                  <a:srgbClr val="000000"/>
                </a:solidFill>
                <a:latin typeface="Rockwell"/>
              </a:rPr>
              <a:t>The </a:t>
            </a:r>
            <a:r>
              <a:rPr lang="ja-JP" altLang="en-US" sz="2400" dirty="0" smtClean="0">
                <a:solidFill>
                  <a:srgbClr val="000000"/>
                </a:solidFill>
                <a:latin typeface="Rockwell"/>
              </a:rPr>
              <a:t>“</a:t>
            </a:r>
            <a:r>
              <a:rPr lang="en-US" sz="2400" u="sng" dirty="0" smtClean="0">
                <a:solidFill>
                  <a:srgbClr val="000000"/>
                </a:solidFill>
                <a:latin typeface="Rockwell"/>
              </a:rPr>
              <a:t>Sons of Liberty</a:t>
            </a:r>
            <a:r>
              <a:rPr lang="ja-JP" altLang="en-US" sz="2400" dirty="0" smtClean="0">
                <a:solidFill>
                  <a:srgbClr val="000000"/>
                </a:solidFill>
                <a:latin typeface="Rockwell"/>
              </a:rPr>
              <a:t>”</a:t>
            </a:r>
            <a:r>
              <a:rPr lang="en-US" sz="2400" dirty="0" smtClean="0">
                <a:solidFill>
                  <a:srgbClr val="000000"/>
                </a:solidFill>
                <a:latin typeface="Rockwell"/>
              </a:rPr>
              <a:t> &amp; </a:t>
            </a:r>
            <a:r>
              <a:rPr lang="ja-JP" altLang="en-US" sz="2400" dirty="0" smtClean="0">
                <a:solidFill>
                  <a:srgbClr val="000000"/>
                </a:solidFill>
                <a:latin typeface="Rockwell"/>
              </a:rPr>
              <a:t>“</a:t>
            </a:r>
            <a:r>
              <a:rPr lang="en-US" sz="2400" u="sng" dirty="0" smtClean="0">
                <a:solidFill>
                  <a:srgbClr val="000000"/>
                </a:solidFill>
                <a:latin typeface="Rockwell"/>
              </a:rPr>
              <a:t>Daughters of Liberty</a:t>
            </a:r>
            <a:r>
              <a:rPr lang="ja-JP" altLang="en-US" sz="2400" dirty="0" smtClean="0">
                <a:solidFill>
                  <a:srgbClr val="000000"/>
                </a:solidFill>
                <a:latin typeface="Rockwell"/>
              </a:rPr>
              <a:t>”</a:t>
            </a:r>
            <a:r>
              <a:rPr lang="en-US" sz="2400" dirty="0" smtClean="0">
                <a:solidFill>
                  <a:srgbClr val="000000"/>
                </a:solidFill>
                <a:latin typeface="Rockwell"/>
              </a:rPr>
              <a:t> </a:t>
            </a:r>
            <a:br>
              <a:rPr lang="en-US" sz="2400" dirty="0" smtClean="0">
                <a:solidFill>
                  <a:srgbClr val="000000"/>
                </a:solidFill>
                <a:latin typeface="Rockwell"/>
              </a:rPr>
            </a:br>
            <a:r>
              <a:rPr lang="en-US" sz="2400" dirty="0" smtClean="0">
                <a:solidFill>
                  <a:srgbClr val="000000"/>
                </a:solidFill>
                <a:latin typeface="Rockwell"/>
              </a:rPr>
              <a:t>were formed to protest British restrictions &amp; </a:t>
            </a:r>
            <a:br>
              <a:rPr lang="en-US" sz="2400" dirty="0" smtClean="0">
                <a:solidFill>
                  <a:srgbClr val="000000"/>
                </a:solidFill>
                <a:latin typeface="Rockwell"/>
              </a:rPr>
            </a:br>
            <a:r>
              <a:rPr lang="en-US" sz="2400" dirty="0" smtClean="0">
                <a:solidFill>
                  <a:srgbClr val="000000"/>
                </a:solidFill>
                <a:latin typeface="Rockwell"/>
              </a:rPr>
              <a:t>became the leaders of  colonial resistance</a:t>
            </a:r>
          </a:p>
        </p:txBody>
      </p:sp>
      <p:sp>
        <p:nvSpPr>
          <p:cNvPr id="152589" name="Rectangle 13"/>
          <p:cNvSpPr>
            <a:spLocks noChangeArrowheads="1"/>
          </p:cNvSpPr>
          <p:nvPr/>
        </p:nvSpPr>
        <p:spPr bwMode="auto">
          <a:xfrm>
            <a:off x="1524000" y="5540403"/>
            <a:ext cx="6858000" cy="1290610"/>
          </a:xfrm>
          <a:prstGeom prst="rect">
            <a:avLst/>
          </a:prstGeom>
          <a:solidFill>
            <a:srgbClr val="FFFF99"/>
          </a:solidFill>
          <a:ln w="12700">
            <a:solidFill>
              <a:schemeClr val="tx1"/>
            </a:solidFill>
            <a:miter lim="800000"/>
            <a:headEnd/>
            <a:tailEnd/>
          </a:ln>
        </p:spPr>
        <p:txBody>
          <a:bodyPr>
            <a:spAutoFit/>
          </a:bodyPr>
          <a:lstStyle/>
          <a:p>
            <a:pPr algn="ctr" defTabSz="914400" fontAlgn="base">
              <a:lnSpc>
                <a:spcPct val="80000"/>
              </a:lnSpc>
              <a:spcBef>
                <a:spcPct val="0"/>
              </a:spcBef>
              <a:spcAft>
                <a:spcPct val="0"/>
              </a:spcAft>
              <a:buClr>
                <a:srgbClr val="0099CC"/>
              </a:buClr>
              <a:buSzPct val="80000"/>
              <a:buFont typeface="Wingdings" charset="0"/>
              <a:buNone/>
            </a:pPr>
            <a:r>
              <a:rPr lang="en-US" sz="3200" dirty="0" smtClean="0">
                <a:solidFill>
                  <a:srgbClr val="000000"/>
                </a:solidFill>
                <a:latin typeface="Rockwell"/>
                <a:ea typeface="ＭＳ Ｐゴシック" charset="0"/>
                <a:cs typeface="Arial" charset="0"/>
              </a:rPr>
              <a:t>The colonial boycotts were effective &amp; </a:t>
            </a:r>
            <a:br>
              <a:rPr lang="en-US" sz="3200" dirty="0" smtClean="0">
                <a:solidFill>
                  <a:srgbClr val="000000"/>
                </a:solidFill>
                <a:latin typeface="Rockwell"/>
                <a:ea typeface="ＭＳ Ｐゴシック" charset="0"/>
                <a:cs typeface="Arial" charset="0"/>
              </a:rPr>
            </a:br>
            <a:r>
              <a:rPr lang="en-US" sz="3200" dirty="0" smtClean="0">
                <a:solidFill>
                  <a:srgbClr val="000000"/>
                </a:solidFill>
                <a:latin typeface="Rockwell"/>
                <a:ea typeface="ＭＳ Ｐゴシック" charset="0"/>
                <a:cs typeface="Arial" charset="0"/>
              </a:rPr>
              <a:t>Britain repealed the Stamp Act</a:t>
            </a:r>
          </a:p>
        </p:txBody>
      </p:sp>
    </p:spTree>
    <p:extLst>
      <p:ext uri="{BB962C8B-B14F-4D97-AF65-F5344CB8AC3E}">
        <p14:creationId xmlns:p14="http://schemas.microsoft.com/office/powerpoint/2010/main" val="39892985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2586"/>
                                        </p:tgtEl>
                                        <p:attrNameLst>
                                          <p:attrName>style.visibility</p:attrName>
                                        </p:attrNameLst>
                                      </p:cBhvr>
                                      <p:to>
                                        <p:strVal val="visible"/>
                                      </p:to>
                                    </p:set>
                                    <p:anim calcmode="lin" valueType="num">
                                      <p:cBhvr>
                                        <p:cTn id="7" dur="500" fill="hold"/>
                                        <p:tgtEl>
                                          <p:spTgt spid="152586"/>
                                        </p:tgtEl>
                                        <p:attrNameLst>
                                          <p:attrName>ppt_w</p:attrName>
                                        </p:attrNameLst>
                                      </p:cBhvr>
                                      <p:tavLst>
                                        <p:tav tm="0">
                                          <p:val>
                                            <p:fltVal val="0"/>
                                          </p:val>
                                        </p:tav>
                                        <p:tav tm="100000">
                                          <p:val>
                                            <p:strVal val="#ppt_w"/>
                                          </p:val>
                                        </p:tav>
                                      </p:tavLst>
                                    </p:anim>
                                    <p:anim calcmode="lin" valueType="num">
                                      <p:cBhvr>
                                        <p:cTn id="8" dur="500" fill="hold"/>
                                        <p:tgtEl>
                                          <p:spTgt spid="152586"/>
                                        </p:tgtEl>
                                        <p:attrNameLst>
                                          <p:attrName>ppt_h</p:attrName>
                                        </p:attrNameLst>
                                      </p:cBhvr>
                                      <p:tavLst>
                                        <p:tav tm="0">
                                          <p:val>
                                            <p:fltVal val="0"/>
                                          </p:val>
                                        </p:tav>
                                        <p:tav tm="100000">
                                          <p:val>
                                            <p:strVal val="#ppt_h"/>
                                          </p:val>
                                        </p:tav>
                                      </p:tavLst>
                                    </p:anim>
                                    <p:animEffect transition="in" filter="fade">
                                      <p:cBhvr>
                                        <p:cTn id="9" dur="500"/>
                                        <p:tgtEl>
                                          <p:spTgt spid="1525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52587"/>
                                        </p:tgtEl>
                                        <p:attrNameLst>
                                          <p:attrName>style.visibility</p:attrName>
                                        </p:attrNameLst>
                                      </p:cBhvr>
                                      <p:to>
                                        <p:strVal val="visible"/>
                                      </p:to>
                                    </p:set>
                                    <p:anim calcmode="lin" valueType="num">
                                      <p:cBhvr>
                                        <p:cTn id="14" dur="500" fill="hold"/>
                                        <p:tgtEl>
                                          <p:spTgt spid="152587"/>
                                        </p:tgtEl>
                                        <p:attrNameLst>
                                          <p:attrName>ppt_w</p:attrName>
                                        </p:attrNameLst>
                                      </p:cBhvr>
                                      <p:tavLst>
                                        <p:tav tm="0">
                                          <p:val>
                                            <p:fltVal val="0"/>
                                          </p:val>
                                        </p:tav>
                                        <p:tav tm="100000">
                                          <p:val>
                                            <p:strVal val="#ppt_w"/>
                                          </p:val>
                                        </p:tav>
                                      </p:tavLst>
                                    </p:anim>
                                    <p:anim calcmode="lin" valueType="num">
                                      <p:cBhvr>
                                        <p:cTn id="15" dur="500" fill="hold"/>
                                        <p:tgtEl>
                                          <p:spTgt spid="152587"/>
                                        </p:tgtEl>
                                        <p:attrNameLst>
                                          <p:attrName>ppt_h</p:attrName>
                                        </p:attrNameLst>
                                      </p:cBhvr>
                                      <p:tavLst>
                                        <p:tav tm="0">
                                          <p:val>
                                            <p:fltVal val="0"/>
                                          </p:val>
                                        </p:tav>
                                        <p:tav tm="100000">
                                          <p:val>
                                            <p:strVal val="#ppt_h"/>
                                          </p:val>
                                        </p:tav>
                                      </p:tavLst>
                                    </p:anim>
                                    <p:animEffect transition="in" filter="fade">
                                      <p:cBhvr>
                                        <p:cTn id="16" dur="500"/>
                                        <p:tgtEl>
                                          <p:spTgt spid="152587"/>
                                        </p:tgtEl>
                                      </p:cBhvr>
                                    </p:animEffect>
                                  </p:childTnLst>
                                </p:cTn>
                              </p:par>
                            </p:childTnLst>
                          </p:cTn>
                        </p:par>
                        <p:par>
                          <p:cTn id="17" fill="hold" nodeType="afterGroup">
                            <p:stCondLst>
                              <p:cond delay="500"/>
                            </p:stCondLst>
                            <p:childTnLst>
                              <p:par>
                                <p:cTn id="18" presetID="53" presetClass="entr" presetSubtype="0" fill="hold" grpId="0" nodeType="afterEffect">
                                  <p:stCondLst>
                                    <p:cond delay="0"/>
                                  </p:stCondLst>
                                  <p:childTnLst>
                                    <p:set>
                                      <p:cBhvr>
                                        <p:cTn id="19" dur="1" fill="hold">
                                          <p:stCondLst>
                                            <p:cond delay="0"/>
                                          </p:stCondLst>
                                        </p:cTn>
                                        <p:tgtEl>
                                          <p:spTgt spid="152588"/>
                                        </p:tgtEl>
                                        <p:attrNameLst>
                                          <p:attrName>style.visibility</p:attrName>
                                        </p:attrNameLst>
                                      </p:cBhvr>
                                      <p:to>
                                        <p:strVal val="visible"/>
                                      </p:to>
                                    </p:set>
                                    <p:anim calcmode="lin" valueType="num">
                                      <p:cBhvr>
                                        <p:cTn id="20" dur="500" fill="hold"/>
                                        <p:tgtEl>
                                          <p:spTgt spid="152588"/>
                                        </p:tgtEl>
                                        <p:attrNameLst>
                                          <p:attrName>ppt_w</p:attrName>
                                        </p:attrNameLst>
                                      </p:cBhvr>
                                      <p:tavLst>
                                        <p:tav tm="0">
                                          <p:val>
                                            <p:fltVal val="0"/>
                                          </p:val>
                                        </p:tav>
                                        <p:tav tm="100000">
                                          <p:val>
                                            <p:strVal val="#ppt_w"/>
                                          </p:val>
                                        </p:tav>
                                      </p:tavLst>
                                    </p:anim>
                                    <p:anim calcmode="lin" valueType="num">
                                      <p:cBhvr>
                                        <p:cTn id="21" dur="500" fill="hold"/>
                                        <p:tgtEl>
                                          <p:spTgt spid="152588"/>
                                        </p:tgtEl>
                                        <p:attrNameLst>
                                          <p:attrName>ppt_h</p:attrName>
                                        </p:attrNameLst>
                                      </p:cBhvr>
                                      <p:tavLst>
                                        <p:tav tm="0">
                                          <p:val>
                                            <p:fltVal val="0"/>
                                          </p:val>
                                        </p:tav>
                                        <p:tav tm="100000">
                                          <p:val>
                                            <p:strVal val="#ppt_h"/>
                                          </p:val>
                                        </p:tav>
                                      </p:tavLst>
                                    </p:anim>
                                    <p:animEffect transition="in" filter="fade">
                                      <p:cBhvr>
                                        <p:cTn id="22" dur="500"/>
                                        <p:tgtEl>
                                          <p:spTgt spid="152588"/>
                                        </p:tgtEl>
                                      </p:cBhvr>
                                    </p:animEffect>
                                  </p:childTnLst>
                                </p:cTn>
                              </p:par>
                            </p:childTnLst>
                          </p:cTn>
                        </p:par>
                        <p:par>
                          <p:cTn id="23" fill="hold" nodeType="afterGroup">
                            <p:stCondLst>
                              <p:cond delay="1000"/>
                            </p:stCondLst>
                            <p:childTnLst>
                              <p:par>
                                <p:cTn id="24" presetID="53" presetClass="entr" presetSubtype="0" fill="hold" grpId="0" nodeType="afterEffect">
                                  <p:stCondLst>
                                    <p:cond delay="0"/>
                                  </p:stCondLst>
                                  <p:childTnLst>
                                    <p:set>
                                      <p:cBhvr>
                                        <p:cTn id="25" dur="1" fill="hold">
                                          <p:stCondLst>
                                            <p:cond delay="0"/>
                                          </p:stCondLst>
                                        </p:cTn>
                                        <p:tgtEl>
                                          <p:spTgt spid="152589"/>
                                        </p:tgtEl>
                                        <p:attrNameLst>
                                          <p:attrName>style.visibility</p:attrName>
                                        </p:attrNameLst>
                                      </p:cBhvr>
                                      <p:to>
                                        <p:strVal val="visible"/>
                                      </p:to>
                                    </p:set>
                                    <p:anim calcmode="lin" valueType="num">
                                      <p:cBhvr>
                                        <p:cTn id="26" dur="500" fill="hold"/>
                                        <p:tgtEl>
                                          <p:spTgt spid="152589"/>
                                        </p:tgtEl>
                                        <p:attrNameLst>
                                          <p:attrName>ppt_w</p:attrName>
                                        </p:attrNameLst>
                                      </p:cBhvr>
                                      <p:tavLst>
                                        <p:tav tm="0">
                                          <p:val>
                                            <p:fltVal val="0"/>
                                          </p:val>
                                        </p:tav>
                                        <p:tav tm="100000">
                                          <p:val>
                                            <p:strVal val="#ppt_w"/>
                                          </p:val>
                                        </p:tav>
                                      </p:tavLst>
                                    </p:anim>
                                    <p:anim calcmode="lin" valueType="num">
                                      <p:cBhvr>
                                        <p:cTn id="27" dur="500" fill="hold"/>
                                        <p:tgtEl>
                                          <p:spTgt spid="152589"/>
                                        </p:tgtEl>
                                        <p:attrNameLst>
                                          <p:attrName>ppt_h</p:attrName>
                                        </p:attrNameLst>
                                      </p:cBhvr>
                                      <p:tavLst>
                                        <p:tav tm="0">
                                          <p:val>
                                            <p:fltVal val="0"/>
                                          </p:val>
                                        </p:tav>
                                        <p:tav tm="100000">
                                          <p:val>
                                            <p:strVal val="#ppt_h"/>
                                          </p:val>
                                        </p:tav>
                                      </p:tavLst>
                                    </p:anim>
                                    <p:animEffect transition="in" filter="fade">
                                      <p:cBhvr>
                                        <p:cTn id="28" dur="500"/>
                                        <p:tgtEl>
                                          <p:spTgt spid="152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8" grpId="0" animBg="1"/>
      <p:bldP spid="1525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Analysis</a:t>
            </a:r>
            <a:endParaRPr lang="en-US" dirty="0"/>
          </a:p>
        </p:txBody>
      </p:sp>
      <p:sp>
        <p:nvSpPr>
          <p:cNvPr id="3" name="Content Placeholder 2"/>
          <p:cNvSpPr>
            <a:spLocks noGrp="1"/>
          </p:cNvSpPr>
          <p:nvPr>
            <p:ph idx="1"/>
          </p:nvPr>
        </p:nvSpPr>
        <p:spPr/>
        <p:txBody>
          <a:bodyPr/>
          <a:lstStyle/>
          <a:p>
            <a:r>
              <a:rPr lang="en-US" dirty="0" smtClean="0"/>
              <a:t>Ben Franklin Testifies Against the Stamp Act (TAS 133)</a:t>
            </a:r>
            <a:endParaRPr lang="en-US" dirty="0"/>
          </a:p>
        </p:txBody>
      </p:sp>
    </p:spTree>
    <p:extLst>
      <p:ext uri="{BB962C8B-B14F-4D97-AF65-F5344CB8AC3E}">
        <p14:creationId xmlns:p14="http://schemas.microsoft.com/office/powerpoint/2010/main" val="2011819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sz="half" idx="1"/>
          </p:nvPr>
        </p:nvSpPr>
        <p:spPr>
          <a:xfrm>
            <a:off x="0" y="457200"/>
            <a:ext cx="9144000" cy="6019800"/>
          </a:xfrm>
        </p:spPr>
        <p:txBody>
          <a:bodyPr>
            <a:normAutofit/>
          </a:bodyPr>
          <a:lstStyle/>
          <a:p>
            <a:pPr eaLnBrk="1" hangingPunct="1">
              <a:lnSpc>
                <a:spcPct val="80000"/>
              </a:lnSpc>
            </a:pPr>
            <a:r>
              <a:rPr lang="en-US" sz="2800" dirty="0">
                <a:latin typeface="Rockwell"/>
              </a:rPr>
              <a:t>Many colonists argued that the new imperial policy was instituting </a:t>
            </a:r>
            <a:r>
              <a:rPr lang="ja-JP" altLang="en-US" sz="2800" dirty="0">
                <a:latin typeface="Rockwell"/>
              </a:rPr>
              <a:t>“</a:t>
            </a:r>
            <a:r>
              <a:rPr lang="en-US" sz="2800" u="sng" dirty="0">
                <a:latin typeface="Rockwell"/>
              </a:rPr>
              <a:t>taxation without representation.</a:t>
            </a:r>
            <a:r>
              <a:rPr lang="ja-JP" altLang="en-US" sz="2800" u="sng" dirty="0">
                <a:latin typeface="Rockwell"/>
              </a:rPr>
              <a:t>”</a:t>
            </a:r>
            <a:endParaRPr lang="en-US" sz="2800" dirty="0">
              <a:latin typeface="Rockwell"/>
            </a:endParaRPr>
          </a:p>
          <a:p>
            <a:pPr lvl="1" eaLnBrk="1" hangingPunct="1">
              <a:lnSpc>
                <a:spcPct val="80000"/>
              </a:lnSpc>
            </a:pPr>
            <a:r>
              <a:rPr lang="en-US" u="sng" dirty="0">
                <a:latin typeface="Rockwell"/>
              </a:rPr>
              <a:t>Americans believed that only their colonial legislatures had any legal right to impose taxes on their people.</a:t>
            </a:r>
          </a:p>
          <a:p>
            <a:pPr lvl="1" eaLnBrk="1" hangingPunct="1">
              <a:lnSpc>
                <a:spcPct val="80000"/>
              </a:lnSpc>
            </a:pPr>
            <a:r>
              <a:rPr lang="en-US" dirty="0">
                <a:latin typeface="Rockwell"/>
              </a:rPr>
              <a:t>P.M. Grenville dismissed the Americans</a:t>
            </a:r>
            <a:r>
              <a:rPr lang="ja-JP" altLang="en-US" dirty="0">
                <a:latin typeface="Rockwell"/>
              </a:rPr>
              <a:t>’</a:t>
            </a:r>
            <a:r>
              <a:rPr lang="en-US" dirty="0">
                <a:latin typeface="Rockwell"/>
              </a:rPr>
              <a:t> complaints and stated enjoyed </a:t>
            </a:r>
            <a:r>
              <a:rPr lang="en-US" u="sng" dirty="0">
                <a:latin typeface="Rockwell"/>
              </a:rPr>
              <a:t>virtual representation</a:t>
            </a:r>
            <a:r>
              <a:rPr lang="en-US" dirty="0">
                <a:latin typeface="Rockwell"/>
              </a:rPr>
              <a:t> in that Parliament represented all British subjects all over the empire.</a:t>
            </a:r>
          </a:p>
          <a:p>
            <a:pPr lvl="1" eaLnBrk="1" hangingPunct="1">
              <a:lnSpc>
                <a:spcPct val="80000"/>
              </a:lnSpc>
            </a:pPr>
            <a:r>
              <a:rPr lang="en-US" dirty="0">
                <a:latin typeface="Rockwell"/>
              </a:rPr>
              <a:t>Representation in Parliament would actually have </a:t>
            </a:r>
            <a:r>
              <a:rPr lang="en-US" b="1" dirty="0">
                <a:latin typeface="Rockwell"/>
              </a:rPr>
              <a:t>not</a:t>
            </a:r>
            <a:r>
              <a:rPr lang="en-US" dirty="0">
                <a:latin typeface="Rockwell"/>
              </a:rPr>
              <a:t> benefited the American colonists because they would have almost always been outvoted by the more populous regions of the empire, namely England.</a:t>
            </a:r>
          </a:p>
        </p:txBody>
      </p:sp>
    </p:spTree>
    <p:extLst>
      <p:ext uri="{BB962C8B-B14F-4D97-AF65-F5344CB8AC3E}">
        <p14:creationId xmlns:p14="http://schemas.microsoft.com/office/powerpoint/2010/main" val="1979141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1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16" name="Rectangle 4"/>
          <p:cNvSpPr>
            <a:spLocks noChangeArrowheads="1"/>
          </p:cNvSpPr>
          <p:nvPr/>
        </p:nvSpPr>
        <p:spPr bwMode="auto">
          <a:xfrm>
            <a:off x="762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17" name="Rectangle 5"/>
          <p:cNvSpPr>
            <a:spLocks noChangeArrowheads="1"/>
          </p:cNvSpPr>
          <p:nvPr/>
        </p:nvSpPr>
        <p:spPr bwMode="auto">
          <a:xfrm>
            <a:off x="3276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18" name="Rectangle 6"/>
          <p:cNvSpPr>
            <a:spLocks noGrp="1" noChangeArrowheads="1"/>
          </p:cNvSpPr>
          <p:nvPr>
            <p:ph type="title"/>
          </p:nvPr>
        </p:nvSpPr>
        <p:spPr>
          <a:xfrm>
            <a:off x="0" y="50801"/>
            <a:ext cx="6019800" cy="1066800"/>
          </a:xfrm>
          <a:noFill/>
        </p:spPr>
        <p:txBody>
          <a:bodyPr lIns="90488" tIns="44450" rIns="90488" bIns="44450">
            <a:normAutofit/>
          </a:bodyPr>
          <a:lstStyle/>
          <a:p>
            <a:pPr algn="ctr" eaLnBrk="1" hangingPunct="1"/>
            <a:r>
              <a:rPr lang="en-US" dirty="0">
                <a:latin typeface="Rockwell"/>
                <a:cs typeface="Rockwell"/>
              </a:rPr>
              <a:t>The </a:t>
            </a:r>
            <a:r>
              <a:rPr lang="en-US" dirty="0" smtClean="0">
                <a:latin typeface="Rockwell"/>
                <a:cs typeface="Rockwell"/>
              </a:rPr>
              <a:t>Declaratory Act</a:t>
            </a:r>
            <a:endParaRPr lang="en-US" dirty="0">
              <a:latin typeface="Rockwell"/>
              <a:cs typeface="Rockwell"/>
            </a:endParaRPr>
          </a:p>
        </p:txBody>
      </p:sp>
      <p:sp>
        <p:nvSpPr>
          <p:cNvPr id="18439" name="Rectangle 7"/>
          <p:cNvSpPr>
            <a:spLocks noGrp="1" noChangeArrowheads="1"/>
          </p:cNvSpPr>
          <p:nvPr>
            <p:ph idx="1"/>
          </p:nvPr>
        </p:nvSpPr>
        <p:spPr>
          <a:xfrm>
            <a:off x="0" y="1600200"/>
            <a:ext cx="9144000" cy="5257800"/>
          </a:xfrm>
          <a:extLst/>
        </p:spPr>
        <p:txBody>
          <a:bodyPr lIns="90488" tIns="44450" rIns="90488" bIns="44450">
            <a:normAutofit/>
          </a:bodyPr>
          <a:lstStyle/>
          <a:p>
            <a:pPr eaLnBrk="1" hangingPunct="1">
              <a:lnSpc>
                <a:spcPct val="95000"/>
              </a:lnSpc>
            </a:pPr>
            <a:r>
              <a:rPr lang="en-US" dirty="0">
                <a:latin typeface="Rockwell"/>
                <a:cs typeface="Rockwell"/>
              </a:rPr>
              <a:t>Due to effective                          colonial protest, England revoked                           the Stamp Act in 1766</a:t>
            </a:r>
          </a:p>
          <a:p>
            <a:pPr eaLnBrk="1" hangingPunct="1">
              <a:lnSpc>
                <a:spcPct val="95000"/>
              </a:lnSpc>
            </a:pPr>
            <a:endParaRPr lang="en-US" sz="3800" dirty="0">
              <a:latin typeface="Rockwell"/>
              <a:cs typeface="Rockwell"/>
            </a:endParaRPr>
          </a:p>
          <a:p>
            <a:pPr eaLnBrk="1" hangingPunct="1">
              <a:lnSpc>
                <a:spcPct val="95000"/>
              </a:lnSpc>
            </a:pPr>
            <a:r>
              <a:rPr lang="en-US" sz="3800" dirty="0">
                <a:latin typeface="Rockwell"/>
                <a:cs typeface="Rockwell"/>
              </a:rPr>
              <a:t>However, Parliament issued the </a:t>
            </a:r>
            <a:r>
              <a:rPr lang="en-US" sz="3800" u="sng" dirty="0">
                <a:latin typeface="Rockwell"/>
                <a:cs typeface="Rockwell"/>
              </a:rPr>
              <a:t>Declaratory Act of 1766</a:t>
            </a:r>
            <a:r>
              <a:rPr lang="en-US" sz="3800" dirty="0">
                <a:latin typeface="Rockwell"/>
                <a:cs typeface="Rockwell"/>
              </a:rPr>
              <a:t> which reaffirmed Parliament</a:t>
            </a:r>
            <a:r>
              <a:rPr lang="ja-JP" altLang="en-US" sz="3800" dirty="0">
                <a:latin typeface="Rockwell"/>
                <a:cs typeface="Rockwell"/>
              </a:rPr>
              <a:t>’</a:t>
            </a:r>
            <a:r>
              <a:rPr lang="en-US" sz="3800" dirty="0">
                <a:latin typeface="Rockwell"/>
                <a:cs typeface="Rockwell"/>
              </a:rPr>
              <a:t>s sovereignty over the America colonies "in all cases whatsoever</a:t>
            </a:r>
            <a:r>
              <a:rPr lang="ja-JP" altLang="en-US" sz="3800" dirty="0">
                <a:latin typeface="Rockwell"/>
                <a:cs typeface="Rockwell"/>
              </a:rPr>
              <a:t>”</a:t>
            </a:r>
            <a:endParaRPr lang="en-US" sz="4000" dirty="0">
              <a:latin typeface="Rockwell"/>
              <a:cs typeface="Rockwell"/>
            </a:endParaRPr>
          </a:p>
        </p:txBody>
      </p:sp>
      <p:pic>
        <p:nvPicPr>
          <p:cNvPr id="13320" name="Picture 9" descr="Photo of BOSTON: STAMP ACT, 1765. &#10;Sons of Liberty marching with an effigy of a stamp master to protest the Stamp Act in Boston in 1765: colored engraving, 19th century."/>
          <p:cNvPicPr>
            <a:picLocks noChangeAspect="1" noChangeArrowheads="1"/>
          </p:cNvPicPr>
          <p:nvPr/>
        </p:nvPicPr>
        <p:blipFill>
          <a:blip r:embed="rId3">
            <a:extLst>
              <a:ext uri="{28A0092B-C50C-407E-A947-70E740481C1C}">
                <a14:useLocalDpi xmlns:a14="http://schemas.microsoft.com/office/drawing/2010/main" val="0"/>
              </a:ext>
            </a:extLst>
          </a:blip>
          <a:srcRect r="5084" b="11293"/>
          <a:stretch>
            <a:fillRect/>
          </a:stretch>
        </p:blipFill>
        <p:spPr bwMode="auto">
          <a:xfrm>
            <a:off x="6019800" y="1066801"/>
            <a:ext cx="3124200" cy="28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418002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a:effectLst/>
                <a:latin typeface="Rockwell"/>
                <a:cs typeface="Rockwell"/>
              </a:rPr>
              <a:t>Parliamentary Acts</a:t>
            </a:r>
            <a:br>
              <a:rPr lang="en-US">
                <a:effectLst/>
                <a:latin typeface="Rockwell"/>
                <a:cs typeface="Rockwell"/>
              </a:rPr>
            </a:br>
            <a:r>
              <a:rPr lang="en-US">
                <a:effectLst/>
                <a:latin typeface="Rockwell"/>
                <a:cs typeface="Rockwell"/>
              </a:rPr>
              <a:t>Townshend Acts (1767)</a:t>
            </a:r>
          </a:p>
        </p:txBody>
      </p:sp>
      <p:sp>
        <p:nvSpPr>
          <p:cNvPr id="20483" name="Rectangle 3"/>
          <p:cNvSpPr>
            <a:spLocks noGrp="1" noChangeArrowheads="1"/>
          </p:cNvSpPr>
          <p:nvPr>
            <p:ph type="body" sz="half" idx="1"/>
          </p:nvPr>
        </p:nvSpPr>
        <p:spPr>
          <a:xfrm>
            <a:off x="0" y="1524000"/>
            <a:ext cx="4191000" cy="5334000"/>
          </a:xfrm>
          <a:noFill/>
          <a:extLst>
            <a:ext uri="{909E8E84-426E-40dd-AFC4-6F175D3DCCD1}">
              <a14:hiddenFill xmlns:a14="http://schemas.microsoft.com/office/drawing/2010/main">
                <a:solidFill>
                  <a:srgbClr val="FFFFFF"/>
                </a:solidFill>
              </a14:hiddenFill>
            </a:ext>
          </a:extLst>
        </p:spPr>
        <p:txBody>
          <a:bodyPr>
            <a:normAutofit lnSpcReduction="10000"/>
          </a:bodyPr>
          <a:lstStyle/>
          <a:p>
            <a:r>
              <a:rPr lang="en-US" sz="1800" dirty="0">
                <a:effectLst/>
                <a:latin typeface="Rockwell"/>
                <a:cs typeface="Rockwell"/>
              </a:rPr>
              <a:t>Purpose</a:t>
            </a:r>
          </a:p>
          <a:p>
            <a:pPr lvl="1"/>
            <a:r>
              <a:rPr lang="en-US" sz="1600" dirty="0">
                <a:effectLst/>
                <a:latin typeface="Rockwell"/>
                <a:cs typeface="Rockwell"/>
              </a:rPr>
              <a:t>Raise revenue for royal colonial officials</a:t>
            </a:r>
          </a:p>
          <a:p>
            <a:pPr lvl="1"/>
            <a:r>
              <a:rPr lang="en-US" sz="1600" dirty="0">
                <a:effectLst/>
                <a:latin typeface="Rockwell"/>
                <a:cs typeface="Rockwell"/>
              </a:rPr>
              <a:t>Glass, tea, paper, lead, paint</a:t>
            </a:r>
          </a:p>
          <a:p>
            <a:pPr lvl="1"/>
            <a:r>
              <a:rPr lang="en-US" sz="1600" dirty="0">
                <a:effectLst/>
                <a:latin typeface="Rockwell"/>
                <a:cs typeface="Rockwell"/>
              </a:rPr>
              <a:t>Writs of assistance</a:t>
            </a:r>
          </a:p>
          <a:p>
            <a:r>
              <a:rPr lang="en-US" sz="1800" dirty="0">
                <a:effectLst/>
                <a:latin typeface="Rockwell"/>
                <a:cs typeface="Rockwell"/>
              </a:rPr>
              <a:t>Colonial Reaction</a:t>
            </a:r>
          </a:p>
          <a:p>
            <a:pPr lvl="1"/>
            <a:r>
              <a:rPr lang="en-US" sz="1600" dirty="0" smtClean="0">
                <a:effectLst/>
                <a:latin typeface="Rockwell"/>
                <a:cs typeface="Rockwell"/>
              </a:rPr>
              <a:t>Boycotts-Sons of Liberty</a:t>
            </a:r>
            <a:endParaRPr lang="en-US" sz="1600" dirty="0">
              <a:effectLst/>
              <a:latin typeface="Rockwell"/>
              <a:cs typeface="Rockwell"/>
            </a:endParaRPr>
          </a:p>
          <a:p>
            <a:pPr lvl="1"/>
            <a:r>
              <a:rPr lang="en-US" sz="1600" dirty="0">
                <a:effectLst/>
                <a:latin typeface="Rockwell"/>
                <a:cs typeface="Rockwell"/>
              </a:rPr>
              <a:t>Massachusetts Circular Letter</a:t>
            </a:r>
          </a:p>
          <a:p>
            <a:pPr lvl="2"/>
            <a:r>
              <a:rPr lang="en-US" sz="1400" dirty="0">
                <a:effectLst/>
                <a:latin typeface="Rockwell"/>
                <a:cs typeface="Rockwell"/>
              </a:rPr>
              <a:t>James Otis and Samuel Adams</a:t>
            </a:r>
          </a:p>
          <a:p>
            <a:pPr lvl="1"/>
            <a:r>
              <a:rPr lang="en-US" sz="1600" i="1" dirty="0">
                <a:effectLst/>
                <a:latin typeface="Rockwell"/>
                <a:cs typeface="Rockwell"/>
              </a:rPr>
              <a:t>Letters from a Farmer in Pennsylvania</a:t>
            </a:r>
            <a:r>
              <a:rPr lang="en-US" sz="1600" dirty="0">
                <a:effectLst/>
                <a:latin typeface="Rockwell"/>
                <a:cs typeface="Rockwell"/>
              </a:rPr>
              <a:t> - John Dickinson</a:t>
            </a:r>
          </a:p>
          <a:p>
            <a:pPr lvl="2"/>
            <a:r>
              <a:rPr lang="en-US" sz="1400" dirty="0">
                <a:effectLst/>
                <a:latin typeface="Rockwell"/>
                <a:cs typeface="Rockwell"/>
              </a:rPr>
              <a:t>“If they may be legally deprived… of the privilege of legislation, why may they not, with equal reason, be deprived of every other privilege? Or why may not every colony be treated in the same manner, when any of them shall dare to deny their assent to any impositions that shall be directed?”</a:t>
            </a:r>
          </a:p>
        </p:txBody>
      </p:sp>
      <p:pic>
        <p:nvPicPr>
          <p:cNvPr id="20484" name="Picture 5" descr="1024px-Boston_1768.jpg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94175" y="1752600"/>
            <a:ext cx="4875213" cy="3124200"/>
          </a:xfrm>
        </p:spPr>
      </p:pic>
      <p:sp>
        <p:nvSpPr>
          <p:cNvPr id="20485" name="Text Box 6"/>
          <p:cNvSpPr txBox="1">
            <a:spLocks noChangeArrowheads="1"/>
          </p:cNvSpPr>
          <p:nvPr/>
        </p:nvSpPr>
        <p:spPr bwMode="auto">
          <a:xfrm>
            <a:off x="5729288" y="4884738"/>
            <a:ext cx="3414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Engraving by Paul Revere, 1768</a:t>
            </a:r>
          </a:p>
        </p:txBody>
      </p:sp>
    </p:spTree>
    <p:extLst>
      <p:ext uri="{BB962C8B-B14F-4D97-AF65-F5344CB8AC3E}">
        <p14:creationId xmlns:p14="http://schemas.microsoft.com/office/powerpoint/2010/main" val="35855292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Analysis</a:t>
            </a:r>
            <a:endParaRPr lang="en-US" dirty="0"/>
          </a:p>
        </p:txBody>
      </p:sp>
      <p:sp>
        <p:nvSpPr>
          <p:cNvPr id="3" name="Content Placeholder 2"/>
          <p:cNvSpPr>
            <a:spLocks noGrp="1"/>
          </p:cNvSpPr>
          <p:nvPr>
            <p:ph idx="1"/>
          </p:nvPr>
        </p:nvSpPr>
        <p:spPr/>
        <p:txBody>
          <a:bodyPr/>
          <a:lstStyle/>
          <a:p>
            <a:r>
              <a:rPr lang="en-US" dirty="0" smtClean="0"/>
              <a:t>Letter from a Pennsylvania Farmer John Dickinson</a:t>
            </a:r>
            <a:endParaRPr lang="en-US" dirty="0"/>
          </a:p>
        </p:txBody>
      </p:sp>
    </p:spTree>
    <p:extLst>
      <p:ext uri="{BB962C8B-B14F-4D97-AF65-F5344CB8AC3E}">
        <p14:creationId xmlns:p14="http://schemas.microsoft.com/office/powerpoint/2010/main" val="1192898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3 Reasons for Resistance</a:t>
            </a:r>
            <a:endParaRPr lang="en-US" sz="4000" dirty="0"/>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fontScale="77500" lnSpcReduction="20000"/>
          </a:bodyPr>
          <a:lstStyle/>
          <a:p>
            <a:r>
              <a:rPr lang="en-US" sz="3000" dirty="0" smtClean="0"/>
              <a:t>English Common Law</a:t>
            </a:r>
          </a:p>
          <a:p>
            <a:pPr lvl="1"/>
            <a:r>
              <a:rPr lang="en-US" sz="3000" dirty="0" smtClean="0"/>
              <a:t>Centuries old body of legal rules and procedures.</a:t>
            </a:r>
          </a:p>
          <a:p>
            <a:pPr lvl="1"/>
            <a:r>
              <a:rPr lang="en-US" sz="3000" dirty="0" smtClean="0"/>
              <a:t>Magna </a:t>
            </a:r>
            <a:r>
              <a:rPr lang="en-US" sz="3000" dirty="0" err="1" smtClean="0"/>
              <a:t>Carta</a:t>
            </a:r>
            <a:endParaRPr lang="en-US" sz="3000" dirty="0" smtClean="0"/>
          </a:p>
          <a:p>
            <a:pPr lvl="1"/>
            <a:r>
              <a:rPr lang="en-US" sz="3000" dirty="0" smtClean="0"/>
              <a:t>Liberties and Privileges </a:t>
            </a:r>
          </a:p>
          <a:p>
            <a:r>
              <a:rPr lang="en-US" sz="3000" dirty="0" smtClean="0"/>
              <a:t>Natural Rights</a:t>
            </a:r>
          </a:p>
          <a:p>
            <a:pPr lvl="1"/>
            <a:r>
              <a:rPr lang="en-US" sz="3000" dirty="0" smtClean="0"/>
              <a:t>Enlightenment</a:t>
            </a:r>
            <a:endParaRPr lang="en-US" sz="3000" dirty="0"/>
          </a:p>
          <a:p>
            <a:pPr lvl="1"/>
            <a:r>
              <a:rPr lang="en-US" sz="3000" dirty="0" smtClean="0"/>
              <a:t>Separation of Powers</a:t>
            </a:r>
          </a:p>
          <a:p>
            <a:r>
              <a:rPr lang="en-US" sz="3000" dirty="0" smtClean="0"/>
              <a:t>Glorious Revolution</a:t>
            </a:r>
          </a:p>
          <a:p>
            <a:pPr lvl="1"/>
            <a:r>
              <a:rPr lang="en-US" sz="3000" dirty="0" smtClean="0"/>
              <a:t>Constitutional Monarchy took away power from the King to just levy taxes at will.</a:t>
            </a:r>
          </a:p>
          <a:p>
            <a:pPr lvl="1"/>
            <a:endParaRPr lang="en-US" sz="3000" dirty="0"/>
          </a:p>
        </p:txBody>
      </p:sp>
    </p:spTree>
    <p:extLst>
      <p:ext uri="{BB962C8B-B14F-4D97-AF65-F5344CB8AC3E}">
        <p14:creationId xmlns:p14="http://schemas.microsoft.com/office/powerpoint/2010/main" val="312015493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2" name="Rectangle 4"/>
          <p:cNvSpPr>
            <a:spLocks noChangeArrowheads="1"/>
          </p:cNvSpPr>
          <p:nvPr/>
        </p:nvSpPr>
        <p:spPr bwMode="auto">
          <a:xfrm>
            <a:off x="762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3" name="Rectangle 5"/>
          <p:cNvSpPr>
            <a:spLocks noChangeArrowheads="1"/>
          </p:cNvSpPr>
          <p:nvPr/>
        </p:nvSpPr>
        <p:spPr bwMode="auto">
          <a:xfrm>
            <a:off x="3276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4" name="Rectangle 6"/>
          <p:cNvSpPr>
            <a:spLocks noGrp="1" noChangeArrowheads="1"/>
          </p:cNvSpPr>
          <p:nvPr>
            <p:ph type="title"/>
          </p:nvPr>
        </p:nvSpPr>
        <p:spPr>
          <a:xfrm>
            <a:off x="685800" y="609600"/>
            <a:ext cx="8077200" cy="914400"/>
          </a:xfrm>
          <a:noFill/>
        </p:spPr>
        <p:txBody>
          <a:bodyPr lIns="90488" tIns="44450" rIns="90488" bIns="44450"/>
          <a:lstStyle/>
          <a:p>
            <a:pPr algn="ctr" eaLnBrk="1" hangingPunct="1"/>
            <a:r>
              <a:rPr lang="en-US">
                <a:latin typeface="Rockwell"/>
                <a:cs typeface="Rockwell"/>
              </a:rPr>
              <a:t>The Boston Massacre</a:t>
            </a:r>
          </a:p>
        </p:txBody>
      </p:sp>
      <p:sp>
        <p:nvSpPr>
          <p:cNvPr id="15367" name="Rectangle 7"/>
          <p:cNvSpPr>
            <a:spLocks noGrp="1" noChangeArrowheads="1"/>
          </p:cNvSpPr>
          <p:nvPr>
            <p:ph idx="1"/>
          </p:nvPr>
        </p:nvSpPr>
        <p:spPr>
          <a:xfrm>
            <a:off x="0" y="1600200"/>
            <a:ext cx="9144000" cy="5257800"/>
          </a:xfrm>
        </p:spPr>
        <p:txBody>
          <a:bodyPr lIns="90488" tIns="44450" rIns="90488" bIns="44450">
            <a:normAutofit/>
          </a:bodyPr>
          <a:lstStyle/>
          <a:p>
            <a:pPr eaLnBrk="1" hangingPunct="1">
              <a:lnSpc>
                <a:spcPct val="85000"/>
              </a:lnSpc>
              <a:spcBef>
                <a:spcPct val="10000"/>
              </a:spcBef>
            </a:pPr>
            <a:r>
              <a:rPr lang="en-US" sz="3700" dirty="0" smtClean="0">
                <a:latin typeface="Rockwell"/>
                <a:cs typeface="Rockwell"/>
              </a:rPr>
              <a:t>England’s </a:t>
            </a:r>
            <a:r>
              <a:rPr lang="en-US" sz="3700" dirty="0">
                <a:latin typeface="Rockwell"/>
                <a:cs typeface="Rockwell"/>
              </a:rPr>
              <a:t>failure to remove the army from Boston heightened English-American tensions:</a:t>
            </a:r>
          </a:p>
          <a:p>
            <a:pPr lvl="1" eaLnBrk="1" hangingPunct="1">
              <a:lnSpc>
                <a:spcPct val="85000"/>
              </a:lnSpc>
              <a:spcBef>
                <a:spcPct val="10000"/>
              </a:spcBef>
            </a:pPr>
            <a:r>
              <a:rPr lang="en-US" sz="3700" dirty="0">
                <a:latin typeface="Rockwell"/>
                <a:cs typeface="Rockwell"/>
              </a:rPr>
              <a:t>Colonists resented the presence of this standing army </a:t>
            </a:r>
          </a:p>
          <a:p>
            <a:pPr lvl="1" eaLnBrk="1" hangingPunct="1">
              <a:lnSpc>
                <a:spcPct val="85000"/>
              </a:lnSpc>
              <a:spcBef>
                <a:spcPct val="10000"/>
              </a:spcBef>
            </a:pPr>
            <a:r>
              <a:rPr lang="en-US" sz="3700" dirty="0">
                <a:latin typeface="Rockwell"/>
                <a:cs typeface="Rockwell"/>
              </a:rPr>
              <a:t>In 1770, British soldiers fired into a crowd of colonists</a:t>
            </a:r>
          </a:p>
          <a:p>
            <a:pPr lvl="1" eaLnBrk="1" hangingPunct="1">
              <a:lnSpc>
                <a:spcPct val="85000"/>
              </a:lnSpc>
              <a:spcBef>
                <a:spcPct val="10000"/>
              </a:spcBef>
            </a:pPr>
            <a:r>
              <a:rPr lang="en-US" sz="3700" dirty="0">
                <a:latin typeface="Rockwell"/>
                <a:cs typeface="Rockwell"/>
              </a:rPr>
              <a:t>This </a:t>
            </a:r>
            <a:r>
              <a:rPr lang="ja-JP" altLang="en-US" sz="3700" dirty="0">
                <a:latin typeface="Rockwell"/>
                <a:cs typeface="Rockwell"/>
              </a:rPr>
              <a:t>“</a:t>
            </a:r>
            <a:r>
              <a:rPr lang="en-US" sz="3700" dirty="0">
                <a:latin typeface="Rockwell"/>
                <a:cs typeface="Rockwell"/>
              </a:rPr>
              <a:t>Boston Massacre</a:t>
            </a:r>
            <a:r>
              <a:rPr lang="ja-JP" altLang="en-US" sz="3700" dirty="0">
                <a:latin typeface="Rockwell"/>
                <a:cs typeface="Rockwell"/>
              </a:rPr>
              <a:t>”</a:t>
            </a:r>
            <a:r>
              <a:rPr lang="en-US" sz="3700" dirty="0">
                <a:latin typeface="Rockwell"/>
                <a:cs typeface="Rockwell"/>
              </a:rPr>
              <a:t> revealed the deterioration of Anglo-American relations  </a:t>
            </a:r>
          </a:p>
        </p:txBody>
      </p:sp>
    </p:spTree>
    <p:extLst>
      <p:ext uri="{BB962C8B-B14F-4D97-AF65-F5344CB8AC3E}">
        <p14:creationId xmlns:p14="http://schemas.microsoft.com/office/powerpoint/2010/main" val="370553756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9777"/>
            <a:ext cx="7772400" cy="3155027"/>
          </a:xfrm>
        </p:spPr>
        <p:txBody>
          <a:bodyPr>
            <a:normAutofit/>
          </a:bodyPr>
          <a:lstStyle/>
          <a:p>
            <a:r>
              <a:rPr lang="en-US" dirty="0" smtClean="0"/>
              <a:t>The New Colonial Policy: Acts and Responses</a:t>
            </a:r>
            <a:endParaRPr lang="en-US" dirty="0"/>
          </a:p>
        </p:txBody>
      </p:sp>
      <p:sp>
        <p:nvSpPr>
          <p:cNvPr id="3" name="Subtitle 2"/>
          <p:cNvSpPr>
            <a:spLocks noGrp="1"/>
          </p:cNvSpPr>
          <p:nvPr>
            <p:ph type="subTitle" idx="1"/>
          </p:nvPr>
        </p:nvSpPr>
        <p:spPr>
          <a:xfrm>
            <a:off x="1371600" y="4432362"/>
            <a:ext cx="6400800" cy="1972942"/>
          </a:xfrm>
        </p:spPr>
        <p:txBody>
          <a:bodyPr>
            <a:normAutofit/>
          </a:bodyPr>
          <a:lstStyle/>
          <a:p>
            <a:r>
              <a:rPr lang="en-US" dirty="0" smtClean="0"/>
              <a:t>Mr. Winchell</a:t>
            </a:r>
          </a:p>
          <a:p>
            <a:r>
              <a:rPr lang="en-US" dirty="0" smtClean="0"/>
              <a:t>APUSH 2018-2019</a:t>
            </a:r>
          </a:p>
          <a:p>
            <a:r>
              <a:rPr lang="en-US" dirty="0" smtClean="0"/>
              <a:t>Period </a:t>
            </a:r>
            <a:r>
              <a:rPr lang="en-US" dirty="0"/>
              <a:t>3</a:t>
            </a:r>
          </a:p>
        </p:txBody>
      </p:sp>
    </p:spTree>
    <p:extLst>
      <p:ext uri="{BB962C8B-B14F-4D97-AF65-F5344CB8AC3E}">
        <p14:creationId xmlns:p14="http://schemas.microsoft.com/office/powerpoint/2010/main" val="38546136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Rot="1" noChangeArrowheads="1"/>
          </p:cNvSpPr>
          <p:nvPr>
            <p:ph type="title"/>
          </p:nvPr>
        </p:nvSpPr>
        <p:spPr>
          <a:xfrm>
            <a:off x="304800" y="0"/>
            <a:ext cx="8540750" cy="5334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sz="4000" dirty="0">
                <a:effectLst/>
                <a:latin typeface="Rockwell"/>
                <a:cs typeface="Rockwell"/>
              </a:rPr>
              <a:t>Boston Massacre (1770)</a:t>
            </a:r>
          </a:p>
        </p:txBody>
      </p:sp>
      <p:pic>
        <p:nvPicPr>
          <p:cNvPr id="21507" name="Picture 8" descr="massac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609600"/>
            <a:ext cx="6172200" cy="5657850"/>
          </a:xfrm>
        </p:spPr>
      </p:pic>
    </p:spTree>
    <p:extLst>
      <p:ext uri="{BB962C8B-B14F-4D97-AF65-F5344CB8AC3E}">
        <p14:creationId xmlns:p14="http://schemas.microsoft.com/office/powerpoint/2010/main" val="146717675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838200"/>
            <a:ext cx="8153400" cy="762000"/>
          </a:xfrm>
        </p:spPr>
        <p:txBody>
          <a:bodyPr>
            <a:normAutofit/>
          </a:bodyPr>
          <a:lstStyle/>
          <a:p>
            <a:pPr algn="ctr" eaLnBrk="1" fontAlgn="auto" hangingPunct="1">
              <a:spcAft>
                <a:spcPts val="0"/>
              </a:spcAft>
              <a:defRPr/>
            </a:pPr>
            <a:r>
              <a:rPr lang="en-US" dirty="0" smtClean="0">
                <a:ea typeface="+mj-ea"/>
              </a:rPr>
              <a:t>The Boston Massacre</a:t>
            </a:r>
          </a:p>
        </p:txBody>
      </p:sp>
      <p:sp>
        <p:nvSpPr>
          <p:cNvPr id="154627" name="Rectangle 3"/>
          <p:cNvSpPr>
            <a:spLocks noGrp="1" noChangeArrowheads="1"/>
          </p:cNvSpPr>
          <p:nvPr>
            <p:ph idx="1"/>
          </p:nvPr>
        </p:nvSpPr>
        <p:spPr>
          <a:xfrm>
            <a:off x="0" y="1752600"/>
            <a:ext cx="9144000" cy="5105400"/>
          </a:xfrm>
        </p:spPr>
        <p:txBody>
          <a:bodyPr>
            <a:normAutofit/>
          </a:bodyPr>
          <a:lstStyle/>
          <a:p>
            <a:pPr eaLnBrk="1" hangingPunct="1">
              <a:lnSpc>
                <a:spcPct val="85000"/>
              </a:lnSpc>
              <a:spcBef>
                <a:spcPct val="10000"/>
              </a:spcBef>
            </a:pPr>
            <a:r>
              <a:rPr lang="en-US" sz="3700" dirty="0">
                <a:latin typeface="Rockwell"/>
                <a:cs typeface="Rockwell"/>
              </a:rPr>
              <a:t>Tensions were defused by Lord North who repealed Townshend Acts in 1770; except a tax on tea:</a:t>
            </a:r>
          </a:p>
          <a:p>
            <a:pPr lvl="1" eaLnBrk="1" hangingPunct="1">
              <a:lnSpc>
                <a:spcPct val="85000"/>
              </a:lnSpc>
              <a:spcBef>
                <a:spcPct val="10000"/>
              </a:spcBef>
            </a:pPr>
            <a:r>
              <a:rPr lang="en-US" sz="3700" dirty="0">
                <a:latin typeface="Rockwell"/>
                <a:cs typeface="Rockwell"/>
              </a:rPr>
              <a:t>Most Americans backed off  their radical protests</a:t>
            </a:r>
          </a:p>
          <a:p>
            <a:pPr lvl="1" eaLnBrk="1" hangingPunct="1">
              <a:lnSpc>
                <a:spcPct val="85000"/>
              </a:lnSpc>
              <a:spcBef>
                <a:spcPct val="10000"/>
              </a:spcBef>
            </a:pPr>
            <a:r>
              <a:rPr lang="en-US" sz="3700" dirty="0">
                <a:latin typeface="Rockwell"/>
                <a:cs typeface="Rockwell"/>
              </a:rPr>
              <a:t>Except the Sons of Liberty who continued their </a:t>
            </a:r>
            <a:r>
              <a:rPr lang="en-US" sz="3700" u="sng" dirty="0">
                <a:latin typeface="Rockwell"/>
                <a:cs typeface="Rockwell"/>
              </a:rPr>
              <a:t>committees of correspondence</a:t>
            </a:r>
            <a:r>
              <a:rPr lang="en-US" sz="3700" dirty="0">
                <a:latin typeface="Rockwell"/>
                <a:cs typeface="Rockwell"/>
              </a:rPr>
              <a:t> to build up a communication network independent of the royal </a:t>
            </a:r>
            <a:r>
              <a:rPr lang="en-US" sz="3700" dirty="0" err="1">
                <a:latin typeface="Rockwell"/>
                <a:cs typeface="Rockwell"/>
              </a:rPr>
              <a:t>gov</a:t>
            </a:r>
            <a:r>
              <a:rPr lang="ja-JP" altLang="en-US" sz="3700" dirty="0">
                <a:latin typeface="Rockwell"/>
                <a:cs typeface="Rockwell"/>
              </a:rPr>
              <a:t>’</a:t>
            </a:r>
            <a:r>
              <a:rPr lang="en-US" sz="3700" dirty="0">
                <a:latin typeface="Rockwell"/>
                <a:cs typeface="Rockwell"/>
              </a:rPr>
              <a:t>t</a:t>
            </a:r>
          </a:p>
        </p:txBody>
      </p:sp>
      <p:sp>
        <p:nvSpPr>
          <p:cNvPr id="154628" name="AutoShape 4"/>
          <p:cNvSpPr>
            <a:spLocks noChangeArrowheads="1"/>
          </p:cNvSpPr>
          <p:nvPr/>
        </p:nvSpPr>
        <p:spPr bwMode="auto">
          <a:xfrm>
            <a:off x="0" y="66361"/>
            <a:ext cx="7162800" cy="990600"/>
          </a:xfrm>
          <a:prstGeom prst="wedgeRectCallout">
            <a:avLst>
              <a:gd name="adj1" fmla="val 656"/>
              <a:gd name="adj2" fmla="val 217753"/>
            </a:avLst>
          </a:prstGeom>
          <a:solidFill>
            <a:srgbClr val="FFFFCC"/>
          </a:solidFill>
          <a:ln w="38100">
            <a:solidFill>
              <a:schemeClr val="tx1"/>
            </a:solidFill>
            <a:miter lim="800000"/>
            <a:headEnd/>
            <a:tailEnd/>
          </a:ln>
        </p:spPr>
        <p:txBody>
          <a:bodyPr/>
          <a:lstStyle/>
          <a:p>
            <a:pPr algn="ctr">
              <a:lnSpc>
                <a:spcPct val="80000"/>
              </a:lnSpc>
            </a:pPr>
            <a:r>
              <a:rPr lang="en-US" sz="2900" dirty="0">
                <a:solidFill>
                  <a:srgbClr val="000000"/>
                </a:solidFill>
              </a:rPr>
              <a:t>This tea tax was a symbolic reference to Parliamentary sovereignty </a:t>
            </a:r>
          </a:p>
        </p:txBody>
      </p:sp>
    </p:spTree>
    <p:extLst>
      <p:ext uri="{BB962C8B-B14F-4D97-AF65-F5344CB8AC3E}">
        <p14:creationId xmlns:p14="http://schemas.microsoft.com/office/powerpoint/2010/main" val="3191296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4628"/>
                                        </p:tgtEl>
                                        <p:attrNameLst>
                                          <p:attrName>style.visibility</p:attrName>
                                        </p:attrNameLst>
                                      </p:cBhvr>
                                      <p:to>
                                        <p:strVal val="visible"/>
                                      </p:to>
                                    </p:set>
                                    <p:anim calcmode="lin" valueType="num">
                                      <p:cBhvr>
                                        <p:cTn id="7" dur="500" fill="hold"/>
                                        <p:tgtEl>
                                          <p:spTgt spid="154628"/>
                                        </p:tgtEl>
                                        <p:attrNameLst>
                                          <p:attrName>ppt_w</p:attrName>
                                        </p:attrNameLst>
                                      </p:cBhvr>
                                      <p:tavLst>
                                        <p:tav tm="0">
                                          <p:val>
                                            <p:fltVal val="0"/>
                                          </p:val>
                                        </p:tav>
                                        <p:tav tm="100000">
                                          <p:val>
                                            <p:strVal val="#ppt_w"/>
                                          </p:val>
                                        </p:tav>
                                      </p:tavLst>
                                    </p:anim>
                                    <p:anim calcmode="lin" valueType="num">
                                      <p:cBhvr>
                                        <p:cTn id="8" dur="500" fill="hold"/>
                                        <p:tgtEl>
                                          <p:spTgt spid="154628"/>
                                        </p:tgtEl>
                                        <p:attrNameLst>
                                          <p:attrName>ppt_h</p:attrName>
                                        </p:attrNameLst>
                                      </p:cBhvr>
                                      <p:tavLst>
                                        <p:tav tm="0">
                                          <p:val>
                                            <p:fltVal val="0"/>
                                          </p:val>
                                        </p:tav>
                                        <p:tav tm="100000">
                                          <p:val>
                                            <p:strVal val="#ppt_h"/>
                                          </p:val>
                                        </p:tav>
                                      </p:tavLst>
                                    </p:anim>
                                    <p:animEffect transition="in" filter="fade">
                                      <p:cBhvr>
                                        <p:cTn id="9" dur="500"/>
                                        <p:tgtEl>
                                          <p:spTgt spid="154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dirty="0">
              <a:latin typeface="Rockwell"/>
            </a:endParaRPr>
          </a:p>
        </p:txBody>
      </p:sp>
      <p:sp>
        <p:nvSpPr>
          <p:cNvPr id="28675" name="Rectangle 3"/>
          <p:cNvSpPr>
            <a:spLocks noGrp="1" noChangeArrowheads="1"/>
          </p:cNvSpPr>
          <p:nvPr>
            <p:ph type="body" sz="half" idx="1"/>
          </p:nvPr>
        </p:nvSpPr>
        <p:spPr>
          <a:xfrm>
            <a:off x="0" y="1600200"/>
            <a:ext cx="5181600" cy="4525963"/>
          </a:xfrm>
        </p:spPr>
        <p:txBody>
          <a:bodyPr/>
          <a:lstStyle/>
          <a:p>
            <a:pPr eaLnBrk="1" hangingPunct="1"/>
            <a:r>
              <a:rPr lang="en-US" sz="2400" u="sng" dirty="0">
                <a:latin typeface="Rockwell"/>
              </a:rPr>
              <a:t>Samuel Adams</a:t>
            </a:r>
            <a:r>
              <a:rPr lang="en-US" sz="2400" dirty="0">
                <a:latin typeface="Rockwell"/>
              </a:rPr>
              <a:t>, of Boston was a failure at pretty much everything but politics.  </a:t>
            </a:r>
          </a:p>
          <a:p>
            <a:pPr eaLnBrk="1" hangingPunct="1"/>
            <a:r>
              <a:rPr lang="en-US" sz="2400" dirty="0">
                <a:latin typeface="Rockwell"/>
              </a:rPr>
              <a:t>He organized the Massachusetts </a:t>
            </a:r>
            <a:r>
              <a:rPr lang="en-US" sz="2400" u="sng" dirty="0">
                <a:latin typeface="Rockwell"/>
              </a:rPr>
              <a:t>Committees of Correspondence</a:t>
            </a:r>
            <a:r>
              <a:rPr lang="en-US" sz="2400" dirty="0">
                <a:latin typeface="Rockwell"/>
              </a:rPr>
              <a:t>.  </a:t>
            </a:r>
          </a:p>
          <a:p>
            <a:pPr lvl="1" eaLnBrk="1" hangingPunct="1"/>
            <a:r>
              <a:rPr lang="en-US" sz="2000" dirty="0">
                <a:latin typeface="Rockwell"/>
              </a:rPr>
              <a:t>After Boston formed theirs in 1772, 80 more sprung up in neighboring communities.</a:t>
            </a:r>
          </a:p>
          <a:p>
            <a:pPr eaLnBrk="1" hangingPunct="1"/>
            <a:r>
              <a:rPr lang="en-US" sz="2400" dirty="0">
                <a:latin typeface="Rockwell"/>
              </a:rPr>
              <a:t>Spread ideas of resistance to British authority through interchanging letters </a:t>
            </a:r>
          </a:p>
        </p:txBody>
      </p:sp>
      <p:pic>
        <p:nvPicPr>
          <p:cNvPr id="2662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95400"/>
            <a:ext cx="3171825"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3120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85800" y="152400"/>
            <a:ext cx="78486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rgbClr val="FFFFFF"/>
                </a:solidFill>
                <a:latin typeface="Rockwell"/>
                <a:ea typeface="+mn-ea"/>
                <a:cs typeface="Rockwell"/>
              </a:rPr>
              <a:t>Tea Act </a:t>
            </a:r>
            <a:r>
              <a:rPr lang="en-US" sz="4000">
                <a:solidFill>
                  <a:srgbClr val="FFFFFF"/>
                </a:solidFill>
                <a:latin typeface="Rockwell"/>
                <a:ea typeface="+mn-ea"/>
                <a:cs typeface="Rockwell"/>
              </a:rPr>
              <a:t>(1773)</a:t>
            </a:r>
          </a:p>
        </p:txBody>
      </p:sp>
      <p:sp>
        <p:nvSpPr>
          <p:cNvPr id="8196" name="Text Box 4"/>
          <p:cNvSpPr txBox="1">
            <a:spLocks noChangeArrowheads="1"/>
          </p:cNvSpPr>
          <p:nvPr/>
        </p:nvSpPr>
        <p:spPr bwMode="auto">
          <a:xfrm>
            <a:off x="304799" y="990600"/>
            <a:ext cx="8634643" cy="3786294"/>
          </a:xfrm>
          <a:prstGeom prst="rect">
            <a:avLst/>
          </a:prstGeom>
          <a:noFill/>
          <a:ln w="12700">
            <a:noFill/>
            <a:miter lim="800000"/>
            <a:headEnd type="none" w="sm" len="sm"/>
            <a:tailEnd type="none" w="sm" len="sm"/>
          </a:ln>
          <a:effectLst/>
        </p:spPr>
        <p:txBody>
          <a:bodyPr wrap="square" lIns="92075" tIns="46038" rIns="92075" bIns="46038">
            <a:spAutoFit/>
          </a:bodyPr>
          <a:lstStyle>
            <a:lvl1pPr marL="457200" indent="-457200" eaLnBrk="0" hangingPunct="0">
              <a:defRPr>
                <a:solidFill>
                  <a:schemeClr val="tx1"/>
                </a:solidFill>
                <a:latin typeface="Arial" charset="0"/>
                <a:ea typeface="ＭＳ Ｐゴシック" charset="0"/>
              </a:defRPr>
            </a:lvl1pPr>
            <a:lvl2pPr marL="914400" indent="-34290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42900" indent="-342900">
              <a:spcBef>
                <a:spcPct val="50000"/>
              </a:spcBef>
              <a:buSzPct val="120000"/>
              <a:buFont typeface="Arial"/>
              <a:buChar char="•"/>
            </a:pPr>
            <a:r>
              <a:rPr lang="en-US" sz="2400" dirty="0">
                <a:solidFill>
                  <a:srgbClr val="FFFFFF"/>
                </a:solidFill>
                <a:latin typeface="Rockwell"/>
                <a:cs typeface="Rockwell"/>
              </a:rPr>
              <a:t>British East India Co.:</a:t>
            </a:r>
          </a:p>
          <a:p>
            <a:pPr lvl="1">
              <a:spcBef>
                <a:spcPct val="50000"/>
              </a:spcBef>
              <a:buFont typeface="Arial"/>
              <a:buChar char="•"/>
            </a:pPr>
            <a:r>
              <a:rPr lang="en-US" sz="2400" dirty="0">
                <a:solidFill>
                  <a:srgbClr val="FFFFFF"/>
                </a:solidFill>
                <a:latin typeface="Rockwell"/>
                <a:cs typeface="Rockwell"/>
              </a:rPr>
              <a:t>Monopoly on Br. </a:t>
            </a:r>
            <a:r>
              <a:rPr lang="en-US" sz="2400" dirty="0" smtClean="0">
                <a:solidFill>
                  <a:srgbClr val="FFFFFF"/>
                </a:solidFill>
                <a:latin typeface="Rockwell"/>
                <a:cs typeface="Rockwell"/>
              </a:rPr>
              <a:t>Tea imports</a:t>
            </a:r>
            <a:r>
              <a:rPr lang="en-US" sz="2400" dirty="0">
                <a:solidFill>
                  <a:srgbClr val="FFFFFF"/>
                </a:solidFill>
                <a:latin typeface="Rockwell"/>
                <a:cs typeface="Rockwell"/>
              </a:rPr>
              <a:t>.</a:t>
            </a:r>
          </a:p>
          <a:p>
            <a:pPr lvl="1">
              <a:spcBef>
                <a:spcPct val="50000"/>
              </a:spcBef>
              <a:buFont typeface="Arial"/>
              <a:buChar char="•"/>
            </a:pPr>
            <a:r>
              <a:rPr lang="en-US" sz="2400" dirty="0">
                <a:solidFill>
                  <a:srgbClr val="FFFFFF"/>
                </a:solidFill>
                <a:latin typeface="Rockwell"/>
                <a:cs typeface="Rockwell"/>
              </a:rPr>
              <a:t>Many members of </a:t>
            </a:r>
            <a:r>
              <a:rPr lang="en-US" sz="2400" dirty="0" smtClean="0">
                <a:solidFill>
                  <a:srgbClr val="FFFFFF"/>
                </a:solidFill>
                <a:latin typeface="Rockwell"/>
                <a:cs typeface="Rockwell"/>
              </a:rPr>
              <a:t>Parl</a:t>
            </a:r>
            <a:r>
              <a:rPr lang="en-US" sz="2400" dirty="0">
                <a:solidFill>
                  <a:srgbClr val="FFFFFF"/>
                </a:solidFill>
                <a:latin typeface="Rockwell"/>
                <a:cs typeface="Rockwell"/>
              </a:rPr>
              <a:t>. held shares.</a:t>
            </a:r>
          </a:p>
          <a:p>
            <a:pPr lvl="1">
              <a:spcBef>
                <a:spcPct val="50000"/>
              </a:spcBef>
              <a:buFont typeface="Arial"/>
              <a:buChar char="•"/>
            </a:pPr>
            <a:r>
              <a:rPr lang="en-US" sz="2400" dirty="0">
                <a:solidFill>
                  <a:srgbClr val="FFFFFF"/>
                </a:solidFill>
                <a:latin typeface="Rockwell"/>
                <a:cs typeface="Rockwell"/>
              </a:rPr>
              <a:t>Permitted the Co. to </a:t>
            </a:r>
            <a:r>
              <a:rPr lang="en-US" sz="2400" dirty="0" smtClean="0">
                <a:solidFill>
                  <a:srgbClr val="FFFFFF"/>
                </a:solidFill>
                <a:latin typeface="Rockwell"/>
                <a:cs typeface="Rockwell"/>
              </a:rPr>
              <a:t>sell tea directly </a:t>
            </a:r>
            <a:r>
              <a:rPr lang="en-US" sz="2400" dirty="0">
                <a:solidFill>
                  <a:srgbClr val="FFFFFF"/>
                </a:solidFill>
                <a:latin typeface="Rockwell"/>
                <a:cs typeface="Rockwell"/>
              </a:rPr>
              <a:t>to </a:t>
            </a:r>
            <a:r>
              <a:rPr lang="en-US" sz="2400" dirty="0" smtClean="0">
                <a:solidFill>
                  <a:srgbClr val="FFFFFF"/>
                </a:solidFill>
                <a:latin typeface="Rockwell"/>
                <a:cs typeface="Rockwell"/>
              </a:rPr>
              <a:t>cols</a:t>
            </a:r>
            <a:r>
              <a:rPr lang="en-US" sz="2400" dirty="0">
                <a:solidFill>
                  <a:srgbClr val="FFFFFF"/>
                </a:solidFill>
                <a:latin typeface="Rockwell"/>
                <a:cs typeface="Rockwell"/>
              </a:rPr>
              <a:t>. without col. </a:t>
            </a:r>
            <a:br>
              <a:rPr lang="en-US" sz="2400" dirty="0">
                <a:solidFill>
                  <a:srgbClr val="FFFFFF"/>
                </a:solidFill>
                <a:latin typeface="Rockwell"/>
                <a:cs typeface="Rockwell"/>
              </a:rPr>
            </a:br>
            <a:r>
              <a:rPr lang="en-US" sz="2400" dirty="0" smtClean="0">
                <a:solidFill>
                  <a:srgbClr val="FFFFFF"/>
                </a:solidFill>
                <a:latin typeface="Rockwell"/>
                <a:cs typeface="Rockwell"/>
              </a:rPr>
              <a:t>Middlemen (</a:t>
            </a:r>
            <a:r>
              <a:rPr lang="en-US" sz="2400" dirty="0">
                <a:solidFill>
                  <a:srgbClr val="FFFFFF"/>
                </a:solidFill>
                <a:latin typeface="Rockwell"/>
                <a:cs typeface="Rockwell"/>
              </a:rPr>
              <a:t>cheaper tea!)</a:t>
            </a:r>
          </a:p>
          <a:p>
            <a:pPr marL="342900" indent="-342900">
              <a:spcBef>
                <a:spcPct val="50000"/>
              </a:spcBef>
              <a:buSzPct val="120000"/>
              <a:buFont typeface="Arial"/>
              <a:buChar char="•"/>
            </a:pPr>
            <a:r>
              <a:rPr lang="en-US" sz="2400" dirty="0" smtClean="0">
                <a:solidFill>
                  <a:srgbClr val="FFFFFF"/>
                </a:solidFill>
                <a:latin typeface="Rockwell"/>
                <a:cs typeface="Rockwell"/>
              </a:rPr>
              <a:t>Oliver North </a:t>
            </a:r>
            <a:r>
              <a:rPr lang="en-US" sz="2400" dirty="0">
                <a:solidFill>
                  <a:srgbClr val="FFFFFF"/>
                </a:solidFill>
                <a:latin typeface="Rockwell"/>
                <a:cs typeface="Rockwell"/>
              </a:rPr>
              <a:t>expected the </a:t>
            </a:r>
            <a:r>
              <a:rPr lang="en-US" sz="2400" dirty="0" smtClean="0">
                <a:solidFill>
                  <a:srgbClr val="FFFFFF"/>
                </a:solidFill>
                <a:latin typeface="Rockwell"/>
                <a:cs typeface="Rockwell"/>
              </a:rPr>
              <a:t>cols</a:t>
            </a:r>
            <a:r>
              <a:rPr lang="en-US" sz="2400" dirty="0">
                <a:solidFill>
                  <a:srgbClr val="FFFFFF"/>
                </a:solidFill>
                <a:latin typeface="Rockwell"/>
                <a:cs typeface="Rockwell"/>
              </a:rPr>
              <a:t>. to eagerly choose </a:t>
            </a:r>
            <a:r>
              <a:rPr lang="en-US" sz="2400" dirty="0" smtClean="0">
                <a:solidFill>
                  <a:srgbClr val="FFFFFF"/>
                </a:solidFill>
                <a:latin typeface="Rockwell"/>
                <a:cs typeface="Rockwell"/>
              </a:rPr>
              <a:t>the </a:t>
            </a:r>
            <a:r>
              <a:rPr lang="en-US" sz="2400" dirty="0">
                <a:solidFill>
                  <a:srgbClr val="FFFFFF"/>
                </a:solidFill>
                <a:latin typeface="Rockwell"/>
                <a:cs typeface="Rockwell"/>
              </a:rPr>
              <a:t>cheaper tea.</a:t>
            </a:r>
          </a:p>
        </p:txBody>
      </p:sp>
    </p:spTree>
    <p:extLst>
      <p:ext uri="{BB962C8B-B14F-4D97-AF65-F5344CB8AC3E}">
        <p14:creationId xmlns:p14="http://schemas.microsoft.com/office/powerpoint/2010/main" val="2821959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1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1773 Tea Act</a:t>
            </a:r>
            <a:endParaRPr lang="en-US" dirty="0"/>
          </a:p>
        </p:txBody>
      </p:sp>
      <p:sp>
        <p:nvSpPr>
          <p:cNvPr id="3" name="Content Placeholder 2"/>
          <p:cNvSpPr>
            <a:spLocks noGrp="1"/>
          </p:cNvSpPr>
          <p:nvPr>
            <p:ph sz="half" idx="1"/>
          </p:nvPr>
        </p:nvSpPr>
        <p:spPr/>
        <p:txBody>
          <a:bodyPr/>
          <a:lstStyle/>
          <a:p>
            <a:r>
              <a:rPr lang="en-US" u="sng" dirty="0" smtClean="0"/>
              <a:t>British Action:</a:t>
            </a:r>
          </a:p>
          <a:p>
            <a:pPr lvl="1"/>
            <a:r>
              <a:rPr lang="en-US" dirty="0" smtClean="0"/>
              <a:t>Britain gives the East India Company special concessions (prices) in the colonial tea business and shuts out colonial tea merchants.</a:t>
            </a:r>
            <a:endParaRPr lang="en-US" dirty="0"/>
          </a:p>
        </p:txBody>
      </p:sp>
      <p:sp>
        <p:nvSpPr>
          <p:cNvPr id="4" name="Content Placeholder 3"/>
          <p:cNvSpPr>
            <a:spLocks noGrp="1"/>
          </p:cNvSpPr>
          <p:nvPr>
            <p:ph sz="half" idx="2"/>
          </p:nvPr>
        </p:nvSpPr>
        <p:spPr/>
        <p:txBody>
          <a:bodyPr/>
          <a:lstStyle/>
          <a:p>
            <a:r>
              <a:rPr lang="en-US" u="sng" dirty="0" smtClean="0"/>
              <a:t>Colonial Reaction:</a:t>
            </a:r>
            <a:endParaRPr lang="en-US" dirty="0" smtClean="0"/>
          </a:p>
          <a:p>
            <a:pPr lvl="1"/>
            <a:r>
              <a:rPr lang="en-US" dirty="0" smtClean="0"/>
              <a:t>Colonists in Boston rebel, dumping 18,000 pounds of East India Company tea into Boston Harbor</a:t>
            </a:r>
            <a:endParaRPr lang="en-US" dirty="0"/>
          </a:p>
        </p:txBody>
      </p:sp>
    </p:spTree>
    <p:extLst>
      <p:ext uri="{BB962C8B-B14F-4D97-AF65-F5344CB8AC3E}">
        <p14:creationId xmlns:p14="http://schemas.microsoft.com/office/powerpoint/2010/main" val="32787820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85800" y="228600"/>
            <a:ext cx="7848600" cy="923330"/>
          </a:xfrm>
          <a:prstGeom prst="rect">
            <a:avLst/>
          </a:prstGeom>
          <a:noFill/>
          <a:ln w="9525">
            <a:noFill/>
            <a:miter lim="800000"/>
            <a:headEnd/>
            <a:tailEnd/>
          </a:ln>
          <a:effectLst/>
        </p:spPr>
        <p:txBody>
          <a:bodyPr>
            <a:spAutoFit/>
          </a:bodyPr>
          <a:lstStyle/>
          <a:p>
            <a:pPr algn="ctr">
              <a:spcBef>
                <a:spcPct val="50000"/>
              </a:spcBef>
              <a:defRPr/>
            </a:pPr>
            <a:r>
              <a:rPr lang="en-US" sz="5400" dirty="0">
                <a:solidFill>
                  <a:srgbClr val="FFFFFF"/>
                </a:solidFill>
                <a:latin typeface="Rockwell"/>
                <a:ea typeface="+mn-ea"/>
                <a:cs typeface="Rockwell"/>
              </a:rPr>
              <a:t>Boston Tea Party </a:t>
            </a:r>
            <a:r>
              <a:rPr lang="en-US" sz="4000" dirty="0">
                <a:solidFill>
                  <a:srgbClr val="FFFFFF"/>
                </a:solidFill>
                <a:latin typeface="Rockwell"/>
                <a:ea typeface="+mn-ea"/>
                <a:cs typeface="Rockwell"/>
              </a:rPr>
              <a:t>(1773)</a:t>
            </a:r>
            <a:endParaRPr lang="en-US" sz="5400" dirty="0">
              <a:solidFill>
                <a:srgbClr val="FFFFFF"/>
              </a:solidFill>
              <a:latin typeface="Rockwell"/>
              <a:ea typeface="+mn-ea"/>
              <a:cs typeface="Rockwell"/>
            </a:endParaRPr>
          </a:p>
        </p:txBody>
      </p:sp>
      <p:pic>
        <p:nvPicPr>
          <p:cNvPr id="9219" name="Picture 3" descr="Boston Tea Party"/>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457200" y="1295400"/>
            <a:ext cx="8281988" cy="4995863"/>
          </a:xfrm>
          <a:prstGeom prst="rect">
            <a:avLst/>
          </a:prstGeom>
          <a:noFill/>
          <a:ln w="9525">
            <a:solidFill>
              <a:srgbClr val="CC27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20114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a:effectLst/>
                <a:latin typeface="Rockwell"/>
                <a:cs typeface="Rockwell"/>
              </a:rPr>
              <a:t>Parliamentary Acts</a:t>
            </a:r>
            <a:br>
              <a:rPr lang="en-US">
                <a:effectLst/>
                <a:latin typeface="Rockwell"/>
                <a:cs typeface="Rockwell"/>
              </a:rPr>
            </a:br>
            <a:r>
              <a:rPr lang="en-US">
                <a:effectLst/>
                <a:latin typeface="Rockwell"/>
                <a:cs typeface="Rockwell"/>
              </a:rPr>
              <a:t>“Intolerable” Acts (1774)</a:t>
            </a:r>
          </a:p>
        </p:txBody>
      </p:sp>
      <p:sp>
        <p:nvSpPr>
          <p:cNvPr id="23555" name="Rectangle 3"/>
          <p:cNvSpPr>
            <a:spLocks noGrp="1" noChangeArrowheads="1"/>
          </p:cNvSpPr>
          <p:nvPr>
            <p:ph type="body" sz="half" idx="1"/>
          </p:nvPr>
        </p:nvSpPr>
        <p:spPr>
          <a:xfrm>
            <a:off x="0" y="1524000"/>
            <a:ext cx="5181600" cy="4953000"/>
          </a:xfrm>
          <a:noFill/>
          <a:extLst>
            <a:ext uri="{909E8E84-426E-40dd-AFC4-6F175D3DCCD1}">
              <a14:hiddenFill xmlns:a14="http://schemas.microsoft.com/office/drawing/2010/main">
                <a:solidFill>
                  <a:srgbClr val="FFFFFF"/>
                </a:solidFill>
              </a14:hiddenFill>
            </a:ext>
          </a:extLst>
        </p:spPr>
        <p:txBody>
          <a:bodyPr>
            <a:normAutofit lnSpcReduction="10000"/>
          </a:bodyPr>
          <a:lstStyle/>
          <a:p>
            <a:r>
              <a:rPr lang="en-US" sz="2800" dirty="0">
                <a:effectLst/>
                <a:latin typeface="Rockwell"/>
                <a:cs typeface="Rockwell"/>
              </a:rPr>
              <a:t>Purpose</a:t>
            </a:r>
          </a:p>
          <a:p>
            <a:pPr lvl="1"/>
            <a:r>
              <a:rPr lang="en-US" sz="2400" dirty="0">
                <a:effectLst/>
                <a:latin typeface="Rockwell"/>
                <a:cs typeface="Rockwell"/>
              </a:rPr>
              <a:t>Boston Port Act</a:t>
            </a:r>
          </a:p>
          <a:p>
            <a:pPr lvl="1"/>
            <a:r>
              <a:rPr lang="en-US" sz="2400" dirty="0">
                <a:effectLst/>
                <a:latin typeface="Rockwell"/>
                <a:cs typeface="Rockwell"/>
              </a:rPr>
              <a:t>Quartering Act</a:t>
            </a:r>
          </a:p>
          <a:p>
            <a:pPr lvl="1"/>
            <a:r>
              <a:rPr lang="en-US" sz="2400" dirty="0">
                <a:effectLst/>
                <a:latin typeface="Rockwell"/>
                <a:cs typeface="Rockwell"/>
              </a:rPr>
              <a:t>Administration of Justice Act</a:t>
            </a:r>
          </a:p>
          <a:p>
            <a:pPr lvl="1"/>
            <a:r>
              <a:rPr lang="en-US" sz="2400" dirty="0">
                <a:effectLst/>
                <a:latin typeface="Rockwell"/>
                <a:cs typeface="Rockwell"/>
              </a:rPr>
              <a:t>Massachusetts Government Act</a:t>
            </a:r>
          </a:p>
          <a:p>
            <a:pPr lvl="1"/>
            <a:r>
              <a:rPr lang="en-US" sz="2400" dirty="0">
                <a:effectLst/>
                <a:latin typeface="Rockwell"/>
                <a:cs typeface="Rockwell"/>
              </a:rPr>
              <a:t>Quebec Act*</a:t>
            </a:r>
          </a:p>
          <a:p>
            <a:r>
              <a:rPr lang="en-US" sz="2800" dirty="0">
                <a:effectLst/>
                <a:latin typeface="Rockwell"/>
                <a:cs typeface="Rockwell"/>
              </a:rPr>
              <a:t>Colonial Reaction</a:t>
            </a:r>
          </a:p>
          <a:p>
            <a:pPr lvl="1"/>
            <a:r>
              <a:rPr lang="en-US" sz="2400" dirty="0">
                <a:effectLst/>
                <a:latin typeface="Rockwell"/>
                <a:cs typeface="Rockwell"/>
              </a:rPr>
              <a:t>Suffolk Resolves</a:t>
            </a:r>
          </a:p>
          <a:p>
            <a:pPr lvl="1"/>
            <a:r>
              <a:rPr lang="en-US" sz="2400" dirty="0">
                <a:effectLst/>
                <a:latin typeface="Rockwell"/>
                <a:cs typeface="Rockwell"/>
                <a:hlinkClick r:id="rId3"/>
              </a:rPr>
              <a:t>“Liberty will reign!”</a:t>
            </a:r>
            <a:endParaRPr lang="en-US" sz="2400" dirty="0">
              <a:effectLst/>
              <a:latin typeface="Rockwell"/>
              <a:cs typeface="Rockwell"/>
            </a:endParaRPr>
          </a:p>
          <a:p>
            <a:pPr lvl="1"/>
            <a:r>
              <a:rPr lang="en-US" sz="2400" dirty="0">
                <a:effectLst/>
                <a:latin typeface="Rockwell"/>
                <a:cs typeface="Rockwell"/>
              </a:rPr>
              <a:t>First Continental Congress</a:t>
            </a:r>
          </a:p>
        </p:txBody>
      </p:sp>
      <p:sp>
        <p:nvSpPr>
          <p:cNvPr id="23556" name="Text Box 5"/>
          <p:cNvSpPr txBox="1">
            <a:spLocks noChangeArrowheads="1"/>
          </p:cNvSpPr>
          <p:nvPr/>
        </p:nvSpPr>
        <p:spPr bwMode="auto">
          <a:xfrm>
            <a:off x="7032625" y="6489700"/>
            <a:ext cx="2111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hlinkClick r:id="rId4"/>
              </a:rPr>
              <a:t>Tar and Feathering</a:t>
            </a:r>
            <a:endParaRPr lang="en-US"/>
          </a:p>
        </p:txBody>
      </p:sp>
      <p:pic>
        <p:nvPicPr>
          <p:cNvPr id="23557" name="Picture 6" descr="m2-stampact.jpg                                                000A84C2Macintosh HD                   C5A9507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600200"/>
            <a:ext cx="35544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7"/>
          <p:cNvSpPr txBox="1">
            <a:spLocks noChangeArrowheads="1"/>
          </p:cNvSpPr>
          <p:nvPr/>
        </p:nvSpPr>
        <p:spPr bwMode="auto">
          <a:xfrm>
            <a:off x="3276600" y="6489700"/>
            <a:ext cx="3532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i="1"/>
              <a:t>Bostonians paying the exciseman</a:t>
            </a:r>
          </a:p>
        </p:txBody>
      </p:sp>
    </p:spTree>
    <p:extLst>
      <p:ext uri="{BB962C8B-B14F-4D97-AF65-F5344CB8AC3E}">
        <p14:creationId xmlns:p14="http://schemas.microsoft.com/office/powerpoint/2010/main" val="403829749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Rot="1" noChangeArrowheads="1"/>
          </p:cNvSpPr>
          <p:nvPr>
            <p:ph type="title"/>
          </p:nvPr>
        </p:nvSpPr>
        <p:spPr/>
        <p:txBody>
          <a:bodyPr/>
          <a:lstStyle/>
          <a:p>
            <a:pPr eaLnBrk="1" hangingPunct="1">
              <a:defRPr/>
            </a:pPr>
            <a:r>
              <a:rPr lang="en-US" dirty="0" smtClean="0">
                <a:solidFill>
                  <a:srgbClr val="FFFFFF"/>
                </a:solidFill>
                <a:latin typeface="Rockwell"/>
                <a:ea typeface="+mj-ea"/>
                <a:cs typeface="Rockwell"/>
              </a:rPr>
              <a:t>Which Side Are You On?</a:t>
            </a:r>
          </a:p>
        </p:txBody>
      </p:sp>
      <p:sp>
        <p:nvSpPr>
          <p:cNvPr id="22533" name="Rectangle 5"/>
          <p:cNvSpPr>
            <a:spLocks noGrp="1" noRot="1" noChangeArrowheads="1"/>
          </p:cNvSpPr>
          <p:nvPr>
            <p:ph type="body" sz="half" idx="1"/>
          </p:nvPr>
        </p:nvSpPr>
        <p:spPr>
          <a:xfrm>
            <a:off x="304800" y="1676400"/>
            <a:ext cx="4194175" cy="4498975"/>
          </a:xfrm>
        </p:spPr>
        <p:txBody>
          <a:bodyPr>
            <a:normAutofit fontScale="92500"/>
          </a:bodyPr>
          <a:lstStyle/>
          <a:p>
            <a:pPr eaLnBrk="1" hangingPunct="1">
              <a:lnSpc>
                <a:spcPct val="90000"/>
              </a:lnSpc>
            </a:pPr>
            <a:r>
              <a:rPr lang="en-US" sz="2400" dirty="0">
                <a:solidFill>
                  <a:srgbClr val="FFFFFF"/>
                </a:solidFill>
                <a:latin typeface="Rockwell"/>
                <a:cs typeface="Rockwell"/>
              </a:rPr>
              <a:t>Fought and died in wars with Natives and European enemies</a:t>
            </a:r>
          </a:p>
          <a:p>
            <a:pPr eaLnBrk="1" hangingPunct="1">
              <a:lnSpc>
                <a:spcPct val="90000"/>
              </a:lnSpc>
            </a:pPr>
            <a:r>
              <a:rPr lang="en-US" sz="2400" dirty="0">
                <a:solidFill>
                  <a:srgbClr val="FFFFFF"/>
                </a:solidFill>
                <a:latin typeface="Rockwell"/>
                <a:cs typeface="Rockwell"/>
              </a:rPr>
              <a:t>Risk life and health in a new environment</a:t>
            </a:r>
          </a:p>
          <a:p>
            <a:pPr eaLnBrk="1" hangingPunct="1">
              <a:lnSpc>
                <a:spcPct val="90000"/>
              </a:lnSpc>
            </a:pPr>
            <a:r>
              <a:rPr lang="en-US" sz="2400" dirty="0">
                <a:solidFill>
                  <a:srgbClr val="FFFFFF"/>
                </a:solidFill>
                <a:latin typeface="Rockwell"/>
                <a:cs typeface="Rockwell"/>
              </a:rPr>
              <a:t>Proud and loyal English subjects entitled to rights</a:t>
            </a:r>
          </a:p>
          <a:p>
            <a:pPr eaLnBrk="1" hangingPunct="1">
              <a:lnSpc>
                <a:spcPct val="90000"/>
              </a:lnSpc>
            </a:pPr>
            <a:r>
              <a:rPr lang="en-US" sz="2400" dirty="0">
                <a:solidFill>
                  <a:srgbClr val="FFFFFF"/>
                </a:solidFill>
                <a:latin typeface="Rockwell"/>
                <a:cs typeface="Rockwell"/>
              </a:rPr>
              <a:t>Developed economies which benefit the Empire</a:t>
            </a:r>
          </a:p>
          <a:p>
            <a:pPr eaLnBrk="1" hangingPunct="1">
              <a:lnSpc>
                <a:spcPct val="90000"/>
              </a:lnSpc>
            </a:pPr>
            <a:r>
              <a:rPr lang="en-US" sz="2400" dirty="0">
                <a:solidFill>
                  <a:srgbClr val="FFFFFF"/>
                </a:solidFill>
                <a:latin typeface="Rockwell"/>
                <a:cs typeface="Rockwell"/>
              </a:rPr>
              <a:t>Familiar with life in colonies more so than in England</a:t>
            </a:r>
          </a:p>
          <a:p>
            <a:pPr eaLnBrk="1" hangingPunct="1">
              <a:lnSpc>
                <a:spcPct val="90000"/>
              </a:lnSpc>
            </a:pPr>
            <a:r>
              <a:rPr lang="en-US" sz="2400" dirty="0">
                <a:solidFill>
                  <a:srgbClr val="FFFFFF"/>
                </a:solidFill>
                <a:latin typeface="Rockwell"/>
                <a:cs typeface="Rockwell"/>
              </a:rPr>
              <a:t>God-given liberty</a:t>
            </a:r>
          </a:p>
        </p:txBody>
      </p:sp>
      <p:sp>
        <p:nvSpPr>
          <p:cNvPr id="22534" name="Rectangle 6"/>
          <p:cNvSpPr>
            <a:spLocks noGrp="1" noRot="1" noChangeArrowheads="1"/>
          </p:cNvSpPr>
          <p:nvPr>
            <p:ph type="body" sz="half" idx="2"/>
          </p:nvPr>
        </p:nvSpPr>
        <p:spPr>
          <a:xfrm>
            <a:off x="4572000" y="1676400"/>
            <a:ext cx="4194175" cy="4498975"/>
          </a:xfrm>
        </p:spPr>
        <p:txBody>
          <a:bodyPr>
            <a:normAutofit lnSpcReduction="10000"/>
          </a:bodyPr>
          <a:lstStyle/>
          <a:p>
            <a:pPr eaLnBrk="1" hangingPunct="1">
              <a:lnSpc>
                <a:spcPct val="90000"/>
              </a:lnSpc>
            </a:pPr>
            <a:r>
              <a:rPr lang="en-US" sz="2400">
                <a:solidFill>
                  <a:srgbClr val="FFFFFF"/>
                </a:solidFill>
                <a:latin typeface="Rockwell"/>
                <a:cs typeface="Rockwell"/>
              </a:rPr>
              <a:t>Provide protection from Natives and Europeans</a:t>
            </a:r>
          </a:p>
          <a:p>
            <a:pPr eaLnBrk="1" hangingPunct="1">
              <a:lnSpc>
                <a:spcPct val="90000"/>
              </a:lnSpc>
            </a:pPr>
            <a:r>
              <a:rPr lang="en-US" sz="2400">
                <a:solidFill>
                  <a:srgbClr val="FFFFFF"/>
                </a:solidFill>
                <a:latin typeface="Rockwell"/>
                <a:cs typeface="Rockwell"/>
              </a:rPr>
              <a:t>Benefit exceptionally well from success of British Empire with little contribution</a:t>
            </a:r>
          </a:p>
          <a:p>
            <a:pPr eaLnBrk="1" hangingPunct="1">
              <a:lnSpc>
                <a:spcPct val="90000"/>
              </a:lnSpc>
            </a:pPr>
            <a:r>
              <a:rPr lang="en-US" sz="2400">
                <a:solidFill>
                  <a:srgbClr val="FFFFFF"/>
                </a:solidFill>
                <a:latin typeface="Rockwell"/>
                <a:cs typeface="Rockwell"/>
              </a:rPr>
              <a:t>Abide by the rule of law</a:t>
            </a:r>
          </a:p>
          <a:p>
            <a:pPr eaLnBrk="1" hangingPunct="1">
              <a:lnSpc>
                <a:spcPct val="90000"/>
              </a:lnSpc>
            </a:pPr>
            <a:r>
              <a:rPr lang="en-US" sz="2400">
                <a:solidFill>
                  <a:srgbClr val="FFFFFF"/>
                </a:solidFill>
                <a:latin typeface="Rockwell"/>
                <a:cs typeface="Rockwell"/>
              </a:rPr>
              <a:t>Colonists as second-class citizens</a:t>
            </a:r>
          </a:p>
          <a:p>
            <a:pPr eaLnBrk="1" hangingPunct="1">
              <a:lnSpc>
                <a:spcPct val="90000"/>
              </a:lnSpc>
            </a:pPr>
            <a:r>
              <a:rPr lang="ja-JP" altLang="en-US" sz="2400">
                <a:solidFill>
                  <a:srgbClr val="FFFFFF"/>
                </a:solidFill>
                <a:latin typeface="Rockwell"/>
                <a:cs typeface="Rockwell"/>
              </a:rPr>
              <a:t>“</a:t>
            </a:r>
            <a:r>
              <a:rPr lang="en-US" sz="2400">
                <a:solidFill>
                  <a:srgbClr val="FFFFFF"/>
                </a:solidFill>
                <a:latin typeface="Rockwell"/>
                <a:cs typeface="Rockwell"/>
              </a:rPr>
              <a:t>virtual representation</a:t>
            </a:r>
            <a:r>
              <a:rPr lang="ja-JP" altLang="en-US" sz="2400">
                <a:solidFill>
                  <a:srgbClr val="FFFFFF"/>
                </a:solidFill>
                <a:latin typeface="Rockwell"/>
                <a:cs typeface="Rockwell"/>
              </a:rPr>
              <a:t>”</a:t>
            </a:r>
            <a:endParaRPr lang="en-US" sz="2400">
              <a:solidFill>
                <a:srgbClr val="FFFFFF"/>
              </a:solidFill>
              <a:latin typeface="Rockwell"/>
              <a:cs typeface="Rockwell"/>
            </a:endParaRPr>
          </a:p>
          <a:p>
            <a:pPr eaLnBrk="1" hangingPunct="1">
              <a:lnSpc>
                <a:spcPct val="90000"/>
              </a:lnSpc>
            </a:pPr>
            <a:r>
              <a:rPr lang="en-US" sz="2400">
                <a:solidFill>
                  <a:srgbClr val="FFFFFF"/>
                </a:solidFill>
                <a:latin typeface="Rockwell"/>
                <a:cs typeface="Rockwell"/>
              </a:rPr>
              <a:t>Britons pay 2-3 times taxes than colonists</a:t>
            </a:r>
          </a:p>
          <a:p>
            <a:pPr eaLnBrk="1" hangingPunct="1">
              <a:lnSpc>
                <a:spcPct val="90000"/>
              </a:lnSpc>
            </a:pPr>
            <a:endParaRPr lang="en-US" sz="2400">
              <a:solidFill>
                <a:srgbClr val="FFFFFF"/>
              </a:solidFill>
              <a:latin typeface="Rockwell"/>
              <a:cs typeface="Rockwell"/>
            </a:endParaRPr>
          </a:p>
        </p:txBody>
      </p:sp>
      <p:sp>
        <p:nvSpPr>
          <p:cNvPr id="24581" name="Text Box 7"/>
          <p:cNvSpPr txBox="1">
            <a:spLocks noChangeArrowheads="1"/>
          </p:cNvSpPr>
          <p:nvPr/>
        </p:nvSpPr>
        <p:spPr bwMode="auto">
          <a:xfrm>
            <a:off x="1676400" y="1295400"/>
            <a:ext cx="19949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u="sng">
                <a:solidFill>
                  <a:srgbClr val="FFFFFF"/>
                </a:solidFill>
                <a:latin typeface="Rockwell"/>
                <a:cs typeface="Rockwell"/>
              </a:rPr>
              <a:t>British Colonies</a:t>
            </a:r>
          </a:p>
        </p:txBody>
      </p:sp>
      <p:sp>
        <p:nvSpPr>
          <p:cNvPr id="24582" name="Text Box 8"/>
          <p:cNvSpPr txBox="1">
            <a:spLocks noChangeArrowheads="1"/>
          </p:cNvSpPr>
          <p:nvPr/>
        </p:nvSpPr>
        <p:spPr bwMode="auto">
          <a:xfrm>
            <a:off x="5334000" y="1295400"/>
            <a:ext cx="3172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u="sng">
                <a:solidFill>
                  <a:srgbClr val="FFFFFF"/>
                </a:solidFill>
                <a:latin typeface="Rockwell"/>
                <a:cs typeface="Rockwell"/>
              </a:rPr>
              <a:t>British Empire/Parliament</a:t>
            </a:r>
          </a:p>
        </p:txBody>
      </p:sp>
      <p:sp>
        <p:nvSpPr>
          <p:cNvPr id="2" name="TextBox 1"/>
          <p:cNvSpPr txBox="1"/>
          <p:nvPr/>
        </p:nvSpPr>
        <p:spPr>
          <a:xfrm>
            <a:off x="889000" y="8128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4691789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Continental Congress</a:t>
            </a:r>
            <a:endParaRPr lang="en-US" dirty="0"/>
          </a:p>
        </p:txBody>
      </p:sp>
      <p:sp>
        <p:nvSpPr>
          <p:cNvPr id="3" name="Content Placeholder 2"/>
          <p:cNvSpPr>
            <a:spLocks noGrp="1"/>
          </p:cNvSpPr>
          <p:nvPr>
            <p:ph idx="1"/>
          </p:nvPr>
        </p:nvSpPr>
        <p:spPr>
          <a:xfrm>
            <a:off x="457200" y="1600200"/>
            <a:ext cx="8229600" cy="4940355"/>
          </a:xfrm>
        </p:spPr>
        <p:txBody>
          <a:bodyPr>
            <a:normAutofit fontScale="92500" lnSpcReduction="10000"/>
          </a:bodyPr>
          <a:lstStyle/>
          <a:p>
            <a:r>
              <a:rPr lang="en-US" dirty="0" smtClean="0"/>
              <a:t>1774: Response to the Intolerable/Coercive Acts.</a:t>
            </a:r>
          </a:p>
          <a:p>
            <a:r>
              <a:rPr lang="en-US" dirty="0" smtClean="0"/>
              <a:t>Each colony represented (except GA)</a:t>
            </a:r>
          </a:p>
          <a:p>
            <a:pPr lvl="1"/>
            <a:r>
              <a:rPr lang="en-US" dirty="0" smtClean="0"/>
              <a:t>John Adams, George Washington, John Jay</a:t>
            </a:r>
          </a:p>
          <a:p>
            <a:r>
              <a:rPr lang="en-US" u="sng" dirty="0" smtClean="0"/>
              <a:t>Declaration of Rights</a:t>
            </a:r>
          </a:p>
          <a:p>
            <a:pPr lvl="1"/>
            <a:r>
              <a:rPr lang="en-US" dirty="0" smtClean="0"/>
              <a:t>Loyal to GB, but dispute of right to tax by Parliament</a:t>
            </a:r>
          </a:p>
          <a:p>
            <a:r>
              <a:rPr lang="en-US" u="sng" dirty="0" smtClean="0"/>
              <a:t>Articles of Association</a:t>
            </a:r>
          </a:p>
          <a:p>
            <a:pPr lvl="1"/>
            <a:r>
              <a:rPr lang="en-US" dirty="0"/>
              <a:t>Organized Resistance</a:t>
            </a:r>
          </a:p>
          <a:p>
            <a:pPr lvl="1"/>
            <a:r>
              <a:rPr lang="en-US" dirty="0"/>
              <a:t>Boycott of British goods/Nonimportation</a:t>
            </a:r>
          </a:p>
          <a:p>
            <a:pPr lvl="1"/>
            <a:endParaRPr lang="en-US" u="sng" dirty="0"/>
          </a:p>
        </p:txBody>
      </p:sp>
    </p:spTree>
    <p:extLst>
      <p:ext uri="{BB962C8B-B14F-4D97-AF65-F5344CB8AC3E}">
        <p14:creationId xmlns:p14="http://schemas.microsoft.com/office/powerpoint/2010/main" val="3450716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495800" y="0"/>
            <a:ext cx="4648200" cy="1143000"/>
          </a:xfrm>
        </p:spPr>
        <p:txBody>
          <a:bodyPr/>
          <a:lstStyle/>
          <a:p>
            <a:pPr>
              <a:lnSpc>
                <a:spcPct val="80000"/>
              </a:lnSpc>
            </a:pPr>
            <a:r>
              <a:rPr lang="en-US" sz="3200" dirty="0">
                <a:solidFill>
                  <a:schemeClr val="tx1"/>
                </a:solidFill>
                <a:latin typeface="Rockwell"/>
                <a:cs typeface="Rockwell"/>
              </a:rPr>
              <a:t>First </a:t>
            </a:r>
            <a:br>
              <a:rPr lang="en-US" sz="3200" dirty="0">
                <a:solidFill>
                  <a:schemeClr val="tx1"/>
                </a:solidFill>
                <a:latin typeface="Rockwell"/>
                <a:cs typeface="Rockwell"/>
              </a:rPr>
            </a:br>
            <a:r>
              <a:rPr lang="en-US" sz="3200" dirty="0">
                <a:solidFill>
                  <a:schemeClr val="tx1"/>
                </a:solidFill>
                <a:latin typeface="Rockwell"/>
                <a:cs typeface="Rockwell"/>
              </a:rPr>
              <a:t>Continental Congress</a:t>
            </a:r>
          </a:p>
        </p:txBody>
      </p:sp>
      <p:pic>
        <p:nvPicPr>
          <p:cNvPr id="38915" name="Picture 5" descr="0041860_P"/>
          <p:cNvPicPr>
            <a:picLocks noChangeAspect="1" noChangeArrowheads="1"/>
          </p:cNvPicPr>
          <p:nvPr/>
        </p:nvPicPr>
        <p:blipFill>
          <a:blip r:embed="rId2">
            <a:extLst>
              <a:ext uri="{28A0092B-C50C-407E-A947-70E740481C1C}">
                <a14:useLocalDpi xmlns:a14="http://schemas.microsoft.com/office/drawing/2010/main" val="0"/>
              </a:ext>
            </a:extLst>
          </a:blip>
          <a:srcRect b="9767"/>
          <a:stretch>
            <a:fillRect/>
          </a:stretch>
        </p:blipFill>
        <p:spPr bwMode="auto">
          <a:xfrm>
            <a:off x="155575" y="0"/>
            <a:ext cx="44846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10" descr="0010672_P"/>
          <p:cNvPicPr>
            <a:picLocks noChangeAspect="1" noChangeArrowheads="1"/>
          </p:cNvPicPr>
          <p:nvPr/>
        </p:nvPicPr>
        <p:blipFill>
          <a:blip r:embed="rId3">
            <a:extLst>
              <a:ext uri="{28A0092B-C50C-407E-A947-70E740481C1C}">
                <a14:useLocalDpi xmlns:a14="http://schemas.microsoft.com/office/drawing/2010/main" val="0"/>
              </a:ext>
            </a:extLst>
          </a:blip>
          <a:srcRect t="3326" b="11189"/>
          <a:stretch>
            <a:fillRect/>
          </a:stretch>
        </p:blipFill>
        <p:spPr bwMode="auto">
          <a:xfrm>
            <a:off x="3657600" y="2206625"/>
            <a:ext cx="5486400" cy="46513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8917" name="AutoShape 11"/>
          <p:cNvSpPr>
            <a:spLocks noChangeArrowheads="1"/>
          </p:cNvSpPr>
          <p:nvPr/>
        </p:nvSpPr>
        <p:spPr bwMode="auto">
          <a:xfrm>
            <a:off x="5757863" y="1143000"/>
            <a:ext cx="2090737" cy="635000"/>
          </a:xfrm>
          <a:prstGeom prst="wedgeRectCallout">
            <a:avLst>
              <a:gd name="adj1" fmla="val -197167"/>
              <a:gd name="adj2" fmla="val 38042"/>
            </a:avLst>
          </a:prstGeom>
          <a:solidFill>
            <a:srgbClr val="CCFFFF"/>
          </a:solidFill>
          <a:ln w="12700">
            <a:solidFill>
              <a:schemeClr val="tx1"/>
            </a:solidFill>
            <a:miter lim="800000"/>
            <a:headEnd/>
            <a:tailEnd/>
          </a:ln>
        </p:spPr>
        <p:txBody>
          <a:bodyPr/>
          <a:lstStyle/>
          <a:p>
            <a:pPr algn="ctr" eaLnBrk="0" hangingPunct="0">
              <a:lnSpc>
                <a:spcPct val="80000"/>
              </a:lnSpc>
            </a:pPr>
            <a:r>
              <a:rPr lang="ja-JP" altLang="en-US" sz="2000" dirty="0">
                <a:solidFill>
                  <a:schemeClr val="bg1"/>
                </a:solidFill>
                <a:latin typeface="Rockwell"/>
              </a:rPr>
              <a:t>“</a:t>
            </a:r>
            <a:r>
              <a:rPr lang="en-US" altLang="ja-JP" sz="2000" dirty="0">
                <a:solidFill>
                  <a:schemeClr val="bg1"/>
                </a:solidFill>
                <a:latin typeface="Rockwell"/>
              </a:rPr>
              <a:t>We have to </a:t>
            </a:r>
            <a:br>
              <a:rPr lang="en-US" altLang="ja-JP" sz="2000" dirty="0">
                <a:solidFill>
                  <a:schemeClr val="bg1"/>
                </a:solidFill>
                <a:latin typeface="Rockwell"/>
              </a:rPr>
            </a:br>
            <a:r>
              <a:rPr lang="en-US" altLang="ja-JP" sz="2000" dirty="0">
                <a:solidFill>
                  <a:schemeClr val="bg1"/>
                </a:solidFill>
                <a:latin typeface="Rockwell"/>
              </a:rPr>
              <a:t>help Boston</a:t>
            </a:r>
            <a:r>
              <a:rPr lang="ja-JP" altLang="en-US" sz="2000" dirty="0">
                <a:solidFill>
                  <a:schemeClr val="bg1"/>
                </a:solidFill>
                <a:latin typeface="Rockwell"/>
              </a:rPr>
              <a:t>”</a:t>
            </a:r>
            <a:r>
              <a:rPr lang="en-US" altLang="ja-JP" sz="2000" dirty="0">
                <a:solidFill>
                  <a:schemeClr val="bg1"/>
                </a:solidFill>
                <a:latin typeface="Rockwell"/>
              </a:rPr>
              <a:t> </a:t>
            </a:r>
            <a:endParaRPr lang="en-US" sz="2000" dirty="0">
              <a:solidFill>
                <a:schemeClr val="bg1"/>
              </a:solidFill>
              <a:latin typeface="Rockwell"/>
            </a:endParaRPr>
          </a:p>
        </p:txBody>
      </p:sp>
    </p:spTree>
    <p:extLst>
      <p:ext uri="{BB962C8B-B14F-4D97-AF65-F5344CB8AC3E}">
        <p14:creationId xmlns:p14="http://schemas.microsoft.com/office/powerpoint/2010/main" val="5705977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Evaluate the extent of change in ideas about American independence from 1763 to 1775</a:t>
            </a:r>
            <a:endParaRPr lang="en-US" dirty="0"/>
          </a:p>
        </p:txBody>
      </p:sp>
    </p:spTree>
    <p:extLst>
      <p:ext uri="{BB962C8B-B14F-4D97-AF65-F5344CB8AC3E}">
        <p14:creationId xmlns:p14="http://schemas.microsoft.com/office/powerpoint/2010/main" val="52777569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map_05_03_british_troo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35000"/>
            <a:ext cx="8531225" cy="5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17443332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Opposing  Views</a:t>
            </a:r>
            <a:endParaRPr lang="en-US" dirty="0"/>
          </a:p>
        </p:txBody>
      </p:sp>
      <p:sp>
        <p:nvSpPr>
          <p:cNvPr id="3" name="Text Placeholder 2"/>
          <p:cNvSpPr>
            <a:spLocks noGrp="1"/>
          </p:cNvSpPr>
          <p:nvPr>
            <p:ph type="body" idx="1"/>
          </p:nvPr>
        </p:nvSpPr>
        <p:spPr/>
        <p:txBody>
          <a:bodyPr/>
          <a:lstStyle/>
          <a:p>
            <a:r>
              <a:rPr lang="en-US" dirty="0" smtClean="0"/>
              <a:t>Leonard</a:t>
            </a:r>
            <a:endParaRPr lang="en-US" dirty="0"/>
          </a:p>
        </p:txBody>
      </p:sp>
      <p:sp>
        <p:nvSpPr>
          <p:cNvPr id="4" name="Content Placeholder 3"/>
          <p:cNvSpPr>
            <a:spLocks noGrp="1"/>
          </p:cNvSpPr>
          <p:nvPr>
            <p:ph sz="half" idx="2"/>
          </p:nvPr>
        </p:nvSpPr>
        <p:spPr/>
        <p:txBody>
          <a:bodyPr/>
          <a:lstStyle/>
          <a:p>
            <a:r>
              <a:rPr lang="en-US" dirty="0" smtClean="0"/>
              <a:t>TAS 144</a:t>
            </a:r>
            <a:endParaRPr lang="en-US" dirty="0"/>
          </a:p>
        </p:txBody>
      </p:sp>
      <p:sp>
        <p:nvSpPr>
          <p:cNvPr id="5" name="Text Placeholder 4"/>
          <p:cNvSpPr>
            <a:spLocks noGrp="1"/>
          </p:cNvSpPr>
          <p:nvPr>
            <p:ph type="body" sz="quarter" idx="3"/>
          </p:nvPr>
        </p:nvSpPr>
        <p:spPr/>
        <p:txBody>
          <a:bodyPr/>
          <a:lstStyle/>
          <a:p>
            <a:r>
              <a:rPr lang="en-US" dirty="0" smtClean="0"/>
              <a:t>Patrick Henry</a:t>
            </a:r>
            <a:endParaRPr lang="en-US" dirty="0"/>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3699105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p:txBody>
          <a:bodyPr/>
          <a:lstStyle/>
          <a:p>
            <a:pPr eaLnBrk="1" hangingPunct="1"/>
            <a:endParaRPr lang="en-US">
              <a:latin typeface="Calibri" charset="0"/>
            </a:endParaRPr>
          </a:p>
        </p:txBody>
      </p:sp>
      <p:pic>
        <p:nvPicPr>
          <p:cNvPr id="24579" name="Picture 4" descr="DIVI7233TB5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57150"/>
            <a:ext cx="9144000" cy="6858000"/>
          </a:xfrm>
          <a:noFill/>
        </p:spPr>
      </p:pic>
    </p:spTree>
    <p:extLst>
      <p:ext uri="{BB962C8B-B14F-4D97-AF65-F5344CB8AC3E}">
        <p14:creationId xmlns:p14="http://schemas.microsoft.com/office/powerpoint/2010/main" val="9679219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0" y="76200"/>
            <a:ext cx="9144000" cy="762000"/>
          </a:xfrm>
        </p:spPr>
        <p:txBody>
          <a:bodyPr>
            <a:normAutofit/>
          </a:bodyPr>
          <a:lstStyle/>
          <a:p>
            <a:pPr eaLnBrk="1" hangingPunct="1"/>
            <a:r>
              <a:rPr lang="en-US" sz="3800" dirty="0">
                <a:latin typeface="Rockwell"/>
                <a:cs typeface="Rockwell"/>
              </a:rPr>
              <a:t>Salutary Neglect/Benign Neglect</a:t>
            </a:r>
          </a:p>
        </p:txBody>
      </p:sp>
      <p:sp>
        <p:nvSpPr>
          <p:cNvPr id="6147" name="Rectangle 3"/>
          <p:cNvSpPr>
            <a:spLocks noGrp="1" noRot="1" noChangeArrowheads="1"/>
          </p:cNvSpPr>
          <p:nvPr>
            <p:ph type="body" idx="1"/>
          </p:nvPr>
        </p:nvSpPr>
        <p:spPr>
          <a:xfrm>
            <a:off x="0" y="990600"/>
            <a:ext cx="4724400" cy="5867400"/>
          </a:xfrm>
        </p:spPr>
        <p:txBody>
          <a:bodyPr>
            <a:normAutofit lnSpcReduction="10000"/>
          </a:bodyPr>
          <a:lstStyle/>
          <a:p>
            <a:pPr eaLnBrk="1" hangingPunct="1"/>
            <a:r>
              <a:rPr lang="en-US" sz="2000" dirty="0">
                <a:latin typeface="Rockwell"/>
                <a:cs typeface="Rockwell"/>
              </a:rPr>
              <a:t>British absenteeism</a:t>
            </a:r>
          </a:p>
          <a:p>
            <a:pPr lvl="1" eaLnBrk="1" hangingPunct="1"/>
            <a:r>
              <a:rPr lang="en-US" sz="1800" dirty="0">
                <a:latin typeface="Rockwell"/>
                <a:cs typeface="Rockwell"/>
              </a:rPr>
              <a:t>Distance between England and America</a:t>
            </a:r>
          </a:p>
          <a:p>
            <a:pPr lvl="1" eaLnBrk="1" hangingPunct="1"/>
            <a:r>
              <a:rPr lang="en-US" sz="1800" dirty="0">
                <a:latin typeface="Rockwell"/>
                <a:cs typeface="Rockwell"/>
              </a:rPr>
              <a:t>Political turmoil and relative peace</a:t>
            </a:r>
          </a:p>
          <a:p>
            <a:pPr lvl="2" eaLnBrk="1" hangingPunct="1"/>
            <a:r>
              <a:rPr lang="en-US" sz="1600" dirty="0">
                <a:latin typeface="Rockwell"/>
                <a:cs typeface="Rockwell"/>
              </a:rPr>
              <a:t>English Civil War (1642-1651)</a:t>
            </a:r>
          </a:p>
          <a:p>
            <a:pPr lvl="2" eaLnBrk="1" hangingPunct="1"/>
            <a:r>
              <a:rPr lang="en-US" sz="1600" dirty="0">
                <a:latin typeface="Rockwell"/>
                <a:cs typeface="Rockwell"/>
              </a:rPr>
              <a:t>Glorious Revolution (1688)</a:t>
            </a:r>
          </a:p>
          <a:p>
            <a:pPr eaLnBrk="1" hangingPunct="1"/>
            <a:r>
              <a:rPr lang="en-US" sz="2000" dirty="0">
                <a:latin typeface="Rockwell"/>
                <a:cs typeface="Rockwell"/>
              </a:rPr>
              <a:t>Colonies virtually on their own</a:t>
            </a:r>
          </a:p>
          <a:p>
            <a:pPr lvl="1" eaLnBrk="1" hangingPunct="1"/>
            <a:r>
              <a:rPr lang="en-US" sz="1800" dirty="0">
                <a:latin typeface="Rockwell"/>
                <a:cs typeface="Rockwell"/>
              </a:rPr>
              <a:t>Developed unique economies based on region</a:t>
            </a:r>
          </a:p>
          <a:p>
            <a:pPr lvl="1" eaLnBrk="1" hangingPunct="1"/>
            <a:r>
              <a:rPr lang="en-US" sz="1800" dirty="0">
                <a:latin typeface="Rockwell"/>
                <a:cs typeface="Rockwell"/>
              </a:rPr>
              <a:t>Economic growth</a:t>
            </a:r>
          </a:p>
          <a:p>
            <a:pPr lvl="2" eaLnBrk="1" hangingPunct="1"/>
            <a:r>
              <a:rPr lang="en-US" sz="1600" dirty="0">
                <a:latin typeface="Rockwell"/>
                <a:cs typeface="Rockwell"/>
              </a:rPr>
              <a:t>Colonial GNP was 25 million pounds ($2.25 billion)</a:t>
            </a:r>
          </a:p>
          <a:p>
            <a:pPr lvl="2" eaLnBrk="1" hangingPunct="1"/>
            <a:r>
              <a:rPr lang="en-US" sz="1600" dirty="0">
                <a:latin typeface="Rockwell"/>
                <a:cs typeface="Rockwell"/>
              </a:rPr>
              <a:t>1/3 of the Great Britain</a:t>
            </a:r>
            <a:r>
              <a:rPr lang="ja-JP" altLang="en-US" sz="1600" dirty="0">
                <a:latin typeface="Rockwell"/>
                <a:cs typeface="Rockwell"/>
              </a:rPr>
              <a:t>’</a:t>
            </a:r>
            <a:r>
              <a:rPr lang="en-US" sz="1600" dirty="0">
                <a:latin typeface="Rockwell"/>
                <a:cs typeface="Rockwell"/>
              </a:rPr>
              <a:t>s GNP</a:t>
            </a:r>
          </a:p>
          <a:p>
            <a:pPr lvl="2" eaLnBrk="1" hangingPunct="1"/>
            <a:r>
              <a:rPr lang="en-US" sz="1600" dirty="0">
                <a:latin typeface="Rockwell"/>
                <a:cs typeface="Rockwell"/>
              </a:rPr>
              <a:t>GDP per capita was highest in the world by 1775</a:t>
            </a:r>
          </a:p>
          <a:p>
            <a:pPr lvl="1" eaLnBrk="1" hangingPunct="1"/>
            <a:r>
              <a:rPr lang="en-US" sz="1800" dirty="0">
                <a:latin typeface="Rockwell"/>
                <a:cs typeface="Rockwell"/>
              </a:rPr>
              <a:t>Self-government</a:t>
            </a:r>
          </a:p>
          <a:p>
            <a:pPr lvl="1" eaLnBrk="1" hangingPunct="1"/>
            <a:r>
              <a:rPr lang="en-US" sz="1800" dirty="0">
                <a:latin typeface="Rockwell"/>
                <a:cs typeface="Rockwell"/>
              </a:rPr>
              <a:t>Proud British loyalists</a:t>
            </a:r>
            <a:endParaRPr lang="en-US" sz="2000" dirty="0">
              <a:latin typeface="Rockwell"/>
              <a:cs typeface="Rockwell"/>
            </a:endParaRPr>
          </a:p>
          <a:p>
            <a:pPr lvl="1" eaLnBrk="1" hangingPunct="1"/>
            <a:r>
              <a:rPr lang="en-US" sz="1800" dirty="0">
                <a:latin typeface="Rockwell"/>
                <a:cs typeface="Rockwell"/>
              </a:rPr>
              <a:t>High life expectancy and literacy rates</a:t>
            </a:r>
          </a:p>
        </p:txBody>
      </p:sp>
      <p:pic>
        <p:nvPicPr>
          <p:cNvPr id="922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733800"/>
            <a:ext cx="446246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7232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0"/>
            <a:ext cx="7772400" cy="990600"/>
          </a:xfrm>
        </p:spPr>
        <p:txBody>
          <a:bodyPr/>
          <a:lstStyle/>
          <a:p>
            <a:pPr algn="ctr" eaLnBrk="1" hangingPunct="1"/>
            <a:r>
              <a:rPr lang="en-US">
                <a:latin typeface="Rockwell"/>
                <a:cs typeface="Rockwell"/>
              </a:rPr>
              <a:t>Parliamentary Sovereignty </a:t>
            </a:r>
          </a:p>
        </p:txBody>
      </p:sp>
      <p:sp>
        <p:nvSpPr>
          <p:cNvPr id="5123" name="Rectangle 3"/>
          <p:cNvSpPr>
            <a:spLocks noGrp="1" noChangeArrowheads="1"/>
          </p:cNvSpPr>
          <p:nvPr>
            <p:ph idx="1"/>
          </p:nvPr>
        </p:nvSpPr>
        <p:spPr>
          <a:xfrm>
            <a:off x="0" y="1371600"/>
            <a:ext cx="9144000" cy="5486400"/>
          </a:xfrm>
        </p:spPr>
        <p:txBody>
          <a:bodyPr>
            <a:normAutofit/>
          </a:bodyPr>
          <a:lstStyle/>
          <a:p>
            <a:pPr marL="274320" indent="-274320" eaLnBrk="1" fontAlgn="auto" hangingPunct="1">
              <a:lnSpc>
                <a:spcPct val="90000"/>
              </a:lnSpc>
              <a:spcBef>
                <a:spcPct val="15000"/>
              </a:spcBef>
              <a:spcAft>
                <a:spcPts val="0"/>
              </a:spcAft>
              <a:buClr>
                <a:schemeClr val="accent3"/>
              </a:buClr>
              <a:buFont typeface="Wingdings 2"/>
              <a:buChar char=""/>
              <a:defRPr/>
            </a:pPr>
            <a:r>
              <a:rPr lang="en-US" sz="3500" dirty="0" smtClean="0">
                <a:latin typeface="Rockwell"/>
                <a:ea typeface="+mn-ea"/>
                <a:cs typeface="Rockwell"/>
              </a:rPr>
              <a:t>1763 proved to be a critical year  in colonial history:</a:t>
            </a:r>
          </a:p>
          <a:p>
            <a:pPr marL="640080" lvl="1" indent="-246888" eaLnBrk="1" fontAlgn="auto" hangingPunct="1">
              <a:lnSpc>
                <a:spcPct val="90000"/>
              </a:lnSpc>
              <a:spcBef>
                <a:spcPct val="15000"/>
              </a:spcBef>
              <a:spcAft>
                <a:spcPts val="0"/>
              </a:spcAft>
              <a:buFont typeface="Wingdings 2"/>
              <a:buChar char=""/>
              <a:defRPr/>
            </a:pPr>
            <a:r>
              <a:rPr lang="en-US" sz="3500" dirty="0" smtClean="0">
                <a:latin typeface="Rockwell"/>
                <a:ea typeface="+mn-ea"/>
                <a:cs typeface="Rockwell"/>
              </a:rPr>
              <a:t>The end of the French &amp; Indian War forced England to reexamine its colonial policies</a:t>
            </a:r>
          </a:p>
          <a:p>
            <a:pPr marL="640080" lvl="1" indent="-246888" eaLnBrk="1" fontAlgn="auto" hangingPunct="1">
              <a:lnSpc>
                <a:spcPct val="90000"/>
              </a:lnSpc>
              <a:spcBef>
                <a:spcPct val="15000"/>
              </a:spcBef>
              <a:spcAft>
                <a:spcPts val="0"/>
              </a:spcAft>
              <a:buFont typeface="Wingdings 2"/>
              <a:buChar char=""/>
              <a:defRPr/>
            </a:pPr>
            <a:r>
              <a:rPr lang="en-US" sz="3500" dirty="0" smtClean="0">
                <a:latin typeface="Rockwell"/>
                <a:ea typeface="+mn-ea"/>
                <a:cs typeface="Rockwell"/>
              </a:rPr>
              <a:t>New political &amp; economic restrictions emerged as England attempted to profit off its colonies</a:t>
            </a:r>
          </a:p>
          <a:p>
            <a:pPr marL="640080" lvl="1" indent="-246888" eaLnBrk="1" fontAlgn="auto" hangingPunct="1">
              <a:lnSpc>
                <a:spcPct val="90000"/>
              </a:lnSpc>
              <a:spcBef>
                <a:spcPct val="15000"/>
              </a:spcBef>
              <a:spcAft>
                <a:spcPts val="0"/>
              </a:spcAft>
              <a:buFont typeface="Wingdings 2"/>
              <a:buChar char=""/>
              <a:defRPr/>
            </a:pPr>
            <a:r>
              <a:rPr lang="en-US" sz="3500" dirty="0" smtClean="0">
                <a:latin typeface="Rockwell"/>
                <a:ea typeface="+mn-ea"/>
                <a:cs typeface="Rockwell"/>
              </a:rPr>
              <a:t>Colonial resentment ultimately led to the American Revolution</a:t>
            </a:r>
          </a:p>
        </p:txBody>
      </p:sp>
    </p:spTree>
    <p:extLst>
      <p:ext uri="{BB962C8B-B14F-4D97-AF65-F5344CB8AC3E}">
        <p14:creationId xmlns:p14="http://schemas.microsoft.com/office/powerpoint/2010/main" val="9523252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Rot="1" noChangeArrowheads="1"/>
          </p:cNvSpPr>
          <p:nvPr>
            <p:ph type="title"/>
          </p:nvPr>
        </p:nvSpPr>
        <p:spPr>
          <a:xfrm>
            <a:off x="304800" y="152400"/>
            <a:ext cx="8540750" cy="685800"/>
          </a:xfrm>
        </p:spPr>
        <p:txBody>
          <a:bodyPr>
            <a:normAutofit fontScale="90000"/>
          </a:bodyPr>
          <a:lstStyle/>
          <a:p>
            <a:pPr eaLnBrk="1" hangingPunct="1"/>
            <a:r>
              <a:rPr lang="en-US" sz="4000">
                <a:latin typeface="Rockwell"/>
                <a:cs typeface="Rockwell"/>
              </a:rPr>
              <a:t>Timeline of Parliamentary Acts</a:t>
            </a:r>
          </a:p>
        </p:txBody>
      </p:sp>
      <p:sp>
        <p:nvSpPr>
          <p:cNvPr id="17413" name="Rectangle 5"/>
          <p:cNvSpPr>
            <a:spLocks noGrp="1" noRot="1" noChangeArrowheads="1"/>
          </p:cNvSpPr>
          <p:nvPr>
            <p:ph type="body" sz="half" idx="1"/>
          </p:nvPr>
        </p:nvSpPr>
        <p:spPr>
          <a:xfrm>
            <a:off x="0" y="1066800"/>
            <a:ext cx="4191000" cy="5562600"/>
          </a:xfrm>
        </p:spPr>
        <p:txBody>
          <a:bodyPr/>
          <a:lstStyle/>
          <a:p>
            <a:pPr eaLnBrk="1" hangingPunct="1"/>
            <a:r>
              <a:rPr lang="en-US" sz="2400" b="1" dirty="0">
                <a:latin typeface="Rockwell"/>
                <a:cs typeface="Rockwell"/>
              </a:rPr>
              <a:t>Sugar Act of 1764</a:t>
            </a:r>
          </a:p>
          <a:p>
            <a:pPr lvl="1" eaLnBrk="1" hangingPunct="1"/>
            <a:r>
              <a:rPr lang="en-US" sz="2000" b="1" dirty="0">
                <a:latin typeface="Rockwell"/>
                <a:cs typeface="Rockwell"/>
              </a:rPr>
              <a:t>Revenue tax</a:t>
            </a:r>
          </a:p>
          <a:p>
            <a:pPr eaLnBrk="1" hangingPunct="1"/>
            <a:r>
              <a:rPr lang="en-US" sz="2400" dirty="0">
                <a:latin typeface="Rockwell"/>
                <a:cs typeface="Rockwell"/>
              </a:rPr>
              <a:t>Quartering Act of 1765</a:t>
            </a:r>
          </a:p>
          <a:p>
            <a:pPr eaLnBrk="1" hangingPunct="1"/>
            <a:r>
              <a:rPr lang="en-US" sz="2400" b="1" dirty="0">
                <a:latin typeface="Rockwell"/>
                <a:cs typeface="Rockwell"/>
              </a:rPr>
              <a:t>Stamp Act of 1765</a:t>
            </a:r>
          </a:p>
          <a:p>
            <a:pPr lvl="1" eaLnBrk="1" hangingPunct="1"/>
            <a:r>
              <a:rPr lang="en-US" sz="2000" b="1" dirty="0">
                <a:latin typeface="Rockwell"/>
                <a:cs typeface="Rockwell"/>
              </a:rPr>
              <a:t>First direct tax</a:t>
            </a:r>
          </a:p>
          <a:p>
            <a:pPr eaLnBrk="1" hangingPunct="1"/>
            <a:r>
              <a:rPr lang="en-US" sz="2400" dirty="0">
                <a:latin typeface="Rockwell"/>
                <a:cs typeface="Rockwell"/>
              </a:rPr>
              <a:t>Declaratory Act of 1766</a:t>
            </a:r>
          </a:p>
          <a:p>
            <a:pPr lvl="1" eaLnBrk="1" hangingPunct="1"/>
            <a:r>
              <a:rPr lang="en-US" sz="2000" dirty="0">
                <a:latin typeface="Rockwell"/>
                <a:cs typeface="Rockwell"/>
              </a:rPr>
              <a:t>Parliament</a:t>
            </a:r>
            <a:r>
              <a:rPr lang="ja-JP" altLang="en-US" sz="2000" dirty="0">
                <a:latin typeface="Rockwell"/>
                <a:cs typeface="Rockwell"/>
              </a:rPr>
              <a:t>’</a:t>
            </a:r>
            <a:r>
              <a:rPr lang="en-US" sz="2000" dirty="0">
                <a:latin typeface="Rockwell"/>
                <a:cs typeface="Rockwell"/>
              </a:rPr>
              <a:t>s right to tax whatsoever</a:t>
            </a:r>
          </a:p>
          <a:p>
            <a:pPr eaLnBrk="1" hangingPunct="1"/>
            <a:r>
              <a:rPr lang="en-US" sz="2400" b="1" dirty="0">
                <a:latin typeface="Rockwell"/>
                <a:cs typeface="Rockwell"/>
              </a:rPr>
              <a:t>Townshend Acts of 1767</a:t>
            </a:r>
          </a:p>
          <a:p>
            <a:pPr lvl="1" eaLnBrk="1" hangingPunct="1"/>
            <a:r>
              <a:rPr lang="en-US" sz="2000" dirty="0">
                <a:latin typeface="Rockwell"/>
                <a:cs typeface="Rockwell"/>
              </a:rPr>
              <a:t>Pay royal colonial officials</a:t>
            </a:r>
          </a:p>
          <a:p>
            <a:pPr lvl="1" eaLnBrk="1" hangingPunct="1"/>
            <a:r>
              <a:rPr lang="en-US" sz="2000" dirty="0">
                <a:latin typeface="Rockwell"/>
                <a:cs typeface="Rockwell"/>
              </a:rPr>
              <a:t>Writs of assistance</a:t>
            </a:r>
          </a:p>
        </p:txBody>
      </p:sp>
      <p:sp>
        <p:nvSpPr>
          <p:cNvPr id="17414" name="Rectangle 6"/>
          <p:cNvSpPr>
            <a:spLocks noGrp="1" noRot="1" noChangeArrowheads="1"/>
          </p:cNvSpPr>
          <p:nvPr>
            <p:ph type="body" sz="half" idx="2"/>
          </p:nvPr>
        </p:nvSpPr>
        <p:spPr>
          <a:xfrm>
            <a:off x="4267200" y="1066800"/>
            <a:ext cx="4876800" cy="5791200"/>
          </a:xfrm>
        </p:spPr>
        <p:txBody>
          <a:bodyPr/>
          <a:lstStyle/>
          <a:p>
            <a:pPr eaLnBrk="1" hangingPunct="1">
              <a:lnSpc>
                <a:spcPct val="90000"/>
              </a:lnSpc>
            </a:pPr>
            <a:r>
              <a:rPr lang="en-US" sz="2400" b="1">
                <a:latin typeface="Rockwell"/>
                <a:cs typeface="Rockwell"/>
              </a:rPr>
              <a:t>Tea Act of 1773</a:t>
            </a:r>
          </a:p>
          <a:p>
            <a:pPr lvl="1" eaLnBrk="1" hangingPunct="1">
              <a:lnSpc>
                <a:spcPct val="90000"/>
              </a:lnSpc>
            </a:pPr>
            <a:r>
              <a:rPr lang="en-US" sz="2000">
                <a:latin typeface="Rockwell"/>
                <a:cs typeface="Rockwell"/>
              </a:rPr>
              <a:t>Support British East India Company</a:t>
            </a:r>
          </a:p>
          <a:p>
            <a:pPr eaLnBrk="1" hangingPunct="1">
              <a:lnSpc>
                <a:spcPct val="90000"/>
              </a:lnSpc>
            </a:pPr>
            <a:r>
              <a:rPr lang="ja-JP" altLang="en-US" sz="2400" b="1">
                <a:latin typeface="Rockwell"/>
                <a:cs typeface="Rockwell"/>
              </a:rPr>
              <a:t>“</a:t>
            </a:r>
            <a:r>
              <a:rPr lang="en-US" sz="2400" b="1">
                <a:latin typeface="Rockwell"/>
                <a:cs typeface="Rockwell"/>
              </a:rPr>
              <a:t>Intolerable Acts</a:t>
            </a:r>
            <a:r>
              <a:rPr lang="ja-JP" altLang="en-US" sz="2400" b="1">
                <a:latin typeface="Rockwell"/>
                <a:cs typeface="Rockwell"/>
              </a:rPr>
              <a:t>”</a:t>
            </a:r>
            <a:endParaRPr lang="en-US" sz="2400" b="1">
              <a:latin typeface="Rockwell"/>
              <a:cs typeface="Rockwell"/>
            </a:endParaRPr>
          </a:p>
          <a:p>
            <a:pPr lvl="1" eaLnBrk="1" hangingPunct="1">
              <a:lnSpc>
                <a:spcPct val="90000"/>
              </a:lnSpc>
            </a:pPr>
            <a:r>
              <a:rPr lang="en-US" sz="2000">
                <a:latin typeface="Rockwell"/>
                <a:cs typeface="Rockwell"/>
              </a:rPr>
              <a:t>Coercive Acts of 1774</a:t>
            </a:r>
          </a:p>
          <a:p>
            <a:pPr lvl="2" eaLnBrk="1" hangingPunct="1">
              <a:lnSpc>
                <a:spcPct val="90000"/>
              </a:lnSpc>
            </a:pPr>
            <a:r>
              <a:rPr lang="en-US" sz="1800">
                <a:latin typeface="Rockwell"/>
                <a:cs typeface="Rockwell"/>
              </a:rPr>
              <a:t>Massachusetts Government Act (royal appointments)</a:t>
            </a:r>
          </a:p>
          <a:p>
            <a:pPr lvl="2" eaLnBrk="1" hangingPunct="1">
              <a:lnSpc>
                <a:spcPct val="90000"/>
              </a:lnSpc>
            </a:pPr>
            <a:r>
              <a:rPr lang="en-US" sz="1800">
                <a:latin typeface="Rockwell"/>
                <a:cs typeface="Rockwell"/>
              </a:rPr>
              <a:t>Port Act (Boston closed)</a:t>
            </a:r>
          </a:p>
          <a:p>
            <a:pPr lvl="2" eaLnBrk="1" hangingPunct="1">
              <a:lnSpc>
                <a:spcPct val="90000"/>
              </a:lnSpc>
            </a:pPr>
            <a:r>
              <a:rPr lang="en-US" sz="1800">
                <a:latin typeface="Rockwell"/>
                <a:cs typeface="Rockwell"/>
              </a:rPr>
              <a:t>Administration of Justice Act (trial of royal officials moved)</a:t>
            </a:r>
          </a:p>
          <a:p>
            <a:pPr lvl="1" eaLnBrk="1" hangingPunct="1">
              <a:lnSpc>
                <a:spcPct val="90000"/>
              </a:lnSpc>
            </a:pPr>
            <a:r>
              <a:rPr lang="en-US" sz="2000">
                <a:latin typeface="Rockwell"/>
                <a:cs typeface="Rockwell"/>
              </a:rPr>
              <a:t>Quebec Act of 1774</a:t>
            </a:r>
          </a:p>
          <a:p>
            <a:pPr lvl="2" eaLnBrk="1" hangingPunct="1">
              <a:lnSpc>
                <a:spcPct val="90000"/>
              </a:lnSpc>
            </a:pPr>
            <a:r>
              <a:rPr lang="en-US" sz="1800">
                <a:latin typeface="Rockwell"/>
                <a:cs typeface="Rockwell"/>
              </a:rPr>
              <a:t>Appointed government; Catholicism recognized</a:t>
            </a:r>
          </a:p>
          <a:p>
            <a:pPr eaLnBrk="1" hangingPunct="1">
              <a:lnSpc>
                <a:spcPct val="90000"/>
              </a:lnSpc>
            </a:pPr>
            <a:r>
              <a:rPr lang="en-US" sz="2400">
                <a:latin typeface="Rockwell"/>
                <a:cs typeface="Rockwell"/>
              </a:rPr>
              <a:t>Prohibitory Act of 1775</a:t>
            </a:r>
          </a:p>
          <a:p>
            <a:pPr lvl="1" eaLnBrk="1" hangingPunct="1">
              <a:lnSpc>
                <a:spcPct val="90000"/>
              </a:lnSpc>
            </a:pPr>
            <a:r>
              <a:rPr lang="en-US" sz="2000">
                <a:latin typeface="Rockwell"/>
                <a:cs typeface="Rockwell"/>
              </a:rPr>
              <a:t>Colonies in open rebellion</a:t>
            </a:r>
          </a:p>
        </p:txBody>
      </p:sp>
    </p:spTree>
    <p:extLst>
      <p:ext uri="{BB962C8B-B14F-4D97-AF65-F5344CB8AC3E}">
        <p14:creationId xmlns:p14="http://schemas.microsoft.com/office/powerpoint/2010/main" val="25676552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228600"/>
            <a:ext cx="8305800" cy="1143000"/>
          </a:xfrm>
        </p:spPr>
        <p:txBody>
          <a:bodyPr/>
          <a:lstStyle/>
          <a:p>
            <a:pPr algn="ctr" eaLnBrk="1" hangingPunct="1"/>
            <a:r>
              <a:rPr lang="en-US" dirty="0">
                <a:latin typeface="Rockwell"/>
                <a:cs typeface="Rockwell"/>
              </a:rPr>
              <a:t>The Sugar Act</a:t>
            </a:r>
          </a:p>
        </p:txBody>
      </p:sp>
      <p:sp>
        <p:nvSpPr>
          <p:cNvPr id="6147" name="Rectangle 3"/>
          <p:cNvSpPr>
            <a:spLocks noGrp="1" noChangeArrowheads="1"/>
          </p:cNvSpPr>
          <p:nvPr>
            <p:ph idx="1"/>
          </p:nvPr>
        </p:nvSpPr>
        <p:spPr>
          <a:xfrm>
            <a:off x="381000" y="1295400"/>
            <a:ext cx="8763000" cy="5562600"/>
          </a:xfrm>
        </p:spPr>
        <p:txBody>
          <a:bodyPr>
            <a:normAutofit lnSpcReduction="10000"/>
          </a:bodyPr>
          <a:lstStyle/>
          <a:p>
            <a:pPr eaLnBrk="1" hangingPunct="1">
              <a:lnSpc>
                <a:spcPct val="85000"/>
              </a:lnSpc>
            </a:pPr>
            <a:r>
              <a:rPr lang="en-US" sz="4000" dirty="0">
                <a:latin typeface="Rockwell"/>
                <a:cs typeface="Rockwell"/>
              </a:rPr>
              <a:t>Chief Minister George Grenville assessed England</a:t>
            </a:r>
            <a:r>
              <a:rPr lang="ja-JP" altLang="en-US" sz="4000" dirty="0">
                <a:latin typeface="Rockwell"/>
                <a:cs typeface="Rockwell"/>
              </a:rPr>
              <a:t>’</a:t>
            </a:r>
            <a:r>
              <a:rPr lang="en-US" sz="4000" dirty="0">
                <a:latin typeface="Rockwell"/>
                <a:cs typeface="Rockwell"/>
              </a:rPr>
              <a:t>s debt after the French &amp; Indian War &amp; concluded that Americans needed to contribute to maintain the army:</a:t>
            </a:r>
          </a:p>
          <a:p>
            <a:pPr lvl="1" eaLnBrk="1" hangingPunct="1">
              <a:lnSpc>
                <a:spcPct val="85000"/>
              </a:lnSpc>
            </a:pPr>
            <a:r>
              <a:rPr lang="en-US" sz="4000" dirty="0">
                <a:latin typeface="Rockwell"/>
                <a:cs typeface="Rockwell"/>
              </a:rPr>
              <a:t>Sugar Act of 1764 </a:t>
            </a:r>
          </a:p>
          <a:p>
            <a:pPr lvl="1" eaLnBrk="1" hangingPunct="1">
              <a:lnSpc>
                <a:spcPct val="85000"/>
              </a:lnSpc>
            </a:pPr>
            <a:r>
              <a:rPr lang="en-US" sz="4000" dirty="0">
                <a:latin typeface="Rockwell"/>
                <a:cs typeface="Rockwell"/>
              </a:rPr>
              <a:t>Currency Act of 1764</a:t>
            </a:r>
          </a:p>
          <a:p>
            <a:pPr lvl="1" eaLnBrk="1" hangingPunct="1">
              <a:lnSpc>
                <a:spcPct val="85000"/>
              </a:lnSpc>
            </a:pPr>
            <a:r>
              <a:rPr lang="en-US" sz="4000" dirty="0">
                <a:latin typeface="Rockwell"/>
                <a:cs typeface="Rockwell"/>
              </a:rPr>
              <a:t>Quartering Act of 1765</a:t>
            </a:r>
          </a:p>
          <a:p>
            <a:pPr lvl="1" eaLnBrk="1" hangingPunct="1">
              <a:lnSpc>
                <a:spcPct val="85000"/>
              </a:lnSpc>
            </a:pPr>
            <a:r>
              <a:rPr lang="en-US" sz="4000" dirty="0">
                <a:latin typeface="Rockwell"/>
                <a:cs typeface="Rockwell"/>
              </a:rPr>
              <a:t>Stamp Act of 1765</a:t>
            </a:r>
          </a:p>
        </p:txBody>
      </p:sp>
      <p:sp>
        <p:nvSpPr>
          <p:cNvPr id="64516" name="AutoShape 4"/>
          <p:cNvSpPr>
            <a:spLocks noChangeArrowheads="1"/>
          </p:cNvSpPr>
          <p:nvPr/>
        </p:nvSpPr>
        <p:spPr bwMode="auto">
          <a:xfrm>
            <a:off x="1219200" y="228600"/>
            <a:ext cx="7924800" cy="990600"/>
          </a:xfrm>
          <a:prstGeom prst="wedgeRectCallout">
            <a:avLst>
              <a:gd name="adj1" fmla="val -22755"/>
              <a:gd name="adj2" fmla="val 333972"/>
            </a:avLst>
          </a:prstGeom>
          <a:solidFill>
            <a:srgbClr val="CCFFFF"/>
          </a:solidFill>
          <a:ln w="38100">
            <a:solidFill>
              <a:schemeClr val="tx1"/>
            </a:solidFill>
            <a:miter lim="800000"/>
            <a:headEnd/>
            <a:tailEnd/>
          </a:ln>
        </p:spPr>
        <p:txBody>
          <a:bodyPr/>
          <a:lstStyle/>
          <a:p>
            <a:pPr marL="114300" lvl="1" algn="ctr">
              <a:lnSpc>
                <a:spcPct val="80000"/>
              </a:lnSpc>
              <a:spcBef>
                <a:spcPct val="20000"/>
              </a:spcBef>
            </a:pPr>
            <a:r>
              <a:rPr lang="en-US" sz="2800">
                <a:solidFill>
                  <a:schemeClr val="bg1"/>
                </a:solidFill>
                <a:latin typeface="Rockwell"/>
                <a:cs typeface="Rockwell"/>
              </a:rPr>
              <a:t>The Sugar Act redefined the relationship between America &amp; England</a:t>
            </a:r>
          </a:p>
        </p:txBody>
      </p:sp>
      <p:sp>
        <p:nvSpPr>
          <p:cNvPr id="64517" name="AutoShape 5"/>
          <p:cNvSpPr>
            <a:spLocks noChangeArrowheads="1"/>
          </p:cNvSpPr>
          <p:nvPr/>
        </p:nvSpPr>
        <p:spPr bwMode="auto">
          <a:xfrm>
            <a:off x="76200" y="1295400"/>
            <a:ext cx="8991600" cy="990600"/>
          </a:xfrm>
          <a:prstGeom prst="wedgeRectCallout">
            <a:avLst>
              <a:gd name="adj1" fmla="val -26644"/>
              <a:gd name="adj2" fmla="val 232852"/>
            </a:avLst>
          </a:prstGeom>
          <a:solidFill>
            <a:srgbClr val="CCCCFF"/>
          </a:solidFill>
          <a:ln w="38100">
            <a:solidFill>
              <a:schemeClr val="tx1"/>
            </a:solidFill>
            <a:miter lim="800000"/>
            <a:headEnd/>
            <a:tailEnd/>
          </a:ln>
          <a:effectLst/>
          <a:extLst/>
        </p:spPr>
        <p:txBody>
          <a:bodyPr/>
          <a:lstStyle/>
          <a:p>
            <a:pPr algn="ctr">
              <a:lnSpc>
                <a:spcPct val="80000"/>
              </a:lnSpc>
              <a:spcBef>
                <a:spcPct val="20000"/>
              </a:spcBef>
            </a:pPr>
            <a:r>
              <a:rPr lang="en-US" sz="2800" dirty="0">
                <a:solidFill>
                  <a:schemeClr val="bg1"/>
                </a:solidFill>
                <a:latin typeface="Rockwell"/>
                <a:cs typeface="Rockwell"/>
              </a:rPr>
              <a:t>Navigation Acts were based on </a:t>
            </a:r>
            <a:r>
              <a:rPr lang="en-US" sz="2800" i="1" dirty="0">
                <a:solidFill>
                  <a:schemeClr val="bg1"/>
                </a:solidFill>
                <a:latin typeface="Rockwell"/>
                <a:cs typeface="Rockwell"/>
              </a:rPr>
              <a:t>mercantilism</a:t>
            </a:r>
            <a:r>
              <a:rPr lang="en-US" sz="2800" dirty="0">
                <a:solidFill>
                  <a:schemeClr val="bg1"/>
                </a:solidFill>
                <a:latin typeface="Rockwell"/>
                <a:cs typeface="Rockwell"/>
              </a:rPr>
              <a:t>; The Sugar Act was an attempt to </a:t>
            </a:r>
            <a:r>
              <a:rPr lang="en-US" sz="2800" i="1" dirty="0">
                <a:solidFill>
                  <a:schemeClr val="bg1"/>
                </a:solidFill>
                <a:latin typeface="Rockwell"/>
                <a:cs typeface="Rockwell"/>
              </a:rPr>
              <a:t>raise revenue</a:t>
            </a:r>
          </a:p>
        </p:txBody>
      </p:sp>
      <p:sp>
        <p:nvSpPr>
          <p:cNvPr id="64518" name="AutoShape 6"/>
          <p:cNvSpPr>
            <a:spLocks noChangeArrowheads="1"/>
          </p:cNvSpPr>
          <p:nvPr/>
        </p:nvSpPr>
        <p:spPr bwMode="auto">
          <a:xfrm>
            <a:off x="1143000" y="3276600"/>
            <a:ext cx="7772400" cy="990600"/>
          </a:xfrm>
          <a:prstGeom prst="wedgeRectCallout">
            <a:avLst>
              <a:gd name="adj1" fmla="val -31537"/>
              <a:gd name="adj2" fmla="val 251282"/>
            </a:avLst>
          </a:prstGeom>
          <a:solidFill>
            <a:srgbClr val="FFFFCC"/>
          </a:solidFill>
          <a:ln w="38100">
            <a:solidFill>
              <a:schemeClr val="tx1"/>
            </a:solidFill>
            <a:miter lim="800000"/>
            <a:headEnd/>
            <a:tailEnd/>
          </a:ln>
        </p:spPr>
        <p:txBody>
          <a:bodyPr/>
          <a:lstStyle/>
          <a:p>
            <a:pPr algn="ctr">
              <a:lnSpc>
                <a:spcPct val="80000"/>
              </a:lnSpc>
              <a:spcBef>
                <a:spcPct val="20000"/>
              </a:spcBef>
            </a:pPr>
            <a:r>
              <a:rPr lang="en-US" sz="2800" dirty="0">
                <a:solidFill>
                  <a:schemeClr val="bg1"/>
                </a:solidFill>
                <a:latin typeface="Rockwell"/>
                <a:cs typeface="Rockwell"/>
              </a:rPr>
              <a:t>The Stamp Act led to the 1</a:t>
            </a:r>
            <a:r>
              <a:rPr lang="en-US" sz="2800" baseline="30000" dirty="0">
                <a:solidFill>
                  <a:schemeClr val="bg1"/>
                </a:solidFill>
                <a:latin typeface="Rockwell"/>
                <a:cs typeface="Rockwell"/>
              </a:rPr>
              <a:t>st</a:t>
            </a:r>
            <a:r>
              <a:rPr lang="en-US" sz="2800" dirty="0">
                <a:solidFill>
                  <a:schemeClr val="bg1"/>
                </a:solidFill>
                <a:latin typeface="Rockwell"/>
                <a:cs typeface="Rockwell"/>
              </a:rPr>
              <a:t> real colonial protest against new British controls</a:t>
            </a:r>
          </a:p>
        </p:txBody>
      </p:sp>
    </p:spTree>
    <p:extLst>
      <p:ext uri="{BB962C8B-B14F-4D97-AF65-F5344CB8AC3E}">
        <p14:creationId xmlns:p14="http://schemas.microsoft.com/office/powerpoint/2010/main" val="1960530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anim calcmode="lin" valueType="num">
                                      <p:cBhvr>
                                        <p:cTn id="7" dur="500" fill="hold"/>
                                        <p:tgtEl>
                                          <p:spTgt spid="64516"/>
                                        </p:tgtEl>
                                        <p:attrNameLst>
                                          <p:attrName>ppt_w</p:attrName>
                                        </p:attrNameLst>
                                      </p:cBhvr>
                                      <p:tavLst>
                                        <p:tav tm="0">
                                          <p:val>
                                            <p:fltVal val="0"/>
                                          </p:val>
                                        </p:tav>
                                        <p:tav tm="100000">
                                          <p:val>
                                            <p:strVal val="#ppt_w"/>
                                          </p:val>
                                        </p:tav>
                                      </p:tavLst>
                                    </p:anim>
                                    <p:anim calcmode="lin" valueType="num">
                                      <p:cBhvr>
                                        <p:cTn id="8" dur="500" fill="hold"/>
                                        <p:tgtEl>
                                          <p:spTgt spid="64516"/>
                                        </p:tgtEl>
                                        <p:attrNameLst>
                                          <p:attrName>ppt_h</p:attrName>
                                        </p:attrNameLst>
                                      </p:cBhvr>
                                      <p:tavLst>
                                        <p:tav tm="0">
                                          <p:val>
                                            <p:fltVal val="0"/>
                                          </p:val>
                                        </p:tav>
                                        <p:tav tm="100000">
                                          <p:val>
                                            <p:strVal val="#ppt_h"/>
                                          </p:val>
                                        </p:tav>
                                      </p:tavLst>
                                    </p:anim>
                                    <p:animEffect transition="in" filter="fade">
                                      <p:cBhvr>
                                        <p:cTn id="9" dur="500"/>
                                        <p:tgtEl>
                                          <p:spTgt spid="64516"/>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64517"/>
                                        </p:tgtEl>
                                        <p:attrNameLst>
                                          <p:attrName>style.visibility</p:attrName>
                                        </p:attrNameLst>
                                      </p:cBhvr>
                                      <p:to>
                                        <p:strVal val="visible"/>
                                      </p:to>
                                    </p:set>
                                    <p:anim calcmode="lin" valueType="num">
                                      <p:cBhvr>
                                        <p:cTn id="13" dur="500" fill="hold"/>
                                        <p:tgtEl>
                                          <p:spTgt spid="64517"/>
                                        </p:tgtEl>
                                        <p:attrNameLst>
                                          <p:attrName>ppt_w</p:attrName>
                                        </p:attrNameLst>
                                      </p:cBhvr>
                                      <p:tavLst>
                                        <p:tav tm="0">
                                          <p:val>
                                            <p:fltVal val="0"/>
                                          </p:val>
                                        </p:tav>
                                        <p:tav tm="100000">
                                          <p:val>
                                            <p:strVal val="#ppt_w"/>
                                          </p:val>
                                        </p:tav>
                                      </p:tavLst>
                                    </p:anim>
                                    <p:anim calcmode="lin" valueType="num">
                                      <p:cBhvr>
                                        <p:cTn id="14" dur="500" fill="hold"/>
                                        <p:tgtEl>
                                          <p:spTgt spid="64517"/>
                                        </p:tgtEl>
                                        <p:attrNameLst>
                                          <p:attrName>ppt_h</p:attrName>
                                        </p:attrNameLst>
                                      </p:cBhvr>
                                      <p:tavLst>
                                        <p:tav tm="0">
                                          <p:val>
                                            <p:fltVal val="0"/>
                                          </p:val>
                                        </p:tav>
                                        <p:tav tm="100000">
                                          <p:val>
                                            <p:strVal val="#ppt_h"/>
                                          </p:val>
                                        </p:tav>
                                      </p:tavLst>
                                    </p:anim>
                                    <p:animEffect transition="in" filter="fade">
                                      <p:cBhvr>
                                        <p:cTn id="15" dur="500"/>
                                        <p:tgtEl>
                                          <p:spTgt spid="645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xit" presetSubtype="0" fill="hold" grpId="1" nodeType="clickEffect">
                                  <p:stCondLst>
                                    <p:cond delay="0"/>
                                  </p:stCondLst>
                                  <p:childTnLst>
                                    <p:anim calcmode="lin" valueType="num">
                                      <p:cBhvr>
                                        <p:cTn id="19" dur="500"/>
                                        <p:tgtEl>
                                          <p:spTgt spid="64517"/>
                                        </p:tgtEl>
                                        <p:attrNameLst>
                                          <p:attrName>ppt_w</p:attrName>
                                        </p:attrNameLst>
                                      </p:cBhvr>
                                      <p:tavLst>
                                        <p:tav tm="0">
                                          <p:val>
                                            <p:strVal val="ppt_w"/>
                                          </p:val>
                                        </p:tav>
                                        <p:tav tm="100000">
                                          <p:val>
                                            <p:fltVal val="0"/>
                                          </p:val>
                                        </p:tav>
                                      </p:tavLst>
                                    </p:anim>
                                    <p:anim calcmode="lin" valueType="num">
                                      <p:cBhvr>
                                        <p:cTn id="20" dur="500"/>
                                        <p:tgtEl>
                                          <p:spTgt spid="64517"/>
                                        </p:tgtEl>
                                        <p:attrNameLst>
                                          <p:attrName>ppt_h</p:attrName>
                                        </p:attrNameLst>
                                      </p:cBhvr>
                                      <p:tavLst>
                                        <p:tav tm="0">
                                          <p:val>
                                            <p:strVal val="ppt_h"/>
                                          </p:val>
                                        </p:tav>
                                        <p:tav tm="100000">
                                          <p:val>
                                            <p:fltVal val="0"/>
                                          </p:val>
                                        </p:tav>
                                      </p:tavLst>
                                    </p:anim>
                                    <p:animEffect transition="out" filter="fade">
                                      <p:cBhvr>
                                        <p:cTn id="21" dur="500"/>
                                        <p:tgtEl>
                                          <p:spTgt spid="64517"/>
                                        </p:tgtEl>
                                      </p:cBhvr>
                                    </p:animEffect>
                                    <p:set>
                                      <p:cBhvr>
                                        <p:cTn id="22" dur="1" fill="hold">
                                          <p:stCondLst>
                                            <p:cond delay="499"/>
                                          </p:stCondLst>
                                        </p:cTn>
                                        <p:tgtEl>
                                          <p:spTgt spid="64517"/>
                                        </p:tgtEl>
                                        <p:attrNameLst>
                                          <p:attrName>style.visibility</p:attrName>
                                        </p:attrNameLst>
                                      </p:cBhvr>
                                      <p:to>
                                        <p:strVal val="hidden"/>
                                      </p:to>
                                    </p:set>
                                  </p:childTnLst>
                                </p:cTn>
                              </p:par>
                              <p:par>
                                <p:cTn id="23" presetID="53" presetClass="exit" presetSubtype="0" fill="hold" grpId="1" nodeType="withEffect">
                                  <p:stCondLst>
                                    <p:cond delay="0"/>
                                  </p:stCondLst>
                                  <p:childTnLst>
                                    <p:anim calcmode="lin" valueType="num">
                                      <p:cBhvr>
                                        <p:cTn id="24" dur="500"/>
                                        <p:tgtEl>
                                          <p:spTgt spid="64516"/>
                                        </p:tgtEl>
                                        <p:attrNameLst>
                                          <p:attrName>ppt_w</p:attrName>
                                        </p:attrNameLst>
                                      </p:cBhvr>
                                      <p:tavLst>
                                        <p:tav tm="0">
                                          <p:val>
                                            <p:strVal val="ppt_w"/>
                                          </p:val>
                                        </p:tav>
                                        <p:tav tm="100000">
                                          <p:val>
                                            <p:fltVal val="0"/>
                                          </p:val>
                                        </p:tav>
                                      </p:tavLst>
                                    </p:anim>
                                    <p:anim calcmode="lin" valueType="num">
                                      <p:cBhvr>
                                        <p:cTn id="25" dur="500"/>
                                        <p:tgtEl>
                                          <p:spTgt spid="64516"/>
                                        </p:tgtEl>
                                        <p:attrNameLst>
                                          <p:attrName>ppt_h</p:attrName>
                                        </p:attrNameLst>
                                      </p:cBhvr>
                                      <p:tavLst>
                                        <p:tav tm="0">
                                          <p:val>
                                            <p:strVal val="ppt_h"/>
                                          </p:val>
                                        </p:tav>
                                        <p:tav tm="100000">
                                          <p:val>
                                            <p:fltVal val="0"/>
                                          </p:val>
                                        </p:tav>
                                      </p:tavLst>
                                    </p:anim>
                                    <p:animEffect transition="out" filter="fade">
                                      <p:cBhvr>
                                        <p:cTn id="26" dur="500"/>
                                        <p:tgtEl>
                                          <p:spTgt spid="64516"/>
                                        </p:tgtEl>
                                      </p:cBhvr>
                                    </p:animEffect>
                                    <p:set>
                                      <p:cBhvr>
                                        <p:cTn id="27" dur="1" fill="hold">
                                          <p:stCondLst>
                                            <p:cond delay="499"/>
                                          </p:stCondLst>
                                        </p:cTn>
                                        <p:tgtEl>
                                          <p:spTgt spid="64516"/>
                                        </p:tgtEl>
                                        <p:attrNameLst>
                                          <p:attrName>style.visibility</p:attrName>
                                        </p:attrNameLst>
                                      </p:cBhvr>
                                      <p:to>
                                        <p:strVal val="hidden"/>
                                      </p:to>
                                    </p:set>
                                  </p:childTnLst>
                                </p:cTn>
                              </p:par>
                              <p:par>
                                <p:cTn id="28" presetID="53" presetClass="entr" presetSubtype="0" fill="hold" grpId="0" nodeType="withEffect">
                                  <p:stCondLst>
                                    <p:cond delay="0"/>
                                  </p:stCondLst>
                                  <p:childTnLst>
                                    <p:set>
                                      <p:cBhvr>
                                        <p:cTn id="29" dur="1" fill="hold">
                                          <p:stCondLst>
                                            <p:cond delay="0"/>
                                          </p:stCondLst>
                                        </p:cTn>
                                        <p:tgtEl>
                                          <p:spTgt spid="64518"/>
                                        </p:tgtEl>
                                        <p:attrNameLst>
                                          <p:attrName>style.visibility</p:attrName>
                                        </p:attrNameLst>
                                      </p:cBhvr>
                                      <p:to>
                                        <p:strVal val="visible"/>
                                      </p:to>
                                    </p:set>
                                    <p:anim calcmode="lin" valueType="num">
                                      <p:cBhvr>
                                        <p:cTn id="30" dur="500" fill="hold"/>
                                        <p:tgtEl>
                                          <p:spTgt spid="64518"/>
                                        </p:tgtEl>
                                        <p:attrNameLst>
                                          <p:attrName>ppt_w</p:attrName>
                                        </p:attrNameLst>
                                      </p:cBhvr>
                                      <p:tavLst>
                                        <p:tav tm="0">
                                          <p:val>
                                            <p:fltVal val="0"/>
                                          </p:val>
                                        </p:tav>
                                        <p:tav tm="100000">
                                          <p:val>
                                            <p:strVal val="#ppt_w"/>
                                          </p:val>
                                        </p:tav>
                                      </p:tavLst>
                                    </p:anim>
                                    <p:anim calcmode="lin" valueType="num">
                                      <p:cBhvr>
                                        <p:cTn id="31" dur="500" fill="hold"/>
                                        <p:tgtEl>
                                          <p:spTgt spid="64518"/>
                                        </p:tgtEl>
                                        <p:attrNameLst>
                                          <p:attrName>ppt_h</p:attrName>
                                        </p:attrNameLst>
                                      </p:cBhvr>
                                      <p:tavLst>
                                        <p:tav tm="0">
                                          <p:val>
                                            <p:fltVal val="0"/>
                                          </p:val>
                                        </p:tav>
                                        <p:tav tm="100000">
                                          <p:val>
                                            <p:strVal val="#ppt_h"/>
                                          </p:val>
                                        </p:tav>
                                      </p:tavLst>
                                    </p:anim>
                                    <p:animEffect transition="in" filter="fade">
                                      <p:cBhvr>
                                        <p:cTn id="32" dur="500"/>
                                        <p:tgtEl>
                                          <p:spTgt spid="64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animBg="1"/>
      <p:bldP spid="64516" grpId="1" animBg="1"/>
      <p:bldP spid="64517" grpId="0" animBg="1"/>
      <p:bldP spid="64517" grpId="1" animBg="1"/>
      <p:bldP spid="645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dirty="0">
                <a:effectLst/>
                <a:latin typeface="Rockwell"/>
                <a:cs typeface="Rockwell"/>
              </a:rPr>
              <a:t>Parliamentary Acts</a:t>
            </a:r>
            <a:br>
              <a:rPr lang="en-US" dirty="0">
                <a:effectLst/>
                <a:latin typeface="Rockwell"/>
                <a:cs typeface="Rockwell"/>
              </a:rPr>
            </a:br>
            <a:r>
              <a:rPr lang="en-US" dirty="0">
                <a:effectLst/>
                <a:latin typeface="Rockwell"/>
                <a:cs typeface="Rockwell"/>
              </a:rPr>
              <a:t>The Sugar Act (1764)</a:t>
            </a:r>
          </a:p>
        </p:txBody>
      </p:sp>
      <p:sp>
        <p:nvSpPr>
          <p:cNvPr id="17411" name="Rectangle 3"/>
          <p:cNvSpPr>
            <a:spLocks noGrp="1" noChangeArrowheads="1"/>
          </p:cNvSpPr>
          <p:nvPr>
            <p:ph type="body" sz="half" idx="1"/>
          </p:nvPr>
        </p:nvSpPr>
        <p:spPr>
          <a:xfrm>
            <a:off x="301625" y="1600200"/>
            <a:ext cx="4803775" cy="5029200"/>
          </a:xfrm>
          <a:noFill/>
          <a:extLst>
            <a:ext uri="{909E8E84-426E-40dd-AFC4-6F175D3DCCD1}">
              <a14:hiddenFill xmlns:a14="http://schemas.microsoft.com/office/drawing/2010/main">
                <a:solidFill>
                  <a:srgbClr val="FFFFFF"/>
                </a:solidFill>
              </a14:hiddenFill>
            </a:ext>
          </a:extLst>
        </p:spPr>
        <p:txBody>
          <a:bodyPr>
            <a:normAutofit lnSpcReduction="10000"/>
          </a:bodyPr>
          <a:lstStyle/>
          <a:p>
            <a:pPr>
              <a:lnSpc>
                <a:spcPct val="90000"/>
              </a:lnSpc>
            </a:pPr>
            <a:r>
              <a:rPr lang="en-US" sz="2800" dirty="0">
                <a:effectLst/>
                <a:latin typeface="Rockwell"/>
                <a:cs typeface="Rockwell"/>
              </a:rPr>
              <a:t>Purpose</a:t>
            </a:r>
          </a:p>
          <a:p>
            <a:pPr lvl="1">
              <a:lnSpc>
                <a:spcPct val="90000"/>
              </a:lnSpc>
            </a:pPr>
            <a:r>
              <a:rPr lang="en-US" sz="2400" dirty="0">
                <a:effectLst/>
                <a:latin typeface="Rockwell"/>
                <a:cs typeface="Rockwell"/>
              </a:rPr>
              <a:t>Increased regulation of  colonial trade</a:t>
            </a:r>
          </a:p>
          <a:p>
            <a:pPr lvl="1">
              <a:lnSpc>
                <a:spcPct val="90000"/>
              </a:lnSpc>
            </a:pPr>
            <a:r>
              <a:rPr lang="en-US" sz="2400" dirty="0">
                <a:effectLst/>
                <a:latin typeface="Rockwell"/>
                <a:cs typeface="Rockwell"/>
              </a:rPr>
              <a:t>Raise revenue for war debt</a:t>
            </a:r>
          </a:p>
          <a:p>
            <a:pPr lvl="2">
              <a:lnSpc>
                <a:spcPct val="90000"/>
              </a:lnSpc>
            </a:pPr>
            <a:r>
              <a:rPr lang="en-US" sz="2000" dirty="0">
                <a:effectLst/>
                <a:latin typeface="Rockwell"/>
                <a:cs typeface="Rockwell"/>
              </a:rPr>
              <a:t>Lowered tax rate</a:t>
            </a:r>
          </a:p>
          <a:p>
            <a:pPr lvl="1">
              <a:lnSpc>
                <a:spcPct val="90000"/>
              </a:lnSpc>
            </a:pPr>
            <a:r>
              <a:rPr lang="en-US" sz="2400" dirty="0">
                <a:effectLst/>
                <a:latin typeface="Rockwell"/>
                <a:cs typeface="Rockwell"/>
              </a:rPr>
              <a:t>Sugar, spices, lumber</a:t>
            </a:r>
          </a:p>
          <a:p>
            <a:pPr lvl="1">
              <a:lnSpc>
                <a:spcPct val="90000"/>
              </a:lnSpc>
            </a:pPr>
            <a:r>
              <a:rPr lang="en-US" sz="2400" b="1" i="1" u="sng" dirty="0">
                <a:effectLst/>
                <a:latin typeface="Rockwell"/>
                <a:cs typeface="Rockwell"/>
              </a:rPr>
              <a:t>Vice-admiralty courts</a:t>
            </a:r>
          </a:p>
          <a:p>
            <a:pPr>
              <a:lnSpc>
                <a:spcPct val="90000"/>
              </a:lnSpc>
            </a:pPr>
            <a:r>
              <a:rPr lang="en-US" sz="2800" dirty="0">
                <a:effectLst/>
                <a:latin typeface="Rockwell"/>
                <a:cs typeface="Rockwell"/>
              </a:rPr>
              <a:t>Colonial Reaction</a:t>
            </a:r>
          </a:p>
          <a:p>
            <a:pPr lvl="1">
              <a:lnSpc>
                <a:spcPct val="90000"/>
              </a:lnSpc>
            </a:pPr>
            <a:r>
              <a:rPr lang="en-US" sz="2400" dirty="0">
                <a:effectLst/>
                <a:latin typeface="Rockwell"/>
                <a:cs typeface="Rockwell"/>
              </a:rPr>
              <a:t>Colonial merchants and shippers</a:t>
            </a:r>
          </a:p>
          <a:p>
            <a:pPr lvl="1">
              <a:lnSpc>
                <a:spcPct val="90000"/>
              </a:lnSpc>
            </a:pPr>
            <a:r>
              <a:rPr lang="en-US" sz="2400" dirty="0">
                <a:effectLst/>
                <a:latin typeface="Rockwell"/>
                <a:cs typeface="Rockwell"/>
              </a:rPr>
              <a:t>Boycotts</a:t>
            </a:r>
          </a:p>
          <a:p>
            <a:pPr>
              <a:lnSpc>
                <a:spcPct val="90000"/>
              </a:lnSpc>
            </a:pPr>
            <a:r>
              <a:rPr lang="en-US" sz="2800" dirty="0">
                <a:effectLst/>
                <a:latin typeface="Rockwell"/>
                <a:cs typeface="Rockwell"/>
              </a:rPr>
              <a:t>Repealed in 1766</a:t>
            </a:r>
          </a:p>
        </p:txBody>
      </p:sp>
      <p:pic>
        <p:nvPicPr>
          <p:cNvPr id="17412" name="Picture 5" descr="currency_1_ref.jpg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86400" y="1600200"/>
            <a:ext cx="3087688" cy="5029200"/>
          </a:xfrm>
        </p:spPr>
      </p:pic>
    </p:spTree>
    <p:extLst>
      <p:ext uri="{BB962C8B-B14F-4D97-AF65-F5344CB8AC3E}">
        <p14:creationId xmlns:p14="http://schemas.microsoft.com/office/powerpoint/2010/main" val="24418466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0" y="1600200"/>
            <a:ext cx="9144000" cy="4525963"/>
          </a:xfrm>
        </p:spPr>
        <p:txBody>
          <a:bodyPr>
            <a:normAutofit/>
          </a:bodyPr>
          <a:lstStyle/>
          <a:p>
            <a:pPr eaLnBrk="1" hangingPunct="1"/>
            <a:r>
              <a:rPr lang="en-US" sz="3600" dirty="0">
                <a:latin typeface="Rockwell"/>
              </a:rPr>
              <a:t>The </a:t>
            </a:r>
            <a:r>
              <a:rPr lang="en-US" sz="3600" u="sng" dirty="0">
                <a:latin typeface="Rockwell"/>
              </a:rPr>
              <a:t>Quartering Act</a:t>
            </a:r>
            <a:r>
              <a:rPr lang="en-US" sz="3600" dirty="0">
                <a:latin typeface="Rockwell"/>
              </a:rPr>
              <a:t> of 1765 required certain colonies to provide food and quarters for British troops</a:t>
            </a:r>
            <a:r>
              <a:rPr lang="en-US" sz="3600" dirty="0" smtClean="0">
                <a:latin typeface="Rockwell"/>
              </a:rPr>
              <a:t>.</a:t>
            </a:r>
          </a:p>
          <a:p>
            <a:pPr lvl="1"/>
            <a:r>
              <a:rPr lang="en-US" dirty="0">
                <a:latin typeface="Rockwell"/>
              </a:rPr>
              <a:t>After the French and Indian War and </a:t>
            </a:r>
            <a:r>
              <a:rPr lang="en-US" dirty="0" smtClean="0">
                <a:latin typeface="Rockwell"/>
              </a:rPr>
              <a:t>Pontiac’s </a:t>
            </a:r>
            <a:r>
              <a:rPr lang="en-US" dirty="0">
                <a:latin typeface="Rockwell"/>
              </a:rPr>
              <a:t>Rebellion were over, the colonists saw no need for the presence of a standing army in the colonies, and that the real reason for their presence was to oppress them</a:t>
            </a:r>
            <a:r>
              <a:rPr lang="en-US" dirty="0" smtClean="0">
                <a:latin typeface="Rockwell"/>
              </a:rPr>
              <a:t>.</a:t>
            </a:r>
            <a:endParaRPr lang="en-US" dirty="0">
              <a:latin typeface="Rockwell"/>
            </a:endParaRPr>
          </a:p>
        </p:txBody>
      </p:sp>
    </p:spTree>
    <p:extLst>
      <p:ext uri="{BB962C8B-B14F-4D97-AF65-F5344CB8AC3E}">
        <p14:creationId xmlns:p14="http://schemas.microsoft.com/office/powerpoint/2010/main" val="33854499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242</TotalTime>
  <Words>1511</Words>
  <Application>Microsoft Macintosh PowerPoint</Application>
  <PresentationFormat>On-screen Show (4:3)</PresentationFormat>
  <Paragraphs>202</Paragraphs>
  <Slides>32</Slides>
  <Notes>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Theme</vt:lpstr>
      <vt:lpstr>Do Now</vt:lpstr>
      <vt:lpstr>The New Colonial Policy: Acts and Responses</vt:lpstr>
      <vt:lpstr>AP Prompt</vt:lpstr>
      <vt:lpstr>Salutary Neglect/Benign Neglect</vt:lpstr>
      <vt:lpstr>Parliamentary Sovereignty </vt:lpstr>
      <vt:lpstr>Timeline of Parliamentary Acts</vt:lpstr>
      <vt:lpstr>The Sugar Act</vt:lpstr>
      <vt:lpstr>Parliamentary Acts The Sugar Act (1764)</vt:lpstr>
      <vt:lpstr>PowerPoint Presentation</vt:lpstr>
      <vt:lpstr>The Stamp Act</vt:lpstr>
      <vt:lpstr>The Stamp Act Congress </vt:lpstr>
      <vt:lpstr>PowerPoint Presentation</vt:lpstr>
      <vt:lpstr>Text Analysis</vt:lpstr>
      <vt:lpstr>PowerPoint Presentation</vt:lpstr>
      <vt:lpstr>The Declaratory Act</vt:lpstr>
      <vt:lpstr>Parliamentary Acts Townshend Acts (1767)</vt:lpstr>
      <vt:lpstr>Text Analysis</vt:lpstr>
      <vt:lpstr>3 Reasons for Resistance</vt:lpstr>
      <vt:lpstr>The Boston Massacre</vt:lpstr>
      <vt:lpstr>Boston Massacre (1770)</vt:lpstr>
      <vt:lpstr>The Boston Massacre</vt:lpstr>
      <vt:lpstr>PowerPoint Presentation</vt:lpstr>
      <vt:lpstr>PowerPoint Presentation</vt:lpstr>
      <vt:lpstr>1773 Tea Act</vt:lpstr>
      <vt:lpstr>PowerPoint Presentation</vt:lpstr>
      <vt:lpstr>Parliamentary Acts “Intolerable” Acts (1774)</vt:lpstr>
      <vt:lpstr>Which Side Are You On?</vt:lpstr>
      <vt:lpstr>First Continental Congress</vt:lpstr>
      <vt:lpstr>First  Continental Congress</vt:lpstr>
      <vt:lpstr>PowerPoint Presentation</vt:lpstr>
      <vt:lpstr>Opposing  Views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31</cp:revision>
  <dcterms:created xsi:type="dcterms:W3CDTF">2018-05-15T21:37:39Z</dcterms:created>
  <dcterms:modified xsi:type="dcterms:W3CDTF">2018-08-28T21:03:23Z</dcterms:modified>
</cp:coreProperties>
</file>