
<file path=[Content_Types].xml><?xml version="1.0" encoding="utf-8"?>
<Types xmlns="http://schemas.openxmlformats.org/package/2006/content-types">
  <Default Extension="xml" ContentType="application/xml"/>
  <Default Extension="png" ContentType="image/png"/>
  <Default Extension="jpeg" ContentType="image/jpeg"/>
  <Default Extension="JPG" ContentType="image/jpeg"/>
  <Default Extension="rels" ContentType="application/vnd.openxmlformats-package.relationships+xml"/>
  <Default Extension="bin" ContentType="application/vnd.openxmlformats-officedocument.presentationml.printerSettings"/>
  <Default Extension="wav" ContentType="audio/x-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5"/>
  </p:notesMasterIdLst>
  <p:sldIdLst>
    <p:sldId id="256" r:id="rId2"/>
    <p:sldId id="291" r:id="rId3"/>
    <p:sldId id="257" r:id="rId4"/>
    <p:sldId id="278" r:id="rId5"/>
    <p:sldId id="258" r:id="rId6"/>
    <p:sldId id="259" r:id="rId7"/>
    <p:sldId id="283" r:id="rId8"/>
    <p:sldId id="285" r:id="rId9"/>
    <p:sldId id="287" r:id="rId10"/>
    <p:sldId id="289" r:id="rId11"/>
    <p:sldId id="260" r:id="rId12"/>
    <p:sldId id="279" r:id="rId13"/>
    <p:sldId id="290" r:id="rId14"/>
    <p:sldId id="280" r:id="rId15"/>
    <p:sldId id="261" r:id="rId16"/>
    <p:sldId id="262" r:id="rId17"/>
    <p:sldId id="263" r:id="rId18"/>
    <p:sldId id="265" r:id="rId19"/>
    <p:sldId id="266" r:id="rId20"/>
    <p:sldId id="267" r:id="rId21"/>
    <p:sldId id="268" r:id="rId22"/>
    <p:sldId id="269" r:id="rId23"/>
    <p:sldId id="270" r:id="rId24"/>
    <p:sldId id="277" r:id="rId25"/>
    <p:sldId id="282" r:id="rId26"/>
    <p:sldId id="284" r:id="rId27"/>
    <p:sldId id="286" r:id="rId28"/>
    <p:sldId id="281" r:id="rId29"/>
    <p:sldId id="292" r:id="rId30"/>
    <p:sldId id="288" r:id="rId31"/>
    <p:sldId id="293" r:id="rId32"/>
    <p:sldId id="294" r:id="rId33"/>
    <p:sldId id="295" r:id="rId3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56" d="100"/>
          <a:sy n="56" d="100"/>
        </p:scale>
        <p:origin x="-480"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notesMaster" Target="notesMasters/notesMaster1.xml"/><Relationship Id="rId36" Type="http://schemas.openxmlformats.org/officeDocument/2006/relationships/printerSettings" Target="printerSettings/printerSettings1.bin"/><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presProps" Target="presProps.xml"/><Relationship Id="rId38" Type="http://schemas.openxmlformats.org/officeDocument/2006/relationships/viewProps" Target="viewProps.xml"/><Relationship Id="rId39" Type="http://schemas.openxmlformats.org/officeDocument/2006/relationships/theme" Target="theme/theme1.xml"/><Relationship Id="rId4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B4C9451-CD5D-074B-8A5F-1606999DCC25}" type="datetimeFigureOut">
              <a:rPr lang="en-US" smtClean="0"/>
              <a:t>1/18/17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F504E1F-D9FD-9745-A5C5-4B56E4E81408}" type="slidenum">
              <a:rPr lang="en-US" smtClean="0"/>
              <a:t>‹#›</a:t>
            </a:fld>
            <a:endParaRPr lang="en-US"/>
          </a:p>
        </p:txBody>
      </p:sp>
    </p:spTree>
    <p:extLst>
      <p:ext uri="{BB962C8B-B14F-4D97-AF65-F5344CB8AC3E}">
        <p14:creationId xmlns:p14="http://schemas.microsoft.com/office/powerpoint/2010/main" val="207243169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charset="0"/>
                <a:ea typeface="ＭＳ Ｐゴシック" charset="0"/>
                <a:cs typeface="Arial" charset="0"/>
              </a:defRPr>
            </a:lvl1pPr>
            <a:lvl2pPr marL="742950" indent="-285750" eaLnBrk="0" hangingPunct="0">
              <a:defRPr>
                <a:solidFill>
                  <a:schemeClr val="tx1"/>
                </a:solidFill>
                <a:latin typeface="Times New Roman" charset="0"/>
                <a:ea typeface="Arial" charset="0"/>
                <a:cs typeface="Arial" charset="0"/>
              </a:defRPr>
            </a:lvl2pPr>
            <a:lvl3pPr marL="1143000" indent="-228600" eaLnBrk="0" hangingPunct="0">
              <a:defRPr>
                <a:solidFill>
                  <a:schemeClr val="tx1"/>
                </a:solidFill>
                <a:latin typeface="Times New Roman" charset="0"/>
                <a:ea typeface="Arial" charset="0"/>
                <a:cs typeface="Arial" charset="0"/>
              </a:defRPr>
            </a:lvl3pPr>
            <a:lvl4pPr marL="1600200" indent="-228600" eaLnBrk="0" hangingPunct="0">
              <a:defRPr>
                <a:solidFill>
                  <a:schemeClr val="tx1"/>
                </a:solidFill>
                <a:latin typeface="Times New Roman" charset="0"/>
                <a:ea typeface="Arial" charset="0"/>
                <a:cs typeface="Arial" charset="0"/>
              </a:defRPr>
            </a:lvl4pPr>
            <a:lvl5pPr marL="2057400" indent="-228600" eaLnBrk="0" hangingPunct="0">
              <a:defRPr>
                <a:solidFill>
                  <a:schemeClr val="tx1"/>
                </a:solidFill>
                <a:latin typeface="Times New Roman" charset="0"/>
                <a:ea typeface="Arial" charset="0"/>
                <a:cs typeface="Arial" charset="0"/>
              </a:defRPr>
            </a:lvl5pPr>
            <a:lvl6pPr marL="2514600" indent="-228600" eaLnBrk="0" fontAlgn="base" hangingPunct="0">
              <a:spcBef>
                <a:spcPct val="0"/>
              </a:spcBef>
              <a:spcAft>
                <a:spcPct val="0"/>
              </a:spcAft>
              <a:defRPr>
                <a:solidFill>
                  <a:schemeClr val="tx1"/>
                </a:solidFill>
                <a:latin typeface="Times New Roman" charset="0"/>
                <a:ea typeface="Arial" charset="0"/>
                <a:cs typeface="Arial" charset="0"/>
              </a:defRPr>
            </a:lvl6pPr>
            <a:lvl7pPr marL="2971800" indent="-228600" eaLnBrk="0" fontAlgn="base" hangingPunct="0">
              <a:spcBef>
                <a:spcPct val="0"/>
              </a:spcBef>
              <a:spcAft>
                <a:spcPct val="0"/>
              </a:spcAft>
              <a:defRPr>
                <a:solidFill>
                  <a:schemeClr val="tx1"/>
                </a:solidFill>
                <a:latin typeface="Times New Roman" charset="0"/>
                <a:ea typeface="Arial" charset="0"/>
                <a:cs typeface="Arial" charset="0"/>
              </a:defRPr>
            </a:lvl7pPr>
            <a:lvl8pPr marL="3429000" indent="-228600" eaLnBrk="0" fontAlgn="base" hangingPunct="0">
              <a:spcBef>
                <a:spcPct val="0"/>
              </a:spcBef>
              <a:spcAft>
                <a:spcPct val="0"/>
              </a:spcAft>
              <a:defRPr>
                <a:solidFill>
                  <a:schemeClr val="tx1"/>
                </a:solidFill>
                <a:latin typeface="Times New Roman" charset="0"/>
                <a:ea typeface="Arial" charset="0"/>
                <a:cs typeface="Arial" charset="0"/>
              </a:defRPr>
            </a:lvl8pPr>
            <a:lvl9pPr marL="3886200" indent="-228600" eaLnBrk="0" fontAlgn="base" hangingPunct="0">
              <a:spcBef>
                <a:spcPct val="0"/>
              </a:spcBef>
              <a:spcAft>
                <a:spcPct val="0"/>
              </a:spcAft>
              <a:defRPr>
                <a:solidFill>
                  <a:schemeClr val="tx1"/>
                </a:solidFill>
                <a:latin typeface="Times New Roman" charset="0"/>
                <a:ea typeface="Arial" charset="0"/>
                <a:cs typeface="Arial" charset="0"/>
              </a:defRPr>
            </a:lvl9pPr>
          </a:lstStyle>
          <a:p>
            <a:pPr eaLnBrk="1" hangingPunct="1"/>
            <a:fld id="{BF6A7EDC-1BDE-E84E-BDB2-FC8FDE1BC610}" type="slidenum">
              <a:rPr lang="en-US">
                <a:latin typeface="Arial" charset="0"/>
              </a:rPr>
              <a:pPr eaLnBrk="1" hangingPunct="1"/>
              <a:t>4</a:t>
            </a:fld>
            <a:endParaRPr lang="en-US">
              <a:latin typeface="Arial" charset="0"/>
            </a:endParaRPr>
          </a:p>
        </p:txBody>
      </p:sp>
      <p:sp>
        <p:nvSpPr>
          <p:cNvPr id="34819" name="Slide Image Placeholder 1"/>
          <p:cNvSpPr>
            <a:spLocks noGrp="1" noRot="1" noChangeAspect="1" noTextEdit="1"/>
          </p:cNvSpPr>
          <p:nvPr>
            <p:ph type="sldImg"/>
          </p:nvPr>
        </p:nvSpPr>
        <p:spPr>
          <a:ln/>
        </p:spPr>
      </p:sp>
      <p:sp>
        <p:nvSpPr>
          <p:cNvPr id="3482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spcBef>
                <a:spcPct val="0"/>
              </a:spcBef>
            </a:pPr>
            <a:endParaRPr lang="en-US"/>
          </a:p>
        </p:txBody>
      </p:sp>
      <p:sp>
        <p:nvSpPr>
          <p:cNvPr id="21508" name="Slide Number Placeholder 3"/>
          <p:cNvSpPr txBox="1">
            <a:spLocks noGrp="1"/>
          </p:cNvSpPr>
          <p:nvPr/>
        </p:nvSpPr>
        <p:spPr bwMode="auto">
          <a:xfrm>
            <a:off x="3884613" y="8685213"/>
            <a:ext cx="2971800" cy="457200"/>
          </a:xfrm>
          <a:prstGeom prst="rect">
            <a:avLst/>
          </a:prstGeom>
          <a:noFill/>
          <a:ln>
            <a:miter lim="800000"/>
            <a:headEnd/>
            <a:tailEnd/>
          </a:ln>
        </p:spPr>
        <p:txBody>
          <a:bodyPr anchor="b"/>
          <a:lstStyle>
            <a:lvl1pPr eaLnBrk="0" hangingPunct="0">
              <a:defRPr>
                <a:solidFill>
                  <a:schemeClr val="tx1"/>
                </a:solidFill>
                <a:latin typeface="Times New Roman" charset="0"/>
                <a:ea typeface="ＭＳ Ｐゴシック" charset="0"/>
                <a:cs typeface="Arial" charset="0"/>
              </a:defRPr>
            </a:lvl1pPr>
            <a:lvl2pPr marL="742950" indent="-285750" eaLnBrk="0" hangingPunct="0">
              <a:defRPr>
                <a:solidFill>
                  <a:schemeClr val="tx1"/>
                </a:solidFill>
                <a:latin typeface="Times New Roman" charset="0"/>
                <a:ea typeface="Arial" charset="0"/>
                <a:cs typeface="Arial" charset="0"/>
              </a:defRPr>
            </a:lvl2pPr>
            <a:lvl3pPr marL="1143000" indent="-228600" eaLnBrk="0" hangingPunct="0">
              <a:defRPr>
                <a:solidFill>
                  <a:schemeClr val="tx1"/>
                </a:solidFill>
                <a:latin typeface="Times New Roman" charset="0"/>
                <a:ea typeface="Arial" charset="0"/>
                <a:cs typeface="Arial" charset="0"/>
              </a:defRPr>
            </a:lvl3pPr>
            <a:lvl4pPr marL="1600200" indent="-228600" eaLnBrk="0" hangingPunct="0">
              <a:defRPr>
                <a:solidFill>
                  <a:schemeClr val="tx1"/>
                </a:solidFill>
                <a:latin typeface="Times New Roman" charset="0"/>
                <a:ea typeface="Arial" charset="0"/>
                <a:cs typeface="Arial" charset="0"/>
              </a:defRPr>
            </a:lvl4pPr>
            <a:lvl5pPr marL="2057400" indent="-228600" eaLnBrk="0" hangingPunct="0">
              <a:defRPr>
                <a:solidFill>
                  <a:schemeClr val="tx1"/>
                </a:solidFill>
                <a:latin typeface="Times New Roman" charset="0"/>
                <a:ea typeface="Arial" charset="0"/>
                <a:cs typeface="Arial" charset="0"/>
              </a:defRPr>
            </a:lvl5pPr>
            <a:lvl6pPr marL="2514600" indent="-228600" eaLnBrk="0" fontAlgn="base" hangingPunct="0">
              <a:spcBef>
                <a:spcPct val="0"/>
              </a:spcBef>
              <a:spcAft>
                <a:spcPct val="0"/>
              </a:spcAft>
              <a:defRPr>
                <a:solidFill>
                  <a:schemeClr val="tx1"/>
                </a:solidFill>
                <a:latin typeface="Times New Roman" charset="0"/>
                <a:ea typeface="Arial" charset="0"/>
                <a:cs typeface="Arial" charset="0"/>
              </a:defRPr>
            </a:lvl6pPr>
            <a:lvl7pPr marL="2971800" indent="-228600" eaLnBrk="0" fontAlgn="base" hangingPunct="0">
              <a:spcBef>
                <a:spcPct val="0"/>
              </a:spcBef>
              <a:spcAft>
                <a:spcPct val="0"/>
              </a:spcAft>
              <a:defRPr>
                <a:solidFill>
                  <a:schemeClr val="tx1"/>
                </a:solidFill>
                <a:latin typeface="Times New Roman" charset="0"/>
                <a:ea typeface="Arial" charset="0"/>
                <a:cs typeface="Arial" charset="0"/>
              </a:defRPr>
            </a:lvl7pPr>
            <a:lvl8pPr marL="3429000" indent="-228600" eaLnBrk="0" fontAlgn="base" hangingPunct="0">
              <a:spcBef>
                <a:spcPct val="0"/>
              </a:spcBef>
              <a:spcAft>
                <a:spcPct val="0"/>
              </a:spcAft>
              <a:defRPr>
                <a:solidFill>
                  <a:schemeClr val="tx1"/>
                </a:solidFill>
                <a:latin typeface="Times New Roman" charset="0"/>
                <a:ea typeface="Arial" charset="0"/>
                <a:cs typeface="Arial" charset="0"/>
              </a:defRPr>
            </a:lvl8pPr>
            <a:lvl9pPr marL="3886200" indent="-228600" eaLnBrk="0" fontAlgn="base" hangingPunct="0">
              <a:spcBef>
                <a:spcPct val="0"/>
              </a:spcBef>
              <a:spcAft>
                <a:spcPct val="0"/>
              </a:spcAft>
              <a:defRPr>
                <a:solidFill>
                  <a:schemeClr val="tx1"/>
                </a:solidFill>
                <a:latin typeface="Times New Roman" charset="0"/>
                <a:ea typeface="Arial" charset="0"/>
                <a:cs typeface="Arial" charset="0"/>
              </a:defRPr>
            </a:lvl9pPr>
          </a:lstStyle>
          <a:p>
            <a:pPr algn="r" eaLnBrk="1" hangingPunct="1"/>
            <a:fld id="{2763766A-ABFB-EF4F-B991-4314B872BE0D}" type="slidenum">
              <a:rPr lang="en-US" sz="1200">
                <a:latin typeface="Calibri" charset="0"/>
              </a:rPr>
              <a:pPr algn="r" eaLnBrk="1" hangingPunct="1"/>
              <a:t>4</a:t>
            </a:fld>
            <a:endParaRPr lang="en-US" sz="1200">
              <a:latin typeface="Calibri"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charset="0"/>
                <a:ea typeface="ＭＳ Ｐゴシック" charset="0"/>
                <a:cs typeface="Arial" charset="0"/>
              </a:defRPr>
            </a:lvl1pPr>
            <a:lvl2pPr marL="742950" indent="-285750" eaLnBrk="0" hangingPunct="0">
              <a:defRPr>
                <a:solidFill>
                  <a:schemeClr val="tx1"/>
                </a:solidFill>
                <a:latin typeface="Times New Roman" charset="0"/>
                <a:ea typeface="Arial" charset="0"/>
                <a:cs typeface="Arial" charset="0"/>
              </a:defRPr>
            </a:lvl2pPr>
            <a:lvl3pPr marL="1143000" indent="-228600" eaLnBrk="0" hangingPunct="0">
              <a:defRPr>
                <a:solidFill>
                  <a:schemeClr val="tx1"/>
                </a:solidFill>
                <a:latin typeface="Times New Roman" charset="0"/>
                <a:ea typeface="Arial" charset="0"/>
                <a:cs typeface="Arial" charset="0"/>
              </a:defRPr>
            </a:lvl3pPr>
            <a:lvl4pPr marL="1600200" indent="-228600" eaLnBrk="0" hangingPunct="0">
              <a:defRPr>
                <a:solidFill>
                  <a:schemeClr val="tx1"/>
                </a:solidFill>
                <a:latin typeface="Times New Roman" charset="0"/>
                <a:ea typeface="Arial" charset="0"/>
                <a:cs typeface="Arial" charset="0"/>
              </a:defRPr>
            </a:lvl4pPr>
            <a:lvl5pPr marL="2057400" indent="-228600" eaLnBrk="0" hangingPunct="0">
              <a:defRPr>
                <a:solidFill>
                  <a:schemeClr val="tx1"/>
                </a:solidFill>
                <a:latin typeface="Times New Roman" charset="0"/>
                <a:ea typeface="Arial" charset="0"/>
                <a:cs typeface="Arial" charset="0"/>
              </a:defRPr>
            </a:lvl5pPr>
            <a:lvl6pPr marL="2514600" indent="-228600" eaLnBrk="0" fontAlgn="base" hangingPunct="0">
              <a:spcBef>
                <a:spcPct val="0"/>
              </a:spcBef>
              <a:spcAft>
                <a:spcPct val="0"/>
              </a:spcAft>
              <a:defRPr>
                <a:solidFill>
                  <a:schemeClr val="tx1"/>
                </a:solidFill>
                <a:latin typeface="Times New Roman" charset="0"/>
                <a:ea typeface="Arial" charset="0"/>
                <a:cs typeface="Arial" charset="0"/>
              </a:defRPr>
            </a:lvl6pPr>
            <a:lvl7pPr marL="2971800" indent="-228600" eaLnBrk="0" fontAlgn="base" hangingPunct="0">
              <a:spcBef>
                <a:spcPct val="0"/>
              </a:spcBef>
              <a:spcAft>
                <a:spcPct val="0"/>
              </a:spcAft>
              <a:defRPr>
                <a:solidFill>
                  <a:schemeClr val="tx1"/>
                </a:solidFill>
                <a:latin typeface="Times New Roman" charset="0"/>
                <a:ea typeface="Arial" charset="0"/>
                <a:cs typeface="Arial" charset="0"/>
              </a:defRPr>
            </a:lvl7pPr>
            <a:lvl8pPr marL="3429000" indent="-228600" eaLnBrk="0" fontAlgn="base" hangingPunct="0">
              <a:spcBef>
                <a:spcPct val="0"/>
              </a:spcBef>
              <a:spcAft>
                <a:spcPct val="0"/>
              </a:spcAft>
              <a:defRPr>
                <a:solidFill>
                  <a:schemeClr val="tx1"/>
                </a:solidFill>
                <a:latin typeface="Times New Roman" charset="0"/>
                <a:ea typeface="Arial" charset="0"/>
                <a:cs typeface="Arial" charset="0"/>
              </a:defRPr>
            </a:lvl8pPr>
            <a:lvl9pPr marL="3886200" indent="-228600" eaLnBrk="0" fontAlgn="base" hangingPunct="0">
              <a:spcBef>
                <a:spcPct val="0"/>
              </a:spcBef>
              <a:spcAft>
                <a:spcPct val="0"/>
              </a:spcAft>
              <a:defRPr>
                <a:solidFill>
                  <a:schemeClr val="tx1"/>
                </a:solidFill>
                <a:latin typeface="Times New Roman" charset="0"/>
                <a:ea typeface="Arial" charset="0"/>
                <a:cs typeface="Arial" charset="0"/>
              </a:defRPr>
            </a:lvl9pPr>
          </a:lstStyle>
          <a:p>
            <a:pPr eaLnBrk="1" hangingPunct="1"/>
            <a:fld id="{02C11316-ED92-D842-AC0C-64EFEA220899}" type="slidenum">
              <a:rPr lang="en-US">
                <a:latin typeface="Arial" charset="0"/>
              </a:rPr>
              <a:pPr eaLnBrk="1" hangingPunct="1"/>
              <a:t>26</a:t>
            </a:fld>
            <a:endParaRPr lang="en-US">
              <a:latin typeface="Arial" charset="0"/>
            </a:endParaRPr>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t>Cigar makers, blacksmiths, shoe makers etc.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GoW</a:t>
            </a:r>
            <a:r>
              <a:rPr lang="en-US" dirty="0" smtClean="0"/>
              <a:t>: Carnegie distributed more than 350</a:t>
            </a:r>
            <a:r>
              <a:rPr lang="en-US" baseline="0" dirty="0" smtClean="0"/>
              <a:t> million dollars of his fortune to causes he cared about on this justification</a:t>
            </a:r>
          </a:p>
          <a:p>
            <a:r>
              <a:rPr lang="en-US" baseline="0" dirty="0" smtClean="0"/>
              <a:t>SD: </a:t>
            </a:r>
            <a:endParaRPr lang="en-US" dirty="0"/>
          </a:p>
        </p:txBody>
      </p:sp>
      <p:sp>
        <p:nvSpPr>
          <p:cNvPr id="4" name="Slide Number Placeholder 3"/>
          <p:cNvSpPr>
            <a:spLocks noGrp="1"/>
          </p:cNvSpPr>
          <p:nvPr>
            <p:ph type="sldNum" sz="quarter" idx="10"/>
          </p:nvPr>
        </p:nvSpPr>
        <p:spPr/>
        <p:txBody>
          <a:bodyPr/>
          <a:lstStyle/>
          <a:p>
            <a:fld id="{BF504E1F-D9FD-9745-A5C5-4B56E4E81408}" type="slidenum">
              <a:rPr lang="en-US" smtClean="0"/>
              <a:t>29</a:t>
            </a:fld>
            <a:endParaRPr lang="en-US"/>
          </a:p>
        </p:txBody>
      </p:sp>
    </p:spTree>
    <p:extLst>
      <p:ext uri="{BB962C8B-B14F-4D97-AF65-F5344CB8AC3E}">
        <p14:creationId xmlns:p14="http://schemas.microsoft.com/office/powerpoint/2010/main" val="25620191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84BB30BD-0491-6342-85DA-FC8C1BC8E929}" type="slidenum">
              <a:rPr lang="en-US"/>
              <a:pPr eaLnBrk="1" hangingPunct="1"/>
              <a:t>30</a:t>
            </a:fld>
            <a:endParaRPr lang="en-US"/>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charset="0"/>
                <a:ea typeface="ＭＳ Ｐゴシック" charset="0"/>
                <a:cs typeface="Arial" charset="0"/>
              </a:defRPr>
            </a:lvl1pPr>
            <a:lvl2pPr marL="742950" indent="-285750" eaLnBrk="0" hangingPunct="0">
              <a:defRPr>
                <a:solidFill>
                  <a:schemeClr val="tx1"/>
                </a:solidFill>
                <a:latin typeface="Times New Roman" charset="0"/>
                <a:ea typeface="Arial" charset="0"/>
                <a:cs typeface="Arial" charset="0"/>
              </a:defRPr>
            </a:lvl2pPr>
            <a:lvl3pPr marL="1143000" indent="-228600" eaLnBrk="0" hangingPunct="0">
              <a:defRPr>
                <a:solidFill>
                  <a:schemeClr val="tx1"/>
                </a:solidFill>
                <a:latin typeface="Times New Roman" charset="0"/>
                <a:ea typeface="Arial" charset="0"/>
                <a:cs typeface="Arial" charset="0"/>
              </a:defRPr>
            </a:lvl3pPr>
            <a:lvl4pPr marL="1600200" indent="-228600" eaLnBrk="0" hangingPunct="0">
              <a:defRPr>
                <a:solidFill>
                  <a:schemeClr val="tx1"/>
                </a:solidFill>
                <a:latin typeface="Times New Roman" charset="0"/>
                <a:ea typeface="Arial" charset="0"/>
                <a:cs typeface="Arial" charset="0"/>
              </a:defRPr>
            </a:lvl4pPr>
            <a:lvl5pPr marL="2057400" indent="-228600" eaLnBrk="0" hangingPunct="0">
              <a:defRPr>
                <a:solidFill>
                  <a:schemeClr val="tx1"/>
                </a:solidFill>
                <a:latin typeface="Times New Roman" charset="0"/>
                <a:ea typeface="Arial" charset="0"/>
                <a:cs typeface="Arial" charset="0"/>
              </a:defRPr>
            </a:lvl5pPr>
            <a:lvl6pPr marL="2514600" indent="-228600" eaLnBrk="0" fontAlgn="base" hangingPunct="0">
              <a:spcBef>
                <a:spcPct val="0"/>
              </a:spcBef>
              <a:spcAft>
                <a:spcPct val="0"/>
              </a:spcAft>
              <a:defRPr>
                <a:solidFill>
                  <a:schemeClr val="tx1"/>
                </a:solidFill>
                <a:latin typeface="Times New Roman" charset="0"/>
                <a:ea typeface="Arial" charset="0"/>
                <a:cs typeface="Arial" charset="0"/>
              </a:defRPr>
            </a:lvl6pPr>
            <a:lvl7pPr marL="2971800" indent="-228600" eaLnBrk="0" fontAlgn="base" hangingPunct="0">
              <a:spcBef>
                <a:spcPct val="0"/>
              </a:spcBef>
              <a:spcAft>
                <a:spcPct val="0"/>
              </a:spcAft>
              <a:defRPr>
                <a:solidFill>
                  <a:schemeClr val="tx1"/>
                </a:solidFill>
                <a:latin typeface="Times New Roman" charset="0"/>
                <a:ea typeface="Arial" charset="0"/>
                <a:cs typeface="Arial" charset="0"/>
              </a:defRPr>
            </a:lvl7pPr>
            <a:lvl8pPr marL="3429000" indent="-228600" eaLnBrk="0" fontAlgn="base" hangingPunct="0">
              <a:spcBef>
                <a:spcPct val="0"/>
              </a:spcBef>
              <a:spcAft>
                <a:spcPct val="0"/>
              </a:spcAft>
              <a:defRPr>
                <a:solidFill>
                  <a:schemeClr val="tx1"/>
                </a:solidFill>
                <a:latin typeface="Times New Roman" charset="0"/>
                <a:ea typeface="Arial" charset="0"/>
                <a:cs typeface="Arial" charset="0"/>
              </a:defRPr>
            </a:lvl8pPr>
            <a:lvl9pPr marL="3886200" indent="-228600" eaLnBrk="0" fontAlgn="base" hangingPunct="0">
              <a:spcBef>
                <a:spcPct val="0"/>
              </a:spcBef>
              <a:spcAft>
                <a:spcPct val="0"/>
              </a:spcAft>
              <a:defRPr>
                <a:solidFill>
                  <a:schemeClr val="tx1"/>
                </a:solidFill>
                <a:latin typeface="Times New Roman" charset="0"/>
                <a:ea typeface="Arial" charset="0"/>
                <a:cs typeface="Arial" charset="0"/>
              </a:defRPr>
            </a:lvl9pPr>
          </a:lstStyle>
          <a:p>
            <a:pPr eaLnBrk="1" hangingPunct="1"/>
            <a:fld id="{0BF19F38-8FCC-334B-A6A0-268375785D72}" type="slidenum">
              <a:rPr lang="en-US">
                <a:latin typeface="Arial" charset="0"/>
              </a:rPr>
              <a:pPr eaLnBrk="1" hangingPunct="1"/>
              <a:t>12</a:t>
            </a:fld>
            <a:endParaRPr lang="en-US">
              <a:latin typeface="Arial" charset="0"/>
            </a:endParaRPr>
          </a:p>
        </p:txBody>
      </p:sp>
      <p:sp>
        <p:nvSpPr>
          <p:cNvPr id="35843" name="Slide Image Placeholder 1"/>
          <p:cNvSpPr>
            <a:spLocks noGrp="1" noRot="1" noChangeAspect="1" noTextEdit="1"/>
          </p:cNvSpPr>
          <p:nvPr>
            <p:ph type="sldImg"/>
          </p:nvPr>
        </p:nvSpPr>
        <p:spPr>
          <a:ln/>
        </p:spPr>
      </p:sp>
      <p:sp>
        <p:nvSpPr>
          <p:cNvPr id="3584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spcBef>
                <a:spcPct val="0"/>
              </a:spcBef>
            </a:pPr>
            <a:endParaRPr lang="en-US"/>
          </a:p>
        </p:txBody>
      </p:sp>
      <p:sp>
        <p:nvSpPr>
          <p:cNvPr id="22532" name="Slide Number Placeholder 3"/>
          <p:cNvSpPr txBox="1">
            <a:spLocks noGrp="1"/>
          </p:cNvSpPr>
          <p:nvPr/>
        </p:nvSpPr>
        <p:spPr bwMode="auto">
          <a:xfrm>
            <a:off x="3884613" y="8685213"/>
            <a:ext cx="2971800" cy="457200"/>
          </a:xfrm>
          <a:prstGeom prst="rect">
            <a:avLst/>
          </a:prstGeom>
          <a:noFill/>
          <a:ln>
            <a:miter lim="800000"/>
            <a:headEnd/>
            <a:tailEnd/>
          </a:ln>
        </p:spPr>
        <p:txBody>
          <a:bodyPr anchor="b"/>
          <a:lstStyle>
            <a:lvl1pPr eaLnBrk="0" hangingPunct="0">
              <a:defRPr>
                <a:solidFill>
                  <a:schemeClr val="tx1"/>
                </a:solidFill>
                <a:latin typeface="Times New Roman" charset="0"/>
                <a:ea typeface="ＭＳ Ｐゴシック" charset="0"/>
                <a:cs typeface="Arial" charset="0"/>
              </a:defRPr>
            </a:lvl1pPr>
            <a:lvl2pPr marL="742950" indent="-285750" eaLnBrk="0" hangingPunct="0">
              <a:defRPr>
                <a:solidFill>
                  <a:schemeClr val="tx1"/>
                </a:solidFill>
                <a:latin typeface="Times New Roman" charset="0"/>
                <a:ea typeface="Arial" charset="0"/>
                <a:cs typeface="Arial" charset="0"/>
              </a:defRPr>
            </a:lvl2pPr>
            <a:lvl3pPr marL="1143000" indent="-228600" eaLnBrk="0" hangingPunct="0">
              <a:defRPr>
                <a:solidFill>
                  <a:schemeClr val="tx1"/>
                </a:solidFill>
                <a:latin typeface="Times New Roman" charset="0"/>
                <a:ea typeface="Arial" charset="0"/>
                <a:cs typeface="Arial" charset="0"/>
              </a:defRPr>
            </a:lvl3pPr>
            <a:lvl4pPr marL="1600200" indent="-228600" eaLnBrk="0" hangingPunct="0">
              <a:defRPr>
                <a:solidFill>
                  <a:schemeClr val="tx1"/>
                </a:solidFill>
                <a:latin typeface="Times New Roman" charset="0"/>
                <a:ea typeface="Arial" charset="0"/>
                <a:cs typeface="Arial" charset="0"/>
              </a:defRPr>
            </a:lvl4pPr>
            <a:lvl5pPr marL="2057400" indent="-228600" eaLnBrk="0" hangingPunct="0">
              <a:defRPr>
                <a:solidFill>
                  <a:schemeClr val="tx1"/>
                </a:solidFill>
                <a:latin typeface="Times New Roman" charset="0"/>
                <a:ea typeface="Arial" charset="0"/>
                <a:cs typeface="Arial" charset="0"/>
              </a:defRPr>
            </a:lvl5pPr>
            <a:lvl6pPr marL="2514600" indent="-228600" eaLnBrk="0" fontAlgn="base" hangingPunct="0">
              <a:spcBef>
                <a:spcPct val="0"/>
              </a:spcBef>
              <a:spcAft>
                <a:spcPct val="0"/>
              </a:spcAft>
              <a:defRPr>
                <a:solidFill>
                  <a:schemeClr val="tx1"/>
                </a:solidFill>
                <a:latin typeface="Times New Roman" charset="0"/>
                <a:ea typeface="Arial" charset="0"/>
                <a:cs typeface="Arial" charset="0"/>
              </a:defRPr>
            </a:lvl6pPr>
            <a:lvl7pPr marL="2971800" indent="-228600" eaLnBrk="0" fontAlgn="base" hangingPunct="0">
              <a:spcBef>
                <a:spcPct val="0"/>
              </a:spcBef>
              <a:spcAft>
                <a:spcPct val="0"/>
              </a:spcAft>
              <a:defRPr>
                <a:solidFill>
                  <a:schemeClr val="tx1"/>
                </a:solidFill>
                <a:latin typeface="Times New Roman" charset="0"/>
                <a:ea typeface="Arial" charset="0"/>
                <a:cs typeface="Arial" charset="0"/>
              </a:defRPr>
            </a:lvl7pPr>
            <a:lvl8pPr marL="3429000" indent="-228600" eaLnBrk="0" fontAlgn="base" hangingPunct="0">
              <a:spcBef>
                <a:spcPct val="0"/>
              </a:spcBef>
              <a:spcAft>
                <a:spcPct val="0"/>
              </a:spcAft>
              <a:defRPr>
                <a:solidFill>
                  <a:schemeClr val="tx1"/>
                </a:solidFill>
                <a:latin typeface="Times New Roman" charset="0"/>
                <a:ea typeface="Arial" charset="0"/>
                <a:cs typeface="Arial" charset="0"/>
              </a:defRPr>
            </a:lvl8pPr>
            <a:lvl9pPr marL="3886200" indent="-228600" eaLnBrk="0" fontAlgn="base" hangingPunct="0">
              <a:spcBef>
                <a:spcPct val="0"/>
              </a:spcBef>
              <a:spcAft>
                <a:spcPct val="0"/>
              </a:spcAft>
              <a:defRPr>
                <a:solidFill>
                  <a:schemeClr val="tx1"/>
                </a:solidFill>
                <a:latin typeface="Times New Roman" charset="0"/>
                <a:ea typeface="Arial" charset="0"/>
                <a:cs typeface="Arial" charset="0"/>
              </a:defRPr>
            </a:lvl9pPr>
          </a:lstStyle>
          <a:p>
            <a:pPr algn="r" eaLnBrk="1" hangingPunct="1"/>
            <a:fld id="{EA02A688-8DD3-AD42-8841-3E57AB11052B}" type="slidenum">
              <a:rPr lang="en-US" sz="1200">
                <a:latin typeface="Calibri" charset="0"/>
              </a:rPr>
              <a:pPr algn="r" eaLnBrk="1" hangingPunct="1"/>
              <a:t>12</a:t>
            </a:fld>
            <a:endParaRPr lang="en-US" sz="1200">
              <a:latin typeface="Calibri"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ChangeArrowheads="1"/>
          </p:cNvSpPr>
          <p:nvPr/>
        </p:nvSpPr>
        <p:spPr bwMode="auto">
          <a:xfrm>
            <a:off x="388620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61443" name="Rectangle 3"/>
          <p:cNvSpPr>
            <a:spLocks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9050" tIns="0" rIns="19050" bIns="0" anchor="b"/>
          <a:lstStyle/>
          <a:p>
            <a:pPr algn="r" eaLnBrk="0" hangingPunct="0"/>
            <a:r>
              <a:rPr lang="en-US" sz="1000" i="1">
                <a:latin typeface="Times New Roman" charset="0"/>
              </a:rPr>
              <a:t>15</a:t>
            </a:r>
          </a:p>
        </p:txBody>
      </p:sp>
      <p:sp>
        <p:nvSpPr>
          <p:cNvPr id="61444" name="Rectangle 4"/>
          <p:cNvSpPr>
            <a:spLocks noChangeArrowheads="1"/>
          </p:cNvSpPr>
          <p:nvPr/>
        </p:nvSpPr>
        <p:spPr bwMode="auto">
          <a:xfrm>
            <a:off x="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61445" name="Rectangle 5"/>
          <p:cNvSpPr>
            <a:spLocks noChangeArrowheads="1"/>
          </p:cNvSpPr>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61446" name="Rectangle 6"/>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lIns="90488" tIns="44450" rIns="90488" bIns="44450"/>
          <a:lstStyle/>
          <a:p>
            <a:endParaRPr lang="en-US">
              <a:ea typeface="ＭＳ Ｐゴシック" charset="0"/>
              <a:cs typeface="ＭＳ Ｐゴシック" charset="0"/>
            </a:endParaRPr>
          </a:p>
        </p:txBody>
      </p:sp>
      <p:sp>
        <p:nvSpPr>
          <p:cNvPr id="61447" name="Rectangle 7"/>
          <p:cNvSpPr>
            <a:spLocks noGrp="1" noRot="1" noChangeAspect="1" noChangeArrowheads="1" noTextEdit="1"/>
          </p:cNvSpPr>
          <p:nvPr>
            <p:ph type="sldImg"/>
          </p:nvPr>
        </p:nvSpPr>
        <p:spPr>
          <a:xfrm>
            <a:off x="1150938" y="692150"/>
            <a:ext cx="4556125" cy="3416300"/>
          </a:xfrm>
          <a:ln w="12700" cap="flat">
            <a:solidFill>
              <a:schemeClr val="tx1"/>
            </a:solidFill>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ChangeArrowheads="1" noTextEdit="1"/>
          </p:cNvSpPr>
          <p:nvPr>
            <p:ph type="sldImg"/>
          </p:nvPr>
        </p:nvSpPr>
        <p:spPr>
          <a:xfrm>
            <a:off x="1150938" y="692150"/>
            <a:ext cx="4556125" cy="3416300"/>
          </a:xfrm>
          <a:ln/>
        </p:spPr>
      </p:sp>
      <p:sp>
        <p:nvSpPr>
          <p:cNvPr id="62467"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spect="1" noChangeArrowheads="1" noTextEdit="1"/>
          </p:cNvSpPr>
          <p:nvPr>
            <p:ph type="sldImg"/>
          </p:nvPr>
        </p:nvSpPr>
        <p:spPr>
          <a:xfrm>
            <a:off x="1150938" y="692150"/>
            <a:ext cx="4556125" cy="3416300"/>
          </a:xfrm>
          <a:ln/>
        </p:spPr>
      </p:sp>
      <p:sp>
        <p:nvSpPr>
          <p:cNvPr id="63491"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ChangeArrowheads="1" noTextEdit="1"/>
          </p:cNvSpPr>
          <p:nvPr>
            <p:ph type="sldImg"/>
          </p:nvPr>
        </p:nvSpPr>
        <p:spPr>
          <a:xfrm>
            <a:off x="1150938" y="692150"/>
            <a:ext cx="4556125" cy="3416300"/>
          </a:xfrm>
          <a:ln/>
        </p:spPr>
      </p:sp>
      <p:sp>
        <p:nvSpPr>
          <p:cNvPr id="64515"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spect="1" noChangeArrowheads="1" noTextEdit="1"/>
          </p:cNvSpPr>
          <p:nvPr>
            <p:ph type="sldImg"/>
          </p:nvPr>
        </p:nvSpPr>
        <p:spPr>
          <a:xfrm>
            <a:off x="1150938" y="692150"/>
            <a:ext cx="4556125" cy="3416300"/>
          </a:xfrm>
          <a:ln/>
        </p:spPr>
      </p:sp>
      <p:sp>
        <p:nvSpPr>
          <p:cNvPr id="65539"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ChangeArrowheads="1" noTextEdit="1"/>
          </p:cNvSpPr>
          <p:nvPr>
            <p:ph type="sldImg"/>
          </p:nvPr>
        </p:nvSpPr>
        <p:spPr>
          <a:xfrm>
            <a:off x="1150938" y="692150"/>
            <a:ext cx="4556125" cy="3416300"/>
          </a:xfrm>
          <a:ln/>
        </p:spPr>
      </p:sp>
      <p:sp>
        <p:nvSpPr>
          <p:cNvPr id="66563"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ChangeArrowheads="1"/>
          </p:cNvSpPr>
          <p:nvPr/>
        </p:nvSpPr>
        <p:spPr bwMode="auto">
          <a:xfrm>
            <a:off x="388620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73731" name="Rectangle 3"/>
          <p:cNvSpPr>
            <a:spLocks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9050" tIns="0" rIns="19050" bIns="0" anchor="b"/>
          <a:lstStyle/>
          <a:p>
            <a:pPr algn="r" eaLnBrk="0" hangingPunct="0"/>
            <a:r>
              <a:rPr lang="en-US" sz="1000" i="1">
                <a:latin typeface="Times New Roman" charset="0"/>
              </a:rPr>
              <a:t>19</a:t>
            </a:r>
          </a:p>
        </p:txBody>
      </p:sp>
      <p:sp>
        <p:nvSpPr>
          <p:cNvPr id="73732" name="Rectangle 4"/>
          <p:cNvSpPr>
            <a:spLocks noChangeArrowheads="1"/>
          </p:cNvSpPr>
          <p:nvPr/>
        </p:nvSpPr>
        <p:spPr bwMode="auto">
          <a:xfrm>
            <a:off x="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73733" name="Rectangle 5"/>
          <p:cNvSpPr>
            <a:spLocks noChangeArrowheads="1"/>
          </p:cNvSpPr>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73734" name="Rectangle 6"/>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lIns="90488" tIns="44450" rIns="90488" bIns="44450"/>
          <a:lstStyle/>
          <a:p>
            <a:endParaRPr lang="en-US">
              <a:ea typeface="ＭＳ Ｐゴシック" charset="0"/>
              <a:cs typeface="ＭＳ Ｐゴシック" charset="0"/>
            </a:endParaRPr>
          </a:p>
        </p:txBody>
      </p:sp>
      <p:sp>
        <p:nvSpPr>
          <p:cNvPr id="73735" name="Rectangle 7"/>
          <p:cNvSpPr>
            <a:spLocks noGrp="1" noRot="1" noChangeAspect="1" noChangeArrowheads="1" noTextEdit="1"/>
          </p:cNvSpPr>
          <p:nvPr>
            <p:ph type="sldImg"/>
          </p:nvPr>
        </p:nvSpPr>
        <p:spPr>
          <a:xfrm>
            <a:off x="1150938" y="692150"/>
            <a:ext cx="4556125" cy="3416300"/>
          </a:xfrm>
          <a:ln w="12700" cap="flat">
            <a:solidFill>
              <a:schemeClr val="tx1"/>
            </a:solidFill>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C63FE38-16DD-6D49-AF08-872146694CA0}" type="datetimeFigureOut">
              <a:rPr lang="en-US" smtClean="0"/>
              <a:t>1/18/17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39126D-2373-4840-8A61-72D478680C5B}" type="slidenum">
              <a:rPr lang="en-US" smtClean="0"/>
              <a:t>‹#›</a:t>
            </a:fld>
            <a:endParaRPr lang="en-US"/>
          </a:p>
        </p:txBody>
      </p:sp>
    </p:spTree>
    <p:extLst>
      <p:ext uri="{BB962C8B-B14F-4D97-AF65-F5344CB8AC3E}">
        <p14:creationId xmlns:p14="http://schemas.microsoft.com/office/powerpoint/2010/main" val="40634774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C63FE38-16DD-6D49-AF08-872146694CA0}" type="datetimeFigureOut">
              <a:rPr lang="en-US" smtClean="0"/>
              <a:t>1/18/17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39126D-2373-4840-8A61-72D478680C5B}" type="slidenum">
              <a:rPr lang="en-US" smtClean="0"/>
              <a:t>‹#›</a:t>
            </a:fld>
            <a:endParaRPr lang="en-US"/>
          </a:p>
        </p:txBody>
      </p:sp>
    </p:spTree>
    <p:extLst>
      <p:ext uri="{BB962C8B-B14F-4D97-AF65-F5344CB8AC3E}">
        <p14:creationId xmlns:p14="http://schemas.microsoft.com/office/powerpoint/2010/main" val="21351449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C63FE38-16DD-6D49-AF08-872146694CA0}" type="datetimeFigureOut">
              <a:rPr lang="en-US" smtClean="0"/>
              <a:t>1/18/17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39126D-2373-4840-8A61-72D478680C5B}" type="slidenum">
              <a:rPr lang="en-US" smtClean="0"/>
              <a:t>‹#›</a:t>
            </a:fld>
            <a:endParaRPr lang="en-US"/>
          </a:p>
        </p:txBody>
      </p:sp>
    </p:spTree>
    <p:extLst>
      <p:ext uri="{BB962C8B-B14F-4D97-AF65-F5344CB8AC3E}">
        <p14:creationId xmlns:p14="http://schemas.microsoft.com/office/powerpoint/2010/main" val="40938515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C63FE38-16DD-6D49-AF08-872146694CA0}" type="datetimeFigureOut">
              <a:rPr lang="en-US" smtClean="0"/>
              <a:t>1/18/17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39126D-2373-4840-8A61-72D478680C5B}" type="slidenum">
              <a:rPr lang="en-US" smtClean="0"/>
              <a:t>‹#›</a:t>
            </a:fld>
            <a:endParaRPr lang="en-US"/>
          </a:p>
        </p:txBody>
      </p:sp>
    </p:spTree>
    <p:extLst>
      <p:ext uri="{BB962C8B-B14F-4D97-AF65-F5344CB8AC3E}">
        <p14:creationId xmlns:p14="http://schemas.microsoft.com/office/powerpoint/2010/main" val="33728052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C63FE38-16DD-6D49-AF08-872146694CA0}" type="datetimeFigureOut">
              <a:rPr lang="en-US" smtClean="0"/>
              <a:t>1/18/17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39126D-2373-4840-8A61-72D478680C5B}" type="slidenum">
              <a:rPr lang="en-US" smtClean="0"/>
              <a:t>‹#›</a:t>
            </a:fld>
            <a:endParaRPr lang="en-US"/>
          </a:p>
        </p:txBody>
      </p:sp>
    </p:spTree>
    <p:extLst>
      <p:ext uri="{BB962C8B-B14F-4D97-AF65-F5344CB8AC3E}">
        <p14:creationId xmlns:p14="http://schemas.microsoft.com/office/powerpoint/2010/main" val="15244970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C63FE38-16DD-6D49-AF08-872146694CA0}" type="datetimeFigureOut">
              <a:rPr lang="en-US" smtClean="0"/>
              <a:t>1/18/17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39126D-2373-4840-8A61-72D478680C5B}" type="slidenum">
              <a:rPr lang="en-US" smtClean="0"/>
              <a:t>‹#›</a:t>
            </a:fld>
            <a:endParaRPr lang="en-US"/>
          </a:p>
        </p:txBody>
      </p:sp>
    </p:spTree>
    <p:extLst>
      <p:ext uri="{BB962C8B-B14F-4D97-AF65-F5344CB8AC3E}">
        <p14:creationId xmlns:p14="http://schemas.microsoft.com/office/powerpoint/2010/main" val="16778902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C63FE38-16DD-6D49-AF08-872146694CA0}" type="datetimeFigureOut">
              <a:rPr lang="en-US" smtClean="0"/>
              <a:t>1/18/17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339126D-2373-4840-8A61-72D478680C5B}" type="slidenum">
              <a:rPr lang="en-US" smtClean="0"/>
              <a:t>‹#›</a:t>
            </a:fld>
            <a:endParaRPr lang="en-US"/>
          </a:p>
        </p:txBody>
      </p:sp>
    </p:spTree>
    <p:extLst>
      <p:ext uri="{BB962C8B-B14F-4D97-AF65-F5344CB8AC3E}">
        <p14:creationId xmlns:p14="http://schemas.microsoft.com/office/powerpoint/2010/main" val="1553568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C63FE38-16DD-6D49-AF08-872146694CA0}" type="datetimeFigureOut">
              <a:rPr lang="en-US" smtClean="0"/>
              <a:t>1/18/17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339126D-2373-4840-8A61-72D478680C5B}" type="slidenum">
              <a:rPr lang="en-US" smtClean="0"/>
              <a:t>‹#›</a:t>
            </a:fld>
            <a:endParaRPr lang="en-US"/>
          </a:p>
        </p:txBody>
      </p:sp>
    </p:spTree>
    <p:extLst>
      <p:ext uri="{BB962C8B-B14F-4D97-AF65-F5344CB8AC3E}">
        <p14:creationId xmlns:p14="http://schemas.microsoft.com/office/powerpoint/2010/main" val="15620791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C63FE38-16DD-6D49-AF08-872146694CA0}" type="datetimeFigureOut">
              <a:rPr lang="en-US" smtClean="0"/>
              <a:t>1/18/17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339126D-2373-4840-8A61-72D478680C5B}" type="slidenum">
              <a:rPr lang="en-US" smtClean="0"/>
              <a:t>‹#›</a:t>
            </a:fld>
            <a:endParaRPr lang="en-US"/>
          </a:p>
        </p:txBody>
      </p:sp>
    </p:spTree>
    <p:extLst>
      <p:ext uri="{BB962C8B-B14F-4D97-AF65-F5344CB8AC3E}">
        <p14:creationId xmlns:p14="http://schemas.microsoft.com/office/powerpoint/2010/main" val="74163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C63FE38-16DD-6D49-AF08-872146694CA0}" type="datetimeFigureOut">
              <a:rPr lang="en-US" smtClean="0"/>
              <a:t>1/18/17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39126D-2373-4840-8A61-72D478680C5B}" type="slidenum">
              <a:rPr lang="en-US" smtClean="0"/>
              <a:t>‹#›</a:t>
            </a:fld>
            <a:endParaRPr lang="en-US"/>
          </a:p>
        </p:txBody>
      </p:sp>
    </p:spTree>
    <p:extLst>
      <p:ext uri="{BB962C8B-B14F-4D97-AF65-F5344CB8AC3E}">
        <p14:creationId xmlns:p14="http://schemas.microsoft.com/office/powerpoint/2010/main" val="28037900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C63FE38-16DD-6D49-AF08-872146694CA0}" type="datetimeFigureOut">
              <a:rPr lang="en-US" smtClean="0"/>
              <a:t>1/18/17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39126D-2373-4840-8A61-72D478680C5B}" type="slidenum">
              <a:rPr lang="en-US" smtClean="0"/>
              <a:t>‹#›</a:t>
            </a:fld>
            <a:endParaRPr lang="en-US"/>
          </a:p>
        </p:txBody>
      </p:sp>
    </p:spTree>
    <p:extLst>
      <p:ext uri="{BB962C8B-B14F-4D97-AF65-F5344CB8AC3E}">
        <p14:creationId xmlns:p14="http://schemas.microsoft.com/office/powerpoint/2010/main" val="350257209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63FE38-16DD-6D49-AF08-872146694CA0}" type="datetimeFigureOut">
              <a:rPr lang="en-US" smtClean="0"/>
              <a:t>1/18/17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39126D-2373-4840-8A61-72D478680C5B}" type="slidenum">
              <a:rPr lang="en-US" smtClean="0"/>
              <a:t>‹#›</a:t>
            </a:fld>
            <a:endParaRPr lang="en-US"/>
          </a:p>
        </p:txBody>
      </p:sp>
    </p:spTree>
    <p:extLst>
      <p:ext uri="{BB962C8B-B14F-4D97-AF65-F5344CB8AC3E}">
        <p14:creationId xmlns:p14="http://schemas.microsoft.com/office/powerpoint/2010/main" val="27822173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7.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 Id="rId3" Type="http://schemas.openxmlformats.org/officeDocument/2006/relationships/image" Target="../media/image2.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audio" Target="../media/audio1.wav"/><Relationship Id="rId3" Type="http://schemas.openxmlformats.org/officeDocument/2006/relationships/image" Target="../media/image3.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755775"/>
          </a:xfrm>
        </p:spPr>
        <p:txBody>
          <a:bodyPr>
            <a:normAutofit fontScale="90000"/>
          </a:bodyPr>
          <a:lstStyle/>
          <a:p>
            <a:r>
              <a:rPr lang="en-US" dirty="0" smtClean="0"/>
              <a:t>The Responses to Industrialization:</a:t>
            </a:r>
            <a:br>
              <a:rPr lang="en-US" dirty="0" smtClean="0"/>
            </a:br>
            <a:r>
              <a:rPr lang="en-US" sz="3300" dirty="0" smtClean="0"/>
              <a:t>Labor Unrest, Distribution of Wealth, and Government Intervention</a:t>
            </a:r>
            <a:endParaRPr lang="en-US" sz="3300" dirty="0"/>
          </a:p>
        </p:txBody>
      </p:sp>
      <p:sp>
        <p:nvSpPr>
          <p:cNvPr id="3" name="Subtitle 2"/>
          <p:cNvSpPr>
            <a:spLocks noGrp="1"/>
          </p:cNvSpPr>
          <p:nvPr>
            <p:ph type="subTitle" idx="1"/>
          </p:nvPr>
        </p:nvSpPr>
        <p:spPr/>
        <p:txBody>
          <a:bodyPr/>
          <a:lstStyle/>
          <a:p>
            <a:r>
              <a:rPr lang="en-US" dirty="0" smtClean="0"/>
              <a:t>Mr. Winchell</a:t>
            </a:r>
          </a:p>
          <a:p>
            <a:r>
              <a:rPr lang="en-US" dirty="0" smtClean="0"/>
              <a:t>APUSH</a:t>
            </a:r>
          </a:p>
          <a:p>
            <a:r>
              <a:rPr lang="en-US" smtClean="0"/>
              <a:t>Period 6</a:t>
            </a:r>
            <a:endParaRPr lang="en-US"/>
          </a:p>
        </p:txBody>
      </p:sp>
    </p:spTree>
    <p:extLst>
      <p:ext uri="{BB962C8B-B14F-4D97-AF65-F5344CB8AC3E}">
        <p14:creationId xmlns:p14="http://schemas.microsoft.com/office/powerpoint/2010/main" val="1523054758"/>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https://</a:t>
            </a:r>
            <a:r>
              <a:rPr lang="en-US" dirty="0" err="1"/>
              <a:t>www.youtube.com</a:t>
            </a:r>
            <a:r>
              <a:rPr lang="en-US" dirty="0"/>
              <a:t>/</a:t>
            </a:r>
            <a:r>
              <a:rPr lang="en-US" dirty="0" err="1"/>
              <a:t>watch?v</a:t>
            </a:r>
            <a:r>
              <a:rPr lang="en-US" dirty="0"/>
              <a:t>=njBIcYa4F6M</a:t>
            </a:r>
          </a:p>
        </p:txBody>
      </p:sp>
    </p:spTree>
    <p:extLst>
      <p:ext uri="{BB962C8B-B14F-4D97-AF65-F5344CB8AC3E}">
        <p14:creationId xmlns:p14="http://schemas.microsoft.com/office/powerpoint/2010/main" val="1752740769"/>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DIVI7233388"/>
          <p:cNvPicPr>
            <a:picLocks noGrp="1" noChangeAspect="1" noChangeArrowheads="1"/>
          </p:cNvPicPr>
          <p:nvPr>
            <p:ph sz="quarter" idx="4294967295"/>
          </p:nvPr>
        </p:nvPicPr>
        <p:blipFill>
          <a:blip r:embed="rId2">
            <a:lum contrast="6000"/>
            <a:extLst>
              <a:ext uri="{28A0092B-C50C-407E-A947-70E740481C1C}">
                <a14:useLocalDpi xmlns:a14="http://schemas.microsoft.com/office/drawing/2010/main" val="0"/>
              </a:ext>
            </a:extLst>
          </a:blip>
          <a:srcRect l="862" t="1437" r="862"/>
          <a:stretch>
            <a:fillRect/>
          </a:stretch>
        </p:blipFill>
        <p:spPr>
          <a:xfrm>
            <a:off x="778948" y="385774"/>
            <a:ext cx="7600670" cy="6081702"/>
          </a:xfrm>
          <a:prstGeom prst="rect">
            <a:avLst/>
          </a:prstGeom>
          <a:noFill/>
          <a:ln>
            <a:solidFill>
              <a:schemeClr val="tx1"/>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161264564"/>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274638"/>
            <a:ext cx="8229600" cy="1143000"/>
          </a:xfrm>
          <a:ln>
            <a:miter lim="800000"/>
            <a:headEnd/>
            <a:tailEnd/>
          </a:ln>
        </p:spPr>
        <p:txBody>
          <a:bodyPr anchor="ctr">
            <a:noAutofit/>
            <a:scene3d>
              <a:camera prst="orthographicFront"/>
              <a:lightRig rig="soft" dir="t">
                <a:rot lat="0" lon="0" rev="16800000"/>
              </a:lightRig>
            </a:scene3d>
            <a:sp3d prstMaterial="softEdge">
              <a:bevelT w="38100" h="38100"/>
            </a:sp3d>
          </a:bodyPr>
          <a:lstStyle/>
          <a:p>
            <a:pPr algn="ctr" eaLnBrk="1" fontAlgn="auto" hangingPunct="1">
              <a:spcAft>
                <a:spcPts val="0"/>
              </a:spcAft>
              <a:defRPr/>
            </a:pPr>
            <a:r>
              <a:rPr lang="en-US" b="1" kern="1200" dirty="0">
                <a:ln w="6350">
                  <a:noFill/>
                </a:ln>
                <a:solidFill>
                  <a:schemeClr val="tx1"/>
                </a:solidFill>
                <a:effectLst>
                  <a:outerShdw blurRad="114300" dist="101600" dir="2700000" algn="tl" rotWithShape="0">
                    <a:srgbClr val="000000">
                      <a:alpha val="40000"/>
                    </a:srgbClr>
                  </a:outerShdw>
                </a:effectLst>
                <a:ea typeface="+mj-ea"/>
              </a:rPr>
              <a:t>Struggles and Conflict</a:t>
            </a:r>
          </a:p>
        </p:txBody>
      </p:sp>
      <p:sp>
        <p:nvSpPr>
          <p:cNvPr id="3" name="Content Placeholder 2"/>
          <p:cNvSpPr>
            <a:spLocks noGrp="1"/>
          </p:cNvSpPr>
          <p:nvPr>
            <p:ph idx="4294967295"/>
          </p:nvPr>
        </p:nvSpPr>
        <p:spPr/>
        <p:txBody>
          <a:bodyPr/>
          <a:lstStyle/>
          <a:p>
            <a:pPr marL="547688" indent="-411163" eaLnBrk="1" hangingPunct="1"/>
            <a:r>
              <a:rPr lang="en-US" sz="4000">
                <a:latin typeface="Times New Roman" charset="0"/>
                <a:cs typeface="Arial" charset="0"/>
              </a:rPr>
              <a:t>1881-1900 – </a:t>
            </a:r>
            <a:r>
              <a:rPr lang="en-US" sz="4000" b="1">
                <a:latin typeface="Times New Roman" charset="0"/>
                <a:cs typeface="Arial" charset="0"/>
              </a:rPr>
              <a:t>24,000</a:t>
            </a:r>
            <a:r>
              <a:rPr lang="en-US" sz="4000">
                <a:latin typeface="Times New Roman" charset="0"/>
                <a:cs typeface="Arial" charset="0"/>
              </a:rPr>
              <a:t> strikes in the US</a:t>
            </a:r>
          </a:p>
          <a:p>
            <a:pPr marL="547688" indent="-411163" eaLnBrk="1" hangingPunct="1">
              <a:buFont typeface="Wingdings" charset="0"/>
              <a:buNone/>
            </a:pPr>
            <a:endParaRPr lang="en-US" sz="4000">
              <a:latin typeface="Times New Roman" charset="0"/>
              <a:cs typeface="Arial" charset="0"/>
            </a:endParaRPr>
          </a:p>
          <a:p>
            <a:pPr marL="547688" indent="-411163" eaLnBrk="1" hangingPunct="1"/>
            <a:r>
              <a:rPr lang="en-US" sz="4000">
                <a:latin typeface="Times New Roman" charset="0"/>
                <a:cs typeface="Arial" charset="0"/>
              </a:rPr>
              <a:t>many blamed labor unrest on infiltration of </a:t>
            </a:r>
            <a:r>
              <a:rPr lang="en-US" sz="4000" b="1">
                <a:latin typeface="Times New Roman" charset="0"/>
                <a:cs typeface="Arial" charset="0"/>
              </a:rPr>
              <a:t>socialists</a:t>
            </a:r>
            <a:r>
              <a:rPr lang="en-US" sz="4000">
                <a:latin typeface="Times New Roman" charset="0"/>
                <a:cs typeface="Arial" charset="0"/>
              </a:rPr>
              <a:t> and </a:t>
            </a:r>
            <a:r>
              <a:rPr lang="en-US" sz="4000" b="1">
                <a:latin typeface="Times New Roman" charset="0"/>
                <a:cs typeface="Arial" charset="0"/>
              </a:rPr>
              <a:t>anarchists</a:t>
            </a:r>
          </a:p>
          <a:p>
            <a:pPr marL="547688" indent="-411163" eaLnBrk="1" hangingPunct="1"/>
            <a:endParaRPr lang="en-US">
              <a:latin typeface="Times New Roman" charset="0"/>
              <a:cs typeface="Arial" charset="0"/>
            </a:endParaRPr>
          </a:p>
        </p:txBody>
      </p:sp>
    </p:spTree>
    <p:extLst>
      <p:ext uri="{BB962C8B-B14F-4D97-AF65-F5344CB8AC3E}">
        <p14:creationId xmlns:p14="http://schemas.microsoft.com/office/powerpoint/2010/main" val="398563251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lnSpcReduction="10000"/>
          </a:bodyPr>
          <a:lstStyle/>
          <a:p>
            <a:r>
              <a:rPr lang="en-US" b="1" dirty="0"/>
              <a:t>Socialism</a:t>
            </a:r>
            <a:r>
              <a:rPr lang="en-US" dirty="0"/>
              <a:t>: a political and economic theory of social organization that advocates that the means of production, distribution, and exchange should be owned or regulated by the community as a whole</a:t>
            </a:r>
            <a:r>
              <a:rPr lang="en-US" dirty="0" smtClean="0"/>
              <a:t>.</a:t>
            </a:r>
            <a:endParaRPr lang="en-US" dirty="0"/>
          </a:p>
          <a:p>
            <a:r>
              <a:rPr lang="en-US" b="1" dirty="0" smtClean="0"/>
              <a:t>Anarchism</a:t>
            </a:r>
            <a:r>
              <a:rPr lang="en-US" dirty="0"/>
              <a:t>: belief in the abolition of all government and the organization of society on a voluntary, cooperative basis without recourse to force or compulsion.</a:t>
            </a:r>
          </a:p>
        </p:txBody>
      </p:sp>
    </p:spTree>
    <p:extLst>
      <p:ext uri="{BB962C8B-B14F-4D97-AF65-F5344CB8AC3E}">
        <p14:creationId xmlns:p14="http://schemas.microsoft.com/office/powerpoint/2010/main" val="3370653564"/>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ext Box 2"/>
          <p:cNvSpPr txBox="1">
            <a:spLocks noChangeArrowheads="1"/>
          </p:cNvSpPr>
          <p:nvPr/>
        </p:nvSpPr>
        <p:spPr bwMode="auto">
          <a:xfrm>
            <a:off x="1447800" y="365125"/>
            <a:ext cx="7543800" cy="823913"/>
          </a:xfrm>
          <a:prstGeom prst="rect">
            <a:avLst/>
          </a:prstGeom>
          <a:noFill/>
          <a:ln>
            <a:noFill/>
          </a:ln>
          <a:effectLst>
            <a:outerShdw blurRad="63500" dist="17961" dir="2700000" algn="ctr" rotWithShape="0">
              <a:srgbClr val="333333">
                <a:alpha val="74998"/>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spcBef>
                <a:spcPct val="50000"/>
              </a:spcBef>
            </a:pPr>
            <a:r>
              <a:rPr lang="en-US" sz="4800" b="1">
                <a:solidFill>
                  <a:srgbClr val="E00000"/>
                </a:solidFill>
                <a:latin typeface="Britannic Bold" charset="0"/>
                <a:ea typeface="ＭＳ Ｐゴシック" charset="0"/>
              </a:rPr>
              <a:t>Labor Union Membership</a:t>
            </a:r>
          </a:p>
        </p:txBody>
      </p:sp>
      <p:pic>
        <p:nvPicPr>
          <p:cNvPr id="97283" name="Picture 3" descr="chart-LaborUnionMembership-1897-1920"/>
          <p:cNvPicPr>
            <a:picLocks noChangeAspect="1" noChangeArrowheads="1"/>
          </p:cNvPicPr>
          <p:nvPr/>
        </p:nvPicPr>
        <p:blipFill>
          <a:blip r:embed="rId2">
            <a:lum bright="-6000" contrast="6000"/>
            <a:extLst>
              <a:ext uri="{28A0092B-C50C-407E-A947-70E740481C1C}">
                <a14:useLocalDpi xmlns:a14="http://schemas.microsoft.com/office/drawing/2010/main" val="0"/>
              </a:ext>
            </a:extLst>
          </a:blip>
          <a:srcRect b="7736"/>
          <a:stretch>
            <a:fillRect/>
          </a:stretch>
        </p:blipFill>
        <p:spPr bwMode="auto">
          <a:xfrm>
            <a:off x="2933700" y="1524000"/>
            <a:ext cx="4762500" cy="4657725"/>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2259240"/>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535782" y="-76200"/>
            <a:ext cx="8090297" cy="1143000"/>
          </a:xfrm>
        </p:spPr>
        <p:txBody>
          <a:bodyPr>
            <a:normAutofit/>
          </a:bodyPr>
          <a:lstStyle/>
          <a:p>
            <a:pPr algn="ctr"/>
            <a:r>
              <a:rPr lang="en-US" altLang="en-US" sz="3200" b="1" dirty="0"/>
              <a:t>Unions Vs. Big </a:t>
            </a:r>
            <a:r>
              <a:rPr lang="en-US" altLang="en-US" sz="3200" b="1" dirty="0" smtClean="0"/>
              <a:t>Business – Who is Winning?</a:t>
            </a:r>
            <a:endParaRPr lang="en-US" altLang="en-US" sz="3200" b="1" dirty="0"/>
          </a:p>
        </p:txBody>
      </p:sp>
      <p:pic>
        <p:nvPicPr>
          <p:cNvPr id="61444" name="Picture 4" descr="Business-Labor Joust"/>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1183914" y="939891"/>
            <a:ext cx="6972950" cy="591810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435573840"/>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regentsprep.org/regents/ushisgov/graphics/3b_6.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0582" y="147637"/>
            <a:ext cx="7267576" cy="655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60246650"/>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6848" y="1045537"/>
            <a:ext cx="4038668" cy="5686425"/>
          </a:xfrm>
        </p:spPr>
        <p:txBody>
          <a:bodyPr>
            <a:normAutofit fontScale="92500" lnSpcReduction="10000"/>
          </a:bodyPr>
          <a:lstStyle/>
          <a:p>
            <a:pPr>
              <a:lnSpc>
                <a:spcPct val="80000"/>
              </a:lnSpc>
            </a:pPr>
            <a:r>
              <a:rPr lang="en-US" altLang="en-US" sz="2400" dirty="0" smtClean="0"/>
              <a:t>Generally – government supports big business!</a:t>
            </a:r>
          </a:p>
          <a:p>
            <a:pPr>
              <a:lnSpc>
                <a:spcPct val="80000"/>
              </a:lnSpc>
            </a:pPr>
            <a:r>
              <a:rPr lang="en-US" altLang="en-US" sz="2400" dirty="0" smtClean="0"/>
              <a:t>Strikes – not overly effective!</a:t>
            </a:r>
          </a:p>
          <a:p>
            <a:pPr>
              <a:lnSpc>
                <a:spcPct val="80000"/>
              </a:lnSpc>
            </a:pPr>
            <a:r>
              <a:rPr lang="en-US" altLang="en-US" sz="2400" dirty="0" smtClean="0"/>
              <a:t>Union </a:t>
            </a:r>
            <a:r>
              <a:rPr lang="en-US" altLang="en-US" sz="2400" dirty="0"/>
              <a:t>activity banned by </a:t>
            </a:r>
            <a:r>
              <a:rPr lang="en-US" altLang="en-US" sz="2400" dirty="0" smtClean="0"/>
              <a:t>owners.</a:t>
            </a:r>
          </a:p>
          <a:p>
            <a:pPr lvl="1">
              <a:lnSpc>
                <a:spcPct val="80000"/>
              </a:lnSpc>
            </a:pPr>
            <a:r>
              <a:rPr lang="en-US" altLang="en-US" dirty="0"/>
              <a:t>F</a:t>
            </a:r>
            <a:r>
              <a:rPr lang="en-US" altLang="en-US" dirty="0" smtClean="0"/>
              <a:t>orced </a:t>
            </a:r>
            <a:r>
              <a:rPr lang="en-US" altLang="en-US" dirty="0"/>
              <a:t>workers to sign </a:t>
            </a:r>
            <a:r>
              <a:rPr lang="en-US" altLang="en-US" b="1" dirty="0"/>
              <a:t>yellow-dog contracts</a:t>
            </a:r>
            <a:r>
              <a:rPr lang="en-US" altLang="en-US" dirty="0"/>
              <a:t> </a:t>
            </a:r>
            <a:r>
              <a:rPr lang="en-US" altLang="en-US" dirty="0" smtClean="0"/>
              <a:t>- can’t </a:t>
            </a:r>
            <a:r>
              <a:rPr lang="en-US" altLang="en-US" dirty="0"/>
              <a:t>join a </a:t>
            </a:r>
            <a:r>
              <a:rPr lang="en-US" altLang="en-US" dirty="0" smtClean="0"/>
              <a:t>union</a:t>
            </a:r>
            <a:r>
              <a:rPr lang="en-US" altLang="en-US" dirty="0"/>
              <a:t>.</a:t>
            </a:r>
            <a:endParaRPr lang="en-US" altLang="en-US" dirty="0" smtClean="0"/>
          </a:p>
          <a:p>
            <a:pPr lvl="1">
              <a:lnSpc>
                <a:spcPct val="80000"/>
              </a:lnSpc>
            </a:pPr>
            <a:r>
              <a:rPr lang="en-US" altLang="en-US" dirty="0"/>
              <a:t>C</a:t>
            </a:r>
            <a:r>
              <a:rPr lang="en-US" altLang="en-US" dirty="0" smtClean="0"/>
              <a:t>reated </a:t>
            </a:r>
            <a:r>
              <a:rPr lang="en-US" altLang="en-US" b="1" dirty="0"/>
              <a:t>closed shops</a:t>
            </a:r>
            <a:r>
              <a:rPr lang="en-US" altLang="en-US" dirty="0"/>
              <a:t> (non-union workers only), </a:t>
            </a:r>
            <a:r>
              <a:rPr lang="en-US" altLang="en-US" b="1" dirty="0"/>
              <a:t>locked out</a:t>
            </a:r>
            <a:r>
              <a:rPr lang="en-US" altLang="en-US" dirty="0"/>
              <a:t> </a:t>
            </a:r>
            <a:r>
              <a:rPr lang="en-US" altLang="en-US" dirty="0" smtClean="0"/>
              <a:t>workers. </a:t>
            </a:r>
          </a:p>
          <a:p>
            <a:pPr lvl="1">
              <a:lnSpc>
                <a:spcPct val="80000"/>
              </a:lnSpc>
            </a:pPr>
            <a:r>
              <a:rPr lang="en-US" altLang="en-US" dirty="0"/>
              <a:t>P</a:t>
            </a:r>
            <a:r>
              <a:rPr lang="en-US" altLang="en-US" dirty="0" smtClean="0"/>
              <a:t>laced</a:t>
            </a:r>
            <a:r>
              <a:rPr lang="en-US" altLang="en-US" b="1" dirty="0" smtClean="0"/>
              <a:t> </a:t>
            </a:r>
            <a:r>
              <a:rPr lang="en-US" altLang="en-US" b="1" dirty="0"/>
              <a:t>injunctions</a:t>
            </a:r>
            <a:r>
              <a:rPr lang="en-US" altLang="en-US" dirty="0"/>
              <a:t> (can’t strike) on workers.</a:t>
            </a:r>
            <a:endParaRPr lang="en-US" altLang="en-US" b="1" dirty="0"/>
          </a:p>
          <a:p>
            <a:r>
              <a:rPr lang="en-US" sz="2400" dirty="0" smtClean="0"/>
              <a:t>It will take several decades for unions to gain ground…what is going to be necessary for this happen????</a:t>
            </a:r>
            <a:endParaRPr lang="en-US" sz="2400" dirty="0"/>
          </a:p>
        </p:txBody>
      </p:sp>
      <p:sp>
        <p:nvSpPr>
          <p:cNvPr id="4" name="Title 1"/>
          <p:cNvSpPr>
            <a:spLocks noGrp="1"/>
          </p:cNvSpPr>
          <p:nvPr>
            <p:ph type="title"/>
          </p:nvPr>
        </p:nvSpPr>
        <p:spPr>
          <a:xfrm>
            <a:off x="86848" y="-137151"/>
            <a:ext cx="8952938" cy="1325563"/>
          </a:xfrm>
        </p:spPr>
        <p:txBody>
          <a:bodyPr>
            <a:normAutofit fontScale="90000"/>
          </a:bodyPr>
          <a:lstStyle/>
          <a:p>
            <a:pPr algn="ctr"/>
            <a:r>
              <a:rPr lang="en-US" b="1" dirty="0" smtClean="0"/>
              <a:t>Industrial and Governmental Response</a:t>
            </a:r>
            <a:endParaRPr lang="en-US" b="1" dirty="0"/>
          </a:p>
        </p:txBody>
      </p:sp>
      <p:pic>
        <p:nvPicPr>
          <p:cNvPr id="8" name="Picture 7" descr="pol_cartoon-true inwardness of the central labor union"/>
          <p:cNvPicPr>
            <a:picLocks noChangeAspect="1" noChangeArrowheads="1"/>
          </p:cNvPicPr>
          <p:nvPr/>
        </p:nvPicPr>
        <p:blipFill>
          <a:blip r:embed="rId2">
            <a:lum contrast="12000"/>
            <a:extLst>
              <a:ext uri="{28A0092B-C50C-407E-A947-70E740481C1C}">
                <a14:useLocalDpi xmlns:a14="http://schemas.microsoft.com/office/drawing/2010/main" val="0"/>
              </a:ext>
            </a:extLst>
          </a:blip>
          <a:srcRect/>
          <a:stretch>
            <a:fillRect/>
          </a:stretch>
        </p:blipFill>
        <p:spPr bwMode="auto">
          <a:xfrm>
            <a:off x="4499343" y="837270"/>
            <a:ext cx="4382753" cy="5695027"/>
          </a:xfrm>
          <a:prstGeom prst="rect">
            <a:avLst/>
          </a:prstGeom>
          <a:noFill/>
          <a:ln w="9525">
            <a:solidFill>
              <a:schemeClr val="tx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54844882"/>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0"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27651" name="Rectangle 3"/>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27652" name="Rectangle 4"/>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27653" name="Rectangle 5"/>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27654" name="Rectangle 6"/>
          <p:cNvSpPr>
            <a:spLocks noGrp="1" noChangeArrowheads="1"/>
          </p:cNvSpPr>
          <p:nvPr>
            <p:ph type="title"/>
          </p:nvPr>
        </p:nvSpPr>
        <p:spPr/>
        <p:txBody>
          <a:bodyPr lIns="90488" tIns="44450" rIns="90488" bIns="44450"/>
          <a:lstStyle/>
          <a:p>
            <a:r>
              <a:rPr lang="en-US">
                <a:latin typeface="Arial" charset="0"/>
                <a:ea typeface="ＭＳ Ｐゴシック" charset="0"/>
                <a:cs typeface="ＭＳ Ｐゴシック" charset="0"/>
              </a:rPr>
              <a:t>The Wage Earners</a:t>
            </a:r>
          </a:p>
        </p:txBody>
      </p:sp>
      <p:sp>
        <p:nvSpPr>
          <p:cNvPr id="27655" name="Rectangle 7"/>
          <p:cNvSpPr>
            <a:spLocks noGrp="1" noChangeArrowheads="1"/>
          </p:cNvSpPr>
          <p:nvPr>
            <p:ph type="body" idx="1"/>
          </p:nvPr>
        </p:nvSpPr>
        <p:spPr>
          <a:xfrm>
            <a:off x="457200" y="1600200"/>
            <a:ext cx="8226425" cy="4114800"/>
          </a:xfrm>
          <a:noFill/>
        </p:spPr>
        <p:txBody>
          <a:bodyPr lIns="90488" tIns="44450" rIns="90488" bIns="44450"/>
          <a:lstStyle/>
          <a:p>
            <a:r>
              <a:rPr lang="en-US" sz="2800">
                <a:latin typeface="Arial" charset="0"/>
                <a:ea typeface="ＭＳ Ｐゴシック" charset="0"/>
                <a:cs typeface="ＭＳ Ｐゴシック" charset="0"/>
              </a:rPr>
              <a:t>The labor of millions of men and women built the new industrial society – mainly immigrants</a:t>
            </a:r>
          </a:p>
          <a:p>
            <a:r>
              <a:rPr lang="en-US" sz="2800">
                <a:latin typeface="Arial" charset="0"/>
                <a:ea typeface="ＭＳ Ｐゴシック" charset="0"/>
                <a:cs typeface="ＭＳ Ｐゴシック" charset="0"/>
              </a:rPr>
              <a:t>Low wages/long hours/unskilled jobs</a:t>
            </a:r>
          </a:p>
          <a:p>
            <a:r>
              <a:rPr lang="en-US" sz="2800">
                <a:latin typeface="Arial" charset="0"/>
                <a:ea typeface="ＭＳ Ｐゴシック" charset="0"/>
                <a:cs typeface="ＭＳ Ｐゴシック" charset="0"/>
              </a:rPr>
              <a:t>Old work practices not applicable</a:t>
            </a:r>
          </a:p>
          <a:p>
            <a:r>
              <a:rPr lang="en-US" sz="2800">
                <a:latin typeface="Arial" charset="0"/>
                <a:ea typeface="ＭＳ Ｐゴシック" charset="0"/>
                <a:cs typeface="ＭＳ Ｐゴシック" charset="0"/>
              </a:rPr>
              <a:t>Work is impersonal/routine/supervised</a:t>
            </a:r>
          </a:p>
          <a:p>
            <a:r>
              <a:rPr lang="en-US" sz="2800">
                <a:latin typeface="Arial" charset="0"/>
                <a:ea typeface="ＭＳ Ｐゴシック" charset="0"/>
                <a:cs typeface="ＭＳ Ｐゴシック" charset="0"/>
              </a:rPr>
              <a:t>No job stability – mobile work force </a:t>
            </a:r>
          </a:p>
          <a:p>
            <a:r>
              <a:rPr lang="en-US" sz="2800">
                <a:latin typeface="Arial" charset="0"/>
                <a:ea typeface="ＭＳ Ｐゴシック" charset="0"/>
                <a:cs typeface="ＭＳ Ｐゴシック" charset="0"/>
              </a:rPr>
              <a:t>Child labor</a:t>
            </a:r>
          </a:p>
        </p:txBody>
      </p:sp>
    </p:spTree>
    <p:extLst>
      <p:ext uri="{BB962C8B-B14F-4D97-AF65-F5344CB8AC3E}">
        <p14:creationId xmlns:p14="http://schemas.microsoft.com/office/powerpoint/2010/main" val="3982995460"/>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normAutofit fontScale="90000"/>
          </a:bodyPr>
          <a:lstStyle/>
          <a:p>
            <a:r>
              <a:rPr lang="en-US">
                <a:latin typeface="Arial" charset="0"/>
                <a:ea typeface="ＭＳ Ｐゴシック" charset="0"/>
                <a:cs typeface="ＭＳ Ｐゴシック" charset="0"/>
              </a:rPr>
              <a:t>Working Men, Working Women, Working Children</a:t>
            </a:r>
          </a:p>
        </p:txBody>
      </p:sp>
      <p:sp>
        <p:nvSpPr>
          <p:cNvPr id="28675" name="Rectangle 3"/>
          <p:cNvSpPr>
            <a:spLocks noGrp="1" noChangeArrowheads="1"/>
          </p:cNvSpPr>
          <p:nvPr>
            <p:ph type="body" idx="1"/>
          </p:nvPr>
        </p:nvSpPr>
        <p:spPr>
          <a:xfrm>
            <a:off x="457200" y="1600200"/>
            <a:ext cx="8229600" cy="4119563"/>
          </a:xfrm>
          <a:noFill/>
        </p:spPr>
        <p:txBody>
          <a:bodyPr/>
          <a:lstStyle/>
          <a:p>
            <a:pPr>
              <a:lnSpc>
                <a:spcPct val="90000"/>
              </a:lnSpc>
            </a:pPr>
            <a:r>
              <a:rPr lang="en-US">
                <a:latin typeface="Arial" charset="0"/>
                <a:ea typeface="ＭＳ Ｐゴシック" charset="0"/>
                <a:cs typeface="ＭＳ Ｐゴシック" charset="0"/>
              </a:rPr>
              <a:t>Chronically low wages</a:t>
            </a:r>
          </a:p>
          <a:p>
            <a:pPr lvl="1">
              <a:lnSpc>
                <a:spcPct val="90000"/>
              </a:lnSpc>
            </a:pPr>
            <a:r>
              <a:rPr lang="en-US">
                <a:latin typeface="Arial" charset="0"/>
                <a:ea typeface="ＭＳ Ｐゴシック" charset="0"/>
              </a:rPr>
              <a:t>Average wages: $400–500 per year</a:t>
            </a:r>
          </a:p>
          <a:p>
            <a:pPr lvl="1">
              <a:lnSpc>
                <a:spcPct val="90000"/>
              </a:lnSpc>
            </a:pPr>
            <a:r>
              <a:rPr lang="en-US">
                <a:latin typeface="Arial" charset="0"/>
                <a:ea typeface="ＭＳ Ｐゴシック" charset="0"/>
              </a:rPr>
              <a:t>Salary required for decent living: $600 per year</a:t>
            </a:r>
          </a:p>
          <a:p>
            <a:pPr>
              <a:lnSpc>
                <a:spcPct val="90000"/>
              </a:lnSpc>
            </a:pPr>
            <a:r>
              <a:rPr lang="en-US">
                <a:latin typeface="Arial" charset="0"/>
                <a:ea typeface="ＭＳ Ｐゴシック" charset="0"/>
                <a:cs typeface="ＭＳ Ｐゴシック" charset="0"/>
              </a:rPr>
              <a:t>Dangerous working conditions</a:t>
            </a:r>
          </a:p>
          <a:p>
            <a:pPr lvl="1">
              <a:lnSpc>
                <a:spcPct val="90000"/>
              </a:lnSpc>
            </a:pPr>
            <a:r>
              <a:rPr lang="en-US">
                <a:latin typeface="Arial" charset="0"/>
                <a:ea typeface="ＭＳ Ｐゴシック" charset="0"/>
              </a:rPr>
              <a:t>Railroad injury rate: 1 in 26, death rate 1 in 399</a:t>
            </a:r>
          </a:p>
          <a:p>
            <a:pPr lvl="1">
              <a:lnSpc>
                <a:spcPct val="90000"/>
              </a:lnSpc>
            </a:pPr>
            <a:r>
              <a:rPr lang="en-US">
                <a:latin typeface="Arial" charset="0"/>
                <a:ea typeface="ＭＳ Ｐゴシック" charset="0"/>
              </a:rPr>
              <a:t>Factory workers suffer chronic illness from pollutants</a:t>
            </a:r>
          </a:p>
        </p:txBody>
      </p:sp>
    </p:spTree>
    <p:extLst>
      <p:ext uri="{BB962C8B-B14F-4D97-AF65-F5344CB8AC3E}">
        <p14:creationId xmlns:p14="http://schemas.microsoft.com/office/powerpoint/2010/main" val="2700729585"/>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to Consider</a:t>
            </a:r>
            <a:endParaRPr lang="en-US" dirty="0"/>
          </a:p>
        </p:txBody>
      </p:sp>
      <p:sp>
        <p:nvSpPr>
          <p:cNvPr id="3" name="Content Placeholder 2"/>
          <p:cNvSpPr>
            <a:spLocks noGrp="1"/>
          </p:cNvSpPr>
          <p:nvPr>
            <p:ph idx="1"/>
          </p:nvPr>
        </p:nvSpPr>
        <p:spPr/>
        <p:txBody>
          <a:bodyPr/>
          <a:lstStyle/>
          <a:p>
            <a:r>
              <a:rPr lang="en-US" dirty="0" smtClean="0"/>
              <a:t>Causation: What factors led to the growth of the labor movement in the years 1865-1900?</a:t>
            </a:r>
          </a:p>
          <a:p>
            <a:endParaRPr lang="en-US" dirty="0"/>
          </a:p>
          <a:p>
            <a:r>
              <a:rPr lang="en-US" dirty="0"/>
              <a:t>Labor union: an organized association of workers, often in a trade or profession, formed to protect and further their rights and interests.</a:t>
            </a:r>
          </a:p>
        </p:txBody>
      </p:sp>
    </p:spTree>
    <p:extLst>
      <p:ext uri="{BB962C8B-B14F-4D97-AF65-F5344CB8AC3E}">
        <p14:creationId xmlns:p14="http://schemas.microsoft.com/office/powerpoint/2010/main" val="188067978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normAutofit fontScale="90000"/>
          </a:bodyPr>
          <a:lstStyle/>
          <a:p>
            <a:r>
              <a:rPr lang="en-US">
                <a:latin typeface="Arial" charset="0"/>
                <a:ea typeface="ＭＳ Ｐゴシック" charset="0"/>
                <a:cs typeface="ＭＳ Ｐゴシック" charset="0"/>
              </a:rPr>
              <a:t>Working Men, Working Women, Working Children</a:t>
            </a:r>
          </a:p>
        </p:txBody>
      </p:sp>
      <p:sp>
        <p:nvSpPr>
          <p:cNvPr id="29699" name="Rectangle 3"/>
          <p:cNvSpPr>
            <a:spLocks noGrp="1" noChangeArrowheads="1"/>
          </p:cNvSpPr>
          <p:nvPr>
            <p:ph type="body" idx="1"/>
          </p:nvPr>
        </p:nvSpPr>
        <p:spPr>
          <a:xfrm>
            <a:off x="457200" y="1524000"/>
            <a:ext cx="8229600" cy="4724400"/>
          </a:xfrm>
          <a:noFill/>
        </p:spPr>
        <p:txBody>
          <a:bodyPr/>
          <a:lstStyle/>
          <a:p>
            <a:r>
              <a:rPr lang="en-US">
                <a:latin typeface="Arial" charset="0"/>
                <a:ea typeface="ＭＳ Ｐゴシック" charset="0"/>
                <a:cs typeface="ＭＳ Ｐゴシック" charset="0"/>
              </a:rPr>
              <a:t>Composition of the labor force by 1900:</a:t>
            </a:r>
          </a:p>
          <a:p>
            <a:pPr lvl="1"/>
            <a:r>
              <a:rPr lang="en-US">
                <a:latin typeface="Arial" charset="0"/>
                <a:ea typeface="ＭＳ Ｐゴシック" charset="0"/>
              </a:rPr>
              <a:t>20% women </a:t>
            </a:r>
          </a:p>
          <a:p>
            <a:pPr lvl="1"/>
            <a:r>
              <a:rPr lang="en-US">
                <a:latin typeface="Arial" charset="0"/>
                <a:ea typeface="ＭＳ Ｐゴシック" charset="0"/>
              </a:rPr>
              <a:t>Women represented in 296 of 303 occupations</a:t>
            </a:r>
          </a:p>
          <a:p>
            <a:pPr lvl="1"/>
            <a:r>
              <a:rPr lang="en-US">
                <a:latin typeface="Arial" charset="0"/>
                <a:ea typeface="ＭＳ Ｐゴシック" charset="0"/>
              </a:rPr>
              <a:t>10% of girls employed, 20% of boys </a:t>
            </a:r>
          </a:p>
          <a:p>
            <a:r>
              <a:rPr lang="en-US">
                <a:latin typeface="Arial" charset="0"/>
                <a:ea typeface="ＭＳ Ｐゴシック" charset="0"/>
                <a:cs typeface="ＭＳ Ｐゴシック" charset="0"/>
              </a:rPr>
              <a:t>Working children</a:t>
            </a:r>
          </a:p>
          <a:p>
            <a:pPr lvl="1"/>
            <a:r>
              <a:rPr lang="en-US">
                <a:latin typeface="Arial" charset="0"/>
                <a:ea typeface="ＭＳ Ｐゴシック" charset="0"/>
              </a:rPr>
              <a:t>“Child labor” means under 14</a:t>
            </a:r>
          </a:p>
          <a:p>
            <a:pPr lvl="1"/>
            <a:r>
              <a:rPr lang="en-US">
                <a:latin typeface="Arial" charset="0"/>
                <a:ea typeface="ＭＳ Ｐゴシック" charset="0"/>
              </a:rPr>
              <a:t>All children poorly paid</a:t>
            </a:r>
          </a:p>
          <a:p>
            <a:pPr lvl="1"/>
            <a:r>
              <a:rPr lang="en-US">
                <a:latin typeface="Arial" charset="0"/>
                <a:ea typeface="ＭＳ Ｐゴシック" charset="0"/>
              </a:rPr>
              <a:t>Girls receive much lower wage than boys</a:t>
            </a:r>
          </a:p>
        </p:txBody>
      </p:sp>
    </p:spTree>
    <p:extLst>
      <p:ext uri="{BB962C8B-B14F-4D97-AF65-F5344CB8AC3E}">
        <p14:creationId xmlns:p14="http://schemas.microsoft.com/office/powerpoint/2010/main" val="4281533071"/>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normAutofit fontScale="90000"/>
          </a:bodyPr>
          <a:lstStyle/>
          <a:p>
            <a:r>
              <a:rPr lang="en-US">
                <a:latin typeface="Arial" charset="0"/>
                <a:ea typeface="ＭＳ Ｐゴシック" charset="0"/>
                <a:cs typeface="ＭＳ Ｐゴシック" charset="0"/>
              </a:rPr>
              <a:t>Working Men, Working Women, Working Children</a:t>
            </a:r>
          </a:p>
        </p:txBody>
      </p:sp>
      <p:sp>
        <p:nvSpPr>
          <p:cNvPr id="30723" name="Rectangle 3"/>
          <p:cNvSpPr>
            <a:spLocks noGrp="1" noChangeArrowheads="1"/>
          </p:cNvSpPr>
          <p:nvPr>
            <p:ph type="body" idx="1"/>
          </p:nvPr>
        </p:nvSpPr>
        <p:spPr>
          <a:xfrm>
            <a:off x="457200" y="1600200"/>
            <a:ext cx="8229600" cy="4495800"/>
          </a:xfrm>
          <a:noFill/>
        </p:spPr>
        <p:txBody>
          <a:bodyPr/>
          <a:lstStyle/>
          <a:p>
            <a:r>
              <a:rPr lang="en-US" sz="2800">
                <a:latin typeface="Arial" charset="0"/>
                <a:ea typeface="ＭＳ Ｐゴシック" charset="0"/>
                <a:cs typeface="ＭＳ Ｐゴシック" charset="0"/>
              </a:rPr>
              <a:t>Working women’s characteristics:</a:t>
            </a:r>
          </a:p>
          <a:p>
            <a:pPr lvl="1"/>
            <a:r>
              <a:rPr lang="en-US" sz="2400">
                <a:latin typeface="Arial" charset="0"/>
                <a:ea typeface="ＭＳ Ｐゴシック" charset="0"/>
              </a:rPr>
              <a:t>Most young and single</a:t>
            </a:r>
          </a:p>
          <a:p>
            <a:pPr lvl="1"/>
            <a:r>
              <a:rPr lang="en-US" sz="2400">
                <a:latin typeface="Arial" charset="0"/>
                <a:ea typeface="ＭＳ Ｐゴシック" charset="0"/>
              </a:rPr>
              <a:t>25% of married African American women work in 1900</a:t>
            </a:r>
          </a:p>
          <a:p>
            <a:r>
              <a:rPr lang="en-US" sz="2800">
                <a:latin typeface="Arial" charset="0"/>
                <a:ea typeface="ＭＳ Ｐゴシック" charset="0"/>
                <a:cs typeface="ＭＳ Ｐゴシック" charset="0"/>
              </a:rPr>
              <a:t>Working women’s jobs</a:t>
            </a:r>
          </a:p>
          <a:p>
            <a:pPr lvl="1"/>
            <a:r>
              <a:rPr lang="en-US" sz="2400">
                <a:latin typeface="Arial" charset="0"/>
                <a:ea typeface="ＭＳ Ｐゴシック" charset="0"/>
              </a:rPr>
              <a:t>Many move into clerical positions or other traditional female jobs</a:t>
            </a:r>
          </a:p>
          <a:p>
            <a:pPr lvl="1"/>
            <a:r>
              <a:rPr lang="en-US" sz="2400">
                <a:latin typeface="Arial" charset="0"/>
                <a:ea typeface="ＭＳ Ｐゴシック" charset="0"/>
              </a:rPr>
              <a:t>A few occupy professional positions</a:t>
            </a:r>
          </a:p>
          <a:p>
            <a:r>
              <a:rPr lang="en-US" sz="2800">
                <a:latin typeface="Arial" charset="0"/>
                <a:ea typeface="ＭＳ Ｐゴシック" charset="0"/>
                <a:cs typeface="ＭＳ Ｐゴシック" charset="0"/>
              </a:rPr>
              <a:t>Working women’s earnings unequal to men’s</a:t>
            </a:r>
          </a:p>
        </p:txBody>
      </p:sp>
    </p:spTree>
    <p:extLst>
      <p:ext uri="{BB962C8B-B14F-4D97-AF65-F5344CB8AC3E}">
        <p14:creationId xmlns:p14="http://schemas.microsoft.com/office/powerpoint/2010/main" val="2402158030"/>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normAutofit fontScale="90000"/>
          </a:bodyPr>
          <a:lstStyle/>
          <a:p>
            <a:r>
              <a:rPr lang="en-US">
                <a:latin typeface="Arial" charset="0"/>
                <a:ea typeface="ＭＳ Ｐゴシック" charset="0"/>
                <a:cs typeface="ＭＳ Ｐゴシック" charset="0"/>
              </a:rPr>
              <a:t>Working Men, Working Women, Working Children</a:t>
            </a:r>
          </a:p>
        </p:txBody>
      </p:sp>
      <p:sp>
        <p:nvSpPr>
          <p:cNvPr id="31747" name="Rectangle 3"/>
          <p:cNvSpPr>
            <a:spLocks noGrp="1" noChangeArrowheads="1"/>
          </p:cNvSpPr>
          <p:nvPr>
            <p:ph type="body" idx="1"/>
          </p:nvPr>
        </p:nvSpPr>
        <p:spPr>
          <a:xfrm>
            <a:off x="457200" y="1600200"/>
            <a:ext cx="8226425" cy="3365500"/>
          </a:xfrm>
          <a:noFill/>
        </p:spPr>
        <p:txBody>
          <a:bodyPr>
            <a:normAutofit lnSpcReduction="10000"/>
          </a:bodyPr>
          <a:lstStyle/>
          <a:p>
            <a:r>
              <a:rPr lang="en-US">
                <a:latin typeface="Arial" charset="0"/>
                <a:ea typeface="ＭＳ Ｐゴシック" charset="0"/>
                <a:cs typeface="ＭＳ Ｐゴシック" charset="0"/>
              </a:rPr>
              <a:t>Discriminatory wage structure</a:t>
            </a:r>
          </a:p>
          <a:p>
            <a:pPr lvl="1"/>
            <a:r>
              <a:rPr lang="en-US">
                <a:latin typeface="Arial" charset="0"/>
                <a:ea typeface="ＭＳ Ｐゴシック" charset="0"/>
              </a:rPr>
              <a:t>Adults earn more than children</a:t>
            </a:r>
          </a:p>
          <a:p>
            <a:pPr lvl="1"/>
            <a:r>
              <a:rPr lang="en-US">
                <a:latin typeface="Arial" charset="0"/>
                <a:ea typeface="ＭＳ Ｐゴシック" charset="0"/>
              </a:rPr>
              <a:t>Men earn nearly twice as much as women</a:t>
            </a:r>
          </a:p>
          <a:p>
            <a:pPr lvl="1"/>
            <a:r>
              <a:rPr lang="en-US">
                <a:latin typeface="Arial" charset="0"/>
                <a:ea typeface="ＭＳ Ｐゴシック" charset="0"/>
              </a:rPr>
              <a:t>Whites earn more than blacks or Asians</a:t>
            </a:r>
          </a:p>
          <a:p>
            <a:pPr lvl="1"/>
            <a:r>
              <a:rPr lang="en-US">
                <a:latin typeface="Arial" charset="0"/>
                <a:ea typeface="ＭＳ Ｐゴシック" charset="0"/>
              </a:rPr>
              <a:t>Protestants earn more than Catholics or Jews</a:t>
            </a:r>
          </a:p>
          <a:p>
            <a:pPr lvl="1"/>
            <a:r>
              <a:rPr lang="en-US">
                <a:latin typeface="Arial" charset="0"/>
                <a:ea typeface="ＭＳ Ｐゴシック" charset="0"/>
              </a:rPr>
              <a:t>Black workers earn less at every level and skill</a:t>
            </a:r>
          </a:p>
          <a:p>
            <a:pPr lvl="1"/>
            <a:endParaRPr lang="en-US">
              <a:latin typeface="Arial" charset="0"/>
              <a:ea typeface="ＭＳ Ｐゴシック" charset="0"/>
            </a:endParaRPr>
          </a:p>
          <a:p>
            <a:pPr lvl="1"/>
            <a:endParaRPr lang="en-US">
              <a:latin typeface="Arial" charset="0"/>
              <a:ea typeface="ＭＳ Ｐゴシック" charset="0"/>
            </a:endParaRPr>
          </a:p>
          <a:p>
            <a:pPr lvl="1">
              <a:buFontTx/>
              <a:buNone/>
            </a:pPr>
            <a:endParaRPr lang="en-US">
              <a:latin typeface="Arial" charset="0"/>
              <a:ea typeface="ＭＳ Ｐゴシック" charset="0"/>
            </a:endParaRPr>
          </a:p>
          <a:p>
            <a:pPr lvl="1">
              <a:buFontTx/>
              <a:buNone/>
            </a:pPr>
            <a:endParaRPr lang="en-US">
              <a:latin typeface="Arial" charset="0"/>
              <a:ea typeface="ＭＳ Ｐゴシック" charset="0"/>
            </a:endParaRPr>
          </a:p>
          <a:p>
            <a:pPr lvl="1"/>
            <a:endParaRPr lang="en-US">
              <a:latin typeface="Arial" charset="0"/>
              <a:ea typeface="ＭＳ Ｐゴシック" charset="0"/>
            </a:endParaRPr>
          </a:p>
        </p:txBody>
      </p:sp>
    </p:spTree>
    <p:extLst>
      <p:ext uri="{BB962C8B-B14F-4D97-AF65-F5344CB8AC3E}">
        <p14:creationId xmlns:p14="http://schemas.microsoft.com/office/powerpoint/2010/main" val="3816804016"/>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normAutofit fontScale="90000"/>
          </a:bodyPr>
          <a:lstStyle/>
          <a:p>
            <a:r>
              <a:rPr lang="en-US">
                <a:latin typeface="Arial" charset="0"/>
                <a:ea typeface="ＭＳ Ｐゴシック" charset="0"/>
                <a:cs typeface="ＭＳ Ｐゴシック" charset="0"/>
              </a:rPr>
              <a:t>Working Men, Working Women, Working Children</a:t>
            </a:r>
          </a:p>
        </p:txBody>
      </p:sp>
      <p:sp>
        <p:nvSpPr>
          <p:cNvPr id="32771" name="Rectangle 3"/>
          <p:cNvSpPr>
            <a:spLocks noGrp="1" noChangeArrowheads="1"/>
          </p:cNvSpPr>
          <p:nvPr>
            <p:ph type="body" idx="1"/>
          </p:nvPr>
        </p:nvSpPr>
        <p:spPr>
          <a:xfrm>
            <a:off x="457200" y="1600200"/>
            <a:ext cx="8226425" cy="3365500"/>
          </a:xfrm>
          <a:noFill/>
        </p:spPr>
        <p:txBody>
          <a:bodyPr/>
          <a:lstStyle/>
          <a:p>
            <a:r>
              <a:rPr lang="en-US">
                <a:latin typeface="Arial" charset="0"/>
                <a:ea typeface="ＭＳ Ｐゴシック" charset="0"/>
                <a:cs typeface="ＭＳ Ｐゴシック" charset="0"/>
              </a:rPr>
              <a:t>Chinese suffer periodic discrimination</a:t>
            </a:r>
          </a:p>
          <a:p>
            <a:pPr lvl="1"/>
            <a:r>
              <a:rPr lang="en-US">
                <a:latin typeface="Arial" charset="0"/>
                <a:ea typeface="ＭＳ Ｐゴシック" charset="0"/>
              </a:rPr>
              <a:t>1879: California constitution forbids corporations to hire Chinese</a:t>
            </a:r>
          </a:p>
          <a:p>
            <a:pPr lvl="1"/>
            <a:r>
              <a:rPr lang="en-US">
                <a:latin typeface="Arial" charset="0"/>
                <a:ea typeface="ＭＳ Ｐゴシック" charset="0"/>
              </a:rPr>
              <a:t>1882: Federal Chinese Exclusion Act prohibits Chinese immigration for 10 years</a:t>
            </a:r>
          </a:p>
        </p:txBody>
      </p:sp>
    </p:spTree>
    <p:extLst>
      <p:ext uri="{BB962C8B-B14F-4D97-AF65-F5344CB8AC3E}">
        <p14:creationId xmlns:p14="http://schemas.microsoft.com/office/powerpoint/2010/main" val="3794588637"/>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938"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39939" name="Rectangle 3"/>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39940" name="Rectangle 4"/>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39941" name="Rectangle 5"/>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39942" name="Rectangle 6"/>
          <p:cNvSpPr>
            <a:spLocks noGrp="1" noChangeArrowheads="1"/>
          </p:cNvSpPr>
          <p:nvPr>
            <p:ph type="title"/>
          </p:nvPr>
        </p:nvSpPr>
        <p:spPr/>
        <p:txBody>
          <a:bodyPr lIns="90488" tIns="44450" rIns="90488" bIns="44450">
            <a:normAutofit fontScale="90000"/>
          </a:bodyPr>
          <a:lstStyle/>
          <a:p>
            <a:r>
              <a:rPr lang="en-US">
                <a:latin typeface="Arial" charset="0"/>
                <a:ea typeface="ＭＳ Ｐゴシック" charset="0"/>
                <a:cs typeface="ＭＳ Ｐゴシック" charset="0"/>
              </a:rPr>
              <a:t>Industrialization’s</a:t>
            </a:r>
            <a:br>
              <a:rPr lang="en-US">
                <a:latin typeface="Arial" charset="0"/>
                <a:ea typeface="ＭＳ Ｐゴシック" charset="0"/>
                <a:cs typeface="ＭＳ Ｐゴシック" charset="0"/>
              </a:rPr>
            </a:br>
            <a:r>
              <a:rPr lang="en-US">
                <a:latin typeface="Arial" charset="0"/>
                <a:ea typeface="ＭＳ Ｐゴシック" charset="0"/>
                <a:cs typeface="ＭＳ Ｐゴシック" charset="0"/>
              </a:rPr>
              <a:t>Benefits and Costs</a:t>
            </a:r>
          </a:p>
        </p:txBody>
      </p:sp>
      <p:sp>
        <p:nvSpPr>
          <p:cNvPr id="39943" name="Rectangle 7"/>
          <p:cNvSpPr>
            <a:spLocks noGrp="1" noChangeArrowheads="1"/>
          </p:cNvSpPr>
          <p:nvPr>
            <p:ph type="body" idx="1"/>
          </p:nvPr>
        </p:nvSpPr>
        <p:spPr>
          <a:xfrm>
            <a:off x="457200" y="1600200"/>
            <a:ext cx="8229600" cy="4235450"/>
          </a:xfrm>
          <a:noFill/>
        </p:spPr>
        <p:txBody>
          <a:bodyPr lIns="90488" tIns="44450" rIns="90488" bIns="44450"/>
          <a:lstStyle/>
          <a:p>
            <a:r>
              <a:rPr lang="en-US">
                <a:latin typeface="Arial" charset="0"/>
                <a:ea typeface="ＭＳ Ｐゴシック" charset="0"/>
                <a:cs typeface="ＭＳ Ｐゴシック" charset="0"/>
              </a:rPr>
              <a:t>Benefits of rapid industrialization</a:t>
            </a:r>
          </a:p>
          <a:p>
            <a:pPr lvl="1">
              <a:buSzPct val="75000"/>
            </a:pPr>
            <a:r>
              <a:rPr lang="en-US">
                <a:latin typeface="Arial" charset="0"/>
                <a:ea typeface="ＭＳ Ｐゴシック" charset="0"/>
              </a:rPr>
              <a:t>Rise in national power and wealth </a:t>
            </a:r>
          </a:p>
          <a:p>
            <a:pPr lvl="1">
              <a:buSzPct val="75000"/>
            </a:pPr>
            <a:r>
              <a:rPr lang="en-US">
                <a:latin typeface="Arial" charset="0"/>
                <a:ea typeface="ＭＳ Ｐゴシック" charset="0"/>
              </a:rPr>
              <a:t>Improving standard of living</a:t>
            </a:r>
          </a:p>
          <a:p>
            <a:r>
              <a:rPr lang="en-US">
                <a:latin typeface="Arial" charset="0"/>
                <a:ea typeface="ＭＳ Ｐゴシック" charset="0"/>
                <a:cs typeface="ＭＳ Ｐゴシック" charset="0"/>
              </a:rPr>
              <a:t>Negative human cost of industrialization</a:t>
            </a:r>
          </a:p>
          <a:p>
            <a:pPr lvl="1">
              <a:buSzPct val="75000"/>
            </a:pPr>
            <a:r>
              <a:rPr lang="en-US">
                <a:latin typeface="Arial" charset="0"/>
                <a:ea typeface="ＭＳ Ｐゴシック" charset="0"/>
              </a:rPr>
              <a:t>Exploitation</a:t>
            </a:r>
          </a:p>
          <a:p>
            <a:pPr lvl="1">
              <a:buSzPct val="75000"/>
            </a:pPr>
            <a:r>
              <a:rPr lang="en-US">
                <a:latin typeface="Arial" charset="0"/>
                <a:ea typeface="ＭＳ Ｐゴシック" charset="0"/>
              </a:rPr>
              <a:t>Social unrest</a:t>
            </a:r>
          </a:p>
          <a:p>
            <a:pPr lvl="1">
              <a:buSzPct val="75000"/>
            </a:pPr>
            <a:r>
              <a:rPr lang="en-US">
                <a:latin typeface="Arial" charset="0"/>
                <a:ea typeface="ＭＳ Ｐゴシック" charset="0"/>
              </a:rPr>
              <a:t>Growing disparity between rich and poor</a:t>
            </a:r>
          </a:p>
          <a:p>
            <a:pPr lvl="1">
              <a:buSzPct val="75000"/>
            </a:pPr>
            <a:r>
              <a:rPr lang="en-US">
                <a:latin typeface="Arial" charset="0"/>
                <a:ea typeface="ＭＳ Ｐゴシック" charset="0"/>
              </a:rPr>
              <a:t>Increasing power of giant corporations</a:t>
            </a:r>
          </a:p>
        </p:txBody>
      </p:sp>
    </p:spTree>
    <p:extLst>
      <p:ext uri="{BB962C8B-B14F-4D97-AF65-F5344CB8AC3E}">
        <p14:creationId xmlns:p14="http://schemas.microsoft.com/office/powerpoint/2010/main" val="3049471776"/>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normAutofit/>
          </a:bodyPr>
          <a:lstStyle/>
          <a:p>
            <a:pPr eaLnBrk="1" hangingPunct="1"/>
            <a:r>
              <a:rPr lang="en-US" b="1" dirty="0" smtClean="0">
                <a:latin typeface="Times New Roman" charset="0"/>
                <a:cs typeface="Arial" charset="0"/>
              </a:rPr>
              <a:t>Knights </a:t>
            </a:r>
            <a:r>
              <a:rPr lang="en-US" b="1" dirty="0">
                <a:latin typeface="Times New Roman" charset="0"/>
                <a:cs typeface="Arial" charset="0"/>
              </a:rPr>
              <a:t>of Labor</a:t>
            </a:r>
            <a:endParaRPr lang="en-US" dirty="0">
              <a:latin typeface="Times New Roman" charset="0"/>
              <a:cs typeface="Arial" charset="0"/>
            </a:endParaRPr>
          </a:p>
        </p:txBody>
      </p:sp>
      <p:sp>
        <p:nvSpPr>
          <p:cNvPr id="24579" name="Content Placeholder 2"/>
          <p:cNvSpPr>
            <a:spLocks noGrp="1"/>
          </p:cNvSpPr>
          <p:nvPr>
            <p:ph idx="1"/>
          </p:nvPr>
        </p:nvSpPr>
        <p:spPr>
          <a:xfrm>
            <a:off x="457200" y="1486576"/>
            <a:ext cx="8229600" cy="4525963"/>
          </a:xfrm>
        </p:spPr>
        <p:txBody>
          <a:bodyPr/>
          <a:lstStyle/>
          <a:p>
            <a:pPr lvl="1" eaLnBrk="1" hangingPunct="1"/>
            <a:r>
              <a:rPr lang="en-US" dirty="0">
                <a:latin typeface="Times New Roman" charset="0"/>
                <a:cs typeface="Arial" charset="0"/>
              </a:rPr>
              <a:t>Founder: Uriah </a:t>
            </a:r>
            <a:r>
              <a:rPr lang="en-US" b="1" dirty="0">
                <a:latin typeface="Times New Roman" charset="0"/>
                <a:cs typeface="Arial" charset="0"/>
              </a:rPr>
              <a:t>Stevens</a:t>
            </a:r>
            <a:r>
              <a:rPr lang="en-US" dirty="0">
                <a:latin typeface="Times New Roman" charset="0"/>
                <a:cs typeface="Arial" charset="0"/>
              </a:rPr>
              <a:t> and Terrance V. </a:t>
            </a:r>
            <a:r>
              <a:rPr lang="en-US" b="1" dirty="0">
                <a:latin typeface="Times New Roman" charset="0"/>
                <a:cs typeface="Arial" charset="0"/>
              </a:rPr>
              <a:t>Powderly</a:t>
            </a:r>
          </a:p>
          <a:p>
            <a:pPr lvl="1" eaLnBrk="1" hangingPunct="1"/>
            <a:r>
              <a:rPr lang="en-US" dirty="0">
                <a:latin typeface="Times New Roman" charset="0"/>
                <a:cs typeface="Arial" charset="0"/>
              </a:rPr>
              <a:t>What they wanted: </a:t>
            </a:r>
            <a:r>
              <a:rPr lang="en-US" b="1" dirty="0">
                <a:latin typeface="Times New Roman" charset="0"/>
                <a:cs typeface="Arial" charset="0"/>
              </a:rPr>
              <a:t>8 hour workday, higher wages</a:t>
            </a:r>
          </a:p>
          <a:p>
            <a:pPr lvl="1" eaLnBrk="1" hangingPunct="1"/>
            <a:r>
              <a:rPr lang="en-US" dirty="0">
                <a:latin typeface="Times New Roman" charset="0"/>
                <a:cs typeface="Arial" charset="0"/>
              </a:rPr>
              <a:t>Who could join: </a:t>
            </a:r>
            <a:r>
              <a:rPr lang="en-US" b="1" dirty="0">
                <a:latin typeface="Times New Roman" charset="0"/>
                <a:cs typeface="Arial" charset="0"/>
              </a:rPr>
              <a:t>skilled and unskilled workers</a:t>
            </a:r>
          </a:p>
          <a:p>
            <a:pPr lvl="1" eaLnBrk="1" hangingPunct="1"/>
            <a:r>
              <a:rPr lang="en-US" dirty="0">
                <a:latin typeface="Times New Roman" charset="0"/>
                <a:cs typeface="Arial" charset="0"/>
              </a:rPr>
              <a:t>Methods they used: </a:t>
            </a:r>
            <a:r>
              <a:rPr lang="en-US" b="1" dirty="0">
                <a:latin typeface="Times New Roman" charset="0"/>
                <a:cs typeface="Arial" charset="0"/>
              </a:rPr>
              <a:t>strikes</a:t>
            </a:r>
          </a:p>
          <a:p>
            <a:pPr lvl="1" eaLnBrk="1" hangingPunct="1"/>
            <a:r>
              <a:rPr lang="en-US" dirty="0">
                <a:latin typeface="Times New Roman" charset="0"/>
                <a:cs typeface="Arial" charset="0"/>
              </a:rPr>
              <a:t>Declined by </a:t>
            </a:r>
            <a:r>
              <a:rPr lang="en-US" dirty="0" smtClean="0">
                <a:latin typeface="Times New Roman" charset="0"/>
                <a:cs typeface="Arial" charset="0"/>
              </a:rPr>
              <a:t>1886</a:t>
            </a:r>
            <a:endParaRPr lang="en-US" dirty="0">
              <a:latin typeface="Times New Roman" charset="0"/>
              <a:cs typeface="Arial" charset="0"/>
            </a:endParaRPr>
          </a:p>
        </p:txBody>
      </p:sp>
    </p:spTree>
    <p:extLst>
      <p:ext uri="{BB962C8B-B14F-4D97-AF65-F5344CB8AC3E}">
        <p14:creationId xmlns:p14="http://schemas.microsoft.com/office/powerpoint/2010/main" val="2666356187"/>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normAutofit fontScale="90000"/>
          </a:bodyPr>
          <a:lstStyle/>
          <a:p>
            <a:pPr eaLnBrk="1" hangingPunct="1"/>
            <a:r>
              <a:rPr lang="en-US" sz="4000">
                <a:latin typeface="Times New Roman" charset="0"/>
                <a:cs typeface="Arial" charset="0"/>
              </a:rPr>
              <a:t>The American Federation of Labor 1881</a:t>
            </a:r>
          </a:p>
        </p:txBody>
      </p:sp>
      <p:sp>
        <p:nvSpPr>
          <p:cNvPr id="70659" name="Rectangle 3"/>
          <p:cNvSpPr>
            <a:spLocks noGrp="1" noChangeArrowheads="1"/>
          </p:cNvSpPr>
          <p:nvPr>
            <p:ph type="body" idx="1"/>
          </p:nvPr>
        </p:nvSpPr>
        <p:spPr/>
        <p:txBody>
          <a:bodyPr/>
          <a:lstStyle/>
          <a:p>
            <a:pPr eaLnBrk="1" hangingPunct="1">
              <a:lnSpc>
                <a:spcPct val="90000"/>
              </a:lnSpc>
            </a:pPr>
            <a:r>
              <a:rPr lang="en-US" sz="2800">
                <a:latin typeface="Times New Roman" charset="0"/>
                <a:cs typeface="Arial" charset="0"/>
              </a:rPr>
              <a:t>Founder: </a:t>
            </a:r>
            <a:r>
              <a:rPr lang="en-US" sz="2800" b="1">
                <a:latin typeface="Times New Roman" charset="0"/>
                <a:cs typeface="Arial" charset="0"/>
              </a:rPr>
              <a:t>Samuel Gompers</a:t>
            </a:r>
          </a:p>
          <a:p>
            <a:pPr eaLnBrk="1" hangingPunct="1">
              <a:lnSpc>
                <a:spcPct val="90000"/>
              </a:lnSpc>
            </a:pPr>
            <a:r>
              <a:rPr lang="en-US" sz="2800">
                <a:latin typeface="Times New Roman" charset="0"/>
                <a:cs typeface="Arial" charset="0"/>
              </a:rPr>
              <a:t>What they wanted: 8 hour work day, improved working conditions, higher wages</a:t>
            </a:r>
          </a:p>
          <a:p>
            <a:pPr eaLnBrk="1" hangingPunct="1">
              <a:lnSpc>
                <a:spcPct val="90000"/>
              </a:lnSpc>
            </a:pPr>
            <a:r>
              <a:rPr lang="en-US" sz="2800">
                <a:latin typeface="Times New Roman" charset="0"/>
                <a:cs typeface="Arial" charset="0"/>
              </a:rPr>
              <a:t>Who could joined: different </a:t>
            </a:r>
            <a:r>
              <a:rPr lang="en-US" sz="2800" b="1">
                <a:latin typeface="Times New Roman" charset="0"/>
                <a:cs typeface="Arial" charset="0"/>
              </a:rPr>
              <a:t>skilled</a:t>
            </a:r>
            <a:r>
              <a:rPr lang="en-US" sz="2800">
                <a:latin typeface="Times New Roman" charset="0"/>
                <a:cs typeface="Arial" charset="0"/>
              </a:rPr>
              <a:t> craft workers</a:t>
            </a:r>
          </a:p>
          <a:p>
            <a:pPr eaLnBrk="1" hangingPunct="1">
              <a:lnSpc>
                <a:spcPct val="90000"/>
              </a:lnSpc>
            </a:pPr>
            <a:r>
              <a:rPr lang="en-US" sz="2800">
                <a:latin typeface="Times New Roman" charset="0"/>
                <a:cs typeface="Arial" charset="0"/>
              </a:rPr>
              <a:t>Methods used: Strikes and </a:t>
            </a:r>
            <a:r>
              <a:rPr lang="en-US" sz="2800" b="1">
                <a:latin typeface="Times New Roman" charset="0"/>
                <a:cs typeface="Arial" charset="0"/>
              </a:rPr>
              <a:t>Boycotts</a:t>
            </a:r>
          </a:p>
          <a:p>
            <a:pPr eaLnBrk="1" hangingPunct="1">
              <a:lnSpc>
                <a:spcPct val="90000"/>
              </a:lnSpc>
            </a:pPr>
            <a:r>
              <a:rPr lang="en-US" sz="2800" b="1">
                <a:latin typeface="Times New Roman" charset="0"/>
                <a:cs typeface="Arial" charset="0"/>
              </a:rPr>
              <a:t>Successes: </a:t>
            </a:r>
          </a:p>
          <a:p>
            <a:pPr lvl="1" eaLnBrk="1" hangingPunct="1">
              <a:lnSpc>
                <a:spcPct val="90000"/>
              </a:lnSpc>
            </a:pPr>
            <a:r>
              <a:rPr lang="en-US" sz="2400">
                <a:latin typeface="Times New Roman" charset="0"/>
                <a:cs typeface="Arial" charset="0"/>
              </a:rPr>
              <a:t>won the </a:t>
            </a:r>
            <a:r>
              <a:rPr lang="en-US" sz="2400" b="1">
                <a:latin typeface="Times New Roman" charset="0"/>
                <a:cs typeface="Arial" charset="0"/>
              </a:rPr>
              <a:t>closed shop</a:t>
            </a:r>
            <a:r>
              <a:rPr lang="en-US" sz="2400">
                <a:latin typeface="Times New Roman" charset="0"/>
                <a:cs typeface="Arial" charset="0"/>
              </a:rPr>
              <a:t> (where factories could only hire union workers)</a:t>
            </a:r>
          </a:p>
          <a:p>
            <a:pPr lvl="1" eaLnBrk="1" hangingPunct="1">
              <a:lnSpc>
                <a:spcPct val="90000"/>
              </a:lnSpc>
            </a:pPr>
            <a:r>
              <a:rPr lang="en-US" sz="2400">
                <a:latin typeface="Times New Roman" charset="0"/>
                <a:cs typeface="Arial" charset="0"/>
              </a:rPr>
              <a:t>Abolished </a:t>
            </a:r>
            <a:r>
              <a:rPr lang="en-US" sz="2400" b="1">
                <a:latin typeface="Times New Roman" charset="0"/>
                <a:cs typeface="Arial" charset="0"/>
              </a:rPr>
              <a:t>yellow-dog contracts</a:t>
            </a:r>
            <a:r>
              <a:rPr lang="en-US" sz="2400">
                <a:latin typeface="Times New Roman" charset="0"/>
                <a:cs typeface="Arial" charset="0"/>
              </a:rPr>
              <a:t> (companies had required workers to sign contracts promising </a:t>
            </a:r>
            <a:r>
              <a:rPr lang="en-US" sz="2400" b="1">
                <a:latin typeface="Times New Roman" charset="0"/>
                <a:cs typeface="Arial" charset="0"/>
              </a:rPr>
              <a:t>NOT</a:t>
            </a:r>
            <a:r>
              <a:rPr lang="en-US" sz="2400">
                <a:latin typeface="Times New Roman" charset="0"/>
                <a:cs typeface="Arial" charset="0"/>
              </a:rPr>
              <a:t> to join a union)</a:t>
            </a:r>
          </a:p>
          <a:p>
            <a:pPr eaLnBrk="1" hangingPunct="1">
              <a:lnSpc>
                <a:spcPct val="90000"/>
              </a:lnSpc>
            </a:pPr>
            <a:endParaRPr lang="en-US" sz="2800">
              <a:latin typeface="Times New Roman" charset="0"/>
              <a:cs typeface="Arial" charset="0"/>
            </a:endParaRPr>
          </a:p>
        </p:txBody>
      </p:sp>
    </p:spTree>
    <p:extLst>
      <p:ext uri="{BB962C8B-B14F-4D97-AF65-F5344CB8AC3E}">
        <p14:creationId xmlns:p14="http://schemas.microsoft.com/office/powerpoint/2010/main" val="393467392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70659">
                                            <p:txEl>
                                              <p:pRg st="0" end="0"/>
                                            </p:txEl>
                                          </p:spTgt>
                                        </p:tgtEl>
                                        <p:attrNameLst>
                                          <p:attrName>style.visibility</p:attrName>
                                        </p:attrNameLst>
                                      </p:cBhvr>
                                      <p:to>
                                        <p:strVal val="visible"/>
                                      </p:to>
                                    </p:set>
                                    <p:animEffect transition="in" filter="blinds(horizontal)">
                                      <p:cBhvr>
                                        <p:cTn id="7" dur="500"/>
                                        <p:tgtEl>
                                          <p:spTgt spid="7065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70659">
                                            <p:txEl>
                                              <p:pRg st="1" end="1"/>
                                            </p:txEl>
                                          </p:spTgt>
                                        </p:tgtEl>
                                        <p:attrNameLst>
                                          <p:attrName>style.visibility</p:attrName>
                                        </p:attrNameLst>
                                      </p:cBhvr>
                                      <p:to>
                                        <p:strVal val="visible"/>
                                      </p:to>
                                    </p:set>
                                    <p:animEffect transition="in" filter="blinds(horizontal)">
                                      <p:cBhvr>
                                        <p:cTn id="12" dur="500"/>
                                        <p:tgtEl>
                                          <p:spTgt spid="7065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70659">
                                            <p:txEl>
                                              <p:pRg st="2" end="2"/>
                                            </p:txEl>
                                          </p:spTgt>
                                        </p:tgtEl>
                                        <p:attrNameLst>
                                          <p:attrName>style.visibility</p:attrName>
                                        </p:attrNameLst>
                                      </p:cBhvr>
                                      <p:to>
                                        <p:strVal val="visible"/>
                                      </p:to>
                                    </p:set>
                                    <p:animEffect transition="in" filter="blinds(horizontal)">
                                      <p:cBhvr>
                                        <p:cTn id="17" dur="500"/>
                                        <p:tgtEl>
                                          <p:spTgt spid="7065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70659">
                                            <p:txEl>
                                              <p:pRg st="3" end="3"/>
                                            </p:txEl>
                                          </p:spTgt>
                                        </p:tgtEl>
                                        <p:attrNameLst>
                                          <p:attrName>style.visibility</p:attrName>
                                        </p:attrNameLst>
                                      </p:cBhvr>
                                      <p:to>
                                        <p:strVal val="visible"/>
                                      </p:to>
                                    </p:set>
                                    <p:animEffect transition="in" filter="blinds(horizontal)">
                                      <p:cBhvr>
                                        <p:cTn id="22" dur="500"/>
                                        <p:tgtEl>
                                          <p:spTgt spid="70659">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70659">
                                            <p:txEl>
                                              <p:pRg st="4" end="4"/>
                                            </p:txEl>
                                          </p:spTgt>
                                        </p:tgtEl>
                                        <p:attrNameLst>
                                          <p:attrName>style.visibility</p:attrName>
                                        </p:attrNameLst>
                                      </p:cBhvr>
                                      <p:to>
                                        <p:strVal val="visible"/>
                                      </p:to>
                                    </p:set>
                                    <p:animEffect transition="in" filter="blinds(horizontal)">
                                      <p:cBhvr>
                                        <p:cTn id="27" dur="500"/>
                                        <p:tgtEl>
                                          <p:spTgt spid="70659">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nodeType="clickEffect">
                                  <p:stCondLst>
                                    <p:cond delay="0"/>
                                  </p:stCondLst>
                                  <p:childTnLst>
                                    <p:set>
                                      <p:cBhvr>
                                        <p:cTn id="31" dur="1" fill="hold">
                                          <p:stCondLst>
                                            <p:cond delay="0"/>
                                          </p:stCondLst>
                                        </p:cTn>
                                        <p:tgtEl>
                                          <p:spTgt spid="70659">
                                            <p:txEl>
                                              <p:pRg st="5" end="5"/>
                                            </p:txEl>
                                          </p:spTgt>
                                        </p:tgtEl>
                                        <p:attrNameLst>
                                          <p:attrName>style.visibility</p:attrName>
                                        </p:attrNameLst>
                                      </p:cBhvr>
                                      <p:to>
                                        <p:strVal val="visible"/>
                                      </p:to>
                                    </p:set>
                                    <p:animEffect transition="in" filter="blinds(horizontal)">
                                      <p:cBhvr>
                                        <p:cTn id="32" dur="500"/>
                                        <p:tgtEl>
                                          <p:spTgt spid="70659">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nodeType="clickEffect">
                                  <p:stCondLst>
                                    <p:cond delay="0"/>
                                  </p:stCondLst>
                                  <p:childTnLst>
                                    <p:set>
                                      <p:cBhvr>
                                        <p:cTn id="36" dur="1" fill="hold">
                                          <p:stCondLst>
                                            <p:cond delay="0"/>
                                          </p:stCondLst>
                                        </p:cTn>
                                        <p:tgtEl>
                                          <p:spTgt spid="70659">
                                            <p:txEl>
                                              <p:pRg st="6" end="6"/>
                                            </p:txEl>
                                          </p:spTgt>
                                        </p:tgtEl>
                                        <p:attrNameLst>
                                          <p:attrName>style.visibility</p:attrName>
                                        </p:attrNameLst>
                                      </p:cBhvr>
                                      <p:to>
                                        <p:strVal val="visible"/>
                                      </p:to>
                                    </p:set>
                                    <p:animEffect transition="in" filter="blinds(horizontal)">
                                      <p:cBhvr>
                                        <p:cTn id="37" dur="500"/>
                                        <p:tgtEl>
                                          <p:spTgt spid="7065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r>
              <a:rPr lang="en-US">
                <a:latin typeface="Times New Roman" charset="0"/>
                <a:cs typeface="Arial" charset="0"/>
              </a:rPr>
              <a:t>American Railway Union </a:t>
            </a:r>
          </a:p>
        </p:txBody>
      </p:sp>
      <p:sp>
        <p:nvSpPr>
          <p:cNvPr id="74755" name="Rectangle 3"/>
          <p:cNvSpPr>
            <a:spLocks noGrp="1" noChangeArrowheads="1"/>
          </p:cNvSpPr>
          <p:nvPr>
            <p:ph type="body" idx="1"/>
          </p:nvPr>
        </p:nvSpPr>
        <p:spPr/>
        <p:txBody>
          <a:bodyPr/>
          <a:lstStyle/>
          <a:p>
            <a:pPr eaLnBrk="1" hangingPunct="1"/>
            <a:r>
              <a:rPr lang="en-US">
                <a:latin typeface="Times New Roman" charset="0"/>
                <a:cs typeface="Arial" charset="0"/>
              </a:rPr>
              <a:t>Founder </a:t>
            </a:r>
            <a:r>
              <a:rPr lang="en-US" b="1">
                <a:latin typeface="Times New Roman" charset="0"/>
                <a:cs typeface="Arial" charset="0"/>
              </a:rPr>
              <a:t>Eugene V. Debs</a:t>
            </a:r>
          </a:p>
          <a:p>
            <a:pPr eaLnBrk="1" hangingPunct="1"/>
            <a:r>
              <a:rPr lang="en-US">
                <a:latin typeface="Times New Roman" charset="0"/>
                <a:cs typeface="Arial" charset="0"/>
              </a:rPr>
              <a:t>What they wanted: 8 hour work day, improved working conditions, higher wages</a:t>
            </a:r>
          </a:p>
          <a:p>
            <a:pPr eaLnBrk="1" hangingPunct="1"/>
            <a:r>
              <a:rPr lang="en-US">
                <a:latin typeface="Times New Roman" charset="0"/>
                <a:cs typeface="Arial" charset="0"/>
              </a:rPr>
              <a:t>Who could join: </a:t>
            </a:r>
            <a:r>
              <a:rPr lang="en-US" b="1">
                <a:latin typeface="Times New Roman" charset="0"/>
                <a:cs typeface="Arial" charset="0"/>
              </a:rPr>
              <a:t>skilled and unskilled</a:t>
            </a:r>
            <a:r>
              <a:rPr lang="en-US">
                <a:latin typeface="Times New Roman" charset="0"/>
                <a:cs typeface="Arial" charset="0"/>
              </a:rPr>
              <a:t> workers</a:t>
            </a:r>
          </a:p>
          <a:p>
            <a:pPr eaLnBrk="1" hangingPunct="1"/>
            <a:r>
              <a:rPr lang="en-US">
                <a:latin typeface="Times New Roman" charset="0"/>
                <a:cs typeface="Arial" charset="0"/>
              </a:rPr>
              <a:t>Won a major striker for better wages but lost another major strike and ended up struggling for members.</a:t>
            </a:r>
          </a:p>
          <a:p>
            <a:pPr eaLnBrk="1" hangingPunct="1"/>
            <a:endParaRPr lang="en-US">
              <a:latin typeface="Times New Roman" charset="0"/>
              <a:cs typeface="Arial" charset="0"/>
            </a:endParaRPr>
          </a:p>
        </p:txBody>
      </p:sp>
    </p:spTree>
    <p:extLst>
      <p:ext uri="{BB962C8B-B14F-4D97-AF65-F5344CB8AC3E}">
        <p14:creationId xmlns:p14="http://schemas.microsoft.com/office/powerpoint/2010/main" val="428668958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74755">
                                            <p:txEl>
                                              <p:pRg st="0" end="0"/>
                                            </p:txEl>
                                          </p:spTgt>
                                        </p:tgtEl>
                                        <p:attrNameLst>
                                          <p:attrName>style.visibility</p:attrName>
                                        </p:attrNameLst>
                                      </p:cBhvr>
                                      <p:to>
                                        <p:strVal val="visible"/>
                                      </p:to>
                                    </p:set>
                                    <p:animEffect transition="in" filter="blinds(horizontal)">
                                      <p:cBhvr>
                                        <p:cTn id="7" dur="500"/>
                                        <p:tgtEl>
                                          <p:spTgt spid="74755">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74755">
                                            <p:txEl>
                                              <p:pRg st="1" end="1"/>
                                            </p:txEl>
                                          </p:spTgt>
                                        </p:tgtEl>
                                        <p:attrNameLst>
                                          <p:attrName>style.visibility</p:attrName>
                                        </p:attrNameLst>
                                      </p:cBhvr>
                                      <p:to>
                                        <p:strVal val="visible"/>
                                      </p:to>
                                    </p:set>
                                    <p:animEffect transition="in" filter="blinds(horizontal)">
                                      <p:cBhvr>
                                        <p:cTn id="10" dur="500"/>
                                        <p:tgtEl>
                                          <p:spTgt spid="74755">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ntr" presetSubtype="10" fill="hold" nodeType="clickEffect">
                                  <p:stCondLst>
                                    <p:cond delay="0"/>
                                  </p:stCondLst>
                                  <p:childTnLst>
                                    <p:set>
                                      <p:cBhvr>
                                        <p:cTn id="14" dur="1" fill="hold">
                                          <p:stCondLst>
                                            <p:cond delay="0"/>
                                          </p:stCondLst>
                                        </p:cTn>
                                        <p:tgtEl>
                                          <p:spTgt spid="74755">
                                            <p:txEl>
                                              <p:pRg st="2" end="2"/>
                                            </p:txEl>
                                          </p:spTgt>
                                        </p:tgtEl>
                                        <p:attrNameLst>
                                          <p:attrName>style.visibility</p:attrName>
                                        </p:attrNameLst>
                                      </p:cBhvr>
                                      <p:to>
                                        <p:strVal val="visible"/>
                                      </p:to>
                                    </p:set>
                                    <p:animEffect transition="in" filter="blinds(horizontal)">
                                      <p:cBhvr>
                                        <p:cTn id="15" dur="500"/>
                                        <p:tgtEl>
                                          <p:spTgt spid="74755">
                                            <p:txEl>
                                              <p:pRg st="2" end="2"/>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74755">
                                            <p:txEl>
                                              <p:pRg st="3" end="3"/>
                                            </p:txEl>
                                          </p:spTgt>
                                        </p:tgtEl>
                                        <p:attrNameLst>
                                          <p:attrName>style.visibility</p:attrName>
                                        </p:attrNameLst>
                                      </p:cBhvr>
                                      <p:to>
                                        <p:strVal val="visible"/>
                                      </p:to>
                                    </p:set>
                                    <p:animEffect transition="in" filter="blinds(horizontal)">
                                      <p:cBhvr>
                                        <p:cTn id="18" dur="500"/>
                                        <p:tgtEl>
                                          <p:spTgt spid="7475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Quote…</a:t>
            </a:r>
            <a:endParaRPr lang="en-US" dirty="0"/>
          </a:p>
        </p:txBody>
      </p:sp>
      <p:sp>
        <p:nvSpPr>
          <p:cNvPr id="3" name="Content Placeholder 2"/>
          <p:cNvSpPr>
            <a:spLocks noGrp="1"/>
          </p:cNvSpPr>
          <p:nvPr>
            <p:ph idx="1"/>
          </p:nvPr>
        </p:nvSpPr>
        <p:spPr/>
        <p:txBody>
          <a:bodyPr/>
          <a:lstStyle/>
          <a:p>
            <a:r>
              <a:rPr lang="en-US" dirty="0" smtClean="0"/>
              <a:t>‘The only counterweight to capitalism is government. Labor wants to be the counterweight but cannot.’</a:t>
            </a:r>
            <a:endParaRPr lang="en-US" dirty="0"/>
          </a:p>
        </p:txBody>
      </p:sp>
    </p:spTree>
    <p:extLst>
      <p:ext uri="{BB962C8B-B14F-4D97-AF65-F5344CB8AC3E}">
        <p14:creationId xmlns:p14="http://schemas.microsoft.com/office/powerpoint/2010/main" val="867914660"/>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Wealth’s Response to Wealth</a:t>
            </a:r>
          </a:p>
        </p:txBody>
      </p:sp>
      <p:sp>
        <p:nvSpPr>
          <p:cNvPr id="3" name="Content Placeholder 2"/>
          <p:cNvSpPr>
            <a:spLocks noGrp="1"/>
          </p:cNvSpPr>
          <p:nvPr>
            <p:ph sz="half" idx="1"/>
          </p:nvPr>
        </p:nvSpPr>
        <p:spPr>
          <a:xfrm>
            <a:off x="457200" y="1600200"/>
            <a:ext cx="4038600" cy="4943015"/>
          </a:xfrm>
        </p:spPr>
        <p:txBody>
          <a:bodyPr>
            <a:normAutofit fontScale="55000" lnSpcReduction="20000"/>
          </a:bodyPr>
          <a:lstStyle/>
          <a:p>
            <a:r>
              <a:rPr lang="en-US" sz="3800" b="1" dirty="0" smtClean="0">
                <a:latin typeface="+mj-lt"/>
              </a:rPr>
              <a:t>Gospel of Wealth</a:t>
            </a:r>
          </a:p>
          <a:p>
            <a:pPr lvl="1"/>
            <a:r>
              <a:rPr lang="en-US" sz="3100" dirty="0">
                <a:latin typeface="+mj-lt"/>
              </a:rPr>
              <a:t>View of Wealthy</a:t>
            </a:r>
          </a:p>
          <a:p>
            <a:pPr lvl="1"/>
            <a:r>
              <a:rPr lang="en-US" sz="3100" dirty="0">
                <a:latin typeface="+mj-lt"/>
              </a:rPr>
              <a:t>God </a:t>
            </a:r>
            <a:r>
              <a:rPr lang="en-US" sz="3100" dirty="0" smtClean="0">
                <a:latin typeface="+mj-lt"/>
              </a:rPr>
              <a:t>rewards work </a:t>
            </a:r>
            <a:r>
              <a:rPr lang="en-US" sz="3100" dirty="0">
                <a:latin typeface="+mj-lt"/>
              </a:rPr>
              <a:t>with wealth</a:t>
            </a:r>
          </a:p>
          <a:p>
            <a:pPr lvl="1"/>
            <a:r>
              <a:rPr lang="en-US" sz="3100" dirty="0">
                <a:latin typeface="+mj-lt"/>
              </a:rPr>
              <a:t>Individual should work hard to get ahead</a:t>
            </a:r>
          </a:p>
          <a:p>
            <a:r>
              <a:rPr lang="en-US" sz="4000" dirty="0">
                <a:latin typeface="+mj-lt"/>
              </a:rPr>
              <a:t>Philanthropy-wealthy return wealth to up lift society- </a:t>
            </a:r>
            <a:r>
              <a:rPr lang="en-US" sz="4000" dirty="0" smtClean="0">
                <a:latin typeface="+mj-lt"/>
              </a:rPr>
              <a:t>Universities, libraries, the arts</a:t>
            </a:r>
            <a:endParaRPr lang="en-US" sz="4000" dirty="0">
              <a:latin typeface="+mj-lt"/>
            </a:endParaRPr>
          </a:p>
          <a:p>
            <a:r>
              <a:rPr lang="ja-JP" altLang="en-US" sz="4000" dirty="0">
                <a:latin typeface="+mj-lt"/>
              </a:rPr>
              <a:t>“</a:t>
            </a:r>
            <a:r>
              <a:rPr lang="en-US" sz="4000" dirty="0" smtClean="0">
                <a:latin typeface="+mj-lt"/>
              </a:rPr>
              <a:t>It’s </a:t>
            </a:r>
            <a:r>
              <a:rPr lang="en-US" sz="4000" dirty="0">
                <a:latin typeface="+mj-lt"/>
              </a:rPr>
              <a:t>your duty to get </a:t>
            </a:r>
            <a:r>
              <a:rPr lang="en-US" sz="4000" dirty="0" smtClean="0">
                <a:latin typeface="+mj-lt"/>
              </a:rPr>
              <a:t>rich and do something with it</a:t>
            </a:r>
            <a:r>
              <a:rPr lang="ja-JP" altLang="en-US" sz="4000" dirty="0" smtClean="0">
                <a:latin typeface="+mj-lt"/>
              </a:rPr>
              <a:t>”</a:t>
            </a:r>
            <a:endParaRPr lang="en-US" sz="4000" dirty="0">
              <a:latin typeface="+mj-lt"/>
            </a:endParaRPr>
          </a:p>
          <a:p>
            <a:pPr marL="457200" lvl="1" indent="0">
              <a:buNone/>
            </a:pPr>
            <a:endParaRPr lang="en-US" sz="4000" dirty="0">
              <a:latin typeface="+mj-lt"/>
            </a:endParaRPr>
          </a:p>
        </p:txBody>
      </p:sp>
      <p:sp>
        <p:nvSpPr>
          <p:cNvPr id="4" name="Content Placeholder 3"/>
          <p:cNvSpPr>
            <a:spLocks noGrp="1"/>
          </p:cNvSpPr>
          <p:nvPr>
            <p:ph sz="half" idx="2"/>
          </p:nvPr>
        </p:nvSpPr>
        <p:spPr>
          <a:xfrm>
            <a:off x="4648200" y="1600200"/>
            <a:ext cx="4038600" cy="5257800"/>
          </a:xfrm>
        </p:spPr>
        <p:txBody>
          <a:bodyPr>
            <a:normAutofit fontScale="55000" lnSpcReduction="20000"/>
          </a:bodyPr>
          <a:lstStyle/>
          <a:p>
            <a:r>
              <a:rPr lang="en-US" sz="3800" b="1" dirty="0" smtClean="0">
                <a:latin typeface="+mj-lt"/>
              </a:rPr>
              <a:t>Social Darwinism</a:t>
            </a:r>
          </a:p>
          <a:p>
            <a:pPr lvl="1"/>
            <a:r>
              <a:rPr lang="en-US" sz="3100" dirty="0">
                <a:latin typeface="+mj-lt"/>
              </a:rPr>
              <a:t>Led by English social philosopher Herbert Spencer, some people argued that Darwin’s ideas of natural selection and survival of the fittest should be applied to the marketplace.</a:t>
            </a:r>
          </a:p>
          <a:p>
            <a:pPr lvl="1"/>
            <a:r>
              <a:rPr lang="en-US" sz="3100" dirty="0">
                <a:latin typeface="+mj-lt"/>
              </a:rPr>
              <a:t>Spencer believed that concentrating wealth in the hands of the most ‘fit’ benefited everyone</a:t>
            </a:r>
            <a:r>
              <a:rPr lang="en-US" sz="3100" dirty="0" smtClean="0">
                <a:latin typeface="+mj-lt"/>
              </a:rPr>
              <a:t>.</a:t>
            </a:r>
          </a:p>
          <a:p>
            <a:pPr lvl="1"/>
            <a:r>
              <a:rPr lang="en-US" sz="3100" dirty="0">
                <a:latin typeface="+mj-lt"/>
              </a:rPr>
              <a:t>An American Social Darwinist, Professor William Graham Sumner of Yale, argued that helping the poor was misguided because it interfered with the laws of nature and would only weaken the evolution of the species by preserving the unfit.</a:t>
            </a:r>
          </a:p>
          <a:p>
            <a:pPr lvl="1"/>
            <a:r>
              <a:rPr lang="en-US" sz="3100" dirty="0">
                <a:latin typeface="+mj-lt"/>
              </a:rPr>
              <a:t>Social Darwinism gave some during this period a ‘scientific’ justification for their racial intolerance.</a:t>
            </a:r>
          </a:p>
          <a:p>
            <a:pPr lvl="1"/>
            <a:endParaRPr lang="en-US" sz="1800" dirty="0">
              <a:latin typeface="+mj-lt"/>
            </a:endParaRPr>
          </a:p>
          <a:p>
            <a:pPr lvl="1"/>
            <a:endParaRPr lang="en-US" dirty="0">
              <a:latin typeface="+mj-lt"/>
            </a:endParaRPr>
          </a:p>
        </p:txBody>
      </p:sp>
    </p:spTree>
    <p:extLst>
      <p:ext uri="{BB962C8B-B14F-4D97-AF65-F5344CB8AC3E}">
        <p14:creationId xmlns:p14="http://schemas.microsoft.com/office/powerpoint/2010/main" val="196761917"/>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848" y="-137151"/>
            <a:ext cx="8952938" cy="1325563"/>
          </a:xfrm>
        </p:spPr>
        <p:txBody>
          <a:bodyPr/>
          <a:lstStyle/>
          <a:p>
            <a:pPr algn="ctr"/>
            <a:r>
              <a:rPr lang="en-US" b="1" dirty="0" smtClean="0"/>
              <a:t>Unionization</a:t>
            </a:r>
            <a:endParaRPr lang="en-US" b="1" dirty="0"/>
          </a:p>
        </p:txBody>
      </p:sp>
      <p:sp>
        <p:nvSpPr>
          <p:cNvPr id="8" name="Content Placeholder 2"/>
          <p:cNvSpPr txBox="1">
            <a:spLocks/>
          </p:cNvSpPr>
          <p:nvPr/>
        </p:nvSpPr>
        <p:spPr>
          <a:xfrm>
            <a:off x="6931" y="1057276"/>
            <a:ext cx="4923885" cy="574865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80000"/>
              </a:lnSpc>
            </a:pPr>
            <a:r>
              <a:rPr lang="en-US" altLang="en-US" sz="1900" dirty="0" smtClean="0"/>
              <a:t>Robberbarons and Monopolists – take advantage of cheap labor and treat workers poorly!</a:t>
            </a:r>
          </a:p>
          <a:p>
            <a:pPr lvl="1">
              <a:lnSpc>
                <a:spcPct val="80000"/>
              </a:lnSpc>
            </a:pPr>
            <a:r>
              <a:rPr lang="en-US" altLang="en-US" sz="1900" dirty="0"/>
              <a:t>L</a:t>
            </a:r>
            <a:r>
              <a:rPr lang="en-US" altLang="en-US" sz="1900" dirty="0" smtClean="0"/>
              <a:t>ong </a:t>
            </a:r>
            <a:r>
              <a:rPr lang="en-US" altLang="en-US" sz="1900" dirty="0"/>
              <a:t>hours, dangerous conditions, women and children paid less than men.</a:t>
            </a:r>
          </a:p>
          <a:p>
            <a:pPr>
              <a:lnSpc>
                <a:spcPct val="80000"/>
              </a:lnSpc>
            </a:pPr>
            <a:r>
              <a:rPr lang="en-US" altLang="en-US" sz="1900" dirty="0" smtClean="0"/>
              <a:t>Formed</a:t>
            </a:r>
            <a:r>
              <a:rPr lang="en-US" altLang="en-US" sz="1900" b="1" dirty="0" smtClean="0"/>
              <a:t> </a:t>
            </a:r>
            <a:r>
              <a:rPr lang="en-US" altLang="en-US" sz="1900" b="1" dirty="0"/>
              <a:t>unions </a:t>
            </a:r>
            <a:r>
              <a:rPr lang="en-US" altLang="en-US" sz="1900" dirty="0"/>
              <a:t>(groups to fight for workers’ rights</a:t>
            </a:r>
            <a:r>
              <a:rPr lang="en-US" altLang="en-US" sz="1900" dirty="0" smtClean="0"/>
              <a:t>).</a:t>
            </a:r>
            <a:endParaRPr lang="en-US" altLang="en-US" sz="1900" dirty="0"/>
          </a:p>
          <a:p>
            <a:pPr lvl="1">
              <a:lnSpc>
                <a:spcPct val="80000"/>
              </a:lnSpc>
            </a:pPr>
            <a:r>
              <a:rPr lang="en-US" altLang="en-US" sz="1900" b="1" dirty="0" smtClean="0"/>
              <a:t>Noble </a:t>
            </a:r>
            <a:r>
              <a:rPr lang="en-US" altLang="en-US" sz="1900" b="1" dirty="0"/>
              <a:t>Order of Knights of Labor (</a:t>
            </a:r>
            <a:r>
              <a:rPr lang="en-US" altLang="en-US" sz="1900" b="1" dirty="0" err="1"/>
              <a:t>KofL</a:t>
            </a:r>
            <a:r>
              <a:rPr lang="en-US" altLang="en-US" sz="1900" b="1" dirty="0"/>
              <a:t>)</a:t>
            </a:r>
            <a:r>
              <a:rPr lang="en-US" altLang="en-US" sz="1900" dirty="0"/>
              <a:t> by </a:t>
            </a:r>
            <a:r>
              <a:rPr lang="en-US" altLang="en-US" sz="1900" dirty="0" smtClean="0"/>
              <a:t>Uriah </a:t>
            </a:r>
            <a:r>
              <a:rPr lang="en-US" altLang="en-US" sz="1900" dirty="0"/>
              <a:t>Stephens (1886 – 700k members and won with </a:t>
            </a:r>
            <a:r>
              <a:rPr lang="en-US" altLang="en-US" sz="1900" b="1" dirty="0"/>
              <a:t>arbitration</a:t>
            </a:r>
            <a:r>
              <a:rPr lang="en-US" altLang="en-US" sz="1900" dirty="0"/>
              <a:t> – third party or mediation was used for the decision)</a:t>
            </a:r>
          </a:p>
          <a:p>
            <a:pPr lvl="1">
              <a:lnSpc>
                <a:spcPct val="80000"/>
              </a:lnSpc>
            </a:pPr>
            <a:r>
              <a:rPr lang="en-US" altLang="en-US" sz="1900" b="1" dirty="0" smtClean="0"/>
              <a:t>Craft </a:t>
            </a:r>
            <a:r>
              <a:rPr lang="en-US" altLang="en-US" sz="1900" b="1" dirty="0"/>
              <a:t>unions </a:t>
            </a:r>
            <a:r>
              <a:rPr lang="en-US" altLang="en-US" sz="1900" dirty="0"/>
              <a:t>- </a:t>
            </a:r>
            <a:r>
              <a:rPr lang="en-US" altLang="en-US" sz="1900" b="1" dirty="0"/>
              <a:t>American Federation of Labor by Samuel Gompers</a:t>
            </a:r>
            <a:r>
              <a:rPr lang="en-US" altLang="en-US" sz="1900" dirty="0"/>
              <a:t> (used </a:t>
            </a:r>
            <a:r>
              <a:rPr lang="en-US" altLang="en-US" sz="1900" b="1" dirty="0"/>
              <a:t>collective bargaining</a:t>
            </a:r>
            <a:r>
              <a:rPr lang="en-US" altLang="en-US" sz="1900" dirty="0"/>
              <a:t> – negotiation between representatives of labor and management).</a:t>
            </a:r>
          </a:p>
          <a:p>
            <a:pPr lvl="1">
              <a:lnSpc>
                <a:spcPct val="80000"/>
              </a:lnSpc>
            </a:pPr>
            <a:r>
              <a:rPr lang="en-US" altLang="en-US" sz="1900" b="1" dirty="0" smtClean="0"/>
              <a:t>Eugene </a:t>
            </a:r>
            <a:r>
              <a:rPr lang="en-US" altLang="en-US" sz="1900" b="1" dirty="0"/>
              <a:t>Debs </a:t>
            </a:r>
            <a:r>
              <a:rPr lang="en-US" altLang="en-US" sz="1900" dirty="0"/>
              <a:t>– skilled and unskilled workers can be protected based on the industry (</a:t>
            </a:r>
            <a:r>
              <a:rPr lang="en-US" altLang="en-US" sz="1900" b="1" dirty="0"/>
              <a:t>trade unions</a:t>
            </a:r>
            <a:r>
              <a:rPr lang="en-US" altLang="en-US" sz="1900" dirty="0"/>
              <a:t>) – adopted idea of </a:t>
            </a:r>
            <a:r>
              <a:rPr lang="en-US" altLang="en-US" sz="1900" b="1" dirty="0"/>
              <a:t>socialism</a:t>
            </a:r>
            <a:r>
              <a:rPr lang="en-US" altLang="en-US" sz="1900" dirty="0"/>
              <a:t> </a:t>
            </a:r>
            <a:r>
              <a:rPr lang="en-US" altLang="en-US" sz="1900" dirty="0" smtClean="0"/>
              <a:t>(“radicals”).</a:t>
            </a:r>
            <a:endParaRPr lang="en-US" altLang="en-US" sz="1900" dirty="0"/>
          </a:p>
        </p:txBody>
      </p:sp>
      <p:pic>
        <p:nvPicPr>
          <p:cNvPr id="6" name="Picture 9" descr="cartoon-the labor fist"/>
          <p:cNvPicPr>
            <a:picLocks noChangeAspect="1" noChangeArrowheads="1"/>
          </p:cNvPicPr>
          <p:nvPr/>
        </p:nvPicPr>
        <p:blipFill>
          <a:blip r:embed="rId2">
            <a:lum bright="-12000" contrast="18000"/>
            <a:extLst>
              <a:ext uri="{28A0092B-C50C-407E-A947-70E740481C1C}">
                <a14:useLocalDpi xmlns:a14="http://schemas.microsoft.com/office/drawing/2010/main" val="0"/>
              </a:ext>
            </a:extLst>
          </a:blip>
          <a:srcRect l="1355" r="1129" b="3334"/>
          <a:stretch>
            <a:fillRect/>
          </a:stretch>
        </p:blipFill>
        <p:spPr bwMode="auto">
          <a:xfrm>
            <a:off x="6230356" y="115746"/>
            <a:ext cx="2809430" cy="3017536"/>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30816" y="1978496"/>
            <a:ext cx="2499164" cy="4698427"/>
          </a:xfrm>
          <a:prstGeom prst="rect">
            <a:avLst/>
          </a:prstGeom>
        </p:spPr>
      </p:pic>
    </p:spTree>
    <p:extLst>
      <p:ext uri="{BB962C8B-B14F-4D97-AF65-F5344CB8AC3E}">
        <p14:creationId xmlns:p14="http://schemas.microsoft.com/office/powerpoint/2010/main" val="4126940521"/>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algn="ctr" eaLnBrk="1" hangingPunct="1"/>
            <a:r>
              <a:rPr lang="en-US" sz="4400">
                <a:latin typeface="Arial" charset="0"/>
              </a:rPr>
              <a:t>Origins of Progressivism</a:t>
            </a:r>
          </a:p>
        </p:txBody>
      </p:sp>
      <p:sp>
        <p:nvSpPr>
          <p:cNvPr id="6147" name="Rectangle 3"/>
          <p:cNvSpPr>
            <a:spLocks noGrp="1" noChangeArrowheads="1"/>
          </p:cNvSpPr>
          <p:nvPr>
            <p:ph type="body" idx="1"/>
          </p:nvPr>
        </p:nvSpPr>
        <p:spPr>
          <a:xfrm>
            <a:off x="457200" y="1905000"/>
            <a:ext cx="8229600" cy="4411663"/>
          </a:xfrm>
        </p:spPr>
        <p:txBody>
          <a:bodyPr/>
          <a:lstStyle/>
          <a:p>
            <a:pPr eaLnBrk="1" hangingPunct="1"/>
            <a:r>
              <a:rPr lang="en-US" sz="3200" b="1">
                <a:latin typeface="Arial" charset="0"/>
              </a:rPr>
              <a:t>Reaction to </a:t>
            </a:r>
            <a:r>
              <a:rPr lang="ja-JP" altLang="en-US" sz="3200" b="1">
                <a:latin typeface="Arial" charset="0"/>
              </a:rPr>
              <a:t>“</a:t>
            </a:r>
            <a:r>
              <a:rPr lang="en-US" sz="3200" b="1">
                <a:latin typeface="Arial" charset="0"/>
              </a:rPr>
              <a:t>extremes</a:t>
            </a:r>
            <a:r>
              <a:rPr lang="ja-JP" altLang="en-US" sz="3200" b="1">
                <a:latin typeface="Arial" charset="0"/>
              </a:rPr>
              <a:t>”</a:t>
            </a:r>
            <a:r>
              <a:rPr lang="en-US" sz="3200" b="1">
                <a:latin typeface="Arial" charset="0"/>
              </a:rPr>
              <a:t> of modern life</a:t>
            </a:r>
          </a:p>
          <a:p>
            <a:pPr eaLnBrk="1" hangingPunct="1"/>
            <a:r>
              <a:rPr lang="en-US" sz="3200" b="1">
                <a:latin typeface="Arial" charset="0"/>
              </a:rPr>
              <a:t>Capitalism &amp; individualism</a:t>
            </a:r>
          </a:p>
          <a:p>
            <a:pPr eaLnBrk="1" hangingPunct="1"/>
            <a:r>
              <a:rPr lang="en-US" sz="3200" b="1">
                <a:latin typeface="Arial" charset="0"/>
              </a:rPr>
              <a:t>Urbanization &amp; Industrialization</a:t>
            </a:r>
          </a:p>
          <a:p>
            <a:pPr eaLnBrk="1" hangingPunct="1"/>
            <a:r>
              <a:rPr lang="en-US" sz="3200" b="1">
                <a:latin typeface="Arial" charset="0"/>
              </a:rPr>
              <a:t>Labor conflict</a:t>
            </a:r>
          </a:p>
          <a:p>
            <a:pPr eaLnBrk="1" hangingPunct="1"/>
            <a:r>
              <a:rPr lang="en-US" sz="3200" b="1">
                <a:latin typeface="Arial" charset="0"/>
              </a:rPr>
              <a:t>Immigration</a:t>
            </a:r>
          </a:p>
          <a:p>
            <a:pPr eaLnBrk="1" hangingPunct="1"/>
            <a:r>
              <a:rPr lang="en-US" sz="3200" b="1">
                <a:latin typeface="Arial" charset="0"/>
              </a:rPr>
              <a:t>Environmental exploitation</a:t>
            </a:r>
          </a:p>
          <a:p>
            <a:pPr eaLnBrk="1" hangingPunct="1"/>
            <a:r>
              <a:rPr lang="en-US" sz="3200" b="1">
                <a:latin typeface="Arial" charset="0"/>
              </a:rPr>
              <a:t>Social </a:t>
            </a:r>
            <a:r>
              <a:rPr lang="ja-JP" altLang="en-US" sz="3200" b="1">
                <a:latin typeface="Arial" charset="0"/>
              </a:rPr>
              <a:t>“</a:t>
            </a:r>
            <a:r>
              <a:rPr lang="en-US" sz="3200" b="1">
                <a:latin typeface="Arial" charset="0"/>
              </a:rPr>
              <a:t>problems</a:t>
            </a:r>
            <a:r>
              <a:rPr lang="ja-JP" altLang="en-US" sz="3200" b="1">
                <a:latin typeface="Arial" charset="0"/>
              </a:rPr>
              <a:t>”</a:t>
            </a:r>
            <a:endParaRPr lang="en-US" sz="3200" b="1">
              <a:latin typeface="Arial" charset="0"/>
            </a:endParaRPr>
          </a:p>
        </p:txBody>
      </p:sp>
    </p:spTree>
    <p:extLst>
      <p:ext uri="{BB962C8B-B14F-4D97-AF65-F5344CB8AC3E}">
        <p14:creationId xmlns:p14="http://schemas.microsoft.com/office/powerpoint/2010/main" val="1989804763"/>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Rot="1" noChangeArrowheads="1"/>
          </p:cNvSpPr>
          <p:nvPr>
            <p:ph type="title"/>
          </p:nvPr>
        </p:nvSpPr>
        <p:spPr/>
        <p:txBody>
          <a:bodyPr/>
          <a:lstStyle/>
          <a:p>
            <a:pPr marL="838200" indent="-838200"/>
            <a:r>
              <a:rPr lang="en-US" sz="4000"/>
              <a:t>Progressives=Reform Movement</a:t>
            </a:r>
          </a:p>
        </p:txBody>
      </p:sp>
      <p:sp>
        <p:nvSpPr>
          <p:cNvPr id="9219" name="Rectangle 3"/>
          <p:cNvSpPr>
            <a:spLocks noGrp="1" noChangeArrowheads="1"/>
          </p:cNvSpPr>
          <p:nvPr>
            <p:ph type="body" idx="1"/>
          </p:nvPr>
        </p:nvSpPr>
        <p:spPr/>
        <p:txBody>
          <a:bodyPr/>
          <a:lstStyle/>
          <a:p>
            <a:pPr>
              <a:lnSpc>
                <a:spcPct val="80000"/>
              </a:lnSpc>
            </a:pPr>
            <a:r>
              <a:rPr lang="en-US" sz="2800"/>
              <a:t>Progressive movement </a:t>
            </a:r>
            <a:r>
              <a:rPr lang="en-US" sz="2800" b="1"/>
              <a:t>a reaction to the excesses of industrialization. </a:t>
            </a:r>
          </a:p>
          <a:p>
            <a:pPr lvl="1">
              <a:lnSpc>
                <a:spcPct val="80000"/>
              </a:lnSpc>
            </a:pPr>
            <a:r>
              <a:rPr lang="en-US" sz="2400" b="1"/>
              <a:t>(</a:t>
            </a:r>
            <a:r>
              <a:rPr lang="en-US" sz="2400" b="1">
                <a:solidFill>
                  <a:schemeClr val="hlink"/>
                </a:solidFill>
              </a:rPr>
              <a:t>negative effects of Industrialization)</a:t>
            </a:r>
          </a:p>
          <a:p>
            <a:pPr lvl="1">
              <a:lnSpc>
                <a:spcPct val="80000"/>
              </a:lnSpc>
            </a:pPr>
            <a:r>
              <a:rPr lang="en-US" sz="2400"/>
              <a:t>Poverty</a:t>
            </a:r>
          </a:p>
          <a:p>
            <a:pPr lvl="1">
              <a:lnSpc>
                <a:spcPct val="80000"/>
              </a:lnSpc>
            </a:pPr>
            <a:r>
              <a:rPr lang="en-US" sz="2400"/>
              <a:t>Corruption- Municipal, State and Federal</a:t>
            </a:r>
          </a:p>
          <a:p>
            <a:pPr lvl="1">
              <a:lnSpc>
                <a:spcPct val="80000"/>
              </a:lnSpc>
            </a:pPr>
            <a:r>
              <a:rPr lang="en-US" sz="2400"/>
              <a:t>Working conditions</a:t>
            </a:r>
          </a:p>
          <a:p>
            <a:pPr lvl="1">
              <a:lnSpc>
                <a:spcPct val="80000"/>
              </a:lnSpc>
            </a:pPr>
            <a:r>
              <a:rPr lang="en-US" sz="2400"/>
              <a:t>Organizing the Economy</a:t>
            </a:r>
          </a:p>
          <a:p>
            <a:pPr lvl="1">
              <a:lnSpc>
                <a:spcPct val="80000"/>
              </a:lnSpc>
            </a:pPr>
            <a:r>
              <a:rPr lang="en-US" sz="2400"/>
              <a:t>Immigrant living conditions</a:t>
            </a:r>
          </a:p>
          <a:p>
            <a:pPr lvl="1">
              <a:lnSpc>
                <a:spcPct val="80000"/>
              </a:lnSpc>
            </a:pPr>
            <a:r>
              <a:rPr lang="en-US" sz="2400"/>
              <a:t>Immigrant </a:t>
            </a:r>
            <a:r>
              <a:rPr lang="ja-JP" altLang="en-US" sz="2400">
                <a:latin typeface="Arial"/>
              </a:rPr>
              <a:t>“</a:t>
            </a:r>
            <a:r>
              <a:rPr lang="en-US" sz="2400">
                <a:solidFill>
                  <a:schemeClr val="hlink"/>
                </a:solidFill>
              </a:rPr>
              <a:t>social issues</a:t>
            </a:r>
            <a:r>
              <a:rPr lang="en-US" sz="2400"/>
              <a:t> associated with immigrants, </a:t>
            </a:r>
            <a:r>
              <a:rPr lang="en-US" sz="2400">
                <a:solidFill>
                  <a:schemeClr val="hlink"/>
                </a:solidFill>
              </a:rPr>
              <a:t>pejorative-</a:t>
            </a:r>
            <a:r>
              <a:rPr lang="en-US" sz="2400"/>
              <a:t> dirty, non-English speakers, Alcohol abuse… </a:t>
            </a:r>
          </a:p>
          <a:p>
            <a:pPr lvl="1">
              <a:lnSpc>
                <a:spcPct val="80000"/>
              </a:lnSpc>
            </a:pPr>
            <a:r>
              <a:rPr lang="en-US" sz="2400"/>
              <a:t>WASP movement- concerned with changes- a movement to regain control…</a:t>
            </a:r>
          </a:p>
          <a:p>
            <a:pPr lvl="1">
              <a:lnSpc>
                <a:spcPct val="80000"/>
              </a:lnSpc>
            </a:pPr>
            <a:endParaRPr lang="en-US" sz="2400"/>
          </a:p>
          <a:p>
            <a:pPr>
              <a:lnSpc>
                <a:spcPct val="80000"/>
              </a:lnSpc>
            </a:pPr>
            <a:endParaRPr lang="en-US" sz="2800"/>
          </a:p>
        </p:txBody>
      </p:sp>
    </p:spTree>
    <p:extLst>
      <p:ext uri="{BB962C8B-B14F-4D97-AF65-F5344CB8AC3E}">
        <p14:creationId xmlns:p14="http://schemas.microsoft.com/office/powerpoint/2010/main" val="1238622813"/>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rrowheads="1"/>
          </p:cNvSpPr>
          <p:nvPr>
            <p:ph type="title"/>
          </p:nvPr>
        </p:nvSpPr>
        <p:spPr/>
        <p:txBody>
          <a:bodyPr/>
          <a:lstStyle/>
          <a:p>
            <a:r>
              <a:rPr lang="en-US" dirty="0"/>
              <a:t>Progressives Rise </a:t>
            </a:r>
            <a:r>
              <a:rPr lang="en-US" dirty="0" smtClean="0"/>
              <a:t>Because…</a:t>
            </a:r>
            <a:endParaRPr lang="en-US" dirty="0"/>
          </a:p>
        </p:txBody>
      </p:sp>
      <p:sp>
        <p:nvSpPr>
          <p:cNvPr id="28675" name="Rectangle 3"/>
          <p:cNvSpPr>
            <a:spLocks noGrp="1" noChangeArrowheads="1"/>
          </p:cNvSpPr>
          <p:nvPr>
            <p:ph type="body" idx="1"/>
          </p:nvPr>
        </p:nvSpPr>
        <p:spPr>
          <a:xfrm>
            <a:off x="457200" y="1600200"/>
            <a:ext cx="8229600" cy="4953000"/>
          </a:xfrm>
        </p:spPr>
        <p:txBody>
          <a:bodyPr/>
          <a:lstStyle/>
          <a:p>
            <a:pPr>
              <a:lnSpc>
                <a:spcPct val="90000"/>
              </a:lnSpc>
            </a:pPr>
            <a:r>
              <a:rPr lang="en-US" sz="2800"/>
              <a:t>Rapid industrialization (Laissez Faire economics) and urbanization (Social Darwinism) causes intolerable problems</a:t>
            </a:r>
          </a:p>
          <a:p>
            <a:pPr>
              <a:lnSpc>
                <a:spcPct val="90000"/>
              </a:lnSpc>
            </a:pPr>
            <a:r>
              <a:rPr lang="en-US" sz="2800"/>
              <a:t>Middle class WASPs were driving force behind movement</a:t>
            </a:r>
          </a:p>
          <a:p>
            <a:pPr>
              <a:lnSpc>
                <a:spcPct val="90000"/>
              </a:lnSpc>
            </a:pPr>
            <a:r>
              <a:rPr lang="en-US" sz="2800"/>
              <a:t>Need for </a:t>
            </a:r>
            <a:r>
              <a:rPr lang="en-US" sz="2800">
                <a:solidFill>
                  <a:schemeClr val="hlink"/>
                </a:solidFill>
              </a:rPr>
              <a:t>reform</a:t>
            </a:r>
          </a:p>
          <a:p>
            <a:pPr>
              <a:lnSpc>
                <a:spcPct val="90000"/>
              </a:lnSpc>
            </a:pPr>
            <a:r>
              <a:rPr lang="en-US" sz="2800"/>
              <a:t>Need for order</a:t>
            </a:r>
          </a:p>
          <a:p>
            <a:pPr>
              <a:lnSpc>
                <a:spcPct val="90000"/>
              </a:lnSpc>
            </a:pPr>
            <a:r>
              <a:rPr lang="en-US" sz="2800"/>
              <a:t>Need to remedy industrial problems</a:t>
            </a:r>
          </a:p>
          <a:p>
            <a:pPr>
              <a:lnSpc>
                <a:spcPct val="90000"/>
              </a:lnSpc>
            </a:pPr>
            <a:r>
              <a:rPr lang="en-US" sz="2800">
                <a:solidFill>
                  <a:schemeClr val="hlink"/>
                </a:solidFill>
              </a:rPr>
              <a:t>Psychological view= </a:t>
            </a:r>
            <a:r>
              <a:rPr lang="ja-JP" altLang="en-US" sz="2800">
                <a:solidFill>
                  <a:schemeClr val="hlink"/>
                </a:solidFill>
                <a:latin typeface="Arial"/>
              </a:rPr>
              <a:t>“</a:t>
            </a:r>
            <a:r>
              <a:rPr lang="en-US" sz="2800">
                <a:solidFill>
                  <a:schemeClr val="hlink"/>
                </a:solidFill>
              </a:rPr>
              <a:t>Tension Frustration Thesis</a:t>
            </a:r>
            <a:r>
              <a:rPr lang="ja-JP" altLang="en-US" sz="2800">
                <a:solidFill>
                  <a:schemeClr val="hlink"/>
                </a:solidFill>
                <a:latin typeface="Arial"/>
              </a:rPr>
              <a:t>”</a:t>
            </a:r>
            <a:r>
              <a:rPr lang="en-US" sz="2800"/>
              <a:t> desire to regain power lost due to changes in society, corporations, immigrants, urbanization</a:t>
            </a:r>
            <a:r>
              <a:rPr lang="ja-JP" altLang="en-US" sz="2800">
                <a:latin typeface="Arial"/>
              </a:rPr>
              <a:t>”</a:t>
            </a:r>
            <a:endParaRPr lang="en-US" sz="2800"/>
          </a:p>
          <a:p>
            <a:pPr>
              <a:lnSpc>
                <a:spcPct val="90000"/>
              </a:lnSpc>
            </a:pPr>
            <a:endParaRPr lang="en-US" sz="2800"/>
          </a:p>
        </p:txBody>
      </p:sp>
    </p:spTree>
    <p:extLst>
      <p:ext uri="{BB962C8B-B14F-4D97-AF65-F5344CB8AC3E}">
        <p14:creationId xmlns:p14="http://schemas.microsoft.com/office/powerpoint/2010/main" val="1386326707"/>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Rot="1" noChangeArrowheads="1"/>
          </p:cNvSpPr>
          <p:nvPr>
            <p:ph type="title"/>
          </p:nvPr>
        </p:nvSpPr>
        <p:spPr/>
        <p:txBody>
          <a:bodyPr/>
          <a:lstStyle/>
          <a:p>
            <a:r>
              <a:rPr lang="en-US" dirty="0"/>
              <a:t>Central </a:t>
            </a:r>
            <a:r>
              <a:rPr lang="en-US" dirty="0" smtClean="0"/>
              <a:t>Ideas</a:t>
            </a:r>
            <a:endParaRPr lang="en-US" dirty="0"/>
          </a:p>
        </p:txBody>
      </p:sp>
      <p:sp>
        <p:nvSpPr>
          <p:cNvPr id="29699" name="Rectangle 3"/>
          <p:cNvSpPr>
            <a:spLocks noGrp="1" noChangeArrowheads="1"/>
          </p:cNvSpPr>
          <p:nvPr>
            <p:ph type="body" idx="1"/>
          </p:nvPr>
        </p:nvSpPr>
        <p:spPr/>
        <p:txBody>
          <a:bodyPr/>
          <a:lstStyle/>
          <a:p>
            <a:pPr lvl="1"/>
            <a:r>
              <a:rPr lang="en-US">
                <a:solidFill>
                  <a:schemeClr val="hlink"/>
                </a:solidFill>
              </a:rPr>
              <a:t>Bi-Partisan</a:t>
            </a:r>
            <a:r>
              <a:rPr lang="en-US"/>
              <a:t>- Both parties had members</a:t>
            </a:r>
          </a:p>
          <a:p>
            <a:pPr lvl="1"/>
            <a:r>
              <a:rPr lang="en-US">
                <a:solidFill>
                  <a:schemeClr val="hlink"/>
                </a:solidFill>
              </a:rPr>
              <a:t>Progress</a:t>
            </a:r>
            <a:r>
              <a:rPr lang="en-US"/>
              <a:t> – things are getting better</a:t>
            </a:r>
          </a:p>
          <a:p>
            <a:pPr lvl="1"/>
            <a:r>
              <a:rPr lang="en-US"/>
              <a:t>Society was capable of improvement</a:t>
            </a:r>
          </a:p>
          <a:p>
            <a:pPr lvl="1"/>
            <a:r>
              <a:rPr lang="en-US">
                <a:solidFill>
                  <a:schemeClr val="hlink"/>
                </a:solidFill>
              </a:rPr>
              <a:t>Government Intervention was needed-</a:t>
            </a:r>
            <a:r>
              <a:rPr lang="en-US"/>
              <a:t> </a:t>
            </a:r>
          </a:p>
          <a:p>
            <a:pPr lvl="2"/>
            <a:r>
              <a:rPr lang="en-US"/>
              <a:t>to </a:t>
            </a:r>
            <a:r>
              <a:rPr lang="en-US">
                <a:solidFill>
                  <a:schemeClr val="hlink"/>
                </a:solidFill>
              </a:rPr>
              <a:t>limit big Business</a:t>
            </a:r>
          </a:p>
          <a:p>
            <a:pPr lvl="2"/>
            <a:r>
              <a:rPr lang="en-US"/>
              <a:t>To </a:t>
            </a:r>
            <a:r>
              <a:rPr lang="en-US">
                <a:solidFill>
                  <a:schemeClr val="hlink"/>
                </a:solidFill>
              </a:rPr>
              <a:t>end political corruption</a:t>
            </a:r>
          </a:p>
          <a:p>
            <a:pPr lvl="2"/>
            <a:r>
              <a:rPr lang="en-US">
                <a:solidFill>
                  <a:schemeClr val="hlink"/>
                </a:solidFill>
              </a:rPr>
              <a:t>Solve social problems</a:t>
            </a:r>
            <a:r>
              <a:rPr lang="en-US"/>
              <a:t> of alcohol abuse</a:t>
            </a:r>
          </a:p>
        </p:txBody>
      </p:sp>
    </p:spTree>
    <p:extLst>
      <p:ext uri="{BB962C8B-B14F-4D97-AF65-F5344CB8AC3E}">
        <p14:creationId xmlns:p14="http://schemas.microsoft.com/office/powerpoint/2010/main" val="4262550508"/>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457200" y="274638"/>
            <a:ext cx="8229600" cy="1143000"/>
          </a:xfrm>
          <a:ln>
            <a:miter lim="800000"/>
            <a:headEnd/>
            <a:tailEnd/>
          </a:ln>
        </p:spPr>
        <p:txBody>
          <a:bodyPr anchor="ctr">
            <a:normAutofit/>
            <a:scene3d>
              <a:camera prst="orthographicFront"/>
              <a:lightRig rig="soft" dir="t">
                <a:rot lat="0" lon="0" rev="16800000"/>
              </a:lightRig>
            </a:scene3d>
            <a:sp3d prstMaterial="softEdge">
              <a:bevelT w="38100" h="38100"/>
            </a:sp3d>
          </a:bodyPr>
          <a:lstStyle/>
          <a:p>
            <a:pPr algn="ctr" eaLnBrk="1" fontAlgn="auto" hangingPunct="1">
              <a:spcAft>
                <a:spcPts val="0"/>
              </a:spcAft>
              <a:defRPr/>
            </a:pPr>
            <a:r>
              <a:rPr lang="en-US" sz="4100" b="1" kern="1200" dirty="0">
                <a:ln w="6350">
                  <a:noFill/>
                </a:ln>
                <a:solidFill>
                  <a:schemeClr val="tx1"/>
                </a:solidFill>
                <a:ea typeface="+mj-ea"/>
              </a:rPr>
              <a:t>Beliefs of Labor Unions</a:t>
            </a:r>
          </a:p>
        </p:txBody>
      </p:sp>
      <p:sp>
        <p:nvSpPr>
          <p:cNvPr id="5" name="Content Placeholder 4"/>
          <p:cNvSpPr>
            <a:spLocks noGrp="1"/>
          </p:cNvSpPr>
          <p:nvPr>
            <p:ph idx="4294967295"/>
          </p:nvPr>
        </p:nvSpPr>
        <p:spPr/>
        <p:txBody>
          <a:bodyPr>
            <a:normAutofit fontScale="92500" lnSpcReduction="10000"/>
          </a:bodyPr>
          <a:lstStyle/>
          <a:p>
            <a:pPr marL="547688" indent="-411163" eaLnBrk="1" hangingPunct="1">
              <a:buFont typeface="Wingdings" pitchFamily="2" charset="2"/>
              <a:buChar char="o"/>
              <a:defRPr/>
            </a:pPr>
            <a:r>
              <a:rPr lang="en-US" sz="3700" dirty="0" smtClean="0">
                <a:ea typeface="+mn-ea"/>
              </a:rPr>
              <a:t>Opposed unrestricted </a:t>
            </a:r>
            <a:r>
              <a:rPr lang="en-US" sz="3700" b="1" dirty="0" smtClean="0">
                <a:ea typeface="+mn-ea"/>
              </a:rPr>
              <a:t>immigration</a:t>
            </a:r>
            <a:endParaRPr lang="en-US" sz="3400" b="1" dirty="0" smtClean="0">
              <a:ea typeface="+mn-ea"/>
            </a:endParaRPr>
          </a:p>
          <a:p>
            <a:pPr marL="868363" lvl="1" indent="-282575" eaLnBrk="1" hangingPunct="1">
              <a:buFont typeface="Wingdings" pitchFamily="2" charset="2"/>
              <a:buChar char="n"/>
              <a:defRPr/>
            </a:pPr>
            <a:r>
              <a:rPr lang="en-US" sz="3400" dirty="0" smtClean="0"/>
              <a:t>Immigration = </a:t>
            </a:r>
            <a:r>
              <a:rPr lang="en-US" sz="3400" b="1" dirty="0" smtClean="0"/>
              <a:t>cheap </a:t>
            </a:r>
            <a:r>
              <a:rPr lang="en-US" sz="3400" dirty="0" smtClean="0"/>
              <a:t>labor</a:t>
            </a:r>
          </a:p>
          <a:p>
            <a:pPr marL="868363" lvl="1" indent="-282575" eaLnBrk="1" hangingPunct="1">
              <a:buFont typeface="Wingdings" pitchFamily="2" charset="2"/>
              <a:buNone/>
              <a:defRPr/>
            </a:pPr>
            <a:endParaRPr lang="en-US" sz="3000" dirty="0" smtClean="0"/>
          </a:p>
          <a:p>
            <a:pPr marL="547688" indent="-411163" eaLnBrk="1" hangingPunct="1">
              <a:buFont typeface="Wingdings" pitchFamily="2" charset="2"/>
              <a:buChar char="o"/>
              <a:defRPr/>
            </a:pPr>
            <a:r>
              <a:rPr lang="en-US" sz="3700" b="1" dirty="0" smtClean="0">
                <a:ea typeface="+mn-ea"/>
              </a:rPr>
              <a:t>Refused</a:t>
            </a:r>
            <a:r>
              <a:rPr lang="en-US" sz="3700" dirty="0" smtClean="0">
                <a:ea typeface="+mn-ea"/>
              </a:rPr>
              <a:t> women and African-Americans as members</a:t>
            </a:r>
          </a:p>
          <a:p>
            <a:pPr marL="547688" indent="-411163" eaLnBrk="1" hangingPunct="1">
              <a:buFont typeface="Wingdings" pitchFamily="2" charset="2"/>
              <a:buChar char="o"/>
              <a:defRPr/>
            </a:pPr>
            <a:endParaRPr lang="en-US" sz="3400" dirty="0" smtClean="0">
              <a:ea typeface="+mn-ea"/>
            </a:endParaRPr>
          </a:p>
          <a:p>
            <a:pPr marL="547688" indent="-411163" eaLnBrk="1" hangingPunct="1">
              <a:buFont typeface="Wingdings" pitchFamily="2" charset="2"/>
              <a:buChar char="o"/>
              <a:defRPr/>
            </a:pPr>
            <a:r>
              <a:rPr lang="en-US" sz="3700" dirty="0" smtClean="0">
                <a:ea typeface="+mn-ea"/>
              </a:rPr>
              <a:t>Supported free compulsory </a:t>
            </a:r>
            <a:r>
              <a:rPr lang="en-US" sz="3700" b="1" dirty="0" smtClean="0">
                <a:ea typeface="+mn-ea"/>
              </a:rPr>
              <a:t>education</a:t>
            </a:r>
            <a:endParaRPr lang="en-US" sz="3400" b="1" dirty="0" smtClean="0">
              <a:ea typeface="+mn-ea"/>
            </a:endParaRPr>
          </a:p>
          <a:p>
            <a:pPr marL="868363" lvl="1" indent="-282575" eaLnBrk="1" hangingPunct="1">
              <a:buFont typeface="Wingdings" pitchFamily="2" charset="2"/>
              <a:buChar char="n"/>
              <a:defRPr/>
            </a:pPr>
            <a:r>
              <a:rPr lang="en-US" sz="3400" dirty="0" smtClean="0"/>
              <a:t>Remove </a:t>
            </a:r>
            <a:r>
              <a:rPr lang="en-US" sz="3400" b="1" dirty="0" smtClean="0"/>
              <a:t>child</a:t>
            </a:r>
            <a:r>
              <a:rPr lang="en-US" sz="3400" dirty="0" smtClean="0"/>
              <a:t> labor from the workforce</a:t>
            </a:r>
            <a:endParaRPr lang="en-US" sz="3000" dirty="0" smtClean="0"/>
          </a:p>
          <a:p>
            <a:pPr marL="547688" indent="-411163" eaLnBrk="1" hangingPunct="1">
              <a:buFont typeface="Wingdings" pitchFamily="2" charset="2"/>
              <a:buChar char="o"/>
              <a:defRPr/>
            </a:pPr>
            <a:endParaRPr lang="en-US" sz="3000" dirty="0" smtClean="0">
              <a:ea typeface="+mn-ea"/>
            </a:endParaRPr>
          </a:p>
        </p:txBody>
      </p:sp>
    </p:spTree>
    <p:extLst>
      <p:ext uri="{BB962C8B-B14F-4D97-AF65-F5344CB8AC3E}">
        <p14:creationId xmlns:p14="http://schemas.microsoft.com/office/powerpoint/2010/main" val="374114860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 calcmode="lin" valueType="num">
                                      <p:cBhvr additive="base">
                                        <p:cTn id="11"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 calcmode="lin" valueType="num">
                                      <p:cBhvr additive="base">
                                        <p:cTn id="17"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anim calcmode="lin" valueType="num">
                                      <p:cBhvr additive="base">
                                        <p:cTn id="23"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5" end="5"/>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anim calcmode="lin" valueType="num">
                                      <p:cBhvr additive="base">
                                        <p:cTn id="27"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4" name="Picture 4" descr="bom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633660">
            <a:off x="3771900" y="3152783"/>
            <a:ext cx="976313" cy="1524000"/>
          </a:xfrm>
          <a:prstGeom prst="rect">
            <a:avLst/>
          </a:prstGeom>
          <a:noFill/>
          <a:extLst>
            <a:ext uri="{909E8E84-426E-40dd-AFC4-6F175D3DCCD1}">
              <a14:hiddenFill xmlns:a14="http://schemas.microsoft.com/office/drawing/2010/main">
                <a:solidFill>
                  <a:srgbClr val="FFFFFF"/>
                </a:solidFill>
              </a14:hiddenFill>
            </a:ext>
          </a:extLst>
        </p:spPr>
      </p:pic>
      <p:sp>
        <p:nvSpPr>
          <p:cNvPr id="40965" name="Text Box 5"/>
          <p:cNvSpPr txBox="1">
            <a:spLocks noChangeArrowheads="1"/>
          </p:cNvSpPr>
          <p:nvPr/>
        </p:nvSpPr>
        <p:spPr bwMode="auto">
          <a:xfrm>
            <a:off x="1660922" y="0"/>
            <a:ext cx="5657850" cy="1569660"/>
          </a:xfrm>
          <a:prstGeom prst="rect">
            <a:avLst/>
          </a:prstGeom>
          <a:noFill/>
          <a:ln>
            <a:noFill/>
          </a:ln>
          <a:effectLst>
            <a:outerShdw dist="17961" dir="2700000" algn="ctr" rotWithShape="0">
              <a:srgbClr val="333333"/>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spcBef>
                <a:spcPct val="50000"/>
              </a:spcBef>
            </a:pPr>
            <a:r>
              <a:rPr lang="en-US" altLang="en-US" sz="4800" b="1" dirty="0">
                <a:latin typeface="Britannic Bold" panose="020B0903060703020204" pitchFamily="34" charset="0"/>
              </a:rPr>
              <a:t>Management vs. Labor</a:t>
            </a:r>
          </a:p>
        </p:txBody>
      </p:sp>
      <p:sp>
        <p:nvSpPr>
          <p:cNvPr id="40966" name="Oval 6"/>
          <p:cNvSpPr>
            <a:spLocks noChangeArrowheads="1"/>
          </p:cNvSpPr>
          <p:nvPr/>
        </p:nvSpPr>
        <p:spPr bwMode="auto">
          <a:xfrm>
            <a:off x="1943100" y="3228983"/>
            <a:ext cx="1485900" cy="1600200"/>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200" dirty="0">
                <a:solidFill>
                  <a:schemeClr val="bg1"/>
                </a:solidFill>
                <a:effectLst>
                  <a:outerShdw blurRad="38100" dist="38100" dir="2700000" algn="tl">
                    <a:srgbClr val="C0C0C0"/>
                  </a:outerShdw>
                </a:effectLst>
              </a:rPr>
              <a:t>“Tools” of </a:t>
            </a:r>
            <a:br>
              <a:rPr lang="en-US" altLang="en-US" sz="2200" dirty="0">
                <a:solidFill>
                  <a:schemeClr val="bg1"/>
                </a:solidFill>
                <a:effectLst>
                  <a:outerShdw blurRad="38100" dist="38100" dir="2700000" algn="tl">
                    <a:srgbClr val="C0C0C0"/>
                  </a:outerShdw>
                </a:effectLst>
              </a:rPr>
            </a:br>
            <a:r>
              <a:rPr lang="en-US" altLang="en-US" sz="2200" dirty="0">
                <a:solidFill>
                  <a:schemeClr val="bg1"/>
                </a:solidFill>
                <a:effectLst>
                  <a:outerShdw blurRad="38100" dist="38100" dir="2700000" algn="tl">
                    <a:srgbClr val="C0C0C0"/>
                  </a:outerShdw>
                </a:effectLst>
              </a:rPr>
              <a:t>Management</a:t>
            </a:r>
          </a:p>
        </p:txBody>
      </p:sp>
      <p:sp>
        <p:nvSpPr>
          <p:cNvPr id="40967" name="Oval 7"/>
          <p:cNvSpPr>
            <a:spLocks noChangeArrowheads="1"/>
          </p:cNvSpPr>
          <p:nvPr/>
        </p:nvSpPr>
        <p:spPr bwMode="auto">
          <a:xfrm>
            <a:off x="5257800" y="3228983"/>
            <a:ext cx="1485900" cy="16002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200">
                <a:effectLst>
                  <a:outerShdw blurRad="38100" dist="38100" dir="2700000" algn="tl">
                    <a:srgbClr val="000000"/>
                  </a:outerShdw>
                </a:effectLst>
              </a:rPr>
              <a:t>“Tools” of </a:t>
            </a:r>
            <a:br>
              <a:rPr lang="en-US" altLang="en-US" sz="2200">
                <a:effectLst>
                  <a:outerShdw blurRad="38100" dist="38100" dir="2700000" algn="tl">
                    <a:srgbClr val="000000"/>
                  </a:outerShdw>
                </a:effectLst>
              </a:rPr>
            </a:br>
            <a:r>
              <a:rPr lang="en-US" altLang="en-US" sz="2200">
                <a:effectLst>
                  <a:outerShdw blurRad="38100" dist="38100" dir="2700000" algn="tl">
                    <a:srgbClr val="000000"/>
                  </a:outerShdw>
                </a:effectLst>
              </a:rPr>
              <a:t>Labor</a:t>
            </a:r>
          </a:p>
        </p:txBody>
      </p:sp>
      <p:sp>
        <p:nvSpPr>
          <p:cNvPr id="40968" name="Line 8"/>
          <p:cNvSpPr>
            <a:spLocks noChangeShapeType="1"/>
          </p:cNvSpPr>
          <p:nvPr/>
        </p:nvSpPr>
        <p:spPr bwMode="auto">
          <a:xfrm>
            <a:off x="3429000" y="3990983"/>
            <a:ext cx="457200" cy="0"/>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0969" name="Line 9"/>
          <p:cNvSpPr>
            <a:spLocks noChangeShapeType="1"/>
          </p:cNvSpPr>
          <p:nvPr/>
        </p:nvSpPr>
        <p:spPr bwMode="auto">
          <a:xfrm flipH="1">
            <a:off x="4800600" y="3990983"/>
            <a:ext cx="457200" cy="0"/>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0970" name="Text Box 10"/>
          <p:cNvSpPr txBox="1">
            <a:spLocks noChangeArrowheads="1"/>
          </p:cNvSpPr>
          <p:nvPr/>
        </p:nvSpPr>
        <p:spPr bwMode="auto">
          <a:xfrm>
            <a:off x="0" y="1267160"/>
            <a:ext cx="2400300" cy="44550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98463" indent="-398463">
              <a:defRPr>
                <a:solidFill>
                  <a:schemeClr val="tx1"/>
                </a:solidFill>
                <a:latin typeface="Arial" panose="020B0604020202020204" pitchFamily="34" charset="0"/>
              </a:defRPr>
            </a:lvl1pPr>
            <a:lvl2pPr marL="512763">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defRPr>
            </a:lvl9pPr>
          </a:lstStyle>
          <a:p>
            <a:pPr>
              <a:spcBef>
                <a:spcPct val="50000"/>
              </a:spcBef>
              <a:buClr>
                <a:srgbClr val="FF0000"/>
              </a:buClr>
              <a:buFont typeface="Wingdings" panose="05000000000000000000" pitchFamily="2" charset="2"/>
              <a:buChar char="M"/>
            </a:pPr>
            <a:r>
              <a:rPr lang="en-US" altLang="en-US" sz="2100" b="1" dirty="0">
                <a:latin typeface="Calibri" panose="020F0502020204030204" pitchFamily="34" charset="0"/>
              </a:rPr>
              <a:t>“scabs”</a:t>
            </a:r>
          </a:p>
          <a:p>
            <a:pPr>
              <a:spcBef>
                <a:spcPct val="50000"/>
              </a:spcBef>
              <a:buClr>
                <a:srgbClr val="FF0000"/>
              </a:buClr>
              <a:buFont typeface="Wingdings" panose="05000000000000000000" pitchFamily="2" charset="2"/>
              <a:buChar char="M"/>
            </a:pPr>
            <a:r>
              <a:rPr lang="en-US" altLang="en-US" sz="2100" b="1" dirty="0">
                <a:latin typeface="Calibri" panose="020F0502020204030204" pitchFamily="34" charset="0"/>
              </a:rPr>
              <a:t>P. R. campaign</a:t>
            </a:r>
          </a:p>
          <a:p>
            <a:pPr>
              <a:spcBef>
                <a:spcPct val="50000"/>
              </a:spcBef>
              <a:buClr>
                <a:srgbClr val="FF0000"/>
              </a:buClr>
              <a:buFont typeface="Wingdings" panose="05000000000000000000" pitchFamily="2" charset="2"/>
              <a:buChar char="M"/>
            </a:pPr>
            <a:r>
              <a:rPr lang="en-US" altLang="en-US" sz="2100" b="1" dirty="0" err="1">
                <a:latin typeface="Calibri" panose="020F0502020204030204" pitchFamily="34" charset="0"/>
              </a:rPr>
              <a:t>Pinkertons</a:t>
            </a:r>
            <a:endParaRPr lang="en-US" altLang="en-US" sz="2100" b="1" dirty="0">
              <a:latin typeface="Calibri" panose="020F0502020204030204" pitchFamily="34" charset="0"/>
            </a:endParaRPr>
          </a:p>
          <a:p>
            <a:pPr>
              <a:spcBef>
                <a:spcPct val="50000"/>
              </a:spcBef>
              <a:buClr>
                <a:srgbClr val="FF0000"/>
              </a:buClr>
              <a:buFont typeface="Wingdings" panose="05000000000000000000" pitchFamily="2" charset="2"/>
              <a:buChar char="M"/>
            </a:pPr>
            <a:r>
              <a:rPr lang="en-US" altLang="en-US" sz="2100" b="1" dirty="0">
                <a:latin typeface="Calibri" panose="020F0502020204030204" pitchFamily="34" charset="0"/>
              </a:rPr>
              <a:t>lockout</a:t>
            </a:r>
          </a:p>
          <a:p>
            <a:pPr>
              <a:spcBef>
                <a:spcPct val="50000"/>
              </a:spcBef>
              <a:buClr>
                <a:srgbClr val="FF0000"/>
              </a:buClr>
              <a:buFont typeface="Wingdings" panose="05000000000000000000" pitchFamily="2" charset="2"/>
              <a:buChar char="M"/>
            </a:pPr>
            <a:r>
              <a:rPr lang="en-US" altLang="en-US" sz="2100" b="1" dirty="0">
                <a:latin typeface="Calibri" panose="020F0502020204030204" pitchFamily="34" charset="0"/>
              </a:rPr>
              <a:t>blacklisting</a:t>
            </a:r>
          </a:p>
          <a:p>
            <a:pPr>
              <a:spcBef>
                <a:spcPct val="50000"/>
              </a:spcBef>
              <a:buClr>
                <a:srgbClr val="FF0000"/>
              </a:buClr>
              <a:buFont typeface="Wingdings" panose="05000000000000000000" pitchFamily="2" charset="2"/>
              <a:buChar char="M"/>
            </a:pPr>
            <a:r>
              <a:rPr lang="en-US" altLang="en-US" sz="2100" b="1" dirty="0">
                <a:latin typeface="Calibri" panose="020F0502020204030204" pitchFamily="34" charset="0"/>
              </a:rPr>
              <a:t>yellow-dog contracts</a:t>
            </a:r>
          </a:p>
          <a:p>
            <a:pPr>
              <a:spcBef>
                <a:spcPct val="50000"/>
              </a:spcBef>
              <a:buClr>
                <a:srgbClr val="FF0000"/>
              </a:buClr>
              <a:buFont typeface="Wingdings" panose="05000000000000000000" pitchFamily="2" charset="2"/>
              <a:buChar char="M"/>
            </a:pPr>
            <a:r>
              <a:rPr lang="en-US" altLang="en-US" sz="2100" b="1" dirty="0">
                <a:latin typeface="Calibri" panose="020F0502020204030204" pitchFamily="34" charset="0"/>
              </a:rPr>
              <a:t>court injunctions</a:t>
            </a:r>
          </a:p>
          <a:p>
            <a:pPr>
              <a:spcBef>
                <a:spcPct val="50000"/>
              </a:spcBef>
              <a:buClr>
                <a:srgbClr val="FF0000"/>
              </a:buClr>
              <a:buFont typeface="Wingdings" panose="05000000000000000000" pitchFamily="2" charset="2"/>
              <a:buChar char="M"/>
            </a:pPr>
            <a:r>
              <a:rPr lang="en-US" altLang="en-US" sz="2100" b="1" dirty="0">
                <a:latin typeface="Calibri" panose="020F0502020204030204" pitchFamily="34" charset="0"/>
              </a:rPr>
              <a:t>open shop</a:t>
            </a:r>
          </a:p>
        </p:txBody>
      </p:sp>
      <p:sp>
        <p:nvSpPr>
          <p:cNvPr id="40971" name="Text Box 11"/>
          <p:cNvSpPr txBox="1">
            <a:spLocks noChangeArrowheads="1"/>
          </p:cNvSpPr>
          <p:nvPr/>
        </p:nvSpPr>
        <p:spPr bwMode="auto">
          <a:xfrm>
            <a:off x="6743700" y="1267160"/>
            <a:ext cx="2400300" cy="4131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98463" indent="-398463">
              <a:defRPr>
                <a:solidFill>
                  <a:schemeClr val="tx1"/>
                </a:solidFill>
                <a:latin typeface="Arial" panose="020B0604020202020204" pitchFamily="34" charset="0"/>
              </a:defRPr>
            </a:lvl1pPr>
            <a:lvl2pPr marL="512763">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defRPr>
            </a:lvl9pPr>
          </a:lstStyle>
          <a:p>
            <a:pPr>
              <a:spcBef>
                <a:spcPct val="50000"/>
              </a:spcBef>
              <a:buClr>
                <a:srgbClr val="FF0000"/>
              </a:buClr>
              <a:buFont typeface="Wingdings" panose="05000000000000000000" pitchFamily="2" charset="2"/>
              <a:buChar char="M"/>
            </a:pPr>
            <a:r>
              <a:rPr lang="en-US" altLang="en-US" sz="2100" b="1" dirty="0">
                <a:latin typeface="Calibri" panose="020F0502020204030204" pitchFamily="34" charset="0"/>
              </a:rPr>
              <a:t>boycotts</a:t>
            </a:r>
          </a:p>
          <a:p>
            <a:pPr>
              <a:spcBef>
                <a:spcPct val="50000"/>
              </a:spcBef>
              <a:buClr>
                <a:srgbClr val="FF0000"/>
              </a:buClr>
              <a:buFont typeface="Wingdings" panose="05000000000000000000" pitchFamily="2" charset="2"/>
              <a:buChar char="M"/>
            </a:pPr>
            <a:r>
              <a:rPr lang="en-US" altLang="en-US" sz="2100" b="1" dirty="0">
                <a:latin typeface="Calibri" panose="020F0502020204030204" pitchFamily="34" charset="0"/>
              </a:rPr>
              <a:t>sympathy </a:t>
            </a:r>
            <a:br>
              <a:rPr lang="en-US" altLang="en-US" sz="2100" b="1" dirty="0">
                <a:latin typeface="Calibri" panose="020F0502020204030204" pitchFamily="34" charset="0"/>
              </a:rPr>
            </a:br>
            <a:r>
              <a:rPr lang="en-US" altLang="en-US" sz="2100" b="1" dirty="0" smtClean="0">
                <a:latin typeface="Calibri" panose="020F0502020204030204" pitchFamily="34" charset="0"/>
              </a:rPr>
              <a:t>demonstrations</a:t>
            </a:r>
            <a:endParaRPr lang="en-US" altLang="en-US" sz="2100" b="1" dirty="0">
              <a:latin typeface="Calibri" panose="020F0502020204030204" pitchFamily="34" charset="0"/>
            </a:endParaRPr>
          </a:p>
          <a:p>
            <a:pPr>
              <a:spcBef>
                <a:spcPct val="50000"/>
              </a:spcBef>
              <a:buClr>
                <a:srgbClr val="FF0000"/>
              </a:buClr>
              <a:buFont typeface="Wingdings" panose="05000000000000000000" pitchFamily="2" charset="2"/>
              <a:buChar char="M"/>
            </a:pPr>
            <a:r>
              <a:rPr lang="en-US" altLang="en-US" sz="2100" b="1" dirty="0">
                <a:latin typeface="Calibri" panose="020F0502020204030204" pitchFamily="34" charset="0"/>
              </a:rPr>
              <a:t>informational </a:t>
            </a:r>
            <a:br>
              <a:rPr lang="en-US" altLang="en-US" sz="2100" b="1" dirty="0">
                <a:latin typeface="Calibri" panose="020F0502020204030204" pitchFamily="34" charset="0"/>
              </a:rPr>
            </a:br>
            <a:r>
              <a:rPr lang="en-US" altLang="en-US" sz="2100" b="1" dirty="0">
                <a:latin typeface="Calibri" panose="020F0502020204030204" pitchFamily="34" charset="0"/>
              </a:rPr>
              <a:t>picketing</a:t>
            </a:r>
          </a:p>
          <a:p>
            <a:pPr>
              <a:spcBef>
                <a:spcPct val="50000"/>
              </a:spcBef>
              <a:buClr>
                <a:srgbClr val="FF0000"/>
              </a:buClr>
              <a:buFont typeface="Wingdings" panose="05000000000000000000" pitchFamily="2" charset="2"/>
              <a:buChar char="M"/>
            </a:pPr>
            <a:r>
              <a:rPr lang="en-US" altLang="en-US" sz="2100" b="1" dirty="0">
                <a:latin typeface="Calibri" panose="020F0502020204030204" pitchFamily="34" charset="0"/>
              </a:rPr>
              <a:t>closed shops</a:t>
            </a:r>
          </a:p>
          <a:p>
            <a:pPr>
              <a:spcBef>
                <a:spcPct val="50000"/>
              </a:spcBef>
              <a:buClr>
                <a:srgbClr val="FF0000"/>
              </a:buClr>
              <a:buFont typeface="Wingdings" panose="05000000000000000000" pitchFamily="2" charset="2"/>
              <a:buChar char="M"/>
            </a:pPr>
            <a:r>
              <a:rPr lang="en-US" altLang="en-US" sz="2100" b="1" dirty="0">
                <a:latin typeface="Calibri" panose="020F0502020204030204" pitchFamily="34" charset="0"/>
              </a:rPr>
              <a:t>organized </a:t>
            </a:r>
            <a:br>
              <a:rPr lang="en-US" altLang="en-US" sz="2100" b="1" dirty="0">
                <a:latin typeface="Calibri" panose="020F0502020204030204" pitchFamily="34" charset="0"/>
              </a:rPr>
            </a:br>
            <a:r>
              <a:rPr lang="en-US" altLang="en-US" sz="2100" b="1" dirty="0">
                <a:latin typeface="Calibri" panose="020F0502020204030204" pitchFamily="34" charset="0"/>
              </a:rPr>
              <a:t>strikes</a:t>
            </a:r>
          </a:p>
          <a:p>
            <a:pPr>
              <a:spcBef>
                <a:spcPct val="50000"/>
              </a:spcBef>
              <a:buClr>
                <a:srgbClr val="FF0000"/>
              </a:buClr>
              <a:buFont typeface="Wingdings" panose="05000000000000000000" pitchFamily="2" charset="2"/>
              <a:buChar char="M"/>
            </a:pPr>
            <a:r>
              <a:rPr lang="en-US" altLang="en-US" sz="2100" b="1" dirty="0">
                <a:latin typeface="Calibri" panose="020F0502020204030204" pitchFamily="34" charset="0"/>
              </a:rPr>
              <a:t>“wildcat” strikes</a:t>
            </a:r>
          </a:p>
        </p:txBody>
      </p:sp>
    </p:spTree>
    <p:extLst>
      <p:ext uri="{BB962C8B-B14F-4D97-AF65-F5344CB8AC3E}">
        <p14:creationId xmlns:p14="http://schemas.microsoft.com/office/powerpoint/2010/main" val="133832442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7" presetClass="entr" presetSubtype="8" fill="hold" grpId="0" nodeType="clickEffect">
                                  <p:stCondLst>
                                    <p:cond delay="0"/>
                                  </p:stCondLst>
                                  <p:childTnLst>
                                    <p:set>
                                      <p:cBhvr>
                                        <p:cTn id="6" dur="1" fill="hold">
                                          <p:stCondLst>
                                            <p:cond delay="0"/>
                                          </p:stCondLst>
                                        </p:cTn>
                                        <p:tgtEl>
                                          <p:spTgt spid="40966"/>
                                        </p:tgtEl>
                                        <p:attrNameLst>
                                          <p:attrName>style.visibility</p:attrName>
                                        </p:attrNameLst>
                                      </p:cBhvr>
                                      <p:to>
                                        <p:strVal val="visible"/>
                                      </p:to>
                                    </p:set>
                                    <p:anim calcmode="lin" valueType="num">
                                      <p:cBhvr additive="base">
                                        <p:cTn id="7" dur="1000" fill="hold"/>
                                        <p:tgtEl>
                                          <p:spTgt spid="40966"/>
                                        </p:tgtEl>
                                        <p:attrNameLst>
                                          <p:attrName>ppt_x</p:attrName>
                                        </p:attrNameLst>
                                      </p:cBhvr>
                                      <p:tavLst>
                                        <p:tav tm="0">
                                          <p:val>
                                            <p:strVal val="0-#ppt_w/2"/>
                                          </p:val>
                                        </p:tav>
                                        <p:tav tm="100000">
                                          <p:val>
                                            <p:strVal val="#ppt_x"/>
                                          </p:val>
                                        </p:tav>
                                      </p:tavLst>
                                    </p:anim>
                                    <p:anim calcmode="lin" valueType="num">
                                      <p:cBhvr additive="base">
                                        <p:cTn id="8" dur="1000" fill="hold"/>
                                        <p:tgtEl>
                                          <p:spTgt spid="40966"/>
                                        </p:tgtEl>
                                        <p:attrNameLst>
                                          <p:attrName>ppt_y</p:attrName>
                                        </p:attrNameLst>
                                      </p:cBhvr>
                                      <p:tavLst>
                                        <p:tav tm="0">
                                          <p:val>
                                            <p:strVal val="#ppt_y"/>
                                          </p:val>
                                        </p:tav>
                                        <p:tav tm="100000">
                                          <p:val>
                                            <p:strVal val="#ppt_y"/>
                                          </p:val>
                                        </p:tav>
                                      </p:tavLst>
                                    </p:anim>
                                  </p:childTnLst>
                                </p:cTn>
                              </p:par>
                              <p:par>
                                <p:cTn id="9" presetID="7" presetClass="entr" presetSubtype="8" fill="hold" grpId="0" nodeType="withEffect">
                                  <p:stCondLst>
                                    <p:cond delay="0"/>
                                  </p:stCondLst>
                                  <p:childTnLst>
                                    <p:set>
                                      <p:cBhvr>
                                        <p:cTn id="10" dur="1" fill="hold">
                                          <p:stCondLst>
                                            <p:cond delay="0"/>
                                          </p:stCondLst>
                                        </p:cTn>
                                        <p:tgtEl>
                                          <p:spTgt spid="40968"/>
                                        </p:tgtEl>
                                        <p:attrNameLst>
                                          <p:attrName>style.visibility</p:attrName>
                                        </p:attrNameLst>
                                      </p:cBhvr>
                                      <p:to>
                                        <p:strVal val="visible"/>
                                      </p:to>
                                    </p:set>
                                    <p:anim calcmode="lin" valueType="num">
                                      <p:cBhvr additive="base">
                                        <p:cTn id="11" dur="1000" fill="hold"/>
                                        <p:tgtEl>
                                          <p:spTgt spid="40968"/>
                                        </p:tgtEl>
                                        <p:attrNameLst>
                                          <p:attrName>ppt_x</p:attrName>
                                        </p:attrNameLst>
                                      </p:cBhvr>
                                      <p:tavLst>
                                        <p:tav tm="0">
                                          <p:val>
                                            <p:strVal val="0-#ppt_w/2"/>
                                          </p:val>
                                        </p:tav>
                                        <p:tav tm="100000">
                                          <p:val>
                                            <p:strVal val="#ppt_x"/>
                                          </p:val>
                                        </p:tav>
                                      </p:tavLst>
                                    </p:anim>
                                    <p:anim calcmode="lin" valueType="num">
                                      <p:cBhvr additive="base">
                                        <p:cTn id="12" dur="1000" fill="hold"/>
                                        <p:tgtEl>
                                          <p:spTgt spid="40968"/>
                                        </p:tgtEl>
                                        <p:attrNameLst>
                                          <p:attrName>ppt_y</p:attrName>
                                        </p:attrNameLst>
                                      </p:cBhvr>
                                      <p:tavLst>
                                        <p:tav tm="0">
                                          <p:val>
                                            <p:strVal val="#ppt_y"/>
                                          </p:val>
                                        </p:tav>
                                        <p:tav tm="100000">
                                          <p:val>
                                            <p:strVal val="#ppt_y"/>
                                          </p:val>
                                        </p:tav>
                                      </p:tavLst>
                                    </p:anim>
                                  </p:childTnLst>
                                </p:cTn>
                              </p:par>
                            </p:childTnLst>
                          </p:cTn>
                        </p:par>
                        <p:par>
                          <p:cTn id="13" fill="hold" nodeType="afterGroup">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40970"/>
                                        </p:tgtEl>
                                        <p:attrNameLst>
                                          <p:attrName>style.visibility</p:attrName>
                                        </p:attrNameLst>
                                      </p:cBhvr>
                                      <p:to>
                                        <p:strVal val="visible"/>
                                      </p:to>
                                    </p:set>
                                    <p:animEffect transition="in" filter="wipe(up)">
                                      <p:cBhvr>
                                        <p:cTn id="16" dur="5000"/>
                                        <p:tgtEl>
                                          <p:spTgt spid="40970"/>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1" presetClass="entr" presetSubtype="0" fill="hold" nodeType="clickEffect">
                                  <p:stCondLst>
                                    <p:cond delay="0"/>
                                  </p:stCondLst>
                                  <p:childTnLst>
                                    <p:set>
                                      <p:cBhvr>
                                        <p:cTn id="20" dur="1" fill="hold">
                                          <p:stCondLst>
                                            <p:cond delay="0"/>
                                          </p:stCondLst>
                                        </p:cTn>
                                        <p:tgtEl>
                                          <p:spTgt spid="40964"/>
                                        </p:tgtEl>
                                        <p:attrNameLst>
                                          <p:attrName>style.visibility</p:attrName>
                                        </p:attrNameLst>
                                      </p:cBhvr>
                                      <p:to>
                                        <p:strVal val="visible"/>
                                      </p:to>
                                    </p:set>
                                    <p:animEffect transition="in" filter="fade">
                                      <p:cBhvr>
                                        <p:cTn id="21" dur="192" decel="100000"/>
                                        <p:tgtEl>
                                          <p:spTgt spid="40964"/>
                                        </p:tgtEl>
                                      </p:cBhvr>
                                    </p:animEffect>
                                    <p:animScale>
                                      <p:cBhvr>
                                        <p:cTn id="22" dur="192" decel="100000"/>
                                        <p:tgtEl>
                                          <p:spTgt spid="40964"/>
                                        </p:tgtEl>
                                      </p:cBhvr>
                                      <p:from x="10000" y="10000"/>
                                      <p:to x="200000" y="450000"/>
                                    </p:animScale>
                                    <p:animScale>
                                      <p:cBhvr>
                                        <p:cTn id="23" dur="308" accel="100000" fill="hold">
                                          <p:stCondLst>
                                            <p:cond delay="192"/>
                                          </p:stCondLst>
                                        </p:cTn>
                                        <p:tgtEl>
                                          <p:spTgt spid="40964"/>
                                        </p:tgtEl>
                                      </p:cBhvr>
                                      <p:from x="200000" y="450000"/>
                                      <p:to x="100000" y="100000"/>
                                    </p:animScale>
                                    <p:set>
                                      <p:cBhvr>
                                        <p:cTn id="24" dur="192" fill="hold"/>
                                        <p:tgtEl>
                                          <p:spTgt spid="40964"/>
                                        </p:tgtEl>
                                        <p:attrNameLst>
                                          <p:attrName>ppt_x</p:attrName>
                                        </p:attrNameLst>
                                      </p:cBhvr>
                                      <p:to>
                                        <p:strVal val="(0.5)"/>
                                      </p:to>
                                    </p:set>
                                    <p:anim from="(0.5)" to="(#ppt_x)" calcmode="lin" valueType="num">
                                      <p:cBhvr>
                                        <p:cTn id="25" dur="308" accel="100000" fill="hold">
                                          <p:stCondLst>
                                            <p:cond delay="192"/>
                                          </p:stCondLst>
                                        </p:cTn>
                                        <p:tgtEl>
                                          <p:spTgt spid="40964"/>
                                        </p:tgtEl>
                                        <p:attrNameLst>
                                          <p:attrName>ppt_x</p:attrName>
                                        </p:attrNameLst>
                                      </p:cBhvr>
                                    </p:anim>
                                    <p:set>
                                      <p:cBhvr>
                                        <p:cTn id="26" dur="192" fill="hold"/>
                                        <p:tgtEl>
                                          <p:spTgt spid="40964"/>
                                        </p:tgtEl>
                                        <p:attrNameLst>
                                          <p:attrName>ppt_y</p:attrName>
                                        </p:attrNameLst>
                                      </p:cBhvr>
                                      <p:to>
                                        <p:strVal val="(#ppt_y+0.4)"/>
                                      </p:to>
                                    </p:set>
                                    <p:anim from="(#ppt_y+0.4)" to="(#ppt_y)" calcmode="lin" valueType="num">
                                      <p:cBhvr>
                                        <p:cTn id="27" dur="308" accel="100000" fill="hold">
                                          <p:stCondLst>
                                            <p:cond delay="192"/>
                                          </p:stCondLst>
                                        </p:cTn>
                                        <p:tgtEl>
                                          <p:spTgt spid="40964"/>
                                        </p:tgtEl>
                                        <p:attrNameLst>
                                          <p:attrName>ppt_y</p:attrName>
                                        </p:attrNameLst>
                                      </p:cBhvr>
                                    </p:anim>
                                  </p:childTnLst>
                                  <p:subTnLst>
                                    <p:audio>
                                      <p:cMediaNode>
                                        <p:cTn display="0" masterRel="sameClick">
                                          <p:stCondLst>
                                            <p:cond evt="begin" delay="0">
                                              <p:tn val="19"/>
                                            </p:cond>
                                          </p:stCondLst>
                                          <p:endCondLst>
                                            <p:cond evt="onStopAudio" delay="0">
                                              <p:tgtEl>
                                                <p:sldTgt/>
                                              </p:tgtEl>
                                            </p:cond>
                                          </p:endCondLst>
                                        </p:cTn>
                                        <p:tgtEl>
                                          <p:sndTgt r:embed="rId2" name="bomb.wav"/>
                                        </p:tgtEl>
                                      </p:cMediaNode>
                                    </p:audio>
                                  </p:subTnLst>
                                </p:cTn>
                              </p:par>
                            </p:childTnLst>
                          </p:cTn>
                        </p:par>
                      </p:childTnLst>
                    </p:cTn>
                  </p:par>
                  <p:par>
                    <p:cTn id="28" fill="hold" nodeType="clickPar">
                      <p:stCondLst>
                        <p:cond delay="indefinite"/>
                      </p:stCondLst>
                      <p:childTnLst>
                        <p:par>
                          <p:cTn id="29" fill="hold" nodeType="withGroup">
                            <p:stCondLst>
                              <p:cond delay="0"/>
                            </p:stCondLst>
                            <p:childTnLst>
                              <p:par>
                                <p:cTn id="30" presetID="7" presetClass="entr" presetSubtype="2" fill="hold" grpId="0" nodeType="clickEffect">
                                  <p:stCondLst>
                                    <p:cond delay="0"/>
                                  </p:stCondLst>
                                  <p:childTnLst>
                                    <p:set>
                                      <p:cBhvr>
                                        <p:cTn id="31" dur="1" fill="hold">
                                          <p:stCondLst>
                                            <p:cond delay="0"/>
                                          </p:stCondLst>
                                        </p:cTn>
                                        <p:tgtEl>
                                          <p:spTgt spid="40967"/>
                                        </p:tgtEl>
                                        <p:attrNameLst>
                                          <p:attrName>style.visibility</p:attrName>
                                        </p:attrNameLst>
                                      </p:cBhvr>
                                      <p:to>
                                        <p:strVal val="visible"/>
                                      </p:to>
                                    </p:set>
                                    <p:anim calcmode="lin" valueType="num">
                                      <p:cBhvr additive="base">
                                        <p:cTn id="32" dur="1000" fill="hold"/>
                                        <p:tgtEl>
                                          <p:spTgt spid="40967"/>
                                        </p:tgtEl>
                                        <p:attrNameLst>
                                          <p:attrName>ppt_x</p:attrName>
                                        </p:attrNameLst>
                                      </p:cBhvr>
                                      <p:tavLst>
                                        <p:tav tm="0">
                                          <p:val>
                                            <p:strVal val="1+#ppt_w/2"/>
                                          </p:val>
                                        </p:tav>
                                        <p:tav tm="100000">
                                          <p:val>
                                            <p:strVal val="#ppt_x"/>
                                          </p:val>
                                        </p:tav>
                                      </p:tavLst>
                                    </p:anim>
                                    <p:anim calcmode="lin" valueType="num">
                                      <p:cBhvr additive="base">
                                        <p:cTn id="33" dur="1000" fill="hold"/>
                                        <p:tgtEl>
                                          <p:spTgt spid="40967"/>
                                        </p:tgtEl>
                                        <p:attrNameLst>
                                          <p:attrName>ppt_y</p:attrName>
                                        </p:attrNameLst>
                                      </p:cBhvr>
                                      <p:tavLst>
                                        <p:tav tm="0">
                                          <p:val>
                                            <p:strVal val="#ppt_y"/>
                                          </p:val>
                                        </p:tav>
                                        <p:tav tm="100000">
                                          <p:val>
                                            <p:strVal val="#ppt_y"/>
                                          </p:val>
                                        </p:tav>
                                      </p:tavLst>
                                    </p:anim>
                                  </p:childTnLst>
                                </p:cTn>
                              </p:par>
                              <p:par>
                                <p:cTn id="34" presetID="7" presetClass="entr" presetSubtype="2" fill="hold" grpId="0" nodeType="withEffect">
                                  <p:stCondLst>
                                    <p:cond delay="0"/>
                                  </p:stCondLst>
                                  <p:childTnLst>
                                    <p:set>
                                      <p:cBhvr>
                                        <p:cTn id="35" dur="1" fill="hold">
                                          <p:stCondLst>
                                            <p:cond delay="0"/>
                                          </p:stCondLst>
                                        </p:cTn>
                                        <p:tgtEl>
                                          <p:spTgt spid="40969"/>
                                        </p:tgtEl>
                                        <p:attrNameLst>
                                          <p:attrName>style.visibility</p:attrName>
                                        </p:attrNameLst>
                                      </p:cBhvr>
                                      <p:to>
                                        <p:strVal val="visible"/>
                                      </p:to>
                                    </p:set>
                                    <p:anim calcmode="lin" valueType="num">
                                      <p:cBhvr additive="base">
                                        <p:cTn id="36" dur="1000" fill="hold"/>
                                        <p:tgtEl>
                                          <p:spTgt spid="40969"/>
                                        </p:tgtEl>
                                        <p:attrNameLst>
                                          <p:attrName>ppt_x</p:attrName>
                                        </p:attrNameLst>
                                      </p:cBhvr>
                                      <p:tavLst>
                                        <p:tav tm="0">
                                          <p:val>
                                            <p:strVal val="1+#ppt_w/2"/>
                                          </p:val>
                                        </p:tav>
                                        <p:tav tm="100000">
                                          <p:val>
                                            <p:strVal val="#ppt_x"/>
                                          </p:val>
                                        </p:tav>
                                      </p:tavLst>
                                    </p:anim>
                                    <p:anim calcmode="lin" valueType="num">
                                      <p:cBhvr additive="base">
                                        <p:cTn id="37" dur="1000" fill="hold"/>
                                        <p:tgtEl>
                                          <p:spTgt spid="40969"/>
                                        </p:tgtEl>
                                        <p:attrNameLst>
                                          <p:attrName>ppt_y</p:attrName>
                                        </p:attrNameLst>
                                      </p:cBhvr>
                                      <p:tavLst>
                                        <p:tav tm="0">
                                          <p:val>
                                            <p:strVal val="#ppt_y"/>
                                          </p:val>
                                        </p:tav>
                                        <p:tav tm="100000">
                                          <p:val>
                                            <p:strVal val="#ppt_y"/>
                                          </p:val>
                                        </p:tav>
                                      </p:tavLst>
                                    </p:anim>
                                  </p:childTnLst>
                                </p:cTn>
                              </p:par>
                            </p:childTnLst>
                          </p:cTn>
                        </p:par>
                        <p:par>
                          <p:cTn id="38" fill="hold" nodeType="afterGroup">
                            <p:stCondLst>
                              <p:cond delay="1000"/>
                            </p:stCondLst>
                            <p:childTnLst>
                              <p:par>
                                <p:cTn id="39" presetID="22" presetClass="entr" presetSubtype="1" fill="hold" grpId="0" nodeType="afterEffect">
                                  <p:stCondLst>
                                    <p:cond delay="0"/>
                                  </p:stCondLst>
                                  <p:childTnLst>
                                    <p:set>
                                      <p:cBhvr>
                                        <p:cTn id="40" dur="1" fill="hold">
                                          <p:stCondLst>
                                            <p:cond delay="0"/>
                                          </p:stCondLst>
                                        </p:cTn>
                                        <p:tgtEl>
                                          <p:spTgt spid="40971"/>
                                        </p:tgtEl>
                                        <p:attrNameLst>
                                          <p:attrName>style.visibility</p:attrName>
                                        </p:attrNameLst>
                                      </p:cBhvr>
                                      <p:to>
                                        <p:strVal val="visible"/>
                                      </p:to>
                                    </p:set>
                                    <p:animEffect transition="in" filter="wipe(up)">
                                      <p:cBhvr>
                                        <p:cTn id="41" dur="5000"/>
                                        <p:tgtEl>
                                          <p:spTgt spid="409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6" grpId="0" animBg="1"/>
      <p:bldP spid="40967" grpId="0" animBg="1"/>
      <p:bldP spid="40968" grpId="0" animBg="1"/>
      <p:bldP spid="40969" grpId="0" animBg="1"/>
      <p:bldP spid="40970" grpId="0"/>
      <p:bldP spid="4097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IWW chart"/>
          <p:cNvPicPr>
            <a:picLocks noChangeAspect="1" noChangeArrowheads="1"/>
          </p:cNvPicPr>
          <p:nvPr/>
        </p:nvPicPr>
        <p:blipFill>
          <a:blip r:embed="rId2">
            <a:lum contrast="6000"/>
            <a:extLst>
              <a:ext uri="{28A0092B-C50C-407E-A947-70E740481C1C}">
                <a14:useLocalDpi xmlns:a14="http://schemas.microsoft.com/office/drawing/2010/main" val="0"/>
              </a:ext>
            </a:extLst>
          </a:blip>
          <a:srcRect l="13637" r="15152"/>
          <a:stretch>
            <a:fillRect/>
          </a:stretch>
        </p:blipFill>
        <p:spPr bwMode="auto">
          <a:xfrm>
            <a:off x="5975111" y="1066913"/>
            <a:ext cx="3064675" cy="5555178"/>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86848" y="-137151"/>
            <a:ext cx="8952938" cy="1325563"/>
          </a:xfrm>
        </p:spPr>
        <p:txBody>
          <a:bodyPr/>
          <a:lstStyle/>
          <a:p>
            <a:pPr algn="ctr"/>
            <a:r>
              <a:rPr lang="en-US" b="1" dirty="0" smtClean="0"/>
              <a:t>Unionization in Action – Strikes!</a:t>
            </a:r>
            <a:endParaRPr lang="en-US" b="1" dirty="0"/>
          </a:p>
        </p:txBody>
      </p:sp>
      <p:sp>
        <p:nvSpPr>
          <p:cNvPr id="8" name="Content Placeholder 2"/>
          <p:cNvSpPr txBox="1">
            <a:spLocks/>
          </p:cNvSpPr>
          <p:nvPr/>
        </p:nvSpPr>
        <p:spPr>
          <a:xfrm>
            <a:off x="86848" y="1066913"/>
            <a:ext cx="5888263" cy="584994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80000"/>
              </a:lnSpc>
            </a:pPr>
            <a:r>
              <a:rPr lang="en-US" altLang="en-US" sz="1900" b="1" dirty="0" smtClean="0"/>
              <a:t>Great </a:t>
            </a:r>
            <a:r>
              <a:rPr lang="en-US" altLang="en-US" sz="1900" b="1" dirty="0"/>
              <a:t>Strike of 1877</a:t>
            </a:r>
            <a:r>
              <a:rPr lang="en-US" altLang="en-US" sz="1900" dirty="0"/>
              <a:t> – RR workers strike due to cut in wages – stopped transportation for a week – </a:t>
            </a:r>
            <a:endParaRPr lang="en-US" altLang="en-US" sz="1900" dirty="0" smtClean="0"/>
          </a:p>
          <a:p>
            <a:pPr lvl="1">
              <a:lnSpc>
                <a:spcPct val="80000"/>
              </a:lnSpc>
            </a:pPr>
            <a:r>
              <a:rPr lang="en-US" altLang="en-US" sz="1900" dirty="0" smtClean="0"/>
              <a:t>Hayes </a:t>
            </a:r>
            <a:r>
              <a:rPr lang="en-US" altLang="en-US" sz="1900" dirty="0"/>
              <a:t>stopped the strike (interfered with interstate commerce) and called in federal troops.</a:t>
            </a:r>
          </a:p>
          <a:p>
            <a:pPr>
              <a:lnSpc>
                <a:spcPct val="80000"/>
              </a:lnSpc>
            </a:pPr>
            <a:r>
              <a:rPr lang="en-US" altLang="en-US" sz="1900" b="1" dirty="0" smtClean="0"/>
              <a:t>Haymarket </a:t>
            </a:r>
            <a:r>
              <a:rPr lang="en-US" altLang="en-US" sz="1900" b="1" dirty="0"/>
              <a:t>Riot </a:t>
            </a:r>
            <a:r>
              <a:rPr lang="en-US" altLang="en-US" sz="1900" dirty="0"/>
              <a:t>– 3k gathered to protest death and injury in a McCormick Harvester </a:t>
            </a:r>
            <a:r>
              <a:rPr lang="en-US" altLang="en-US" sz="1900" dirty="0" smtClean="0"/>
              <a:t>Plant.</a:t>
            </a:r>
          </a:p>
          <a:p>
            <a:pPr lvl="1">
              <a:lnSpc>
                <a:spcPct val="80000"/>
              </a:lnSpc>
            </a:pPr>
            <a:r>
              <a:rPr lang="en-US" altLang="en-US" sz="1900" dirty="0"/>
              <a:t>B</a:t>
            </a:r>
            <a:r>
              <a:rPr lang="en-US" altLang="en-US" sz="1900" dirty="0" smtClean="0"/>
              <a:t>omb </a:t>
            </a:r>
            <a:r>
              <a:rPr lang="en-US" altLang="en-US" sz="1900" dirty="0"/>
              <a:t>thrown at the police and they opened fire on crowd.</a:t>
            </a:r>
          </a:p>
          <a:p>
            <a:pPr>
              <a:lnSpc>
                <a:spcPct val="80000"/>
              </a:lnSpc>
            </a:pPr>
            <a:r>
              <a:rPr lang="en-US" altLang="en-US" sz="1900" b="1" dirty="0" smtClean="0"/>
              <a:t>Pullman </a:t>
            </a:r>
            <a:r>
              <a:rPr lang="en-US" altLang="en-US" sz="1900" b="1" dirty="0"/>
              <a:t>Strike</a:t>
            </a:r>
            <a:r>
              <a:rPr lang="en-US" altLang="en-US" sz="1900" dirty="0"/>
              <a:t> – wages cut and Debs boycotted Pullman trains and </a:t>
            </a:r>
            <a:r>
              <a:rPr lang="en-US" altLang="en-US" sz="1900" dirty="0" err="1" smtClean="0"/>
              <a:t>org’d</a:t>
            </a:r>
            <a:r>
              <a:rPr lang="en-US" altLang="en-US" sz="1900" dirty="0" smtClean="0"/>
              <a:t> </a:t>
            </a:r>
            <a:r>
              <a:rPr lang="en-US" altLang="en-US" sz="1900" dirty="0"/>
              <a:t>a strike.  </a:t>
            </a:r>
            <a:endParaRPr lang="en-US" altLang="en-US" sz="1900" dirty="0" smtClean="0"/>
          </a:p>
          <a:p>
            <a:pPr lvl="1">
              <a:lnSpc>
                <a:spcPct val="80000"/>
              </a:lnSpc>
            </a:pPr>
            <a:r>
              <a:rPr lang="en-US" altLang="en-US" sz="1900" dirty="0" smtClean="0"/>
              <a:t>Pullman </a:t>
            </a:r>
            <a:r>
              <a:rPr lang="en-US" altLang="en-US" sz="1900" dirty="0"/>
              <a:t>called in </a:t>
            </a:r>
            <a:r>
              <a:rPr lang="en-US" altLang="en-US" sz="1900" b="1" dirty="0"/>
              <a:t>scabs </a:t>
            </a:r>
            <a:r>
              <a:rPr lang="en-US" altLang="en-US" sz="1900" dirty="0"/>
              <a:t>(strikebreakers) – Debs jailed and workers fired or </a:t>
            </a:r>
            <a:r>
              <a:rPr lang="en-US" altLang="en-US" sz="1900" b="1" dirty="0"/>
              <a:t>blacklisted </a:t>
            </a:r>
            <a:r>
              <a:rPr lang="en-US" altLang="en-US" sz="1900" dirty="0"/>
              <a:t>(can’t find work).</a:t>
            </a:r>
          </a:p>
          <a:p>
            <a:pPr>
              <a:lnSpc>
                <a:spcPct val="80000"/>
              </a:lnSpc>
            </a:pPr>
            <a:r>
              <a:rPr lang="en-US" altLang="en-US" sz="1900" b="1" dirty="0" smtClean="0"/>
              <a:t>Homestead </a:t>
            </a:r>
            <a:r>
              <a:rPr lang="en-US" altLang="en-US" sz="1900" b="1" dirty="0"/>
              <a:t>Strike</a:t>
            </a:r>
            <a:r>
              <a:rPr lang="en-US" altLang="en-US" sz="1900" dirty="0"/>
              <a:t> – strike due Carnegie Steel conditions and wage cuts </a:t>
            </a:r>
            <a:r>
              <a:rPr lang="en-US" altLang="en-US" sz="1900" dirty="0" smtClean="0"/>
              <a:t>–</a:t>
            </a:r>
          </a:p>
          <a:p>
            <a:pPr lvl="1">
              <a:lnSpc>
                <a:spcPct val="80000"/>
              </a:lnSpc>
            </a:pPr>
            <a:r>
              <a:rPr lang="en-US" altLang="en-US" sz="1900" dirty="0"/>
              <a:t>P</a:t>
            </a:r>
            <a:r>
              <a:rPr lang="en-US" altLang="en-US" sz="1900" dirty="0" smtClean="0"/>
              <a:t>inkerton </a:t>
            </a:r>
            <a:r>
              <a:rPr lang="en-US" altLang="en-US" sz="1900" dirty="0"/>
              <a:t>detective agency protected the plant, called in scabs, and continued to run the plant.</a:t>
            </a:r>
          </a:p>
          <a:p>
            <a:pPr>
              <a:lnSpc>
                <a:spcPct val="80000"/>
              </a:lnSpc>
              <a:buFontTx/>
              <a:buNone/>
            </a:pPr>
            <a:r>
              <a:rPr lang="en-US" altLang="en-US" sz="1900" dirty="0"/>
              <a:t> </a:t>
            </a:r>
            <a:endParaRPr lang="en-US" sz="1900" dirty="0">
              <a:solidFill>
                <a:schemeClr val="bg1"/>
              </a:solidFill>
            </a:endParaRPr>
          </a:p>
          <a:p>
            <a:endParaRPr lang="en-US" sz="1900" dirty="0"/>
          </a:p>
        </p:txBody>
      </p:sp>
    </p:spTree>
    <p:extLst>
      <p:ext uri="{BB962C8B-B14F-4D97-AF65-F5344CB8AC3E}">
        <p14:creationId xmlns:p14="http://schemas.microsoft.com/office/powerpoint/2010/main" val="141778032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8">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8">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US">
                <a:latin typeface="Times New Roman" charset="0"/>
                <a:cs typeface="Arial" charset="0"/>
              </a:rPr>
              <a:t>Haymarket Square Riot - 1886</a:t>
            </a:r>
          </a:p>
        </p:txBody>
      </p:sp>
      <p:sp>
        <p:nvSpPr>
          <p:cNvPr id="73731" name="Rectangle 3"/>
          <p:cNvSpPr>
            <a:spLocks noGrp="1" noChangeArrowheads="1"/>
          </p:cNvSpPr>
          <p:nvPr>
            <p:ph type="body" idx="1"/>
          </p:nvPr>
        </p:nvSpPr>
        <p:spPr/>
        <p:txBody>
          <a:bodyPr/>
          <a:lstStyle/>
          <a:p>
            <a:pPr eaLnBrk="1" hangingPunct="1"/>
            <a:r>
              <a:rPr lang="en-US" sz="2800" b="1">
                <a:latin typeface="Times New Roman" charset="0"/>
                <a:cs typeface="Arial" charset="0"/>
              </a:rPr>
              <a:t>Knights of Labor</a:t>
            </a:r>
            <a:r>
              <a:rPr lang="en-US" sz="2800">
                <a:latin typeface="Times New Roman" charset="0"/>
                <a:cs typeface="Arial" charset="0"/>
              </a:rPr>
              <a:t> led a strike for 8 hour work day</a:t>
            </a:r>
          </a:p>
          <a:p>
            <a:pPr eaLnBrk="1" hangingPunct="1"/>
            <a:r>
              <a:rPr lang="en-US" sz="2800">
                <a:latin typeface="Times New Roman" charset="0"/>
                <a:cs typeface="Arial" charset="0"/>
              </a:rPr>
              <a:t>A </a:t>
            </a:r>
            <a:r>
              <a:rPr lang="en-US" sz="2800" b="1">
                <a:latin typeface="Times New Roman" charset="0"/>
                <a:cs typeface="Arial" charset="0"/>
              </a:rPr>
              <a:t>bomb</a:t>
            </a:r>
            <a:r>
              <a:rPr lang="en-US" sz="2800">
                <a:latin typeface="Times New Roman" charset="0"/>
                <a:cs typeface="Arial" charset="0"/>
              </a:rPr>
              <a:t> was thrown during the protest meeting held by striker and the </a:t>
            </a:r>
            <a:r>
              <a:rPr lang="en-US" sz="2800" b="1">
                <a:latin typeface="Times New Roman" charset="0"/>
                <a:cs typeface="Arial" charset="0"/>
              </a:rPr>
              <a:t>police</a:t>
            </a:r>
            <a:r>
              <a:rPr lang="en-US" sz="2800">
                <a:latin typeface="Times New Roman" charset="0"/>
                <a:cs typeface="Arial" charset="0"/>
              </a:rPr>
              <a:t> were called in.</a:t>
            </a:r>
          </a:p>
          <a:p>
            <a:pPr eaLnBrk="1" hangingPunct="1"/>
            <a:endParaRPr lang="en-US" sz="2800">
              <a:latin typeface="Times New Roman" charset="0"/>
              <a:cs typeface="Arial" charset="0"/>
            </a:endParaRPr>
          </a:p>
          <a:p>
            <a:pPr eaLnBrk="1" hangingPunct="1"/>
            <a:r>
              <a:rPr lang="en-US" sz="2800" b="1">
                <a:latin typeface="Times New Roman" charset="0"/>
                <a:cs typeface="Arial" charset="0"/>
              </a:rPr>
              <a:t>Impact: </a:t>
            </a:r>
          </a:p>
          <a:p>
            <a:pPr lvl="1" eaLnBrk="1" hangingPunct="1"/>
            <a:r>
              <a:rPr lang="en-US" sz="2400">
                <a:latin typeface="Times New Roman" charset="0"/>
                <a:cs typeface="Arial" charset="0"/>
              </a:rPr>
              <a:t>Knights of Labor are identified as </a:t>
            </a:r>
            <a:r>
              <a:rPr lang="en-US" sz="2400" b="1">
                <a:latin typeface="Times New Roman" charset="0"/>
                <a:cs typeface="Arial" charset="0"/>
              </a:rPr>
              <a:t>anarchists</a:t>
            </a:r>
            <a:r>
              <a:rPr lang="en-US" sz="2400">
                <a:latin typeface="Times New Roman" charset="0"/>
                <a:cs typeface="Arial" charset="0"/>
              </a:rPr>
              <a:t> and associated with </a:t>
            </a:r>
            <a:r>
              <a:rPr lang="en-US" sz="2400" b="1">
                <a:latin typeface="Times New Roman" charset="0"/>
                <a:cs typeface="Arial" charset="0"/>
              </a:rPr>
              <a:t>violence</a:t>
            </a:r>
          </a:p>
          <a:p>
            <a:pPr lvl="1" eaLnBrk="1" hangingPunct="1"/>
            <a:r>
              <a:rPr lang="en-US" sz="2400">
                <a:latin typeface="Times New Roman" charset="0"/>
                <a:cs typeface="Arial" charset="0"/>
              </a:rPr>
              <a:t>American public turned </a:t>
            </a:r>
            <a:r>
              <a:rPr lang="en-US" sz="2400" b="1">
                <a:latin typeface="Times New Roman" charset="0"/>
                <a:cs typeface="Arial" charset="0"/>
              </a:rPr>
              <a:t>against </a:t>
            </a:r>
            <a:r>
              <a:rPr lang="en-US" sz="2400">
                <a:latin typeface="Times New Roman" charset="0"/>
                <a:cs typeface="Arial" charset="0"/>
              </a:rPr>
              <a:t>them, and against labor unions in general</a:t>
            </a:r>
          </a:p>
          <a:p>
            <a:pPr eaLnBrk="1" hangingPunct="1"/>
            <a:endParaRPr lang="en-US" sz="2800" b="1">
              <a:latin typeface="Times New Roman" charset="0"/>
              <a:cs typeface="Arial" charset="0"/>
            </a:endParaRPr>
          </a:p>
        </p:txBody>
      </p:sp>
    </p:spTree>
    <p:extLst>
      <p:ext uri="{BB962C8B-B14F-4D97-AF65-F5344CB8AC3E}">
        <p14:creationId xmlns:p14="http://schemas.microsoft.com/office/powerpoint/2010/main" val="329968311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73731">
                                            <p:txEl>
                                              <p:pRg st="0" end="0"/>
                                            </p:txEl>
                                          </p:spTgt>
                                        </p:tgtEl>
                                        <p:attrNameLst>
                                          <p:attrName>style.visibility</p:attrName>
                                        </p:attrNameLst>
                                      </p:cBhvr>
                                      <p:to>
                                        <p:strVal val="visible"/>
                                      </p:to>
                                    </p:set>
                                    <p:animEffect transition="in" filter="box(in)">
                                      <p:cBhvr>
                                        <p:cTn id="7" dur="500"/>
                                        <p:tgtEl>
                                          <p:spTgt spid="73731">
                                            <p:txEl>
                                              <p:pRg st="0" end="0"/>
                                            </p:txEl>
                                          </p:spTgt>
                                        </p:tgtEl>
                                      </p:cBhvr>
                                    </p:animEffect>
                                  </p:childTnLst>
                                </p:cTn>
                              </p:par>
                              <p:par>
                                <p:cTn id="8" presetID="4" presetClass="entr" presetSubtype="16" fill="hold" nodeType="withEffect">
                                  <p:stCondLst>
                                    <p:cond delay="0"/>
                                  </p:stCondLst>
                                  <p:childTnLst>
                                    <p:set>
                                      <p:cBhvr>
                                        <p:cTn id="9" dur="1" fill="hold">
                                          <p:stCondLst>
                                            <p:cond delay="0"/>
                                          </p:stCondLst>
                                        </p:cTn>
                                        <p:tgtEl>
                                          <p:spTgt spid="73731">
                                            <p:txEl>
                                              <p:pRg st="1" end="1"/>
                                            </p:txEl>
                                          </p:spTgt>
                                        </p:tgtEl>
                                        <p:attrNameLst>
                                          <p:attrName>style.visibility</p:attrName>
                                        </p:attrNameLst>
                                      </p:cBhvr>
                                      <p:to>
                                        <p:strVal val="visible"/>
                                      </p:to>
                                    </p:set>
                                    <p:animEffect transition="in" filter="box(in)">
                                      <p:cBhvr>
                                        <p:cTn id="10" dur="500"/>
                                        <p:tgtEl>
                                          <p:spTgt spid="73731">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ntr" presetSubtype="10" fill="hold" nodeType="clickEffect">
                                  <p:stCondLst>
                                    <p:cond delay="0"/>
                                  </p:stCondLst>
                                  <p:childTnLst>
                                    <p:set>
                                      <p:cBhvr>
                                        <p:cTn id="14" dur="1" fill="hold">
                                          <p:stCondLst>
                                            <p:cond delay="0"/>
                                          </p:stCondLst>
                                        </p:cTn>
                                        <p:tgtEl>
                                          <p:spTgt spid="73731">
                                            <p:txEl>
                                              <p:pRg st="3" end="3"/>
                                            </p:txEl>
                                          </p:spTgt>
                                        </p:tgtEl>
                                        <p:attrNameLst>
                                          <p:attrName>style.visibility</p:attrName>
                                        </p:attrNameLst>
                                      </p:cBhvr>
                                      <p:to>
                                        <p:strVal val="visible"/>
                                      </p:to>
                                    </p:set>
                                    <p:animEffect transition="in" filter="blinds(horizontal)">
                                      <p:cBhvr>
                                        <p:cTn id="15" dur="500"/>
                                        <p:tgtEl>
                                          <p:spTgt spid="73731">
                                            <p:txEl>
                                              <p:pRg st="3" end="3"/>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73731">
                                            <p:txEl>
                                              <p:pRg st="4" end="4"/>
                                            </p:txEl>
                                          </p:spTgt>
                                        </p:tgtEl>
                                        <p:attrNameLst>
                                          <p:attrName>style.visibility</p:attrName>
                                        </p:attrNameLst>
                                      </p:cBhvr>
                                      <p:to>
                                        <p:strVal val="visible"/>
                                      </p:to>
                                    </p:set>
                                    <p:animEffect transition="in" filter="blinds(horizontal)">
                                      <p:cBhvr>
                                        <p:cTn id="18" dur="500"/>
                                        <p:tgtEl>
                                          <p:spTgt spid="73731">
                                            <p:txEl>
                                              <p:pRg st="4" end="4"/>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73731">
                                            <p:txEl>
                                              <p:pRg st="5" end="5"/>
                                            </p:txEl>
                                          </p:spTgt>
                                        </p:tgtEl>
                                        <p:attrNameLst>
                                          <p:attrName>style.visibility</p:attrName>
                                        </p:attrNameLst>
                                      </p:cBhvr>
                                      <p:to>
                                        <p:strVal val="visible"/>
                                      </p:to>
                                    </p:set>
                                    <p:animEffect transition="in" filter="blinds(horizontal)">
                                      <p:cBhvr>
                                        <p:cTn id="21" dur="500"/>
                                        <p:tgtEl>
                                          <p:spTgt spid="7373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en-US">
                <a:latin typeface="Times New Roman" charset="0"/>
                <a:cs typeface="Arial" charset="0"/>
              </a:rPr>
              <a:t>Homestead Strike - 1892</a:t>
            </a:r>
          </a:p>
        </p:txBody>
      </p:sp>
      <p:sp>
        <p:nvSpPr>
          <p:cNvPr id="76803" name="Rectangle 3"/>
          <p:cNvSpPr>
            <a:spLocks noGrp="1" noChangeArrowheads="1"/>
          </p:cNvSpPr>
          <p:nvPr>
            <p:ph type="body" idx="1"/>
          </p:nvPr>
        </p:nvSpPr>
        <p:spPr>
          <a:xfrm>
            <a:off x="457200" y="1752600"/>
            <a:ext cx="8458200" cy="4800600"/>
          </a:xfrm>
        </p:spPr>
        <p:txBody>
          <a:bodyPr/>
          <a:lstStyle/>
          <a:p>
            <a:pPr eaLnBrk="1" hangingPunct="1"/>
            <a:r>
              <a:rPr lang="en-US" sz="2800" b="1">
                <a:latin typeface="Times New Roman" charset="0"/>
                <a:cs typeface="Arial" charset="0"/>
              </a:rPr>
              <a:t>Carnegie Steel </a:t>
            </a:r>
            <a:r>
              <a:rPr lang="en-US" sz="2800">
                <a:latin typeface="Times New Roman" charset="0"/>
                <a:cs typeface="Arial" charset="0"/>
              </a:rPr>
              <a:t>Company threatened to cut wages</a:t>
            </a:r>
          </a:p>
          <a:p>
            <a:pPr eaLnBrk="1" hangingPunct="1"/>
            <a:r>
              <a:rPr lang="en-US" sz="2800">
                <a:latin typeface="Times New Roman" charset="0"/>
                <a:cs typeface="Arial" charset="0"/>
              </a:rPr>
              <a:t>Workers picketed and management called in the</a:t>
            </a:r>
            <a:r>
              <a:rPr lang="en-US" sz="2800" b="1">
                <a:latin typeface="Times New Roman" charset="0"/>
                <a:cs typeface="Arial" charset="0"/>
              </a:rPr>
              <a:t> Pinkerton </a:t>
            </a:r>
            <a:r>
              <a:rPr lang="en-US" sz="2800">
                <a:latin typeface="Times New Roman" charset="0"/>
                <a:cs typeface="Arial" charset="0"/>
              </a:rPr>
              <a:t>Guards.  Violence erupted.</a:t>
            </a:r>
          </a:p>
          <a:p>
            <a:pPr eaLnBrk="1" hangingPunct="1"/>
            <a:r>
              <a:rPr lang="en-US" sz="2800">
                <a:latin typeface="Times New Roman" charset="0"/>
                <a:cs typeface="Arial" charset="0"/>
              </a:rPr>
              <a:t>Strike lasted </a:t>
            </a:r>
            <a:r>
              <a:rPr lang="en-US" sz="2800" b="1">
                <a:latin typeface="Times New Roman" charset="0"/>
                <a:cs typeface="Arial" charset="0"/>
              </a:rPr>
              <a:t>9 months</a:t>
            </a:r>
            <a:r>
              <a:rPr lang="en-US" sz="2800">
                <a:latin typeface="Times New Roman" charset="0"/>
                <a:cs typeface="Arial" charset="0"/>
              </a:rPr>
              <a:t>. President of Carnegie Steel shot in the neck. </a:t>
            </a:r>
          </a:p>
          <a:p>
            <a:pPr eaLnBrk="1" hangingPunct="1"/>
            <a:r>
              <a:rPr lang="en-US" sz="2800">
                <a:latin typeface="Times New Roman" charset="0"/>
                <a:cs typeface="Arial" charset="0"/>
              </a:rPr>
              <a:t>Public opinion turned</a:t>
            </a:r>
            <a:r>
              <a:rPr lang="en-US" sz="2800" b="1">
                <a:latin typeface="Times New Roman" charset="0"/>
                <a:cs typeface="Arial" charset="0"/>
              </a:rPr>
              <a:t> against </a:t>
            </a:r>
            <a:r>
              <a:rPr lang="en-US" sz="2800">
                <a:latin typeface="Times New Roman" charset="0"/>
                <a:cs typeface="Arial" charset="0"/>
              </a:rPr>
              <a:t>on the protesters.</a:t>
            </a:r>
          </a:p>
          <a:p>
            <a:pPr eaLnBrk="1" hangingPunct="1"/>
            <a:r>
              <a:rPr lang="en-US" sz="2800">
                <a:latin typeface="Times New Roman" charset="0"/>
                <a:cs typeface="Arial" charset="0"/>
              </a:rPr>
              <a:t>Workers returned to work on the </a:t>
            </a:r>
            <a:r>
              <a:rPr lang="en-US" sz="2800" b="1">
                <a:latin typeface="Times New Roman" charset="0"/>
                <a:cs typeface="Arial" charset="0"/>
              </a:rPr>
              <a:t>company</a:t>
            </a:r>
            <a:r>
              <a:rPr lang="ja-JP" altLang="en-US" sz="2800" b="1">
                <a:latin typeface="Times New Roman" charset="0"/>
                <a:cs typeface="Arial" charset="0"/>
              </a:rPr>
              <a:t>’</a:t>
            </a:r>
            <a:r>
              <a:rPr lang="en-US" sz="2800" b="1">
                <a:latin typeface="Times New Roman" charset="0"/>
                <a:cs typeface="Arial" charset="0"/>
              </a:rPr>
              <a:t>s terms</a:t>
            </a:r>
            <a:r>
              <a:rPr lang="en-US" sz="2800">
                <a:latin typeface="Times New Roman" charset="0"/>
                <a:cs typeface="Arial" charset="0"/>
              </a:rPr>
              <a:t>. </a:t>
            </a:r>
          </a:p>
        </p:txBody>
      </p:sp>
    </p:spTree>
    <p:extLst>
      <p:ext uri="{BB962C8B-B14F-4D97-AF65-F5344CB8AC3E}">
        <p14:creationId xmlns:p14="http://schemas.microsoft.com/office/powerpoint/2010/main" val="356475146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76803">
                                            <p:txEl>
                                              <p:pRg st="0" end="0"/>
                                            </p:txEl>
                                          </p:spTgt>
                                        </p:tgtEl>
                                        <p:attrNameLst>
                                          <p:attrName>style.visibility</p:attrName>
                                        </p:attrNameLst>
                                      </p:cBhvr>
                                      <p:to>
                                        <p:strVal val="visible"/>
                                      </p:to>
                                    </p:set>
                                    <p:animEffect transition="in" filter="blinds(horizontal)">
                                      <p:cBhvr>
                                        <p:cTn id="7" dur="500"/>
                                        <p:tgtEl>
                                          <p:spTgt spid="7680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76803">
                                            <p:txEl>
                                              <p:pRg st="1" end="1"/>
                                            </p:txEl>
                                          </p:spTgt>
                                        </p:tgtEl>
                                        <p:attrNameLst>
                                          <p:attrName>style.visibility</p:attrName>
                                        </p:attrNameLst>
                                      </p:cBhvr>
                                      <p:to>
                                        <p:strVal val="visible"/>
                                      </p:to>
                                    </p:set>
                                    <p:animEffect transition="in" filter="blinds(horizontal)">
                                      <p:cBhvr>
                                        <p:cTn id="12" dur="500"/>
                                        <p:tgtEl>
                                          <p:spTgt spid="7680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76803">
                                            <p:txEl>
                                              <p:pRg st="2" end="2"/>
                                            </p:txEl>
                                          </p:spTgt>
                                        </p:tgtEl>
                                        <p:attrNameLst>
                                          <p:attrName>style.visibility</p:attrName>
                                        </p:attrNameLst>
                                      </p:cBhvr>
                                      <p:to>
                                        <p:strVal val="visible"/>
                                      </p:to>
                                    </p:set>
                                    <p:animEffect transition="in" filter="blinds(horizontal)">
                                      <p:cBhvr>
                                        <p:cTn id="17" dur="500"/>
                                        <p:tgtEl>
                                          <p:spTgt spid="7680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76803">
                                            <p:txEl>
                                              <p:pRg st="3" end="3"/>
                                            </p:txEl>
                                          </p:spTgt>
                                        </p:tgtEl>
                                        <p:attrNameLst>
                                          <p:attrName>style.visibility</p:attrName>
                                        </p:attrNameLst>
                                      </p:cBhvr>
                                      <p:to>
                                        <p:strVal val="visible"/>
                                      </p:to>
                                    </p:set>
                                    <p:animEffect transition="in" filter="blinds(horizontal)">
                                      <p:cBhvr>
                                        <p:cTn id="22" dur="500"/>
                                        <p:tgtEl>
                                          <p:spTgt spid="7680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76803">
                                            <p:txEl>
                                              <p:pRg st="4" end="4"/>
                                            </p:txEl>
                                          </p:spTgt>
                                        </p:tgtEl>
                                        <p:attrNameLst>
                                          <p:attrName>style.visibility</p:attrName>
                                        </p:attrNameLst>
                                      </p:cBhvr>
                                      <p:to>
                                        <p:strVal val="visible"/>
                                      </p:to>
                                    </p:set>
                                    <p:animEffect transition="in" filter="blinds(horizontal)">
                                      <p:cBhvr>
                                        <p:cTn id="27" dur="500"/>
                                        <p:tgtEl>
                                          <p:spTgt spid="7680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en-US">
                <a:latin typeface="Times New Roman" charset="0"/>
                <a:cs typeface="Arial" charset="0"/>
              </a:rPr>
              <a:t>Pullman Strike 1894</a:t>
            </a:r>
          </a:p>
        </p:txBody>
      </p:sp>
      <p:sp>
        <p:nvSpPr>
          <p:cNvPr id="75779" name="Rectangle 3"/>
          <p:cNvSpPr>
            <a:spLocks noGrp="1" noChangeArrowheads="1"/>
          </p:cNvSpPr>
          <p:nvPr>
            <p:ph type="body" idx="1"/>
          </p:nvPr>
        </p:nvSpPr>
        <p:spPr/>
        <p:txBody>
          <a:bodyPr/>
          <a:lstStyle/>
          <a:p>
            <a:pPr eaLnBrk="1" hangingPunct="1"/>
            <a:r>
              <a:rPr lang="en-US" sz="2800" b="1">
                <a:latin typeface="Times New Roman" charset="0"/>
                <a:cs typeface="Arial" charset="0"/>
              </a:rPr>
              <a:t>Pullman </a:t>
            </a:r>
            <a:r>
              <a:rPr lang="en-US" sz="2800">
                <a:latin typeface="Times New Roman" charset="0"/>
                <a:cs typeface="Arial" charset="0"/>
              </a:rPr>
              <a:t>Palace (Rail) Car Company had cut wages</a:t>
            </a:r>
          </a:p>
          <a:p>
            <a:pPr eaLnBrk="1" hangingPunct="1"/>
            <a:r>
              <a:rPr lang="en-US" sz="2800">
                <a:latin typeface="Times New Roman" charset="0"/>
                <a:cs typeface="Arial" charset="0"/>
              </a:rPr>
              <a:t>Strike spread and brought railroad traffic west of </a:t>
            </a:r>
            <a:r>
              <a:rPr lang="en-US" sz="2800" b="1">
                <a:latin typeface="Times New Roman" charset="0"/>
                <a:cs typeface="Arial" charset="0"/>
              </a:rPr>
              <a:t>Chicago</a:t>
            </a:r>
            <a:r>
              <a:rPr lang="en-US" sz="2800">
                <a:latin typeface="Times New Roman" charset="0"/>
                <a:cs typeface="Arial" charset="0"/>
              </a:rPr>
              <a:t> to a </a:t>
            </a:r>
            <a:r>
              <a:rPr lang="en-US" sz="2800" b="1">
                <a:latin typeface="Times New Roman" charset="0"/>
                <a:cs typeface="Arial" charset="0"/>
              </a:rPr>
              <a:t>standstill</a:t>
            </a:r>
          </a:p>
          <a:p>
            <a:pPr eaLnBrk="1" hangingPunct="1"/>
            <a:r>
              <a:rPr lang="en-US" sz="2800">
                <a:latin typeface="Times New Roman" charset="0"/>
                <a:cs typeface="Arial" charset="0"/>
              </a:rPr>
              <a:t>Strikers received help from </a:t>
            </a:r>
            <a:r>
              <a:rPr lang="en-US" sz="2800" b="1">
                <a:latin typeface="Times New Roman" charset="0"/>
                <a:cs typeface="Arial" charset="0"/>
              </a:rPr>
              <a:t>Eugene V. Debs</a:t>
            </a:r>
            <a:r>
              <a:rPr lang="en-US" sz="2800">
                <a:latin typeface="Times New Roman" charset="0"/>
                <a:cs typeface="Arial" charset="0"/>
              </a:rPr>
              <a:t> and American Railway Union </a:t>
            </a:r>
          </a:p>
          <a:p>
            <a:pPr eaLnBrk="1" hangingPunct="1"/>
            <a:r>
              <a:rPr lang="en-US" sz="2800">
                <a:latin typeface="Times New Roman" charset="0"/>
                <a:cs typeface="Arial" charset="0"/>
              </a:rPr>
              <a:t>President </a:t>
            </a:r>
            <a:r>
              <a:rPr lang="en-US" sz="2800" b="1">
                <a:latin typeface="Times New Roman" charset="0"/>
                <a:cs typeface="Arial" charset="0"/>
              </a:rPr>
              <a:t>Cleveland</a:t>
            </a:r>
            <a:r>
              <a:rPr lang="en-US" sz="2800">
                <a:latin typeface="Times New Roman" charset="0"/>
                <a:cs typeface="Arial" charset="0"/>
              </a:rPr>
              <a:t> sent troops and </a:t>
            </a:r>
            <a:r>
              <a:rPr lang="en-US" sz="2800" b="1">
                <a:latin typeface="Times New Roman" charset="0"/>
                <a:cs typeface="Arial" charset="0"/>
              </a:rPr>
              <a:t>Supreme Court</a:t>
            </a:r>
            <a:r>
              <a:rPr lang="en-US" sz="2800">
                <a:latin typeface="Times New Roman" charset="0"/>
                <a:cs typeface="Arial" charset="0"/>
              </a:rPr>
              <a:t> obtained a court injunction to stop the strike. </a:t>
            </a:r>
          </a:p>
          <a:p>
            <a:pPr lvl="1" eaLnBrk="1" hangingPunct="1"/>
            <a:r>
              <a:rPr lang="en-US" sz="2400">
                <a:latin typeface="Times New Roman" charset="0"/>
                <a:cs typeface="Arial" charset="0"/>
              </a:rPr>
              <a:t>Why?  Court said the federal government may intercede when </a:t>
            </a:r>
            <a:r>
              <a:rPr lang="en-US" sz="2400" b="1">
                <a:latin typeface="Times New Roman" charset="0"/>
                <a:cs typeface="Arial" charset="0"/>
              </a:rPr>
              <a:t>interstate commerce</a:t>
            </a:r>
            <a:r>
              <a:rPr lang="en-US" sz="2400">
                <a:latin typeface="Times New Roman" charset="0"/>
                <a:cs typeface="Arial" charset="0"/>
              </a:rPr>
              <a:t> is affected. </a:t>
            </a:r>
          </a:p>
          <a:p>
            <a:pPr eaLnBrk="1" hangingPunct="1"/>
            <a:endParaRPr lang="en-US" sz="2800">
              <a:latin typeface="Times New Roman" charset="0"/>
              <a:cs typeface="Arial" charset="0"/>
            </a:endParaRPr>
          </a:p>
        </p:txBody>
      </p:sp>
    </p:spTree>
    <p:extLst>
      <p:ext uri="{BB962C8B-B14F-4D97-AF65-F5344CB8AC3E}">
        <p14:creationId xmlns:p14="http://schemas.microsoft.com/office/powerpoint/2010/main" val="167267346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75779">
                                            <p:txEl>
                                              <p:pRg st="0" end="0"/>
                                            </p:txEl>
                                          </p:spTgt>
                                        </p:tgtEl>
                                        <p:attrNameLst>
                                          <p:attrName>style.visibility</p:attrName>
                                        </p:attrNameLst>
                                      </p:cBhvr>
                                      <p:to>
                                        <p:strVal val="visible"/>
                                      </p:to>
                                    </p:set>
                                    <p:animEffect transition="in" filter="blinds(horizontal)">
                                      <p:cBhvr>
                                        <p:cTn id="7" dur="500"/>
                                        <p:tgtEl>
                                          <p:spTgt spid="7577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75779">
                                            <p:txEl>
                                              <p:pRg st="1" end="1"/>
                                            </p:txEl>
                                          </p:spTgt>
                                        </p:tgtEl>
                                        <p:attrNameLst>
                                          <p:attrName>style.visibility</p:attrName>
                                        </p:attrNameLst>
                                      </p:cBhvr>
                                      <p:to>
                                        <p:strVal val="visible"/>
                                      </p:to>
                                    </p:set>
                                    <p:animEffect transition="in" filter="blinds(horizontal)">
                                      <p:cBhvr>
                                        <p:cTn id="12" dur="500"/>
                                        <p:tgtEl>
                                          <p:spTgt spid="7577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75779">
                                            <p:txEl>
                                              <p:pRg st="2" end="2"/>
                                            </p:txEl>
                                          </p:spTgt>
                                        </p:tgtEl>
                                        <p:attrNameLst>
                                          <p:attrName>style.visibility</p:attrName>
                                        </p:attrNameLst>
                                      </p:cBhvr>
                                      <p:to>
                                        <p:strVal val="visible"/>
                                      </p:to>
                                    </p:set>
                                    <p:animEffect transition="in" filter="blinds(horizontal)">
                                      <p:cBhvr>
                                        <p:cTn id="17" dur="500"/>
                                        <p:tgtEl>
                                          <p:spTgt spid="7577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75779">
                                            <p:txEl>
                                              <p:pRg st="3" end="3"/>
                                            </p:txEl>
                                          </p:spTgt>
                                        </p:tgtEl>
                                        <p:attrNameLst>
                                          <p:attrName>style.visibility</p:attrName>
                                        </p:attrNameLst>
                                      </p:cBhvr>
                                      <p:to>
                                        <p:strVal val="visible"/>
                                      </p:to>
                                    </p:set>
                                    <p:animEffect transition="in" filter="blinds(horizontal)">
                                      <p:cBhvr>
                                        <p:cTn id="22" dur="500"/>
                                        <p:tgtEl>
                                          <p:spTgt spid="75779">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75779">
                                            <p:txEl>
                                              <p:pRg st="4" end="4"/>
                                            </p:txEl>
                                          </p:spTgt>
                                        </p:tgtEl>
                                        <p:attrNameLst>
                                          <p:attrName>style.visibility</p:attrName>
                                        </p:attrNameLst>
                                      </p:cBhvr>
                                      <p:to>
                                        <p:strVal val="visible"/>
                                      </p:to>
                                    </p:set>
                                    <p:animEffect transition="in" filter="blinds(horizontal)">
                                      <p:cBhvr>
                                        <p:cTn id="27" dur="500"/>
                                        <p:tgtEl>
                                          <p:spTgt spid="7577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1239</TotalTime>
  <Words>1658</Words>
  <Application>Microsoft Macintosh PowerPoint</Application>
  <PresentationFormat>On-screen Show (4:3)</PresentationFormat>
  <Paragraphs>218</Paragraphs>
  <Slides>33</Slides>
  <Notes>12</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Office Theme</vt:lpstr>
      <vt:lpstr>The Responses to Industrialization: Labor Unrest, Distribution of Wealth, and Government Intervention</vt:lpstr>
      <vt:lpstr>Question to Consider</vt:lpstr>
      <vt:lpstr>Unionization</vt:lpstr>
      <vt:lpstr>Beliefs of Labor Unions</vt:lpstr>
      <vt:lpstr>PowerPoint Presentation</vt:lpstr>
      <vt:lpstr>Unionization in Action – Strikes!</vt:lpstr>
      <vt:lpstr>Haymarket Square Riot - 1886</vt:lpstr>
      <vt:lpstr>Homestead Strike - 1892</vt:lpstr>
      <vt:lpstr>Pullman Strike 1894</vt:lpstr>
      <vt:lpstr>PowerPoint Presentation</vt:lpstr>
      <vt:lpstr>PowerPoint Presentation</vt:lpstr>
      <vt:lpstr>Struggles and Conflict</vt:lpstr>
      <vt:lpstr>PowerPoint Presentation</vt:lpstr>
      <vt:lpstr>PowerPoint Presentation</vt:lpstr>
      <vt:lpstr>Unions Vs. Big Business – Who is Winning?</vt:lpstr>
      <vt:lpstr>PowerPoint Presentation</vt:lpstr>
      <vt:lpstr>Industrial and Governmental Response</vt:lpstr>
      <vt:lpstr>The Wage Earners</vt:lpstr>
      <vt:lpstr>Working Men, Working Women, Working Children</vt:lpstr>
      <vt:lpstr>Working Men, Working Women, Working Children</vt:lpstr>
      <vt:lpstr>Working Men, Working Women, Working Children</vt:lpstr>
      <vt:lpstr>Working Men, Working Women, Working Children</vt:lpstr>
      <vt:lpstr>Working Men, Working Women, Working Children</vt:lpstr>
      <vt:lpstr>Industrialization’s Benefits and Costs</vt:lpstr>
      <vt:lpstr>Knights of Labor</vt:lpstr>
      <vt:lpstr>The American Federation of Labor 1881</vt:lpstr>
      <vt:lpstr>American Railway Union </vt:lpstr>
      <vt:lpstr>Quote…</vt:lpstr>
      <vt:lpstr>Wealth’s Response to Wealth</vt:lpstr>
      <vt:lpstr>Origins of Progressivism</vt:lpstr>
      <vt:lpstr>Progressives=Reform Movement</vt:lpstr>
      <vt:lpstr>Progressives Rise Because…</vt:lpstr>
      <vt:lpstr>Central Ideas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Craig Winchell</dc:creator>
  <cp:lastModifiedBy>Craig Winchell</cp:lastModifiedBy>
  <cp:revision>11</cp:revision>
  <dcterms:created xsi:type="dcterms:W3CDTF">2016-12-22T21:19:15Z</dcterms:created>
  <dcterms:modified xsi:type="dcterms:W3CDTF">2017-01-18T16:36:26Z</dcterms:modified>
</cp:coreProperties>
</file>