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5"/>
  </p:notesMasterIdLst>
  <p:sldIdLst>
    <p:sldId id="259" r:id="rId2"/>
    <p:sldId id="256" r:id="rId3"/>
    <p:sldId id="260" r:id="rId4"/>
    <p:sldId id="261" r:id="rId5"/>
    <p:sldId id="274" r:id="rId6"/>
    <p:sldId id="264" r:id="rId7"/>
    <p:sldId id="269" r:id="rId8"/>
    <p:sldId id="270" r:id="rId9"/>
    <p:sldId id="271" r:id="rId10"/>
    <p:sldId id="272" r:id="rId11"/>
    <p:sldId id="273" r:id="rId12"/>
    <p:sldId id="278" r:id="rId13"/>
    <p:sldId id="279" r:id="rId14"/>
    <p:sldId id="276" r:id="rId15"/>
    <p:sldId id="275" r:id="rId16"/>
    <p:sldId id="277" r:id="rId17"/>
    <p:sldId id="292" r:id="rId18"/>
    <p:sldId id="280" r:id="rId19"/>
    <p:sldId id="282" r:id="rId20"/>
    <p:sldId id="294" r:id="rId21"/>
    <p:sldId id="295" r:id="rId22"/>
    <p:sldId id="285" r:id="rId23"/>
    <p:sldId id="284" r:id="rId24"/>
    <p:sldId id="283" r:id="rId25"/>
    <p:sldId id="286" r:id="rId26"/>
    <p:sldId id="287" r:id="rId27"/>
    <p:sldId id="289" r:id="rId28"/>
    <p:sldId id="288" r:id="rId29"/>
    <p:sldId id="296" r:id="rId30"/>
    <p:sldId id="290" r:id="rId31"/>
    <p:sldId id="262" r:id="rId32"/>
    <p:sldId id="263" r:id="rId33"/>
    <p:sldId id="26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7" d="100"/>
          <a:sy n="57" d="100"/>
        </p:scale>
        <p:origin x="-33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1/8/19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3CABF191-C247-5449-889F-4DD996A031E6}" type="slidenum">
              <a:rPr lang="en-US" sz="1200"/>
              <a:pPr/>
              <a:t>12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D9C81A35-C5C2-C347-99AC-23D9A6FA4CC5}" type="slidenum">
              <a:rPr lang="en-US" sz="1200"/>
              <a:pPr/>
              <a:t>15</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962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60EE022C-EBB8-7D47-9FEB-E6A1F43E3192}" type="slidenum">
              <a:rPr lang="en-US" sz="1200"/>
              <a:pPr/>
              <a:t>24</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5352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1/8/19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www.google.com/url?sa=i&amp;rct=j&amp;q=&amp;esrc=s&amp;frm=1&amp;source=images&amp;cd=&amp;cad=rja&amp;docid=JJtdtpvhMN7TEM&amp;tbnid=d6GMl_0zaA5vCM:&amp;ved=0CAUQjRw&amp;url=http://marchand.historyproject.ucdavis.edu/tag/nineteenth-century/&amp;ei=vmTdUpucHKqR2wX3qICIBw&amp;psig=AFQjCNH6VjCfUCo8HdhgJsgV-RO5pkuIhw&amp;ust=1390327275304230" TargetMode="External"/><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 Id="rId3"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 Id="rId3" Type="http://schemas.openxmlformats.org/officeDocument/2006/relationships/image" Target="../media/image2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eg"/><Relationship Id="rId3" Type="http://schemas.openxmlformats.org/officeDocument/2006/relationships/image" Target="../media/image2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4" name="Content Placeholder 3"/>
          <p:cNvSpPr>
            <a:spLocks noGrp="1"/>
          </p:cNvSpPr>
          <p:nvPr>
            <p:ph idx="1"/>
          </p:nvPr>
        </p:nvSpPr>
        <p:spPr/>
        <p:txBody>
          <a:bodyPr/>
          <a:lstStyle/>
          <a:p>
            <a:pPr marL="0" indent="0" algn="ctr">
              <a:buNone/>
            </a:pPr>
            <a:r>
              <a:rPr lang="en-US" dirty="0"/>
              <a:t>‘The only counterweight to capitalism is government. Labor wants to be the counterweight but cannot.’</a:t>
            </a:r>
          </a:p>
          <a:p>
            <a:endParaRPr lang="en-US" dirty="0"/>
          </a:p>
          <a:p>
            <a:endParaRPr lang="en-US" dirty="0"/>
          </a:p>
        </p:txBody>
      </p:sp>
    </p:spTree>
    <p:extLst>
      <p:ext uri="{BB962C8B-B14F-4D97-AF65-F5344CB8AC3E}">
        <p14:creationId xmlns:p14="http://schemas.microsoft.com/office/powerpoint/2010/main" val="3755238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8" name="Rectangle 8"/>
          <p:cNvSpPr>
            <a:spLocks noGrp="1" noChangeArrowheads="1"/>
          </p:cNvSpPr>
          <p:nvPr>
            <p:ph type="title"/>
          </p:nvPr>
        </p:nvSpPr>
        <p:spPr>
          <a:xfrm>
            <a:off x="1485900" y="0"/>
            <a:ext cx="6172200" cy="1143000"/>
          </a:xfrm>
        </p:spPr>
        <p:txBody>
          <a:bodyPr/>
          <a:lstStyle/>
          <a:p>
            <a:pPr algn="ctr"/>
            <a:r>
              <a:rPr lang="en-US" altLang="en-US" b="1" dirty="0"/>
              <a:t>Labor changes…</a:t>
            </a:r>
          </a:p>
        </p:txBody>
      </p:sp>
      <p:pic>
        <p:nvPicPr>
          <p:cNvPr id="35844" name="Picture 4" descr="chart-labor force distribution by class - 1870-1900"/>
          <p:cNvPicPr>
            <a:picLocks noGrp="1" noChangeAspect="1" noChangeArrowheads="1"/>
          </p:cNvPicPr>
          <p:nvPr>
            <p:ph sz="half" idx="1"/>
          </p:nvPr>
        </p:nvPicPr>
        <p:blipFill>
          <a:blip r:embed="rId2">
            <a:lum bright="-18000" contrast="12000"/>
            <a:extLst>
              <a:ext uri="{28A0092B-C50C-407E-A947-70E740481C1C}">
                <a14:useLocalDpi xmlns:a14="http://schemas.microsoft.com/office/drawing/2010/main" val="0"/>
              </a:ext>
            </a:extLst>
          </a:blip>
          <a:srcRect t="10495" b="10786"/>
          <a:stretch>
            <a:fillRect/>
          </a:stretch>
        </p:blipFill>
        <p:spPr>
          <a:xfrm>
            <a:off x="698304" y="1319212"/>
            <a:ext cx="7747397" cy="5267325"/>
          </a:xfrm>
          <a:noFill/>
          <a:ln>
            <a:solidFill>
              <a:schemeClr val="tx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322309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a:xfrm>
            <a:off x="1485900" y="-152400"/>
            <a:ext cx="6172200" cy="1143000"/>
          </a:xfrm>
        </p:spPr>
        <p:txBody>
          <a:bodyPr/>
          <a:lstStyle/>
          <a:p>
            <a:pPr algn="ctr"/>
            <a:r>
              <a:rPr lang="en-US" altLang="en-US" b="1" dirty="0"/>
              <a:t>Labor changes…</a:t>
            </a:r>
          </a:p>
        </p:txBody>
      </p:sp>
      <p:pic>
        <p:nvPicPr>
          <p:cNvPr id="57348" name="Picture 4"/>
          <p:cNvPicPr>
            <a:picLocks noGrp="1" noChangeAspect="1" noChangeArrowheads="1"/>
          </p:cNvPicPr>
          <p:nvPr>
            <p:ph idx="1"/>
          </p:nvPr>
        </p:nvPicPr>
        <p:blipFill>
          <a:blip r:embed="rId2">
            <a:lum bright="-6000" contrast="6000"/>
            <a:extLst>
              <a:ext uri="{28A0092B-C50C-407E-A947-70E740481C1C}">
                <a14:useLocalDpi xmlns:a14="http://schemas.microsoft.com/office/drawing/2010/main" val="0"/>
              </a:ext>
            </a:extLst>
          </a:blip>
          <a:srcRect l="22961" t="2992" r="22130" b="2744"/>
          <a:stretch>
            <a:fillRect/>
          </a:stretch>
        </p:blipFill>
        <p:spPr>
          <a:xfrm>
            <a:off x="2425305" y="914400"/>
            <a:ext cx="4293394" cy="5715000"/>
          </a:xfrm>
          <a:noFill/>
          <a:ln>
            <a:solidFill>
              <a:schemeClr val="tx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25902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a:xfrm>
            <a:off x="304800" y="76200"/>
            <a:ext cx="4495800" cy="1143000"/>
          </a:xfrm>
        </p:spPr>
        <p:txBody>
          <a:bodyPr/>
          <a:lstStyle/>
          <a:p>
            <a:pPr eaLnBrk="1" hangingPunct="1">
              <a:defRPr/>
            </a:pPr>
            <a:r>
              <a:rPr lang="en-US" b="1" dirty="0">
                <a:solidFill>
                  <a:srgbClr val="FFFFFF"/>
                </a:solidFill>
                <a:latin typeface="Rockwell"/>
                <a:cs typeface="Rockwell"/>
              </a:rPr>
              <a:t>The workforce</a:t>
            </a:r>
          </a:p>
        </p:txBody>
      </p:sp>
      <p:sp>
        <p:nvSpPr>
          <p:cNvPr id="49155" name="Rectangle 3"/>
          <p:cNvSpPr>
            <a:spLocks noGrp="1" noChangeArrowheads="1"/>
          </p:cNvSpPr>
          <p:nvPr>
            <p:ph type="body" idx="1"/>
          </p:nvPr>
        </p:nvSpPr>
        <p:spPr>
          <a:xfrm>
            <a:off x="76200" y="1066800"/>
            <a:ext cx="4419600" cy="4525963"/>
          </a:xfrm>
        </p:spPr>
        <p:txBody>
          <a:bodyPr>
            <a:normAutofit fontScale="85000" lnSpcReduction="10000"/>
          </a:bodyPr>
          <a:lstStyle/>
          <a:p>
            <a:pPr eaLnBrk="1" hangingPunct="1">
              <a:defRPr/>
            </a:pPr>
            <a:r>
              <a:rPr lang="en-US" dirty="0">
                <a:solidFill>
                  <a:srgbClr val="FFFFFF"/>
                </a:solidFill>
                <a:latin typeface="Rockwell"/>
                <a:cs typeface="Rockwell"/>
              </a:rPr>
              <a:t>Women tended to work in textile mills, garment factories, tobacco factories</a:t>
            </a:r>
          </a:p>
          <a:p>
            <a:pPr lvl="1" eaLnBrk="1" hangingPunct="1">
              <a:defRPr/>
            </a:pPr>
            <a:r>
              <a:rPr lang="en-US" dirty="0">
                <a:solidFill>
                  <a:srgbClr val="FFFFFF"/>
                </a:solidFill>
                <a:latin typeface="Rockwell"/>
                <a:cs typeface="Rockwell"/>
              </a:rPr>
              <a:t>Usually paid less than half the wages of men in the same jobs</a:t>
            </a:r>
          </a:p>
          <a:p>
            <a:pPr eaLnBrk="1" hangingPunct="1">
              <a:defRPr/>
            </a:pPr>
            <a:r>
              <a:rPr lang="en-US" dirty="0">
                <a:solidFill>
                  <a:srgbClr val="FFFFFF"/>
                </a:solidFill>
                <a:latin typeface="Rockwell"/>
                <a:cs typeface="Rockwell"/>
              </a:rPr>
              <a:t>By 1870, 1/3 of factory workers foreign born</a:t>
            </a:r>
          </a:p>
          <a:p>
            <a:pPr lvl="1" eaLnBrk="1" hangingPunct="1">
              <a:defRPr/>
            </a:pPr>
            <a:r>
              <a:rPr lang="en-US" dirty="0">
                <a:solidFill>
                  <a:srgbClr val="FFFFFF"/>
                </a:solidFill>
                <a:latin typeface="Rockwell"/>
                <a:cs typeface="Rockwell"/>
              </a:rPr>
              <a:t>Hired because they would work for much less $</a:t>
            </a:r>
          </a:p>
        </p:txBody>
      </p:sp>
      <p:pic>
        <p:nvPicPr>
          <p:cNvPr id="84995" name="Picture 8"/>
          <p:cNvPicPr>
            <a:picLocks noChangeAspect="1" noChangeArrowheads="1"/>
          </p:cNvPicPr>
          <p:nvPr/>
        </p:nvPicPr>
        <p:blipFill>
          <a:blip r:embed="rId3">
            <a:extLst>
              <a:ext uri="{28A0092B-C50C-407E-A947-70E740481C1C}">
                <a14:useLocalDpi xmlns:a14="http://schemas.microsoft.com/office/drawing/2010/main" val="0"/>
              </a:ext>
            </a:extLst>
          </a:blip>
          <a:srcRect b="3941"/>
          <a:stretch>
            <a:fillRect/>
          </a:stretch>
        </p:blipFill>
        <p:spPr bwMode="auto">
          <a:xfrm>
            <a:off x="4724400" y="785813"/>
            <a:ext cx="4419600" cy="262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996" name="Picture 10" descr="http://historyproject.ucdavis.edu/marchandslides.bak/4626.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r="7013"/>
          <a:stretch>
            <a:fillRect/>
          </a:stretch>
        </p:blipFill>
        <p:spPr bwMode="auto">
          <a:xfrm>
            <a:off x="4424363" y="3408363"/>
            <a:ext cx="453072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5410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rrowheads="1"/>
          </p:cNvSpPr>
          <p:nvPr>
            <p:ph type="title" idx="4294967295"/>
          </p:nvPr>
        </p:nvSpPr>
        <p:spPr>
          <a:xfrm>
            <a:off x="304800" y="0"/>
            <a:ext cx="854075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4000">
                <a:effectLst/>
              </a:rPr>
              <a:t>Labor Wages and Conditions</a:t>
            </a:r>
          </a:p>
        </p:txBody>
      </p:sp>
      <p:sp>
        <p:nvSpPr>
          <p:cNvPr id="27650" name="Rectangle 4"/>
          <p:cNvSpPr>
            <a:spLocks noGrp="1" noRot="1" noChangeArrowheads="1"/>
          </p:cNvSpPr>
          <p:nvPr>
            <p:ph type="body" sz="half" idx="4294967295"/>
          </p:nvPr>
        </p:nvSpPr>
        <p:spPr>
          <a:xfrm>
            <a:off x="4876800" y="762000"/>
            <a:ext cx="4267200" cy="609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z="2400" dirty="0">
                <a:effectLst/>
              </a:rPr>
              <a:t>Time and Pay</a:t>
            </a:r>
          </a:p>
          <a:p>
            <a:pPr lvl="1">
              <a:lnSpc>
                <a:spcPct val="80000"/>
              </a:lnSpc>
            </a:pPr>
            <a:r>
              <a:rPr lang="en-US" sz="2000" dirty="0">
                <a:effectLst/>
              </a:rPr>
              <a:t>Average work week for industrial worker: 60 hours</a:t>
            </a:r>
          </a:p>
          <a:p>
            <a:pPr lvl="1">
              <a:lnSpc>
                <a:spcPct val="80000"/>
              </a:lnSpc>
            </a:pPr>
            <a:r>
              <a:rPr lang="en-US" sz="2000" dirty="0">
                <a:effectLst/>
              </a:rPr>
              <a:t>Average hourly rate for unskilled industrial worker: $0.10</a:t>
            </a:r>
          </a:p>
          <a:p>
            <a:pPr>
              <a:lnSpc>
                <a:spcPct val="80000"/>
              </a:lnSpc>
            </a:pPr>
            <a:r>
              <a:rPr lang="en-US" sz="2400" dirty="0" smtClean="0">
                <a:effectLst/>
              </a:rPr>
              <a:t>Conditions</a:t>
            </a:r>
            <a:endParaRPr lang="en-US" sz="2400" dirty="0">
              <a:effectLst/>
            </a:endParaRPr>
          </a:p>
          <a:p>
            <a:pPr lvl="1">
              <a:lnSpc>
                <a:spcPct val="80000"/>
              </a:lnSpc>
            </a:pPr>
            <a:r>
              <a:rPr lang="en-US" sz="2000" dirty="0">
                <a:effectLst/>
              </a:rPr>
              <a:t>Poor ventilation and heavy equipment</a:t>
            </a:r>
          </a:p>
          <a:p>
            <a:pPr lvl="1">
              <a:lnSpc>
                <a:spcPct val="80000"/>
              </a:lnSpc>
            </a:pPr>
            <a:r>
              <a:rPr lang="en-US" sz="2000" dirty="0">
                <a:effectLst/>
              </a:rPr>
              <a:t>In 1882, average of 675 workers killed each week</a:t>
            </a:r>
          </a:p>
          <a:p>
            <a:pPr>
              <a:lnSpc>
                <a:spcPct val="80000"/>
              </a:lnSpc>
            </a:pPr>
            <a:r>
              <a:rPr lang="en-US" sz="2400" dirty="0">
                <a:effectLst/>
              </a:rPr>
              <a:t>No benefits</a:t>
            </a:r>
          </a:p>
          <a:p>
            <a:pPr lvl="1">
              <a:lnSpc>
                <a:spcPct val="80000"/>
              </a:lnSpc>
            </a:pPr>
            <a:r>
              <a:rPr lang="en-US" sz="2000" dirty="0">
                <a:effectLst/>
              </a:rPr>
              <a:t>No vacation days, sick leave, health insurance, workers’ compensation, pensions</a:t>
            </a:r>
          </a:p>
          <a:p>
            <a:pPr>
              <a:lnSpc>
                <a:spcPct val="80000"/>
              </a:lnSpc>
            </a:pPr>
            <a:r>
              <a:rPr lang="en-US" sz="2400" dirty="0">
                <a:effectLst/>
              </a:rPr>
              <a:t>Child Labor</a:t>
            </a:r>
          </a:p>
          <a:p>
            <a:pPr lvl="1">
              <a:lnSpc>
                <a:spcPct val="80000"/>
              </a:lnSpc>
            </a:pPr>
            <a:r>
              <a:rPr lang="en-US" sz="2000" dirty="0">
                <a:effectLst/>
              </a:rPr>
              <a:t>As young as 5 years old</a:t>
            </a:r>
          </a:p>
          <a:p>
            <a:pPr lvl="1">
              <a:lnSpc>
                <a:spcPct val="80000"/>
              </a:lnSpc>
            </a:pPr>
            <a:r>
              <a:rPr lang="en-US" sz="2000" dirty="0">
                <a:effectLst/>
              </a:rPr>
              <a:t>12-14 hours for $.27 ($6.65)</a:t>
            </a:r>
          </a:p>
        </p:txBody>
      </p:sp>
      <p:pic>
        <p:nvPicPr>
          <p:cNvPr id="27651" name="Picture 5"/>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04800" y="3992563"/>
            <a:ext cx="4267200" cy="2865437"/>
          </a:xfrm>
        </p:spPr>
      </p:pic>
      <p:pic>
        <p:nvPicPr>
          <p:cNvPr id="27652" name="Picture 5" descr="Protec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434340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0826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pol_cartoon-the galley-child labor"/>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l="1389" t="6386" r="1389" b="5299"/>
          <a:stretch>
            <a:fillRect/>
          </a:stretch>
        </p:blipFill>
        <p:spPr bwMode="auto">
          <a:xfrm>
            <a:off x="-244926" y="0"/>
            <a:ext cx="9388926" cy="556541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4889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4" descr="RowHou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19200"/>
            <a:ext cx="54864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5"/>
          <p:cNvSpPr>
            <a:spLocks noGrp="1" noRot="1" noChangeArrowheads="1"/>
          </p:cNvSpPr>
          <p:nvPr>
            <p:ph type="title"/>
          </p:nvPr>
        </p:nvSpPr>
        <p:spPr>
          <a:xfrm>
            <a:off x="457200" y="118005"/>
            <a:ext cx="8229600" cy="1143000"/>
          </a:xfrm>
        </p:spPr>
        <p:txBody>
          <a:bodyPr/>
          <a:lstStyle/>
          <a:p>
            <a:pPr eaLnBrk="1" hangingPunct="1">
              <a:defRPr/>
            </a:pPr>
            <a:r>
              <a:rPr lang="en-US" dirty="0">
                <a:solidFill>
                  <a:srgbClr val="FFFFFF"/>
                </a:solidFill>
                <a:latin typeface="Rockwell"/>
                <a:cs typeface="Rockwell"/>
              </a:rPr>
              <a:t>Company Town</a:t>
            </a:r>
          </a:p>
        </p:txBody>
      </p:sp>
      <p:sp>
        <p:nvSpPr>
          <p:cNvPr id="12294" name="Rectangle 6"/>
          <p:cNvSpPr>
            <a:spLocks noGrp="1" noChangeArrowheads="1"/>
          </p:cNvSpPr>
          <p:nvPr>
            <p:ph type="body" idx="1"/>
          </p:nvPr>
        </p:nvSpPr>
        <p:spPr>
          <a:xfrm>
            <a:off x="457200" y="4038600"/>
            <a:ext cx="8229600" cy="2819400"/>
          </a:xfrm>
        </p:spPr>
        <p:txBody>
          <a:bodyPr/>
          <a:lstStyle/>
          <a:p>
            <a:pPr eaLnBrk="1" hangingPunct="1">
              <a:defRPr/>
            </a:pPr>
            <a:r>
              <a:rPr lang="en-US" sz="4000">
                <a:solidFill>
                  <a:srgbClr val="FFFFFF"/>
                </a:solidFill>
                <a:latin typeface="Rockwell"/>
                <a:cs typeface="Rockwell"/>
              </a:rPr>
              <a:t>The company owned the town and rented homes to workers</a:t>
            </a:r>
          </a:p>
          <a:p>
            <a:pPr eaLnBrk="1" hangingPunct="1">
              <a:defRPr/>
            </a:pPr>
            <a:r>
              <a:rPr lang="en-US" sz="4000">
                <a:solidFill>
                  <a:srgbClr val="FFFFFF"/>
                </a:solidFill>
                <a:latin typeface="Rockwell"/>
                <a:cs typeface="Rockwell"/>
              </a:rPr>
              <a:t>Workers paid with </a:t>
            </a:r>
            <a:r>
              <a:rPr lang="en-US" sz="4000" u="sng">
                <a:solidFill>
                  <a:srgbClr val="FFFFFF"/>
                </a:solidFill>
                <a:latin typeface="Rockwell"/>
                <a:cs typeface="Rockwell"/>
              </a:rPr>
              <a:t>scrip</a:t>
            </a:r>
            <a:r>
              <a:rPr lang="en-US" sz="4000">
                <a:solidFill>
                  <a:srgbClr val="FFFFFF"/>
                </a:solidFill>
                <a:latin typeface="Rockwell"/>
                <a:cs typeface="Rockwell"/>
              </a:rPr>
              <a:t> – company </a:t>
            </a:r>
            <a:r>
              <a:rPr lang="ja-JP" altLang="en-US" sz="4000">
                <a:solidFill>
                  <a:srgbClr val="FFFFFF"/>
                </a:solidFill>
                <a:latin typeface="Rockwell"/>
                <a:cs typeface="Rockwell"/>
              </a:rPr>
              <a:t>“</a:t>
            </a:r>
            <a:r>
              <a:rPr lang="en-US" sz="4000">
                <a:solidFill>
                  <a:srgbClr val="FFFFFF"/>
                </a:solidFill>
                <a:latin typeface="Rockwell"/>
                <a:cs typeface="Rockwell"/>
              </a:rPr>
              <a:t>money</a:t>
            </a:r>
            <a:r>
              <a:rPr lang="ja-JP" altLang="en-US" sz="4000">
                <a:solidFill>
                  <a:srgbClr val="FFFFFF"/>
                </a:solidFill>
                <a:latin typeface="Rockwell"/>
                <a:cs typeface="Rockwell"/>
              </a:rPr>
              <a:t>”</a:t>
            </a:r>
            <a:endParaRPr lang="en-US" sz="4000">
              <a:solidFill>
                <a:srgbClr val="FFFFFF"/>
              </a:solidFill>
              <a:latin typeface="Rockwell"/>
              <a:cs typeface="Rockwell"/>
            </a:endParaRPr>
          </a:p>
        </p:txBody>
      </p:sp>
    </p:spTree>
    <p:extLst>
      <p:ext uri="{BB962C8B-B14F-4D97-AF65-F5344CB8AC3E}">
        <p14:creationId xmlns:p14="http://schemas.microsoft.com/office/powerpoint/2010/main" val="26226936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169333" y="273050"/>
            <a:ext cx="8822267" cy="793750"/>
          </a:xfrm>
          <a:prstGeom prst="rect">
            <a:avLst/>
          </a:prstGeom>
          <a:noFill/>
          <a:ln>
            <a:noFill/>
          </a:ln>
          <a:effectLst>
            <a:outerShdw blurRad="63500" dist="17961" dir="2700000" algn="ctr" rotWithShape="0">
              <a:srgbClr val="333333">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defRPr/>
            </a:pPr>
            <a:r>
              <a:rPr lang="en-US" sz="4600" b="1" dirty="0">
                <a:solidFill>
                  <a:srgbClr val="FFFFFF"/>
                </a:solidFill>
                <a:latin typeface="Rockwell"/>
                <a:ea typeface="ＭＳ Ｐゴシック" charset="0"/>
                <a:cs typeface="Rockwell"/>
              </a:rPr>
              <a:t>Big Corporate Profits!</a:t>
            </a:r>
          </a:p>
        </p:txBody>
      </p:sp>
      <p:pic>
        <p:nvPicPr>
          <p:cNvPr id="27650" name="Picture 4" descr="chart-net profits of Carnegie &amp; Assocs - 1875-1900"/>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a:stretch>
            <a:fillRect/>
          </a:stretch>
        </p:blipFill>
        <p:spPr bwMode="auto">
          <a:xfrm>
            <a:off x="1392766" y="1447800"/>
            <a:ext cx="6324600" cy="47434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5290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DIVI7233388"/>
          <p:cNvPicPr>
            <a:picLocks noChangeAspect="1" noChangeArrowheads="1"/>
          </p:cNvPicPr>
          <p:nvPr/>
        </p:nvPicPr>
        <p:blipFill>
          <a:blip r:embed="rId2">
            <a:lum contrast="6000"/>
            <a:extLst>
              <a:ext uri="{28A0092B-C50C-407E-A947-70E740481C1C}">
                <a14:useLocalDpi xmlns:a14="http://schemas.microsoft.com/office/drawing/2010/main" val="0"/>
              </a:ext>
            </a:extLst>
          </a:blip>
          <a:srcRect l="862" t="1437" r="862"/>
          <a:stretch>
            <a:fillRect/>
          </a:stretch>
        </p:blipFill>
        <p:spPr bwMode="auto">
          <a:xfrm>
            <a:off x="48088" y="1432326"/>
            <a:ext cx="9019712" cy="54256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653" name="Text Box 5"/>
          <p:cNvSpPr txBox="1">
            <a:spLocks noChangeArrowheads="1"/>
          </p:cNvSpPr>
          <p:nvPr/>
        </p:nvSpPr>
        <p:spPr bwMode="auto">
          <a:xfrm>
            <a:off x="48088" y="365125"/>
            <a:ext cx="9019712" cy="793750"/>
          </a:xfrm>
          <a:prstGeom prst="rect">
            <a:avLst/>
          </a:prstGeom>
          <a:noFill/>
          <a:ln>
            <a:noFill/>
          </a:ln>
          <a:effectLst>
            <a:outerShdw blurRad="63500" dist="17961" dir="2700000" algn="ctr" rotWithShape="0">
              <a:srgbClr val="333333">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sz="4600" b="1" dirty="0">
                <a:solidFill>
                  <a:srgbClr val="FFFFFF"/>
                </a:solidFill>
                <a:latin typeface="Rockwell"/>
                <a:ea typeface="ＭＳ Ｐゴシック" charset="0"/>
                <a:cs typeface="Rockwell"/>
              </a:rPr>
              <a:t>Labor Unrest:  1870-1900</a:t>
            </a:r>
          </a:p>
        </p:txBody>
      </p:sp>
    </p:spTree>
    <p:extLst>
      <p:ext uri="{BB962C8B-B14F-4D97-AF65-F5344CB8AC3E}">
        <p14:creationId xmlns:p14="http://schemas.microsoft.com/office/powerpoint/2010/main" val="2953212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rrowheads="1"/>
          </p:cNvSpPr>
          <p:nvPr>
            <p:ph type="title" idx="4294967295"/>
          </p:nvPr>
        </p:nvSpPr>
        <p:spPr>
          <a:xfrm>
            <a:off x="0" y="274638"/>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dirty="0" smtClean="0"/>
              <a:t>Views of </a:t>
            </a:r>
            <a:br>
              <a:rPr lang="en-US" dirty="0" smtClean="0"/>
            </a:br>
            <a:r>
              <a:rPr lang="en-US" dirty="0" smtClean="0"/>
              <a:t>Labor			 	  </a:t>
            </a:r>
            <a:r>
              <a:rPr lang="en-US" dirty="0" smtClean="0">
                <a:effectLst/>
              </a:rPr>
              <a:t>vs.		 </a:t>
            </a:r>
            <a:r>
              <a:rPr lang="en-US" dirty="0">
                <a:effectLst/>
              </a:rPr>
              <a:t>Management</a:t>
            </a:r>
          </a:p>
        </p:txBody>
      </p:sp>
      <p:sp>
        <p:nvSpPr>
          <p:cNvPr id="29698" name="Rectangle 3"/>
          <p:cNvSpPr>
            <a:spLocks noGrp="1" noRot="1" noChangeArrowheads="1"/>
          </p:cNvSpPr>
          <p:nvPr>
            <p:ph type="body" sz="half" idx="4294967295"/>
          </p:nvPr>
        </p:nvSpPr>
        <p:spPr>
          <a:xfrm>
            <a:off x="301625" y="1600200"/>
            <a:ext cx="4194175"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2000" dirty="0">
                <a:effectLst/>
              </a:rPr>
              <a:t>Industrialization, mass production, use of semiskilled workers = devalued labor</a:t>
            </a:r>
          </a:p>
          <a:p>
            <a:pPr>
              <a:lnSpc>
                <a:spcPct val="90000"/>
              </a:lnSpc>
            </a:pPr>
            <a:r>
              <a:rPr lang="en-US" sz="2000" dirty="0">
                <a:effectLst/>
              </a:rPr>
              <a:t>Poor and dangerous working conditions, immigrants, and meager salaries = upset workforce</a:t>
            </a:r>
          </a:p>
          <a:p>
            <a:pPr>
              <a:lnSpc>
                <a:spcPct val="90000"/>
              </a:lnSpc>
            </a:pPr>
            <a:r>
              <a:rPr lang="en-US" sz="2000" dirty="0">
                <a:effectLst/>
              </a:rPr>
              <a:t>Collective bargaining to appeal for better conditions, higher salaries, benefits</a:t>
            </a:r>
          </a:p>
          <a:p>
            <a:pPr>
              <a:lnSpc>
                <a:spcPct val="90000"/>
              </a:lnSpc>
            </a:pPr>
            <a:r>
              <a:rPr lang="en-US" sz="2000" dirty="0">
                <a:effectLst/>
              </a:rPr>
              <a:t>Union Methods</a:t>
            </a:r>
          </a:p>
          <a:p>
            <a:pPr lvl="1">
              <a:lnSpc>
                <a:spcPct val="90000"/>
              </a:lnSpc>
            </a:pPr>
            <a:r>
              <a:rPr lang="en-US" sz="1800" dirty="0">
                <a:effectLst/>
              </a:rPr>
              <a:t>political action and efficacy, strikes, picketing, boycotts, slowdowns</a:t>
            </a:r>
          </a:p>
        </p:txBody>
      </p:sp>
      <p:sp>
        <p:nvSpPr>
          <p:cNvPr id="29699" name="Rectangle 4"/>
          <p:cNvSpPr>
            <a:spLocks noGrp="1" noRot="1" noChangeArrowheads="1"/>
          </p:cNvSpPr>
          <p:nvPr>
            <p:ph type="body" sz="half" idx="4294967295"/>
          </p:nvPr>
        </p:nvSpPr>
        <p:spPr>
          <a:xfrm>
            <a:off x="4648200" y="1600200"/>
            <a:ext cx="4194175"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nSpc>
                <a:spcPct val="90000"/>
              </a:lnSpc>
            </a:pPr>
            <a:r>
              <a:rPr lang="en-US" sz="2000">
                <a:effectLst/>
              </a:rPr>
              <a:t>Industrialization, mass production, use of semiskilled workers = increased profits</a:t>
            </a:r>
          </a:p>
          <a:p>
            <a:pPr>
              <a:lnSpc>
                <a:spcPct val="90000"/>
              </a:lnSpc>
            </a:pPr>
            <a:r>
              <a:rPr lang="en-US" sz="2000">
                <a:effectLst/>
              </a:rPr>
              <a:t>Poor and dangerous working conditions, immigrants, and meager salaries = increasing profits and satisfied management</a:t>
            </a:r>
          </a:p>
          <a:p>
            <a:pPr>
              <a:lnSpc>
                <a:spcPct val="90000"/>
              </a:lnSpc>
            </a:pPr>
            <a:r>
              <a:rPr lang="en-US" sz="2000">
                <a:effectLst/>
              </a:rPr>
              <a:t>Developed image of unions and organized labor as un-American, socialist, anarchist</a:t>
            </a:r>
          </a:p>
          <a:p>
            <a:pPr>
              <a:lnSpc>
                <a:spcPct val="90000"/>
              </a:lnSpc>
            </a:pPr>
            <a:r>
              <a:rPr lang="en-US" sz="2000">
                <a:effectLst/>
              </a:rPr>
              <a:t>Management Methods</a:t>
            </a:r>
          </a:p>
          <a:p>
            <a:pPr lvl="1">
              <a:lnSpc>
                <a:spcPct val="90000"/>
              </a:lnSpc>
            </a:pPr>
            <a:r>
              <a:rPr lang="en-US" sz="1800">
                <a:effectLst/>
              </a:rPr>
              <a:t>lockouts, scabs, blacklists, yellow-dog contracts, government/private force, court injunctions</a:t>
            </a:r>
          </a:p>
        </p:txBody>
      </p:sp>
    </p:spTree>
    <p:extLst>
      <p:ext uri="{BB962C8B-B14F-4D97-AF65-F5344CB8AC3E}">
        <p14:creationId xmlns:p14="http://schemas.microsoft.com/office/powerpoint/2010/main" val="264268243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028"/>
          <p:cNvSpPr>
            <a:spLocks noGrp="1" noRot="1" noChangeArrowheads="1"/>
          </p:cNvSpPr>
          <p:nvPr>
            <p:ph type="title" idx="4294967295"/>
          </p:nvPr>
        </p:nvSpPr>
        <p:spPr>
          <a:xfrm>
            <a:off x="0" y="0"/>
            <a:ext cx="9144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ffectLst/>
              </a:rPr>
              <a:t>Labor Unions</a:t>
            </a:r>
          </a:p>
        </p:txBody>
      </p:sp>
      <p:sp>
        <p:nvSpPr>
          <p:cNvPr id="30722" name="Rectangle 1030"/>
          <p:cNvSpPr>
            <a:spLocks noGrp="1" noRot="1" noChangeArrowheads="1"/>
          </p:cNvSpPr>
          <p:nvPr>
            <p:ph type="body" sz="half" idx="4294967295"/>
          </p:nvPr>
        </p:nvSpPr>
        <p:spPr>
          <a:xfrm>
            <a:off x="0" y="914400"/>
            <a:ext cx="44196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z="1800" b="1">
                <a:effectLst/>
              </a:rPr>
              <a:t>Knights of Labor (1869)</a:t>
            </a:r>
          </a:p>
          <a:p>
            <a:r>
              <a:rPr lang="en-US" sz="1800">
                <a:effectLst/>
              </a:rPr>
              <a:t>Terence V. Powderley</a:t>
            </a:r>
          </a:p>
          <a:p>
            <a:r>
              <a:rPr lang="en-US" sz="1800">
                <a:effectLst/>
              </a:rPr>
              <a:t>Platform</a:t>
            </a:r>
          </a:p>
          <a:p>
            <a:pPr lvl="1"/>
            <a:r>
              <a:rPr lang="en-US" sz="1600">
                <a:effectLst/>
              </a:rPr>
              <a:t>Open to blacks, women, most immigrants, Catholics, unskilled and semi-skilled workers</a:t>
            </a:r>
          </a:p>
          <a:p>
            <a:pPr lvl="1"/>
            <a:r>
              <a:rPr lang="en-US" sz="1600">
                <a:effectLst/>
              </a:rPr>
              <a:t>Cooperatives and anti-trusts</a:t>
            </a:r>
          </a:p>
          <a:p>
            <a:pPr lvl="1"/>
            <a:r>
              <a:rPr lang="en-US" sz="1600">
                <a:effectLst/>
              </a:rPr>
              <a:t>8-hour workday, child labor laws</a:t>
            </a:r>
          </a:p>
          <a:p>
            <a:r>
              <a:rPr lang="en-US" sz="1800">
                <a:effectLst/>
              </a:rPr>
              <a:t>Tactics</a:t>
            </a:r>
          </a:p>
          <a:p>
            <a:pPr lvl="1"/>
            <a:r>
              <a:rPr lang="en-US" sz="1600">
                <a:effectLst/>
              </a:rPr>
              <a:t>Arbitration and strikes</a:t>
            </a:r>
            <a:endParaRPr lang="en-US" sz="2000">
              <a:effectLst/>
            </a:endParaRPr>
          </a:p>
        </p:txBody>
      </p:sp>
      <p:sp>
        <p:nvSpPr>
          <p:cNvPr id="30723" name="Rectangle 5"/>
          <p:cNvSpPr>
            <a:spLocks noGrp="1" noRot="1" noChangeArrowheads="1"/>
          </p:cNvSpPr>
          <p:nvPr>
            <p:ph type="body" sz="half" idx="4294967295"/>
          </p:nvPr>
        </p:nvSpPr>
        <p:spPr>
          <a:xfrm>
            <a:off x="4648200" y="838200"/>
            <a:ext cx="4495800"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en-US" sz="1800" b="1">
                <a:effectLst/>
              </a:rPr>
              <a:t>American Federation of Labor (AFL) (1886)</a:t>
            </a:r>
            <a:endParaRPr lang="en-US" sz="1800">
              <a:effectLst/>
            </a:endParaRPr>
          </a:p>
          <a:p>
            <a:r>
              <a:rPr lang="en-US" sz="1800">
                <a:effectLst/>
              </a:rPr>
              <a:t>Organization of national craft unions of skilled workers</a:t>
            </a:r>
          </a:p>
          <a:p>
            <a:r>
              <a:rPr lang="en-US" sz="1800" b="1">
                <a:effectLst/>
              </a:rPr>
              <a:t>Samuel Gompers</a:t>
            </a:r>
          </a:p>
          <a:p>
            <a:r>
              <a:rPr lang="en-US" sz="1800" b="1">
                <a:effectLst/>
              </a:rPr>
              <a:t>“Bread and Butter”</a:t>
            </a:r>
          </a:p>
          <a:p>
            <a:pPr lvl="1"/>
            <a:r>
              <a:rPr lang="en-US" sz="1600">
                <a:effectLst/>
              </a:rPr>
              <a:t>Higher wages</a:t>
            </a:r>
          </a:p>
          <a:p>
            <a:pPr lvl="1"/>
            <a:r>
              <a:rPr lang="en-US" sz="1600">
                <a:effectLst/>
              </a:rPr>
              <a:t>Shorter working hours</a:t>
            </a:r>
          </a:p>
          <a:p>
            <a:pPr lvl="1"/>
            <a:r>
              <a:rPr lang="en-US" sz="1600">
                <a:effectLst/>
              </a:rPr>
              <a:t>Better working conditions</a:t>
            </a:r>
          </a:p>
          <a:p>
            <a:r>
              <a:rPr lang="en-US" sz="1800">
                <a:effectLst/>
              </a:rPr>
              <a:t>Tactics</a:t>
            </a:r>
          </a:p>
          <a:p>
            <a:pPr lvl="1"/>
            <a:r>
              <a:rPr lang="en-US" sz="1600">
                <a:effectLst/>
              </a:rPr>
              <a:t>Arbitration and strikes</a:t>
            </a:r>
          </a:p>
          <a:p>
            <a:pPr lvl="1"/>
            <a:r>
              <a:rPr lang="en-US" sz="1600">
                <a:effectLst/>
              </a:rPr>
              <a:t>Political lobbying with Democratic Party</a:t>
            </a:r>
            <a:endParaRPr lang="en-US" sz="2400">
              <a:effectLst/>
            </a:endParaRPr>
          </a:p>
        </p:txBody>
      </p:sp>
      <p:pic>
        <p:nvPicPr>
          <p:cNvPr id="30724" name="Picture 1031" descr="250px-Knights_of_labor_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014788"/>
            <a:ext cx="2971800"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8" descr="220px-AFL-label.jpg                                            000A84C2Macintosh HD                   C5A9507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6482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6906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9777"/>
            <a:ext cx="7772400" cy="3155027"/>
          </a:xfrm>
        </p:spPr>
        <p:txBody>
          <a:bodyPr>
            <a:normAutofit/>
          </a:bodyPr>
          <a:lstStyle/>
          <a:p>
            <a:r>
              <a:rPr lang="en-US" dirty="0" smtClean="0"/>
              <a:t>The Response to Industry-The Early American Labor Movement and Big Business’ Response</a:t>
            </a:r>
            <a:endParaRPr lang="en-US" dirty="0"/>
          </a:p>
        </p:txBody>
      </p:sp>
      <p:sp>
        <p:nvSpPr>
          <p:cNvPr id="3" name="Subtitle 2"/>
          <p:cNvSpPr>
            <a:spLocks noGrp="1"/>
          </p:cNvSpPr>
          <p:nvPr>
            <p:ph type="subTitle" idx="1"/>
          </p:nvPr>
        </p:nvSpPr>
        <p:spPr>
          <a:xfrm>
            <a:off x="1371600" y="4432362"/>
            <a:ext cx="6400800" cy="1972942"/>
          </a:xfrm>
        </p:spPr>
        <p:txBody>
          <a:bodyPr>
            <a:normAutofit/>
          </a:bodyPr>
          <a:lstStyle/>
          <a:p>
            <a:r>
              <a:rPr lang="en-US" dirty="0" smtClean="0"/>
              <a:t>Mr. Winchell</a:t>
            </a:r>
          </a:p>
          <a:p>
            <a:r>
              <a:rPr lang="en-US" dirty="0" smtClean="0"/>
              <a:t>APUSH 2018-2019</a:t>
            </a:r>
          </a:p>
          <a:p>
            <a:r>
              <a:rPr lang="en-US" dirty="0" smtClean="0"/>
              <a:t>Period 6</a:t>
            </a:r>
            <a:endParaRPr lang="en-US" dirty="0"/>
          </a:p>
        </p:txBody>
      </p:sp>
    </p:spTree>
    <p:extLst>
      <p:ext uri="{BB962C8B-B14F-4D97-AF65-F5344CB8AC3E}">
        <p14:creationId xmlns:p14="http://schemas.microsoft.com/office/powerpoint/2010/main" val="38546136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Knights of Labor Goals</a:t>
            </a:r>
            <a:endParaRPr lang="en-US" dirty="0"/>
          </a:p>
        </p:txBody>
      </p:sp>
      <p:sp>
        <p:nvSpPr>
          <p:cNvPr id="3" name="Content Placeholder 2"/>
          <p:cNvSpPr>
            <a:spLocks noGrp="1"/>
          </p:cNvSpPr>
          <p:nvPr>
            <p:ph idx="1"/>
          </p:nvPr>
        </p:nvSpPr>
        <p:spPr/>
        <p:txBody>
          <a:bodyPr>
            <a:normAutofit fontScale="77500" lnSpcReduction="20000"/>
          </a:bodyPr>
          <a:lstStyle/>
          <a:p>
            <a:pPr>
              <a:spcBef>
                <a:spcPct val="50000"/>
              </a:spcBef>
            </a:pPr>
            <a:r>
              <a:rPr lang="en-US" dirty="0">
                <a:latin typeface="Rockwell"/>
                <a:cs typeface="Rockwell"/>
              </a:rPr>
              <a:t>Eight-hour workday.</a:t>
            </a:r>
          </a:p>
          <a:p>
            <a:pPr>
              <a:spcBef>
                <a:spcPct val="50000"/>
              </a:spcBef>
            </a:pPr>
            <a:r>
              <a:rPr lang="en-US" dirty="0" smtClean="0">
                <a:latin typeface="Rockwell"/>
                <a:cs typeface="Rockwell"/>
              </a:rPr>
              <a:t>Workers’ cooperatives</a:t>
            </a:r>
            <a:r>
              <a:rPr lang="en-US" dirty="0">
                <a:latin typeface="Rockwell"/>
                <a:cs typeface="Rockwell"/>
              </a:rPr>
              <a:t>.</a:t>
            </a:r>
          </a:p>
          <a:p>
            <a:pPr>
              <a:spcBef>
                <a:spcPct val="50000"/>
              </a:spcBef>
            </a:pPr>
            <a:r>
              <a:rPr lang="en-US" dirty="0">
                <a:latin typeface="Rockwell"/>
                <a:cs typeface="Rockwell"/>
              </a:rPr>
              <a:t>Worker-owned factories.</a:t>
            </a:r>
          </a:p>
          <a:p>
            <a:pPr>
              <a:spcBef>
                <a:spcPct val="50000"/>
              </a:spcBef>
            </a:pPr>
            <a:r>
              <a:rPr lang="en-US" dirty="0">
                <a:latin typeface="Rockwell"/>
                <a:cs typeface="Rockwell"/>
              </a:rPr>
              <a:t>Abolition of child and prison labor.</a:t>
            </a:r>
          </a:p>
          <a:p>
            <a:pPr>
              <a:spcBef>
                <a:spcPct val="50000"/>
              </a:spcBef>
            </a:pPr>
            <a:r>
              <a:rPr lang="en-US" dirty="0">
                <a:latin typeface="Rockwell"/>
                <a:cs typeface="Rockwell"/>
              </a:rPr>
              <a:t>Increased circulation of greenbacks.</a:t>
            </a:r>
          </a:p>
          <a:p>
            <a:pPr>
              <a:spcBef>
                <a:spcPct val="50000"/>
              </a:spcBef>
            </a:pPr>
            <a:r>
              <a:rPr lang="en-US" dirty="0">
                <a:latin typeface="Rockwell"/>
                <a:cs typeface="Rockwell"/>
              </a:rPr>
              <a:t>Equal pay for men and women.</a:t>
            </a:r>
          </a:p>
          <a:p>
            <a:pPr>
              <a:spcBef>
                <a:spcPct val="50000"/>
              </a:spcBef>
            </a:pPr>
            <a:r>
              <a:rPr lang="en-US" dirty="0">
                <a:latin typeface="Rockwell"/>
                <a:cs typeface="Rockwell"/>
              </a:rPr>
              <a:t>Safety codes in the workplace.</a:t>
            </a:r>
          </a:p>
          <a:p>
            <a:pPr>
              <a:spcBef>
                <a:spcPct val="50000"/>
              </a:spcBef>
            </a:pPr>
            <a:r>
              <a:rPr lang="en-US" dirty="0">
                <a:latin typeface="Rockwell"/>
                <a:cs typeface="Rockwell"/>
              </a:rPr>
              <a:t>Prohibition of contract foreign labor.</a:t>
            </a:r>
          </a:p>
          <a:p>
            <a:pPr>
              <a:spcBef>
                <a:spcPct val="50000"/>
              </a:spcBef>
            </a:pPr>
            <a:r>
              <a:rPr lang="en-US" dirty="0">
                <a:latin typeface="Rockwell"/>
                <a:cs typeface="Rockwell"/>
              </a:rPr>
              <a:t>Abolition of the National Bank.</a:t>
            </a:r>
          </a:p>
          <a:p>
            <a:endParaRPr lang="en-US" dirty="0">
              <a:latin typeface="Rockwell"/>
              <a:cs typeface="Rockwell"/>
            </a:endParaRPr>
          </a:p>
        </p:txBody>
      </p:sp>
    </p:spTree>
    <p:extLst>
      <p:ext uri="{BB962C8B-B14F-4D97-AF65-F5344CB8AC3E}">
        <p14:creationId xmlns:p14="http://schemas.microsoft.com/office/powerpoint/2010/main" val="285622614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American Federation of Labor Goals</a:t>
            </a:r>
            <a:endParaRPr lang="en-US" dirty="0"/>
          </a:p>
        </p:txBody>
      </p:sp>
      <p:sp>
        <p:nvSpPr>
          <p:cNvPr id="3" name="Content Placeholder 2"/>
          <p:cNvSpPr>
            <a:spLocks noGrp="1"/>
          </p:cNvSpPr>
          <p:nvPr>
            <p:ph idx="1"/>
          </p:nvPr>
        </p:nvSpPr>
        <p:spPr/>
        <p:txBody>
          <a:bodyPr>
            <a:normAutofit fontScale="77500" lnSpcReduction="20000"/>
          </a:bodyPr>
          <a:lstStyle/>
          <a:p>
            <a:pPr>
              <a:spcBef>
                <a:spcPct val="50000"/>
              </a:spcBef>
            </a:pPr>
            <a:r>
              <a:rPr lang="en-US" dirty="0">
                <a:solidFill>
                  <a:srgbClr val="FFFFFF"/>
                </a:solidFill>
                <a:latin typeface="Rockwell"/>
                <a:cs typeface="Rockwell"/>
              </a:rPr>
              <a:t>Catered to the skilled worker.</a:t>
            </a:r>
          </a:p>
          <a:p>
            <a:pPr>
              <a:spcBef>
                <a:spcPct val="50000"/>
              </a:spcBef>
            </a:pPr>
            <a:r>
              <a:rPr lang="en-US" dirty="0">
                <a:solidFill>
                  <a:srgbClr val="FFFFFF"/>
                </a:solidFill>
                <a:latin typeface="Rockwell"/>
                <a:cs typeface="Rockwell"/>
              </a:rPr>
              <a:t>Represented workers in matters of national legislation.</a:t>
            </a:r>
          </a:p>
          <a:p>
            <a:pPr>
              <a:spcBef>
                <a:spcPct val="50000"/>
              </a:spcBef>
            </a:pPr>
            <a:r>
              <a:rPr lang="en-US" dirty="0">
                <a:solidFill>
                  <a:srgbClr val="FFFFFF"/>
                </a:solidFill>
                <a:latin typeface="Rockwell"/>
                <a:cs typeface="Rockwell"/>
              </a:rPr>
              <a:t>Maintained a national strike fund.</a:t>
            </a:r>
          </a:p>
          <a:p>
            <a:pPr>
              <a:spcBef>
                <a:spcPct val="50000"/>
              </a:spcBef>
            </a:pPr>
            <a:r>
              <a:rPr lang="en-US" dirty="0">
                <a:solidFill>
                  <a:srgbClr val="FFFFFF"/>
                </a:solidFill>
                <a:latin typeface="Rockwell"/>
                <a:cs typeface="Rockwell"/>
              </a:rPr>
              <a:t>Evangelized the cause of unionism.</a:t>
            </a:r>
          </a:p>
          <a:p>
            <a:pPr>
              <a:spcBef>
                <a:spcPct val="50000"/>
              </a:spcBef>
            </a:pPr>
            <a:r>
              <a:rPr lang="en-US" dirty="0">
                <a:solidFill>
                  <a:srgbClr val="FFFFFF"/>
                </a:solidFill>
                <a:latin typeface="Rockwell"/>
                <a:cs typeface="Rockwell"/>
              </a:rPr>
              <a:t>Prevented disputes among the many craft unions.</a:t>
            </a:r>
          </a:p>
          <a:p>
            <a:pPr>
              <a:spcBef>
                <a:spcPct val="50000"/>
              </a:spcBef>
            </a:pPr>
            <a:r>
              <a:rPr lang="en-US" dirty="0">
                <a:solidFill>
                  <a:srgbClr val="FFFFFF"/>
                </a:solidFill>
                <a:latin typeface="Rockwell"/>
                <a:cs typeface="Rockwell"/>
              </a:rPr>
              <a:t>Mediated disputes between management and labor.</a:t>
            </a:r>
          </a:p>
          <a:p>
            <a:pPr>
              <a:spcBef>
                <a:spcPct val="50000"/>
              </a:spcBef>
            </a:pPr>
            <a:r>
              <a:rPr lang="en-US" dirty="0">
                <a:solidFill>
                  <a:srgbClr val="FFFFFF"/>
                </a:solidFill>
                <a:latin typeface="Rockwell"/>
                <a:cs typeface="Rockwell"/>
              </a:rPr>
              <a:t>Pushed for closed shops.</a:t>
            </a:r>
          </a:p>
          <a:p>
            <a:endParaRPr lang="en-US" dirty="0">
              <a:solidFill>
                <a:srgbClr val="FFFFFF"/>
              </a:solidFill>
              <a:latin typeface="Rockwell"/>
              <a:cs typeface="Rockwell"/>
            </a:endParaRPr>
          </a:p>
        </p:txBody>
      </p:sp>
    </p:spTree>
    <p:extLst>
      <p:ext uri="{BB962C8B-B14F-4D97-AF65-F5344CB8AC3E}">
        <p14:creationId xmlns:p14="http://schemas.microsoft.com/office/powerpoint/2010/main" val="4130390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181419" y="365125"/>
            <a:ext cx="8810181" cy="823913"/>
          </a:xfrm>
          <a:prstGeom prst="rect">
            <a:avLst/>
          </a:prstGeom>
          <a:noFill/>
          <a:ln>
            <a:noFill/>
          </a:ln>
          <a:effectLst>
            <a:outerShdw blurRad="63500" dist="17961" dir="2700000" algn="ctr" rotWithShape="0">
              <a:srgbClr val="333333">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defRPr/>
            </a:pPr>
            <a:r>
              <a:rPr lang="en-US" sz="4800" b="1" dirty="0">
                <a:solidFill>
                  <a:srgbClr val="FFFFFF"/>
                </a:solidFill>
                <a:latin typeface="Rockwell"/>
                <a:ea typeface="ＭＳ Ｐゴシック" charset="0"/>
                <a:cs typeface="Rockwell"/>
              </a:rPr>
              <a:t>Labor Union Membership</a:t>
            </a:r>
          </a:p>
        </p:txBody>
      </p:sp>
      <p:pic>
        <p:nvPicPr>
          <p:cNvPr id="45058" name="Picture 3" descr="chart-LaborUnionMembership-1897-1920"/>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b="7736"/>
          <a:stretch>
            <a:fillRect/>
          </a:stretch>
        </p:blipFill>
        <p:spPr bwMode="auto">
          <a:xfrm>
            <a:off x="2133159" y="1524000"/>
            <a:ext cx="4762500" cy="46577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22936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148167" y="76200"/>
            <a:ext cx="8843433" cy="1495425"/>
          </a:xfrm>
          <a:prstGeom prst="rect">
            <a:avLst/>
          </a:prstGeom>
          <a:noFill/>
          <a:ln>
            <a:noFill/>
          </a:ln>
          <a:effectLst>
            <a:outerShdw blurRad="63500" dist="17961" dir="2700000" algn="ctr" rotWithShape="0">
              <a:srgbClr val="333333">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defRPr/>
            </a:pPr>
            <a:r>
              <a:rPr lang="en-US" sz="4600" b="1" dirty="0">
                <a:solidFill>
                  <a:srgbClr val="FFFFFF"/>
                </a:solidFill>
                <a:latin typeface="Rockwell"/>
                <a:ea typeface="ＭＳ Ｐゴシック" charset="0"/>
                <a:cs typeface="Rockwell"/>
              </a:rPr>
              <a:t>Mother Jones: </a:t>
            </a:r>
            <a:br>
              <a:rPr lang="en-US" sz="4600" b="1" dirty="0">
                <a:solidFill>
                  <a:srgbClr val="FFFFFF"/>
                </a:solidFill>
                <a:latin typeface="Rockwell"/>
                <a:ea typeface="ＭＳ Ｐゴシック" charset="0"/>
                <a:cs typeface="Rockwell"/>
              </a:rPr>
            </a:br>
            <a:r>
              <a:rPr lang="ja-JP" altLang="en-US" sz="4600" b="1" dirty="0">
                <a:solidFill>
                  <a:srgbClr val="FFFFFF"/>
                </a:solidFill>
                <a:latin typeface="Rockwell"/>
                <a:ea typeface="ＭＳ Ｐゴシック" charset="0"/>
                <a:cs typeface="Rockwell"/>
              </a:rPr>
              <a:t>“</a:t>
            </a:r>
            <a:r>
              <a:rPr lang="en-US" sz="4600" b="1" dirty="0">
                <a:solidFill>
                  <a:srgbClr val="FFFFFF"/>
                </a:solidFill>
                <a:latin typeface="Rockwell"/>
                <a:ea typeface="ＭＳ Ｐゴシック" charset="0"/>
                <a:cs typeface="Rockwell"/>
              </a:rPr>
              <a:t>The Miner</a:t>
            </a:r>
            <a:r>
              <a:rPr lang="ja-JP" altLang="en-US" sz="4600" b="1" dirty="0">
                <a:solidFill>
                  <a:srgbClr val="FFFFFF"/>
                </a:solidFill>
                <a:latin typeface="Rockwell"/>
                <a:ea typeface="ＭＳ Ｐゴシック" charset="0"/>
                <a:cs typeface="Rockwell"/>
              </a:rPr>
              <a:t>’</a:t>
            </a:r>
            <a:r>
              <a:rPr lang="en-US" sz="4600" b="1" dirty="0">
                <a:solidFill>
                  <a:srgbClr val="FFFFFF"/>
                </a:solidFill>
                <a:latin typeface="Rockwell"/>
                <a:ea typeface="ＭＳ Ｐゴシック" charset="0"/>
                <a:cs typeface="Rockwell"/>
              </a:rPr>
              <a:t>s Angel</a:t>
            </a:r>
            <a:r>
              <a:rPr lang="ja-JP" altLang="en-US" sz="4600" b="1" dirty="0">
                <a:solidFill>
                  <a:srgbClr val="FFFFFF"/>
                </a:solidFill>
                <a:latin typeface="Rockwell"/>
                <a:ea typeface="ＭＳ Ｐゴシック" charset="0"/>
                <a:cs typeface="Rockwell"/>
              </a:rPr>
              <a:t>”</a:t>
            </a:r>
            <a:endParaRPr lang="en-US" sz="4600" b="1" dirty="0">
              <a:solidFill>
                <a:srgbClr val="FFFFFF"/>
              </a:solidFill>
              <a:latin typeface="Rockwell"/>
              <a:ea typeface="ＭＳ Ｐゴシック" charset="0"/>
              <a:cs typeface="Rockwell"/>
            </a:endParaRPr>
          </a:p>
        </p:txBody>
      </p:sp>
      <p:pic>
        <p:nvPicPr>
          <p:cNvPr id="39938" name="Picture 3" descr="Mother Jones-1"/>
          <p:cNvPicPr>
            <a:picLocks noChangeAspect="1" noChangeArrowheads="1"/>
          </p:cNvPicPr>
          <p:nvPr/>
        </p:nvPicPr>
        <p:blipFill>
          <a:blip r:embed="rId2">
            <a:lum contrast="6000"/>
            <a:extLst>
              <a:ext uri="{28A0092B-C50C-407E-A947-70E740481C1C}">
                <a14:useLocalDpi xmlns:a14="http://schemas.microsoft.com/office/drawing/2010/main" val="0"/>
              </a:ext>
            </a:extLst>
          </a:blip>
          <a:srcRect l="5734" t="2168" r="5376" b="8943"/>
          <a:stretch>
            <a:fillRect/>
          </a:stretch>
        </p:blipFill>
        <p:spPr bwMode="auto">
          <a:xfrm>
            <a:off x="0" y="2286000"/>
            <a:ext cx="3459163" cy="4572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89092" name="Text Box 4"/>
          <p:cNvSpPr txBox="1">
            <a:spLocks noChangeArrowheads="1"/>
          </p:cNvSpPr>
          <p:nvPr/>
        </p:nvSpPr>
        <p:spPr bwMode="auto">
          <a:xfrm>
            <a:off x="3894667" y="1828800"/>
            <a:ext cx="486833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457200" indent="-457200">
              <a:defRPr sz="2400">
                <a:solidFill>
                  <a:schemeClr val="tx1"/>
                </a:solidFill>
                <a:latin typeface="Arial" charset="0"/>
                <a:ea typeface="ＭＳ Ｐゴシック" charset="0"/>
              </a:defRPr>
            </a:lvl1pPr>
            <a:lvl2pPr marL="5715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342900" indent="-342900">
              <a:spcBef>
                <a:spcPct val="50000"/>
              </a:spcBef>
              <a:buClr>
                <a:srgbClr val="FF0000"/>
              </a:buClr>
              <a:buFont typeface="Arial"/>
              <a:buChar char="•"/>
              <a:defRPr/>
            </a:pPr>
            <a:r>
              <a:rPr lang="en-US" dirty="0" smtClean="0">
                <a:latin typeface="Rockwell"/>
                <a:cs typeface="Rockwell"/>
              </a:rPr>
              <a:t>Mary Harris.</a:t>
            </a:r>
          </a:p>
          <a:p>
            <a:pPr marL="342900" indent="-342900">
              <a:spcBef>
                <a:spcPct val="50000"/>
              </a:spcBef>
              <a:buClr>
                <a:srgbClr val="FF0000"/>
              </a:buClr>
              <a:buFont typeface="Arial"/>
              <a:buChar char="•"/>
              <a:defRPr/>
            </a:pPr>
            <a:r>
              <a:rPr lang="en-US" dirty="0" smtClean="0">
                <a:latin typeface="Rockwell"/>
                <a:cs typeface="Rockwell"/>
              </a:rPr>
              <a:t>Organizer for the</a:t>
            </a:r>
            <a:br>
              <a:rPr lang="en-US" dirty="0" smtClean="0">
                <a:latin typeface="Rockwell"/>
                <a:cs typeface="Rockwell"/>
              </a:rPr>
            </a:br>
            <a:r>
              <a:rPr lang="en-US" dirty="0" smtClean="0">
                <a:latin typeface="Rockwell"/>
                <a:cs typeface="Rockwell"/>
              </a:rPr>
              <a:t>United Mine</a:t>
            </a:r>
            <a:br>
              <a:rPr lang="en-US" dirty="0" smtClean="0">
                <a:latin typeface="Rockwell"/>
                <a:cs typeface="Rockwell"/>
              </a:rPr>
            </a:br>
            <a:r>
              <a:rPr lang="en-US" dirty="0" smtClean="0">
                <a:latin typeface="Rockwell"/>
                <a:cs typeface="Rockwell"/>
              </a:rPr>
              <a:t>Workers.</a:t>
            </a:r>
          </a:p>
          <a:p>
            <a:pPr marL="342900" indent="-342900">
              <a:spcBef>
                <a:spcPct val="50000"/>
              </a:spcBef>
              <a:buClr>
                <a:srgbClr val="FF0000"/>
              </a:buClr>
              <a:buFont typeface="Arial"/>
              <a:buChar char="•"/>
              <a:defRPr/>
            </a:pPr>
            <a:r>
              <a:rPr lang="en-US" dirty="0" smtClean="0">
                <a:latin typeface="Rockwell"/>
                <a:cs typeface="Rockwell"/>
              </a:rPr>
              <a:t>Founded the Social</a:t>
            </a:r>
            <a:br>
              <a:rPr lang="en-US" dirty="0" smtClean="0">
                <a:latin typeface="Rockwell"/>
                <a:cs typeface="Rockwell"/>
              </a:rPr>
            </a:br>
            <a:r>
              <a:rPr lang="en-US" dirty="0" smtClean="0">
                <a:latin typeface="Rockwell"/>
                <a:cs typeface="Rockwell"/>
              </a:rPr>
              <a:t>Democratic Party </a:t>
            </a:r>
            <a:br>
              <a:rPr lang="en-US" dirty="0" smtClean="0">
                <a:latin typeface="Rockwell"/>
                <a:cs typeface="Rockwell"/>
              </a:rPr>
            </a:br>
            <a:r>
              <a:rPr lang="en-US" dirty="0" smtClean="0">
                <a:latin typeface="Rockwell"/>
                <a:cs typeface="Rockwell"/>
              </a:rPr>
              <a:t>in 1898.</a:t>
            </a:r>
          </a:p>
          <a:p>
            <a:pPr marL="342900" indent="-342900">
              <a:spcBef>
                <a:spcPct val="50000"/>
              </a:spcBef>
              <a:buClr>
                <a:srgbClr val="FF0000"/>
              </a:buClr>
              <a:buFont typeface="Arial"/>
              <a:buChar char="•"/>
              <a:defRPr/>
            </a:pPr>
            <a:r>
              <a:rPr lang="en-US" dirty="0" smtClean="0">
                <a:latin typeface="Rockwell"/>
                <a:cs typeface="Rockwell"/>
              </a:rPr>
              <a:t>One of the founding members of the I. W. W. in 1905.</a:t>
            </a:r>
          </a:p>
        </p:txBody>
      </p:sp>
    </p:spTree>
    <p:extLst>
      <p:ext uri="{BB962C8B-B14F-4D97-AF65-F5344CB8AC3E}">
        <p14:creationId xmlns:p14="http://schemas.microsoft.com/office/powerpoint/2010/main" val="516460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89092">
                                            <p:txEl>
                                              <p:pRg st="0" end="0"/>
                                            </p:txEl>
                                          </p:spTgt>
                                        </p:tgtEl>
                                        <p:attrNameLst>
                                          <p:attrName>style.visibility</p:attrName>
                                        </p:attrNameLst>
                                      </p:cBhvr>
                                      <p:to>
                                        <p:strVal val="visible"/>
                                      </p:to>
                                    </p:set>
                                    <p:animEffect transition="in" filter="wedge">
                                      <p:cBhvr>
                                        <p:cTn id="7" dur="500"/>
                                        <p:tgtEl>
                                          <p:spTgt spid="890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89092">
                                            <p:txEl>
                                              <p:pRg st="1" end="1"/>
                                            </p:txEl>
                                          </p:spTgt>
                                        </p:tgtEl>
                                        <p:attrNameLst>
                                          <p:attrName>style.visibility</p:attrName>
                                        </p:attrNameLst>
                                      </p:cBhvr>
                                      <p:to>
                                        <p:strVal val="visible"/>
                                      </p:to>
                                    </p:set>
                                    <p:animEffect transition="in" filter="wedge">
                                      <p:cBhvr>
                                        <p:cTn id="12" dur="500"/>
                                        <p:tgtEl>
                                          <p:spTgt spid="8909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89092">
                                            <p:txEl>
                                              <p:pRg st="2" end="2"/>
                                            </p:txEl>
                                          </p:spTgt>
                                        </p:tgtEl>
                                        <p:attrNameLst>
                                          <p:attrName>style.visibility</p:attrName>
                                        </p:attrNameLst>
                                      </p:cBhvr>
                                      <p:to>
                                        <p:strVal val="visible"/>
                                      </p:to>
                                    </p:set>
                                    <p:animEffect transition="in" filter="wedge">
                                      <p:cBhvr>
                                        <p:cTn id="17" dur="500"/>
                                        <p:tgtEl>
                                          <p:spTgt spid="8909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89092">
                                            <p:txEl>
                                              <p:pRg st="3" end="3"/>
                                            </p:txEl>
                                          </p:spTgt>
                                        </p:tgtEl>
                                        <p:attrNameLst>
                                          <p:attrName>style.visibility</p:attrName>
                                        </p:attrNameLst>
                                      </p:cBhvr>
                                      <p:to>
                                        <p:strVal val="visible"/>
                                      </p:to>
                                    </p:set>
                                    <p:animEffect transition="in" filter="wedge">
                                      <p:cBhvr>
                                        <p:cTn id="22" dur="500"/>
                                        <p:tgtEl>
                                          <p:spTgt spid="8909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p:txBody>
          <a:bodyPr/>
          <a:lstStyle/>
          <a:p>
            <a:pPr eaLnBrk="1" hangingPunct="1">
              <a:defRPr/>
            </a:pPr>
            <a:r>
              <a:rPr lang="en-US">
                <a:solidFill>
                  <a:srgbClr val="FFFFFF"/>
                </a:solidFill>
                <a:latin typeface="Rockwell"/>
                <a:cs typeface="Rockwell"/>
              </a:rPr>
              <a:t>The IWW</a:t>
            </a:r>
          </a:p>
        </p:txBody>
      </p:sp>
      <p:sp>
        <p:nvSpPr>
          <p:cNvPr id="56323" name="Rectangle 3"/>
          <p:cNvSpPr>
            <a:spLocks noGrp="1" noChangeArrowheads="1"/>
          </p:cNvSpPr>
          <p:nvPr>
            <p:ph type="body" idx="1"/>
          </p:nvPr>
        </p:nvSpPr>
        <p:spPr/>
        <p:txBody>
          <a:bodyPr>
            <a:normAutofit fontScale="92500" lnSpcReduction="10000"/>
          </a:bodyPr>
          <a:lstStyle/>
          <a:p>
            <a:pPr eaLnBrk="1" hangingPunct="1">
              <a:defRPr/>
            </a:pPr>
            <a:r>
              <a:rPr lang="en-US" dirty="0">
                <a:solidFill>
                  <a:srgbClr val="FFFFFF"/>
                </a:solidFill>
                <a:latin typeface="Rockwell"/>
                <a:cs typeface="Rockwell"/>
              </a:rPr>
              <a:t>IWW = Industrial Workers of the World</a:t>
            </a:r>
          </a:p>
          <a:p>
            <a:pPr eaLnBrk="1" hangingPunct="1">
              <a:defRPr/>
            </a:pPr>
            <a:r>
              <a:rPr lang="en-US" dirty="0">
                <a:solidFill>
                  <a:srgbClr val="FFFFFF"/>
                </a:solidFill>
                <a:latin typeface="Rockwell"/>
                <a:cs typeface="Rockwell"/>
              </a:rPr>
              <a:t>Most radical of the unions</a:t>
            </a:r>
          </a:p>
          <a:p>
            <a:pPr eaLnBrk="1" hangingPunct="1">
              <a:defRPr/>
            </a:pPr>
            <a:r>
              <a:rPr lang="en-US" dirty="0">
                <a:solidFill>
                  <a:srgbClr val="FFFFFF"/>
                </a:solidFill>
                <a:latin typeface="Rockwell"/>
                <a:cs typeface="Rockwell"/>
              </a:rPr>
              <a:t>Led by Bill Haywood</a:t>
            </a:r>
          </a:p>
          <a:p>
            <a:pPr eaLnBrk="1" hangingPunct="1">
              <a:defRPr/>
            </a:pPr>
            <a:r>
              <a:rPr lang="en-US" dirty="0">
                <a:solidFill>
                  <a:srgbClr val="FFFFFF"/>
                </a:solidFill>
                <a:latin typeface="Rockwell"/>
                <a:cs typeface="Rockwell"/>
              </a:rPr>
              <a:t>Organized the most ignored workers, including migrant workers</a:t>
            </a:r>
          </a:p>
          <a:p>
            <a:pPr eaLnBrk="1" hangingPunct="1">
              <a:defRPr/>
            </a:pPr>
            <a:r>
              <a:rPr lang="en-US" dirty="0">
                <a:solidFill>
                  <a:srgbClr val="FFFFFF"/>
                </a:solidFill>
                <a:latin typeface="Rockwell"/>
                <a:cs typeface="Rockwell"/>
              </a:rPr>
              <a:t>Believed in strikes and work slow-</a:t>
            </a:r>
            <a:r>
              <a:rPr lang="en-US" dirty="0" smtClean="0">
                <a:solidFill>
                  <a:srgbClr val="FFFFFF"/>
                </a:solidFill>
                <a:latin typeface="Rockwell"/>
                <a:cs typeface="Rockwell"/>
              </a:rPr>
              <a:t>downs</a:t>
            </a:r>
          </a:p>
          <a:p>
            <a:pPr>
              <a:defRPr/>
            </a:pPr>
            <a:r>
              <a:rPr lang="en-US" dirty="0">
                <a:solidFill>
                  <a:srgbClr val="FFFFFF"/>
                </a:solidFill>
                <a:latin typeface="Rockwell"/>
                <a:cs typeface="Rockwell"/>
              </a:rPr>
              <a:t>Violence was justified to overthrow capitalism.</a:t>
            </a:r>
          </a:p>
          <a:p>
            <a:pPr eaLnBrk="1" hangingPunct="1">
              <a:defRPr/>
            </a:pPr>
            <a:endParaRPr lang="en-US" dirty="0">
              <a:solidFill>
                <a:srgbClr val="FFFFFF"/>
              </a:solidFill>
              <a:latin typeface="Rockwell"/>
              <a:cs typeface="Rockwell"/>
            </a:endParaRPr>
          </a:p>
        </p:txBody>
      </p:sp>
    </p:spTree>
    <p:extLst>
      <p:ext uri="{BB962C8B-B14F-4D97-AF65-F5344CB8AC3E}">
        <p14:creationId xmlns:p14="http://schemas.microsoft.com/office/powerpoint/2010/main" val="377140440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26"/>
          <p:cNvSpPr>
            <a:spLocks noGrp="1" noRot="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ffectLst/>
              </a:rPr>
              <a:t>Great Railroad Strike of 1877</a:t>
            </a:r>
          </a:p>
        </p:txBody>
      </p:sp>
      <p:sp>
        <p:nvSpPr>
          <p:cNvPr id="31746" name="Rectangle 1029"/>
          <p:cNvSpPr>
            <a:spLocks noGrp="1" noRot="1" noChangeArrowheads="1"/>
          </p:cNvSpPr>
          <p:nvPr>
            <p:ph type="body" sz="half" idx="4294967295"/>
          </p:nvPr>
        </p:nvSpPr>
        <p:spPr>
          <a:xfrm>
            <a:off x="4648200" y="1371600"/>
            <a:ext cx="44958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z="2400">
                <a:effectLst/>
              </a:rPr>
              <a:t>July 14-September 4, 1877</a:t>
            </a:r>
          </a:p>
          <a:p>
            <a:pPr>
              <a:lnSpc>
                <a:spcPct val="80000"/>
              </a:lnSpc>
            </a:pPr>
            <a:r>
              <a:rPr lang="en-US" sz="2400">
                <a:effectLst/>
              </a:rPr>
              <a:t>Causes</a:t>
            </a:r>
          </a:p>
          <a:p>
            <a:pPr lvl="1">
              <a:lnSpc>
                <a:spcPct val="80000"/>
              </a:lnSpc>
            </a:pPr>
            <a:r>
              <a:rPr lang="en-US" sz="2000">
                <a:effectLst/>
              </a:rPr>
              <a:t>Panic of 1873</a:t>
            </a:r>
          </a:p>
          <a:p>
            <a:pPr lvl="1">
              <a:lnSpc>
                <a:spcPct val="80000"/>
              </a:lnSpc>
            </a:pPr>
            <a:r>
              <a:rPr lang="en-US" sz="2000">
                <a:effectLst/>
              </a:rPr>
              <a:t>Class conflict with wage cuts and unemployment</a:t>
            </a:r>
          </a:p>
          <a:p>
            <a:pPr>
              <a:lnSpc>
                <a:spcPct val="80000"/>
              </a:lnSpc>
            </a:pPr>
            <a:r>
              <a:rPr lang="en-US" sz="2400">
                <a:effectLst/>
              </a:rPr>
              <a:t>Events</a:t>
            </a:r>
          </a:p>
          <a:p>
            <a:pPr lvl="1">
              <a:lnSpc>
                <a:spcPct val="80000"/>
              </a:lnSpc>
            </a:pPr>
            <a:r>
              <a:rPr lang="en-US" sz="2000">
                <a:effectLst/>
              </a:rPr>
              <a:t>Strikers forced rail stoppages</a:t>
            </a:r>
          </a:p>
          <a:p>
            <a:pPr lvl="1">
              <a:lnSpc>
                <a:spcPct val="80000"/>
              </a:lnSpc>
            </a:pPr>
            <a:r>
              <a:rPr lang="en-US" sz="2000">
                <a:effectLst/>
              </a:rPr>
              <a:t>Federal troops engaged strikers</a:t>
            </a:r>
          </a:p>
          <a:p>
            <a:pPr lvl="1">
              <a:lnSpc>
                <a:spcPct val="80000"/>
              </a:lnSpc>
            </a:pPr>
            <a:r>
              <a:rPr lang="en-US" sz="2000">
                <a:effectLst/>
              </a:rPr>
              <a:t>Riots and massacres</a:t>
            </a:r>
          </a:p>
          <a:p>
            <a:pPr>
              <a:lnSpc>
                <a:spcPct val="80000"/>
              </a:lnSpc>
            </a:pPr>
            <a:r>
              <a:rPr lang="en-US" sz="2400">
                <a:effectLst/>
              </a:rPr>
              <a:t>Impact</a:t>
            </a:r>
          </a:p>
          <a:p>
            <a:pPr lvl="1">
              <a:lnSpc>
                <a:spcPct val="80000"/>
              </a:lnSpc>
            </a:pPr>
            <a:r>
              <a:rPr lang="en-US" sz="2000">
                <a:effectLst/>
              </a:rPr>
              <a:t>Would lead to better organization of workers and labor unions</a:t>
            </a:r>
          </a:p>
          <a:p>
            <a:pPr lvl="1">
              <a:lnSpc>
                <a:spcPct val="80000"/>
              </a:lnSpc>
            </a:pPr>
            <a:r>
              <a:rPr lang="en-US" sz="2000">
                <a:effectLst/>
              </a:rPr>
              <a:t>Legislation to limit unions and preparations for potential conflicts</a:t>
            </a:r>
          </a:p>
        </p:txBody>
      </p:sp>
      <p:pic>
        <p:nvPicPr>
          <p:cNvPr id="31747" name="Picture 1030" descr="300px-Harpers_8_11_1877_Blockade_of_Engines_at_Martinsburg_W_VA"/>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2209800"/>
            <a:ext cx="4572000" cy="3170238"/>
          </a:xfrm>
        </p:spPr>
      </p:pic>
    </p:spTree>
    <p:extLst>
      <p:ext uri="{BB962C8B-B14F-4D97-AF65-F5344CB8AC3E}">
        <p14:creationId xmlns:p14="http://schemas.microsoft.com/office/powerpoint/2010/main" val="256639245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026"/>
          <p:cNvSpPr>
            <a:spLocks noGrp="1" noRot="1" noChangeArrowheads="1"/>
          </p:cNvSpPr>
          <p:nvPr>
            <p:ph type="title" idx="4294967295"/>
          </p:nvPr>
        </p:nvSpPr>
        <p:spPr>
          <a:xfrm>
            <a:off x="301625" y="228600"/>
            <a:ext cx="854075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ffectLst/>
              </a:rPr>
              <a:t>Haymarket Riot of 1886</a:t>
            </a:r>
          </a:p>
        </p:txBody>
      </p:sp>
      <p:sp>
        <p:nvSpPr>
          <p:cNvPr id="32770" name="Rectangle 1029"/>
          <p:cNvSpPr>
            <a:spLocks noGrp="1" noRot="1" noChangeArrowheads="1"/>
          </p:cNvSpPr>
          <p:nvPr>
            <p:ph type="body" sz="half" idx="4294967295"/>
          </p:nvPr>
        </p:nvSpPr>
        <p:spPr>
          <a:xfrm>
            <a:off x="4572000" y="1143000"/>
            <a:ext cx="4572000" cy="571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nSpc>
                <a:spcPct val="90000"/>
              </a:lnSpc>
            </a:pPr>
            <a:r>
              <a:rPr lang="en-US" sz="2000">
                <a:effectLst/>
              </a:rPr>
              <a:t>May Day (May 1</a:t>
            </a:r>
            <a:r>
              <a:rPr lang="en-US" sz="2000" baseline="30000">
                <a:effectLst/>
              </a:rPr>
              <a:t>st</a:t>
            </a:r>
            <a:r>
              <a:rPr lang="en-US" sz="2000">
                <a:effectLst/>
              </a:rPr>
              <a:t>)</a:t>
            </a:r>
          </a:p>
          <a:p>
            <a:pPr lvl="1">
              <a:lnSpc>
                <a:spcPct val="90000"/>
              </a:lnSpc>
            </a:pPr>
            <a:r>
              <a:rPr lang="en-US" sz="1800">
                <a:effectLst/>
              </a:rPr>
              <a:t>Strike begins of harvesting workers</a:t>
            </a:r>
          </a:p>
          <a:p>
            <a:pPr>
              <a:lnSpc>
                <a:spcPct val="90000"/>
              </a:lnSpc>
            </a:pPr>
            <a:r>
              <a:rPr lang="en-US" sz="2000">
                <a:effectLst/>
              </a:rPr>
              <a:t>May 3</a:t>
            </a:r>
            <a:r>
              <a:rPr lang="en-US" sz="2000" baseline="30000">
                <a:effectLst/>
              </a:rPr>
              <a:t>rd</a:t>
            </a:r>
          </a:p>
          <a:p>
            <a:pPr lvl="1">
              <a:lnSpc>
                <a:spcPct val="90000"/>
              </a:lnSpc>
            </a:pPr>
            <a:r>
              <a:rPr lang="en-US" sz="1800">
                <a:effectLst/>
              </a:rPr>
              <a:t>Police sent to protect strikers</a:t>
            </a:r>
          </a:p>
          <a:p>
            <a:pPr lvl="1">
              <a:lnSpc>
                <a:spcPct val="90000"/>
              </a:lnSpc>
            </a:pPr>
            <a:r>
              <a:rPr lang="en-US" sz="1800">
                <a:effectLst/>
              </a:rPr>
              <a:t>Fight broke out and one person killed and several injured</a:t>
            </a:r>
          </a:p>
          <a:p>
            <a:pPr>
              <a:lnSpc>
                <a:spcPct val="90000"/>
              </a:lnSpc>
            </a:pPr>
            <a:r>
              <a:rPr lang="en-US" sz="2000">
                <a:effectLst/>
              </a:rPr>
              <a:t>May 4</a:t>
            </a:r>
            <a:r>
              <a:rPr lang="en-US" sz="2000" baseline="30000">
                <a:effectLst/>
              </a:rPr>
              <a:t>th</a:t>
            </a:r>
            <a:r>
              <a:rPr lang="en-US" sz="2000">
                <a:effectLst/>
              </a:rPr>
              <a:t> Protest</a:t>
            </a:r>
          </a:p>
          <a:p>
            <a:pPr lvl="1">
              <a:lnSpc>
                <a:spcPct val="90000"/>
              </a:lnSpc>
            </a:pPr>
            <a:r>
              <a:rPr lang="en-US" sz="1800">
                <a:effectLst/>
              </a:rPr>
              <a:t>Anarchists planned demonstration against police brutality</a:t>
            </a:r>
          </a:p>
          <a:p>
            <a:pPr lvl="1">
              <a:lnSpc>
                <a:spcPct val="90000"/>
              </a:lnSpc>
            </a:pPr>
            <a:r>
              <a:rPr lang="en-US" sz="1800">
                <a:effectLst/>
              </a:rPr>
              <a:t>Police dispersed crowd of 2,000</a:t>
            </a:r>
          </a:p>
          <a:p>
            <a:pPr>
              <a:lnSpc>
                <a:spcPct val="90000"/>
              </a:lnSpc>
            </a:pPr>
            <a:r>
              <a:rPr lang="en-US" sz="2000">
                <a:effectLst/>
              </a:rPr>
              <a:t>Bombing</a:t>
            </a:r>
          </a:p>
          <a:p>
            <a:pPr lvl="1">
              <a:lnSpc>
                <a:spcPct val="90000"/>
              </a:lnSpc>
            </a:pPr>
            <a:r>
              <a:rPr lang="en-US" sz="1800">
                <a:effectLst/>
              </a:rPr>
              <a:t>A pipe bomb exploded and killed 7 police officers</a:t>
            </a:r>
          </a:p>
          <a:p>
            <a:pPr lvl="1">
              <a:lnSpc>
                <a:spcPct val="90000"/>
              </a:lnSpc>
            </a:pPr>
            <a:r>
              <a:rPr lang="en-US" sz="1800">
                <a:effectLst/>
              </a:rPr>
              <a:t>Police fired into crowd killing 4</a:t>
            </a:r>
          </a:p>
          <a:p>
            <a:pPr>
              <a:lnSpc>
                <a:spcPct val="90000"/>
              </a:lnSpc>
            </a:pPr>
            <a:r>
              <a:rPr lang="en-US" sz="2000">
                <a:effectLst/>
              </a:rPr>
              <a:t>Trial</a:t>
            </a:r>
          </a:p>
          <a:p>
            <a:pPr lvl="1">
              <a:lnSpc>
                <a:spcPct val="90000"/>
              </a:lnSpc>
            </a:pPr>
            <a:r>
              <a:rPr lang="en-US" sz="1800">
                <a:effectLst/>
              </a:rPr>
              <a:t>8 innocent anarchists convicted of murder in a show trial</a:t>
            </a:r>
          </a:p>
          <a:p>
            <a:pPr lvl="1">
              <a:lnSpc>
                <a:spcPct val="90000"/>
              </a:lnSpc>
            </a:pPr>
            <a:r>
              <a:rPr lang="en-US" sz="1800">
                <a:effectLst/>
              </a:rPr>
              <a:t>4 hanged, 1 committed suicide, 3 pardoned by governor</a:t>
            </a:r>
          </a:p>
        </p:txBody>
      </p:sp>
      <p:pic>
        <p:nvPicPr>
          <p:cNvPr id="32771" name="Picture 1030" descr="300px-HaymarketRiot-Harpers"/>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1219200"/>
            <a:ext cx="4495800" cy="3355975"/>
          </a:xfrm>
        </p:spPr>
      </p:pic>
    </p:spTree>
    <p:extLst>
      <p:ext uri="{BB962C8B-B14F-4D97-AF65-F5344CB8AC3E}">
        <p14:creationId xmlns:p14="http://schemas.microsoft.com/office/powerpoint/2010/main" val="321924811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026"/>
          <p:cNvSpPr>
            <a:spLocks noGrp="1" noRot="1" noChangeArrowheads="1"/>
          </p:cNvSpPr>
          <p:nvPr>
            <p:ph type="title" idx="4294967295"/>
          </p:nvPr>
        </p:nvSpPr>
        <p:spPr>
          <a:xfrm>
            <a:off x="304800" y="0"/>
            <a:ext cx="854075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4000" b="1">
                <a:effectLst/>
              </a:rPr>
              <a:t>Homestead Strike </a:t>
            </a:r>
          </a:p>
        </p:txBody>
      </p:sp>
      <p:sp>
        <p:nvSpPr>
          <p:cNvPr id="33794" name="Rectangle 1029"/>
          <p:cNvSpPr>
            <a:spLocks noGrp="1" noRot="1" noChangeArrowheads="1"/>
          </p:cNvSpPr>
          <p:nvPr>
            <p:ph type="body" sz="half" idx="4294967295"/>
          </p:nvPr>
        </p:nvSpPr>
        <p:spPr>
          <a:xfrm>
            <a:off x="4648200" y="838200"/>
            <a:ext cx="4495800" cy="601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effectLst/>
              </a:rPr>
              <a:t>June 30-July 6, 1892</a:t>
            </a:r>
          </a:p>
          <a:p>
            <a:r>
              <a:rPr lang="en-US" sz="2000">
                <a:effectLst/>
              </a:rPr>
              <a:t>Henry Frick</a:t>
            </a:r>
          </a:p>
          <a:p>
            <a:pPr lvl="1"/>
            <a:r>
              <a:rPr lang="en-US" sz="1800">
                <a:effectLst/>
              </a:rPr>
              <a:t>Manager of Carnegie Steel</a:t>
            </a:r>
          </a:p>
          <a:p>
            <a:pPr lvl="1"/>
            <a:r>
              <a:rPr lang="en-US" sz="1800">
                <a:effectLst/>
              </a:rPr>
              <a:t>Pursued wage cuts due to lower steel prices</a:t>
            </a:r>
          </a:p>
          <a:p>
            <a:pPr lvl="1"/>
            <a:r>
              <a:rPr lang="en-US" sz="1800">
                <a:effectLst/>
              </a:rPr>
              <a:t>Attempted to weaken steel workers union</a:t>
            </a:r>
          </a:p>
          <a:p>
            <a:r>
              <a:rPr lang="en-US" sz="2000">
                <a:effectLst/>
              </a:rPr>
              <a:t>Events</a:t>
            </a:r>
          </a:p>
          <a:p>
            <a:pPr lvl="1"/>
            <a:r>
              <a:rPr lang="en-US" sz="1800">
                <a:effectLst/>
              </a:rPr>
              <a:t>Frick orders a lockout and hires scabs</a:t>
            </a:r>
          </a:p>
          <a:p>
            <a:pPr lvl="1"/>
            <a:r>
              <a:rPr lang="en-US" sz="1800">
                <a:effectLst/>
              </a:rPr>
              <a:t>Use of Pinkertons to disperse strikers</a:t>
            </a:r>
          </a:p>
          <a:p>
            <a:pPr lvl="1"/>
            <a:r>
              <a:rPr lang="en-US" sz="1800">
                <a:effectLst/>
              </a:rPr>
              <a:t>Pennsylvania state militia ultimately ends strike</a:t>
            </a:r>
          </a:p>
          <a:p>
            <a:r>
              <a:rPr lang="en-US" sz="2000">
                <a:effectLst/>
              </a:rPr>
              <a:t>Impact</a:t>
            </a:r>
          </a:p>
          <a:p>
            <a:pPr lvl="1"/>
            <a:r>
              <a:rPr lang="en-US" sz="1800">
                <a:effectLst/>
              </a:rPr>
              <a:t>Weakened steel workers union</a:t>
            </a:r>
          </a:p>
          <a:p>
            <a:pPr lvl="1"/>
            <a:r>
              <a:rPr lang="en-US" sz="1800">
                <a:effectLst/>
              </a:rPr>
              <a:t>Tarnished Carnegie’s reputation</a:t>
            </a:r>
          </a:p>
        </p:txBody>
      </p:sp>
      <p:pic>
        <p:nvPicPr>
          <p:cNvPr id="33795" name="Picture 1030" descr="Homesteadstrik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1447800"/>
            <a:ext cx="4572000" cy="4572000"/>
          </a:xfrm>
        </p:spPr>
      </p:pic>
    </p:spTree>
    <p:extLst>
      <p:ext uri="{BB962C8B-B14F-4D97-AF65-F5344CB8AC3E}">
        <p14:creationId xmlns:p14="http://schemas.microsoft.com/office/powerpoint/2010/main" val="92488231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026"/>
          <p:cNvSpPr>
            <a:spLocks noGrp="1" noRot="1" noChangeArrowheads="1"/>
          </p:cNvSpPr>
          <p:nvPr>
            <p:ph type="title" idx="4294967295"/>
          </p:nvPr>
        </p:nvSpPr>
        <p:spPr>
          <a:xfrm>
            <a:off x="304800" y="0"/>
            <a:ext cx="854075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effectLst/>
              </a:rPr>
              <a:t>Pullman Strike (1894)</a:t>
            </a:r>
          </a:p>
        </p:txBody>
      </p:sp>
      <p:sp>
        <p:nvSpPr>
          <p:cNvPr id="34818" name="Rectangle 1029"/>
          <p:cNvSpPr>
            <a:spLocks noGrp="1" noRot="1" noChangeArrowheads="1"/>
          </p:cNvSpPr>
          <p:nvPr>
            <p:ph type="body" sz="half" idx="4294967295"/>
          </p:nvPr>
        </p:nvSpPr>
        <p:spPr>
          <a:xfrm>
            <a:off x="3962400" y="838200"/>
            <a:ext cx="5181600" cy="601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2000">
                <a:effectLst/>
              </a:rPr>
              <a:t>Pullman Palace Car Company</a:t>
            </a:r>
          </a:p>
          <a:p>
            <a:pPr lvl="1">
              <a:lnSpc>
                <a:spcPct val="90000"/>
              </a:lnSpc>
            </a:pPr>
            <a:r>
              <a:rPr lang="en-US" sz="1800">
                <a:effectLst/>
              </a:rPr>
              <a:t>Established “model town” for workers</a:t>
            </a:r>
          </a:p>
          <a:p>
            <a:pPr lvl="1">
              <a:lnSpc>
                <a:spcPct val="90000"/>
              </a:lnSpc>
            </a:pPr>
            <a:r>
              <a:rPr lang="en-US" sz="1800">
                <a:effectLst/>
              </a:rPr>
              <a:t>In response to Panic of 1893, wages cut but not rents and town costs</a:t>
            </a:r>
            <a:r>
              <a:rPr lang="en-US" sz="2000">
                <a:effectLst/>
              </a:rPr>
              <a:t> </a:t>
            </a:r>
            <a:endParaRPr lang="en-US" sz="1800">
              <a:effectLst/>
            </a:endParaRPr>
          </a:p>
          <a:p>
            <a:pPr>
              <a:lnSpc>
                <a:spcPct val="90000"/>
              </a:lnSpc>
            </a:pPr>
            <a:r>
              <a:rPr lang="en-US" sz="2000">
                <a:effectLst/>
              </a:rPr>
              <a:t>Strike</a:t>
            </a:r>
          </a:p>
          <a:p>
            <a:pPr lvl="1">
              <a:lnSpc>
                <a:spcPct val="90000"/>
              </a:lnSpc>
            </a:pPr>
            <a:r>
              <a:rPr lang="en-US" sz="1800">
                <a:effectLst/>
              </a:rPr>
              <a:t>Eugene V. Debs</a:t>
            </a:r>
          </a:p>
          <a:p>
            <a:pPr lvl="1">
              <a:lnSpc>
                <a:spcPct val="90000"/>
              </a:lnSpc>
            </a:pPr>
            <a:r>
              <a:rPr lang="en-US" sz="1800">
                <a:effectLst/>
              </a:rPr>
              <a:t>Workers blocked transport of Pullman cars</a:t>
            </a:r>
          </a:p>
          <a:p>
            <a:pPr lvl="1">
              <a:lnSpc>
                <a:spcPct val="90000"/>
              </a:lnSpc>
            </a:pPr>
            <a:r>
              <a:rPr lang="en-US" sz="1800">
                <a:effectLst/>
              </a:rPr>
              <a:t>Pullman Co. linked them to mail cars</a:t>
            </a:r>
          </a:p>
          <a:p>
            <a:pPr lvl="1">
              <a:lnSpc>
                <a:spcPct val="90000"/>
              </a:lnSpc>
            </a:pPr>
            <a:r>
              <a:rPr lang="en-US" sz="1800">
                <a:effectLst/>
              </a:rPr>
              <a:t>President Grover Cleveland deployed federal troops and court injunctions to enforce postal service</a:t>
            </a:r>
          </a:p>
          <a:p>
            <a:pPr>
              <a:lnSpc>
                <a:spcPct val="90000"/>
              </a:lnSpc>
            </a:pPr>
            <a:r>
              <a:rPr lang="en-US" sz="2000">
                <a:effectLst/>
              </a:rPr>
              <a:t>Opinion</a:t>
            </a:r>
          </a:p>
          <a:p>
            <a:pPr lvl="1">
              <a:lnSpc>
                <a:spcPct val="90000"/>
              </a:lnSpc>
            </a:pPr>
            <a:r>
              <a:rPr lang="en-US" sz="1800">
                <a:effectLst/>
              </a:rPr>
              <a:t>Most Americans opposed the strike</a:t>
            </a:r>
            <a:endParaRPr lang="en-US" sz="2000">
              <a:effectLst/>
            </a:endParaRPr>
          </a:p>
          <a:p>
            <a:pPr lvl="2">
              <a:lnSpc>
                <a:spcPct val="90000"/>
              </a:lnSpc>
            </a:pPr>
            <a:r>
              <a:rPr lang="en-US" sz="1600">
                <a:effectLst/>
              </a:rPr>
              <a:t>Including AFL and Samuel Gompers</a:t>
            </a:r>
            <a:endParaRPr lang="en-US" sz="2000">
              <a:effectLst/>
            </a:endParaRPr>
          </a:p>
          <a:p>
            <a:pPr>
              <a:lnSpc>
                <a:spcPct val="90000"/>
              </a:lnSpc>
            </a:pPr>
            <a:r>
              <a:rPr lang="en-US" sz="2000" b="1" i="1">
                <a:effectLst/>
              </a:rPr>
              <a:t>In Re Debs</a:t>
            </a:r>
            <a:r>
              <a:rPr lang="en-US" sz="2000" b="1">
                <a:effectLst/>
              </a:rPr>
              <a:t> (1895)</a:t>
            </a:r>
            <a:endParaRPr lang="en-US" sz="2000">
              <a:effectLst/>
            </a:endParaRPr>
          </a:p>
          <a:p>
            <a:pPr lvl="1">
              <a:lnSpc>
                <a:spcPct val="90000"/>
              </a:lnSpc>
            </a:pPr>
            <a:r>
              <a:rPr lang="en-US" sz="1800">
                <a:effectLst/>
              </a:rPr>
              <a:t>Supreme Court ruled federal court injunctions to enforce interstate commerce constitutional</a:t>
            </a:r>
          </a:p>
        </p:txBody>
      </p:sp>
      <p:pic>
        <p:nvPicPr>
          <p:cNvPr id="34819" name="Picture 1030" descr="250px-Pullman_strike#A1E696.jpg                                000A84C2Macintosh HD                   C5A9507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914400"/>
            <a:ext cx="3962400" cy="2962275"/>
          </a:xfrm>
        </p:spPr>
      </p:pic>
      <p:pic>
        <p:nvPicPr>
          <p:cNvPr id="34820" name="Picture 1031" descr="220px-Eugene_V._Debs#A1EEB5.jpg                                000A84C2Macintosh HD                   C5A9507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86200"/>
            <a:ext cx="2260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7559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D9B8B4FB-9179-D643-B3E2-26EF120B9DE5}"/>
              </a:ext>
            </a:extLst>
          </p:cNvPr>
          <p:cNvSpPr>
            <a:spLocks noGrp="1"/>
          </p:cNvSpPr>
          <p:nvPr>
            <p:ph type="title"/>
          </p:nvPr>
        </p:nvSpPr>
        <p:spPr>
          <a:xfrm>
            <a:off x="0" y="0"/>
            <a:ext cx="9144000" cy="685800"/>
          </a:xfrm>
        </p:spPr>
        <p:txBody>
          <a:bodyPr>
            <a:normAutofit fontScale="90000"/>
          </a:bodyPr>
          <a:lstStyle/>
          <a:p>
            <a:r>
              <a:rPr lang="en-US" sz="2400"/>
              <a:t>The Organizing of Labor into Unions Is Dangerous;</a:t>
            </a:r>
            <a:br>
              <a:rPr lang="en-US" sz="2400"/>
            </a:br>
            <a:r>
              <a:rPr lang="en-US" sz="2400"/>
              <a:t>Labor Unions Are Essential</a:t>
            </a:r>
          </a:p>
        </p:txBody>
      </p:sp>
      <p:sp>
        <p:nvSpPr>
          <p:cNvPr id="7" name="Text Placeholder 6">
            <a:extLst>
              <a:ext uri="{FF2B5EF4-FFF2-40B4-BE49-F238E27FC236}">
                <a16:creationId xmlns:a16="http://schemas.microsoft.com/office/drawing/2014/main" xmlns="" id="{21763027-30E3-6047-BD70-29C386272921}"/>
              </a:ext>
            </a:extLst>
          </p:cNvPr>
          <p:cNvSpPr>
            <a:spLocks noGrp="1"/>
          </p:cNvSpPr>
          <p:nvPr>
            <p:ph type="body" idx="1"/>
          </p:nvPr>
        </p:nvSpPr>
        <p:spPr>
          <a:xfrm>
            <a:off x="0" y="685800"/>
            <a:ext cx="4498975" cy="533400"/>
          </a:xfrm>
        </p:spPr>
        <p:txBody>
          <a:bodyPr>
            <a:normAutofit lnSpcReduction="10000"/>
          </a:bodyPr>
          <a:lstStyle/>
          <a:p>
            <a:r>
              <a:rPr lang="en-US" sz="1600"/>
              <a:t>Henry Clews – </a:t>
            </a:r>
            <a:r>
              <a:rPr lang="ja-JP" altLang="en-US" sz="1600" i="1"/>
              <a:t>“</a:t>
            </a:r>
            <a:r>
              <a:rPr lang="en-US" sz="1600" i="1"/>
              <a:t>The Folly of Organized Labor</a:t>
            </a:r>
            <a:r>
              <a:rPr lang="ja-JP" altLang="en-US" sz="1600" i="1"/>
              <a:t>”</a:t>
            </a:r>
            <a:r>
              <a:rPr lang="en-US" sz="1600"/>
              <a:t> (1886)</a:t>
            </a:r>
          </a:p>
        </p:txBody>
      </p:sp>
      <p:sp>
        <p:nvSpPr>
          <p:cNvPr id="8" name="Content Placeholder 7">
            <a:extLst>
              <a:ext uri="{FF2B5EF4-FFF2-40B4-BE49-F238E27FC236}">
                <a16:creationId xmlns:a16="http://schemas.microsoft.com/office/drawing/2014/main" xmlns="" id="{3B551FB2-6584-2849-BB20-0F3C3A6F554A}"/>
              </a:ext>
            </a:extLst>
          </p:cNvPr>
          <p:cNvSpPr>
            <a:spLocks noGrp="1"/>
          </p:cNvSpPr>
          <p:nvPr>
            <p:ph sz="half" idx="2"/>
          </p:nvPr>
        </p:nvSpPr>
        <p:spPr>
          <a:xfrm>
            <a:off x="0" y="1219200"/>
            <a:ext cx="4724400" cy="5638800"/>
          </a:xfrm>
        </p:spPr>
        <p:txBody>
          <a:bodyPr>
            <a:normAutofit fontScale="92500" lnSpcReduction="10000"/>
          </a:bodyPr>
          <a:lstStyle/>
          <a:p>
            <a:r>
              <a:rPr lang="en-US" sz="1400" dirty="0"/>
              <a:t>The organizations have sacrificed the sympathy which lately was entertained for them on account of inequities existing in certain employments; they stand discredited and distrusted before the community at large as impracticable, unjust, and reckless; and, occupying this attitude before the public, their cause is hone and their organization doomed to failure. They have opened the floodgates to the immigration of foreign labor, which is already pouring in by the thousands; and they have set a premium on nonunion labor, which will be more sought for than ever, and will not be slow to secure superior earnings by making arrangements with employers upon such terms and for such hours as may best suit their interests</a:t>
            </a:r>
            <a:r>
              <a:rPr lang="is-IS" sz="1400" dirty="0"/>
              <a:t>… There have been numerous vacanies created by the strikers voluntarily resigning. There has been no difficulty in filling these vacancies by those that are equally capable, if not more so, from other countries flocking to our shores...Strikes may have been justifiable in other nations but they are not justifiable in our country, and there is where the mistake was in organizing such a movement. The Almighty has made this country for the oppressed of other nations, and therefore this is the land of refuge for the oppressed, and the hand of the laboring man should not be raised against it.</a:t>
            </a:r>
            <a:endParaRPr lang="en-US" sz="1400" dirty="0"/>
          </a:p>
        </p:txBody>
      </p:sp>
      <p:sp>
        <p:nvSpPr>
          <p:cNvPr id="9" name="Text Placeholder 8">
            <a:extLst>
              <a:ext uri="{FF2B5EF4-FFF2-40B4-BE49-F238E27FC236}">
                <a16:creationId xmlns:a16="http://schemas.microsoft.com/office/drawing/2014/main" xmlns="" id="{D0B19784-580D-724F-A46B-FC67D409099E}"/>
              </a:ext>
            </a:extLst>
          </p:cNvPr>
          <p:cNvSpPr>
            <a:spLocks noGrp="1"/>
          </p:cNvSpPr>
          <p:nvPr>
            <p:ph type="body" sz="quarter" idx="3"/>
          </p:nvPr>
        </p:nvSpPr>
        <p:spPr>
          <a:xfrm>
            <a:off x="4635500" y="685800"/>
            <a:ext cx="4508500" cy="533400"/>
          </a:xfrm>
        </p:spPr>
        <p:txBody>
          <a:bodyPr>
            <a:normAutofit lnSpcReduction="10000"/>
          </a:bodyPr>
          <a:lstStyle/>
          <a:p>
            <a:r>
              <a:rPr lang="en-US" sz="1600"/>
              <a:t>Samuel Gompers – </a:t>
            </a:r>
            <a:r>
              <a:rPr lang="ja-JP" altLang="en-US" sz="1600" i="1"/>
              <a:t>“</a:t>
            </a:r>
            <a:r>
              <a:rPr lang="en-US" sz="1600" i="1"/>
              <a:t>Open Letter to Judge Peter Grosscup</a:t>
            </a:r>
            <a:r>
              <a:rPr lang="ja-JP" altLang="en-US" sz="1600" i="1"/>
              <a:t>”</a:t>
            </a:r>
            <a:r>
              <a:rPr lang="en-US" sz="1600"/>
              <a:t> (1894)</a:t>
            </a:r>
          </a:p>
        </p:txBody>
      </p:sp>
      <p:sp>
        <p:nvSpPr>
          <p:cNvPr id="10" name="Content Placeholder 9">
            <a:extLst>
              <a:ext uri="{FF2B5EF4-FFF2-40B4-BE49-F238E27FC236}">
                <a16:creationId xmlns:a16="http://schemas.microsoft.com/office/drawing/2014/main" xmlns="" id="{3A8E9B65-D3B4-6742-AD13-7C2AB3416F16}"/>
              </a:ext>
            </a:extLst>
          </p:cNvPr>
          <p:cNvSpPr>
            <a:spLocks noGrp="1"/>
          </p:cNvSpPr>
          <p:nvPr>
            <p:ph sz="quarter" idx="4"/>
          </p:nvPr>
        </p:nvSpPr>
        <p:spPr>
          <a:xfrm>
            <a:off x="4724400" y="1219200"/>
            <a:ext cx="4419600" cy="5638800"/>
          </a:xfrm>
        </p:spPr>
        <p:txBody>
          <a:bodyPr>
            <a:normAutofit fontScale="92500" lnSpcReduction="10000"/>
          </a:bodyPr>
          <a:lstStyle/>
          <a:p>
            <a:r>
              <a:rPr lang="en-US" sz="1400" dirty="0"/>
              <a:t>You say that </a:t>
            </a:r>
            <a:r>
              <a:rPr lang="ja-JP" altLang="en-US" sz="1400" dirty="0"/>
              <a:t>“</a:t>
            </a:r>
            <a:r>
              <a:rPr lang="en-US" sz="1400" dirty="0"/>
              <a:t>labor cannot afford to attack capital.</a:t>
            </a:r>
            <a:r>
              <a:rPr lang="ja-JP" altLang="en-US" sz="1400" dirty="0"/>
              <a:t>”</a:t>
            </a:r>
            <a:r>
              <a:rPr lang="en-US" sz="1400" dirty="0"/>
              <a:t> Let me remind you that labor has no quarrel with capital, as such. It is merely the possessors of capital who refuse to accord to labor the recognition, the right, the justice which is the laborers</a:t>
            </a:r>
            <a:r>
              <a:rPr lang="ja-JP" altLang="en-US" sz="1400" dirty="0"/>
              <a:t>’</a:t>
            </a:r>
            <a:r>
              <a:rPr lang="en-US" sz="1400" dirty="0"/>
              <a:t> due with whom we contend</a:t>
            </a:r>
            <a:r>
              <a:rPr lang="is-IS" sz="1400" dirty="0"/>
              <a:t>… Are you aware that all the legislation ever secured for the ventilation or safety of mines, factory, or workshop is the result of the efforts of organized labor? Do you know that the trade unions were the shield for the seven-year-old children from being the conqueror’s trophy until they become somewhat older? And that the reformatory laws now on the statute books protecting or defending the trophies of both sexes, young and old from the fond care of the conquerors were wrested from congresses, legislatures, and parliaments despite the Pullmans, the Jeffries, the Ricks, the Tafts, the Williams, the Woods, or the Grosscups... Year by year man’s liberties are trampled underfoot at the bidding of corporations and trusts, rights are invaded, and law perverted. In all ages, wherever a tyrant has shown himself, he has always found some willing judge to clothe that tyranny in the robes of legality, and modern capitalism has proven no exception to the rule.</a:t>
            </a:r>
            <a:endParaRPr lang="en-US" sz="1400" dirty="0"/>
          </a:p>
        </p:txBody>
      </p:sp>
    </p:spTree>
    <p:extLst>
      <p:ext uri="{BB962C8B-B14F-4D97-AF65-F5344CB8AC3E}">
        <p14:creationId xmlns:p14="http://schemas.microsoft.com/office/powerpoint/2010/main" val="39812315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a:normAutofit/>
          </a:bodyPr>
          <a:lstStyle/>
          <a:p>
            <a:pPr lvl="0"/>
            <a:r>
              <a:rPr lang="en-US" dirty="0" smtClean="0"/>
              <a:t>6.1.II: </a:t>
            </a:r>
            <a:r>
              <a:rPr lang="en-US" dirty="0"/>
              <a:t>A</a:t>
            </a:r>
            <a:r>
              <a:rPr lang="en-US" dirty="0" smtClean="0"/>
              <a:t> </a:t>
            </a:r>
            <a:r>
              <a:rPr lang="en-US" dirty="0"/>
              <a:t>variety of perspectives on the economy and labor developed during a time of financial panics and downturns. </a:t>
            </a:r>
            <a:endParaRPr lang="en-US" dirty="0" smtClean="0"/>
          </a:p>
          <a:p>
            <a:pPr lvl="1"/>
            <a:r>
              <a:rPr lang="en-US" dirty="0" smtClean="0"/>
              <a:t>C: </a:t>
            </a:r>
            <a:r>
              <a:rPr lang="en-US" dirty="0"/>
              <a:t>Labor and management battled over wages and working conditions, with workers organizing local and national unions and/ or directly confronting business leaders.</a:t>
            </a:r>
          </a:p>
          <a:p>
            <a:pPr lvl="1"/>
            <a:endParaRPr lang="en-US" dirty="0"/>
          </a:p>
          <a:p>
            <a:endParaRPr lang="en-US" dirty="0" smtClean="0"/>
          </a:p>
          <a:p>
            <a:endParaRPr lang="en-US" dirty="0"/>
          </a:p>
        </p:txBody>
      </p:sp>
    </p:spTree>
    <p:extLst>
      <p:ext uri="{BB962C8B-B14F-4D97-AF65-F5344CB8AC3E}">
        <p14:creationId xmlns:p14="http://schemas.microsoft.com/office/powerpoint/2010/main" val="210710642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48" y="1045537"/>
            <a:ext cx="4038668" cy="5686425"/>
          </a:xfrm>
        </p:spPr>
        <p:txBody>
          <a:bodyPr>
            <a:normAutofit fontScale="85000" lnSpcReduction="20000"/>
          </a:bodyPr>
          <a:lstStyle/>
          <a:p>
            <a:pPr>
              <a:lnSpc>
                <a:spcPct val="80000"/>
              </a:lnSpc>
            </a:pPr>
            <a:r>
              <a:rPr lang="en-US" altLang="en-US" sz="2400" dirty="0" smtClean="0"/>
              <a:t>Generally – government supports big business!</a:t>
            </a:r>
          </a:p>
          <a:p>
            <a:pPr>
              <a:lnSpc>
                <a:spcPct val="80000"/>
              </a:lnSpc>
            </a:pPr>
            <a:r>
              <a:rPr lang="en-US" altLang="en-US" sz="2400" dirty="0" smtClean="0"/>
              <a:t>Strikes – not overly effective!</a:t>
            </a:r>
          </a:p>
          <a:p>
            <a:pPr>
              <a:lnSpc>
                <a:spcPct val="80000"/>
              </a:lnSpc>
            </a:pPr>
            <a:r>
              <a:rPr lang="en-US" altLang="en-US" sz="2400" dirty="0" smtClean="0"/>
              <a:t>Union </a:t>
            </a:r>
            <a:r>
              <a:rPr lang="en-US" altLang="en-US" sz="2400" dirty="0"/>
              <a:t>activity banned by </a:t>
            </a:r>
            <a:r>
              <a:rPr lang="en-US" altLang="en-US" sz="2400" dirty="0" smtClean="0"/>
              <a:t>owners.</a:t>
            </a:r>
          </a:p>
          <a:p>
            <a:pPr lvl="1">
              <a:lnSpc>
                <a:spcPct val="80000"/>
              </a:lnSpc>
            </a:pPr>
            <a:r>
              <a:rPr lang="en-US" altLang="en-US" dirty="0"/>
              <a:t>F</a:t>
            </a:r>
            <a:r>
              <a:rPr lang="en-US" altLang="en-US" dirty="0" smtClean="0"/>
              <a:t>orced </a:t>
            </a:r>
            <a:r>
              <a:rPr lang="en-US" altLang="en-US" dirty="0"/>
              <a:t>workers to sign </a:t>
            </a:r>
            <a:r>
              <a:rPr lang="en-US" altLang="en-US" b="1" dirty="0"/>
              <a:t>yellow-dog contracts</a:t>
            </a:r>
            <a:r>
              <a:rPr lang="en-US" altLang="en-US" dirty="0"/>
              <a:t> </a:t>
            </a:r>
            <a:r>
              <a:rPr lang="en-US" altLang="en-US" dirty="0" smtClean="0"/>
              <a:t>- can’t </a:t>
            </a:r>
            <a:r>
              <a:rPr lang="en-US" altLang="en-US" dirty="0"/>
              <a:t>join a </a:t>
            </a:r>
            <a:r>
              <a:rPr lang="en-US" altLang="en-US" dirty="0" smtClean="0"/>
              <a:t>union</a:t>
            </a:r>
            <a:r>
              <a:rPr lang="en-US" altLang="en-US" dirty="0"/>
              <a:t>.</a:t>
            </a:r>
            <a:endParaRPr lang="en-US" altLang="en-US" dirty="0" smtClean="0"/>
          </a:p>
          <a:p>
            <a:pPr lvl="1">
              <a:lnSpc>
                <a:spcPct val="80000"/>
              </a:lnSpc>
            </a:pPr>
            <a:r>
              <a:rPr lang="en-US" altLang="en-US" dirty="0"/>
              <a:t>C</a:t>
            </a:r>
            <a:r>
              <a:rPr lang="en-US" altLang="en-US" dirty="0" smtClean="0"/>
              <a:t>reated </a:t>
            </a:r>
            <a:r>
              <a:rPr lang="en-US" altLang="en-US" b="1" dirty="0"/>
              <a:t>closed shops</a:t>
            </a:r>
            <a:r>
              <a:rPr lang="en-US" altLang="en-US" dirty="0"/>
              <a:t> (non-union workers only), </a:t>
            </a:r>
            <a:r>
              <a:rPr lang="en-US" altLang="en-US" b="1" dirty="0"/>
              <a:t>locked out</a:t>
            </a:r>
            <a:r>
              <a:rPr lang="en-US" altLang="en-US" dirty="0"/>
              <a:t> </a:t>
            </a:r>
            <a:r>
              <a:rPr lang="en-US" altLang="en-US" dirty="0" smtClean="0"/>
              <a:t>workers. </a:t>
            </a:r>
          </a:p>
          <a:p>
            <a:pPr lvl="1">
              <a:lnSpc>
                <a:spcPct val="80000"/>
              </a:lnSpc>
            </a:pPr>
            <a:r>
              <a:rPr lang="en-US" altLang="en-US" dirty="0"/>
              <a:t>P</a:t>
            </a:r>
            <a:r>
              <a:rPr lang="en-US" altLang="en-US" dirty="0" smtClean="0"/>
              <a:t>laced</a:t>
            </a:r>
            <a:r>
              <a:rPr lang="en-US" altLang="en-US" b="1" dirty="0" smtClean="0"/>
              <a:t> </a:t>
            </a:r>
            <a:r>
              <a:rPr lang="en-US" altLang="en-US" b="1" dirty="0"/>
              <a:t>injunctions</a:t>
            </a:r>
            <a:r>
              <a:rPr lang="en-US" altLang="en-US" dirty="0"/>
              <a:t> (can’t strike) on workers.</a:t>
            </a:r>
            <a:endParaRPr lang="en-US" altLang="en-US" b="1" dirty="0"/>
          </a:p>
          <a:p>
            <a:r>
              <a:rPr lang="en-US" sz="2400" dirty="0" smtClean="0"/>
              <a:t>It will take several decades for unions to gain ground…what is going to be necessary for this happen????</a:t>
            </a:r>
            <a:endParaRPr lang="en-US" sz="2400" dirty="0"/>
          </a:p>
        </p:txBody>
      </p:sp>
      <p:sp>
        <p:nvSpPr>
          <p:cNvPr id="4" name="Title 1"/>
          <p:cNvSpPr>
            <a:spLocks noGrp="1"/>
          </p:cNvSpPr>
          <p:nvPr>
            <p:ph type="title"/>
          </p:nvPr>
        </p:nvSpPr>
        <p:spPr>
          <a:xfrm>
            <a:off x="86848" y="-137151"/>
            <a:ext cx="8952938" cy="1325563"/>
          </a:xfrm>
        </p:spPr>
        <p:txBody>
          <a:bodyPr>
            <a:normAutofit fontScale="90000"/>
          </a:bodyPr>
          <a:lstStyle/>
          <a:p>
            <a:pPr algn="ctr"/>
            <a:r>
              <a:rPr lang="en-US" b="1" dirty="0" smtClean="0"/>
              <a:t>Industrial and Governmental Response</a:t>
            </a:r>
            <a:endParaRPr lang="en-US" b="1" dirty="0"/>
          </a:p>
        </p:txBody>
      </p:sp>
      <p:pic>
        <p:nvPicPr>
          <p:cNvPr id="8" name="Picture 7" descr="pol_cartoon-true inwardness of the central labor union"/>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4657033" y="1188412"/>
            <a:ext cx="4382753" cy="569502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94312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rrowheads="1"/>
          </p:cNvSpPr>
          <p:nvPr>
            <p:ph type="title" idx="4294967295"/>
          </p:nvPr>
        </p:nvSpPr>
        <p:spPr>
          <a:xfrm>
            <a:off x="304800" y="0"/>
            <a:ext cx="854075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3600">
                <a:effectLst/>
              </a:rPr>
              <a:t>Social Darwinism</a:t>
            </a:r>
            <a:endParaRPr lang="en-US">
              <a:effectLst/>
            </a:endParaRPr>
          </a:p>
        </p:txBody>
      </p:sp>
      <p:sp>
        <p:nvSpPr>
          <p:cNvPr id="55298" name="Rectangle 4"/>
          <p:cNvSpPr>
            <a:spLocks noGrp="1" noRot="1" noChangeArrowheads="1"/>
          </p:cNvSpPr>
          <p:nvPr>
            <p:ph type="body" sz="half" idx="4294967295"/>
          </p:nvPr>
        </p:nvSpPr>
        <p:spPr>
          <a:xfrm>
            <a:off x="3733800" y="838200"/>
            <a:ext cx="5410200" cy="571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a:effectLst/>
              </a:rPr>
              <a:t>Herbert Spencer</a:t>
            </a:r>
          </a:p>
          <a:p>
            <a:pPr lvl="1"/>
            <a:r>
              <a:rPr lang="en-US" sz="2400">
                <a:effectLst/>
              </a:rPr>
              <a:t>“Survival of the fittest”</a:t>
            </a:r>
          </a:p>
          <a:p>
            <a:pPr lvl="1"/>
            <a:r>
              <a:rPr lang="en-US" sz="2400">
                <a:effectLst/>
              </a:rPr>
              <a:t>Wealth a result of hard work and brilliance</a:t>
            </a:r>
          </a:p>
          <a:p>
            <a:pPr lvl="1"/>
            <a:r>
              <a:rPr lang="en-US" sz="2400">
                <a:effectLst/>
              </a:rPr>
              <a:t>Poor and unfortunate were lazy</a:t>
            </a:r>
          </a:p>
          <a:p>
            <a:r>
              <a:rPr lang="en-US" sz="2800">
                <a:effectLst/>
              </a:rPr>
              <a:t>Fueled and Influenced…</a:t>
            </a:r>
          </a:p>
          <a:p>
            <a:pPr lvl="1"/>
            <a:r>
              <a:rPr lang="en-US" sz="2400">
                <a:effectLst/>
              </a:rPr>
              <a:t>Laissez-faire economics</a:t>
            </a:r>
          </a:p>
          <a:p>
            <a:pPr lvl="1"/>
            <a:r>
              <a:rPr lang="en-US" sz="2400">
                <a:effectLst/>
              </a:rPr>
              <a:t>Racism</a:t>
            </a:r>
          </a:p>
          <a:p>
            <a:pPr lvl="1"/>
            <a:r>
              <a:rPr lang="en-US" sz="2400">
                <a:effectLst/>
              </a:rPr>
              <a:t>Nativism</a:t>
            </a:r>
          </a:p>
          <a:p>
            <a:pPr lvl="1"/>
            <a:r>
              <a:rPr lang="en-US" sz="2400">
                <a:effectLst/>
              </a:rPr>
              <a:t>Imperialism</a:t>
            </a:r>
          </a:p>
          <a:p>
            <a:pPr lvl="1"/>
            <a:r>
              <a:rPr lang="en-US" sz="2400">
                <a:effectLst/>
              </a:rPr>
              <a:t>Eugenics</a:t>
            </a:r>
          </a:p>
          <a:p>
            <a:pPr lvl="1"/>
            <a:r>
              <a:rPr lang="en-US" sz="2400">
                <a:effectLst/>
              </a:rPr>
              <a:t>Horatio Alger Myth</a:t>
            </a:r>
          </a:p>
        </p:txBody>
      </p:sp>
      <p:pic>
        <p:nvPicPr>
          <p:cNvPr id="55299" name="Picture 6" descr="836d351b-f84f-446a-b#FD114A.gif                                000A84C2Macintosh HD                   C5A9507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34655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5175"/>
            <a:ext cx="35814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191191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26"/>
          <p:cNvSpPr>
            <a:spLocks noGrp="1" noRot="1" noChangeArrowheads="1"/>
          </p:cNvSpPr>
          <p:nvPr>
            <p:ph type="title" idx="4294967295"/>
          </p:nvPr>
        </p:nvSpPr>
        <p:spPr>
          <a:xfrm>
            <a:off x="0" y="0"/>
            <a:ext cx="9144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effectLst/>
              </a:rPr>
              <a:t>Gospel of Wealth</a:t>
            </a:r>
          </a:p>
        </p:txBody>
      </p:sp>
      <p:sp>
        <p:nvSpPr>
          <p:cNvPr id="26626" name="Rectangle 1027"/>
          <p:cNvSpPr>
            <a:spLocks noGrp="1" noRot="1" noChangeArrowheads="1"/>
          </p:cNvSpPr>
          <p:nvPr>
            <p:ph type="body" sz="half" idx="4294967295"/>
          </p:nvPr>
        </p:nvSpPr>
        <p:spPr>
          <a:xfrm>
            <a:off x="0" y="838200"/>
            <a:ext cx="6172200" cy="624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sz="2350" dirty="0">
                <a:effectLst/>
                <a:latin typeface="Rockwell"/>
                <a:cs typeface="Rockwell"/>
              </a:rPr>
              <a:t>Based on an article written by Andrew Carnegie</a:t>
            </a:r>
          </a:p>
          <a:p>
            <a:r>
              <a:rPr lang="en-US" sz="2350" dirty="0">
                <a:effectLst/>
                <a:latin typeface="Rockwell"/>
                <a:cs typeface="Rockwell"/>
              </a:rPr>
              <a:t>Guardians of the nation’s wealth</a:t>
            </a:r>
          </a:p>
          <a:p>
            <a:r>
              <a:rPr lang="en-US" sz="2350" dirty="0">
                <a:effectLst/>
                <a:latin typeface="Rockwell"/>
                <a:cs typeface="Rockwell"/>
              </a:rPr>
              <a:t>“All revenue generated beyond your own needs should be used for the good of the community.”</a:t>
            </a:r>
          </a:p>
          <a:p>
            <a:r>
              <a:rPr lang="en-US" sz="2350" dirty="0">
                <a:effectLst/>
                <a:latin typeface="Rockwell"/>
                <a:cs typeface="Rockwell"/>
              </a:rPr>
              <a:t>“</a:t>
            </a:r>
            <a:r>
              <a:rPr lang="en-US" altLang="ja-JP" sz="2350" dirty="0">
                <a:effectLst/>
                <a:latin typeface="Rockwell"/>
                <a:cs typeface="Rockwell"/>
              </a:rPr>
              <a:t>In bestowing charity, the main consideration should be to help those who will help themselves; to provide part of the means by which those who desire to improve may do so; to give those who desire to use the aids by which they may rise; to assist, but rarely or never to do all. Neither the individual nor the race is improved by alms-giving.</a:t>
            </a:r>
            <a:r>
              <a:rPr lang="en-US" sz="2350" dirty="0">
                <a:effectLst/>
                <a:latin typeface="Rockwell"/>
                <a:cs typeface="Rockwell"/>
              </a:rPr>
              <a:t>”</a:t>
            </a:r>
          </a:p>
        </p:txBody>
      </p:sp>
      <p:pic>
        <p:nvPicPr>
          <p:cNvPr id="26627" name="Picture 1030" descr="Gospel of Carnegie.jpg                                         000A84C2Macintosh HD                   C5A9507E:"/>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6300788" y="685800"/>
            <a:ext cx="2843212" cy="3200400"/>
          </a:xfrm>
        </p:spPr>
      </p:pic>
      <p:pic>
        <p:nvPicPr>
          <p:cNvPr id="26628" name="Picture 1031" descr="Pic-carnegie-cartoon-72.jpg                                    000A84C2Macintosh HD                   C5A9507E:"/>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708775" y="3886200"/>
            <a:ext cx="2435225" cy="2971800"/>
          </a:xfrm>
        </p:spPr>
      </p:pic>
    </p:spTree>
    <p:extLst>
      <p:ext uri="{BB962C8B-B14F-4D97-AF65-F5344CB8AC3E}">
        <p14:creationId xmlns:p14="http://schemas.microsoft.com/office/powerpoint/2010/main" val="203335100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81000" y="0"/>
            <a:ext cx="8534400" cy="838200"/>
          </a:xfrm>
        </p:spPr>
        <p:txBody>
          <a:bodyPr/>
          <a:lstStyle/>
          <a:p>
            <a:r>
              <a:rPr lang="en-US">
                <a:latin typeface="Rockwell"/>
                <a:cs typeface="Rockwell"/>
              </a:rPr>
              <a:t>Conclusions</a:t>
            </a:r>
          </a:p>
        </p:txBody>
      </p:sp>
      <p:sp>
        <p:nvSpPr>
          <p:cNvPr id="58371" name="Rectangle 3"/>
          <p:cNvSpPr>
            <a:spLocks noGrp="1" noChangeArrowheads="1"/>
          </p:cNvSpPr>
          <p:nvPr>
            <p:ph type="body" idx="1"/>
          </p:nvPr>
        </p:nvSpPr>
        <p:spPr>
          <a:xfrm>
            <a:off x="-60325" y="914400"/>
            <a:ext cx="9204325" cy="5943600"/>
          </a:xfrm>
        </p:spPr>
        <p:txBody>
          <a:bodyPr/>
          <a:lstStyle/>
          <a:p>
            <a:r>
              <a:rPr lang="en-US" sz="3200" dirty="0">
                <a:latin typeface="Rockwell"/>
                <a:cs typeface="Rockwell"/>
              </a:rPr>
              <a:t>America was changed by the Industrial Revolution:</a:t>
            </a:r>
          </a:p>
          <a:p>
            <a:pPr lvl="1"/>
            <a:r>
              <a:rPr lang="en-US" sz="3200" dirty="0">
                <a:latin typeface="Rockwell"/>
                <a:cs typeface="Rockwell"/>
              </a:rPr>
              <a:t>The United States led the world  in industry, innovation, and wealth</a:t>
            </a:r>
          </a:p>
          <a:p>
            <a:pPr lvl="1"/>
            <a:r>
              <a:rPr lang="en-US" sz="3200" dirty="0">
                <a:latin typeface="Rockwell"/>
                <a:cs typeface="Rockwell"/>
              </a:rPr>
              <a:t>Laissez-faire gov’t policies and new business tactics led to monopolies </a:t>
            </a:r>
          </a:p>
          <a:p>
            <a:pPr lvl="1"/>
            <a:r>
              <a:rPr lang="en-US" sz="3200" dirty="0">
                <a:latin typeface="Rockwell"/>
                <a:cs typeface="Rockwell"/>
              </a:rPr>
              <a:t>But the gap between the wealthy  monopolists and their poor immigrant workers grew wider </a:t>
            </a:r>
          </a:p>
        </p:txBody>
      </p:sp>
    </p:spTree>
    <p:extLst>
      <p:ext uri="{BB962C8B-B14F-4D97-AF65-F5344CB8AC3E}">
        <p14:creationId xmlns:p14="http://schemas.microsoft.com/office/powerpoint/2010/main" val="29224552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Evaluate the extent to which organized labor was successful in improving the position of workers in the period 1875-1900.</a:t>
            </a:r>
            <a:endParaRPr lang="en-US" dirty="0"/>
          </a:p>
        </p:txBody>
      </p:sp>
    </p:spTree>
    <p:extLst>
      <p:ext uri="{BB962C8B-B14F-4D97-AF65-F5344CB8AC3E}">
        <p14:creationId xmlns:p14="http://schemas.microsoft.com/office/powerpoint/2010/main" val="37802049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Labor in the Gilded Age</a:t>
            </a:r>
          </a:p>
          <a:p>
            <a:r>
              <a:rPr lang="en-US" dirty="0" smtClean="0"/>
              <a:t>Unionization</a:t>
            </a:r>
          </a:p>
          <a:p>
            <a:r>
              <a:rPr lang="en-US" dirty="0" smtClean="0"/>
              <a:t>Big Business’ Justifications for Wealth</a:t>
            </a:r>
            <a:endParaRPr lang="en-US" dirty="0"/>
          </a:p>
        </p:txBody>
      </p:sp>
    </p:spTree>
    <p:extLst>
      <p:ext uri="{BB962C8B-B14F-4D97-AF65-F5344CB8AC3E}">
        <p14:creationId xmlns:p14="http://schemas.microsoft.com/office/powerpoint/2010/main" val="2753670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Rectangle 9"/>
          <p:cNvSpPr>
            <a:spLocks noChangeArrowheads="1"/>
          </p:cNvSpPr>
          <p:nvPr/>
        </p:nvSpPr>
        <p:spPr bwMode="auto">
          <a:xfrm>
            <a:off x="990600" y="1417638"/>
            <a:ext cx="7010400" cy="4830762"/>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309688" indent="-457200" eaLnBrk="1" hangingPunct="1">
              <a:buSzPct val="120000"/>
              <a:buFont typeface="Arial"/>
              <a:buChar char="•"/>
            </a:pPr>
            <a:r>
              <a:rPr lang="en-US" sz="2600" dirty="0">
                <a:solidFill>
                  <a:srgbClr val="FFFFFF"/>
                </a:solidFill>
                <a:latin typeface="Rockwell"/>
                <a:cs typeface="Rockwell"/>
              </a:rPr>
              <a:t>Individual as a moral and economic ideal.</a:t>
            </a:r>
          </a:p>
          <a:p>
            <a:pPr marL="1309688" indent="-457200" eaLnBrk="1" hangingPunct="1">
              <a:buSzPct val="120000"/>
              <a:buFont typeface="Arial"/>
              <a:buChar char="•"/>
            </a:pPr>
            <a:r>
              <a:rPr lang="en-US" sz="2600" dirty="0">
                <a:solidFill>
                  <a:srgbClr val="FFFFFF"/>
                </a:solidFill>
                <a:latin typeface="Rockwell"/>
                <a:cs typeface="Rockwell"/>
              </a:rPr>
              <a:t>Individuals should compete freely in the marketplace.</a:t>
            </a:r>
          </a:p>
          <a:p>
            <a:pPr marL="1309688" indent="-457200" eaLnBrk="1" hangingPunct="1">
              <a:buSzPct val="120000"/>
              <a:buFont typeface="Arial"/>
              <a:buChar char="•"/>
            </a:pPr>
            <a:r>
              <a:rPr lang="en-US" sz="2600" dirty="0">
                <a:solidFill>
                  <a:srgbClr val="FFFFFF"/>
                </a:solidFill>
                <a:latin typeface="Rockwell"/>
                <a:cs typeface="Rockwell"/>
              </a:rPr>
              <a:t>The market was not man-made or invented. </a:t>
            </a:r>
          </a:p>
          <a:p>
            <a:pPr marL="1309688" indent="-457200" eaLnBrk="1" hangingPunct="1">
              <a:buSzPct val="120000"/>
              <a:buFont typeface="Arial"/>
              <a:buChar char="•"/>
            </a:pPr>
            <a:r>
              <a:rPr lang="en-US" sz="2600" dirty="0">
                <a:solidFill>
                  <a:srgbClr val="FFFFFF"/>
                </a:solidFill>
                <a:latin typeface="Rockwell"/>
                <a:cs typeface="Rockwell"/>
              </a:rPr>
              <a:t>No room for government in the market!</a:t>
            </a:r>
          </a:p>
        </p:txBody>
      </p:sp>
      <p:sp>
        <p:nvSpPr>
          <p:cNvPr id="2" name="Title 1"/>
          <p:cNvSpPr>
            <a:spLocks noGrp="1"/>
          </p:cNvSpPr>
          <p:nvPr>
            <p:ph type="title"/>
          </p:nvPr>
        </p:nvSpPr>
        <p:spPr/>
        <p:txBody>
          <a:bodyPr>
            <a:noAutofit/>
          </a:bodyPr>
          <a:lstStyle/>
          <a:p>
            <a:r>
              <a:rPr lang="en-US" sz="3600" dirty="0">
                <a:cs typeface="Rockwell"/>
              </a:rPr>
              <a:t>Laissez </a:t>
            </a:r>
            <a:r>
              <a:rPr lang="en-US" sz="3600" dirty="0" smtClean="0">
                <a:cs typeface="Rockwell"/>
              </a:rPr>
              <a:t>Faire: </a:t>
            </a:r>
            <a:r>
              <a:rPr lang="en-US" sz="3600" dirty="0">
                <a:cs typeface="Rockwell"/>
              </a:rPr>
              <a:t>the ideology of the </a:t>
            </a:r>
            <a:r>
              <a:rPr lang="en-US" sz="3600" dirty="0" smtClean="0">
                <a:cs typeface="Rockwell"/>
              </a:rPr>
              <a:t>Industrial </a:t>
            </a:r>
            <a:r>
              <a:rPr lang="en-US" sz="3600" dirty="0">
                <a:cs typeface="Rockwell"/>
              </a:rPr>
              <a:t>Age.</a:t>
            </a:r>
            <a:br>
              <a:rPr lang="en-US" sz="3600" dirty="0">
                <a:cs typeface="Rockwell"/>
              </a:rPr>
            </a:br>
            <a:endParaRPr lang="en-US" sz="3600" dirty="0"/>
          </a:p>
        </p:txBody>
      </p:sp>
    </p:spTree>
    <p:extLst>
      <p:ext uri="{BB962C8B-B14F-4D97-AF65-F5344CB8AC3E}">
        <p14:creationId xmlns:p14="http://schemas.microsoft.com/office/powerpoint/2010/main" val="12956615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9">
                                            <p:txEl>
                                              <p:pRg st="0" end="0"/>
                                            </p:txEl>
                                          </p:spTgt>
                                        </p:tgtEl>
                                        <p:attrNameLst>
                                          <p:attrName>style.visibility</p:attrName>
                                        </p:attrNameLst>
                                      </p:cBhvr>
                                      <p:to>
                                        <p:strVal val="visible"/>
                                      </p:to>
                                    </p:set>
                                    <p:animEffect transition="in" filter="fade">
                                      <p:cBhvr>
                                        <p:cTn id="7" dur="1000"/>
                                        <p:tgtEl>
                                          <p:spTgt spid="1536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369">
                                            <p:txEl>
                                              <p:pRg st="1" end="1"/>
                                            </p:txEl>
                                          </p:spTgt>
                                        </p:tgtEl>
                                        <p:attrNameLst>
                                          <p:attrName>style.visibility</p:attrName>
                                        </p:attrNameLst>
                                      </p:cBhvr>
                                      <p:to>
                                        <p:strVal val="visible"/>
                                      </p:to>
                                    </p:set>
                                    <p:animEffect transition="in" filter="fade">
                                      <p:cBhvr>
                                        <p:cTn id="12" dur="1000"/>
                                        <p:tgtEl>
                                          <p:spTgt spid="1536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369">
                                            <p:txEl>
                                              <p:pRg st="2" end="2"/>
                                            </p:txEl>
                                          </p:spTgt>
                                        </p:tgtEl>
                                        <p:attrNameLst>
                                          <p:attrName>style.visibility</p:attrName>
                                        </p:attrNameLst>
                                      </p:cBhvr>
                                      <p:to>
                                        <p:strVal val="visible"/>
                                      </p:to>
                                    </p:set>
                                    <p:animEffect transition="in" filter="fade">
                                      <p:cBhvr>
                                        <p:cTn id="17" dur="1000"/>
                                        <p:tgtEl>
                                          <p:spTgt spid="1536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5369">
                                            <p:txEl>
                                              <p:pRg st="3" end="3"/>
                                            </p:txEl>
                                          </p:spTgt>
                                        </p:tgtEl>
                                        <p:attrNameLst>
                                          <p:attrName>style.visibility</p:attrName>
                                        </p:attrNameLst>
                                      </p:cBhvr>
                                      <p:to>
                                        <p:strVal val="visible"/>
                                      </p:to>
                                    </p:set>
                                    <p:animEffect transition="in" filter="fade">
                                      <p:cBhvr>
                                        <p:cTn id="22" dur="1000"/>
                                        <p:tgtEl>
                                          <p:spTgt spid="1536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Progress and Poverty, Henry George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620709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028"/>
          <p:cNvSpPr>
            <a:spLocks noGrp="1" noRot="1" noChangeArrowheads="1"/>
          </p:cNvSpPr>
          <p:nvPr>
            <p:ph type="title" idx="4294967295"/>
          </p:nvPr>
        </p:nvSpPr>
        <p:spPr>
          <a:xfrm>
            <a:off x="0" y="0"/>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4000">
                <a:effectLst/>
              </a:rPr>
              <a:t>Scientific Management</a:t>
            </a:r>
            <a:br>
              <a:rPr lang="en-US" sz="4000">
                <a:effectLst/>
              </a:rPr>
            </a:br>
            <a:r>
              <a:rPr lang="en-US" sz="4000">
                <a:effectLst/>
              </a:rPr>
              <a:t>“Taylorism”</a:t>
            </a:r>
          </a:p>
        </p:txBody>
      </p:sp>
      <p:sp>
        <p:nvSpPr>
          <p:cNvPr id="45058" name="Rectangle 1030"/>
          <p:cNvSpPr>
            <a:spLocks noGrp="1" noRot="1" noChangeArrowheads="1"/>
          </p:cNvSpPr>
          <p:nvPr>
            <p:ph type="body" sz="half" idx="4294967295"/>
          </p:nvPr>
        </p:nvSpPr>
        <p:spPr>
          <a:xfrm>
            <a:off x="3657600" y="1600200"/>
            <a:ext cx="54864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2800">
                <a:effectLst/>
              </a:rPr>
              <a:t>Frederick W. Taylor</a:t>
            </a:r>
          </a:p>
          <a:p>
            <a:pPr>
              <a:lnSpc>
                <a:spcPct val="90000"/>
              </a:lnSpc>
            </a:pPr>
            <a:r>
              <a:rPr lang="en-US" sz="2800">
                <a:effectLst/>
              </a:rPr>
              <a:t>Designed hierarchies and subdivisions of labor</a:t>
            </a:r>
          </a:p>
          <a:p>
            <a:pPr lvl="1">
              <a:lnSpc>
                <a:spcPct val="90000"/>
              </a:lnSpc>
            </a:pPr>
            <a:r>
              <a:rPr lang="en-US" sz="2400">
                <a:effectLst/>
              </a:rPr>
              <a:t>Managers plan, schedule, train, and supervise</a:t>
            </a:r>
          </a:p>
          <a:p>
            <a:pPr lvl="1">
              <a:lnSpc>
                <a:spcPct val="90000"/>
              </a:lnSpc>
            </a:pPr>
            <a:r>
              <a:rPr lang="en-US" sz="2400">
                <a:effectLst/>
              </a:rPr>
              <a:t>Workers perform assigned tasks best suited to skills</a:t>
            </a:r>
          </a:p>
          <a:p>
            <a:pPr>
              <a:lnSpc>
                <a:spcPct val="90000"/>
              </a:lnSpc>
            </a:pPr>
            <a:r>
              <a:rPr lang="en-US" sz="2800">
                <a:effectLst/>
              </a:rPr>
              <a:t>Time management</a:t>
            </a:r>
          </a:p>
          <a:p>
            <a:pPr>
              <a:lnSpc>
                <a:spcPct val="90000"/>
              </a:lnSpc>
            </a:pPr>
            <a:r>
              <a:rPr lang="en-US" sz="2800">
                <a:effectLst/>
              </a:rPr>
              <a:t>Effects</a:t>
            </a:r>
          </a:p>
          <a:p>
            <a:pPr lvl="1">
              <a:lnSpc>
                <a:spcPct val="90000"/>
              </a:lnSpc>
            </a:pPr>
            <a:r>
              <a:rPr lang="en-US" sz="2400">
                <a:effectLst/>
              </a:rPr>
              <a:t>Managerial class</a:t>
            </a:r>
          </a:p>
          <a:p>
            <a:pPr lvl="1">
              <a:lnSpc>
                <a:spcPct val="90000"/>
              </a:lnSpc>
            </a:pPr>
            <a:r>
              <a:rPr lang="en-US" sz="2400">
                <a:effectLst/>
              </a:rPr>
              <a:t>Efficiency</a:t>
            </a:r>
          </a:p>
          <a:p>
            <a:pPr lvl="1">
              <a:lnSpc>
                <a:spcPct val="90000"/>
              </a:lnSpc>
            </a:pPr>
            <a:r>
              <a:rPr lang="en-US" sz="2400">
                <a:effectLst/>
              </a:rPr>
              <a:t>Labor resentment</a:t>
            </a:r>
          </a:p>
        </p:txBody>
      </p:sp>
      <p:pic>
        <p:nvPicPr>
          <p:cNvPr id="45059" name="Picture 1031" descr="imagesCA7ORWN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28600" y="1524000"/>
            <a:ext cx="3390900" cy="5105400"/>
          </a:xfrm>
        </p:spPr>
      </p:pic>
    </p:spTree>
    <p:extLst>
      <p:ext uri="{BB962C8B-B14F-4D97-AF65-F5344CB8AC3E}">
        <p14:creationId xmlns:p14="http://schemas.microsoft.com/office/powerpoint/2010/main" val="9470137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normAutofit fontScale="90000"/>
          </a:bodyPr>
          <a:lstStyle/>
          <a:p>
            <a:r>
              <a:rPr lang="en-US" dirty="0" err="1">
                <a:solidFill>
                  <a:srgbClr val="FFFFFF"/>
                </a:solidFill>
              </a:rPr>
              <a:t>Taylorism</a:t>
            </a:r>
            <a:r>
              <a:rPr lang="en-US" dirty="0">
                <a:solidFill>
                  <a:srgbClr val="FFFFFF"/>
                </a:solidFill>
              </a:rPr>
              <a:t>= Scientific Management</a:t>
            </a:r>
          </a:p>
        </p:txBody>
      </p:sp>
      <p:sp>
        <p:nvSpPr>
          <p:cNvPr id="258051" name="Rectangle 3"/>
          <p:cNvSpPr>
            <a:spLocks noGrp="1" noChangeArrowheads="1"/>
          </p:cNvSpPr>
          <p:nvPr>
            <p:ph type="body" idx="1"/>
          </p:nvPr>
        </p:nvSpPr>
        <p:spPr/>
        <p:txBody>
          <a:bodyPr/>
          <a:lstStyle/>
          <a:p>
            <a:r>
              <a:rPr lang="en-US" dirty="0">
                <a:solidFill>
                  <a:srgbClr val="FFFFFF"/>
                </a:solidFill>
              </a:rPr>
              <a:t>Production process should be d</a:t>
            </a:r>
            <a:r>
              <a:rPr lang="en-US" dirty="0" smtClean="0">
                <a:solidFill>
                  <a:srgbClr val="FFFFFF"/>
                </a:solidFill>
              </a:rPr>
              <a:t>ivided </a:t>
            </a:r>
            <a:r>
              <a:rPr lang="en-US" dirty="0">
                <a:solidFill>
                  <a:srgbClr val="FFFFFF"/>
                </a:solidFill>
              </a:rPr>
              <a:t>into specialized tasks</a:t>
            </a:r>
          </a:p>
          <a:p>
            <a:r>
              <a:rPr lang="en-US" dirty="0">
                <a:solidFill>
                  <a:srgbClr val="FFFFFF"/>
                </a:solidFill>
              </a:rPr>
              <a:t>Each task speeds up production</a:t>
            </a:r>
          </a:p>
          <a:p>
            <a:r>
              <a:rPr lang="en-US" dirty="0">
                <a:solidFill>
                  <a:srgbClr val="FFFFFF"/>
                </a:solidFill>
              </a:rPr>
              <a:t>Train all workers to do unskilled jobs </a:t>
            </a:r>
          </a:p>
          <a:p>
            <a:r>
              <a:rPr lang="ja-JP" altLang="en-US" dirty="0">
                <a:solidFill>
                  <a:srgbClr val="FFFFFF"/>
                </a:solidFill>
                <a:latin typeface="Arial"/>
              </a:rPr>
              <a:t>“</a:t>
            </a:r>
            <a:r>
              <a:rPr lang="en-US" dirty="0">
                <a:solidFill>
                  <a:srgbClr val="FFFFFF"/>
                </a:solidFill>
              </a:rPr>
              <a:t>Makes workers interchangeable</a:t>
            </a:r>
            <a:r>
              <a:rPr lang="ja-JP" altLang="en-US" dirty="0">
                <a:solidFill>
                  <a:srgbClr val="FFFFFF"/>
                </a:solidFill>
                <a:latin typeface="Arial"/>
              </a:rPr>
              <a:t>”</a:t>
            </a:r>
            <a:endParaRPr lang="en-US" dirty="0">
              <a:solidFill>
                <a:srgbClr val="FFFFFF"/>
              </a:solidFill>
            </a:endParaRPr>
          </a:p>
        </p:txBody>
      </p:sp>
    </p:spTree>
    <p:extLst>
      <p:ext uri="{BB962C8B-B14F-4D97-AF65-F5344CB8AC3E}">
        <p14:creationId xmlns:p14="http://schemas.microsoft.com/office/powerpoint/2010/main" val="201099671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2678</TotalTime>
  <Words>1873</Words>
  <Application>Microsoft Macintosh PowerPoint</Application>
  <PresentationFormat>On-screen Show (4:3)</PresentationFormat>
  <Paragraphs>215</Paragraphs>
  <Slides>33</Slides>
  <Notes>4</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Theme</vt:lpstr>
      <vt:lpstr>Do Now</vt:lpstr>
      <vt:lpstr>The Response to Industry-The Early American Labor Movement and Big Business’ Response</vt:lpstr>
      <vt:lpstr>Key Concepts</vt:lpstr>
      <vt:lpstr>AP Prompt</vt:lpstr>
      <vt:lpstr>Outline</vt:lpstr>
      <vt:lpstr>Laissez Faire: the ideology of the Industrial Age. </vt:lpstr>
      <vt:lpstr>Progress and Poverty, Henry George</vt:lpstr>
      <vt:lpstr>Scientific Management “Taylorism”</vt:lpstr>
      <vt:lpstr>Taylorism= Scientific Management</vt:lpstr>
      <vt:lpstr>Labor changes…</vt:lpstr>
      <vt:lpstr>Labor changes…</vt:lpstr>
      <vt:lpstr>The workforce</vt:lpstr>
      <vt:lpstr>Labor Wages and Conditions</vt:lpstr>
      <vt:lpstr>PowerPoint Presentation</vt:lpstr>
      <vt:lpstr>Company Town</vt:lpstr>
      <vt:lpstr>PowerPoint Presentation</vt:lpstr>
      <vt:lpstr>PowerPoint Presentation</vt:lpstr>
      <vt:lpstr>Views of  Labor       vs.   Management</vt:lpstr>
      <vt:lpstr>Labor Unions</vt:lpstr>
      <vt:lpstr>Knights of Labor Goals</vt:lpstr>
      <vt:lpstr>American Federation of Labor Goals</vt:lpstr>
      <vt:lpstr>PowerPoint Presentation</vt:lpstr>
      <vt:lpstr>PowerPoint Presentation</vt:lpstr>
      <vt:lpstr>The IWW</vt:lpstr>
      <vt:lpstr>Great Railroad Strike of 1877</vt:lpstr>
      <vt:lpstr>Haymarket Riot of 1886</vt:lpstr>
      <vt:lpstr>Homestead Strike </vt:lpstr>
      <vt:lpstr>Pullman Strike (1894)</vt:lpstr>
      <vt:lpstr>The Organizing of Labor into Unions Is Dangerous; Labor Unions Are Essential</vt:lpstr>
      <vt:lpstr>Industrial and Governmental Response</vt:lpstr>
      <vt:lpstr>Social Darwinism</vt:lpstr>
      <vt:lpstr>Gospel of Wealth</vt:lpstr>
      <vt:lpstr>Conclusions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56</cp:revision>
  <dcterms:created xsi:type="dcterms:W3CDTF">2018-05-15T21:37:39Z</dcterms:created>
  <dcterms:modified xsi:type="dcterms:W3CDTF">2019-01-09T14:43:37Z</dcterms:modified>
</cp:coreProperties>
</file>