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Lst>
  <p:notesMasterIdLst>
    <p:notesMasterId r:id="rId47"/>
  </p:notesMasterIdLst>
  <p:sldIdLst>
    <p:sldId id="257" r:id="rId2"/>
    <p:sldId id="256" r:id="rId3"/>
    <p:sldId id="258" r:id="rId4"/>
    <p:sldId id="260" r:id="rId5"/>
    <p:sldId id="261" r:id="rId6"/>
    <p:sldId id="262" r:id="rId7"/>
    <p:sldId id="263" r:id="rId8"/>
    <p:sldId id="265" r:id="rId9"/>
    <p:sldId id="266" r:id="rId10"/>
    <p:sldId id="267" r:id="rId11"/>
    <p:sldId id="268" r:id="rId12"/>
    <p:sldId id="269" r:id="rId13"/>
    <p:sldId id="270" r:id="rId14"/>
    <p:sldId id="271" r:id="rId15"/>
    <p:sldId id="272" r:id="rId16"/>
    <p:sldId id="273" r:id="rId17"/>
    <p:sldId id="275" r:id="rId18"/>
    <p:sldId id="277" r:id="rId19"/>
    <p:sldId id="278" r:id="rId20"/>
    <p:sldId id="279" r:id="rId21"/>
    <p:sldId id="280" r:id="rId22"/>
    <p:sldId id="281" r:id="rId23"/>
    <p:sldId id="282" r:id="rId24"/>
    <p:sldId id="286" r:id="rId25"/>
    <p:sldId id="283" r:id="rId26"/>
    <p:sldId id="292" r:id="rId27"/>
    <p:sldId id="293" r:id="rId28"/>
    <p:sldId id="295" r:id="rId29"/>
    <p:sldId id="294" r:id="rId30"/>
    <p:sldId id="287" r:id="rId31"/>
    <p:sldId id="284" r:id="rId32"/>
    <p:sldId id="285" r:id="rId33"/>
    <p:sldId id="288" r:id="rId34"/>
    <p:sldId id="289" r:id="rId35"/>
    <p:sldId id="290" r:id="rId36"/>
    <p:sldId id="302" r:id="rId37"/>
    <p:sldId id="291" r:id="rId38"/>
    <p:sldId id="305" r:id="rId39"/>
    <p:sldId id="296" r:id="rId40"/>
    <p:sldId id="298" r:id="rId41"/>
    <p:sldId id="297" r:id="rId42"/>
    <p:sldId id="299" r:id="rId43"/>
    <p:sldId id="300" r:id="rId44"/>
    <p:sldId id="301" r:id="rId45"/>
    <p:sldId id="304" r:id="rId4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51" d="100"/>
          <a:sy n="51" d="100"/>
        </p:scale>
        <p:origin x="-352" y="-12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slide" Target="slides/slide45.xml"/><Relationship Id="rId47" Type="http://schemas.openxmlformats.org/officeDocument/2006/relationships/notesMaster" Target="notesMasters/notesMaster1.xml"/><Relationship Id="rId48" Type="http://schemas.openxmlformats.org/officeDocument/2006/relationships/printerSettings" Target="printerSettings/printerSettings1.bin"/><Relationship Id="rId49" Type="http://schemas.openxmlformats.org/officeDocument/2006/relationships/presProps" Target="presProp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50" Type="http://schemas.openxmlformats.org/officeDocument/2006/relationships/viewProps" Target="viewProps.xml"/><Relationship Id="rId51" Type="http://schemas.openxmlformats.org/officeDocument/2006/relationships/theme" Target="theme/theme1.xml"/><Relationship Id="rId52"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1AC71BB-517D-344C-BA27-99206BCF7FC9}" type="datetimeFigureOut">
              <a:rPr lang="en-US" smtClean="0"/>
              <a:t>1/8/20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A96B79B-279F-0146-B577-6FA4107FA0B0}" type="slidenum">
              <a:rPr lang="en-US" smtClean="0"/>
              <a:t>‹#›</a:t>
            </a:fld>
            <a:endParaRPr lang="en-US"/>
          </a:p>
        </p:txBody>
      </p:sp>
    </p:spTree>
    <p:extLst>
      <p:ext uri="{BB962C8B-B14F-4D97-AF65-F5344CB8AC3E}">
        <p14:creationId xmlns:p14="http://schemas.microsoft.com/office/powerpoint/2010/main" val="149044114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Shape 8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89" name="Shape 89"/>
          <p:cNvSpPr txBox="1">
            <a:spLocks noGrp="1"/>
          </p:cNvSpPr>
          <p:nvPr>
            <p:ph type="body" idx="1"/>
          </p:nvPr>
        </p:nvSpPr>
        <p:spPr>
          <a:xfrm>
            <a:off x="914400" y="4343400"/>
            <a:ext cx="5029200" cy="4114800"/>
          </a:xfrm>
          <a:prstGeom prst="rect">
            <a:avLst/>
          </a:prstGeom>
          <a:noFill/>
          <a:ln>
            <a:noFill/>
          </a:ln>
        </p:spPr>
        <p:txBody>
          <a:bodyPr wrap="square" lIns="91425" tIns="45700" rIns="91425" bIns="45700" anchor="t" anchorCtr="0">
            <a:noAutofit/>
          </a:bodyPr>
          <a:lstStyle/>
          <a:p>
            <a:pPr marL="0" marR="0" lvl="0" indent="0" algn="l" rtl="0">
              <a:spcBef>
                <a:spcPts val="0"/>
              </a:spcBef>
              <a:buNone/>
            </a:pPr>
            <a:r>
              <a:rPr lang="en-US" sz="1800" b="1" i="0" u="none" strike="noStrike" cap="none" dirty="0">
                <a:latin typeface="Helvetica Neue"/>
                <a:ea typeface="Helvetica Neue"/>
                <a:cs typeface="Helvetica Neue"/>
                <a:sym typeface="Helvetica Neue"/>
              </a:rPr>
              <a:t>The Rise of Big Business</a:t>
            </a:r>
          </a:p>
          <a:p>
            <a:pPr marL="0" marR="0" lvl="0" indent="0" algn="l" rtl="0">
              <a:spcBef>
                <a:spcPts val="0"/>
              </a:spcBef>
              <a:buNone/>
            </a:pPr>
            <a:endParaRPr sz="1800" b="1" i="0" u="none" strike="noStrike" cap="none" dirty="0">
              <a:latin typeface="Helvetica Neue"/>
              <a:ea typeface="Helvetica Neue"/>
              <a:cs typeface="Helvetica Neue"/>
              <a:sym typeface="Helvetica Neue"/>
            </a:endParaRPr>
          </a:p>
          <a:p>
            <a:pPr marL="0" marR="0" lvl="0" indent="0" algn="l" rtl="0">
              <a:spcBef>
                <a:spcPts val="0"/>
              </a:spcBef>
              <a:buNone/>
            </a:pPr>
            <a:r>
              <a:rPr lang="en-US" sz="1800" b="0" i="0" u="none" strike="noStrike" cap="none" dirty="0">
                <a:latin typeface="Helvetica Neue"/>
                <a:ea typeface="Helvetica Neue"/>
                <a:cs typeface="Helvetica Neue"/>
                <a:sym typeface="Helvetica Neue"/>
              </a:rPr>
              <a:t>[This slide if for background only—not for notes]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Shape 9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99" name="Shape 99"/>
          <p:cNvSpPr txBox="1">
            <a:spLocks noGrp="1"/>
          </p:cNvSpPr>
          <p:nvPr>
            <p:ph type="body" idx="1"/>
          </p:nvPr>
        </p:nvSpPr>
        <p:spPr>
          <a:xfrm>
            <a:off x="914400" y="4343400"/>
            <a:ext cx="5029200" cy="4114800"/>
          </a:xfrm>
          <a:prstGeom prst="rect">
            <a:avLst/>
          </a:prstGeom>
          <a:noFill/>
          <a:ln>
            <a:noFill/>
          </a:ln>
        </p:spPr>
        <p:txBody>
          <a:bodyPr wrap="square" lIns="91425" tIns="45700" rIns="91425" bIns="45700" anchor="t" anchorCtr="0">
            <a:noAutofit/>
          </a:bodyPr>
          <a:lstStyle/>
          <a:p>
            <a:pPr marL="0" marR="0" lvl="0" indent="0" algn="l" rtl="0">
              <a:spcBef>
                <a:spcPts val="0"/>
              </a:spcBef>
              <a:buNone/>
            </a:pPr>
            <a:r>
              <a:rPr lang="en-US" sz="1800" b="0" i="0" u="none" strike="noStrike" cap="none">
                <a:latin typeface="Helvetica Neue"/>
                <a:ea typeface="Helvetica Neue"/>
                <a:cs typeface="Helvetica Neue"/>
                <a:sym typeface="Helvetica Neue"/>
              </a:rPr>
              <a:t>The Corporation</a:t>
            </a:r>
          </a:p>
          <a:p>
            <a:pPr marL="244928" marR="0" lvl="0" indent="-244928" algn="l" rtl="0">
              <a:spcBef>
                <a:spcPts val="0"/>
              </a:spcBef>
              <a:buClr>
                <a:srgbClr val="9A958E"/>
              </a:buClr>
              <a:buSzPts val="1350"/>
              <a:buFont typeface="Helvetica Neue"/>
              <a:buChar char="-"/>
            </a:pPr>
            <a:r>
              <a:rPr lang="en-US" sz="1800" b="0" i="0" u="none" strike="noStrike" cap="none">
                <a:latin typeface="Helvetica Neue"/>
                <a:ea typeface="Helvetica Neue"/>
                <a:cs typeface="Helvetica Neue"/>
                <a:sym typeface="Helvetica Neue"/>
              </a:rPr>
              <a:t>Shareholders invest in a company by buying shares (stock)</a:t>
            </a:r>
          </a:p>
          <a:p>
            <a:pPr marL="244928" marR="0" lvl="0" indent="-244928" algn="l" rtl="0">
              <a:spcBef>
                <a:spcPts val="0"/>
              </a:spcBef>
              <a:buClr>
                <a:srgbClr val="9A958E"/>
              </a:buClr>
              <a:buSzPts val="1350"/>
              <a:buFont typeface="Helvetica Neue"/>
              <a:buChar char="-"/>
            </a:pPr>
            <a:r>
              <a:rPr lang="en-US" sz="1800" b="0" i="0" u="none" strike="noStrike" cap="none">
                <a:latin typeface="Helvetica Neue"/>
                <a:ea typeface="Helvetica Neue"/>
                <a:cs typeface="Helvetica Neue"/>
                <a:sym typeface="Helvetica Neue"/>
              </a:rPr>
              <a:t>Financial capital to build and grow a company comes—in part—from the sale of shares</a:t>
            </a:r>
          </a:p>
          <a:p>
            <a:pPr marL="244928" marR="0" lvl="0" indent="-244928" algn="l" rtl="0">
              <a:spcBef>
                <a:spcPts val="0"/>
              </a:spcBef>
              <a:buClr>
                <a:srgbClr val="9A958E"/>
              </a:buClr>
              <a:buSzPts val="1350"/>
              <a:buFont typeface="Helvetica Neue"/>
              <a:buChar char="-"/>
            </a:pPr>
            <a:r>
              <a:rPr lang="en-US" sz="1800" b="0" i="0" u="none" strike="noStrike" cap="none">
                <a:latin typeface="Helvetica Neue"/>
                <a:ea typeface="Helvetica Neue"/>
                <a:cs typeface="Helvetica Neue"/>
                <a:sym typeface="Helvetica Neue"/>
              </a:rPr>
              <a:t>The new kind of business is a corporation—a legal entity rather than a person or partnership—that runs the company</a:t>
            </a:r>
          </a:p>
          <a:p>
            <a:pPr marL="244928" marR="0" lvl="0" indent="-244928" algn="l" rtl="0">
              <a:spcBef>
                <a:spcPts val="0"/>
              </a:spcBef>
              <a:buClr>
                <a:srgbClr val="9A958E"/>
              </a:buClr>
              <a:buSzPts val="1350"/>
              <a:buFont typeface="Helvetica Neue"/>
              <a:buChar char="-"/>
            </a:pPr>
            <a:r>
              <a:rPr lang="en-US" sz="1800" b="0" i="0" u="none" strike="noStrike" cap="none">
                <a:latin typeface="Helvetica Neue"/>
                <a:ea typeface="Helvetica Neue"/>
                <a:cs typeface="Helvetica Neue"/>
                <a:sym typeface="Helvetica Neue"/>
              </a:rPr>
              <a:t>In return for financial capital, the corporation issues shares of ownership, and many also share a portion of profits by paying dividends per share at regular intervals</a:t>
            </a:r>
          </a:p>
          <a:p>
            <a:pPr marL="244928" marR="0" lvl="0" indent="-244928" algn="l" rtl="0">
              <a:spcBef>
                <a:spcPts val="0"/>
              </a:spcBef>
              <a:buClr>
                <a:srgbClr val="9A958E"/>
              </a:buClr>
              <a:buSzPts val="1350"/>
              <a:buFont typeface="Helvetica Neue"/>
              <a:buChar char="-"/>
            </a:pPr>
            <a:r>
              <a:rPr lang="en-US" sz="1800" b="0" i="0" u="none" strike="noStrike" cap="none">
                <a:latin typeface="Helvetica Neue"/>
                <a:ea typeface="Helvetica Neue"/>
                <a:cs typeface="Helvetica Neue"/>
                <a:sym typeface="Helvetica Neue"/>
              </a:rPr>
              <a:t>Limited liability protects shareholders from legal action if the company does something wrong</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Garamond" charset="0"/>
                <a:ea typeface="ＭＳ Ｐゴシック" charset="0"/>
                <a:cs typeface="ＭＳ Ｐゴシック" charset="0"/>
              </a:defRPr>
            </a:lvl1pPr>
            <a:lvl2pPr marL="742950" indent="-285750">
              <a:defRPr sz="2400">
                <a:solidFill>
                  <a:schemeClr val="tx1"/>
                </a:solidFill>
                <a:latin typeface="Garamond" charset="0"/>
                <a:ea typeface="ＭＳ Ｐゴシック" charset="0"/>
              </a:defRPr>
            </a:lvl2pPr>
            <a:lvl3pPr marL="1143000" indent="-228600">
              <a:defRPr sz="2400">
                <a:solidFill>
                  <a:schemeClr val="tx1"/>
                </a:solidFill>
                <a:latin typeface="Garamond" charset="0"/>
                <a:ea typeface="ＭＳ Ｐゴシック" charset="0"/>
              </a:defRPr>
            </a:lvl3pPr>
            <a:lvl4pPr marL="1600200" indent="-228600">
              <a:defRPr sz="2400">
                <a:solidFill>
                  <a:schemeClr val="tx1"/>
                </a:solidFill>
                <a:latin typeface="Garamond" charset="0"/>
                <a:ea typeface="ＭＳ Ｐゴシック" charset="0"/>
              </a:defRPr>
            </a:lvl4pPr>
            <a:lvl5pPr marL="2057400" indent="-228600">
              <a:defRPr sz="2400">
                <a:solidFill>
                  <a:schemeClr val="tx1"/>
                </a:solidFill>
                <a:latin typeface="Garamond" charset="0"/>
                <a:ea typeface="ＭＳ Ｐゴシック" charset="0"/>
              </a:defRPr>
            </a:lvl5pPr>
            <a:lvl6pPr marL="2514600" indent="-228600" eaLnBrk="0" fontAlgn="base" hangingPunct="0">
              <a:spcBef>
                <a:spcPct val="0"/>
              </a:spcBef>
              <a:spcAft>
                <a:spcPct val="0"/>
              </a:spcAft>
              <a:defRPr sz="2400">
                <a:solidFill>
                  <a:schemeClr val="tx1"/>
                </a:solidFill>
                <a:latin typeface="Garamond" charset="0"/>
                <a:ea typeface="ＭＳ Ｐゴシック" charset="0"/>
              </a:defRPr>
            </a:lvl6pPr>
            <a:lvl7pPr marL="2971800" indent="-228600" eaLnBrk="0" fontAlgn="base" hangingPunct="0">
              <a:spcBef>
                <a:spcPct val="0"/>
              </a:spcBef>
              <a:spcAft>
                <a:spcPct val="0"/>
              </a:spcAft>
              <a:defRPr sz="2400">
                <a:solidFill>
                  <a:schemeClr val="tx1"/>
                </a:solidFill>
                <a:latin typeface="Garamond" charset="0"/>
                <a:ea typeface="ＭＳ Ｐゴシック" charset="0"/>
              </a:defRPr>
            </a:lvl7pPr>
            <a:lvl8pPr marL="3429000" indent="-228600" eaLnBrk="0" fontAlgn="base" hangingPunct="0">
              <a:spcBef>
                <a:spcPct val="0"/>
              </a:spcBef>
              <a:spcAft>
                <a:spcPct val="0"/>
              </a:spcAft>
              <a:defRPr sz="2400">
                <a:solidFill>
                  <a:schemeClr val="tx1"/>
                </a:solidFill>
                <a:latin typeface="Garamond" charset="0"/>
                <a:ea typeface="ＭＳ Ｐゴシック" charset="0"/>
              </a:defRPr>
            </a:lvl8pPr>
            <a:lvl9pPr marL="3886200" indent="-228600" eaLnBrk="0" fontAlgn="base" hangingPunct="0">
              <a:spcBef>
                <a:spcPct val="0"/>
              </a:spcBef>
              <a:spcAft>
                <a:spcPct val="0"/>
              </a:spcAft>
              <a:defRPr sz="2400">
                <a:solidFill>
                  <a:schemeClr val="tx1"/>
                </a:solidFill>
                <a:latin typeface="Garamond" charset="0"/>
                <a:ea typeface="ＭＳ Ｐゴシック" charset="0"/>
              </a:defRPr>
            </a:lvl9pPr>
          </a:lstStyle>
          <a:p>
            <a:fld id="{B567D7EE-82A4-9A49-A6C1-E28696AD110A}" type="slidenum">
              <a:rPr lang="en-US" sz="1200"/>
              <a:pPr/>
              <a:t>10</a:t>
            </a:fld>
            <a:endParaRPr lang="en-US" sz="1200"/>
          </a:p>
        </p:txBody>
      </p:sp>
      <p:sp>
        <p:nvSpPr>
          <p:cNvPr id="2253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2531" name="Rectangle 3"/>
          <p:cNvSpPr>
            <a:spLocks noGrp="1" noChangeArrowheads="1"/>
          </p:cNvSpPr>
          <p:nvPr>
            <p:ph type="body" idx="1"/>
          </p:nvPr>
        </p:nvSpPr>
        <p:spPr bwMode="auto">
          <a:xfrm>
            <a:off x="457200" y="4343519"/>
            <a:ext cx="6019800" cy="434351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buFontTx/>
              <a:buChar char="•"/>
            </a:pPr>
            <a:r>
              <a:rPr lang="en-US">
                <a:latin typeface="Calibri" charset="0"/>
              </a:rPr>
              <a:t>Natural resources available in the U.S. included coal, iron, lumber.</a:t>
            </a:r>
          </a:p>
          <a:p>
            <a:pPr lvl="1" eaLnBrk="1" hangingPunct="1">
              <a:spcBef>
                <a:spcPct val="0"/>
              </a:spcBef>
              <a:buFontTx/>
              <a:buChar char="•"/>
            </a:pPr>
            <a:r>
              <a:rPr lang="en-US">
                <a:latin typeface="Calibri" charset="0"/>
              </a:rPr>
              <a:t>Also fertile soil for growing food and cash crops as well as swift running water for waterpower.</a:t>
            </a:r>
          </a:p>
          <a:p>
            <a:pPr eaLnBrk="1" hangingPunct="1">
              <a:spcBef>
                <a:spcPct val="0"/>
              </a:spcBef>
              <a:buFontTx/>
              <a:buChar char="•"/>
            </a:pPr>
            <a:r>
              <a:rPr lang="en-US">
                <a:latin typeface="Calibri" charset="0"/>
              </a:rPr>
              <a:t>The Constitution was written in a way that helped industry.  </a:t>
            </a:r>
          </a:p>
          <a:p>
            <a:pPr lvl="1" eaLnBrk="1" hangingPunct="1">
              <a:spcBef>
                <a:spcPct val="0"/>
              </a:spcBef>
              <a:buFontTx/>
              <a:buChar char="•"/>
            </a:pPr>
            <a:r>
              <a:rPr lang="en-US">
                <a:latin typeface="Calibri" charset="0"/>
              </a:rPr>
              <a:t>Coining of money provided a stable currency for trade.  </a:t>
            </a:r>
          </a:p>
          <a:p>
            <a:pPr lvl="1" eaLnBrk="1" hangingPunct="1">
              <a:spcBef>
                <a:spcPct val="0"/>
              </a:spcBef>
              <a:buFontTx/>
              <a:buChar char="•"/>
            </a:pPr>
            <a:r>
              <a:rPr lang="en-US">
                <a:latin typeface="Calibri" charset="0"/>
              </a:rPr>
              <a:t>Regulation of interstate commerce made possible nationwide laws to regulate industry and transportation.  </a:t>
            </a:r>
          </a:p>
          <a:p>
            <a:pPr lvl="1" eaLnBrk="1" hangingPunct="1">
              <a:spcBef>
                <a:spcPct val="0"/>
              </a:spcBef>
              <a:buFontTx/>
              <a:buChar char="•"/>
            </a:pPr>
            <a:r>
              <a:rPr lang="en-US">
                <a:latin typeface="Calibri" charset="0"/>
              </a:rPr>
              <a:t>Levying tariffs on imports protected domestic industry against foreign competition.</a:t>
            </a:r>
          </a:p>
          <a:p>
            <a:pPr lvl="1" eaLnBrk="1" hangingPunct="1">
              <a:spcBef>
                <a:spcPct val="0"/>
              </a:spcBef>
              <a:buFontTx/>
              <a:buChar char="•"/>
            </a:pPr>
            <a:r>
              <a:rPr lang="en-US">
                <a:latin typeface="Calibri" charset="0"/>
              </a:rPr>
              <a:t>A system of patents protected inventors.</a:t>
            </a:r>
          </a:p>
          <a:p>
            <a:pPr lvl="1" eaLnBrk="1" hangingPunct="1">
              <a:spcBef>
                <a:spcPct val="0"/>
              </a:spcBef>
              <a:buFontTx/>
              <a:buChar char="•"/>
            </a:pPr>
            <a:r>
              <a:rPr lang="en-US">
                <a:latin typeface="Calibri" charset="0"/>
              </a:rPr>
              <a:t>The 5th and 14th Amendments also provided that no person could be deprived of property without due process of law.  This encouraged domestic and foreign investors to provide capital for American Industry.</a:t>
            </a:r>
          </a:p>
          <a:p>
            <a:pPr eaLnBrk="1" hangingPunct="1">
              <a:spcBef>
                <a:spcPct val="0"/>
              </a:spcBef>
              <a:buFontTx/>
              <a:buChar char="•"/>
            </a:pPr>
            <a:r>
              <a:rPr lang="en-US">
                <a:latin typeface="Calibri" charset="0"/>
              </a:rPr>
              <a:t>The govt. also spurred growth by providing land grants and cash subsidies to railroads, levying high protective tariffs, and maintaining a laissez-faire approach to business.</a:t>
            </a:r>
          </a:p>
          <a:p>
            <a:pPr eaLnBrk="1" hangingPunct="1">
              <a:spcBef>
                <a:spcPct val="0"/>
              </a:spcBef>
              <a:buFontTx/>
              <a:buChar char="•"/>
            </a:pPr>
            <a:r>
              <a:rPr lang="en-US">
                <a:latin typeface="Calibri" charset="0"/>
              </a:rPr>
              <a:t>A high birthrate and considerable migration led to a steady increase in the U.S. population (about 76 million in 1900) which provided sufficient workers for industry and expanding markets for goods.</a:t>
            </a:r>
          </a:p>
          <a:p>
            <a:pPr eaLnBrk="1" hangingPunct="1">
              <a:spcBef>
                <a:spcPct val="0"/>
              </a:spcBef>
              <a:buFontTx/>
              <a:buChar char="•"/>
            </a:pPr>
            <a:r>
              <a:rPr lang="en-US">
                <a:latin typeface="Calibri" charset="0"/>
              </a:rPr>
              <a:t>New sources of power included electricity and petroleum.</a:t>
            </a:r>
          </a:p>
          <a:p>
            <a:pPr lvl="1" eaLnBrk="1" hangingPunct="1">
              <a:spcBef>
                <a:spcPct val="0"/>
              </a:spcBef>
              <a:buFontTx/>
              <a:buChar char="•"/>
            </a:pPr>
            <a:r>
              <a:rPr lang="en-US">
                <a:latin typeface="Calibri" charset="0"/>
              </a:rPr>
              <a:t>Electricity first used for communication and later for lighting and driving motors.</a:t>
            </a:r>
          </a:p>
          <a:p>
            <a:pPr lvl="1" eaLnBrk="1" hangingPunct="1">
              <a:spcBef>
                <a:spcPct val="0"/>
              </a:spcBef>
              <a:buFontTx/>
              <a:buChar char="•"/>
            </a:pPr>
            <a:r>
              <a:rPr lang="en-US">
                <a:latin typeface="Calibri" charset="0"/>
              </a:rPr>
              <a:t>Petroleum first used for lubrication and lighting and later for transportation.</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ChangeArrowheads="1" noTextEdit="1"/>
          </p:cNvSpPr>
          <p:nvPr>
            <p:ph type="sldImg"/>
          </p:nvPr>
        </p:nvSpPr>
        <p:spPr>
          <a:xfrm>
            <a:off x="1150938" y="692150"/>
            <a:ext cx="4556125" cy="3416300"/>
          </a:xfrm>
          <a:ln/>
        </p:spPr>
      </p:sp>
      <p:sp>
        <p:nvSpPr>
          <p:cNvPr id="70659"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Times New Roman" charset="0"/>
              </a:rPr>
              <a:t>(Chicago</a:t>
            </a:r>
            <a:r>
              <a:rPr lang="en-US" sz="900">
                <a:latin typeface="Times New Roman" charset="0"/>
                <a:cs typeface="Arial" charset="0"/>
              </a:rPr>
              <a:t>→</a:t>
            </a:r>
            <a:r>
              <a:rPr lang="en-US">
                <a:latin typeface="Times New Roman" charset="0"/>
              </a:rPr>
              <a:t>meat, St Louis</a:t>
            </a:r>
            <a:r>
              <a:rPr lang="en-US" sz="900">
                <a:latin typeface="Times New Roman" charset="0"/>
                <a:cs typeface="Arial" charset="0"/>
              </a:rPr>
              <a:t>→</a:t>
            </a:r>
            <a:r>
              <a:rPr lang="en-US">
                <a:latin typeface="Times New Roman" charset="0"/>
              </a:rPr>
              <a:t>beer, &amp; Minneapolis</a:t>
            </a:r>
            <a:r>
              <a:rPr lang="en-US" sz="900">
                <a:latin typeface="Times New Roman" charset="0"/>
                <a:cs typeface="Arial" charset="0"/>
              </a:rPr>
              <a:t>→</a:t>
            </a:r>
            <a:r>
              <a:rPr lang="en-US">
                <a:latin typeface="Times New Roman" charset="0"/>
              </a:rPr>
              <a:t>grain)</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pPr>
              <a:defRPr/>
            </a:pPr>
            <a:endParaRPr lang="en-US" dirty="0">
              <a:latin typeface="Arial" charset="0"/>
              <a:cs typeface="+mn-cs"/>
            </a:endParaRPr>
          </a:p>
        </p:txBody>
      </p:sp>
      <p:sp>
        <p:nvSpPr>
          <p:cNvPr id="35844" name="Slide Number Placeholder 3"/>
          <p:cNvSpPr>
            <a:spLocks noGrp="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1200">
                <a:solidFill>
                  <a:schemeClr val="tx1"/>
                </a:solidFill>
                <a:latin typeface="Arial" charset="0"/>
                <a:ea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pPr>
              <a:defRPr/>
            </a:pPr>
            <a:fld id="{F618AD0D-2C6A-C841-B2F5-B0CC3C320EEF}" type="slidenum">
              <a:rPr lang="en-US" smtClean="0"/>
              <a:pPr>
                <a:defRPr/>
              </a:pPr>
              <a:t>13</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ChangeArrowheads="1"/>
          </p:cNvSpPr>
          <p:nvPr/>
        </p:nvSpPr>
        <p:spPr bwMode="auto">
          <a:xfrm>
            <a:off x="388620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75779" name="Rectangle 3"/>
          <p:cNvSpPr>
            <a:spLocks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9050" tIns="0" rIns="19050" bIns="0" anchor="b"/>
          <a:lstStyle/>
          <a:p>
            <a:pPr algn="r"/>
            <a:r>
              <a:rPr lang="en-US" sz="1000" i="1"/>
              <a:t>8</a:t>
            </a:r>
          </a:p>
        </p:txBody>
      </p:sp>
      <p:sp>
        <p:nvSpPr>
          <p:cNvPr id="75780" name="Rectangle 4"/>
          <p:cNvSpPr>
            <a:spLocks noChangeArrowheads="1"/>
          </p:cNvSpPr>
          <p:nvPr/>
        </p:nvSpPr>
        <p:spPr bwMode="auto">
          <a:xfrm>
            <a:off x="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75781" name="Rectangle 5"/>
          <p:cNvSpPr>
            <a:spLocks noChangeArrowheads="1"/>
          </p:cNvSpPr>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75782" name="Rectangle 6"/>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
        <p:nvSpPr>
          <p:cNvPr id="75783" name="Rectangle 7"/>
          <p:cNvSpPr>
            <a:spLocks noGrp="1" noRot="1" noChangeAspect="1" noChangeArrowheads="1" noTextEdit="1"/>
          </p:cNvSpPr>
          <p:nvPr>
            <p:ph type="sldImg"/>
          </p:nvPr>
        </p:nvSpPr>
        <p:spPr>
          <a:xfrm>
            <a:off x="1150938" y="692150"/>
            <a:ext cx="4556125" cy="3416300"/>
          </a:xfrm>
          <a:ln cap="flat"/>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1200">
                <a:solidFill>
                  <a:schemeClr val="tx1"/>
                </a:solidFill>
                <a:latin typeface="Arial" charset="0"/>
                <a:ea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pPr>
              <a:defRPr/>
            </a:pPr>
            <a:fld id="{B85F8A8D-2B87-AA4F-A146-49BC672579B8}" type="slidenum">
              <a:rPr lang="en-US" smtClean="0"/>
              <a:pPr>
                <a:defRPr/>
              </a:pPr>
              <a:t>19</a:t>
            </a:fld>
            <a:endParaRPr lang="en-US" smtClean="0"/>
          </a:p>
        </p:txBody>
      </p:sp>
      <p:sp>
        <p:nvSpPr>
          <p:cNvPr id="44035" name="Rectangle 2"/>
          <p:cNvSpPr>
            <a:spLocks noChangeArrowheads="1"/>
          </p:cNvSpPr>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44036" name="Rectangle 3"/>
          <p:cNvSpPr>
            <a:spLocks noChangeArrowheads="1"/>
          </p:cNvSpPr>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19050" tIns="0" rIns="19050" bIns="0" anchor="b"/>
          <a:lstStyle/>
          <a:p>
            <a:pPr algn="r">
              <a:defRPr/>
            </a:pPr>
            <a:r>
              <a:rPr lang="en-US" sz="1000" i="1">
                <a:cs typeface="Arial" charset="0"/>
              </a:rPr>
              <a:t>9</a:t>
            </a:r>
          </a:p>
        </p:txBody>
      </p:sp>
      <p:sp>
        <p:nvSpPr>
          <p:cNvPr id="44037" name="Rectangle 4"/>
          <p:cNvSpPr>
            <a:spLocks noChangeArrowheads="1"/>
          </p:cNvSpPr>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44038" name="Rectangle 5"/>
          <p:cNvSpPr>
            <a:spLocks noChangeArrowheads="1"/>
          </p:cNvSpP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44039" name="Rectangle 6"/>
          <p:cNvSpPr>
            <a:spLocks noGrp="1" noChangeArrowheads="1"/>
          </p:cNvSpPr>
          <p:nvPr>
            <p:ph type="body" idx="1"/>
          </p:nvPr>
        </p:nvSpPr>
        <p:spPr>
          <a:xfrm>
            <a:off x="914400" y="4343400"/>
            <a:ext cx="5029200" cy="4114800"/>
          </a:xfrm>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488" tIns="44450" rIns="90488" bIns="44450"/>
          <a:lstStyle/>
          <a:p>
            <a:pPr lvl="1" eaLnBrk="1" hangingPunct="1">
              <a:lnSpc>
                <a:spcPct val="85000"/>
              </a:lnSpc>
              <a:spcBef>
                <a:spcPct val="15000"/>
              </a:spcBef>
              <a:defRPr/>
            </a:pPr>
            <a:endParaRPr lang="en-US">
              <a:latin typeface="Arial" charset="0"/>
            </a:endParaRPr>
          </a:p>
          <a:p>
            <a:pPr lvl="1" eaLnBrk="1" hangingPunct="1">
              <a:lnSpc>
                <a:spcPct val="85000"/>
              </a:lnSpc>
              <a:spcBef>
                <a:spcPct val="15000"/>
              </a:spcBef>
              <a:defRPr/>
            </a:pPr>
            <a:endParaRPr lang="en-US">
              <a:latin typeface="Arial" charset="0"/>
            </a:endParaRPr>
          </a:p>
          <a:p>
            <a:pPr lvl="1" eaLnBrk="1" hangingPunct="1">
              <a:lnSpc>
                <a:spcPct val="85000"/>
              </a:lnSpc>
              <a:spcBef>
                <a:spcPct val="15000"/>
              </a:spcBef>
              <a:defRPr/>
            </a:pPr>
            <a:r>
              <a:rPr lang="en-US">
                <a:latin typeface="Arial" charset="0"/>
              </a:rPr>
              <a:t>Henry Bessemer (&amp; William Kelly) turned iron into steel in 1850s—process allowed for mass production of steel</a:t>
            </a:r>
          </a:p>
        </p:txBody>
      </p:sp>
      <p:sp>
        <p:nvSpPr>
          <p:cNvPr id="44040" name="Rectangle 7"/>
          <p:cNvSpPr>
            <a:spLocks noGrp="1" noRot="1" noChangeAspect="1" noChangeArrowheads="1" noTextEdit="1"/>
          </p:cNvSpPr>
          <p:nvPr>
            <p:ph type="sldImg"/>
          </p:nvPr>
        </p:nvSpPr>
        <p:spPr>
          <a:xfrm>
            <a:off x="1150938" y="692150"/>
            <a:ext cx="4556125" cy="3416300"/>
          </a:xfrm>
          <a:ln w="12700" cap="flat">
            <a:solidFill>
              <a:schemeClr val="tx1"/>
            </a:solidFill>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pPr>
              <a:defRPr/>
            </a:pPr>
            <a:endParaRPr lang="en-US">
              <a:latin typeface="Arial" charset="0"/>
              <a:cs typeface="+mn-cs"/>
            </a:endParaRPr>
          </a:p>
        </p:txBody>
      </p:sp>
      <p:sp>
        <p:nvSpPr>
          <p:cNvPr id="49156" name="Slide Number Placeholder 3"/>
          <p:cNvSpPr>
            <a:spLocks noGrp="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1200">
                <a:solidFill>
                  <a:schemeClr val="tx1"/>
                </a:solidFill>
                <a:latin typeface="Arial" charset="0"/>
                <a:ea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pPr>
              <a:defRPr/>
            </a:pPr>
            <a:fld id="{C8FBA397-6876-1844-95FB-EFD555A62D58}" type="slidenum">
              <a:rPr lang="en-US" smtClean="0"/>
              <a:pPr>
                <a:defRPr/>
              </a:pPr>
              <a:t>31</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9625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9625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Garamond" charset="0"/>
                <a:ea typeface="ＭＳ Ｐゴシック" charset="0"/>
                <a:cs typeface="ＭＳ Ｐゴシック" charset="0"/>
              </a:defRPr>
            </a:lvl1pPr>
            <a:lvl2pPr marL="742950" indent="-285750">
              <a:defRPr sz="2400">
                <a:solidFill>
                  <a:schemeClr val="tx1"/>
                </a:solidFill>
                <a:latin typeface="Garamond" charset="0"/>
                <a:ea typeface="ＭＳ Ｐゴシック" charset="0"/>
              </a:defRPr>
            </a:lvl2pPr>
            <a:lvl3pPr marL="1143000" indent="-228600">
              <a:defRPr sz="2400">
                <a:solidFill>
                  <a:schemeClr val="tx1"/>
                </a:solidFill>
                <a:latin typeface="Garamond" charset="0"/>
                <a:ea typeface="ＭＳ Ｐゴシック" charset="0"/>
              </a:defRPr>
            </a:lvl3pPr>
            <a:lvl4pPr marL="1600200" indent="-228600">
              <a:defRPr sz="2400">
                <a:solidFill>
                  <a:schemeClr val="tx1"/>
                </a:solidFill>
                <a:latin typeface="Garamond" charset="0"/>
                <a:ea typeface="ＭＳ Ｐゴシック" charset="0"/>
              </a:defRPr>
            </a:lvl4pPr>
            <a:lvl5pPr marL="2057400" indent="-228600">
              <a:defRPr sz="2400">
                <a:solidFill>
                  <a:schemeClr val="tx1"/>
                </a:solidFill>
                <a:latin typeface="Garamond" charset="0"/>
                <a:ea typeface="ＭＳ Ｐゴシック" charset="0"/>
              </a:defRPr>
            </a:lvl5pPr>
            <a:lvl6pPr marL="2514600" indent="-228600" eaLnBrk="0" fontAlgn="base" hangingPunct="0">
              <a:spcBef>
                <a:spcPct val="0"/>
              </a:spcBef>
              <a:spcAft>
                <a:spcPct val="0"/>
              </a:spcAft>
              <a:defRPr sz="2400">
                <a:solidFill>
                  <a:schemeClr val="tx1"/>
                </a:solidFill>
                <a:latin typeface="Garamond" charset="0"/>
                <a:ea typeface="ＭＳ Ｐゴシック" charset="0"/>
              </a:defRPr>
            </a:lvl6pPr>
            <a:lvl7pPr marL="2971800" indent="-228600" eaLnBrk="0" fontAlgn="base" hangingPunct="0">
              <a:spcBef>
                <a:spcPct val="0"/>
              </a:spcBef>
              <a:spcAft>
                <a:spcPct val="0"/>
              </a:spcAft>
              <a:defRPr sz="2400">
                <a:solidFill>
                  <a:schemeClr val="tx1"/>
                </a:solidFill>
                <a:latin typeface="Garamond" charset="0"/>
                <a:ea typeface="ＭＳ Ｐゴシック" charset="0"/>
              </a:defRPr>
            </a:lvl7pPr>
            <a:lvl8pPr marL="3429000" indent="-228600" eaLnBrk="0" fontAlgn="base" hangingPunct="0">
              <a:spcBef>
                <a:spcPct val="0"/>
              </a:spcBef>
              <a:spcAft>
                <a:spcPct val="0"/>
              </a:spcAft>
              <a:defRPr sz="2400">
                <a:solidFill>
                  <a:schemeClr val="tx1"/>
                </a:solidFill>
                <a:latin typeface="Garamond" charset="0"/>
                <a:ea typeface="ＭＳ Ｐゴシック" charset="0"/>
              </a:defRPr>
            </a:lvl8pPr>
            <a:lvl9pPr marL="3886200" indent="-228600" eaLnBrk="0" fontAlgn="base" hangingPunct="0">
              <a:spcBef>
                <a:spcPct val="0"/>
              </a:spcBef>
              <a:spcAft>
                <a:spcPct val="0"/>
              </a:spcAft>
              <a:defRPr sz="2400">
                <a:solidFill>
                  <a:schemeClr val="tx1"/>
                </a:solidFill>
                <a:latin typeface="Garamond" charset="0"/>
                <a:ea typeface="ＭＳ Ｐゴシック" charset="0"/>
              </a:defRPr>
            </a:lvl9pPr>
          </a:lstStyle>
          <a:p>
            <a:fld id="{60EE022C-EBB8-7D47-9FEB-E6A1F43E3192}" type="slidenum">
              <a:rPr lang="en-US" sz="1200"/>
              <a:pPr/>
              <a:t>40</a:t>
            </a:fld>
            <a:endParaRPr lang="en-US"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AD0D979-4A4B-8847-8E6A-716D7AFAF52C}" type="datetimeFigureOut">
              <a:rPr lang="en-US" smtClean="0"/>
              <a:t>1/8/20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11436811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D0D979-4A4B-8847-8E6A-716D7AFAF52C}" type="datetimeFigureOut">
              <a:rPr lang="en-US" smtClean="0"/>
              <a:t>1/8/20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37203887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D0D979-4A4B-8847-8E6A-716D7AFAF52C}" type="datetimeFigureOut">
              <a:rPr lang="en-US" smtClean="0"/>
              <a:t>1/8/20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2614821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Bullets">
    <p:spTree>
      <p:nvGrpSpPr>
        <p:cNvPr id="1" name="Shape 14"/>
        <p:cNvGrpSpPr/>
        <p:nvPr/>
      </p:nvGrpSpPr>
      <p:grpSpPr>
        <a:xfrm>
          <a:off x="0" y="0"/>
          <a:ext cx="0" cy="0"/>
          <a:chOff x="0" y="0"/>
          <a:chExt cx="0" cy="0"/>
        </a:xfrm>
      </p:grpSpPr>
      <p:sp>
        <p:nvSpPr>
          <p:cNvPr id="15" name="Shape 15"/>
          <p:cNvSpPr txBox="1">
            <a:spLocks noGrp="1"/>
          </p:cNvSpPr>
          <p:nvPr>
            <p:ph type="body" idx="1"/>
          </p:nvPr>
        </p:nvSpPr>
        <p:spPr>
          <a:xfrm>
            <a:off x="473274" y="928688"/>
            <a:ext cx="8197453" cy="5250656"/>
          </a:xfrm>
          <a:prstGeom prst="rect">
            <a:avLst/>
          </a:prstGeom>
          <a:noFill/>
          <a:ln>
            <a:noFill/>
          </a:ln>
        </p:spPr>
        <p:txBody>
          <a:bodyPr wrap="square" lIns="64281" tIns="64281" rIns="64281" bIns="64281" anchor="ctr" anchorCtr="0"/>
          <a:lstStyle>
            <a:lvl1pPr marL="306149" marR="0" lvl="0" indent="-198996" algn="l" rtl="0">
              <a:lnSpc>
                <a:spcPct val="100000"/>
              </a:lnSpc>
              <a:spcBef>
                <a:spcPts val="2391"/>
              </a:spcBef>
              <a:spcAft>
                <a:spcPts val="0"/>
              </a:spcAft>
              <a:buClr>
                <a:srgbClr val="9A958E"/>
              </a:buClr>
              <a:buSzPts val="2400"/>
              <a:buFont typeface="Avenir"/>
              <a:buChar char="•"/>
              <a:defRPr sz="2200" b="0" i="0" u="none" strike="noStrike" cap="none">
                <a:solidFill>
                  <a:srgbClr val="8F5E3A"/>
                </a:solidFill>
                <a:latin typeface="Avenir"/>
                <a:ea typeface="Avenir"/>
                <a:cs typeface="Avenir"/>
                <a:sym typeface="Avenir"/>
              </a:defRPr>
            </a:lvl1pPr>
            <a:lvl2pPr marL="574031" marR="0" lvl="1" indent="-198996" algn="l" rtl="0">
              <a:lnSpc>
                <a:spcPct val="100000"/>
              </a:lnSpc>
              <a:spcBef>
                <a:spcPts val="2391"/>
              </a:spcBef>
              <a:spcAft>
                <a:spcPts val="0"/>
              </a:spcAft>
              <a:buClr>
                <a:srgbClr val="9A958E"/>
              </a:buClr>
              <a:buSzPts val="2400"/>
              <a:buFont typeface="Avenir"/>
              <a:buChar char="•"/>
              <a:defRPr sz="2200" b="0" i="0" u="none" strike="noStrike" cap="none">
                <a:solidFill>
                  <a:srgbClr val="8F5E3A"/>
                </a:solidFill>
                <a:latin typeface="Avenir"/>
                <a:ea typeface="Avenir"/>
                <a:cs typeface="Avenir"/>
                <a:sym typeface="Avenir"/>
              </a:defRPr>
            </a:lvl2pPr>
            <a:lvl3pPr marL="841912" marR="0" lvl="2" indent="-198996" algn="l" rtl="0">
              <a:lnSpc>
                <a:spcPct val="100000"/>
              </a:lnSpc>
              <a:spcBef>
                <a:spcPts val="2391"/>
              </a:spcBef>
              <a:spcAft>
                <a:spcPts val="0"/>
              </a:spcAft>
              <a:buClr>
                <a:srgbClr val="9A958E"/>
              </a:buClr>
              <a:buSzPts val="2400"/>
              <a:buFont typeface="Avenir"/>
              <a:buChar char="•"/>
              <a:defRPr sz="2200" b="0" i="0" u="none" strike="noStrike" cap="none">
                <a:solidFill>
                  <a:srgbClr val="8F5E3A"/>
                </a:solidFill>
                <a:latin typeface="Avenir"/>
                <a:ea typeface="Avenir"/>
                <a:cs typeface="Avenir"/>
                <a:sym typeface="Avenir"/>
              </a:defRPr>
            </a:lvl3pPr>
            <a:lvl4pPr marL="1109793" marR="0" lvl="3" indent="-198996" algn="l" rtl="0">
              <a:lnSpc>
                <a:spcPct val="100000"/>
              </a:lnSpc>
              <a:spcBef>
                <a:spcPts val="2391"/>
              </a:spcBef>
              <a:spcAft>
                <a:spcPts val="0"/>
              </a:spcAft>
              <a:buClr>
                <a:srgbClr val="9A958E"/>
              </a:buClr>
              <a:buSzPts val="2400"/>
              <a:buFont typeface="Avenir"/>
              <a:buChar char="•"/>
              <a:defRPr sz="2200" b="0" i="0" u="none" strike="noStrike" cap="none">
                <a:solidFill>
                  <a:srgbClr val="8F5E3A"/>
                </a:solidFill>
                <a:latin typeface="Avenir"/>
                <a:ea typeface="Avenir"/>
                <a:cs typeface="Avenir"/>
                <a:sym typeface="Avenir"/>
              </a:defRPr>
            </a:lvl4pPr>
            <a:lvl5pPr marL="1377674" marR="0" lvl="4" indent="-198997" algn="l" rtl="0">
              <a:lnSpc>
                <a:spcPct val="100000"/>
              </a:lnSpc>
              <a:spcBef>
                <a:spcPts val="2391"/>
              </a:spcBef>
              <a:spcAft>
                <a:spcPts val="0"/>
              </a:spcAft>
              <a:buClr>
                <a:srgbClr val="9A958E"/>
              </a:buClr>
              <a:buSzPts val="2400"/>
              <a:buFont typeface="Avenir"/>
              <a:buChar char="•"/>
              <a:defRPr sz="2200" b="0" i="0" u="none" strike="noStrike" cap="none">
                <a:solidFill>
                  <a:srgbClr val="8F5E3A"/>
                </a:solidFill>
                <a:latin typeface="Avenir"/>
                <a:ea typeface="Avenir"/>
                <a:cs typeface="Avenir"/>
                <a:sym typeface="Avenir"/>
              </a:defRPr>
            </a:lvl5pPr>
            <a:lvl6pPr marL="1645555" marR="0" lvl="5" indent="-198997" algn="l" rtl="0">
              <a:lnSpc>
                <a:spcPct val="100000"/>
              </a:lnSpc>
              <a:spcBef>
                <a:spcPts val="2391"/>
              </a:spcBef>
              <a:spcAft>
                <a:spcPts val="0"/>
              </a:spcAft>
              <a:buClr>
                <a:srgbClr val="9A958E"/>
              </a:buClr>
              <a:buSzPts val="2400"/>
              <a:buFont typeface="Avenir"/>
              <a:buChar char="•"/>
              <a:defRPr sz="2200" b="0" i="0" u="none" strike="noStrike" cap="none">
                <a:solidFill>
                  <a:srgbClr val="8F5E3A"/>
                </a:solidFill>
                <a:latin typeface="Avenir"/>
                <a:ea typeface="Avenir"/>
                <a:cs typeface="Avenir"/>
                <a:sym typeface="Avenir"/>
              </a:defRPr>
            </a:lvl6pPr>
            <a:lvl7pPr marL="1913436" marR="0" lvl="6" indent="-198997" algn="l" rtl="0">
              <a:lnSpc>
                <a:spcPct val="100000"/>
              </a:lnSpc>
              <a:spcBef>
                <a:spcPts val="2391"/>
              </a:spcBef>
              <a:spcAft>
                <a:spcPts val="0"/>
              </a:spcAft>
              <a:buClr>
                <a:srgbClr val="9A958E"/>
              </a:buClr>
              <a:buSzPts val="2400"/>
              <a:buFont typeface="Avenir"/>
              <a:buChar char="•"/>
              <a:defRPr sz="2200" b="0" i="0" u="none" strike="noStrike" cap="none">
                <a:solidFill>
                  <a:srgbClr val="8F5E3A"/>
                </a:solidFill>
                <a:latin typeface="Avenir"/>
                <a:ea typeface="Avenir"/>
                <a:cs typeface="Avenir"/>
                <a:sym typeface="Avenir"/>
              </a:defRPr>
            </a:lvl7pPr>
            <a:lvl8pPr marL="2181317" marR="0" lvl="7" indent="-198997" algn="l" rtl="0">
              <a:lnSpc>
                <a:spcPct val="100000"/>
              </a:lnSpc>
              <a:spcBef>
                <a:spcPts val="2391"/>
              </a:spcBef>
              <a:spcAft>
                <a:spcPts val="0"/>
              </a:spcAft>
              <a:buClr>
                <a:srgbClr val="9A958E"/>
              </a:buClr>
              <a:buSzPts val="2400"/>
              <a:buFont typeface="Avenir"/>
              <a:buChar char="•"/>
              <a:defRPr sz="2200" b="0" i="0" u="none" strike="noStrike" cap="none">
                <a:solidFill>
                  <a:srgbClr val="8F5E3A"/>
                </a:solidFill>
                <a:latin typeface="Avenir"/>
                <a:ea typeface="Avenir"/>
                <a:cs typeface="Avenir"/>
                <a:sym typeface="Avenir"/>
              </a:defRPr>
            </a:lvl8pPr>
            <a:lvl9pPr marL="2449198" marR="0" lvl="8" indent="-198997" algn="l" rtl="0">
              <a:lnSpc>
                <a:spcPct val="100000"/>
              </a:lnSpc>
              <a:spcBef>
                <a:spcPts val="2391"/>
              </a:spcBef>
              <a:spcAft>
                <a:spcPts val="0"/>
              </a:spcAft>
              <a:buClr>
                <a:srgbClr val="9A958E"/>
              </a:buClr>
              <a:buSzPts val="2400"/>
              <a:buFont typeface="Avenir"/>
              <a:buChar char="•"/>
              <a:defRPr sz="2200" b="0" i="0" u="none" strike="noStrike" cap="none">
                <a:solidFill>
                  <a:srgbClr val="8F5E3A"/>
                </a:solidFill>
                <a:latin typeface="Avenir"/>
                <a:ea typeface="Avenir"/>
                <a:cs typeface="Avenir"/>
                <a:sym typeface="Avenir"/>
              </a:defRPr>
            </a:lvl9pPr>
          </a:lstStyle>
          <a:p>
            <a:endParaRPr/>
          </a:p>
        </p:txBody>
      </p:sp>
      <p:sp>
        <p:nvSpPr>
          <p:cNvPr id="16" name="Shape 16"/>
          <p:cNvSpPr txBox="1">
            <a:spLocks noGrp="1"/>
          </p:cNvSpPr>
          <p:nvPr>
            <p:ph type="sldNum" idx="12"/>
          </p:nvPr>
        </p:nvSpPr>
        <p:spPr>
          <a:xfrm>
            <a:off x="4456981" y="6491883"/>
            <a:ext cx="230040" cy="237379"/>
          </a:xfrm>
          <a:prstGeom prst="rect">
            <a:avLst/>
          </a:prstGeom>
          <a:noFill/>
          <a:ln>
            <a:noFill/>
          </a:ln>
        </p:spPr>
        <p:txBody>
          <a:bodyPr wrap="square" lIns="35717" tIns="35717" rIns="35717" bIns="35717" anchor="t" anchorCtr="0">
            <a:noAutofit/>
          </a:bodyPr>
          <a:lstStyle/>
          <a:p>
            <a:pPr algn="ctr">
              <a:buClr>
                <a:srgbClr val="9A958E"/>
              </a:buClr>
            </a:pPr>
            <a:fld id="{00000000-1234-1234-1234-123412341234}" type="slidenum">
              <a:rPr lang="en-US" sz="1000" smtClean="0">
                <a:solidFill>
                  <a:srgbClr val="9A958E"/>
                </a:solidFill>
                <a:latin typeface="Carme"/>
                <a:ea typeface="Carme"/>
                <a:cs typeface="Carme"/>
                <a:sym typeface="Carme"/>
              </a:rPr>
              <a:pPr algn="ctr">
                <a:buClr>
                  <a:srgbClr val="9A958E"/>
                </a:buClr>
              </a:pPr>
              <a:t>‹#›</a:t>
            </a:fld>
            <a:endParaRPr lang="en-US" sz="1000">
              <a:solidFill>
                <a:srgbClr val="9A958E"/>
              </a:solidFill>
              <a:latin typeface="Carme"/>
              <a:ea typeface="Carme"/>
              <a:cs typeface="Carme"/>
              <a:sym typeface="Carme"/>
            </a:endParaRPr>
          </a:p>
        </p:txBody>
      </p:sp>
    </p:spTree>
    <p:extLst>
      <p:ext uri="{BB962C8B-B14F-4D97-AF65-F5344CB8AC3E}">
        <p14:creationId xmlns:p14="http://schemas.microsoft.com/office/powerpoint/2010/main" val="14284531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D0D979-4A4B-8847-8E6A-716D7AFAF52C}" type="datetimeFigureOut">
              <a:rPr lang="en-US" smtClean="0"/>
              <a:t>1/8/20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9551517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AD0D979-4A4B-8847-8E6A-716D7AFAF52C}" type="datetimeFigureOut">
              <a:rPr lang="en-US" smtClean="0"/>
              <a:t>1/8/20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21748225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AD0D979-4A4B-8847-8E6A-716D7AFAF52C}" type="datetimeFigureOut">
              <a:rPr lang="en-US" smtClean="0"/>
              <a:t>1/8/20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37424400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AD0D979-4A4B-8847-8E6A-716D7AFAF52C}" type="datetimeFigureOut">
              <a:rPr lang="en-US" smtClean="0"/>
              <a:t>1/8/20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39895361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AD0D979-4A4B-8847-8E6A-716D7AFAF52C}" type="datetimeFigureOut">
              <a:rPr lang="en-US" smtClean="0"/>
              <a:t>1/8/20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32527657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D0D979-4A4B-8847-8E6A-716D7AFAF52C}" type="datetimeFigureOut">
              <a:rPr lang="en-US" smtClean="0"/>
              <a:t>1/8/20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37175757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D0D979-4A4B-8847-8E6A-716D7AFAF52C}" type="datetimeFigureOut">
              <a:rPr lang="en-US" smtClean="0"/>
              <a:t>1/8/20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29502255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D0D979-4A4B-8847-8E6A-716D7AFAF52C}" type="datetimeFigureOut">
              <a:rPr lang="en-US" smtClean="0"/>
              <a:t>1/8/20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182483659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D0D979-4A4B-8847-8E6A-716D7AFAF52C}" type="datetimeFigureOut">
              <a:rPr lang="en-US" smtClean="0"/>
              <a:t>1/8/20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702D32-2DBF-2A48-AD16-EC26B518CC5F}" type="slidenum">
              <a:rPr lang="en-US" smtClean="0"/>
              <a:t>‹#›</a:t>
            </a:fld>
            <a:endParaRPr lang="en-US"/>
          </a:p>
        </p:txBody>
      </p:sp>
    </p:spTree>
    <p:extLst>
      <p:ext uri="{BB962C8B-B14F-4D97-AF65-F5344CB8AC3E}">
        <p14:creationId xmlns:p14="http://schemas.microsoft.com/office/powerpoint/2010/main" val="3180398624"/>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8.jpeg"/></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4" Type="http://schemas.openxmlformats.org/officeDocument/2006/relationships/image" Target="../media/image10.jpeg"/><Relationship Id="rId5" Type="http://schemas.openxmlformats.org/officeDocument/2006/relationships/hyperlink" Target="https://www.youtube.com/watch?v=H9Gq-eKO6SQ" TargetMode="External"/><Relationship Id="rId6"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4" Type="http://schemas.openxmlformats.org/officeDocument/2006/relationships/image" Target="../media/image14.jpeg"/><Relationship Id="rId5" Type="http://schemas.openxmlformats.org/officeDocument/2006/relationships/image" Target="../media/image15.jpeg"/><Relationship Id="rId6" Type="http://schemas.openxmlformats.org/officeDocument/2006/relationships/image" Target="../media/image16.jpeg"/><Relationship Id="rId1" Type="http://schemas.openxmlformats.org/officeDocument/2006/relationships/slideLayout" Target="../slideLayouts/slideLayout2.xml"/><Relationship Id="rId2" Type="http://schemas.openxmlformats.org/officeDocument/2006/relationships/image" Target="../media/image12.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jpeg"/><Relationship Id="rId3" Type="http://schemas.openxmlformats.org/officeDocument/2006/relationships/image" Target="../media/image19.jpeg"/></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4" Type="http://schemas.openxmlformats.org/officeDocument/2006/relationships/image" Target="../media/image22.jpeg"/><Relationship Id="rId5" Type="http://schemas.openxmlformats.org/officeDocument/2006/relationships/image" Target="../media/image23.png"/><Relationship Id="rId1" Type="http://schemas.openxmlformats.org/officeDocument/2006/relationships/slideLayout" Target="../slideLayouts/slideLayout2.xml"/><Relationship Id="rId2" Type="http://schemas.openxmlformats.org/officeDocument/2006/relationships/image" Target="../media/image20.jpeg"/></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4" Type="http://schemas.openxmlformats.org/officeDocument/2006/relationships/hyperlink" Target="http://www.history.com/shows/america-the-story-of-us/videos/playlists/exclusive-video" TargetMode="External"/><Relationship Id="rId5" Type="http://schemas.openxmlformats.org/officeDocument/2006/relationships/hyperlink" Target="http://www.history.com/shows/america-the-story-of-us/videos/andrew-carnegie%23andrew-carnegie" TargetMode="External"/><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5.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7.jpeg"/><Relationship Id="rId3" Type="http://schemas.openxmlformats.org/officeDocument/2006/relationships/image" Target="../media/image28.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jpeg"/><Relationship Id="rId3" Type="http://schemas.openxmlformats.org/officeDocument/2006/relationships/image" Target="../media/image31.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2.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3.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5.jpeg"/></Relationships>
</file>

<file path=ppt/slides/_rels/slide31.xml.rels><?xml version="1.0" encoding="UTF-8" standalone="yes"?>
<Relationships xmlns="http://schemas.openxmlformats.org/package/2006/relationships"><Relationship Id="rId3" Type="http://schemas.openxmlformats.org/officeDocument/2006/relationships/image" Target="../media/image36.jpeg"/><Relationship Id="rId4" Type="http://schemas.openxmlformats.org/officeDocument/2006/relationships/image" Target="../media/image37.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8.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9.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0.png"/><Relationship Id="rId3" Type="http://schemas.openxmlformats.org/officeDocument/2006/relationships/image" Target="../media/image41.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2.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3.jpe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4.png"/><Relationship Id="rId7" Type="http://schemas.openxmlformats.org/officeDocument/2006/relationships/image" Target="../media/image5.png"/><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 Now</a:t>
            </a:r>
            <a:endParaRPr lang="en-US" dirty="0"/>
          </a:p>
        </p:txBody>
      </p:sp>
      <p:sp>
        <p:nvSpPr>
          <p:cNvPr id="3" name="Content Placeholder 2"/>
          <p:cNvSpPr>
            <a:spLocks noGrp="1"/>
          </p:cNvSpPr>
          <p:nvPr>
            <p:ph idx="1"/>
          </p:nvPr>
        </p:nvSpPr>
        <p:spPr/>
        <p:txBody>
          <a:bodyPr/>
          <a:lstStyle/>
          <a:p>
            <a:pPr marL="0" indent="0" algn="ctr">
              <a:buNone/>
            </a:pPr>
            <a:r>
              <a:rPr lang="en-US" dirty="0"/>
              <a:t>‘The only counterweight to capitalism is government. Labor wants to be the counterweight but cannot.’</a:t>
            </a:r>
          </a:p>
          <a:p>
            <a:endParaRPr lang="en-US" dirty="0"/>
          </a:p>
        </p:txBody>
      </p:sp>
    </p:spTree>
    <p:extLst>
      <p:ext uri="{BB962C8B-B14F-4D97-AF65-F5344CB8AC3E}">
        <p14:creationId xmlns:p14="http://schemas.microsoft.com/office/powerpoint/2010/main" val="27091236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0" y="457200"/>
            <a:ext cx="9144000" cy="1295400"/>
          </a:xfrm>
        </p:spPr>
        <p:txBody>
          <a:bodyPr>
            <a:normAutofit fontScale="90000"/>
          </a:bodyPr>
          <a:lstStyle/>
          <a:p>
            <a:pPr eaLnBrk="1" hangingPunct="1">
              <a:defRPr/>
            </a:pPr>
            <a:r>
              <a:rPr lang="en-US" sz="4000" dirty="0" smtClean="0">
                <a:ea typeface="+mj-ea"/>
                <a:cs typeface="+mj-cs"/>
              </a:rPr>
              <a:t>Factors Encouraging Industrial Growth</a:t>
            </a:r>
            <a:endParaRPr lang="en-US" dirty="0" smtClean="0">
              <a:ea typeface="+mj-ea"/>
              <a:cs typeface="+mj-cs"/>
            </a:endParaRPr>
          </a:p>
        </p:txBody>
      </p:sp>
      <p:sp>
        <p:nvSpPr>
          <p:cNvPr id="22531" name="Rectangle 3"/>
          <p:cNvSpPr>
            <a:spLocks noGrp="1" noChangeArrowheads="1"/>
          </p:cNvSpPr>
          <p:nvPr>
            <p:ph type="body" idx="1"/>
          </p:nvPr>
        </p:nvSpPr>
        <p:spPr>
          <a:xfrm>
            <a:off x="146050" y="2286000"/>
            <a:ext cx="8997950" cy="4572000"/>
          </a:xfrm>
        </p:spPr>
        <p:txBody>
          <a:bodyPr>
            <a:normAutofit fontScale="92500"/>
          </a:bodyPr>
          <a:lstStyle/>
          <a:p>
            <a:pPr eaLnBrk="1" hangingPunct="1">
              <a:defRPr/>
            </a:pPr>
            <a:r>
              <a:rPr lang="en-US" dirty="0" smtClean="0">
                <a:ea typeface="+mn-ea"/>
                <a:cs typeface="+mn-cs"/>
              </a:rPr>
              <a:t>Natural Resources</a:t>
            </a:r>
          </a:p>
          <a:p>
            <a:pPr eaLnBrk="1" hangingPunct="1">
              <a:defRPr/>
            </a:pPr>
            <a:r>
              <a:rPr lang="en-US" dirty="0" smtClean="0">
                <a:ea typeface="+mn-ea"/>
                <a:cs typeface="+mn-cs"/>
              </a:rPr>
              <a:t>Favorable Government Policies (Pro Corp-Dartmouth v. Woodward &amp; Tariffs)</a:t>
            </a:r>
          </a:p>
          <a:p>
            <a:pPr eaLnBrk="1" hangingPunct="1">
              <a:defRPr/>
            </a:pPr>
            <a:r>
              <a:rPr lang="en-US" dirty="0" smtClean="0">
                <a:ea typeface="+mn-ea"/>
                <a:cs typeface="+mn-cs"/>
              </a:rPr>
              <a:t>Growing Population</a:t>
            </a:r>
          </a:p>
          <a:p>
            <a:pPr eaLnBrk="1" hangingPunct="1">
              <a:defRPr/>
            </a:pPr>
            <a:r>
              <a:rPr lang="en-US" dirty="0" smtClean="0">
                <a:ea typeface="+mn-ea"/>
                <a:cs typeface="+mn-cs"/>
              </a:rPr>
              <a:t>New Sources of Power</a:t>
            </a:r>
          </a:p>
          <a:p>
            <a:pPr eaLnBrk="1" hangingPunct="1">
              <a:defRPr/>
            </a:pPr>
            <a:r>
              <a:rPr lang="en-US" dirty="0">
                <a:ea typeface="+mn-ea"/>
                <a:cs typeface="+mn-cs"/>
              </a:rPr>
              <a:t>Introduction of Machinery</a:t>
            </a:r>
          </a:p>
          <a:p>
            <a:pPr eaLnBrk="1" hangingPunct="1">
              <a:defRPr/>
            </a:pPr>
            <a:r>
              <a:rPr lang="en-US" dirty="0">
                <a:ea typeface="+mn-ea"/>
                <a:cs typeface="+mn-cs"/>
              </a:rPr>
              <a:t>Improved Transportation &amp; Communication</a:t>
            </a:r>
          </a:p>
          <a:p>
            <a:pPr eaLnBrk="1" hangingPunct="1">
              <a:defRPr/>
            </a:pPr>
            <a:r>
              <a:rPr lang="en-US" dirty="0">
                <a:ea typeface="+mn-ea"/>
                <a:cs typeface="+mn-cs"/>
              </a:rPr>
              <a:t>Effect of </a:t>
            </a:r>
            <a:r>
              <a:rPr lang="en-US" dirty="0" smtClean="0">
                <a:ea typeface="+mn-ea"/>
                <a:cs typeface="+mn-cs"/>
              </a:rPr>
              <a:t>Wars</a:t>
            </a:r>
            <a:endParaRPr lang="en-US" dirty="0">
              <a:ea typeface="+mn-ea"/>
              <a:cs typeface="+mn-cs"/>
            </a:endParaRPr>
          </a:p>
        </p:txBody>
      </p:sp>
      <p:sp>
        <p:nvSpPr>
          <p:cNvPr id="21507" name="AutoShape 2" descr="http://www.etftrends.com/wp-content/uploads/2010/11/Coal_Miner_1_large.jpg"/>
          <p:cNvSpPr>
            <a:spLocks noChangeAspect="1" noChangeArrowheads="1"/>
          </p:cNvSpPr>
          <p:nvPr/>
        </p:nvSpPr>
        <p:spPr bwMode="auto">
          <a:xfrm>
            <a:off x="155575" y="-2476500"/>
            <a:ext cx="4029075" cy="516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extLst>
      <p:ext uri="{BB962C8B-B14F-4D97-AF65-F5344CB8AC3E}">
        <p14:creationId xmlns:p14="http://schemas.microsoft.com/office/powerpoint/2010/main" val="164173154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22531">
                                            <p:txEl>
                                              <p:pRg st="0" end="0"/>
                                            </p:txEl>
                                          </p:spTgt>
                                        </p:tgtEl>
                                        <p:attrNameLst>
                                          <p:attrName>style.visibility</p:attrName>
                                        </p:attrNameLst>
                                      </p:cBhvr>
                                      <p:to>
                                        <p:strVal val="visible"/>
                                      </p:to>
                                    </p:set>
                                    <p:anim to="" calcmode="lin" valueType="num">
                                      <p:cBhvr>
                                        <p:cTn id="7" dur="1" fill="hold"/>
                                        <p:tgtEl>
                                          <p:spTgt spid="22531">
                                            <p:txEl>
                                              <p:pRg st="0" end="0"/>
                                            </p:txEl>
                                          </p:spTgt>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grpId="0" nodeType="clickEffect">
                                  <p:stCondLst>
                                    <p:cond delay="0"/>
                                  </p:stCondLst>
                                  <p:childTnLst>
                                    <p:set>
                                      <p:cBhvr>
                                        <p:cTn id="11" dur="1" fill="hold">
                                          <p:stCondLst>
                                            <p:cond delay="499"/>
                                          </p:stCondLst>
                                        </p:cTn>
                                        <p:tgtEl>
                                          <p:spTgt spid="22531">
                                            <p:txEl>
                                              <p:pRg st="1" end="1"/>
                                            </p:txEl>
                                          </p:spTgt>
                                        </p:tgtEl>
                                        <p:attrNameLst>
                                          <p:attrName>style.visibility</p:attrName>
                                        </p:attrNameLst>
                                      </p:cBhvr>
                                      <p:to>
                                        <p:strVal val="visible"/>
                                      </p:to>
                                    </p:set>
                                    <p:anim to="" calcmode="lin" valueType="num">
                                      <p:cBhvr>
                                        <p:cTn id="12" dur="1" fill="hold"/>
                                        <p:tgtEl>
                                          <p:spTgt spid="22531">
                                            <p:txEl>
                                              <p:pRg st="1" end="1"/>
                                            </p:txEl>
                                          </p:spTgt>
                                        </p:tgtEl>
                                        <p:attrNameLst>
                                          <p:attrName/>
                                        </p:attrNameLst>
                                      </p:cBhvr>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4" presetClass="entr" presetSubtype="0" fill="hold" grpId="0" nodeType="clickEffect">
                                  <p:stCondLst>
                                    <p:cond delay="0"/>
                                  </p:stCondLst>
                                  <p:childTnLst>
                                    <p:set>
                                      <p:cBhvr>
                                        <p:cTn id="16" dur="1" fill="hold">
                                          <p:stCondLst>
                                            <p:cond delay="499"/>
                                          </p:stCondLst>
                                        </p:cTn>
                                        <p:tgtEl>
                                          <p:spTgt spid="22531">
                                            <p:txEl>
                                              <p:pRg st="2" end="2"/>
                                            </p:txEl>
                                          </p:spTgt>
                                        </p:tgtEl>
                                        <p:attrNameLst>
                                          <p:attrName>style.visibility</p:attrName>
                                        </p:attrNameLst>
                                      </p:cBhvr>
                                      <p:to>
                                        <p:strVal val="visible"/>
                                      </p:to>
                                    </p:set>
                                    <p:anim to="" calcmode="lin" valueType="num">
                                      <p:cBhvr>
                                        <p:cTn id="17" dur="1" fill="hold"/>
                                        <p:tgtEl>
                                          <p:spTgt spid="22531">
                                            <p:txEl>
                                              <p:pRg st="2" end="2"/>
                                            </p:txEl>
                                          </p:spTgt>
                                        </p:tgtEl>
                                        <p:attrNameLst>
                                          <p:attrName/>
                                        </p:attrNameLst>
                                      </p:cBhvr>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24" presetClass="entr" presetSubtype="0" fill="hold" grpId="0" nodeType="clickEffect">
                                  <p:stCondLst>
                                    <p:cond delay="0"/>
                                  </p:stCondLst>
                                  <p:childTnLst>
                                    <p:set>
                                      <p:cBhvr>
                                        <p:cTn id="21" dur="1" fill="hold">
                                          <p:stCondLst>
                                            <p:cond delay="499"/>
                                          </p:stCondLst>
                                        </p:cTn>
                                        <p:tgtEl>
                                          <p:spTgt spid="22531">
                                            <p:txEl>
                                              <p:pRg st="3" end="3"/>
                                            </p:txEl>
                                          </p:spTgt>
                                        </p:tgtEl>
                                        <p:attrNameLst>
                                          <p:attrName>style.visibility</p:attrName>
                                        </p:attrNameLst>
                                      </p:cBhvr>
                                      <p:to>
                                        <p:strVal val="visible"/>
                                      </p:to>
                                    </p:set>
                                    <p:anim to="" calcmode="lin" valueType="num">
                                      <p:cBhvr>
                                        <p:cTn id="22" dur="1" fill="hold"/>
                                        <p:tgtEl>
                                          <p:spTgt spid="22531">
                                            <p:txEl>
                                              <p:pRg st="3" end="3"/>
                                            </p:txEl>
                                          </p:spTgt>
                                        </p:tgtEl>
                                        <p:attrNameLst>
                                          <p:attrName/>
                                        </p:attrNameLst>
                                      </p:cBhvr>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4" presetClass="entr" presetSubtype="0" fill="hold" grpId="0" nodeType="clickEffect">
                                  <p:stCondLst>
                                    <p:cond delay="0"/>
                                  </p:stCondLst>
                                  <p:childTnLst>
                                    <p:set>
                                      <p:cBhvr>
                                        <p:cTn id="26" dur="1" fill="hold">
                                          <p:stCondLst>
                                            <p:cond delay="499"/>
                                          </p:stCondLst>
                                        </p:cTn>
                                        <p:tgtEl>
                                          <p:spTgt spid="22531">
                                            <p:txEl>
                                              <p:pRg st="4" end="4"/>
                                            </p:txEl>
                                          </p:spTgt>
                                        </p:tgtEl>
                                        <p:attrNameLst>
                                          <p:attrName>style.visibility</p:attrName>
                                        </p:attrNameLst>
                                      </p:cBhvr>
                                      <p:to>
                                        <p:strVal val="visible"/>
                                      </p:to>
                                    </p:set>
                                    <p:anim to="" calcmode="lin" valueType="num">
                                      <p:cBhvr>
                                        <p:cTn id="27" dur="1" fill="hold"/>
                                        <p:tgtEl>
                                          <p:spTgt spid="22531">
                                            <p:txEl>
                                              <p:pRg st="4" end="4"/>
                                            </p:txEl>
                                          </p:spTgt>
                                        </p:tgtEl>
                                        <p:attrNameLst>
                                          <p:attrName/>
                                        </p:attrNameLst>
                                      </p:cBhvr>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24" presetClass="entr" presetSubtype="0" fill="hold" grpId="0" nodeType="clickEffect">
                                  <p:stCondLst>
                                    <p:cond delay="0"/>
                                  </p:stCondLst>
                                  <p:childTnLst>
                                    <p:set>
                                      <p:cBhvr>
                                        <p:cTn id="31" dur="1" fill="hold">
                                          <p:stCondLst>
                                            <p:cond delay="499"/>
                                          </p:stCondLst>
                                        </p:cTn>
                                        <p:tgtEl>
                                          <p:spTgt spid="22531">
                                            <p:txEl>
                                              <p:pRg st="5" end="5"/>
                                            </p:txEl>
                                          </p:spTgt>
                                        </p:tgtEl>
                                        <p:attrNameLst>
                                          <p:attrName>style.visibility</p:attrName>
                                        </p:attrNameLst>
                                      </p:cBhvr>
                                      <p:to>
                                        <p:strVal val="visible"/>
                                      </p:to>
                                    </p:set>
                                    <p:anim to="" calcmode="lin" valueType="num">
                                      <p:cBhvr>
                                        <p:cTn id="32" dur="1" fill="hold"/>
                                        <p:tgtEl>
                                          <p:spTgt spid="22531">
                                            <p:txEl>
                                              <p:pRg st="5" end="5"/>
                                            </p:txEl>
                                          </p:spTgt>
                                        </p:tgtEl>
                                        <p:attrNameLst>
                                          <p:attrName/>
                                        </p:attrNameLst>
                                      </p:cBhvr>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4" presetClass="entr" presetSubtype="0" fill="hold" grpId="0" nodeType="clickEffect">
                                  <p:stCondLst>
                                    <p:cond delay="0"/>
                                  </p:stCondLst>
                                  <p:childTnLst>
                                    <p:set>
                                      <p:cBhvr>
                                        <p:cTn id="36" dur="1" fill="hold">
                                          <p:stCondLst>
                                            <p:cond delay="499"/>
                                          </p:stCondLst>
                                        </p:cTn>
                                        <p:tgtEl>
                                          <p:spTgt spid="22531">
                                            <p:txEl>
                                              <p:pRg st="6" end="6"/>
                                            </p:txEl>
                                          </p:spTgt>
                                        </p:tgtEl>
                                        <p:attrNameLst>
                                          <p:attrName>style.visibility</p:attrName>
                                        </p:attrNameLst>
                                      </p:cBhvr>
                                      <p:to>
                                        <p:strVal val="visible"/>
                                      </p:to>
                                    </p:set>
                                    <p:anim to="" calcmode="lin" valueType="num">
                                      <p:cBhvr>
                                        <p:cTn id="37" dur="1" fill="hold"/>
                                        <p:tgtEl>
                                          <p:spTgt spid="22531">
                                            <p:txEl>
                                              <p:pRg st="6" end="6"/>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build="p" bldLvl="2"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0" y="0"/>
            <a:ext cx="9144000" cy="1143000"/>
          </a:xfrm>
          <a:solidFill>
            <a:srgbClr val="FFFFFF"/>
          </a:solidFill>
        </p:spPr>
        <p:txBody>
          <a:bodyPr>
            <a:normAutofit fontScale="90000"/>
          </a:bodyPr>
          <a:lstStyle/>
          <a:p>
            <a:pPr>
              <a:lnSpc>
                <a:spcPct val="90000"/>
              </a:lnSpc>
              <a:spcBef>
                <a:spcPct val="5000"/>
              </a:spcBef>
            </a:pPr>
            <a:r>
              <a:rPr lang="en-US" sz="4000" dirty="0">
                <a:solidFill>
                  <a:srgbClr val="000000"/>
                </a:solidFill>
                <a:latin typeface="Rockwell"/>
                <a:cs typeface="Rockwell"/>
              </a:rPr>
              <a:t>Chicago Meatpackers:                    </a:t>
            </a:r>
            <a:br>
              <a:rPr lang="en-US" sz="4000" dirty="0">
                <a:solidFill>
                  <a:srgbClr val="000000"/>
                </a:solidFill>
                <a:latin typeface="Rockwell"/>
                <a:cs typeface="Rockwell"/>
              </a:rPr>
            </a:br>
            <a:r>
              <a:rPr lang="en-US" sz="4000" dirty="0">
                <a:solidFill>
                  <a:srgbClr val="000000"/>
                </a:solidFill>
                <a:latin typeface="Rockwell"/>
                <a:cs typeface="Rockwell"/>
              </a:rPr>
              <a:t>The </a:t>
            </a:r>
            <a:r>
              <a:rPr lang="en-US" sz="4000" dirty="0" smtClean="0">
                <a:solidFill>
                  <a:srgbClr val="000000"/>
                </a:solidFill>
                <a:latin typeface="Rockwell"/>
                <a:cs typeface="Rockwell"/>
              </a:rPr>
              <a:t>1</a:t>
            </a:r>
            <a:r>
              <a:rPr lang="en-US" sz="4000" baseline="30000" dirty="0" smtClean="0">
                <a:solidFill>
                  <a:srgbClr val="000000"/>
                </a:solidFill>
                <a:latin typeface="Rockwell"/>
                <a:cs typeface="Rockwell"/>
              </a:rPr>
              <a:t>st</a:t>
            </a:r>
            <a:r>
              <a:rPr lang="en-US" sz="4000" dirty="0">
                <a:solidFill>
                  <a:srgbClr val="000000"/>
                </a:solidFill>
                <a:latin typeface="Rockwell"/>
                <a:cs typeface="Rockwell"/>
              </a:rPr>
              <a:t> </a:t>
            </a:r>
            <a:r>
              <a:rPr lang="en-US" sz="4000" dirty="0" smtClean="0">
                <a:solidFill>
                  <a:srgbClr val="000000"/>
                </a:solidFill>
                <a:latin typeface="Rockwell"/>
                <a:cs typeface="Rockwell"/>
              </a:rPr>
              <a:t>“Disassembly </a:t>
            </a:r>
            <a:r>
              <a:rPr lang="en-US" sz="4000" dirty="0">
                <a:solidFill>
                  <a:srgbClr val="000000"/>
                </a:solidFill>
                <a:latin typeface="Rockwell"/>
                <a:cs typeface="Rockwell"/>
              </a:rPr>
              <a:t>Line</a:t>
            </a:r>
            <a:r>
              <a:rPr lang="ja-JP" altLang="en-US" sz="4000" dirty="0">
                <a:solidFill>
                  <a:srgbClr val="000000"/>
                </a:solidFill>
                <a:latin typeface="Rockwell"/>
                <a:cs typeface="Rockwell"/>
              </a:rPr>
              <a:t>”</a:t>
            </a:r>
            <a:endParaRPr lang="en-US" sz="4000" dirty="0">
              <a:solidFill>
                <a:srgbClr val="000000"/>
              </a:solidFill>
              <a:latin typeface="Rockwell"/>
              <a:cs typeface="Rockwell"/>
            </a:endParaRPr>
          </a:p>
        </p:txBody>
      </p:sp>
      <p:pic>
        <p:nvPicPr>
          <p:cNvPr id="7171" name="Picture 6" descr="Beef_industry_panorama_1900_loc"/>
          <p:cNvPicPr>
            <a:picLocks noChangeAspect="1" noChangeArrowheads="1"/>
          </p:cNvPicPr>
          <p:nvPr/>
        </p:nvPicPr>
        <p:blipFill>
          <a:blip r:embed="rId2">
            <a:lum bright="-6000" contrast="18000"/>
            <a:extLst>
              <a:ext uri="{28A0092B-C50C-407E-A947-70E740481C1C}">
                <a14:useLocalDpi xmlns:a14="http://schemas.microsoft.com/office/drawing/2010/main" val="0"/>
              </a:ext>
            </a:extLst>
          </a:blip>
          <a:srcRect l="349" t="4114" r="83971" b="4114"/>
          <a:stretch>
            <a:fillRect/>
          </a:stretch>
        </p:blipFill>
        <p:spPr bwMode="auto">
          <a:xfrm>
            <a:off x="762000" y="1179513"/>
            <a:ext cx="7620000" cy="5678487"/>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99687" name="Picture 7" descr="Beef_industry_panorama_1900_loc"/>
          <p:cNvPicPr>
            <a:picLocks noChangeAspect="1" noChangeArrowheads="1"/>
          </p:cNvPicPr>
          <p:nvPr/>
        </p:nvPicPr>
        <p:blipFill>
          <a:blip r:embed="rId2">
            <a:lum bright="-6000" contrast="18000"/>
            <a:extLst>
              <a:ext uri="{28A0092B-C50C-407E-A947-70E740481C1C}">
                <a14:useLocalDpi xmlns:a14="http://schemas.microsoft.com/office/drawing/2010/main" val="0"/>
              </a:ext>
            </a:extLst>
          </a:blip>
          <a:srcRect l="16031" t="4114" r="68289" b="4114"/>
          <a:stretch>
            <a:fillRect/>
          </a:stretch>
        </p:blipFill>
        <p:spPr bwMode="auto">
          <a:xfrm>
            <a:off x="762000" y="1179513"/>
            <a:ext cx="7620000" cy="5678487"/>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99688" name="Picture 8" descr="Beef_industry_panorama_1900_loc"/>
          <p:cNvPicPr>
            <a:picLocks noChangeAspect="1" noChangeArrowheads="1"/>
          </p:cNvPicPr>
          <p:nvPr/>
        </p:nvPicPr>
        <p:blipFill>
          <a:blip r:embed="rId2">
            <a:lum bright="-6000" contrast="18000"/>
            <a:extLst>
              <a:ext uri="{28A0092B-C50C-407E-A947-70E740481C1C}">
                <a14:useLocalDpi xmlns:a14="http://schemas.microsoft.com/office/drawing/2010/main" val="0"/>
              </a:ext>
            </a:extLst>
          </a:blip>
          <a:srcRect l="46135" t="4114" r="35049" b="4114"/>
          <a:stretch>
            <a:fillRect/>
          </a:stretch>
        </p:blipFill>
        <p:spPr bwMode="auto">
          <a:xfrm>
            <a:off x="0" y="1179513"/>
            <a:ext cx="9144000" cy="5678487"/>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99689" name="Picture 9" descr="Beef_industry_panorama_1900_loc"/>
          <p:cNvPicPr>
            <a:picLocks noChangeAspect="1" noChangeArrowheads="1"/>
          </p:cNvPicPr>
          <p:nvPr/>
        </p:nvPicPr>
        <p:blipFill>
          <a:blip r:embed="rId2">
            <a:lum bright="-6000" contrast="18000"/>
            <a:extLst>
              <a:ext uri="{28A0092B-C50C-407E-A947-70E740481C1C}">
                <a14:useLocalDpi xmlns:a14="http://schemas.microsoft.com/office/drawing/2010/main" val="0"/>
              </a:ext>
            </a:extLst>
          </a:blip>
          <a:srcRect l="68712" t="4114" r="16084" b="4114"/>
          <a:stretch>
            <a:fillRect/>
          </a:stretch>
        </p:blipFill>
        <p:spPr bwMode="auto">
          <a:xfrm>
            <a:off x="838200" y="1219200"/>
            <a:ext cx="7391400" cy="5678488"/>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99690" name="Picture 10" descr="Beef_industry_panorama_1900_loc"/>
          <p:cNvPicPr>
            <a:picLocks noChangeAspect="1" noChangeArrowheads="1"/>
          </p:cNvPicPr>
          <p:nvPr/>
        </p:nvPicPr>
        <p:blipFill>
          <a:blip r:embed="rId2">
            <a:lum bright="-6000" contrast="18000"/>
            <a:extLst>
              <a:ext uri="{28A0092B-C50C-407E-A947-70E740481C1C}">
                <a14:useLocalDpi xmlns:a14="http://schemas.microsoft.com/office/drawing/2010/main" val="0"/>
              </a:ext>
            </a:extLst>
          </a:blip>
          <a:srcRect l="84071" t="4114" r="1228" b="4114"/>
          <a:stretch>
            <a:fillRect/>
          </a:stretch>
        </p:blipFill>
        <p:spPr bwMode="auto">
          <a:xfrm>
            <a:off x="838200" y="1179513"/>
            <a:ext cx="7467600" cy="5678487"/>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667335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199687"/>
                                        </p:tgtEl>
                                        <p:attrNameLst>
                                          <p:attrName>style.visibility</p:attrName>
                                        </p:attrNameLst>
                                      </p:cBhvr>
                                      <p:to>
                                        <p:strVal val="visible"/>
                                      </p:to>
                                    </p:set>
                                    <p:anim calcmode="lin" valueType="num">
                                      <p:cBhvr>
                                        <p:cTn id="7" dur="500" fill="hold"/>
                                        <p:tgtEl>
                                          <p:spTgt spid="199687"/>
                                        </p:tgtEl>
                                        <p:attrNameLst>
                                          <p:attrName>ppt_w</p:attrName>
                                        </p:attrNameLst>
                                      </p:cBhvr>
                                      <p:tavLst>
                                        <p:tav tm="0">
                                          <p:val>
                                            <p:fltVal val="0"/>
                                          </p:val>
                                        </p:tav>
                                        <p:tav tm="100000">
                                          <p:val>
                                            <p:strVal val="#ppt_w"/>
                                          </p:val>
                                        </p:tav>
                                      </p:tavLst>
                                    </p:anim>
                                    <p:anim calcmode="lin" valueType="num">
                                      <p:cBhvr>
                                        <p:cTn id="8" dur="500" fill="hold"/>
                                        <p:tgtEl>
                                          <p:spTgt spid="199687"/>
                                        </p:tgtEl>
                                        <p:attrNameLst>
                                          <p:attrName>ppt_h</p:attrName>
                                        </p:attrNameLst>
                                      </p:cBhvr>
                                      <p:tavLst>
                                        <p:tav tm="0">
                                          <p:val>
                                            <p:fltVal val="0"/>
                                          </p:val>
                                        </p:tav>
                                        <p:tav tm="100000">
                                          <p:val>
                                            <p:strVal val="#ppt_h"/>
                                          </p:val>
                                        </p:tav>
                                      </p:tavLst>
                                    </p:anim>
                                    <p:animEffect transition="in" filter="fade">
                                      <p:cBhvr>
                                        <p:cTn id="9" dur="500"/>
                                        <p:tgtEl>
                                          <p:spTgt spid="199687"/>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nodeType="clickEffect">
                                  <p:stCondLst>
                                    <p:cond delay="0"/>
                                  </p:stCondLst>
                                  <p:childTnLst>
                                    <p:set>
                                      <p:cBhvr>
                                        <p:cTn id="13" dur="1" fill="hold">
                                          <p:stCondLst>
                                            <p:cond delay="0"/>
                                          </p:stCondLst>
                                        </p:cTn>
                                        <p:tgtEl>
                                          <p:spTgt spid="199688"/>
                                        </p:tgtEl>
                                        <p:attrNameLst>
                                          <p:attrName>style.visibility</p:attrName>
                                        </p:attrNameLst>
                                      </p:cBhvr>
                                      <p:to>
                                        <p:strVal val="visible"/>
                                      </p:to>
                                    </p:set>
                                    <p:anim calcmode="lin" valueType="num">
                                      <p:cBhvr>
                                        <p:cTn id="14" dur="500" fill="hold"/>
                                        <p:tgtEl>
                                          <p:spTgt spid="199688"/>
                                        </p:tgtEl>
                                        <p:attrNameLst>
                                          <p:attrName>ppt_w</p:attrName>
                                        </p:attrNameLst>
                                      </p:cBhvr>
                                      <p:tavLst>
                                        <p:tav tm="0">
                                          <p:val>
                                            <p:fltVal val="0"/>
                                          </p:val>
                                        </p:tav>
                                        <p:tav tm="100000">
                                          <p:val>
                                            <p:strVal val="#ppt_w"/>
                                          </p:val>
                                        </p:tav>
                                      </p:tavLst>
                                    </p:anim>
                                    <p:anim calcmode="lin" valueType="num">
                                      <p:cBhvr>
                                        <p:cTn id="15" dur="500" fill="hold"/>
                                        <p:tgtEl>
                                          <p:spTgt spid="199688"/>
                                        </p:tgtEl>
                                        <p:attrNameLst>
                                          <p:attrName>ppt_h</p:attrName>
                                        </p:attrNameLst>
                                      </p:cBhvr>
                                      <p:tavLst>
                                        <p:tav tm="0">
                                          <p:val>
                                            <p:fltVal val="0"/>
                                          </p:val>
                                        </p:tav>
                                        <p:tav tm="100000">
                                          <p:val>
                                            <p:strVal val="#ppt_h"/>
                                          </p:val>
                                        </p:tav>
                                      </p:tavLst>
                                    </p:anim>
                                    <p:animEffect transition="in" filter="fade">
                                      <p:cBhvr>
                                        <p:cTn id="16" dur="500"/>
                                        <p:tgtEl>
                                          <p:spTgt spid="199688"/>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xit" presetSubtype="0" fill="hold" nodeType="clickEffect">
                                  <p:stCondLst>
                                    <p:cond delay="0"/>
                                  </p:stCondLst>
                                  <p:childTnLst>
                                    <p:anim calcmode="lin" valueType="num">
                                      <p:cBhvr>
                                        <p:cTn id="20" dur="500"/>
                                        <p:tgtEl>
                                          <p:spTgt spid="199688"/>
                                        </p:tgtEl>
                                        <p:attrNameLst>
                                          <p:attrName>ppt_w</p:attrName>
                                        </p:attrNameLst>
                                      </p:cBhvr>
                                      <p:tavLst>
                                        <p:tav tm="0">
                                          <p:val>
                                            <p:strVal val="ppt_w"/>
                                          </p:val>
                                        </p:tav>
                                        <p:tav tm="100000">
                                          <p:val>
                                            <p:fltVal val="0"/>
                                          </p:val>
                                        </p:tav>
                                      </p:tavLst>
                                    </p:anim>
                                    <p:anim calcmode="lin" valueType="num">
                                      <p:cBhvr>
                                        <p:cTn id="21" dur="500"/>
                                        <p:tgtEl>
                                          <p:spTgt spid="199688"/>
                                        </p:tgtEl>
                                        <p:attrNameLst>
                                          <p:attrName>ppt_h</p:attrName>
                                        </p:attrNameLst>
                                      </p:cBhvr>
                                      <p:tavLst>
                                        <p:tav tm="0">
                                          <p:val>
                                            <p:strVal val="ppt_h"/>
                                          </p:val>
                                        </p:tav>
                                        <p:tav tm="100000">
                                          <p:val>
                                            <p:fltVal val="0"/>
                                          </p:val>
                                        </p:tav>
                                      </p:tavLst>
                                    </p:anim>
                                    <p:animEffect transition="out" filter="fade">
                                      <p:cBhvr>
                                        <p:cTn id="22" dur="500"/>
                                        <p:tgtEl>
                                          <p:spTgt spid="199688"/>
                                        </p:tgtEl>
                                      </p:cBhvr>
                                    </p:animEffect>
                                    <p:set>
                                      <p:cBhvr>
                                        <p:cTn id="23" dur="1" fill="hold">
                                          <p:stCondLst>
                                            <p:cond delay="499"/>
                                          </p:stCondLst>
                                        </p:cTn>
                                        <p:tgtEl>
                                          <p:spTgt spid="199688"/>
                                        </p:tgtEl>
                                        <p:attrNameLst>
                                          <p:attrName>style.visibility</p:attrName>
                                        </p:attrNameLst>
                                      </p:cBhvr>
                                      <p:to>
                                        <p:strVal val="hidden"/>
                                      </p:to>
                                    </p:set>
                                  </p:childTnLst>
                                </p:cTn>
                              </p:par>
                              <p:par>
                                <p:cTn id="24" presetID="53" presetClass="entr" presetSubtype="0" fill="hold" nodeType="withEffect">
                                  <p:stCondLst>
                                    <p:cond delay="0"/>
                                  </p:stCondLst>
                                  <p:childTnLst>
                                    <p:set>
                                      <p:cBhvr>
                                        <p:cTn id="25" dur="1" fill="hold">
                                          <p:stCondLst>
                                            <p:cond delay="0"/>
                                          </p:stCondLst>
                                        </p:cTn>
                                        <p:tgtEl>
                                          <p:spTgt spid="199689"/>
                                        </p:tgtEl>
                                        <p:attrNameLst>
                                          <p:attrName>style.visibility</p:attrName>
                                        </p:attrNameLst>
                                      </p:cBhvr>
                                      <p:to>
                                        <p:strVal val="visible"/>
                                      </p:to>
                                    </p:set>
                                    <p:anim calcmode="lin" valueType="num">
                                      <p:cBhvr>
                                        <p:cTn id="26" dur="500" fill="hold"/>
                                        <p:tgtEl>
                                          <p:spTgt spid="199689"/>
                                        </p:tgtEl>
                                        <p:attrNameLst>
                                          <p:attrName>ppt_w</p:attrName>
                                        </p:attrNameLst>
                                      </p:cBhvr>
                                      <p:tavLst>
                                        <p:tav tm="0">
                                          <p:val>
                                            <p:fltVal val="0"/>
                                          </p:val>
                                        </p:tav>
                                        <p:tav tm="100000">
                                          <p:val>
                                            <p:strVal val="#ppt_w"/>
                                          </p:val>
                                        </p:tav>
                                      </p:tavLst>
                                    </p:anim>
                                    <p:anim calcmode="lin" valueType="num">
                                      <p:cBhvr>
                                        <p:cTn id="27" dur="500" fill="hold"/>
                                        <p:tgtEl>
                                          <p:spTgt spid="199689"/>
                                        </p:tgtEl>
                                        <p:attrNameLst>
                                          <p:attrName>ppt_h</p:attrName>
                                        </p:attrNameLst>
                                      </p:cBhvr>
                                      <p:tavLst>
                                        <p:tav tm="0">
                                          <p:val>
                                            <p:fltVal val="0"/>
                                          </p:val>
                                        </p:tav>
                                        <p:tav tm="100000">
                                          <p:val>
                                            <p:strVal val="#ppt_h"/>
                                          </p:val>
                                        </p:tav>
                                      </p:tavLst>
                                    </p:anim>
                                    <p:animEffect transition="in" filter="fade">
                                      <p:cBhvr>
                                        <p:cTn id="28" dur="500"/>
                                        <p:tgtEl>
                                          <p:spTgt spid="199689"/>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53" presetClass="entr" presetSubtype="0" fill="hold" nodeType="clickEffect">
                                  <p:stCondLst>
                                    <p:cond delay="0"/>
                                  </p:stCondLst>
                                  <p:childTnLst>
                                    <p:set>
                                      <p:cBhvr>
                                        <p:cTn id="32" dur="1" fill="hold">
                                          <p:stCondLst>
                                            <p:cond delay="0"/>
                                          </p:stCondLst>
                                        </p:cTn>
                                        <p:tgtEl>
                                          <p:spTgt spid="199690"/>
                                        </p:tgtEl>
                                        <p:attrNameLst>
                                          <p:attrName>style.visibility</p:attrName>
                                        </p:attrNameLst>
                                      </p:cBhvr>
                                      <p:to>
                                        <p:strVal val="visible"/>
                                      </p:to>
                                    </p:set>
                                    <p:anim calcmode="lin" valueType="num">
                                      <p:cBhvr>
                                        <p:cTn id="33" dur="500" fill="hold"/>
                                        <p:tgtEl>
                                          <p:spTgt spid="199690"/>
                                        </p:tgtEl>
                                        <p:attrNameLst>
                                          <p:attrName>ppt_w</p:attrName>
                                        </p:attrNameLst>
                                      </p:cBhvr>
                                      <p:tavLst>
                                        <p:tav tm="0">
                                          <p:val>
                                            <p:fltVal val="0"/>
                                          </p:val>
                                        </p:tav>
                                        <p:tav tm="100000">
                                          <p:val>
                                            <p:strVal val="#ppt_w"/>
                                          </p:val>
                                        </p:tav>
                                      </p:tavLst>
                                    </p:anim>
                                    <p:anim calcmode="lin" valueType="num">
                                      <p:cBhvr>
                                        <p:cTn id="34" dur="500" fill="hold"/>
                                        <p:tgtEl>
                                          <p:spTgt spid="199690"/>
                                        </p:tgtEl>
                                        <p:attrNameLst>
                                          <p:attrName>ppt_h</p:attrName>
                                        </p:attrNameLst>
                                      </p:cBhvr>
                                      <p:tavLst>
                                        <p:tav tm="0">
                                          <p:val>
                                            <p:fltVal val="0"/>
                                          </p:val>
                                        </p:tav>
                                        <p:tav tm="100000">
                                          <p:val>
                                            <p:strVal val="#ppt_h"/>
                                          </p:val>
                                        </p:tav>
                                      </p:tavLst>
                                    </p:anim>
                                    <p:animEffect transition="in" filter="fade">
                                      <p:cBhvr>
                                        <p:cTn id="35" dur="500"/>
                                        <p:tgtEl>
                                          <p:spTgt spid="1996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0" y="0"/>
            <a:ext cx="9144000" cy="609600"/>
          </a:xfrm>
          <a:solidFill>
            <a:schemeClr val="bg1"/>
          </a:solidFill>
        </p:spPr>
        <p:txBody>
          <a:bodyPr>
            <a:noAutofit/>
          </a:bodyPr>
          <a:lstStyle/>
          <a:p>
            <a:r>
              <a:rPr lang="en-US" sz="3600" dirty="0">
                <a:latin typeface="Rockwell"/>
                <a:cs typeface="Rockwell"/>
              </a:rPr>
              <a:t>The Midwest Made Meat for America </a:t>
            </a:r>
          </a:p>
        </p:txBody>
      </p:sp>
      <p:sp>
        <p:nvSpPr>
          <p:cNvPr id="8195" name="Rectangle 3"/>
          <p:cNvSpPr>
            <a:spLocks noGrp="1" noChangeArrowheads="1"/>
          </p:cNvSpPr>
          <p:nvPr>
            <p:ph type="body" idx="1"/>
          </p:nvPr>
        </p:nvSpPr>
        <p:spPr/>
        <p:txBody>
          <a:bodyPr/>
          <a:lstStyle/>
          <a:p>
            <a:endParaRPr lang="en-US">
              <a:latin typeface="Arial" charset="0"/>
            </a:endParaRPr>
          </a:p>
        </p:txBody>
      </p:sp>
      <p:pic>
        <p:nvPicPr>
          <p:cNvPr id="8196" name="Picture 4" descr="2035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20713"/>
            <a:ext cx="9144000" cy="6237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5"/>
          <p:cNvSpPr txBox="1">
            <a:spLocks noChangeArrowheads="1"/>
          </p:cNvSpPr>
          <p:nvPr/>
        </p:nvSpPr>
        <p:spPr bwMode="auto">
          <a:xfrm>
            <a:off x="152400" y="76200"/>
            <a:ext cx="8839200" cy="1201867"/>
          </a:xfrm>
          <a:prstGeom prst="rect">
            <a:avLst/>
          </a:prstGeom>
          <a:solidFill>
            <a:srgbClr val="CCFF99"/>
          </a:solidFill>
          <a:ln w="38100">
            <a:solidFill>
              <a:schemeClr val="tx1"/>
            </a:solidFill>
            <a:miter lim="800000"/>
            <a:headEnd/>
            <a:tailEnd/>
          </a:ln>
          <a:effectLst/>
          <a:extLst/>
        </p:spPr>
        <p:txBody>
          <a:bodyPr>
            <a:spAutoFit/>
          </a:bodyPr>
          <a:lstStyle>
            <a:lvl1pPr>
              <a:defRPr>
                <a:solidFill>
                  <a:schemeClr val="tx1"/>
                </a:solidFill>
                <a:latin typeface="Times New Roman" charset="0"/>
                <a:ea typeface="ＭＳ Ｐゴシック" charset="0"/>
              </a:defRPr>
            </a:lvl1pPr>
            <a:lvl2pPr marL="742950" indent="-285750">
              <a:defRPr>
                <a:solidFill>
                  <a:schemeClr val="tx1"/>
                </a:solidFill>
                <a:latin typeface="Times New Roman" charset="0"/>
                <a:ea typeface="ＭＳ Ｐゴシック" charset="0"/>
              </a:defRPr>
            </a:lvl2pPr>
            <a:lvl3pPr marL="1143000" indent="-228600">
              <a:defRPr>
                <a:solidFill>
                  <a:schemeClr val="tx1"/>
                </a:solidFill>
                <a:latin typeface="Times New Roman" charset="0"/>
                <a:ea typeface="ＭＳ Ｐゴシック" charset="0"/>
              </a:defRPr>
            </a:lvl3pPr>
            <a:lvl4pPr marL="1600200" indent="-228600">
              <a:defRPr>
                <a:solidFill>
                  <a:schemeClr val="tx1"/>
                </a:solidFill>
                <a:latin typeface="Times New Roman" charset="0"/>
                <a:ea typeface="ＭＳ Ｐゴシック" charset="0"/>
              </a:defRPr>
            </a:lvl4pPr>
            <a:lvl5pPr marL="2057400" indent="-228600">
              <a:defRPr>
                <a:solidFill>
                  <a:schemeClr val="tx1"/>
                </a:solidFill>
                <a:latin typeface="Times New Roman" charset="0"/>
                <a:ea typeface="ＭＳ Ｐゴシック" charset="0"/>
              </a:defRPr>
            </a:lvl5pPr>
            <a:lvl6pPr marL="2514600" indent="-228600" eaLnBrk="0" fontAlgn="base" hangingPunct="0">
              <a:spcBef>
                <a:spcPct val="0"/>
              </a:spcBef>
              <a:spcAft>
                <a:spcPct val="0"/>
              </a:spcAft>
              <a:defRPr>
                <a:solidFill>
                  <a:schemeClr val="tx1"/>
                </a:solidFill>
                <a:latin typeface="Times New Roman" charset="0"/>
                <a:ea typeface="ＭＳ Ｐゴシック" charset="0"/>
              </a:defRPr>
            </a:lvl6pPr>
            <a:lvl7pPr marL="2971800" indent="-228600" eaLnBrk="0" fontAlgn="base" hangingPunct="0">
              <a:spcBef>
                <a:spcPct val="0"/>
              </a:spcBef>
              <a:spcAft>
                <a:spcPct val="0"/>
              </a:spcAft>
              <a:defRPr>
                <a:solidFill>
                  <a:schemeClr val="tx1"/>
                </a:solidFill>
                <a:latin typeface="Times New Roman" charset="0"/>
                <a:ea typeface="ＭＳ Ｐゴシック" charset="0"/>
              </a:defRPr>
            </a:lvl7pPr>
            <a:lvl8pPr marL="3429000" indent="-228600" eaLnBrk="0" fontAlgn="base" hangingPunct="0">
              <a:spcBef>
                <a:spcPct val="0"/>
              </a:spcBef>
              <a:spcAft>
                <a:spcPct val="0"/>
              </a:spcAft>
              <a:defRPr>
                <a:solidFill>
                  <a:schemeClr val="tx1"/>
                </a:solidFill>
                <a:latin typeface="Times New Roman" charset="0"/>
                <a:ea typeface="ＭＳ Ｐゴシック" charset="0"/>
              </a:defRPr>
            </a:lvl8pPr>
            <a:lvl9pPr marL="3886200" indent="-228600" eaLnBrk="0" fontAlgn="base" hangingPunct="0">
              <a:spcBef>
                <a:spcPct val="0"/>
              </a:spcBef>
              <a:spcAft>
                <a:spcPct val="0"/>
              </a:spcAft>
              <a:defRPr>
                <a:solidFill>
                  <a:schemeClr val="tx1"/>
                </a:solidFill>
                <a:latin typeface="Times New Roman" charset="0"/>
                <a:ea typeface="ＭＳ Ｐゴシック" charset="0"/>
              </a:defRPr>
            </a:lvl9pPr>
          </a:lstStyle>
          <a:p>
            <a:pPr algn="ctr">
              <a:lnSpc>
                <a:spcPct val="85000"/>
              </a:lnSpc>
              <a:spcBef>
                <a:spcPct val="10000"/>
              </a:spcBef>
              <a:buSzPct val="75000"/>
              <a:buFont typeface="Arial" charset="0"/>
              <a:buNone/>
            </a:pPr>
            <a:r>
              <a:rPr kumimoji="1" lang="en-US" sz="2800" u="sng" dirty="0">
                <a:solidFill>
                  <a:srgbClr val="000000"/>
                </a:solidFill>
                <a:latin typeface="Rockwell"/>
                <a:cs typeface="Rockwell"/>
              </a:rPr>
              <a:t>A new-and-improved </a:t>
            </a:r>
            <a:r>
              <a:rPr kumimoji="1" lang="ja-JP" altLang="en-US" sz="2800" u="sng" dirty="0">
                <a:solidFill>
                  <a:srgbClr val="000000"/>
                </a:solidFill>
                <a:latin typeface="Rockwell"/>
                <a:cs typeface="Rockwell"/>
              </a:rPr>
              <a:t>“</a:t>
            </a:r>
            <a:r>
              <a:rPr kumimoji="1" lang="en-US" sz="2800" u="sng" dirty="0">
                <a:solidFill>
                  <a:srgbClr val="000000"/>
                </a:solidFill>
                <a:latin typeface="Rockwell"/>
                <a:cs typeface="Rockwell"/>
              </a:rPr>
              <a:t>market revolution</a:t>
            </a:r>
            <a:r>
              <a:rPr kumimoji="1" lang="ja-JP" altLang="en-US" sz="2800" u="sng" dirty="0">
                <a:solidFill>
                  <a:srgbClr val="000000"/>
                </a:solidFill>
                <a:latin typeface="Rockwell"/>
                <a:cs typeface="Rockwell"/>
              </a:rPr>
              <a:t>”</a:t>
            </a:r>
            <a:r>
              <a:rPr lang="en-US" sz="2800" u="sng" dirty="0">
                <a:solidFill>
                  <a:srgbClr val="000000"/>
                </a:solidFill>
                <a:latin typeface="Rockwell"/>
                <a:cs typeface="Rockwell"/>
              </a:rPr>
              <a:t>:</a:t>
            </a:r>
            <a:r>
              <a:rPr lang="en-US" sz="2800" dirty="0">
                <a:solidFill>
                  <a:srgbClr val="000000"/>
                </a:solidFill>
                <a:latin typeface="Rockwell"/>
                <a:cs typeface="Rockwell"/>
              </a:rPr>
              <a:t> </a:t>
            </a:r>
            <a:r>
              <a:rPr kumimoji="1" lang="en-US" sz="2800" dirty="0">
                <a:solidFill>
                  <a:srgbClr val="000000"/>
                </a:solidFill>
                <a:latin typeface="Rockwell"/>
                <a:cs typeface="Rockwell"/>
              </a:rPr>
              <a:t>More regional specialization </a:t>
            </a:r>
            <a:r>
              <a:rPr kumimoji="1" lang="en-US" sz="2800" dirty="0" smtClean="0">
                <a:solidFill>
                  <a:srgbClr val="000000"/>
                </a:solidFill>
                <a:latin typeface="Rockwell"/>
                <a:cs typeface="Rockwell"/>
              </a:rPr>
              <a:t>made </a:t>
            </a:r>
            <a:r>
              <a:rPr kumimoji="1" lang="en-US" sz="2800" dirty="0">
                <a:solidFill>
                  <a:srgbClr val="000000"/>
                </a:solidFill>
                <a:latin typeface="Rockwell"/>
                <a:cs typeface="Rockwell"/>
              </a:rPr>
              <a:t>mass production &amp; mass consumption possible</a:t>
            </a:r>
          </a:p>
        </p:txBody>
      </p:sp>
    </p:spTree>
    <p:extLst>
      <p:ext uri="{BB962C8B-B14F-4D97-AF65-F5344CB8AC3E}">
        <p14:creationId xmlns:p14="http://schemas.microsoft.com/office/powerpoint/2010/main" val="231505243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Picture 3" descr="DIVI723337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1828800"/>
            <a:ext cx="5845175" cy="502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4578" name="Rectangle 3"/>
          <p:cNvSpPr>
            <a:spLocks noChangeArrowheads="1"/>
          </p:cNvSpPr>
          <p:nvPr/>
        </p:nvSpPr>
        <p:spPr bwMode="auto">
          <a:xfrm>
            <a:off x="76200" y="76200"/>
            <a:ext cx="4267200" cy="1830244"/>
          </a:xfrm>
          <a:prstGeom prst="rect">
            <a:avLst/>
          </a:prstGeom>
          <a:solidFill>
            <a:srgbClr val="CCFFFF"/>
          </a:solidFill>
          <a:ln w="9525">
            <a:solidFill>
              <a:schemeClr val="tx1"/>
            </a:solidFill>
            <a:miter lim="800000"/>
            <a:headEnd/>
            <a:tailEnd/>
          </a:ln>
        </p:spPr>
        <p:txBody>
          <a:bodyPr>
            <a:spAutoFit/>
          </a:bodyPr>
          <a:lstStyle/>
          <a:p>
            <a:pPr algn="ctr">
              <a:lnSpc>
                <a:spcPct val="80000"/>
              </a:lnSpc>
            </a:pPr>
            <a:r>
              <a:rPr lang="en-US" sz="2800" dirty="0">
                <a:solidFill>
                  <a:srgbClr val="000000"/>
                </a:solidFill>
                <a:latin typeface="Rockwell"/>
                <a:cs typeface="Rockwell"/>
              </a:rPr>
              <a:t>During the Gilded Age, railroad construction boomed, led by tycoons like Cornelius Vanderbilt</a:t>
            </a:r>
          </a:p>
        </p:txBody>
      </p:sp>
      <p:pic>
        <p:nvPicPr>
          <p:cNvPr id="24579" name="Picture 2" descr="http://greenewable.files.wordpress.com/2008/10/vanderbiltcartoon.jpg?w=38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21375" y="1744663"/>
            <a:ext cx="3222625" cy="4983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0" name="Rectangle 3"/>
          <p:cNvSpPr>
            <a:spLocks noChangeArrowheads="1"/>
          </p:cNvSpPr>
          <p:nvPr/>
        </p:nvSpPr>
        <p:spPr bwMode="auto">
          <a:xfrm>
            <a:off x="4419600" y="76200"/>
            <a:ext cx="4648200" cy="1830244"/>
          </a:xfrm>
          <a:prstGeom prst="rect">
            <a:avLst/>
          </a:prstGeom>
          <a:solidFill>
            <a:srgbClr val="FFCC99"/>
          </a:solidFill>
          <a:ln w="9525">
            <a:solidFill>
              <a:schemeClr val="tx1"/>
            </a:solidFill>
            <a:miter lim="800000"/>
            <a:headEnd/>
            <a:tailEnd/>
          </a:ln>
        </p:spPr>
        <p:txBody>
          <a:bodyPr>
            <a:spAutoFit/>
          </a:bodyPr>
          <a:lstStyle/>
          <a:p>
            <a:pPr algn="ctr" eaLnBrk="1" hangingPunct="1">
              <a:lnSpc>
                <a:spcPct val="80000"/>
              </a:lnSpc>
            </a:pPr>
            <a:r>
              <a:rPr lang="en-US" sz="2800">
                <a:solidFill>
                  <a:srgbClr val="000000"/>
                </a:solidFill>
                <a:latin typeface="Rockwell"/>
                <a:cs typeface="Rockwell"/>
              </a:rPr>
              <a:t>Large companies </a:t>
            </a:r>
            <a:br>
              <a:rPr lang="en-US" sz="2800">
                <a:solidFill>
                  <a:srgbClr val="000000"/>
                </a:solidFill>
                <a:latin typeface="Rockwell"/>
                <a:cs typeface="Rockwell"/>
              </a:rPr>
            </a:br>
            <a:r>
              <a:rPr lang="en-US" sz="2800">
                <a:solidFill>
                  <a:srgbClr val="000000"/>
                </a:solidFill>
                <a:latin typeface="Rockwell"/>
                <a:cs typeface="Rockwell"/>
              </a:rPr>
              <a:t>bought small railroads, standardized gauges and schedules, and pooled cars</a:t>
            </a:r>
          </a:p>
        </p:txBody>
      </p:sp>
      <p:sp>
        <p:nvSpPr>
          <p:cNvPr id="11" name="Rectangle 1"/>
          <p:cNvSpPr>
            <a:spLocks noChangeArrowheads="1"/>
          </p:cNvSpPr>
          <p:nvPr/>
        </p:nvSpPr>
        <p:spPr bwMode="auto">
          <a:xfrm>
            <a:off x="2184400" y="1900238"/>
            <a:ext cx="35052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2400">
                <a:latin typeface="Calibri" charset="0"/>
              </a:rPr>
              <a:t> </a:t>
            </a:r>
          </a:p>
        </p:txBody>
      </p:sp>
      <p:pic>
        <p:nvPicPr>
          <p:cNvPr id="24582" name="Picture 7" descr="C:\Users\jburns\AppData\Local\Microsoft\Windows\Temporary Internet Files\Content.IE5\WOF8MOH3\MC900441339[1].png">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59375" y="6096000"/>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5652878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Picture 4" descr="Progressive Development of U.S. Railroads, 1830-1890. From American Association of Railroads Booklet, 195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65213"/>
            <a:ext cx="9144000" cy="5792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94" name="Picture 6" descr="Progressive Development of U.S. Railroads, 1830-1890. From American Association of Railroads Booklet, 195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017588"/>
            <a:ext cx="9220200" cy="586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96" name="Picture 8" descr="Progressive Development of U.S. Railroads, 1830-1890. From American Association of Railroads Booklet, 195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438" y="922338"/>
            <a:ext cx="9175751" cy="5935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98" name="Picture 10" descr="Progressive Development of U.S. Railroads, 1830-1890. From American Association of Railroads Booklet, 195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438" y="954088"/>
            <a:ext cx="9215438" cy="592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9" name="Rectangle 1"/>
          <p:cNvSpPr>
            <a:spLocks noChangeArrowheads="1"/>
          </p:cNvSpPr>
          <p:nvPr/>
        </p:nvSpPr>
        <p:spPr bwMode="auto">
          <a:xfrm>
            <a:off x="152400" y="76200"/>
            <a:ext cx="8763000" cy="384721"/>
          </a:xfrm>
          <a:prstGeom prst="rect">
            <a:avLst/>
          </a:prstGeom>
          <a:solidFill>
            <a:srgbClr val="CCFFCC"/>
          </a:solidFill>
          <a:ln w="9525">
            <a:solidFill>
              <a:schemeClr val="tx1"/>
            </a:solidFill>
            <a:miter lim="800000"/>
            <a:headEnd/>
            <a:tailEnd/>
          </a:ln>
        </p:spPr>
        <p:txBody>
          <a:bodyPr>
            <a:spAutoFit/>
          </a:bodyPr>
          <a:lstStyle/>
          <a:p>
            <a:pPr algn="ctr" eaLnBrk="1" hangingPunct="1">
              <a:lnSpc>
                <a:spcPct val="75000"/>
              </a:lnSpc>
            </a:pPr>
            <a:r>
              <a:rPr lang="en-US" sz="2400" dirty="0">
                <a:solidFill>
                  <a:srgbClr val="000000"/>
                </a:solidFill>
                <a:latin typeface="Rockwell"/>
                <a:cs typeface="Rockwell"/>
              </a:rPr>
              <a:t>Railroad expansion led to a boom in the economy</a:t>
            </a:r>
          </a:p>
        </p:txBody>
      </p:sp>
      <p:sp>
        <p:nvSpPr>
          <p:cNvPr id="8" name="Rectangle 7"/>
          <p:cNvSpPr>
            <a:spLocks noChangeArrowheads="1"/>
          </p:cNvSpPr>
          <p:nvPr/>
        </p:nvSpPr>
        <p:spPr bwMode="auto">
          <a:xfrm>
            <a:off x="87313" y="609600"/>
            <a:ext cx="8980487" cy="661720"/>
          </a:xfrm>
          <a:prstGeom prst="rect">
            <a:avLst/>
          </a:prstGeom>
          <a:solidFill>
            <a:srgbClr val="FFFFCC"/>
          </a:solidFill>
          <a:ln w="9525">
            <a:solidFill>
              <a:schemeClr val="tx1"/>
            </a:solidFill>
            <a:miter lim="800000"/>
            <a:headEnd/>
            <a:tailEnd/>
          </a:ln>
        </p:spPr>
        <p:txBody>
          <a:bodyPr>
            <a:spAutoFit/>
          </a:bodyPr>
          <a:lstStyle/>
          <a:p>
            <a:pPr algn="ctr" eaLnBrk="1" hangingPunct="1">
              <a:lnSpc>
                <a:spcPct val="75000"/>
              </a:lnSpc>
              <a:spcAft>
                <a:spcPts val="2400"/>
              </a:spcAft>
            </a:pPr>
            <a:r>
              <a:rPr lang="en-US" sz="2400" dirty="0">
                <a:solidFill>
                  <a:srgbClr val="000000"/>
                </a:solidFill>
                <a:latin typeface="Rockwell"/>
                <a:cs typeface="Rockwell"/>
              </a:rPr>
              <a:t>Railroads connected the East, South, and West and allowed for national trade and regional specialization </a:t>
            </a:r>
          </a:p>
        </p:txBody>
      </p:sp>
      <p:sp>
        <p:nvSpPr>
          <p:cNvPr id="9" name="Rectangle 8"/>
          <p:cNvSpPr>
            <a:spLocks noChangeArrowheads="1"/>
          </p:cNvSpPr>
          <p:nvPr/>
        </p:nvSpPr>
        <p:spPr bwMode="auto">
          <a:xfrm>
            <a:off x="4191000" y="5105400"/>
            <a:ext cx="4876800" cy="661720"/>
          </a:xfrm>
          <a:prstGeom prst="rect">
            <a:avLst/>
          </a:prstGeom>
          <a:solidFill>
            <a:srgbClr val="CCECFF"/>
          </a:solidFill>
          <a:ln w="9525">
            <a:solidFill>
              <a:schemeClr val="tx1"/>
            </a:solidFill>
            <a:miter lim="800000"/>
            <a:headEnd/>
            <a:tailEnd/>
          </a:ln>
        </p:spPr>
        <p:txBody>
          <a:bodyPr>
            <a:spAutoFit/>
          </a:bodyPr>
          <a:lstStyle/>
          <a:p>
            <a:pPr algn="ctr" eaLnBrk="1" hangingPunct="1">
              <a:lnSpc>
                <a:spcPct val="75000"/>
              </a:lnSpc>
              <a:spcAft>
                <a:spcPts val="2400"/>
              </a:spcAft>
            </a:pPr>
            <a:r>
              <a:rPr lang="en-US" sz="2400">
                <a:solidFill>
                  <a:srgbClr val="000000"/>
                </a:solidFill>
                <a:latin typeface="Rockwell"/>
                <a:cs typeface="Rockwell"/>
              </a:rPr>
              <a:t>The 1</a:t>
            </a:r>
            <a:r>
              <a:rPr lang="en-US" sz="2400" baseline="30000">
                <a:solidFill>
                  <a:srgbClr val="000000"/>
                </a:solidFill>
                <a:latin typeface="Rockwell"/>
                <a:cs typeface="Rockwell"/>
              </a:rPr>
              <a:t>st</a:t>
            </a:r>
            <a:r>
              <a:rPr lang="en-US" sz="2400">
                <a:solidFill>
                  <a:srgbClr val="000000"/>
                </a:solidFill>
                <a:latin typeface="Rockwell"/>
                <a:cs typeface="Rockwell"/>
              </a:rPr>
              <a:t> transcontinental railroad was finished in 1869</a:t>
            </a:r>
          </a:p>
        </p:txBody>
      </p:sp>
      <p:sp>
        <p:nvSpPr>
          <p:cNvPr id="10" name="Rectangle 9"/>
          <p:cNvSpPr>
            <a:spLocks noChangeArrowheads="1"/>
          </p:cNvSpPr>
          <p:nvPr/>
        </p:nvSpPr>
        <p:spPr bwMode="auto">
          <a:xfrm>
            <a:off x="4191000" y="5973763"/>
            <a:ext cx="4876800" cy="661720"/>
          </a:xfrm>
          <a:prstGeom prst="rect">
            <a:avLst/>
          </a:prstGeom>
          <a:solidFill>
            <a:srgbClr val="CCCCFF"/>
          </a:solidFill>
          <a:ln w="9525">
            <a:solidFill>
              <a:schemeClr val="tx1"/>
            </a:solidFill>
            <a:miter lim="800000"/>
            <a:headEnd/>
            <a:tailEnd/>
          </a:ln>
        </p:spPr>
        <p:txBody>
          <a:bodyPr>
            <a:spAutoFit/>
          </a:bodyPr>
          <a:lstStyle/>
          <a:p>
            <a:pPr algn="ctr" eaLnBrk="1" hangingPunct="1">
              <a:lnSpc>
                <a:spcPct val="75000"/>
              </a:lnSpc>
              <a:spcAft>
                <a:spcPts val="2400"/>
              </a:spcAft>
            </a:pPr>
            <a:r>
              <a:rPr lang="en-US" sz="2400">
                <a:solidFill>
                  <a:srgbClr val="000000"/>
                </a:solidFill>
                <a:latin typeface="Rockwell"/>
                <a:cs typeface="Rockwell"/>
              </a:rPr>
              <a:t>Railroads stimulated demand for coal, oil, iron, and steel</a:t>
            </a:r>
          </a:p>
        </p:txBody>
      </p:sp>
      <p:pic>
        <p:nvPicPr>
          <p:cNvPr id="14" name="Picture 12" descr="Map of Trunk Line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200" y="2895600"/>
            <a:ext cx="4024313" cy="250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sp>
        <p:nvSpPr>
          <p:cNvPr id="15" name="Rectangle 13"/>
          <p:cNvSpPr>
            <a:spLocks noChangeArrowheads="1"/>
          </p:cNvSpPr>
          <p:nvPr/>
        </p:nvSpPr>
        <p:spPr bwMode="auto">
          <a:xfrm>
            <a:off x="103188" y="5507038"/>
            <a:ext cx="3998912" cy="991041"/>
          </a:xfrm>
          <a:prstGeom prst="rect">
            <a:avLst/>
          </a:prstGeom>
          <a:solidFill>
            <a:srgbClr val="FFCC99"/>
          </a:solidFill>
          <a:ln w="12700">
            <a:solidFill>
              <a:schemeClr val="tx1"/>
            </a:solidFill>
            <a:miter lim="800000"/>
            <a:headEnd/>
            <a:tailEnd/>
          </a:ln>
        </p:spPr>
        <p:txBody>
          <a:bodyPr>
            <a:spAutoFit/>
          </a:bodyPr>
          <a:lstStyle/>
          <a:p>
            <a:pPr algn="ctr">
              <a:lnSpc>
                <a:spcPct val="80000"/>
              </a:lnSpc>
              <a:buFont typeface="Arial" charset="0"/>
              <a:buNone/>
            </a:pPr>
            <a:r>
              <a:rPr kumimoji="1" lang="en-US" sz="2400">
                <a:solidFill>
                  <a:srgbClr val="000000"/>
                </a:solidFill>
                <a:latin typeface="Rockwell"/>
                <a:cs typeface="Rockwell"/>
              </a:rPr>
              <a:t>Eastern railroads were connected to the West by 4 great trunk lines</a:t>
            </a:r>
          </a:p>
        </p:txBody>
      </p:sp>
    </p:spTree>
    <p:extLst>
      <p:ext uri="{BB962C8B-B14F-4D97-AF65-F5344CB8AC3E}">
        <p14:creationId xmlns:p14="http://schemas.microsoft.com/office/powerpoint/2010/main" val="421210419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1000"/>
                                  </p:stCondLst>
                                  <p:childTnLst>
                                    <p:set>
                                      <p:cBhvr>
                                        <p:cTn id="6" dur="1" fill="hold">
                                          <p:stCondLst>
                                            <p:cond delay="0"/>
                                          </p:stCondLst>
                                        </p:cTn>
                                        <p:tgtEl>
                                          <p:spTgt spid="63494"/>
                                        </p:tgtEl>
                                        <p:attrNameLst>
                                          <p:attrName>style.visibility</p:attrName>
                                        </p:attrNameLst>
                                      </p:cBhvr>
                                      <p:to>
                                        <p:strVal val="visible"/>
                                      </p:to>
                                    </p:set>
                                    <p:animEffect transition="in" filter="fade">
                                      <p:cBhvr>
                                        <p:cTn id="7" dur="500"/>
                                        <p:tgtEl>
                                          <p:spTgt spid="63494"/>
                                        </p:tgtEl>
                                      </p:cBhvr>
                                    </p:animEffect>
                                  </p:childTnLst>
                                </p:cTn>
                              </p:par>
                              <p:par>
                                <p:cTn id="8" presetID="10" presetClass="entr" presetSubtype="0" fill="hold" grpId="0" nodeType="withEffect">
                                  <p:stCondLst>
                                    <p:cond delay="100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par>
                          <p:cTn id="11" fill="hold" nodeType="afterGroup">
                            <p:stCondLst>
                              <p:cond delay="1500"/>
                            </p:stCondLst>
                            <p:childTnLst>
                              <p:par>
                                <p:cTn id="12" presetID="10" presetClass="entr" presetSubtype="0" fill="hold" grpId="0" nodeType="after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500"/>
                                        <p:tgtEl>
                                          <p:spTgt spid="9"/>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0" presetClass="entr" presetSubtype="0" fill="hold" nodeType="clickEffect">
                                  <p:stCondLst>
                                    <p:cond delay="0"/>
                                  </p:stCondLst>
                                  <p:childTnLst>
                                    <p:set>
                                      <p:cBhvr>
                                        <p:cTn id="18" dur="1" fill="hold">
                                          <p:stCondLst>
                                            <p:cond delay="0"/>
                                          </p:stCondLst>
                                        </p:cTn>
                                        <p:tgtEl>
                                          <p:spTgt spid="63496"/>
                                        </p:tgtEl>
                                        <p:attrNameLst>
                                          <p:attrName>style.visibility</p:attrName>
                                        </p:attrNameLst>
                                      </p:cBhvr>
                                      <p:to>
                                        <p:strVal val="visible"/>
                                      </p:to>
                                    </p:set>
                                    <p:animEffect transition="in" filter="fade">
                                      <p:cBhvr>
                                        <p:cTn id="19" dur="500"/>
                                        <p:tgtEl>
                                          <p:spTgt spid="63496"/>
                                        </p:tgtEl>
                                      </p:cBhvr>
                                    </p:animEffect>
                                  </p:childTnLst>
                                </p:cTn>
                              </p:par>
                              <p:par>
                                <p:cTn id="20" presetID="10" presetClass="exit" presetSubtype="0" fill="hold" grpId="1" nodeType="withEffect">
                                  <p:stCondLst>
                                    <p:cond delay="0"/>
                                  </p:stCondLst>
                                  <p:childTnLst>
                                    <p:animEffect transition="out" filter="fade">
                                      <p:cBhvr>
                                        <p:cTn id="21" dur="500"/>
                                        <p:tgtEl>
                                          <p:spTgt spid="9"/>
                                        </p:tgtEl>
                                      </p:cBhvr>
                                    </p:animEffect>
                                    <p:set>
                                      <p:cBhvr>
                                        <p:cTn id="22" dur="1" fill="hold">
                                          <p:stCondLst>
                                            <p:cond delay="499"/>
                                          </p:stCondLst>
                                        </p:cTn>
                                        <p:tgtEl>
                                          <p:spTgt spid="9"/>
                                        </p:tgtEl>
                                        <p:attrNameLst>
                                          <p:attrName>style.visibility</p:attrName>
                                        </p:attrNameLst>
                                      </p:cBhvr>
                                      <p:to>
                                        <p:strVal val="hidden"/>
                                      </p:to>
                                    </p:set>
                                  </p:childTnLst>
                                </p:cTn>
                              </p:par>
                            </p:childTnLst>
                          </p:cTn>
                        </p:par>
                        <p:par>
                          <p:cTn id="23" fill="hold" nodeType="afterGroup">
                            <p:stCondLst>
                              <p:cond delay="500"/>
                            </p:stCondLst>
                            <p:childTnLst>
                              <p:par>
                                <p:cTn id="24" presetID="10" presetClass="entr" presetSubtype="0" fill="hold"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500"/>
                                        <p:tgtEl>
                                          <p:spTgt spid="14"/>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fade">
                                      <p:cBhvr>
                                        <p:cTn id="29" dur="500"/>
                                        <p:tgtEl>
                                          <p:spTgt spid="15"/>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10" presetClass="entr" presetSubtype="0" fill="hold" nodeType="clickEffect">
                                  <p:stCondLst>
                                    <p:cond delay="0"/>
                                  </p:stCondLst>
                                  <p:childTnLst>
                                    <p:set>
                                      <p:cBhvr>
                                        <p:cTn id="33" dur="1" fill="hold">
                                          <p:stCondLst>
                                            <p:cond delay="0"/>
                                          </p:stCondLst>
                                        </p:cTn>
                                        <p:tgtEl>
                                          <p:spTgt spid="63498"/>
                                        </p:tgtEl>
                                        <p:attrNameLst>
                                          <p:attrName>style.visibility</p:attrName>
                                        </p:attrNameLst>
                                      </p:cBhvr>
                                      <p:to>
                                        <p:strVal val="visible"/>
                                      </p:to>
                                    </p:set>
                                    <p:animEffect transition="in" filter="fade">
                                      <p:cBhvr>
                                        <p:cTn id="34" dur="500"/>
                                        <p:tgtEl>
                                          <p:spTgt spid="63498"/>
                                        </p:tgtEl>
                                      </p:cBhvr>
                                    </p:animEffect>
                                  </p:childTnLst>
                                </p:cTn>
                              </p:par>
                            </p:childTnLst>
                          </p:cTn>
                        </p:par>
                        <p:par>
                          <p:cTn id="35" fill="hold" nodeType="afterGroup">
                            <p:stCondLst>
                              <p:cond delay="500"/>
                            </p:stCondLst>
                            <p:childTnLst>
                              <p:par>
                                <p:cTn id="36" presetID="10" presetClass="entr" presetSubtype="0" fill="hold" grpId="0" nodeType="after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fade">
                                      <p:cBhvr>
                                        <p:cTn id="38" dur="500"/>
                                        <p:tgtEl>
                                          <p:spTgt spid="10"/>
                                        </p:tgtEl>
                                      </p:cBhvr>
                                    </p:animEffect>
                                  </p:childTnLst>
                                </p:cTn>
                              </p:par>
                              <p:par>
                                <p:cTn id="39" presetID="10" presetClass="exit" presetSubtype="0" fill="hold" nodeType="withEffect">
                                  <p:stCondLst>
                                    <p:cond delay="0"/>
                                  </p:stCondLst>
                                  <p:childTnLst>
                                    <p:animEffect transition="out" filter="fade">
                                      <p:cBhvr>
                                        <p:cTn id="40" dur="500"/>
                                        <p:tgtEl>
                                          <p:spTgt spid="14"/>
                                        </p:tgtEl>
                                      </p:cBhvr>
                                    </p:animEffect>
                                    <p:set>
                                      <p:cBhvr>
                                        <p:cTn id="41" dur="1" fill="hold">
                                          <p:stCondLst>
                                            <p:cond delay="499"/>
                                          </p:stCondLst>
                                        </p:cTn>
                                        <p:tgtEl>
                                          <p:spTgt spid="14"/>
                                        </p:tgtEl>
                                        <p:attrNameLst>
                                          <p:attrName>style.visibility</p:attrName>
                                        </p:attrNameLst>
                                      </p:cBhvr>
                                      <p:to>
                                        <p:strVal val="hidden"/>
                                      </p:to>
                                    </p:set>
                                  </p:childTnLst>
                                </p:cTn>
                              </p:par>
                              <p:par>
                                <p:cTn id="42" presetID="10" presetClass="exit" presetSubtype="0" fill="hold" grpId="1" nodeType="withEffect">
                                  <p:stCondLst>
                                    <p:cond delay="0"/>
                                  </p:stCondLst>
                                  <p:childTnLst>
                                    <p:animEffect transition="out" filter="fade">
                                      <p:cBhvr>
                                        <p:cTn id="43" dur="500"/>
                                        <p:tgtEl>
                                          <p:spTgt spid="15"/>
                                        </p:tgtEl>
                                      </p:cBhvr>
                                    </p:animEffect>
                                    <p:set>
                                      <p:cBhvr>
                                        <p:cTn id="44" dur="1" fill="hold">
                                          <p:stCondLst>
                                            <p:cond delay="4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9" grpId="1" animBg="1"/>
      <p:bldP spid="10" grpId="0" animBg="1"/>
      <p:bldP spid="15" grpId="0" animBg="1"/>
      <p:bldP spid="15" grpId="1"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7411" name="Rectangle 3"/>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7412" name="Rectangle 4"/>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7413" name="Rectangle 5"/>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7414" name="Rectangle 6"/>
          <p:cNvSpPr>
            <a:spLocks noGrp="1" noChangeArrowheads="1"/>
          </p:cNvSpPr>
          <p:nvPr>
            <p:ph type="title"/>
          </p:nvPr>
        </p:nvSpPr>
        <p:spPr>
          <a:xfrm>
            <a:off x="222821" y="0"/>
            <a:ext cx="8692579" cy="838200"/>
          </a:xfrm>
          <a:noFill/>
        </p:spPr>
        <p:txBody>
          <a:bodyPr lIns="90488" tIns="44450" rIns="90488" bIns="44450"/>
          <a:lstStyle/>
          <a:p>
            <a:r>
              <a:rPr lang="en-US">
                <a:latin typeface="Rockwell"/>
                <a:cs typeface="Rockwell"/>
              </a:rPr>
              <a:t>Problems of Growth</a:t>
            </a:r>
          </a:p>
        </p:txBody>
      </p:sp>
      <p:sp>
        <p:nvSpPr>
          <p:cNvPr id="17415" name="Rectangle 7"/>
          <p:cNvSpPr>
            <a:spLocks noGrp="1" noChangeArrowheads="1"/>
          </p:cNvSpPr>
          <p:nvPr>
            <p:ph type="body" idx="1"/>
          </p:nvPr>
        </p:nvSpPr>
        <p:spPr>
          <a:xfrm>
            <a:off x="0" y="1091932"/>
            <a:ext cx="9144000" cy="5729556"/>
          </a:xfrm>
          <a:noFill/>
        </p:spPr>
        <p:txBody>
          <a:bodyPr lIns="90488" tIns="44450" rIns="90488" bIns="44450">
            <a:normAutofit/>
          </a:bodyPr>
          <a:lstStyle/>
          <a:p>
            <a:pPr>
              <a:lnSpc>
                <a:spcPct val="90000"/>
              </a:lnSpc>
            </a:pPr>
            <a:r>
              <a:rPr lang="en-US" dirty="0">
                <a:latin typeface="Rockwell"/>
                <a:cs typeface="Rockwell"/>
              </a:rPr>
              <a:t>But, the railroad industry faced problems due to overbuilding in the 1870s &amp; 1880s:</a:t>
            </a:r>
          </a:p>
          <a:p>
            <a:pPr lvl="1">
              <a:lnSpc>
                <a:spcPct val="90000"/>
              </a:lnSpc>
            </a:pPr>
            <a:r>
              <a:rPr lang="en-US" dirty="0">
                <a:latin typeface="Rockwell"/>
                <a:cs typeface="Rockwell"/>
              </a:rPr>
              <a:t>Mass competition among RRs</a:t>
            </a:r>
          </a:p>
          <a:p>
            <a:pPr lvl="1">
              <a:lnSpc>
                <a:spcPct val="90000"/>
              </a:lnSpc>
            </a:pPr>
            <a:r>
              <a:rPr lang="en-US" dirty="0">
                <a:latin typeface="Rockwell"/>
                <a:cs typeface="Rockwell"/>
              </a:rPr>
              <a:t>RR lines offered special rates &amp; rebates (secret discounts) to lure passengers &amp; freight on their lines</a:t>
            </a:r>
          </a:p>
          <a:p>
            <a:pPr lvl="1">
              <a:lnSpc>
                <a:spcPct val="90000"/>
              </a:lnSpc>
            </a:pPr>
            <a:r>
              <a:rPr lang="en-US" dirty="0">
                <a:latin typeface="Rockwell"/>
                <a:cs typeface="Rockwell"/>
              </a:rPr>
              <a:t>Pooling &amp; consolidation failed to help over-speculation </a:t>
            </a:r>
            <a:endParaRPr lang="en-US" dirty="0" smtClean="0">
              <a:latin typeface="Rockwell"/>
              <a:cs typeface="Rockwell"/>
            </a:endParaRPr>
          </a:p>
          <a:p>
            <a:pPr marL="457200" lvl="1" indent="0">
              <a:lnSpc>
                <a:spcPct val="90000"/>
              </a:lnSpc>
              <a:buNone/>
            </a:pPr>
            <a:r>
              <a:rPr lang="en-US" b="1" dirty="0" smtClean="0">
                <a:latin typeface="Rockwell"/>
                <a:cs typeface="Rockwell"/>
              </a:rPr>
              <a:t>Regulating the Railroads:</a:t>
            </a:r>
          </a:p>
          <a:p>
            <a:pPr lvl="1"/>
            <a:r>
              <a:rPr lang="en-US" i="1" dirty="0"/>
              <a:t>Munn v. Illinois (1879)</a:t>
            </a:r>
          </a:p>
          <a:p>
            <a:pPr lvl="1"/>
            <a:r>
              <a:rPr lang="en-US" i="1" dirty="0"/>
              <a:t>Wabash v. Illinois (1886)</a:t>
            </a:r>
          </a:p>
          <a:p>
            <a:pPr lvl="1"/>
            <a:r>
              <a:rPr lang="en-US" dirty="0"/>
              <a:t>Interstate Commerce Act</a:t>
            </a:r>
          </a:p>
          <a:p>
            <a:pPr marL="457200" lvl="1" indent="0">
              <a:lnSpc>
                <a:spcPct val="90000"/>
              </a:lnSpc>
              <a:buNone/>
            </a:pPr>
            <a:endParaRPr lang="en-US" dirty="0">
              <a:latin typeface="Rockwell"/>
              <a:cs typeface="Rockwell"/>
            </a:endParaRPr>
          </a:p>
        </p:txBody>
      </p:sp>
      <p:sp>
        <p:nvSpPr>
          <p:cNvPr id="219144" name="AutoShape 8"/>
          <p:cNvSpPr>
            <a:spLocks noChangeArrowheads="1"/>
          </p:cNvSpPr>
          <p:nvPr/>
        </p:nvSpPr>
        <p:spPr bwMode="auto">
          <a:xfrm>
            <a:off x="2667000" y="838200"/>
            <a:ext cx="6248400" cy="1447800"/>
          </a:xfrm>
          <a:prstGeom prst="wedgeRectCallout">
            <a:avLst>
              <a:gd name="adj1" fmla="val 611"/>
              <a:gd name="adj2" fmla="val 100111"/>
            </a:avLst>
          </a:prstGeom>
          <a:solidFill>
            <a:srgbClr val="CCCCFF"/>
          </a:solidFill>
          <a:ln w="38100">
            <a:solidFill>
              <a:schemeClr val="tx1"/>
            </a:solidFill>
            <a:miter lim="800000"/>
            <a:headEnd/>
            <a:tailEnd/>
          </a:ln>
        </p:spPr>
        <p:txBody>
          <a:bodyPr/>
          <a:lstStyle/>
          <a:p>
            <a:pPr algn="ctr">
              <a:lnSpc>
                <a:spcPct val="80000"/>
              </a:lnSpc>
              <a:spcBef>
                <a:spcPct val="20000"/>
              </a:spcBef>
              <a:buClr>
                <a:schemeClr val="accent1"/>
              </a:buClr>
              <a:buFont typeface="Arial" charset="0"/>
              <a:buNone/>
            </a:pPr>
            <a:r>
              <a:rPr kumimoji="1" lang="en-US" sz="2800" dirty="0">
                <a:solidFill>
                  <a:schemeClr val="bg1"/>
                </a:solidFill>
              </a:rPr>
              <a:t>Speculators like Jay Gould built &amp; bought rail lines to profit with little concern for efficient use</a:t>
            </a:r>
            <a:endParaRPr lang="en-US" sz="2800" dirty="0">
              <a:solidFill>
                <a:schemeClr val="bg1"/>
              </a:solidFill>
            </a:endParaRPr>
          </a:p>
        </p:txBody>
      </p:sp>
    </p:spTree>
    <p:extLst>
      <p:ext uri="{BB962C8B-B14F-4D97-AF65-F5344CB8AC3E}">
        <p14:creationId xmlns:p14="http://schemas.microsoft.com/office/powerpoint/2010/main" val="3054588195"/>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19144"/>
                                        </p:tgtEl>
                                        <p:attrNameLst>
                                          <p:attrName>style.visibility</p:attrName>
                                        </p:attrNameLst>
                                      </p:cBhvr>
                                      <p:to>
                                        <p:strVal val="visible"/>
                                      </p:to>
                                    </p:set>
                                    <p:anim calcmode="lin" valueType="num">
                                      <p:cBhvr>
                                        <p:cTn id="7" dur="500" fill="hold"/>
                                        <p:tgtEl>
                                          <p:spTgt spid="219144"/>
                                        </p:tgtEl>
                                        <p:attrNameLst>
                                          <p:attrName>ppt_w</p:attrName>
                                        </p:attrNameLst>
                                      </p:cBhvr>
                                      <p:tavLst>
                                        <p:tav tm="0">
                                          <p:val>
                                            <p:fltVal val="0"/>
                                          </p:val>
                                        </p:tav>
                                        <p:tav tm="100000">
                                          <p:val>
                                            <p:strVal val="#ppt_w"/>
                                          </p:val>
                                        </p:tav>
                                      </p:tavLst>
                                    </p:anim>
                                    <p:anim calcmode="lin" valueType="num">
                                      <p:cBhvr>
                                        <p:cTn id="8" dur="500" fill="hold"/>
                                        <p:tgtEl>
                                          <p:spTgt spid="219144"/>
                                        </p:tgtEl>
                                        <p:attrNameLst>
                                          <p:attrName>ppt_h</p:attrName>
                                        </p:attrNameLst>
                                      </p:cBhvr>
                                      <p:tavLst>
                                        <p:tav tm="0">
                                          <p:val>
                                            <p:fltVal val="0"/>
                                          </p:val>
                                        </p:tav>
                                        <p:tav tm="100000">
                                          <p:val>
                                            <p:strVal val="#ppt_h"/>
                                          </p:val>
                                        </p:tav>
                                      </p:tavLst>
                                    </p:anim>
                                    <p:animEffect transition="in" filter="fade">
                                      <p:cBhvr>
                                        <p:cTn id="9" dur="500"/>
                                        <p:tgtEl>
                                          <p:spTgt spid="2191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914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odern_Colossus_of_Rail_Roads_-_Keppler_1879.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90103" y="-702693"/>
            <a:ext cx="4838691" cy="7494070"/>
          </a:xfrm>
          <a:prstGeom prst="rect">
            <a:avLst/>
          </a:prstGeom>
        </p:spPr>
      </p:pic>
    </p:spTree>
    <p:extLst>
      <p:ext uri="{BB962C8B-B14F-4D97-AF65-F5344CB8AC3E}">
        <p14:creationId xmlns:p14="http://schemas.microsoft.com/office/powerpoint/2010/main" val="1850322538"/>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ChangeArrowheads="1"/>
          </p:cNvSpPr>
          <p:nvPr>
            <p:ph type="title"/>
          </p:nvPr>
        </p:nvSpPr>
        <p:spPr>
          <a:xfrm>
            <a:off x="685800" y="304800"/>
            <a:ext cx="7772400" cy="533400"/>
          </a:xfrm>
        </p:spPr>
        <p:txBody>
          <a:bodyPr>
            <a:normAutofit fontScale="90000"/>
          </a:bodyPr>
          <a:lstStyle/>
          <a:p>
            <a:pPr eaLnBrk="1" hangingPunct="1"/>
            <a:r>
              <a:rPr lang="en-US" b="1">
                <a:latin typeface="Rockwell"/>
                <a:cs typeface="Rockwell"/>
              </a:rPr>
              <a:t>Big Steel</a:t>
            </a:r>
            <a:r>
              <a:rPr lang="en-US">
                <a:latin typeface="Rockwell"/>
                <a:cs typeface="Rockwell"/>
              </a:rPr>
              <a:t> </a:t>
            </a:r>
          </a:p>
        </p:txBody>
      </p:sp>
      <p:sp>
        <p:nvSpPr>
          <p:cNvPr id="20482" name="Rectangle 3"/>
          <p:cNvSpPr>
            <a:spLocks noGrp="1" noChangeArrowheads="1"/>
          </p:cNvSpPr>
          <p:nvPr>
            <p:ph type="body" idx="1"/>
          </p:nvPr>
        </p:nvSpPr>
        <p:spPr>
          <a:xfrm>
            <a:off x="2209800" y="1066800"/>
            <a:ext cx="6705600" cy="5410200"/>
          </a:xfrm>
        </p:spPr>
        <p:txBody>
          <a:bodyPr>
            <a:normAutofit fontScale="92500" lnSpcReduction="20000"/>
          </a:bodyPr>
          <a:lstStyle/>
          <a:p>
            <a:pPr eaLnBrk="1" hangingPunct="1">
              <a:lnSpc>
                <a:spcPct val="90000"/>
              </a:lnSpc>
              <a:buFontTx/>
              <a:buNone/>
            </a:pPr>
            <a:r>
              <a:rPr lang="en-US" sz="2400" u="sng" dirty="0">
                <a:latin typeface="Rockwell"/>
                <a:cs typeface="Rockwell"/>
              </a:rPr>
              <a:t>Andrew Carnegie</a:t>
            </a:r>
            <a:r>
              <a:rPr lang="en-US" sz="2400" dirty="0">
                <a:latin typeface="Rockwell"/>
                <a:cs typeface="Rockwell"/>
              </a:rPr>
              <a:t> led the industry in the late 1800s thanks to the introduction of:</a:t>
            </a:r>
          </a:p>
          <a:p>
            <a:pPr eaLnBrk="1" hangingPunct="1">
              <a:lnSpc>
                <a:spcPct val="90000"/>
              </a:lnSpc>
              <a:buFontTx/>
              <a:buNone/>
            </a:pPr>
            <a:r>
              <a:rPr lang="en-US" sz="2400" dirty="0">
                <a:latin typeface="Rockwell"/>
                <a:cs typeface="Rockwell"/>
              </a:rPr>
              <a:t>	1. the Bessemer steel process </a:t>
            </a:r>
            <a:r>
              <a:rPr lang="en-US" sz="2400" dirty="0">
                <a:latin typeface="Rockwell"/>
                <a:cs typeface="Rockwell"/>
                <a:sym typeface="Wingdings" charset="0"/>
              </a:rPr>
              <a:t> high-quality steel</a:t>
            </a:r>
          </a:p>
          <a:p>
            <a:pPr eaLnBrk="1" hangingPunct="1">
              <a:lnSpc>
                <a:spcPct val="90000"/>
              </a:lnSpc>
              <a:buFontTx/>
              <a:buNone/>
            </a:pPr>
            <a:r>
              <a:rPr lang="en-US" sz="2400" dirty="0">
                <a:latin typeface="Rockwell"/>
                <a:cs typeface="Rockwell"/>
                <a:sym typeface="Wingdings" charset="0"/>
              </a:rPr>
              <a:t>	2. </a:t>
            </a:r>
            <a:r>
              <a:rPr lang="en-US" sz="2400" dirty="0">
                <a:latin typeface="Rockwell"/>
                <a:cs typeface="Rockwell"/>
              </a:rPr>
              <a:t>cost-analysis </a:t>
            </a:r>
            <a:r>
              <a:rPr lang="en-US" sz="2400" dirty="0">
                <a:latin typeface="Rockwell"/>
                <a:cs typeface="Rockwell"/>
                <a:sym typeface="Wingdings" charset="0"/>
              </a:rPr>
              <a:t> cut back costs, higher profits</a:t>
            </a:r>
          </a:p>
          <a:p>
            <a:pPr eaLnBrk="1" hangingPunct="1">
              <a:lnSpc>
                <a:spcPct val="90000"/>
              </a:lnSpc>
              <a:buFontTx/>
              <a:buNone/>
            </a:pPr>
            <a:r>
              <a:rPr lang="en-US" sz="2400" dirty="0">
                <a:latin typeface="Rockwell"/>
                <a:cs typeface="Rockwell"/>
                <a:sym typeface="Wingdings" charset="0"/>
              </a:rPr>
              <a:t>	3. </a:t>
            </a:r>
            <a:r>
              <a:rPr lang="en-US" sz="2400" u="sng" dirty="0">
                <a:latin typeface="Rockwell"/>
                <a:cs typeface="Rockwell"/>
                <a:sym typeface="Wingdings" charset="0"/>
              </a:rPr>
              <a:t>vertical integration</a:t>
            </a:r>
            <a:r>
              <a:rPr lang="en-US" sz="2400" dirty="0">
                <a:latin typeface="Rockwell"/>
                <a:cs typeface="Rockwell"/>
                <a:sym typeface="Wingdings" charset="0"/>
              </a:rPr>
              <a:t>  control of every stage of steel production from mining iron ore and coal to selling the finished product  reduced costs and allowed Carnegie to </a:t>
            </a:r>
            <a:r>
              <a:rPr lang="en-US" sz="2400" dirty="0" err="1">
                <a:latin typeface="Rockwell"/>
                <a:cs typeface="Rockwell"/>
                <a:sym typeface="Wingdings" charset="0"/>
              </a:rPr>
              <a:t>under-price</a:t>
            </a:r>
            <a:r>
              <a:rPr lang="en-US" sz="2400" dirty="0">
                <a:latin typeface="Rockwell"/>
                <a:cs typeface="Rockwell"/>
                <a:sym typeface="Wingdings" charset="0"/>
              </a:rPr>
              <a:t> the competition through </a:t>
            </a:r>
            <a:r>
              <a:rPr lang="en-US" sz="2400" u="sng" dirty="0">
                <a:latin typeface="Rockwell"/>
                <a:cs typeface="Rockwell"/>
                <a:sym typeface="Wingdings" charset="0"/>
              </a:rPr>
              <a:t>economy of scale</a:t>
            </a:r>
            <a:r>
              <a:rPr lang="en-US" sz="2400" dirty="0">
                <a:latin typeface="Rockwell"/>
                <a:cs typeface="Rockwell"/>
                <a:sym typeface="Wingdings" charset="0"/>
              </a:rPr>
              <a:t> </a:t>
            </a:r>
            <a:r>
              <a:rPr lang="en-US" sz="2400" u="sng" dirty="0">
                <a:latin typeface="Rockwell"/>
                <a:cs typeface="Rockwell"/>
                <a:sym typeface="Wingdings" charset="0"/>
              </a:rPr>
              <a:t>monopoly</a:t>
            </a:r>
            <a:r>
              <a:rPr lang="en-US" sz="2400" dirty="0">
                <a:latin typeface="Rockwell"/>
                <a:cs typeface="Rockwell"/>
                <a:sym typeface="Wingdings" charset="0"/>
              </a:rPr>
              <a:t> control of the industry</a:t>
            </a:r>
          </a:p>
          <a:p>
            <a:pPr eaLnBrk="1" hangingPunct="1">
              <a:lnSpc>
                <a:spcPct val="90000"/>
              </a:lnSpc>
              <a:buFontTx/>
              <a:buNone/>
            </a:pPr>
            <a:r>
              <a:rPr lang="en-US" sz="2400" dirty="0">
                <a:latin typeface="Rockwell"/>
                <a:cs typeface="Rockwell"/>
                <a:sym typeface="Wingdings" charset="0"/>
              </a:rPr>
              <a:t>Overall result: More steel produced and at lower cost ($65/ton in 1875 vs. $11.50/ton in 1900)</a:t>
            </a:r>
          </a:p>
          <a:p>
            <a:pPr eaLnBrk="1" hangingPunct="1">
              <a:lnSpc>
                <a:spcPct val="90000"/>
              </a:lnSpc>
              <a:buFontTx/>
              <a:buNone/>
            </a:pPr>
            <a:r>
              <a:rPr lang="en-US" sz="2400" dirty="0">
                <a:latin typeface="Rockwell"/>
                <a:cs typeface="Rockwell"/>
                <a:sym typeface="Wingdings" charset="0"/>
              </a:rPr>
              <a:t>Carnegie sold Carnegie Steel to </a:t>
            </a:r>
            <a:r>
              <a:rPr lang="en-US" sz="2400" u="sng" dirty="0">
                <a:latin typeface="Rockwell"/>
                <a:cs typeface="Rockwell"/>
                <a:sym typeface="Wingdings" charset="0"/>
              </a:rPr>
              <a:t>J.P. Morgan</a:t>
            </a:r>
            <a:r>
              <a:rPr lang="en-US" sz="2400" dirty="0">
                <a:latin typeface="Rockwell"/>
                <a:cs typeface="Rockwell"/>
                <a:sym typeface="Wingdings" charset="0"/>
              </a:rPr>
              <a:t> and other investors in 1900 for $500 million and became a major philanthropist, advocated the </a:t>
            </a:r>
            <a:r>
              <a:rPr lang="ja-JP" altLang="en-US" sz="2400" dirty="0">
                <a:latin typeface="Rockwell"/>
                <a:cs typeface="Rockwell"/>
                <a:sym typeface="Wingdings" charset="0"/>
              </a:rPr>
              <a:t>“</a:t>
            </a:r>
            <a:r>
              <a:rPr lang="en-US" altLang="ja-JP" sz="2400" u="sng" dirty="0">
                <a:latin typeface="Rockwell"/>
                <a:cs typeface="Rockwell"/>
                <a:sym typeface="Wingdings" charset="0"/>
              </a:rPr>
              <a:t>Gospel of Wealth</a:t>
            </a:r>
            <a:r>
              <a:rPr lang="ja-JP" altLang="en-US" sz="2400" dirty="0">
                <a:latin typeface="Rockwell"/>
                <a:cs typeface="Rockwell"/>
                <a:sym typeface="Wingdings" charset="0"/>
              </a:rPr>
              <a:t>”</a:t>
            </a:r>
            <a:endParaRPr lang="en-US" altLang="ja-JP" sz="2400" dirty="0">
              <a:latin typeface="Rockwell"/>
              <a:cs typeface="Rockwell"/>
              <a:sym typeface="Wingdings" charset="0"/>
            </a:endParaRPr>
          </a:p>
          <a:p>
            <a:pPr eaLnBrk="1" hangingPunct="1">
              <a:lnSpc>
                <a:spcPct val="90000"/>
              </a:lnSpc>
              <a:buFontTx/>
              <a:buNone/>
            </a:pPr>
            <a:endParaRPr lang="en-US" sz="2400" dirty="0">
              <a:latin typeface="Rockwell"/>
              <a:cs typeface="Rockwell"/>
            </a:endParaRPr>
          </a:p>
        </p:txBody>
      </p:sp>
      <p:pic>
        <p:nvPicPr>
          <p:cNvPr id="20483" name="Picture 4" descr="\\pfhm01\thome\KBriscoe\My Pictures\carnegie.jpg"/>
          <p:cNvPicPr>
            <a:picLocks noChangeAspect="1" noChangeArrowheads="1"/>
          </p:cNvPicPr>
          <p:nvPr/>
        </p:nvPicPr>
        <p:blipFill>
          <a:blip r:embed="rId2">
            <a:extLst>
              <a:ext uri="{28A0092B-C50C-407E-A947-70E740481C1C}">
                <a14:useLocalDpi xmlns:a14="http://schemas.microsoft.com/office/drawing/2010/main" val="0"/>
              </a:ext>
            </a:extLst>
          </a:blip>
          <a:srcRect r="6451"/>
          <a:stretch>
            <a:fillRect/>
          </a:stretch>
        </p:blipFill>
        <p:spPr bwMode="auto">
          <a:xfrm>
            <a:off x="0" y="3771900"/>
            <a:ext cx="2209800" cy="308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4" name="Picture 5" descr="\\pfhm01\thome\KBriscoe\My Pictures\Bessemer process.jpg"/>
          <p:cNvPicPr>
            <a:picLocks noChangeAspect="1" noChangeArrowheads="1"/>
          </p:cNvPicPr>
          <p:nvPr/>
        </p:nvPicPr>
        <p:blipFill>
          <a:blip r:embed="rId3">
            <a:extLst>
              <a:ext uri="{28A0092B-C50C-407E-A947-70E740481C1C}">
                <a14:useLocalDpi xmlns:a14="http://schemas.microsoft.com/office/drawing/2010/main" val="0"/>
              </a:ext>
            </a:extLst>
          </a:blip>
          <a:srcRect l="11574" r="13200"/>
          <a:stretch>
            <a:fillRect/>
          </a:stretch>
        </p:blipFill>
        <p:spPr bwMode="auto">
          <a:xfrm>
            <a:off x="152400" y="0"/>
            <a:ext cx="2065338"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31961202"/>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7" name="Picture 14" descr="http://3.bp.blogspot.com/-ylWEV3WNl5E/TwHE_MX_oEI/AAAAAAAAKWY/sPhHGYCW4RA/s1600/Woolwort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1320800"/>
            <a:ext cx="4419600" cy="546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698" name="Picture 12" descr="http://upload.wikimedia.org/wikipedia/commons/2/2b/The_Great_East_River_Bridge_1862.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463" y="3395663"/>
            <a:ext cx="4421187" cy="339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9" name="Rectangle 16"/>
          <p:cNvSpPr>
            <a:spLocks noChangeArrowheads="1"/>
          </p:cNvSpPr>
          <p:nvPr/>
        </p:nvSpPr>
        <p:spPr bwMode="auto">
          <a:xfrm>
            <a:off x="685800" y="84138"/>
            <a:ext cx="7704138" cy="661720"/>
          </a:xfrm>
          <a:prstGeom prst="rect">
            <a:avLst/>
          </a:prstGeom>
          <a:solidFill>
            <a:srgbClr val="FFCCFF"/>
          </a:solidFill>
          <a:ln w="9525">
            <a:solidFill>
              <a:schemeClr val="tx1"/>
            </a:solidFill>
            <a:miter lim="800000"/>
            <a:headEnd/>
            <a:tailEnd/>
          </a:ln>
        </p:spPr>
        <p:txBody>
          <a:bodyPr>
            <a:spAutoFit/>
          </a:bodyPr>
          <a:lstStyle/>
          <a:p>
            <a:pPr algn="ctr" eaLnBrk="1" hangingPunct="1">
              <a:lnSpc>
                <a:spcPct val="75000"/>
              </a:lnSpc>
            </a:pPr>
            <a:r>
              <a:rPr lang="en-US" sz="2400" dirty="0">
                <a:solidFill>
                  <a:schemeClr val="bg1"/>
                </a:solidFill>
                <a:latin typeface="Rockwell"/>
                <a:cs typeface="Rockwell"/>
              </a:rPr>
              <a:t>Steel led to skyscrapers, longer bridges, </a:t>
            </a:r>
            <a:br>
              <a:rPr lang="en-US" sz="2400" dirty="0">
                <a:solidFill>
                  <a:schemeClr val="bg1"/>
                </a:solidFill>
                <a:latin typeface="Rockwell"/>
                <a:cs typeface="Rockwell"/>
              </a:rPr>
            </a:br>
            <a:r>
              <a:rPr lang="en-US" sz="2400" dirty="0">
                <a:solidFill>
                  <a:schemeClr val="bg1"/>
                </a:solidFill>
                <a:latin typeface="Rockwell"/>
                <a:cs typeface="Rockwell"/>
              </a:rPr>
              <a:t>stronger railroads, and heavier machinery  </a:t>
            </a:r>
          </a:p>
        </p:txBody>
      </p:sp>
      <p:pic>
        <p:nvPicPr>
          <p:cNvPr id="29700" name="Picture 16" descr="http://www.mass.gov/dcr/parks/borderland/images/trestle0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463" y="1066800"/>
            <a:ext cx="4337050" cy="223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304690_la_18_01"/>
          <p:cNvPicPr>
            <a:picLocks noGrp="1" noChangeAspect="1" noChangeArrowheads="1"/>
          </p:cNvPicPr>
          <p:nvPr>
            <p:ph idx="4294967295"/>
          </p:nvPr>
        </p:nvPicPr>
        <p:blipFill>
          <a:blip r:embed="rId5">
            <a:lum bright="-6000" contrast="6000"/>
            <a:extLst>
              <a:ext uri="{28A0092B-C50C-407E-A947-70E740481C1C}">
                <a14:useLocalDpi xmlns:a14="http://schemas.microsoft.com/office/drawing/2010/main" val="0"/>
              </a:ext>
            </a:extLst>
          </a:blip>
          <a:srcRect/>
          <a:stretch>
            <a:fillRect/>
          </a:stretch>
        </p:blipFill>
        <p:spPr>
          <a:xfrm>
            <a:off x="0" y="762000"/>
            <a:ext cx="9144000" cy="6096000"/>
          </a:xfrm>
          <a:noFill/>
          <a:ln w="12700">
            <a:solidFill>
              <a:schemeClr val="bg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678868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3010" name="Picture 9" descr="Carnegie as philanthropist"/>
          <p:cNvPicPr>
            <a:picLocks noChangeAspect="1" noChangeArrowheads="1"/>
          </p:cNvPicPr>
          <p:nvPr/>
        </p:nvPicPr>
        <p:blipFill>
          <a:blip r:embed="rId3">
            <a:lum contrast="6000"/>
            <a:extLst>
              <a:ext uri="{28A0092B-C50C-407E-A947-70E740481C1C}">
                <a14:useLocalDpi xmlns:a14="http://schemas.microsoft.com/office/drawing/2010/main" val="0"/>
              </a:ext>
            </a:extLst>
          </a:blip>
          <a:srcRect/>
          <a:stretch>
            <a:fillRect/>
          </a:stretch>
        </p:blipFill>
        <p:spPr bwMode="auto">
          <a:xfrm>
            <a:off x="3870325" y="-4763"/>
            <a:ext cx="5273675" cy="6862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43011" name="AutoShape 13"/>
          <p:cNvSpPr>
            <a:spLocks noChangeArrowheads="1"/>
          </p:cNvSpPr>
          <p:nvPr/>
        </p:nvSpPr>
        <p:spPr bwMode="auto">
          <a:xfrm>
            <a:off x="152400" y="1066800"/>
            <a:ext cx="4191000" cy="1600200"/>
          </a:xfrm>
          <a:prstGeom prst="wedgeRectCallout">
            <a:avLst>
              <a:gd name="adj1" fmla="val 76241"/>
              <a:gd name="adj2" fmla="val -9847"/>
            </a:avLst>
          </a:prstGeom>
          <a:solidFill>
            <a:srgbClr val="FFFF99"/>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lnSpc>
                <a:spcPct val="80000"/>
              </a:lnSpc>
              <a:defRPr/>
            </a:pPr>
            <a:r>
              <a:rPr lang="en-US" sz="2600" dirty="0">
                <a:solidFill>
                  <a:srgbClr val="000000"/>
                </a:solidFill>
                <a:latin typeface="Rockwell"/>
                <a:cs typeface="Rockwell"/>
              </a:rPr>
              <a:t>Carnegie </a:t>
            </a:r>
            <a:r>
              <a:rPr lang="en-US" sz="2600" dirty="0" smtClean="0">
                <a:solidFill>
                  <a:srgbClr val="000000"/>
                </a:solidFill>
                <a:latin typeface="Rockwell"/>
                <a:cs typeface="Rockwell"/>
              </a:rPr>
              <a:t>paid his employees terribly and </a:t>
            </a:r>
            <a:r>
              <a:rPr lang="en-US" sz="2600" dirty="0">
                <a:solidFill>
                  <a:srgbClr val="000000"/>
                </a:solidFill>
                <a:latin typeface="Rockwell"/>
                <a:cs typeface="Rockwell"/>
              </a:rPr>
              <a:t>did not allow unions in his factories…</a:t>
            </a:r>
          </a:p>
        </p:txBody>
      </p:sp>
      <p:sp>
        <p:nvSpPr>
          <p:cNvPr id="203790" name="AutoShape 14"/>
          <p:cNvSpPr>
            <a:spLocks noChangeArrowheads="1"/>
          </p:cNvSpPr>
          <p:nvPr/>
        </p:nvSpPr>
        <p:spPr bwMode="auto">
          <a:xfrm>
            <a:off x="152400" y="2819400"/>
            <a:ext cx="4191000" cy="2438400"/>
          </a:xfrm>
          <a:prstGeom prst="wedgeRectCallout">
            <a:avLst>
              <a:gd name="adj1" fmla="val 50931"/>
              <a:gd name="adj2" fmla="val 82861"/>
            </a:avLst>
          </a:prstGeom>
          <a:solidFill>
            <a:srgbClr val="CCFFCC"/>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lnSpc>
                <a:spcPct val="80000"/>
              </a:lnSpc>
              <a:defRPr/>
            </a:pPr>
            <a:r>
              <a:rPr lang="en-US" sz="2800">
                <a:solidFill>
                  <a:srgbClr val="000000"/>
                </a:solidFill>
                <a:latin typeface="Rockwell"/>
                <a:cs typeface="Rockwell"/>
              </a:rPr>
              <a:t>…but he was a philanthropist who gave money to New York City libraries, colleges, </a:t>
            </a:r>
            <a:br>
              <a:rPr lang="en-US" sz="2800">
                <a:solidFill>
                  <a:srgbClr val="000000"/>
                </a:solidFill>
                <a:latin typeface="Rockwell"/>
                <a:cs typeface="Rockwell"/>
              </a:rPr>
            </a:br>
            <a:r>
              <a:rPr lang="en-US" sz="2800">
                <a:solidFill>
                  <a:srgbClr val="000000"/>
                </a:solidFill>
                <a:latin typeface="Rockwell"/>
                <a:cs typeface="Rockwell"/>
              </a:rPr>
              <a:t>and performing arts institutions</a:t>
            </a:r>
          </a:p>
        </p:txBody>
      </p:sp>
      <p:sp>
        <p:nvSpPr>
          <p:cNvPr id="2" name="Rectangle 1"/>
          <p:cNvSpPr>
            <a:spLocks noChangeArrowheads="1"/>
          </p:cNvSpPr>
          <p:nvPr/>
        </p:nvSpPr>
        <p:spPr bwMode="auto">
          <a:xfrm>
            <a:off x="381000" y="5562600"/>
            <a:ext cx="3276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r>
              <a:rPr lang="en-US" sz="2400">
                <a:solidFill>
                  <a:srgbClr val="0000CC"/>
                </a:solidFill>
                <a:latin typeface="Calibri" charset="0"/>
                <a:hlinkClick r:id="rId4"/>
              </a:rPr>
              <a:t>Andrew </a:t>
            </a:r>
            <a:r>
              <a:rPr lang="en-US" sz="2400">
                <a:solidFill>
                  <a:srgbClr val="0000CC"/>
                </a:solidFill>
                <a:latin typeface="Calibri" charset="0"/>
                <a:hlinkClick r:id="rId5"/>
              </a:rPr>
              <a:t>Carnegie </a:t>
            </a:r>
            <a:r>
              <a:rPr lang="en-US" sz="2400">
                <a:solidFill>
                  <a:srgbClr val="0000CC"/>
                </a:solidFill>
                <a:latin typeface="Calibri" charset="0"/>
                <a:hlinkClick r:id="rId4"/>
              </a:rPr>
              <a:t>(2.11)</a:t>
            </a:r>
            <a:endParaRPr lang="en-US" sz="2400"/>
          </a:p>
        </p:txBody>
      </p:sp>
    </p:spTree>
    <p:extLst>
      <p:ext uri="{BB962C8B-B14F-4D97-AF65-F5344CB8AC3E}">
        <p14:creationId xmlns:p14="http://schemas.microsoft.com/office/powerpoint/2010/main" val="1652384257"/>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3790"/>
                                        </p:tgtEl>
                                        <p:attrNameLst>
                                          <p:attrName>style.visibility</p:attrName>
                                        </p:attrNameLst>
                                      </p:cBhvr>
                                      <p:to>
                                        <p:strVal val="visible"/>
                                      </p:to>
                                    </p:set>
                                    <p:animEffect transition="in" filter="fade">
                                      <p:cBhvr>
                                        <p:cTn id="7" dur="500"/>
                                        <p:tgtEl>
                                          <p:spTgt spid="20379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790" grpId="0" animBg="1"/>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023187"/>
            <a:ext cx="7772400" cy="2577263"/>
          </a:xfrm>
        </p:spPr>
        <p:txBody>
          <a:bodyPr>
            <a:normAutofit/>
          </a:bodyPr>
          <a:lstStyle/>
          <a:p>
            <a:r>
              <a:rPr lang="en-US" dirty="0" smtClean="0"/>
              <a:t>3. The Rise of Industry-Big Business and Labor in the Gilded Age</a:t>
            </a:r>
            <a:endParaRPr lang="en-US" dirty="0"/>
          </a:p>
        </p:txBody>
      </p:sp>
      <p:sp>
        <p:nvSpPr>
          <p:cNvPr id="3" name="Subtitle 2"/>
          <p:cNvSpPr>
            <a:spLocks noGrp="1"/>
          </p:cNvSpPr>
          <p:nvPr>
            <p:ph type="subTitle" idx="1"/>
          </p:nvPr>
        </p:nvSpPr>
        <p:spPr/>
        <p:txBody>
          <a:bodyPr/>
          <a:lstStyle/>
          <a:p>
            <a:r>
              <a:rPr lang="en-US" dirty="0" smtClean="0"/>
              <a:t>Mr. Winchell</a:t>
            </a:r>
          </a:p>
          <a:p>
            <a:r>
              <a:rPr lang="en-US" dirty="0" smtClean="0"/>
              <a:t>APUSH 19-20</a:t>
            </a:r>
          </a:p>
          <a:p>
            <a:r>
              <a:rPr lang="en-US" dirty="0" smtClean="0"/>
              <a:t>Period 6</a:t>
            </a:r>
            <a:endParaRPr lang="en-US" dirty="0"/>
          </a:p>
        </p:txBody>
      </p:sp>
    </p:spTree>
    <p:extLst>
      <p:ext uri="{BB962C8B-B14F-4D97-AF65-F5344CB8AC3E}">
        <p14:creationId xmlns:p14="http://schemas.microsoft.com/office/powerpoint/2010/main" val="13329625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7" name="Picture 3" descr="img002"/>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381000" y="0"/>
            <a:ext cx="8382000" cy="6819900"/>
          </a:xfr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6828107"/>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a:xfrm>
            <a:off x="1066800" y="304800"/>
            <a:ext cx="6629400" cy="457200"/>
          </a:xfrm>
        </p:spPr>
        <p:txBody>
          <a:bodyPr>
            <a:normAutofit fontScale="90000"/>
          </a:bodyPr>
          <a:lstStyle/>
          <a:p>
            <a:pPr eaLnBrk="1" hangingPunct="1"/>
            <a:r>
              <a:rPr lang="en-US" b="1" dirty="0">
                <a:latin typeface="Rockwell"/>
                <a:cs typeface="Rockwell"/>
              </a:rPr>
              <a:t>Big Oil</a:t>
            </a:r>
          </a:p>
        </p:txBody>
      </p:sp>
      <p:sp>
        <p:nvSpPr>
          <p:cNvPr id="21506" name="Rectangle 3"/>
          <p:cNvSpPr>
            <a:spLocks noGrp="1" noChangeArrowheads="1"/>
          </p:cNvSpPr>
          <p:nvPr>
            <p:ph type="body" idx="1"/>
          </p:nvPr>
        </p:nvSpPr>
        <p:spPr>
          <a:xfrm>
            <a:off x="457200" y="990600"/>
            <a:ext cx="8458200" cy="4424490"/>
          </a:xfrm>
        </p:spPr>
        <p:txBody>
          <a:bodyPr>
            <a:normAutofit/>
          </a:bodyPr>
          <a:lstStyle/>
          <a:p>
            <a:pPr eaLnBrk="1" hangingPunct="1">
              <a:buFontTx/>
              <a:buNone/>
            </a:pPr>
            <a:r>
              <a:rPr lang="en-US" sz="2400" u="sng" dirty="0">
                <a:latin typeface="Rockwell"/>
                <a:cs typeface="Rockwell"/>
              </a:rPr>
              <a:t>John D. Rockefeller</a:t>
            </a:r>
            <a:r>
              <a:rPr lang="en-US" sz="2400" dirty="0">
                <a:latin typeface="Rockwell"/>
                <a:cs typeface="Rockwell"/>
              </a:rPr>
              <a:t> sought control of the expanding industry through </a:t>
            </a:r>
            <a:r>
              <a:rPr lang="en-US" sz="2400" u="sng" dirty="0">
                <a:latin typeface="Rockwell"/>
                <a:cs typeface="Rockwell"/>
              </a:rPr>
              <a:t>horizontal integration</a:t>
            </a:r>
            <a:r>
              <a:rPr lang="en-US" sz="2400" dirty="0">
                <a:latin typeface="Rockwell"/>
                <a:cs typeface="Rockwell"/>
              </a:rPr>
              <a:t> </a:t>
            </a:r>
            <a:r>
              <a:rPr lang="en-US" sz="2400" dirty="0">
                <a:latin typeface="Rockwell"/>
                <a:cs typeface="Rockwell"/>
                <a:sym typeface="Wingdings" charset="0"/>
              </a:rPr>
              <a:t> control of one stage of production (transportation and then refineries)</a:t>
            </a:r>
          </a:p>
          <a:p>
            <a:pPr eaLnBrk="1" hangingPunct="1">
              <a:buFontTx/>
              <a:buNone/>
            </a:pPr>
            <a:r>
              <a:rPr lang="en-US" sz="2400" dirty="0">
                <a:latin typeface="Rockwell"/>
                <a:cs typeface="Rockwell"/>
                <a:sym typeface="Wingdings" charset="0"/>
              </a:rPr>
              <a:t>Rockefeller established the </a:t>
            </a:r>
            <a:r>
              <a:rPr lang="en-US" sz="2400" u="sng" dirty="0">
                <a:latin typeface="Rockwell"/>
                <a:cs typeface="Rockwell"/>
                <a:sym typeface="Wingdings" charset="0"/>
              </a:rPr>
              <a:t>Standard Oil Trust</a:t>
            </a:r>
            <a:r>
              <a:rPr lang="en-US" sz="2400" dirty="0">
                <a:latin typeface="Rockwell"/>
                <a:cs typeface="Rockwell"/>
                <a:sym typeface="Wingdings" charset="0"/>
              </a:rPr>
              <a:t> (1882) to control companies that had previously participated in price fixing arrangements (controlled 90% of the industry through horizontal and vertical integration) – emulated by other industries</a:t>
            </a:r>
          </a:p>
          <a:p>
            <a:pPr eaLnBrk="1" hangingPunct="1"/>
            <a:endParaRPr lang="en-US" sz="2400" dirty="0">
              <a:latin typeface="Rockwell"/>
              <a:cs typeface="Rockwell"/>
            </a:endParaRPr>
          </a:p>
          <a:p>
            <a:pPr eaLnBrk="1" hangingPunct="1"/>
            <a:endParaRPr lang="en-US" sz="2800" dirty="0">
              <a:latin typeface="Rockwell"/>
              <a:cs typeface="Rockwell"/>
            </a:endParaRPr>
          </a:p>
        </p:txBody>
      </p:sp>
    </p:spTree>
    <p:extLst>
      <p:ext uri="{BB962C8B-B14F-4D97-AF65-F5344CB8AC3E}">
        <p14:creationId xmlns:p14="http://schemas.microsoft.com/office/powerpoint/2010/main" val="3368937675"/>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p:cNvSpPr>
            <a:spLocks noGrp="1" noRot="1" noChangeArrowheads="1"/>
          </p:cNvSpPr>
          <p:nvPr>
            <p:ph type="title" idx="429496729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a:effectLst/>
              </a:rPr>
              <a:t>Horizontal Integration</a:t>
            </a:r>
            <a:endParaRPr lang="en-US">
              <a:effectLst/>
            </a:endParaRPr>
          </a:p>
        </p:txBody>
      </p:sp>
      <p:pic>
        <p:nvPicPr>
          <p:cNvPr id="38914" name="Picture 6" descr="P449-CHART"/>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5755957" y="1501775"/>
            <a:ext cx="14899957" cy="4695825"/>
          </a:xfr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6080180"/>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Rot="1" noChangeArrowheads="1"/>
          </p:cNvSpPr>
          <p:nvPr>
            <p:ph type="title" idx="4294967295"/>
          </p:nvPr>
        </p:nvSpPr>
        <p:spPr>
          <a:xfrm>
            <a:off x="304800" y="0"/>
            <a:ext cx="8540750" cy="609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0000"/>
          </a:bodyPr>
          <a:lstStyle/>
          <a:p>
            <a:r>
              <a:rPr lang="en-US" sz="3600">
                <a:effectLst/>
              </a:rPr>
              <a:t>Standard Oil Trust</a:t>
            </a:r>
          </a:p>
        </p:txBody>
      </p:sp>
      <p:sp>
        <p:nvSpPr>
          <p:cNvPr id="40962" name="Rectangle 3"/>
          <p:cNvSpPr>
            <a:spLocks noGrp="1" noRot="1" noChangeArrowheads="1"/>
          </p:cNvSpPr>
          <p:nvPr>
            <p:ph type="body" sz="half" idx="4294967295"/>
          </p:nvPr>
        </p:nvSpPr>
        <p:spPr>
          <a:xfrm>
            <a:off x="0" y="609600"/>
            <a:ext cx="4572000" cy="2895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a:lnSpc>
                <a:spcPct val="80000"/>
              </a:lnSpc>
            </a:pPr>
            <a:r>
              <a:rPr lang="en-US" sz="2000" dirty="0">
                <a:effectLst/>
              </a:rPr>
              <a:t> </a:t>
            </a:r>
            <a:r>
              <a:rPr lang="en-US" sz="1800" dirty="0">
                <a:effectLst/>
              </a:rPr>
              <a:t>Tactics</a:t>
            </a:r>
          </a:p>
          <a:p>
            <a:pPr lvl="1">
              <a:lnSpc>
                <a:spcPct val="80000"/>
              </a:lnSpc>
            </a:pPr>
            <a:r>
              <a:rPr lang="en-US" sz="1600" dirty="0">
                <a:effectLst/>
              </a:rPr>
              <a:t>Lowered prices to drive out competitors (rate wars)</a:t>
            </a:r>
          </a:p>
          <a:p>
            <a:pPr lvl="1">
              <a:lnSpc>
                <a:spcPct val="80000"/>
              </a:lnSpc>
            </a:pPr>
            <a:r>
              <a:rPr lang="en-US" sz="1600" dirty="0">
                <a:effectLst/>
              </a:rPr>
              <a:t>Threatened companies to sell  to Standard Oil (buyouts)</a:t>
            </a:r>
          </a:p>
          <a:p>
            <a:pPr lvl="1">
              <a:lnSpc>
                <a:spcPct val="80000"/>
              </a:lnSpc>
            </a:pPr>
            <a:r>
              <a:rPr lang="en-US" sz="1600" dirty="0">
                <a:effectLst/>
              </a:rPr>
              <a:t>Bribed railroads to buy Standard Oil fuel (rebates, kickbacks)</a:t>
            </a:r>
          </a:p>
          <a:p>
            <a:pPr lvl="1">
              <a:lnSpc>
                <a:spcPct val="80000"/>
              </a:lnSpc>
            </a:pPr>
            <a:r>
              <a:rPr lang="en-US" sz="1600" dirty="0">
                <a:effectLst/>
              </a:rPr>
              <a:t>Bribed Congress members</a:t>
            </a:r>
            <a:endParaRPr lang="en-US" sz="1800" dirty="0">
              <a:effectLst/>
            </a:endParaRPr>
          </a:p>
          <a:p>
            <a:pPr>
              <a:lnSpc>
                <a:spcPct val="80000"/>
              </a:lnSpc>
            </a:pPr>
            <a:r>
              <a:rPr lang="en-US" sz="1800" dirty="0">
                <a:effectLst/>
              </a:rPr>
              <a:t>Trusts and Monopolies</a:t>
            </a:r>
          </a:p>
          <a:p>
            <a:pPr lvl="1">
              <a:lnSpc>
                <a:spcPct val="80000"/>
              </a:lnSpc>
            </a:pPr>
            <a:r>
              <a:rPr lang="en-US" sz="1600" dirty="0">
                <a:effectLst/>
              </a:rPr>
              <a:t>Controls prices</a:t>
            </a:r>
          </a:p>
          <a:p>
            <a:pPr lvl="1">
              <a:lnSpc>
                <a:spcPct val="80000"/>
              </a:lnSpc>
            </a:pPr>
            <a:r>
              <a:rPr lang="en-US" sz="1600" dirty="0">
                <a:effectLst/>
              </a:rPr>
              <a:t>Limits competition</a:t>
            </a:r>
            <a:endParaRPr lang="en-US" sz="1800" dirty="0">
              <a:effectLst/>
            </a:endParaRPr>
          </a:p>
        </p:txBody>
      </p:sp>
      <p:pic>
        <p:nvPicPr>
          <p:cNvPr id="40963" name="Picture 2" descr="http://bigbusiness1.wikispaces.com/file/view/CartoonStdOil.JPG/137674583/354x491/CartoonStdOi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0263" y="609600"/>
            <a:ext cx="4503737" cy="624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505200"/>
            <a:ext cx="46482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06134632"/>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p:txBody>
          <a:bodyPr/>
          <a:lstStyle/>
          <a:p>
            <a:endParaRPr lang="en-US">
              <a:latin typeface="Times New Roman" charset="0"/>
            </a:endParaRPr>
          </a:p>
        </p:txBody>
      </p:sp>
      <p:pic>
        <p:nvPicPr>
          <p:cNvPr id="22530"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rcRect l="-1785" t="-7285" r="-2455" b="-4430"/>
          <a:stretch>
            <a:fillRect/>
          </a:stretch>
        </p:blipFill>
        <p:spPr>
          <a:xfrm>
            <a:off x="0" y="274638"/>
            <a:ext cx="8985250" cy="6492875"/>
          </a:xfrm>
        </p:spPr>
      </p:pic>
    </p:spTree>
    <p:extLst>
      <p:ext uri="{BB962C8B-B14F-4D97-AF65-F5344CB8AC3E}">
        <p14:creationId xmlns:p14="http://schemas.microsoft.com/office/powerpoint/2010/main" val="292794416"/>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Photo of STANDARD OIL CARTOON. &#10;Monster Monopoly: American cartoon, 1884, attacking John D. Rockefeller's Standard Oil Compan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2400"/>
            <a:ext cx="5105400" cy="657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6" name="AutoShape 5"/>
          <p:cNvSpPr>
            <a:spLocks noChangeArrowheads="1"/>
          </p:cNvSpPr>
          <p:nvPr/>
        </p:nvSpPr>
        <p:spPr bwMode="auto">
          <a:xfrm>
            <a:off x="5181600" y="457200"/>
            <a:ext cx="3810000" cy="2133600"/>
          </a:xfrm>
          <a:prstGeom prst="wedgeRectCallout">
            <a:avLst>
              <a:gd name="adj1" fmla="val -28472"/>
              <a:gd name="adj2" fmla="val 17167"/>
            </a:avLst>
          </a:prstGeom>
          <a:solidFill>
            <a:srgbClr val="FFCCFF"/>
          </a:solidFill>
          <a:ln w="12700">
            <a:solidFill>
              <a:schemeClr val="tx1"/>
            </a:solidFill>
            <a:miter lim="800000"/>
            <a:headEnd/>
            <a:tailEnd/>
          </a:ln>
        </p:spPr>
        <p:txBody>
          <a:bodyPr/>
          <a:lstStyle/>
          <a:p>
            <a:pPr algn="ctr">
              <a:lnSpc>
                <a:spcPct val="80000"/>
              </a:lnSpc>
            </a:pPr>
            <a:r>
              <a:rPr lang="en-US" sz="2800" dirty="0">
                <a:solidFill>
                  <a:srgbClr val="000000"/>
                </a:solidFill>
                <a:latin typeface="Rockwell"/>
                <a:cs typeface="Rockwell"/>
              </a:rPr>
              <a:t>Rockefeller took advantage of his workers and used his fortune to influence </a:t>
            </a:r>
            <a:br>
              <a:rPr lang="en-US" sz="2800" dirty="0">
                <a:solidFill>
                  <a:srgbClr val="000000"/>
                </a:solidFill>
                <a:latin typeface="Rockwell"/>
                <a:cs typeface="Rockwell"/>
              </a:rPr>
            </a:br>
            <a:r>
              <a:rPr lang="en-US" sz="2800" dirty="0">
                <a:solidFill>
                  <a:srgbClr val="000000"/>
                </a:solidFill>
                <a:latin typeface="Rockwell"/>
                <a:cs typeface="Rockwell"/>
              </a:rPr>
              <a:t>the national gov’t… </a:t>
            </a:r>
          </a:p>
        </p:txBody>
      </p:sp>
      <p:sp>
        <p:nvSpPr>
          <p:cNvPr id="9" name="AutoShape 5"/>
          <p:cNvSpPr>
            <a:spLocks noChangeArrowheads="1"/>
          </p:cNvSpPr>
          <p:nvPr/>
        </p:nvSpPr>
        <p:spPr bwMode="auto">
          <a:xfrm>
            <a:off x="5181600" y="2895600"/>
            <a:ext cx="3810000" cy="3366294"/>
          </a:xfrm>
          <a:prstGeom prst="wedgeRectCallout">
            <a:avLst>
              <a:gd name="adj1" fmla="val -28472"/>
              <a:gd name="adj2" fmla="val 17167"/>
            </a:avLst>
          </a:prstGeom>
          <a:solidFill>
            <a:schemeClr val="accent1">
              <a:lumMod val="20000"/>
              <a:lumOff val="80000"/>
            </a:schemeClr>
          </a:solidFill>
          <a:ln w="12700">
            <a:solidFill>
              <a:schemeClr val="tx1"/>
            </a:solidFill>
            <a:miter lim="800000"/>
            <a:headEnd/>
            <a:tailEnd/>
          </a:ln>
          <a:effectLst/>
        </p:spPr>
        <p:txBody>
          <a:bodyPr/>
          <a:lstStyle/>
          <a:p>
            <a:pPr algn="ctr">
              <a:lnSpc>
                <a:spcPct val="80000"/>
              </a:lnSpc>
              <a:defRPr/>
            </a:pPr>
            <a:r>
              <a:rPr lang="en-US" sz="2800" dirty="0">
                <a:solidFill>
                  <a:srgbClr val="000000"/>
                </a:solidFill>
                <a:latin typeface="Rockwell"/>
                <a:cs typeface="Rockwell"/>
              </a:rPr>
              <a:t>…but Rockefeller gave away $500 million </a:t>
            </a:r>
            <a:br>
              <a:rPr lang="en-US" sz="2800" dirty="0">
                <a:solidFill>
                  <a:srgbClr val="000000"/>
                </a:solidFill>
                <a:latin typeface="Rockwell"/>
                <a:cs typeface="Rockwell"/>
              </a:rPr>
            </a:br>
            <a:r>
              <a:rPr lang="en-US" sz="2800" dirty="0">
                <a:solidFill>
                  <a:srgbClr val="000000"/>
                </a:solidFill>
                <a:latin typeface="Rockwell"/>
                <a:cs typeface="Rockwell"/>
              </a:rPr>
              <a:t>to charities, created the Rockefeller Foundation, and founded the University of Chicago</a:t>
            </a:r>
          </a:p>
        </p:txBody>
      </p:sp>
      <p:pic>
        <p:nvPicPr>
          <p:cNvPr id="69634" name="Picture 2" descr="http://t1.gstatic.com/images?q=tbn:ANd9GcTvLowd5L9WwBWqBTV8hORC2K_CZF0x-LRN81I42vtaOUtqw3vm1Bhzdhgj"/>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8113" y="762000"/>
            <a:ext cx="4870450" cy="4605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2295342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69634"/>
                                        </p:tgtEl>
                                        <p:attrNameLst>
                                          <p:attrName>style.visibility</p:attrName>
                                        </p:attrNameLst>
                                      </p:cBhvr>
                                      <p:to>
                                        <p:strVal val="visible"/>
                                      </p:to>
                                    </p:set>
                                    <p:animEffect transition="in" filter="fade">
                                      <p:cBhvr>
                                        <p:cTn id="10" dur="500"/>
                                        <p:tgtEl>
                                          <p:spTgt spid="69634"/>
                                        </p:tgtEl>
                                      </p:cBhvr>
                                    </p:animEffect>
                                  </p:childTnLst>
                                </p:cTn>
                              </p:par>
                              <p:par>
                                <p:cTn id="11" presetID="10" presetClass="exit" presetSubtype="0" fill="hold" nodeType="withEffect">
                                  <p:stCondLst>
                                    <p:cond delay="0"/>
                                  </p:stCondLst>
                                  <p:childTnLst>
                                    <p:animEffect transition="out" filter="fade">
                                      <p:cBhvr>
                                        <p:cTn id="12" dur="500"/>
                                        <p:tgtEl>
                                          <p:spTgt spid="7"/>
                                        </p:tgtEl>
                                      </p:cBhvr>
                                    </p:animEffect>
                                    <p:set>
                                      <p:cBhvr>
                                        <p:cTn id="13"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1028"/>
          <p:cNvSpPr>
            <a:spLocks noGrp="1" noRot="1" noChangeArrowheads="1"/>
          </p:cNvSpPr>
          <p:nvPr>
            <p:ph type="title" idx="4294967295"/>
          </p:nvPr>
        </p:nvSpPr>
        <p:spPr>
          <a:xfrm>
            <a:off x="0" y="0"/>
            <a:ext cx="91440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0000"/>
          </a:bodyPr>
          <a:lstStyle/>
          <a:p>
            <a:r>
              <a:rPr lang="en-US" sz="4000">
                <a:effectLst/>
              </a:rPr>
              <a:t>Scientific Management</a:t>
            </a:r>
            <a:br>
              <a:rPr lang="en-US" sz="4000">
                <a:effectLst/>
              </a:rPr>
            </a:br>
            <a:r>
              <a:rPr lang="en-US" sz="4000">
                <a:effectLst/>
              </a:rPr>
              <a:t>“Taylorism”</a:t>
            </a:r>
          </a:p>
        </p:txBody>
      </p:sp>
      <p:sp>
        <p:nvSpPr>
          <p:cNvPr id="45058" name="Rectangle 1030"/>
          <p:cNvSpPr>
            <a:spLocks noGrp="1" noRot="1" noChangeArrowheads="1"/>
          </p:cNvSpPr>
          <p:nvPr>
            <p:ph type="body" sz="half" idx="4294967295"/>
          </p:nvPr>
        </p:nvSpPr>
        <p:spPr>
          <a:xfrm>
            <a:off x="3657600" y="1600200"/>
            <a:ext cx="5486400" cy="5257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pPr>
            <a:r>
              <a:rPr lang="en-US" sz="2800" dirty="0">
                <a:effectLst/>
              </a:rPr>
              <a:t>Frederick W. Taylor</a:t>
            </a:r>
          </a:p>
          <a:p>
            <a:pPr>
              <a:lnSpc>
                <a:spcPct val="90000"/>
              </a:lnSpc>
            </a:pPr>
            <a:r>
              <a:rPr lang="en-US" sz="2800" dirty="0">
                <a:effectLst/>
              </a:rPr>
              <a:t>Designed hierarchies and subdivisions of labor</a:t>
            </a:r>
          </a:p>
          <a:p>
            <a:pPr lvl="1">
              <a:lnSpc>
                <a:spcPct val="90000"/>
              </a:lnSpc>
            </a:pPr>
            <a:r>
              <a:rPr lang="en-US" sz="2400" dirty="0">
                <a:effectLst/>
              </a:rPr>
              <a:t>Managers plan, schedule, train, and supervise</a:t>
            </a:r>
          </a:p>
          <a:p>
            <a:pPr lvl="1">
              <a:lnSpc>
                <a:spcPct val="90000"/>
              </a:lnSpc>
            </a:pPr>
            <a:r>
              <a:rPr lang="en-US" sz="2400" dirty="0">
                <a:effectLst/>
              </a:rPr>
              <a:t>Workers perform assigned tasks best suited to skills</a:t>
            </a:r>
          </a:p>
          <a:p>
            <a:pPr>
              <a:lnSpc>
                <a:spcPct val="90000"/>
              </a:lnSpc>
            </a:pPr>
            <a:r>
              <a:rPr lang="en-US" sz="2800" dirty="0">
                <a:effectLst/>
              </a:rPr>
              <a:t>Time management</a:t>
            </a:r>
          </a:p>
          <a:p>
            <a:pPr>
              <a:lnSpc>
                <a:spcPct val="90000"/>
              </a:lnSpc>
            </a:pPr>
            <a:r>
              <a:rPr lang="en-US" sz="2800" dirty="0">
                <a:effectLst/>
              </a:rPr>
              <a:t>Effects</a:t>
            </a:r>
          </a:p>
          <a:p>
            <a:pPr lvl="1">
              <a:lnSpc>
                <a:spcPct val="90000"/>
              </a:lnSpc>
            </a:pPr>
            <a:r>
              <a:rPr lang="en-US" sz="2400" dirty="0">
                <a:effectLst/>
              </a:rPr>
              <a:t>Managerial class</a:t>
            </a:r>
          </a:p>
          <a:p>
            <a:pPr lvl="1">
              <a:lnSpc>
                <a:spcPct val="90000"/>
              </a:lnSpc>
            </a:pPr>
            <a:r>
              <a:rPr lang="en-US" sz="2400" dirty="0">
                <a:effectLst/>
              </a:rPr>
              <a:t>Efficiency</a:t>
            </a:r>
          </a:p>
          <a:p>
            <a:pPr lvl="1">
              <a:lnSpc>
                <a:spcPct val="90000"/>
              </a:lnSpc>
            </a:pPr>
            <a:r>
              <a:rPr lang="en-US" sz="2400" dirty="0">
                <a:effectLst/>
              </a:rPr>
              <a:t>Labor resentment</a:t>
            </a:r>
          </a:p>
        </p:txBody>
      </p:sp>
      <p:pic>
        <p:nvPicPr>
          <p:cNvPr id="45059" name="Picture 1031" descr="imagesCA7ORWNG"/>
          <p:cNvPicPr>
            <a:picLocks noGrp="1" noChangeAspect="1" noChangeArrowheads="1"/>
          </p:cNvPicPr>
          <p:nvPr>
            <p:ph sz="half" idx="4294967295"/>
          </p:nvPr>
        </p:nvPicPr>
        <p:blipFill>
          <a:blip r:embed="rId2">
            <a:extLst>
              <a:ext uri="{28A0092B-C50C-407E-A947-70E740481C1C}">
                <a14:useLocalDpi xmlns:a14="http://schemas.microsoft.com/office/drawing/2010/main" val="0"/>
              </a:ext>
            </a:extLst>
          </a:blip>
          <a:srcRect/>
          <a:stretch>
            <a:fillRect/>
          </a:stretch>
        </p:blipFill>
        <p:spPr>
          <a:xfrm>
            <a:off x="228600" y="1524000"/>
            <a:ext cx="3390900" cy="5105400"/>
          </a:xfrm>
        </p:spPr>
      </p:pic>
    </p:spTree>
    <p:extLst>
      <p:ext uri="{BB962C8B-B14F-4D97-AF65-F5344CB8AC3E}">
        <p14:creationId xmlns:p14="http://schemas.microsoft.com/office/powerpoint/2010/main" val="1197885763"/>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Rectangle 2"/>
          <p:cNvSpPr>
            <a:spLocks noGrp="1" noChangeArrowheads="1"/>
          </p:cNvSpPr>
          <p:nvPr>
            <p:ph type="title"/>
          </p:nvPr>
        </p:nvSpPr>
        <p:spPr/>
        <p:txBody>
          <a:bodyPr>
            <a:normAutofit fontScale="90000"/>
          </a:bodyPr>
          <a:lstStyle/>
          <a:p>
            <a:r>
              <a:rPr lang="en-US" dirty="0" err="1">
                <a:solidFill>
                  <a:srgbClr val="FFFFFF"/>
                </a:solidFill>
              </a:rPr>
              <a:t>Taylorism</a:t>
            </a:r>
            <a:r>
              <a:rPr lang="en-US" dirty="0">
                <a:solidFill>
                  <a:srgbClr val="FFFFFF"/>
                </a:solidFill>
              </a:rPr>
              <a:t>= Scientific Management</a:t>
            </a:r>
          </a:p>
        </p:txBody>
      </p:sp>
      <p:sp>
        <p:nvSpPr>
          <p:cNvPr id="258051" name="Rectangle 3"/>
          <p:cNvSpPr>
            <a:spLocks noGrp="1" noChangeArrowheads="1"/>
          </p:cNvSpPr>
          <p:nvPr>
            <p:ph type="body" idx="1"/>
          </p:nvPr>
        </p:nvSpPr>
        <p:spPr>
          <a:xfrm>
            <a:off x="457200" y="1417638"/>
            <a:ext cx="8229600" cy="5181981"/>
          </a:xfrm>
        </p:spPr>
        <p:txBody>
          <a:bodyPr>
            <a:normAutofit fontScale="92500" lnSpcReduction="20000"/>
          </a:bodyPr>
          <a:lstStyle/>
          <a:p>
            <a:pPr>
              <a:lnSpc>
                <a:spcPct val="90000"/>
              </a:lnSpc>
            </a:pPr>
            <a:r>
              <a:rPr lang="en-US" sz="2800" dirty="0"/>
              <a:t>Frederick W. Taylor</a:t>
            </a:r>
          </a:p>
          <a:p>
            <a:pPr>
              <a:lnSpc>
                <a:spcPct val="90000"/>
              </a:lnSpc>
            </a:pPr>
            <a:r>
              <a:rPr lang="en-US" sz="2800" dirty="0"/>
              <a:t>Designed hierarchies and subdivisions of labor</a:t>
            </a:r>
          </a:p>
          <a:p>
            <a:pPr lvl="1">
              <a:lnSpc>
                <a:spcPct val="90000"/>
              </a:lnSpc>
            </a:pPr>
            <a:r>
              <a:rPr lang="en-US" sz="2400" dirty="0"/>
              <a:t>Managers plan, schedule, train, and supervise</a:t>
            </a:r>
          </a:p>
          <a:p>
            <a:pPr lvl="1">
              <a:lnSpc>
                <a:spcPct val="90000"/>
              </a:lnSpc>
            </a:pPr>
            <a:r>
              <a:rPr lang="en-US" sz="2400" dirty="0"/>
              <a:t>Workers perform assigned tasks best suited to skills</a:t>
            </a:r>
          </a:p>
          <a:p>
            <a:r>
              <a:rPr lang="en-US" dirty="0" smtClean="0">
                <a:solidFill>
                  <a:srgbClr val="FFFFFF"/>
                </a:solidFill>
              </a:rPr>
              <a:t>Production </a:t>
            </a:r>
            <a:r>
              <a:rPr lang="en-US" dirty="0">
                <a:solidFill>
                  <a:srgbClr val="FFFFFF"/>
                </a:solidFill>
              </a:rPr>
              <a:t>process should be d</a:t>
            </a:r>
            <a:r>
              <a:rPr lang="en-US" dirty="0" smtClean="0">
                <a:solidFill>
                  <a:srgbClr val="FFFFFF"/>
                </a:solidFill>
              </a:rPr>
              <a:t>ivided </a:t>
            </a:r>
            <a:r>
              <a:rPr lang="en-US" dirty="0">
                <a:solidFill>
                  <a:srgbClr val="FFFFFF"/>
                </a:solidFill>
              </a:rPr>
              <a:t>into specialized tasks</a:t>
            </a:r>
          </a:p>
          <a:p>
            <a:r>
              <a:rPr lang="en-US" dirty="0">
                <a:solidFill>
                  <a:srgbClr val="FFFFFF"/>
                </a:solidFill>
              </a:rPr>
              <a:t>Each task speeds up production</a:t>
            </a:r>
          </a:p>
          <a:p>
            <a:r>
              <a:rPr lang="en-US" dirty="0">
                <a:solidFill>
                  <a:srgbClr val="FFFFFF"/>
                </a:solidFill>
              </a:rPr>
              <a:t>Train all workers to do unskilled jobs </a:t>
            </a:r>
          </a:p>
          <a:p>
            <a:pPr>
              <a:lnSpc>
                <a:spcPct val="90000"/>
              </a:lnSpc>
            </a:pPr>
            <a:r>
              <a:rPr lang="ja-JP" altLang="en-US" dirty="0">
                <a:solidFill>
                  <a:srgbClr val="FFFFFF"/>
                </a:solidFill>
                <a:latin typeface="Arial"/>
              </a:rPr>
              <a:t>“</a:t>
            </a:r>
            <a:r>
              <a:rPr lang="en-US" dirty="0">
                <a:solidFill>
                  <a:srgbClr val="FFFFFF"/>
                </a:solidFill>
              </a:rPr>
              <a:t>Makes workers interchangeable</a:t>
            </a:r>
            <a:r>
              <a:rPr lang="ja-JP" altLang="en-US" dirty="0" smtClean="0">
                <a:solidFill>
                  <a:srgbClr val="FFFFFF"/>
                </a:solidFill>
                <a:latin typeface="Arial"/>
              </a:rPr>
              <a:t>”</a:t>
            </a:r>
            <a:r>
              <a:rPr lang="en-US" sz="2800" dirty="0"/>
              <a:t> </a:t>
            </a:r>
            <a:endParaRPr lang="en-US" sz="2800" dirty="0" smtClean="0"/>
          </a:p>
          <a:p>
            <a:pPr>
              <a:lnSpc>
                <a:spcPct val="90000"/>
              </a:lnSpc>
            </a:pPr>
            <a:r>
              <a:rPr lang="en-US" sz="2800" dirty="0" smtClean="0"/>
              <a:t>Effects</a:t>
            </a:r>
            <a:endParaRPr lang="en-US" sz="2800" dirty="0"/>
          </a:p>
          <a:p>
            <a:pPr lvl="1">
              <a:lnSpc>
                <a:spcPct val="90000"/>
              </a:lnSpc>
            </a:pPr>
            <a:r>
              <a:rPr lang="en-US" sz="2400" dirty="0"/>
              <a:t>Managerial class</a:t>
            </a:r>
          </a:p>
          <a:p>
            <a:pPr lvl="1">
              <a:lnSpc>
                <a:spcPct val="90000"/>
              </a:lnSpc>
            </a:pPr>
            <a:r>
              <a:rPr lang="en-US" sz="2400" dirty="0"/>
              <a:t>Efficiency</a:t>
            </a:r>
          </a:p>
          <a:p>
            <a:pPr lvl="1">
              <a:lnSpc>
                <a:spcPct val="90000"/>
              </a:lnSpc>
            </a:pPr>
            <a:r>
              <a:rPr lang="en-US" sz="2400" dirty="0"/>
              <a:t>Labor resentment</a:t>
            </a:r>
          </a:p>
          <a:p>
            <a:endParaRPr lang="en-US" dirty="0">
              <a:solidFill>
                <a:srgbClr val="FFFFFF"/>
              </a:solidFill>
            </a:endParaRPr>
          </a:p>
        </p:txBody>
      </p:sp>
    </p:spTree>
    <p:extLst>
      <p:ext uri="{BB962C8B-B14F-4D97-AF65-F5344CB8AC3E}">
        <p14:creationId xmlns:p14="http://schemas.microsoft.com/office/powerpoint/2010/main" val="2978542319"/>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pol_cartoon-the galley-child labor"/>
          <p:cNvPicPr>
            <a:picLocks noChangeAspect="1" noChangeArrowheads="1"/>
          </p:cNvPicPr>
          <p:nvPr/>
        </p:nvPicPr>
        <p:blipFill>
          <a:blip r:embed="rId2">
            <a:lum bright="12000" contrast="6000"/>
            <a:extLst>
              <a:ext uri="{28A0092B-C50C-407E-A947-70E740481C1C}">
                <a14:useLocalDpi xmlns:a14="http://schemas.microsoft.com/office/drawing/2010/main" val="0"/>
              </a:ext>
            </a:extLst>
          </a:blip>
          <a:srcRect l="1389" t="6386" r="1389" b="5299"/>
          <a:stretch>
            <a:fillRect/>
          </a:stretch>
        </p:blipFill>
        <p:spPr bwMode="auto">
          <a:xfrm>
            <a:off x="-244926" y="0"/>
            <a:ext cx="9388926" cy="5565410"/>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57575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9" name="Rectangle 5"/>
          <p:cNvSpPr>
            <a:spLocks noGrp="1" noChangeArrowheads="1"/>
          </p:cNvSpPr>
          <p:nvPr>
            <p:ph type="title"/>
          </p:nvPr>
        </p:nvSpPr>
        <p:spPr>
          <a:xfrm>
            <a:off x="1485900" y="-152400"/>
            <a:ext cx="6172200" cy="1143000"/>
          </a:xfrm>
        </p:spPr>
        <p:txBody>
          <a:bodyPr/>
          <a:lstStyle/>
          <a:p>
            <a:pPr algn="ctr"/>
            <a:r>
              <a:rPr lang="en-US" altLang="en-US" b="1" dirty="0"/>
              <a:t>Labor changes…</a:t>
            </a:r>
          </a:p>
        </p:txBody>
      </p:sp>
      <p:pic>
        <p:nvPicPr>
          <p:cNvPr id="57348" name="Picture 4"/>
          <p:cNvPicPr>
            <a:picLocks noGrp="1" noChangeAspect="1" noChangeArrowheads="1"/>
          </p:cNvPicPr>
          <p:nvPr>
            <p:ph idx="1"/>
          </p:nvPr>
        </p:nvPicPr>
        <p:blipFill>
          <a:blip r:embed="rId2">
            <a:lum bright="-6000" contrast="6000"/>
            <a:extLst>
              <a:ext uri="{28A0092B-C50C-407E-A947-70E740481C1C}">
                <a14:useLocalDpi xmlns:a14="http://schemas.microsoft.com/office/drawing/2010/main" val="0"/>
              </a:ext>
            </a:extLst>
          </a:blip>
          <a:srcRect l="22961" t="2992" r="22130" b="2744"/>
          <a:stretch>
            <a:fillRect/>
          </a:stretch>
        </p:blipFill>
        <p:spPr>
          <a:xfrm>
            <a:off x="2425305" y="914400"/>
            <a:ext cx="4293394" cy="5715000"/>
          </a:xfrm>
          <a:noFill/>
          <a:ln>
            <a:solidFill>
              <a:schemeClr val="tx2"/>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844795202"/>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 PROMPT</a:t>
            </a:r>
            <a:endParaRPr lang="en-US" dirty="0"/>
          </a:p>
        </p:txBody>
      </p:sp>
      <p:sp>
        <p:nvSpPr>
          <p:cNvPr id="3" name="Content Placeholder 2"/>
          <p:cNvSpPr>
            <a:spLocks noGrp="1"/>
          </p:cNvSpPr>
          <p:nvPr>
            <p:ph idx="1"/>
          </p:nvPr>
        </p:nvSpPr>
        <p:spPr/>
        <p:txBody>
          <a:bodyPr/>
          <a:lstStyle/>
          <a:p>
            <a:pPr marL="0" indent="0" algn="ctr">
              <a:buNone/>
            </a:pPr>
            <a:r>
              <a:rPr lang="en-US" dirty="0"/>
              <a:t>In the post-Civil War US, corporations grew significantly in number, size, and influence. Evaluate the impact of big business on the economy and politics. </a:t>
            </a:r>
          </a:p>
          <a:p>
            <a:pPr marL="0" indent="0" algn="ctr">
              <a:buNone/>
            </a:pPr>
            <a:endParaRPr lang="en-US" dirty="0"/>
          </a:p>
        </p:txBody>
      </p:sp>
    </p:spTree>
    <p:extLst>
      <p:ext uri="{BB962C8B-B14F-4D97-AF65-F5344CB8AC3E}">
        <p14:creationId xmlns:p14="http://schemas.microsoft.com/office/powerpoint/2010/main" val="13790957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Protectors of our Industries.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721" y="0"/>
            <a:ext cx="9213383" cy="6858000"/>
          </a:xfrm>
          <a:prstGeom prst="rect">
            <a:avLst/>
          </a:prstGeom>
        </p:spPr>
      </p:pic>
    </p:spTree>
    <p:extLst>
      <p:ext uri="{BB962C8B-B14F-4D97-AF65-F5344CB8AC3E}">
        <p14:creationId xmlns:p14="http://schemas.microsoft.com/office/powerpoint/2010/main" val="1348452962"/>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89" name="Picture 5" descr="http://www.kingsacademy.com/mhodges/03_The-World-since-1900/01_The-Last-Days-of-the-Gilded-Age/pictures/K+S-357_JP-Morga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9225" y="1063625"/>
            <a:ext cx="4194175" cy="557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0" name="Rectangle 5"/>
          <p:cNvSpPr>
            <a:spLocks noChangeArrowheads="1"/>
          </p:cNvSpPr>
          <p:nvPr/>
        </p:nvSpPr>
        <p:spPr bwMode="auto">
          <a:xfrm>
            <a:off x="76200" y="76200"/>
            <a:ext cx="8915400" cy="661720"/>
          </a:xfrm>
          <a:prstGeom prst="rect">
            <a:avLst/>
          </a:prstGeom>
          <a:solidFill>
            <a:srgbClr val="CCFFCC"/>
          </a:solidFill>
          <a:ln w="9525">
            <a:solidFill>
              <a:schemeClr val="tx1"/>
            </a:solidFill>
            <a:miter lim="800000"/>
            <a:headEnd/>
            <a:tailEnd/>
          </a:ln>
        </p:spPr>
        <p:txBody>
          <a:bodyPr>
            <a:spAutoFit/>
          </a:bodyPr>
          <a:lstStyle/>
          <a:p>
            <a:pPr algn="ctr" eaLnBrk="1" hangingPunct="1">
              <a:lnSpc>
                <a:spcPct val="75000"/>
              </a:lnSpc>
            </a:pPr>
            <a:r>
              <a:rPr lang="en-US" sz="2400">
                <a:solidFill>
                  <a:srgbClr val="000000"/>
                </a:solidFill>
                <a:latin typeface="Rockwell"/>
                <a:cs typeface="Rockwell"/>
              </a:rPr>
              <a:t>Industrialization led to a demand for financing so banking became a significant part of the Gilded Age</a:t>
            </a:r>
          </a:p>
        </p:txBody>
      </p:sp>
      <p:sp>
        <p:nvSpPr>
          <p:cNvPr id="37891" name="Rectangle 6"/>
          <p:cNvSpPr>
            <a:spLocks noChangeArrowheads="1"/>
          </p:cNvSpPr>
          <p:nvPr/>
        </p:nvSpPr>
        <p:spPr bwMode="auto">
          <a:xfrm>
            <a:off x="4533900" y="1074738"/>
            <a:ext cx="4457700" cy="661720"/>
          </a:xfrm>
          <a:prstGeom prst="rect">
            <a:avLst/>
          </a:prstGeom>
          <a:solidFill>
            <a:srgbClr val="FFCC99"/>
          </a:solidFill>
          <a:ln w="9525">
            <a:solidFill>
              <a:schemeClr val="tx1"/>
            </a:solidFill>
            <a:miter lim="800000"/>
            <a:headEnd/>
            <a:tailEnd/>
          </a:ln>
        </p:spPr>
        <p:txBody>
          <a:bodyPr>
            <a:spAutoFit/>
          </a:bodyPr>
          <a:lstStyle/>
          <a:p>
            <a:pPr algn="ctr" eaLnBrk="1" hangingPunct="1">
              <a:lnSpc>
                <a:spcPct val="75000"/>
              </a:lnSpc>
            </a:pPr>
            <a:r>
              <a:rPr lang="en-US" sz="2400">
                <a:solidFill>
                  <a:srgbClr val="000000"/>
                </a:solidFill>
                <a:latin typeface="Rockwell"/>
                <a:cs typeface="Rockwell"/>
              </a:rPr>
              <a:t>American finance was dominated by JP Morgan</a:t>
            </a:r>
          </a:p>
        </p:txBody>
      </p:sp>
      <p:sp>
        <p:nvSpPr>
          <p:cNvPr id="8" name="Rectangle 7"/>
          <p:cNvSpPr>
            <a:spLocks noChangeArrowheads="1"/>
          </p:cNvSpPr>
          <p:nvPr/>
        </p:nvSpPr>
        <p:spPr bwMode="auto">
          <a:xfrm>
            <a:off x="4533900" y="2057400"/>
            <a:ext cx="4457700" cy="1215717"/>
          </a:xfrm>
          <a:prstGeom prst="rect">
            <a:avLst/>
          </a:prstGeom>
          <a:solidFill>
            <a:srgbClr val="CCCCFF"/>
          </a:solidFill>
          <a:ln w="9525">
            <a:solidFill>
              <a:schemeClr val="tx1"/>
            </a:solidFill>
            <a:miter lim="800000"/>
            <a:headEnd/>
            <a:tailEnd/>
          </a:ln>
        </p:spPr>
        <p:txBody>
          <a:bodyPr>
            <a:spAutoFit/>
          </a:bodyPr>
          <a:lstStyle/>
          <a:p>
            <a:pPr algn="ctr" eaLnBrk="1" hangingPunct="1">
              <a:lnSpc>
                <a:spcPct val="75000"/>
              </a:lnSpc>
            </a:pPr>
            <a:r>
              <a:rPr lang="en-US" sz="2400">
                <a:solidFill>
                  <a:srgbClr val="000000"/>
                </a:solidFill>
                <a:latin typeface="Rockwell"/>
                <a:cs typeface="Rockwell"/>
              </a:rPr>
              <a:t>He was so influential that he bailed out the railroad industry when companies were in trouble</a:t>
            </a:r>
          </a:p>
        </p:txBody>
      </p:sp>
      <p:sp>
        <p:nvSpPr>
          <p:cNvPr id="9" name="Rectangle 8"/>
          <p:cNvSpPr>
            <a:spLocks noChangeArrowheads="1"/>
          </p:cNvSpPr>
          <p:nvPr/>
        </p:nvSpPr>
        <p:spPr bwMode="auto">
          <a:xfrm>
            <a:off x="4533900" y="3824288"/>
            <a:ext cx="4457700" cy="938719"/>
          </a:xfrm>
          <a:prstGeom prst="rect">
            <a:avLst/>
          </a:prstGeom>
          <a:solidFill>
            <a:srgbClr val="FFCCFF"/>
          </a:solidFill>
          <a:ln w="9525">
            <a:solidFill>
              <a:schemeClr val="tx1"/>
            </a:solidFill>
            <a:miter lim="800000"/>
            <a:headEnd/>
            <a:tailEnd/>
          </a:ln>
        </p:spPr>
        <p:txBody>
          <a:bodyPr>
            <a:spAutoFit/>
          </a:bodyPr>
          <a:lstStyle/>
          <a:p>
            <a:pPr algn="ctr" eaLnBrk="1" hangingPunct="1">
              <a:lnSpc>
                <a:spcPct val="75000"/>
              </a:lnSpc>
            </a:pPr>
            <a:r>
              <a:rPr lang="en-US" sz="2400" dirty="0">
                <a:solidFill>
                  <a:srgbClr val="000000"/>
                </a:solidFill>
                <a:latin typeface="Rockwell"/>
                <a:cs typeface="Rockwell"/>
              </a:rPr>
              <a:t>He helped ease an economic depression during the Panic of 1907</a:t>
            </a:r>
          </a:p>
        </p:txBody>
      </p:sp>
      <p:pic>
        <p:nvPicPr>
          <p:cNvPr id="11" name="Picture 11" descr="http://www.philanthropyroundtable.org/images/uploads/Morgan_cartoon-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338" y="1035050"/>
            <a:ext cx="4310062" cy="558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0533469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
          <p:cNvSpPr>
            <a:spLocks noGrp="1" noRot="1" noChangeArrowheads="1"/>
          </p:cNvSpPr>
          <p:nvPr>
            <p:ph type="title" idx="4294967295"/>
          </p:nvPr>
        </p:nvSpPr>
        <p:spPr>
          <a:xfrm>
            <a:off x="0" y="0"/>
            <a:ext cx="9144000" cy="685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0000"/>
          </a:bodyPr>
          <a:lstStyle/>
          <a:p>
            <a:r>
              <a:rPr lang="en-US">
                <a:effectLst/>
              </a:rPr>
              <a:t>Corporations</a:t>
            </a:r>
          </a:p>
        </p:txBody>
      </p:sp>
      <p:sp>
        <p:nvSpPr>
          <p:cNvPr id="57346" name="Rectangle 4"/>
          <p:cNvSpPr>
            <a:spLocks noGrp="1" noRot="1" noChangeArrowheads="1"/>
          </p:cNvSpPr>
          <p:nvPr>
            <p:ph type="body" sz="half" idx="4294967295"/>
          </p:nvPr>
        </p:nvSpPr>
        <p:spPr>
          <a:xfrm>
            <a:off x="4038600" y="1295400"/>
            <a:ext cx="5105400" cy="5562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2400">
                <a:effectLst/>
              </a:rPr>
              <a:t>American Telephone and Telegraph Co. (1885)</a:t>
            </a:r>
          </a:p>
          <a:p>
            <a:pPr lvl="1"/>
            <a:r>
              <a:rPr lang="en-US" sz="2000">
                <a:effectLst/>
              </a:rPr>
              <a:t>J.P. Morgan Co. financed merger of Bell and communication companies</a:t>
            </a:r>
          </a:p>
          <a:p>
            <a:r>
              <a:rPr lang="en-US" sz="2400">
                <a:effectLst/>
              </a:rPr>
              <a:t>General Electric (1892)</a:t>
            </a:r>
          </a:p>
          <a:p>
            <a:pPr lvl="1"/>
            <a:r>
              <a:rPr lang="en-US" sz="2000">
                <a:effectLst/>
              </a:rPr>
              <a:t>J.P. Morgan merged Edison General Electric and Thomas-Houston Electric Company</a:t>
            </a:r>
          </a:p>
          <a:p>
            <a:r>
              <a:rPr lang="en-US" sz="2400">
                <a:effectLst/>
              </a:rPr>
              <a:t>U.S. Steel (1901)</a:t>
            </a:r>
          </a:p>
          <a:p>
            <a:pPr lvl="1"/>
            <a:r>
              <a:rPr lang="en-US" sz="2000">
                <a:effectLst/>
              </a:rPr>
              <a:t>J.P. Morgan bought Carnegie Steel and merged with other steel companies</a:t>
            </a:r>
          </a:p>
          <a:p>
            <a:pPr lvl="1"/>
            <a:r>
              <a:rPr lang="en-US" sz="2000">
                <a:effectLst/>
              </a:rPr>
              <a:t>Becomes first billion dollar company in world</a:t>
            </a:r>
          </a:p>
        </p:txBody>
      </p:sp>
      <p:pic>
        <p:nvPicPr>
          <p:cNvPr id="57347" name="Picture 5"/>
          <p:cNvPicPr>
            <a:picLocks noGrp="1" noChangeAspect="1" noChangeArrowheads="1"/>
          </p:cNvPicPr>
          <p:nvPr>
            <p:ph sz="half" idx="4294967295"/>
          </p:nvPr>
        </p:nvPicPr>
        <p:blipFill>
          <a:blip r:embed="rId2">
            <a:extLst>
              <a:ext uri="{28A0092B-C50C-407E-A947-70E740481C1C}">
                <a14:useLocalDpi xmlns:a14="http://schemas.microsoft.com/office/drawing/2010/main" val="0"/>
              </a:ext>
            </a:extLst>
          </a:blip>
          <a:srcRect/>
          <a:stretch>
            <a:fillRect/>
          </a:stretch>
        </p:blipFill>
        <p:spPr>
          <a:xfrm>
            <a:off x="0" y="1295400"/>
            <a:ext cx="3933825" cy="5257800"/>
          </a:xfrm>
        </p:spPr>
      </p:pic>
    </p:spTree>
    <p:extLst>
      <p:ext uri="{BB962C8B-B14F-4D97-AF65-F5344CB8AC3E}">
        <p14:creationId xmlns:p14="http://schemas.microsoft.com/office/powerpoint/2010/main" val="1164795708"/>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29" name="Picture 2" descr="pol_cartoon-Robber Barons of Middle Ages and Gilded Age"/>
          <p:cNvPicPr>
            <a:picLocks noGrp="1" noChangeAspect="1" noChangeArrowheads="1"/>
          </p:cNvPicPr>
          <p:nvPr>
            <p:ph idx="4294967295"/>
          </p:nvPr>
        </p:nvPicPr>
        <p:blipFill>
          <a:blip r:embed="rId2">
            <a:lum bright="-6000" contrast="6000"/>
            <a:extLst>
              <a:ext uri="{28A0092B-C50C-407E-A947-70E740481C1C}">
                <a14:useLocalDpi xmlns:a14="http://schemas.microsoft.com/office/drawing/2010/main" val="0"/>
              </a:ext>
            </a:extLst>
          </a:blip>
          <a:srcRect/>
          <a:stretch>
            <a:fillRect/>
          </a:stretch>
        </p:blipFill>
        <p:spPr>
          <a:xfrm>
            <a:off x="0" y="457200"/>
            <a:ext cx="9144000" cy="5959475"/>
          </a:xfrm>
          <a:noFill/>
          <a:ln>
            <a:solidFill>
              <a:schemeClr val="bg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434245"/>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normAutofit fontScale="90000"/>
          </a:bodyPr>
          <a:lstStyle/>
          <a:p>
            <a:r>
              <a:rPr lang="en-US" sz="3000"/>
              <a:t>The development of factory production has consequences for virtually every portion of society.</a:t>
            </a:r>
          </a:p>
        </p:txBody>
      </p:sp>
      <p:sp>
        <p:nvSpPr>
          <p:cNvPr id="7171" name="Rectangle 3"/>
          <p:cNvSpPr>
            <a:spLocks noGrp="1" noChangeArrowheads="1"/>
          </p:cNvSpPr>
          <p:nvPr>
            <p:ph type="body" idx="1"/>
          </p:nvPr>
        </p:nvSpPr>
        <p:spPr/>
        <p:txBody>
          <a:bodyPr/>
          <a:lstStyle/>
          <a:p>
            <a:pPr>
              <a:lnSpc>
                <a:spcPct val="80000"/>
              </a:lnSpc>
            </a:pPr>
            <a:r>
              <a:rPr lang="en-US" sz="2400" dirty="0">
                <a:solidFill>
                  <a:srgbClr val="FFFFFF"/>
                </a:solidFill>
              </a:rPr>
              <a:t>Industrialization brings</a:t>
            </a:r>
            <a:r>
              <a:rPr lang="en-US" sz="2400" b="1" dirty="0">
                <a:solidFill>
                  <a:srgbClr val="FFFFFF"/>
                </a:solidFill>
              </a:rPr>
              <a:t> positives effects: </a:t>
            </a:r>
            <a:endParaRPr lang="en-US" sz="2400" dirty="0">
              <a:solidFill>
                <a:srgbClr val="FFFFFF"/>
              </a:solidFill>
            </a:endParaRPr>
          </a:p>
          <a:p>
            <a:pPr>
              <a:lnSpc>
                <a:spcPct val="80000"/>
              </a:lnSpc>
            </a:pPr>
            <a:r>
              <a:rPr lang="en-US" sz="2400" dirty="0">
                <a:solidFill>
                  <a:srgbClr val="FFFFFF"/>
                </a:solidFill>
              </a:rPr>
              <a:t>Inventions are created-</a:t>
            </a:r>
            <a:r>
              <a:rPr lang="en-US" sz="2400" dirty="0">
                <a:solidFill>
                  <a:srgbClr val="FFFFFF"/>
                </a:solidFill>
                <a:sym typeface="Wingdings" charset="0"/>
              </a:rPr>
              <a:t></a:t>
            </a:r>
            <a:r>
              <a:rPr lang="en-US" sz="2400" dirty="0">
                <a:solidFill>
                  <a:srgbClr val="FFFFFF"/>
                </a:solidFill>
              </a:rPr>
              <a:t>More products--</a:t>
            </a:r>
            <a:r>
              <a:rPr lang="en-US" sz="2400" dirty="0">
                <a:solidFill>
                  <a:srgbClr val="FFFFFF"/>
                </a:solidFill>
                <a:sym typeface="Wingdings" charset="0"/>
              </a:rPr>
              <a:t></a:t>
            </a:r>
            <a:r>
              <a:rPr lang="en-US" sz="2400" dirty="0">
                <a:solidFill>
                  <a:srgbClr val="FFFFFF"/>
                </a:solidFill>
              </a:rPr>
              <a:t>produced faster--</a:t>
            </a:r>
            <a:r>
              <a:rPr lang="en-US" sz="2400" dirty="0">
                <a:solidFill>
                  <a:srgbClr val="FFFFFF"/>
                </a:solidFill>
                <a:sym typeface="Wingdings" charset="0"/>
              </a:rPr>
              <a:t></a:t>
            </a:r>
            <a:r>
              <a:rPr lang="en-US" sz="2400" dirty="0">
                <a:solidFill>
                  <a:srgbClr val="FFFFFF"/>
                </a:solidFill>
              </a:rPr>
              <a:t> produced cheaper</a:t>
            </a:r>
          </a:p>
          <a:p>
            <a:pPr>
              <a:lnSpc>
                <a:spcPct val="80000"/>
              </a:lnSpc>
            </a:pPr>
            <a:r>
              <a:rPr lang="en-US" sz="2400" dirty="0">
                <a:solidFill>
                  <a:srgbClr val="FFFFFF"/>
                </a:solidFill>
              </a:rPr>
              <a:t>Jobs are created---</a:t>
            </a:r>
            <a:r>
              <a:rPr lang="en-US" sz="2400" dirty="0">
                <a:solidFill>
                  <a:srgbClr val="FFFFFF"/>
                </a:solidFill>
                <a:sym typeface="Wingdings" charset="0"/>
              </a:rPr>
              <a:t></a:t>
            </a:r>
            <a:r>
              <a:rPr lang="en-US" sz="2400" dirty="0">
                <a:solidFill>
                  <a:srgbClr val="FFFFFF"/>
                </a:solidFill>
              </a:rPr>
              <a:t> people have money to buy more goods-</a:t>
            </a:r>
            <a:r>
              <a:rPr lang="en-US" sz="2400" dirty="0">
                <a:solidFill>
                  <a:srgbClr val="FFFFFF"/>
                </a:solidFill>
                <a:sym typeface="Wingdings" charset="0"/>
              </a:rPr>
              <a:t></a:t>
            </a:r>
            <a:r>
              <a:rPr lang="en-US" sz="2400" dirty="0">
                <a:solidFill>
                  <a:srgbClr val="FFFFFF"/>
                </a:solidFill>
              </a:rPr>
              <a:t>economy gets better for everyone</a:t>
            </a:r>
          </a:p>
          <a:p>
            <a:pPr>
              <a:lnSpc>
                <a:spcPct val="80000"/>
              </a:lnSpc>
            </a:pPr>
            <a:r>
              <a:rPr lang="en-US" sz="2400" dirty="0">
                <a:solidFill>
                  <a:srgbClr val="FFFFFF"/>
                </a:solidFill>
              </a:rPr>
              <a:t>Rich people get richer--</a:t>
            </a:r>
            <a:r>
              <a:rPr lang="en-US" sz="2400" dirty="0">
                <a:solidFill>
                  <a:srgbClr val="FFFFFF"/>
                </a:solidFill>
                <a:sym typeface="Wingdings" charset="0"/>
              </a:rPr>
              <a:t></a:t>
            </a:r>
            <a:r>
              <a:rPr lang="en-US" sz="2400" dirty="0">
                <a:solidFill>
                  <a:srgbClr val="FFFFFF"/>
                </a:solidFill>
              </a:rPr>
              <a:t> create more factories or businesses --</a:t>
            </a:r>
            <a:r>
              <a:rPr lang="en-US" sz="2400" dirty="0">
                <a:solidFill>
                  <a:srgbClr val="FFFFFF"/>
                </a:solidFill>
                <a:sym typeface="Wingdings" charset="0"/>
              </a:rPr>
              <a:t></a:t>
            </a:r>
            <a:r>
              <a:rPr lang="en-US" sz="2400" dirty="0">
                <a:solidFill>
                  <a:srgbClr val="FFFFFF"/>
                </a:solidFill>
              </a:rPr>
              <a:t> create more jobs--</a:t>
            </a:r>
            <a:r>
              <a:rPr lang="en-US" sz="2400" dirty="0">
                <a:solidFill>
                  <a:srgbClr val="FFFFFF"/>
                </a:solidFill>
                <a:sym typeface="Wingdings" charset="0"/>
              </a:rPr>
              <a:t></a:t>
            </a:r>
            <a:r>
              <a:rPr lang="en-US" sz="2400" dirty="0">
                <a:solidFill>
                  <a:srgbClr val="FFFFFF"/>
                </a:solidFill>
              </a:rPr>
              <a:t>economy gets better for everyone</a:t>
            </a:r>
          </a:p>
          <a:p>
            <a:pPr>
              <a:lnSpc>
                <a:spcPct val="80000"/>
              </a:lnSpc>
            </a:pPr>
            <a:r>
              <a:rPr lang="en-US" sz="2400" dirty="0">
                <a:solidFill>
                  <a:srgbClr val="FFFFFF"/>
                </a:solidFill>
              </a:rPr>
              <a:t>Immigration-</a:t>
            </a:r>
            <a:r>
              <a:rPr lang="en-US" sz="2400" dirty="0">
                <a:solidFill>
                  <a:srgbClr val="FFFFFF"/>
                </a:solidFill>
                <a:sym typeface="Wingdings" charset="0"/>
              </a:rPr>
              <a:t></a:t>
            </a:r>
            <a:r>
              <a:rPr lang="en-US" sz="2400" dirty="0">
                <a:solidFill>
                  <a:srgbClr val="FFFFFF"/>
                </a:solidFill>
              </a:rPr>
              <a:t>when jobs are available-------</a:t>
            </a:r>
            <a:r>
              <a:rPr lang="en-US" sz="2400" dirty="0">
                <a:solidFill>
                  <a:srgbClr val="FFFFFF"/>
                </a:solidFill>
                <a:sym typeface="Wingdings" charset="0"/>
              </a:rPr>
              <a:t></a:t>
            </a:r>
            <a:r>
              <a:rPr lang="en-US" sz="2400" dirty="0">
                <a:solidFill>
                  <a:srgbClr val="FFFFFF"/>
                </a:solidFill>
              </a:rPr>
              <a:t>people move to the location of jobs-</a:t>
            </a:r>
            <a:r>
              <a:rPr lang="en-US" sz="2400" dirty="0">
                <a:solidFill>
                  <a:srgbClr val="FFFFFF"/>
                </a:solidFill>
                <a:sym typeface="Wingdings" charset="0"/>
              </a:rPr>
              <a:t></a:t>
            </a:r>
            <a:r>
              <a:rPr lang="en-US" sz="2400" dirty="0">
                <a:solidFill>
                  <a:srgbClr val="FFFFFF"/>
                </a:solidFill>
              </a:rPr>
              <a:t>industrialization causes </a:t>
            </a:r>
            <a:r>
              <a:rPr lang="en-US" sz="2400" b="1" dirty="0">
                <a:solidFill>
                  <a:srgbClr val="FFFFFF"/>
                </a:solidFill>
              </a:rPr>
              <a:t>immigration</a:t>
            </a:r>
            <a:r>
              <a:rPr lang="en-US" sz="2400" dirty="0">
                <a:solidFill>
                  <a:srgbClr val="FFFFFF"/>
                </a:solidFill>
              </a:rPr>
              <a:t>--</a:t>
            </a:r>
            <a:r>
              <a:rPr lang="en-US" sz="2400" dirty="0">
                <a:solidFill>
                  <a:srgbClr val="FFFFFF"/>
                </a:solidFill>
                <a:sym typeface="Wingdings" charset="0"/>
              </a:rPr>
              <a:t></a:t>
            </a:r>
            <a:endParaRPr lang="en-US" sz="2400" dirty="0">
              <a:solidFill>
                <a:srgbClr val="FFFFFF"/>
              </a:solidFill>
            </a:endParaRPr>
          </a:p>
          <a:p>
            <a:pPr>
              <a:lnSpc>
                <a:spcPct val="80000"/>
              </a:lnSpc>
            </a:pPr>
            <a:r>
              <a:rPr lang="en-US" sz="2400" dirty="0">
                <a:solidFill>
                  <a:srgbClr val="FFFFFF"/>
                </a:solidFill>
              </a:rPr>
              <a:t>Factories are built where people live-------</a:t>
            </a:r>
            <a:r>
              <a:rPr lang="en-US" sz="2400" dirty="0">
                <a:solidFill>
                  <a:srgbClr val="FFFFFF"/>
                </a:solidFill>
                <a:sym typeface="Wingdings" charset="0"/>
              </a:rPr>
              <a:t></a:t>
            </a:r>
            <a:r>
              <a:rPr lang="en-US" sz="2400" b="1" dirty="0">
                <a:solidFill>
                  <a:srgbClr val="FFFFFF"/>
                </a:solidFill>
              </a:rPr>
              <a:t>cities</a:t>
            </a:r>
            <a:r>
              <a:rPr lang="en-US" sz="2400" dirty="0">
                <a:solidFill>
                  <a:srgbClr val="FFFFFF"/>
                </a:solidFill>
              </a:rPr>
              <a:t> grow</a:t>
            </a:r>
          </a:p>
        </p:txBody>
      </p:sp>
    </p:spTree>
    <p:extLst>
      <p:ext uri="{BB962C8B-B14F-4D97-AF65-F5344CB8AC3E}">
        <p14:creationId xmlns:p14="http://schemas.microsoft.com/office/powerpoint/2010/main" val="2608870318"/>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normAutofit fontScale="90000"/>
          </a:bodyPr>
          <a:lstStyle/>
          <a:p>
            <a:r>
              <a:rPr lang="en-US" sz="3400"/>
              <a:t>The development of factory production has consequences for virtually every portion of society.</a:t>
            </a:r>
          </a:p>
        </p:txBody>
      </p:sp>
      <p:sp>
        <p:nvSpPr>
          <p:cNvPr id="8195" name="Rectangle 3"/>
          <p:cNvSpPr>
            <a:spLocks noGrp="1" noChangeArrowheads="1"/>
          </p:cNvSpPr>
          <p:nvPr>
            <p:ph type="body" idx="1"/>
          </p:nvPr>
        </p:nvSpPr>
        <p:spPr/>
        <p:txBody>
          <a:bodyPr/>
          <a:lstStyle/>
          <a:p>
            <a:pPr>
              <a:lnSpc>
                <a:spcPct val="90000"/>
              </a:lnSpc>
            </a:pPr>
            <a:r>
              <a:rPr lang="en-US" sz="2400" dirty="0">
                <a:solidFill>
                  <a:srgbClr val="FFFFFF"/>
                </a:solidFill>
              </a:rPr>
              <a:t>Industrialization brings</a:t>
            </a:r>
            <a:r>
              <a:rPr lang="en-US" sz="2400" b="1" dirty="0">
                <a:solidFill>
                  <a:srgbClr val="FFFFFF"/>
                </a:solidFill>
              </a:rPr>
              <a:t> negative effects:</a:t>
            </a:r>
            <a:endParaRPr lang="en-US" sz="2400" dirty="0">
              <a:solidFill>
                <a:srgbClr val="FFFFFF"/>
              </a:solidFill>
            </a:endParaRPr>
          </a:p>
          <a:p>
            <a:pPr>
              <a:lnSpc>
                <a:spcPct val="90000"/>
              </a:lnSpc>
            </a:pPr>
            <a:r>
              <a:rPr lang="en-US" sz="2400" dirty="0">
                <a:solidFill>
                  <a:srgbClr val="FFFFFF"/>
                </a:solidFill>
              </a:rPr>
              <a:t>Industrialization causes--</a:t>
            </a:r>
            <a:r>
              <a:rPr lang="en-US" sz="2400" dirty="0">
                <a:solidFill>
                  <a:srgbClr val="FFFFFF"/>
                </a:solidFill>
                <a:sym typeface="Wingdings" charset="0"/>
              </a:rPr>
              <a:t></a:t>
            </a:r>
            <a:r>
              <a:rPr lang="en-US" sz="2400" dirty="0">
                <a:solidFill>
                  <a:srgbClr val="FFFFFF"/>
                </a:solidFill>
              </a:rPr>
              <a:t>pollution-</a:t>
            </a:r>
            <a:r>
              <a:rPr lang="en-US" sz="2400" dirty="0">
                <a:solidFill>
                  <a:srgbClr val="FFFFFF"/>
                </a:solidFill>
                <a:sym typeface="Wingdings" charset="0"/>
              </a:rPr>
              <a:t></a:t>
            </a:r>
            <a:r>
              <a:rPr lang="en-US" sz="2400" dirty="0">
                <a:solidFill>
                  <a:srgbClr val="FFFFFF"/>
                </a:solidFill>
              </a:rPr>
              <a:t>air, water</a:t>
            </a:r>
          </a:p>
          <a:p>
            <a:pPr>
              <a:lnSpc>
                <a:spcPct val="90000"/>
              </a:lnSpc>
            </a:pPr>
            <a:r>
              <a:rPr lang="en-US" sz="2400" dirty="0">
                <a:solidFill>
                  <a:srgbClr val="FFFFFF"/>
                </a:solidFill>
              </a:rPr>
              <a:t>Industrialization causes---</a:t>
            </a:r>
            <a:r>
              <a:rPr lang="en-US" sz="2400" dirty="0">
                <a:solidFill>
                  <a:srgbClr val="FFFFFF"/>
                </a:solidFill>
                <a:sym typeface="Wingdings" charset="0"/>
              </a:rPr>
              <a:t></a:t>
            </a:r>
            <a:r>
              <a:rPr lang="en-US" sz="2400" dirty="0">
                <a:solidFill>
                  <a:srgbClr val="FFFFFF"/>
                </a:solidFill>
              </a:rPr>
              <a:t>poverty-</a:t>
            </a:r>
            <a:r>
              <a:rPr lang="en-US" sz="2400" dirty="0">
                <a:solidFill>
                  <a:srgbClr val="FFFFFF"/>
                </a:solidFill>
                <a:sym typeface="Wingdings" charset="0"/>
              </a:rPr>
              <a:t></a:t>
            </a:r>
            <a:r>
              <a:rPr lang="en-US" sz="2400" dirty="0">
                <a:solidFill>
                  <a:srgbClr val="FFFFFF"/>
                </a:solidFill>
              </a:rPr>
              <a:t> government </a:t>
            </a:r>
            <a:r>
              <a:rPr lang="en-US" sz="2400" dirty="0" smtClean="0">
                <a:solidFill>
                  <a:srgbClr val="FFFFFF"/>
                </a:solidFill>
              </a:rPr>
              <a:t>doesn’t </a:t>
            </a:r>
            <a:r>
              <a:rPr lang="en-US" sz="2400" dirty="0">
                <a:solidFill>
                  <a:srgbClr val="FFFFFF"/>
                </a:solidFill>
              </a:rPr>
              <a:t>protect workers at first-</a:t>
            </a:r>
            <a:r>
              <a:rPr lang="en-US" sz="2400" dirty="0">
                <a:solidFill>
                  <a:srgbClr val="FFFFFF"/>
                </a:solidFill>
                <a:sym typeface="Wingdings" charset="0"/>
              </a:rPr>
              <a:t></a:t>
            </a:r>
            <a:r>
              <a:rPr lang="en-US" sz="2400" dirty="0">
                <a:solidFill>
                  <a:srgbClr val="FFFFFF"/>
                </a:solidFill>
              </a:rPr>
              <a:t> workers compete with other workers for low skill jobs-</a:t>
            </a:r>
            <a:r>
              <a:rPr lang="en-US" sz="2400" dirty="0">
                <a:solidFill>
                  <a:srgbClr val="FFFFFF"/>
                </a:solidFill>
                <a:sym typeface="Wingdings" charset="0"/>
              </a:rPr>
              <a:t></a:t>
            </a:r>
            <a:r>
              <a:rPr lang="en-US" sz="2400" dirty="0">
                <a:solidFill>
                  <a:srgbClr val="FFFFFF"/>
                </a:solidFill>
              </a:rPr>
              <a:t> workers work long hours-</a:t>
            </a:r>
            <a:r>
              <a:rPr lang="en-US" sz="2400" dirty="0">
                <a:solidFill>
                  <a:srgbClr val="FFFFFF"/>
                </a:solidFill>
                <a:sym typeface="Wingdings" charset="0"/>
              </a:rPr>
              <a:t></a:t>
            </a:r>
            <a:r>
              <a:rPr lang="en-US" sz="2400" dirty="0">
                <a:solidFill>
                  <a:srgbClr val="FFFFFF"/>
                </a:solidFill>
              </a:rPr>
              <a:t> get low pay-</a:t>
            </a:r>
            <a:r>
              <a:rPr lang="en-US" sz="2400" dirty="0">
                <a:solidFill>
                  <a:srgbClr val="FFFFFF"/>
                </a:solidFill>
                <a:sym typeface="Wingdings" charset="0"/>
              </a:rPr>
              <a:t></a:t>
            </a:r>
            <a:r>
              <a:rPr lang="en-US" sz="2400" dirty="0">
                <a:solidFill>
                  <a:srgbClr val="FFFFFF"/>
                </a:solidFill>
              </a:rPr>
              <a:t> unsafe working conditions</a:t>
            </a:r>
          </a:p>
          <a:p>
            <a:pPr>
              <a:lnSpc>
                <a:spcPct val="90000"/>
              </a:lnSpc>
            </a:pPr>
            <a:r>
              <a:rPr lang="en-US" sz="2400" dirty="0">
                <a:solidFill>
                  <a:srgbClr val="FFFFFF"/>
                </a:solidFill>
              </a:rPr>
              <a:t>Poverty is so bad-</a:t>
            </a:r>
            <a:r>
              <a:rPr lang="en-US" sz="2400" dirty="0">
                <a:solidFill>
                  <a:srgbClr val="FFFFFF"/>
                </a:solidFill>
                <a:sym typeface="Wingdings" charset="0"/>
              </a:rPr>
              <a:t></a:t>
            </a:r>
            <a:r>
              <a:rPr lang="en-US" sz="2400" dirty="0">
                <a:solidFill>
                  <a:srgbClr val="FFFFFF"/>
                </a:solidFill>
              </a:rPr>
              <a:t>children need to work</a:t>
            </a:r>
          </a:p>
          <a:p>
            <a:pPr>
              <a:lnSpc>
                <a:spcPct val="90000"/>
              </a:lnSpc>
            </a:pPr>
            <a:r>
              <a:rPr lang="en-US" sz="2400" dirty="0">
                <a:solidFill>
                  <a:srgbClr val="FFFFFF"/>
                </a:solidFill>
              </a:rPr>
              <a:t>Massive wealth is created by factory owners-</a:t>
            </a:r>
            <a:r>
              <a:rPr lang="en-US" sz="2400" dirty="0">
                <a:solidFill>
                  <a:srgbClr val="FFFFFF"/>
                </a:solidFill>
                <a:sym typeface="Wingdings" charset="0"/>
              </a:rPr>
              <a:t></a:t>
            </a:r>
            <a:r>
              <a:rPr lang="en-US" sz="2400" dirty="0">
                <a:solidFill>
                  <a:srgbClr val="FFFFFF"/>
                </a:solidFill>
              </a:rPr>
              <a:t> causes corruption-</a:t>
            </a:r>
            <a:r>
              <a:rPr lang="en-US" sz="2400" dirty="0">
                <a:solidFill>
                  <a:srgbClr val="FFFFFF"/>
                </a:solidFill>
                <a:sym typeface="Wingdings" charset="0"/>
              </a:rPr>
              <a:t></a:t>
            </a:r>
            <a:r>
              <a:rPr lang="en-US" sz="2400" dirty="0">
                <a:solidFill>
                  <a:srgbClr val="FFFFFF"/>
                </a:solidFill>
              </a:rPr>
              <a:t> business owners use money to influence government officials</a:t>
            </a:r>
          </a:p>
        </p:txBody>
      </p:sp>
    </p:spTree>
    <p:extLst>
      <p:ext uri="{BB962C8B-B14F-4D97-AF65-F5344CB8AC3E}">
        <p14:creationId xmlns:p14="http://schemas.microsoft.com/office/powerpoint/2010/main" val="455434402"/>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Text Box 2"/>
          <p:cNvSpPr txBox="1">
            <a:spLocks noChangeArrowheads="1"/>
          </p:cNvSpPr>
          <p:nvPr/>
        </p:nvSpPr>
        <p:spPr bwMode="auto">
          <a:xfrm>
            <a:off x="0" y="152400"/>
            <a:ext cx="9144000" cy="823913"/>
          </a:xfrm>
          <a:prstGeom prst="rect">
            <a:avLst/>
          </a:prstGeom>
          <a:noFill/>
          <a:ln w="9525">
            <a:noFill/>
            <a:miter lim="800000"/>
            <a:headEnd/>
            <a:tailEnd/>
          </a:ln>
          <a:effectLst>
            <a:outerShdw dist="35921" dir="2700000" algn="ctr" rotWithShape="0">
              <a:srgbClr val="C00000"/>
            </a:outerShdw>
          </a:effectLst>
        </p:spPr>
        <p:txBody>
          <a:bodyPr wrap="square">
            <a:spAutoFit/>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spcBef>
                <a:spcPct val="50000"/>
              </a:spcBef>
              <a:defRPr/>
            </a:pPr>
            <a:r>
              <a:rPr lang="en-US" sz="4800" dirty="0" smtClean="0">
                <a:latin typeface="Rockwell"/>
                <a:cs typeface="Rockwell"/>
              </a:rPr>
              <a:t>Changing Public Opinion</a:t>
            </a:r>
          </a:p>
        </p:txBody>
      </p:sp>
      <p:sp>
        <p:nvSpPr>
          <p:cNvPr id="164868" name="Text Box 4"/>
          <p:cNvSpPr txBox="1">
            <a:spLocks noChangeArrowheads="1"/>
          </p:cNvSpPr>
          <p:nvPr/>
        </p:nvSpPr>
        <p:spPr bwMode="auto">
          <a:xfrm>
            <a:off x="0" y="976313"/>
            <a:ext cx="8915400" cy="3323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98463" indent="-398463">
              <a:defRPr sz="2400">
                <a:solidFill>
                  <a:schemeClr val="tx1"/>
                </a:solidFill>
                <a:latin typeface="Arial" charset="0"/>
                <a:ea typeface="ＭＳ Ｐゴシック" charset="0"/>
                <a:cs typeface="ＭＳ Ｐゴシック" charset="0"/>
              </a:defRPr>
            </a:lvl1pPr>
            <a:lvl2pPr marL="855663" indent="-342900">
              <a:defRPr sz="2400">
                <a:solidFill>
                  <a:schemeClr val="tx1"/>
                </a:solidFill>
                <a:latin typeface="Arial" charset="0"/>
                <a:ea typeface="ＭＳ Ｐゴシック" charset="0"/>
              </a:defRPr>
            </a:lvl2pPr>
            <a:lvl3pPr marL="1312863" indent="-284163">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buFont typeface="Arial"/>
              <a:buChar char="•"/>
            </a:pPr>
            <a:r>
              <a:rPr lang="en-US" sz="2800" dirty="0">
                <a:solidFill>
                  <a:srgbClr val="FFFFFF"/>
                </a:solidFill>
                <a:latin typeface="Rockwell"/>
                <a:cs typeface="Rockwell"/>
              </a:rPr>
              <a:t>Americans wanted the federal govt. to deal</a:t>
            </a:r>
            <a:br>
              <a:rPr lang="en-US" sz="2800" dirty="0">
                <a:solidFill>
                  <a:srgbClr val="FFFFFF"/>
                </a:solidFill>
                <a:latin typeface="Rockwell"/>
                <a:cs typeface="Rockwell"/>
              </a:rPr>
            </a:br>
            <a:r>
              <a:rPr lang="en-US" sz="2800" dirty="0">
                <a:solidFill>
                  <a:srgbClr val="FFFFFF"/>
                </a:solidFill>
                <a:latin typeface="Rockwell"/>
                <a:cs typeface="Rockwell"/>
              </a:rPr>
              <a:t>with growing </a:t>
            </a:r>
            <a:r>
              <a:rPr lang="en-US" sz="2800" dirty="0" err="1">
                <a:solidFill>
                  <a:srgbClr val="FFFFFF"/>
                </a:solidFill>
                <a:latin typeface="Rockwell"/>
                <a:cs typeface="Rockwell"/>
              </a:rPr>
              <a:t>soc.</a:t>
            </a:r>
            <a:r>
              <a:rPr lang="en-US" sz="2800" dirty="0">
                <a:solidFill>
                  <a:srgbClr val="FFFFFF"/>
                </a:solidFill>
                <a:latin typeface="Rockwell"/>
                <a:cs typeface="Rockwell"/>
              </a:rPr>
              <a:t> &amp; eco. problems &amp; to curb</a:t>
            </a:r>
            <a:br>
              <a:rPr lang="en-US" sz="2800" dirty="0">
                <a:solidFill>
                  <a:srgbClr val="FFFFFF"/>
                </a:solidFill>
                <a:latin typeface="Rockwell"/>
                <a:cs typeface="Rockwell"/>
              </a:rPr>
            </a:br>
            <a:r>
              <a:rPr lang="en-US" sz="2800" dirty="0">
                <a:solidFill>
                  <a:srgbClr val="FFFFFF"/>
                </a:solidFill>
                <a:latin typeface="Rockwell"/>
                <a:cs typeface="Rockwell"/>
              </a:rPr>
              <a:t>the power of the trusts:</a:t>
            </a:r>
            <a:endParaRPr lang="en-US" sz="2800" dirty="0">
              <a:solidFill>
                <a:srgbClr val="FFFFFF"/>
              </a:solidFill>
              <a:latin typeface="Rockwell"/>
              <a:cs typeface="Rockwell"/>
              <a:sym typeface="Wingdings" charset="0"/>
            </a:endParaRPr>
          </a:p>
          <a:p>
            <a:pPr lvl="1" eaLnBrk="1" hangingPunct="1">
              <a:spcBef>
                <a:spcPct val="50000"/>
              </a:spcBef>
              <a:buFont typeface="Arial"/>
              <a:buChar char="•"/>
            </a:pPr>
            <a:r>
              <a:rPr lang="en-US" sz="2800" dirty="0">
                <a:solidFill>
                  <a:srgbClr val="FFFFFF"/>
                </a:solidFill>
                <a:latin typeface="Rockwell"/>
                <a:cs typeface="Rockwell"/>
              </a:rPr>
              <a:t>Interstate Commerce Act – 1887</a:t>
            </a:r>
          </a:p>
          <a:p>
            <a:pPr lvl="1" eaLnBrk="1" hangingPunct="1">
              <a:spcBef>
                <a:spcPct val="50000"/>
              </a:spcBef>
              <a:buFont typeface="Arial"/>
              <a:buChar char="•"/>
            </a:pPr>
            <a:r>
              <a:rPr lang="en-US" sz="2800" dirty="0">
                <a:solidFill>
                  <a:srgbClr val="FFFFFF"/>
                </a:solidFill>
                <a:latin typeface="Rockwell"/>
                <a:cs typeface="Rockwell"/>
              </a:rPr>
              <a:t>Sherman Antitrust Act – 1890</a:t>
            </a:r>
          </a:p>
          <a:p>
            <a:pPr marL="1371600" lvl="2" indent="-342900" eaLnBrk="1" hangingPunct="1">
              <a:spcBef>
                <a:spcPct val="50000"/>
              </a:spcBef>
              <a:buFont typeface="Arial"/>
              <a:buChar char="•"/>
            </a:pPr>
            <a:r>
              <a:rPr lang="en-US" sz="2800" dirty="0">
                <a:solidFill>
                  <a:srgbClr val="FFFFFF"/>
                </a:solidFill>
                <a:latin typeface="Rockwell"/>
                <a:cs typeface="Rockwell"/>
              </a:rPr>
              <a:t>US v. EC Knight Co. - </a:t>
            </a:r>
            <a:r>
              <a:rPr lang="en-US" sz="2800" dirty="0" smtClean="0">
                <a:solidFill>
                  <a:srgbClr val="FFFFFF"/>
                </a:solidFill>
                <a:latin typeface="Rockwell"/>
                <a:cs typeface="Rockwell"/>
              </a:rPr>
              <a:t>1895</a:t>
            </a:r>
            <a:endParaRPr lang="en-US" sz="2800" dirty="0">
              <a:solidFill>
                <a:srgbClr val="FFFFFF"/>
              </a:solidFill>
              <a:latin typeface="Rockwell"/>
              <a:cs typeface="Rockwell"/>
            </a:endParaRPr>
          </a:p>
        </p:txBody>
      </p:sp>
    </p:spTree>
    <p:extLst>
      <p:ext uri="{BB962C8B-B14F-4D97-AF65-F5344CB8AC3E}">
        <p14:creationId xmlns:p14="http://schemas.microsoft.com/office/powerpoint/2010/main" val="46964751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64868">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64868">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64868">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6486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Progress and Poverty, Henry George</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429058541"/>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21148"/>
          </a:xfrm>
        </p:spPr>
        <p:txBody>
          <a:bodyPr/>
          <a:lstStyle/>
          <a:p>
            <a:r>
              <a:rPr lang="en-US" dirty="0" smtClean="0"/>
              <a:t>Societal Justifications</a:t>
            </a:r>
            <a:endParaRPr lang="en-US" dirty="0"/>
          </a:p>
        </p:txBody>
      </p:sp>
      <p:sp>
        <p:nvSpPr>
          <p:cNvPr id="3" name="Text Placeholder 2"/>
          <p:cNvSpPr>
            <a:spLocks noGrp="1"/>
          </p:cNvSpPr>
          <p:nvPr>
            <p:ph type="body" idx="1"/>
          </p:nvPr>
        </p:nvSpPr>
        <p:spPr>
          <a:xfrm>
            <a:off x="457200" y="821148"/>
            <a:ext cx="4040188" cy="639762"/>
          </a:xfrm>
        </p:spPr>
        <p:txBody>
          <a:bodyPr/>
          <a:lstStyle/>
          <a:p>
            <a:r>
              <a:rPr lang="en-US" dirty="0" smtClean="0"/>
              <a:t>Social Darwinism</a:t>
            </a:r>
            <a:endParaRPr lang="en-US" dirty="0"/>
          </a:p>
        </p:txBody>
      </p:sp>
      <p:sp>
        <p:nvSpPr>
          <p:cNvPr id="5" name="Text Placeholder 4"/>
          <p:cNvSpPr>
            <a:spLocks noGrp="1"/>
          </p:cNvSpPr>
          <p:nvPr>
            <p:ph type="body" sz="quarter" idx="3"/>
          </p:nvPr>
        </p:nvSpPr>
        <p:spPr>
          <a:xfrm>
            <a:off x="4645025" y="821148"/>
            <a:ext cx="4041775" cy="639762"/>
          </a:xfrm>
        </p:spPr>
        <p:txBody>
          <a:bodyPr/>
          <a:lstStyle/>
          <a:p>
            <a:r>
              <a:rPr lang="en-US" dirty="0" smtClean="0"/>
              <a:t>Gospel of Wealth</a:t>
            </a:r>
            <a:endParaRPr lang="en-US" dirty="0"/>
          </a:p>
        </p:txBody>
      </p:sp>
      <p:sp>
        <p:nvSpPr>
          <p:cNvPr id="6" name="Content Placeholder 5"/>
          <p:cNvSpPr>
            <a:spLocks noGrp="1"/>
          </p:cNvSpPr>
          <p:nvPr>
            <p:ph sz="quarter" idx="4"/>
          </p:nvPr>
        </p:nvSpPr>
        <p:spPr>
          <a:xfrm>
            <a:off x="4645025" y="1460910"/>
            <a:ext cx="4498975" cy="5397090"/>
          </a:xfrm>
        </p:spPr>
        <p:txBody>
          <a:bodyPr>
            <a:normAutofit fontScale="85000" lnSpcReduction="20000"/>
          </a:bodyPr>
          <a:lstStyle/>
          <a:p>
            <a:r>
              <a:rPr lang="en-US" dirty="0">
                <a:cs typeface="Rockwell"/>
              </a:rPr>
              <a:t>Based on an article written by Andrew Carnegie</a:t>
            </a:r>
          </a:p>
          <a:p>
            <a:r>
              <a:rPr lang="en-US" dirty="0">
                <a:cs typeface="Rockwell"/>
              </a:rPr>
              <a:t>Guardians of the nation’s wealth</a:t>
            </a:r>
          </a:p>
          <a:p>
            <a:r>
              <a:rPr lang="en-US" dirty="0">
                <a:cs typeface="Rockwell"/>
              </a:rPr>
              <a:t>“All revenue generated beyond your own needs should be used for the good of the community.”</a:t>
            </a:r>
          </a:p>
          <a:p>
            <a:r>
              <a:rPr lang="en-US" dirty="0">
                <a:cs typeface="Rockwell"/>
              </a:rPr>
              <a:t>“</a:t>
            </a:r>
            <a:r>
              <a:rPr lang="en-US" altLang="ja-JP" dirty="0">
                <a:cs typeface="Rockwell"/>
              </a:rPr>
              <a:t>In bestowing charity, the main consideration should be to help those who will help themselves; to provide part of the means by which those who desire to improve may do so; to give those who desire to use the aids by which they may rise; to assist, but rarely or never to do all. Neither the individual nor the race is improved by alms-giving.</a:t>
            </a:r>
            <a:r>
              <a:rPr lang="en-US" dirty="0">
                <a:cs typeface="Rockwell"/>
              </a:rPr>
              <a:t>”</a:t>
            </a:r>
          </a:p>
          <a:p>
            <a:endParaRPr lang="en-US" dirty="0"/>
          </a:p>
        </p:txBody>
      </p:sp>
      <p:sp>
        <p:nvSpPr>
          <p:cNvPr id="7" name="Rectangle 4"/>
          <p:cNvSpPr>
            <a:spLocks noGrp="1" noRot="1" noChangeArrowheads="1"/>
          </p:cNvSpPr>
          <p:nvPr>
            <p:ph sz="half" idx="2"/>
          </p:nvPr>
        </p:nvSpPr>
        <p:spPr>
          <a:xfrm>
            <a:off x="0" y="1460910"/>
            <a:ext cx="4497388" cy="539709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2500" lnSpcReduction="10000"/>
          </a:bodyPr>
          <a:lstStyle/>
          <a:p>
            <a:r>
              <a:rPr lang="en-US" sz="2800" dirty="0">
                <a:effectLst/>
              </a:rPr>
              <a:t>Herbert Spencer</a:t>
            </a:r>
          </a:p>
          <a:p>
            <a:pPr lvl="1"/>
            <a:r>
              <a:rPr lang="en-US" sz="2400" dirty="0">
                <a:effectLst/>
              </a:rPr>
              <a:t>“Survival of the fittest”</a:t>
            </a:r>
          </a:p>
          <a:p>
            <a:pPr lvl="1"/>
            <a:r>
              <a:rPr lang="en-US" sz="2400" dirty="0">
                <a:effectLst/>
              </a:rPr>
              <a:t>Wealth a result of hard work and brilliance</a:t>
            </a:r>
          </a:p>
          <a:p>
            <a:pPr lvl="1"/>
            <a:r>
              <a:rPr lang="en-US" sz="2400" dirty="0">
                <a:effectLst/>
              </a:rPr>
              <a:t>Poor and unfortunate were lazy</a:t>
            </a:r>
          </a:p>
          <a:p>
            <a:r>
              <a:rPr lang="en-US" sz="2800" dirty="0">
                <a:effectLst/>
              </a:rPr>
              <a:t>Fueled and Influenced…</a:t>
            </a:r>
          </a:p>
          <a:p>
            <a:pPr lvl="1"/>
            <a:r>
              <a:rPr lang="en-US" sz="2400" dirty="0">
                <a:effectLst/>
              </a:rPr>
              <a:t>Laissez-faire economics</a:t>
            </a:r>
          </a:p>
          <a:p>
            <a:pPr lvl="1"/>
            <a:r>
              <a:rPr lang="en-US" sz="2400" dirty="0">
                <a:effectLst/>
              </a:rPr>
              <a:t>Racism</a:t>
            </a:r>
          </a:p>
          <a:p>
            <a:pPr lvl="1"/>
            <a:r>
              <a:rPr lang="en-US" sz="2400" dirty="0">
                <a:effectLst/>
              </a:rPr>
              <a:t>Nativism</a:t>
            </a:r>
          </a:p>
          <a:p>
            <a:pPr lvl="1"/>
            <a:r>
              <a:rPr lang="en-US" sz="2400" dirty="0">
                <a:effectLst/>
              </a:rPr>
              <a:t>Imperialism</a:t>
            </a:r>
          </a:p>
          <a:p>
            <a:pPr lvl="1"/>
            <a:r>
              <a:rPr lang="en-US" sz="2400" dirty="0">
                <a:effectLst/>
              </a:rPr>
              <a:t>Eugenics</a:t>
            </a:r>
          </a:p>
          <a:p>
            <a:pPr lvl="1"/>
            <a:r>
              <a:rPr lang="en-US" sz="2400" dirty="0">
                <a:effectLst/>
              </a:rPr>
              <a:t>Horatio Alger Myth</a:t>
            </a:r>
          </a:p>
        </p:txBody>
      </p:sp>
    </p:spTree>
    <p:extLst>
      <p:ext uri="{BB962C8B-B14F-4D97-AF65-F5344CB8AC3E}">
        <p14:creationId xmlns:p14="http://schemas.microsoft.com/office/powerpoint/2010/main" val="333901647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1028"/>
          <p:cNvSpPr>
            <a:spLocks noGrp="1" noRot="1" noChangeArrowheads="1"/>
          </p:cNvSpPr>
          <p:nvPr>
            <p:ph type="title" idx="4294967295"/>
          </p:nvPr>
        </p:nvSpPr>
        <p:spPr>
          <a:xfrm>
            <a:off x="0" y="0"/>
            <a:ext cx="9144000" cy="762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effectLst/>
              </a:rPr>
              <a:t>Labor Unions</a:t>
            </a:r>
          </a:p>
        </p:txBody>
      </p:sp>
      <p:sp>
        <p:nvSpPr>
          <p:cNvPr id="30722" name="Rectangle 1030"/>
          <p:cNvSpPr>
            <a:spLocks noGrp="1" noRot="1" noChangeArrowheads="1"/>
          </p:cNvSpPr>
          <p:nvPr>
            <p:ph type="body" sz="half" idx="4294967295"/>
          </p:nvPr>
        </p:nvSpPr>
        <p:spPr>
          <a:xfrm>
            <a:off x="0" y="914400"/>
            <a:ext cx="4419600" cy="3048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pPr>
            <a:r>
              <a:rPr lang="en-US" sz="1800" b="1">
                <a:effectLst/>
              </a:rPr>
              <a:t>Knights of Labor (1869)</a:t>
            </a:r>
          </a:p>
          <a:p>
            <a:r>
              <a:rPr lang="en-US" sz="1800">
                <a:effectLst/>
              </a:rPr>
              <a:t>Terence V. Powderley</a:t>
            </a:r>
          </a:p>
          <a:p>
            <a:r>
              <a:rPr lang="en-US" sz="1800">
                <a:effectLst/>
              </a:rPr>
              <a:t>Platform</a:t>
            </a:r>
          </a:p>
          <a:p>
            <a:pPr lvl="1"/>
            <a:r>
              <a:rPr lang="en-US" sz="1600">
                <a:effectLst/>
              </a:rPr>
              <a:t>Open to blacks, women, most immigrants, Catholics, unskilled and semi-skilled workers</a:t>
            </a:r>
          </a:p>
          <a:p>
            <a:pPr lvl="1"/>
            <a:r>
              <a:rPr lang="en-US" sz="1600">
                <a:effectLst/>
              </a:rPr>
              <a:t>Cooperatives and anti-trusts</a:t>
            </a:r>
          </a:p>
          <a:p>
            <a:pPr lvl="1"/>
            <a:r>
              <a:rPr lang="en-US" sz="1600">
                <a:effectLst/>
              </a:rPr>
              <a:t>8-hour workday, child labor laws</a:t>
            </a:r>
          </a:p>
          <a:p>
            <a:r>
              <a:rPr lang="en-US" sz="1800">
                <a:effectLst/>
              </a:rPr>
              <a:t>Tactics</a:t>
            </a:r>
          </a:p>
          <a:p>
            <a:pPr lvl="1"/>
            <a:r>
              <a:rPr lang="en-US" sz="1600">
                <a:effectLst/>
              </a:rPr>
              <a:t>Arbitration and strikes</a:t>
            </a:r>
            <a:endParaRPr lang="en-US" sz="2000">
              <a:effectLst/>
            </a:endParaRPr>
          </a:p>
        </p:txBody>
      </p:sp>
      <p:sp>
        <p:nvSpPr>
          <p:cNvPr id="30723" name="Rectangle 5"/>
          <p:cNvSpPr>
            <a:spLocks noGrp="1" noRot="1" noChangeArrowheads="1"/>
          </p:cNvSpPr>
          <p:nvPr>
            <p:ph type="body" sz="half" idx="4294967295"/>
          </p:nvPr>
        </p:nvSpPr>
        <p:spPr>
          <a:xfrm>
            <a:off x="4648200" y="838200"/>
            <a:ext cx="4495800" cy="3733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lnSpcReduction="10000"/>
          </a:bodyPr>
          <a:lstStyle/>
          <a:p>
            <a:r>
              <a:rPr lang="en-US" sz="1800" b="1">
                <a:effectLst/>
              </a:rPr>
              <a:t>American Federation of Labor (AFL) (1886)</a:t>
            </a:r>
            <a:endParaRPr lang="en-US" sz="1800">
              <a:effectLst/>
            </a:endParaRPr>
          </a:p>
          <a:p>
            <a:r>
              <a:rPr lang="en-US" sz="1800">
                <a:effectLst/>
              </a:rPr>
              <a:t>Organization of national craft unions of skilled workers</a:t>
            </a:r>
          </a:p>
          <a:p>
            <a:r>
              <a:rPr lang="en-US" sz="1800" b="1">
                <a:effectLst/>
              </a:rPr>
              <a:t>Samuel Gompers</a:t>
            </a:r>
          </a:p>
          <a:p>
            <a:r>
              <a:rPr lang="en-US" sz="1800" b="1">
                <a:effectLst/>
              </a:rPr>
              <a:t>“Bread and Butter”</a:t>
            </a:r>
          </a:p>
          <a:p>
            <a:pPr lvl="1"/>
            <a:r>
              <a:rPr lang="en-US" sz="1600">
                <a:effectLst/>
              </a:rPr>
              <a:t>Higher wages</a:t>
            </a:r>
          </a:p>
          <a:p>
            <a:pPr lvl="1"/>
            <a:r>
              <a:rPr lang="en-US" sz="1600">
                <a:effectLst/>
              </a:rPr>
              <a:t>Shorter working hours</a:t>
            </a:r>
          </a:p>
          <a:p>
            <a:pPr lvl="1"/>
            <a:r>
              <a:rPr lang="en-US" sz="1600">
                <a:effectLst/>
              </a:rPr>
              <a:t>Better working conditions</a:t>
            </a:r>
          </a:p>
          <a:p>
            <a:r>
              <a:rPr lang="en-US" sz="1800">
                <a:effectLst/>
              </a:rPr>
              <a:t>Tactics</a:t>
            </a:r>
          </a:p>
          <a:p>
            <a:pPr lvl="1"/>
            <a:r>
              <a:rPr lang="en-US" sz="1600">
                <a:effectLst/>
              </a:rPr>
              <a:t>Arbitration and strikes</a:t>
            </a:r>
          </a:p>
          <a:p>
            <a:pPr lvl="1"/>
            <a:r>
              <a:rPr lang="en-US" sz="1600">
                <a:effectLst/>
              </a:rPr>
              <a:t>Political lobbying with Democratic Party</a:t>
            </a:r>
            <a:endParaRPr lang="en-US" sz="2400">
              <a:effectLst/>
            </a:endParaRPr>
          </a:p>
        </p:txBody>
      </p:sp>
      <p:pic>
        <p:nvPicPr>
          <p:cNvPr id="30724" name="Picture 1031" descr="250px-Knights_of_labor_se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4014788"/>
            <a:ext cx="2971800" cy="284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5" name="Picture 8" descr="220px-AFL-label.jpg                                            000A84C2Macintosh HD                   C5A9507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4648200"/>
            <a:ext cx="22098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02933784"/>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dirty="0" smtClean="0"/>
              <a:t>Growth of Industry</a:t>
            </a:r>
          </a:p>
          <a:p>
            <a:r>
              <a:rPr lang="en-US" dirty="0" smtClean="0"/>
              <a:t>Impact of industrial growth</a:t>
            </a:r>
          </a:p>
          <a:p>
            <a:r>
              <a:rPr lang="en-US" dirty="0" smtClean="0"/>
              <a:t>Gospel of Wealth/Social Darwinism</a:t>
            </a:r>
          </a:p>
          <a:p>
            <a:r>
              <a:rPr lang="en-US" dirty="0" smtClean="0"/>
              <a:t>Responses to Industry</a:t>
            </a:r>
            <a:endParaRPr lang="en-US" dirty="0"/>
          </a:p>
        </p:txBody>
      </p:sp>
    </p:spTree>
    <p:extLst>
      <p:ext uri="{BB962C8B-B14F-4D97-AF65-F5344CB8AC3E}">
        <p14:creationId xmlns:p14="http://schemas.microsoft.com/office/powerpoint/2010/main" val="263329875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rrowheads="1"/>
          </p:cNvSpPr>
          <p:nvPr>
            <p:ph type="title"/>
          </p:nvPr>
        </p:nvSpPr>
        <p:spPr/>
        <p:txBody>
          <a:bodyPr/>
          <a:lstStyle/>
          <a:p>
            <a:pPr eaLnBrk="1" hangingPunct="1">
              <a:defRPr/>
            </a:pPr>
            <a:r>
              <a:rPr lang="en-US">
                <a:solidFill>
                  <a:srgbClr val="FFFFFF"/>
                </a:solidFill>
                <a:latin typeface="Rockwell"/>
                <a:cs typeface="Rockwell"/>
              </a:rPr>
              <a:t>The IWW</a:t>
            </a:r>
          </a:p>
        </p:txBody>
      </p:sp>
      <p:sp>
        <p:nvSpPr>
          <p:cNvPr id="56323" name="Rectangle 3"/>
          <p:cNvSpPr>
            <a:spLocks noGrp="1" noChangeArrowheads="1"/>
          </p:cNvSpPr>
          <p:nvPr>
            <p:ph type="body" idx="1"/>
          </p:nvPr>
        </p:nvSpPr>
        <p:spPr/>
        <p:txBody>
          <a:bodyPr>
            <a:normAutofit fontScale="92500" lnSpcReduction="10000"/>
          </a:bodyPr>
          <a:lstStyle/>
          <a:p>
            <a:pPr eaLnBrk="1" hangingPunct="1">
              <a:defRPr/>
            </a:pPr>
            <a:r>
              <a:rPr lang="en-US" dirty="0">
                <a:solidFill>
                  <a:srgbClr val="FFFFFF"/>
                </a:solidFill>
                <a:latin typeface="Rockwell"/>
                <a:cs typeface="Rockwell"/>
              </a:rPr>
              <a:t>IWW = Industrial Workers of the World</a:t>
            </a:r>
          </a:p>
          <a:p>
            <a:pPr eaLnBrk="1" hangingPunct="1">
              <a:defRPr/>
            </a:pPr>
            <a:r>
              <a:rPr lang="en-US" dirty="0">
                <a:solidFill>
                  <a:srgbClr val="FFFFFF"/>
                </a:solidFill>
                <a:latin typeface="Rockwell"/>
                <a:cs typeface="Rockwell"/>
              </a:rPr>
              <a:t>Most radical of the unions</a:t>
            </a:r>
          </a:p>
          <a:p>
            <a:pPr eaLnBrk="1" hangingPunct="1">
              <a:defRPr/>
            </a:pPr>
            <a:r>
              <a:rPr lang="en-US" dirty="0">
                <a:solidFill>
                  <a:srgbClr val="FFFFFF"/>
                </a:solidFill>
                <a:latin typeface="Rockwell"/>
                <a:cs typeface="Rockwell"/>
              </a:rPr>
              <a:t>Led by Bill </a:t>
            </a:r>
            <a:r>
              <a:rPr lang="en-US" dirty="0" smtClean="0">
                <a:solidFill>
                  <a:srgbClr val="FFFFFF"/>
                </a:solidFill>
                <a:latin typeface="Rockwell"/>
                <a:cs typeface="Rockwell"/>
              </a:rPr>
              <a:t>Haywood/Eugene Debs</a:t>
            </a:r>
            <a:endParaRPr lang="en-US" dirty="0">
              <a:solidFill>
                <a:srgbClr val="FFFFFF"/>
              </a:solidFill>
              <a:latin typeface="Rockwell"/>
              <a:cs typeface="Rockwell"/>
            </a:endParaRPr>
          </a:p>
          <a:p>
            <a:pPr eaLnBrk="1" hangingPunct="1">
              <a:defRPr/>
            </a:pPr>
            <a:r>
              <a:rPr lang="en-US" dirty="0">
                <a:solidFill>
                  <a:srgbClr val="FFFFFF"/>
                </a:solidFill>
                <a:latin typeface="Rockwell"/>
                <a:cs typeface="Rockwell"/>
              </a:rPr>
              <a:t>Organized the most ignored workers, including migrant workers</a:t>
            </a:r>
          </a:p>
          <a:p>
            <a:pPr eaLnBrk="1" hangingPunct="1">
              <a:defRPr/>
            </a:pPr>
            <a:r>
              <a:rPr lang="en-US" dirty="0">
                <a:solidFill>
                  <a:srgbClr val="FFFFFF"/>
                </a:solidFill>
                <a:latin typeface="Rockwell"/>
                <a:cs typeface="Rockwell"/>
              </a:rPr>
              <a:t>Believed in strikes and work slow-</a:t>
            </a:r>
            <a:r>
              <a:rPr lang="en-US" dirty="0" smtClean="0">
                <a:solidFill>
                  <a:srgbClr val="FFFFFF"/>
                </a:solidFill>
                <a:latin typeface="Rockwell"/>
                <a:cs typeface="Rockwell"/>
              </a:rPr>
              <a:t>downs</a:t>
            </a:r>
          </a:p>
          <a:p>
            <a:pPr>
              <a:defRPr/>
            </a:pPr>
            <a:r>
              <a:rPr lang="en-US" dirty="0">
                <a:solidFill>
                  <a:srgbClr val="FFFFFF"/>
                </a:solidFill>
                <a:latin typeface="Rockwell"/>
                <a:cs typeface="Rockwell"/>
              </a:rPr>
              <a:t>Violence was justified to overthrow capitalism.</a:t>
            </a:r>
          </a:p>
          <a:p>
            <a:pPr eaLnBrk="1" hangingPunct="1">
              <a:defRPr/>
            </a:pPr>
            <a:endParaRPr lang="en-US" dirty="0">
              <a:solidFill>
                <a:srgbClr val="FFFFFF"/>
              </a:solidFill>
              <a:latin typeface="Rockwell"/>
              <a:cs typeface="Rockwell"/>
            </a:endParaRPr>
          </a:p>
        </p:txBody>
      </p:sp>
    </p:spTree>
    <p:extLst>
      <p:ext uri="{BB962C8B-B14F-4D97-AF65-F5344CB8AC3E}">
        <p14:creationId xmlns:p14="http://schemas.microsoft.com/office/powerpoint/2010/main" val="1406411121"/>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ext Box 2"/>
          <p:cNvSpPr txBox="1">
            <a:spLocks noChangeArrowheads="1"/>
          </p:cNvSpPr>
          <p:nvPr/>
        </p:nvSpPr>
        <p:spPr bwMode="auto">
          <a:xfrm>
            <a:off x="181419" y="365125"/>
            <a:ext cx="8810181" cy="823913"/>
          </a:xfrm>
          <a:prstGeom prst="rect">
            <a:avLst/>
          </a:prstGeom>
          <a:noFill/>
          <a:ln>
            <a:noFill/>
          </a:ln>
          <a:effectLst>
            <a:outerShdw blurRad="63500" dist="17961" dir="2700000" algn="ctr" rotWithShape="0">
              <a:srgbClr val="333333">
                <a:alpha val="74998"/>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spcBef>
                <a:spcPct val="50000"/>
              </a:spcBef>
              <a:defRPr/>
            </a:pPr>
            <a:r>
              <a:rPr lang="en-US" sz="4800" b="1" dirty="0">
                <a:solidFill>
                  <a:srgbClr val="FFFFFF"/>
                </a:solidFill>
                <a:latin typeface="Rockwell"/>
                <a:ea typeface="ＭＳ Ｐゴシック" charset="0"/>
                <a:cs typeface="Rockwell"/>
              </a:rPr>
              <a:t>Labor Union Membership</a:t>
            </a:r>
          </a:p>
        </p:txBody>
      </p:sp>
      <p:pic>
        <p:nvPicPr>
          <p:cNvPr id="45058" name="Picture 3" descr="chart-LaborUnionMembership-1897-1920"/>
          <p:cNvPicPr>
            <a:picLocks noChangeAspect="1" noChangeArrowheads="1"/>
          </p:cNvPicPr>
          <p:nvPr/>
        </p:nvPicPr>
        <p:blipFill>
          <a:blip r:embed="rId2">
            <a:lum bright="-6000" contrast="6000"/>
            <a:extLst>
              <a:ext uri="{28A0092B-C50C-407E-A947-70E740481C1C}">
                <a14:useLocalDpi xmlns:a14="http://schemas.microsoft.com/office/drawing/2010/main" val="0"/>
              </a:ext>
            </a:extLst>
          </a:blip>
          <a:srcRect b="7736"/>
          <a:stretch>
            <a:fillRect/>
          </a:stretch>
        </p:blipFill>
        <p:spPr bwMode="auto">
          <a:xfrm>
            <a:off x="2133159" y="1524000"/>
            <a:ext cx="4762500" cy="4657725"/>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1225461"/>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96244"/>
          </a:xfrm>
        </p:spPr>
        <p:txBody>
          <a:bodyPr/>
          <a:lstStyle/>
          <a:p>
            <a:r>
              <a:rPr lang="en-US" dirty="0" smtClean="0"/>
              <a:t>Strikes</a:t>
            </a:r>
            <a:endParaRPr lang="en-US" dirty="0"/>
          </a:p>
        </p:txBody>
      </p:sp>
      <p:sp>
        <p:nvSpPr>
          <p:cNvPr id="3" name="Text Placeholder 2"/>
          <p:cNvSpPr>
            <a:spLocks noGrp="1"/>
          </p:cNvSpPr>
          <p:nvPr>
            <p:ph type="body" idx="1"/>
          </p:nvPr>
        </p:nvSpPr>
        <p:spPr>
          <a:xfrm>
            <a:off x="457200" y="796244"/>
            <a:ext cx="4040188" cy="639762"/>
          </a:xfrm>
        </p:spPr>
        <p:txBody>
          <a:bodyPr>
            <a:normAutofit fontScale="92500" lnSpcReduction="20000"/>
          </a:bodyPr>
          <a:lstStyle/>
          <a:p>
            <a:r>
              <a:rPr lang="en-US" dirty="0"/>
              <a:t>Great Railroad Strike of 1877</a:t>
            </a:r>
          </a:p>
        </p:txBody>
      </p:sp>
      <p:sp>
        <p:nvSpPr>
          <p:cNvPr id="4" name="Content Placeholder 3"/>
          <p:cNvSpPr>
            <a:spLocks noGrp="1"/>
          </p:cNvSpPr>
          <p:nvPr>
            <p:ph sz="half" idx="2"/>
          </p:nvPr>
        </p:nvSpPr>
        <p:spPr>
          <a:xfrm>
            <a:off x="457200" y="1436005"/>
            <a:ext cx="4040188" cy="5188517"/>
          </a:xfrm>
        </p:spPr>
        <p:txBody>
          <a:bodyPr>
            <a:normAutofit/>
          </a:bodyPr>
          <a:lstStyle/>
          <a:p>
            <a:pPr>
              <a:lnSpc>
                <a:spcPct val="80000"/>
              </a:lnSpc>
            </a:pPr>
            <a:r>
              <a:rPr lang="en-US" dirty="0"/>
              <a:t>Causes</a:t>
            </a:r>
          </a:p>
          <a:p>
            <a:pPr lvl="1">
              <a:lnSpc>
                <a:spcPct val="80000"/>
              </a:lnSpc>
            </a:pPr>
            <a:r>
              <a:rPr lang="en-US" dirty="0"/>
              <a:t>Panic of 1873</a:t>
            </a:r>
          </a:p>
          <a:p>
            <a:pPr lvl="1">
              <a:lnSpc>
                <a:spcPct val="80000"/>
              </a:lnSpc>
            </a:pPr>
            <a:r>
              <a:rPr lang="en-US" dirty="0"/>
              <a:t>Class conflict with wage cuts and unemployment</a:t>
            </a:r>
          </a:p>
          <a:p>
            <a:pPr>
              <a:lnSpc>
                <a:spcPct val="80000"/>
              </a:lnSpc>
            </a:pPr>
            <a:r>
              <a:rPr lang="en-US" dirty="0"/>
              <a:t>Events</a:t>
            </a:r>
          </a:p>
          <a:p>
            <a:pPr lvl="1">
              <a:lnSpc>
                <a:spcPct val="80000"/>
              </a:lnSpc>
            </a:pPr>
            <a:r>
              <a:rPr lang="en-US" dirty="0"/>
              <a:t>Strikers forced rail stoppages</a:t>
            </a:r>
          </a:p>
          <a:p>
            <a:pPr lvl="1">
              <a:lnSpc>
                <a:spcPct val="80000"/>
              </a:lnSpc>
            </a:pPr>
            <a:r>
              <a:rPr lang="en-US" dirty="0"/>
              <a:t>Federal troops engaged strikers</a:t>
            </a:r>
          </a:p>
          <a:p>
            <a:pPr lvl="1">
              <a:lnSpc>
                <a:spcPct val="80000"/>
              </a:lnSpc>
            </a:pPr>
            <a:r>
              <a:rPr lang="en-US" dirty="0"/>
              <a:t>Riots and massacres</a:t>
            </a:r>
          </a:p>
          <a:p>
            <a:pPr>
              <a:lnSpc>
                <a:spcPct val="80000"/>
              </a:lnSpc>
            </a:pPr>
            <a:r>
              <a:rPr lang="en-US" dirty="0"/>
              <a:t>Impact</a:t>
            </a:r>
          </a:p>
          <a:p>
            <a:pPr lvl="1">
              <a:lnSpc>
                <a:spcPct val="80000"/>
              </a:lnSpc>
            </a:pPr>
            <a:r>
              <a:rPr lang="en-US" dirty="0"/>
              <a:t>Would lead to better organization of workers and labor unions</a:t>
            </a:r>
          </a:p>
          <a:p>
            <a:pPr lvl="1">
              <a:lnSpc>
                <a:spcPct val="80000"/>
              </a:lnSpc>
            </a:pPr>
            <a:r>
              <a:rPr lang="en-US" dirty="0"/>
              <a:t>Legislation to limit unions and preparations for potential conflicts</a:t>
            </a:r>
          </a:p>
          <a:p>
            <a:endParaRPr lang="en-US" dirty="0"/>
          </a:p>
        </p:txBody>
      </p:sp>
      <p:sp>
        <p:nvSpPr>
          <p:cNvPr id="5" name="Text Placeholder 4"/>
          <p:cNvSpPr>
            <a:spLocks noGrp="1"/>
          </p:cNvSpPr>
          <p:nvPr>
            <p:ph type="body" sz="quarter" idx="3"/>
          </p:nvPr>
        </p:nvSpPr>
        <p:spPr>
          <a:xfrm>
            <a:off x="4645025" y="796243"/>
            <a:ext cx="4041775" cy="639762"/>
          </a:xfrm>
        </p:spPr>
        <p:txBody>
          <a:bodyPr/>
          <a:lstStyle/>
          <a:p>
            <a:r>
              <a:rPr lang="en-US" dirty="0"/>
              <a:t>Homestead </a:t>
            </a:r>
            <a:r>
              <a:rPr lang="en-US" dirty="0" smtClean="0"/>
              <a:t>Strike, 1892</a:t>
            </a:r>
            <a:endParaRPr lang="en-US" dirty="0"/>
          </a:p>
        </p:txBody>
      </p:sp>
      <p:sp>
        <p:nvSpPr>
          <p:cNvPr id="6" name="Content Placeholder 5"/>
          <p:cNvSpPr>
            <a:spLocks noGrp="1"/>
          </p:cNvSpPr>
          <p:nvPr>
            <p:ph sz="quarter" idx="4"/>
          </p:nvPr>
        </p:nvSpPr>
        <p:spPr>
          <a:xfrm>
            <a:off x="4645025" y="1469118"/>
            <a:ext cx="4041775" cy="5155404"/>
          </a:xfrm>
        </p:spPr>
        <p:txBody>
          <a:bodyPr>
            <a:normAutofit fontScale="92500" lnSpcReduction="10000"/>
          </a:bodyPr>
          <a:lstStyle/>
          <a:p>
            <a:r>
              <a:rPr lang="en-US" sz="2000" dirty="0"/>
              <a:t>Henry Frick</a:t>
            </a:r>
          </a:p>
          <a:p>
            <a:pPr lvl="1"/>
            <a:r>
              <a:rPr lang="en-US" sz="1800" dirty="0"/>
              <a:t>Manager of Carnegie Steel</a:t>
            </a:r>
          </a:p>
          <a:p>
            <a:pPr lvl="1"/>
            <a:r>
              <a:rPr lang="en-US" sz="1800" dirty="0"/>
              <a:t>Pursued wage cuts due to lower steel prices</a:t>
            </a:r>
          </a:p>
          <a:p>
            <a:pPr lvl="1"/>
            <a:r>
              <a:rPr lang="en-US" sz="1800" dirty="0"/>
              <a:t>Attempted to weaken steel workers union</a:t>
            </a:r>
          </a:p>
          <a:p>
            <a:r>
              <a:rPr lang="en-US" sz="2000" dirty="0"/>
              <a:t>Events</a:t>
            </a:r>
          </a:p>
          <a:p>
            <a:pPr lvl="1"/>
            <a:r>
              <a:rPr lang="en-US" sz="1800" dirty="0"/>
              <a:t>Frick orders a lockout and hires scabs</a:t>
            </a:r>
          </a:p>
          <a:p>
            <a:pPr lvl="1"/>
            <a:r>
              <a:rPr lang="en-US" sz="1800" dirty="0"/>
              <a:t>Use of </a:t>
            </a:r>
            <a:r>
              <a:rPr lang="en-US" sz="1800" dirty="0" err="1"/>
              <a:t>Pinkertons</a:t>
            </a:r>
            <a:r>
              <a:rPr lang="en-US" sz="1800" dirty="0"/>
              <a:t> to disperse strikers</a:t>
            </a:r>
          </a:p>
          <a:p>
            <a:pPr lvl="1"/>
            <a:r>
              <a:rPr lang="en-US" sz="1800" dirty="0"/>
              <a:t>Pennsylvania state militia ultimately ends strike</a:t>
            </a:r>
          </a:p>
          <a:p>
            <a:r>
              <a:rPr lang="en-US" sz="2000" dirty="0"/>
              <a:t>Impact</a:t>
            </a:r>
          </a:p>
          <a:p>
            <a:pPr lvl="1"/>
            <a:r>
              <a:rPr lang="en-US" sz="1800" dirty="0"/>
              <a:t>Weakened steel workers union</a:t>
            </a:r>
          </a:p>
          <a:p>
            <a:pPr lvl="1"/>
            <a:r>
              <a:rPr lang="en-US" sz="1800" dirty="0"/>
              <a:t>Tarnished Carnegie’s reputation</a:t>
            </a:r>
          </a:p>
          <a:p>
            <a:endParaRPr lang="en-US" dirty="0"/>
          </a:p>
        </p:txBody>
      </p:sp>
    </p:spTree>
    <p:extLst>
      <p:ext uri="{BB962C8B-B14F-4D97-AF65-F5344CB8AC3E}">
        <p14:creationId xmlns:p14="http://schemas.microsoft.com/office/powerpoint/2010/main" val="308168361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92"/>
            <a:ext cx="8229600" cy="621914"/>
          </a:xfrm>
        </p:spPr>
        <p:txBody>
          <a:bodyPr>
            <a:normAutofit fontScale="90000"/>
          </a:bodyPr>
          <a:lstStyle/>
          <a:p>
            <a:r>
              <a:rPr lang="en-US" dirty="0" smtClean="0"/>
              <a:t>Strikes</a:t>
            </a:r>
            <a:endParaRPr lang="en-US" dirty="0"/>
          </a:p>
        </p:txBody>
      </p:sp>
      <p:sp>
        <p:nvSpPr>
          <p:cNvPr id="3" name="Text Placeholder 2"/>
          <p:cNvSpPr>
            <a:spLocks noGrp="1"/>
          </p:cNvSpPr>
          <p:nvPr>
            <p:ph type="body" idx="1"/>
          </p:nvPr>
        </p:nvSpPr>
        <p:spPr>
          <a:xfrm>
            <a:off x="457200" y="302725"/>
            <a:ext cx="4040188" cy="639762"/>
          </a:xfrm>
        </p:spPr>
        <p:txBody>
          <a:bodyPr/>
          <a:lstStyle/>
          <a:p>
            <a:r>
              <a:rPr lang="en-US" dirty="0"/>
              <a:t>Haymarket Riot of 1886</a:t>
            </a:r>
          </a:p>
        </p:txBody>
      </p:sp>
      <p:sp>
        <p:nvSpPr>
          <p:cNvPr id="4" name="Content Placeholder 3"/>
          <p:cNvSpPr>
            <a:spLocks noGrp="1"/>
          </p:cNvSpPr>
          <p:nvPr>
            <p:ph sz="half" idx="2"/>
          </p:nvPr>
        </p:nvSpPr>
        <p:spPr>
          <a:xfrm>
            <a:off x="457200" y="942486"/>
            <a:ext cx="4040188" cy="5582419"/>
          </a:xfrm>
        </p:spPr>
        <p:txBody>
          <a:bodyPr>
            <a:normAutofit fontScale="85000" lnSpcReduction="10000"/>
          </a:bodyPr>
          <a:lstStyle/>
          <a:p>
            <a:pPr>
              <a:lnSpc>
                <a:spcPct val="90000"/>
              </a:lnSpc>
            </a:pPr>
            <a:r>
              <a:rPr lang="en-US" sz="2000" dirty="0"/>
              <a:t>May Day (May 1</a:t>
            </a:r>
            <a:r>
              <a:rPr lang="en-US" sz="2000" baseline="30000" dirty="0"/>
              <a:t>st</a:t>
            </a:r>
            <a:r>
              <a:rPr lang="en-US" sz="2000" dirty="0"/>
              <a:t>)</a:t>
            </a:r>
          </a:p>
          <a:p>
            <a:pPr lvl="1">
              <a:lnSpc>
                <a:spcPct val="90000"/>
              </a:lnSpc>
            </a:pPr>
            <a:r>
              <a:rPr lang="en-US" sz="1800" dirty="0"/>
              <a:t>Strike begins of harvesting workers</a:t>
            </a:r>
          </a:p>
          <a:p>
            <a:pPr>
              <a:lnSpc>
                <a:spcPct val="90000"/>
              </a:lnSpc>
            </a:pPr>
            <a:r>
              <a:rPr lang="en-US" sz="2000" dirty="0"/>
              <a:t>May 3</a:t>
            </a:r>
            <a:r>
              <a:rPr lang="en-US" sz="2000" baseline="30000" dirty="0"/>
              <a:t>rd</a:t>
            </a:r>
          </a:p>
          <a:p>
            <a:pPr lvl="1">
              <a:lnSpc>
                <a:spcPct val="90000"/>
              </a:lnSpc>
            </a:pPr>
            <a:r>
              <a:rPr lang="en-US" sz="1800" dirty="0"/>
              <a:t>Police sent to protect strikers</a:t>
            </a:r>
          </a:p>
          <a:p>
            <a:pPr lvl="1">
              <a:lnSpc>
                <a:spcPct val="90000"/>
              </a:lnSpc>
            </a:pPr>
            <a:r>
              <a:rPr lang="en-US" sz="1800" dirty="0"/>
              <a:t>Fight broke out and one person killed and several injured</a:t>
            </a:r>
          </a:p>
          <a:p>
            <a:pPr>
              <a:lnSpc>
                <a:spcPct val="90000"/>
              </a:lnSpc>
            </a:pPr>
            <a:r>
              <a:rPr lang="en-US" sz="2000" dirty="0"/>
              <a:t>May 4</a:t>
            </a:r>
            <a:r>
              <a:rPr lang="en-US" sz="2000" baseline="30000" dirty="0"/>
              <a:t>th</a:t>
            </a:r>
            <a:r>
              <a:rPr lang="en-US" sz="2000" dirty="0"/>
              <a:t> Protest</a:t>
            </a:r>
          </a:p>
          <a:p>
            <a:pPr lvl="1">
              <a:lnSpc>
                <a:spcPct val="90000"/>
              </a:lnSpc>
            </a:pPr>
            <a:r>
              <a:rPr lang="en-US" sz="1800" dirty="0"/>
              <a:t>Anarchists planned demonstration against police brutality</a:t>
            </a:r>
          </a:p>
          <a:p>
            <a:pPr lvl="1">
              <a:lnSpc>
                <a:spcPct val="90000"/>
              </a:lnSpc>
            </a:pPr>
            <a:r>
              <a:rPr lang="en-US" sz="1800" dirty="0"/>
              <a:t>Police dispersed crowd of 2,000</a:t>
            </a:r>
          </a:p>
          <a:p>
            <a:pPr>
              <a:lnSpc>
                <a:spcPct val="90000"/>
              </a:lnSpc>
            </a:pPr>
            <a:r>
              <a:rPr lang="en-US" sz="2000" dirty="0"/>
              <a:t>Bombing</a:t>
            </a:r>
          </a:p>
          <a:p>
            <a:pPr lvl="1">
              <a:lnSpc>
                <a:spcPct val="90000"/>
              </a:lnSpc>
            </a:pPr>
            <a:r>
              <a:rPr lang="en-US" sz="1800" dirty="0"/>
              <a:t>A pipe bomb exploded and killed 7 police officers</a:t>
            </a:r>
          </a:p>
          <a:p>
            <a:pPr lvl="1">
              <a:lnSpc>
                <a:spcPct val="90000"/>
              </a:lnSpc>
            </a:pPr>
            <a:r>
              <a:rPr lang="en-US" sz="1800" dirty="0"/>
              <a:t>Police fired into crowd killing 4</a:t>
            </a:r>
          </a:p>
          <a:p>
            <a:pPr>
              <a:lnSpc>
                <a:spcPct val="90000"/>
              </a:lnSpc>
            </a:pPr>
            <a:r>
              <a:rPr lang="en-US" sz="2000" dirty="0"/>
              <a:t>Trial</a:t>
            </a:r>
          </a:p>
          <a:p>
            <a:pPr lvl="1">
              <a:lnSpc>
                <a:spcPct val="90000"/>
              </a:lnSpc>
            </a:pPr>
            <a:r>
              <a:rPr lang="en-US" sz="1800" dirty="0"/>
              <a:t>8 innocent anarchists convicted of murder in a show trial</a:t>
            </a:r>
          </a:p>
          <a:p>
            <a:pPr lvl="1">
              <a:lnSpc>
                <a:spcPct val="90000"/>
              </a:lnSpc>
            </a:pPr>
            <a:r>
              <a:rPr lang="en-US" sz="1800" dirty="0"/>
              <a:t>4 hanged, 1 committed suicide, 3 pardoned by governor</a:t>
            </a:r>
          </a:p>
          <a:p>
            <a:endParaRPr lang="en-US" dirty="0"/>
          </a:p>
        </p:txBody>
      </p:sp>
      <p:sp>
        <p:nvSpPr>
          <p:cNvPr id="5" name="Text Placeholder 4"/>
          <p:cNvSpPr>
            <a:spLocks noGrp="1"/>
          </p:cNvSpPr>
          <p:nvPr>
            <p:ph type="body" sz="quarter" idx="3"/>
          </p:nvPr>
        </p:nvSpPr>
        <p:spPr>
          <a:xfrm>
            <a:off x="4645025" y="302725"/>
            <a:ext cx="4041775" cy="639762"/>
          </a:xfrm>
        </p:spPr>
        <p:txBody>
          <a:bodyPr/>
          <a:lstStyle/>
          <a:p>
            <a:r>
              <a:rPr lang="en-US" dirty="0"/>
              <a:t>Pullman Strike (1894)</a:t>
            </a:r>
          </a:p>
        </p:txBody>
      </p:sp>
      <p:sp>
        <p:nvSpPr>
          <p:cNvPr id="6" name="Content Placeholder 5"/>
          <p:cNvSpPr>
            <a:spLocks noGrp="1"/>
          </p:cNvSpPr>
          <p:nvPr>
            <p:ph sz="quarter" idx="4"/>
          </p:nvPr>
        </p:nvSpPr>
        <p:spPr>
          <a:xfrm>
            <a:off x="4645025" y="942486"/>
            <a:ext cx="4041775" cy="5582419"/>
          </a:xfrm>
        </p:spPr>
        <p:txBody>
          <a:bodyPr>
            <a:normAutofit fontScale="85000" lnSpcReduction="10000"/>
          </a:bodyPr>
          <a:lstStyle/>
          <a:p>
            <a:pPr>
              <a:lnSpc>
                <a:spcPct val="90000"/>
              </a:lnSpc>
            </a:pPr>
            <a:r>
              <a:rPr lang="en-US" sz="2000" dirty="0"/>
              <a:t>Pullman Palace Car Company</a:t>
            </a:r>
          </a:p>
          <a:p>
            <a:pPr lvl="1">
              <a:lnSpc>
                <a:spcPct val="90000"/>
              </a:lnSpc>
            </a:pPr>
            <a:r>
              <a:rPr lang="en-US" sz="1800" dirty="0"/>
              <a:t>Established “model town” for workers</a:t>
            </a:r>
          </a:p>
          <a:p>
            <a:pPr lvl="1">
              <a:lnSpc>
                <a:spcPct val="90000"/>
              </a:lnSpc>
            </a:pPr>
            <a:r>
              <a:rPr lang="en-US" sz="1800" dirty="0"/>
              <a:t>In response to Panic of 1893, wages cut but not rents and town costs</a:t>
            </a:r>
            <a:r>
              <a:rPr lang="en-US" dirty="0"/>
              <a:t> </a:t>
            </a:r>
            <a:endParaRPr lang="en-US" sz="1800" dirty="0"/>
          </a:p>
          <a:p>
            <a:pPr>
              <a:lnSpc>
                <a:spcPct val="90000"/>
              </a:lnSpc>
            </a:pPr>
            <a:r>
              <a:rPr lang="en-US" sz="2000" dirty="0"/>
              <a:t>Strike</a:t>
            </a:r>
          </a:p>
          <a:p>
            <a:pPr lvl="1">
              <a:lnSpc>
                <a:spcPct val="90000"/>
              </a:lnSpc>
            </a:pPr>
            <a:r>
              <a:rPr lang="en-US" sz="1800" dirty="0"/>
              <a:t>Eugene V. Debs</a:t>
            </a:r>
          </a:p>
          <a:p>
            <a:pPr lvl="1">
              <a:lnSpc>
                <a:spcPct val="90000"/>
              </a:lnSpc>
            </a:pPr>
            <a:r>
              <a:rPr lang="en-US" sz="1800" dirty="0"/>
              <a:t>Workers blocked transport of Pullman cars</a:t>
            </a:r>
          </a:p>
          <a:p>
            <a:pPr lvl="1">
              <a:lnSpc>
                <a:spcPct val="90000"/>
              </a:lnSpc>
            </a:pPr>
            <a:r>
              <a:rPr lang="en-US" sz="1800" dirty="0"/>
              <a:t>Pullman Co. linked them to mail cars</a:t>
            </a:r>
          </a:p>
          <a:p>
            <a:pPr lvl="1">
              <a:lnSpc>
                <a:spcPct val="90000"/>
              </a:lnSpc>
            </a:pPr>
            <a:r>
              <a:rPr lang="en-US" sz="1800" dirty="0"/>
              <a:t>President Grover Cleveland deployed federal troops and court injunctions to enforce postal service</a:t>
            </a:r>
          </a:p>
          <a:p>
            <a:pPr>
              <a:lnSpc>
                <a:spcPct val="90000"/>
              </a:lnSpc>
            </a:pPr>
            <a:r>
              <a:rPr lang="en-US" sz="2000" dirty="0"/>
              <a:t>Opinion</a:t>
            </a:r>
          </a:p>
          <a:p>
            <a:pPr lvl="1">
              <a:lnSpc>
                <a:spcPct val="90000"/>
              </a:lnSpc>
            </a:pPr>
            <a:r>
              <a:rPr lang="en-US" sz="1800" dirty="0"/>
              <a:t>Most Americans opposed the strike</a:t>
            </a:r>
            <a:endParaRPr lang="en-US" dirty="0"/>
          </a:p>
          <a:p>
            <a:pPr lvl="2">
              <a:lnSpc>
                <a:spcPct val="90000"/>
              </a:lnSpc>
            </a:pPr>
            <a:r>
              <a:rPr lang="en-US" sz="1600" dirty="0"/>
              <a:t>Including AFL and Samuel Gompers</a:t>
            </a:r>
            <a:endParaRPr lang="en-US" sz="2000" dirty="0"/>
          </a:p>
          <a:p>
            <a:pPr>
              <a:lnSpc>
                <a:spcPct val="90000"/>
              </a:lnSpc>
            </a:pPr>
            <a:r>
              <a:rPr lang="en-US" sz="2000" b="1" i="1" dirty="0"/>
              <a:t>In Re Debs</a:t>
            </a:r>
            <a:r>
              <a:rPr lang="en-US" sz="2000" b="1" dirty="0"/>
              <a:t> (1895)</a:t>
            </a:r>
            <a:endParaRPr lang="en-US" sz="2000" dirty="0"/>
          </a:p>
          <a:p>
            <a:pPr lvl="1">
              <a:lnSpc>
                <a:spcPct val="90000"/>
              </a:lnSpc>
            </a:pPr>
            <a:r>
              <a:rPr lang="en-US" sz="1800" dirty="0"/>
              <a:t>Supreme Court ruled federal court injunctions to enforce interstate commerce constitutional</a:t>
            </a:r>
          </a:p>
          <a:p>
            <a:endParaRPr lang="en-US" dirty="0"/>
          </a:p>
        </p:txBody>
      </p:sp>
    </p:spTree>
    <p:extLst>
      <p:ext uri="{BB962C8B-B14F-4D97-AF65-F5344CB8AC3E}">
        <p14:creationId xmlns:p14="http://schemas.microsoft.com/office/powerpoint/2010/main" val="41246295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6848" y="1045537"/>
            <a:ext cx="4038668" cy="5686425"/>
          </a:xfrm>
        </p:spPr>
        <p:txBody>
          <a:bodyPr>
            <a:normAutofit fontScale="85000" lnSpcReduction="20000"/>
          </a:bodyPr>
          <a:lstStyle/>
          <a:p>
            <a:pPr>
              <a:lnSpc>
                <a:spcPct val="80000"/>
              </a:lnSpc>
            </a:pPr>
            <a:r>
              <a:rPr lang="en-US" altLang="en-US" sz="2400" dirty="0" smtClean="0"/>
              <a:t>Generally – government supports big business!</a:t>
            </a:r>
          </a:p>
          <a:p>
            <a:pPr>
              <a:lnSpc>
                <a:spcPct val="80000"/>
              </a:lnSpc>
            </a:pPr>
            <a:r>
              <a:rPr lang="en-US" altLang="en-US" sz="2400" dirty="0" smtClean="0"/>
              <a:t>Strikes – not overly effective!</a:t>
            </a:r>
          </a:p>
          <a:p>
            <a:pPr>
              <a:lnSpc>
                <a:spcPct val="80000"/>
              </a:lnSpc>
            </a:pPr>
            <a:r>
              <a:rPr lang="en-US" altLang="en-US" sz="2400" dirty="0" smtClean="0"/>
              <a:t>Union </a:t>
            </a:r>
            <a:r>
              <a:rPr lang="en-US" altLang="en-US" sz="2400" dirty="0"/>
              <a:t>activity banned by </a:t>
            </a:r>
            <a:r>
              <a:rPr lang="en-US" altLang="en-US" sz="2400" dirty="0" smtClean="0"/>
              <a:t>owners.</a:t>
            </a:r>
          </a:p>
          <a:p>
            <a:pPr lvl="1">
              <a:lnSpc>
                <a:spcPct val="80000"/>
              </a:lnSpc>
            </a:pPr>
            <a:r>
              <a:rPr lang="en-US" altLang="en-US" dirty="0"/>
              <a:t>F</a:t>
            </a:r>
            <a:r>
              <a:rPr lang="en-US" altLang="en-US" dirty="0" smtClean="0"/>
              <a:t>orced </a:t>
            </a:r>
            <a:r>
              <a:rPr lang="en-US" altLang="en-US" dirty="0"/>
              <a:t>workers to sign </a:t>
            </a:r>
            <a:r>
              <a:rPr lang="en-US" altLang="en-US" b="1" dirty="0"/>
              <a:t>yellow-dog contracts</a:t>
            </a:r>
            <a:r>
              <a:rPr lang="en-US" altLang="en-US" dirty="0"/>
              <a:t> </a:t>
            </a:r>
            <a:r>
              <a:rPr lang="en-US" altLang="en-US" dirty="0" smtClean="0"/>
              <a:t>- can’t </a:t>
            </a:r>
            <a:r>
              <a:rPr lang="en-US" altLang="en-US" dirty="0"/>
              <a:t>join a </a:t>
            </a:r>
            <a:r>
              <a:rPr lang="en-US" altLang="en-US" dirty="0" smtClean="0"/>
              <a:t>union</a:t>
            </a:r>
            <a:r>
              <a:rPr lang="en-US" altLang="en-US" dirty="0"/>
              <a:t>.</a:t>
            </a:r>
            <a:endParaRPr lang="en-US" altLang="en-US" dirty="0" smtClean="0"/>
          </a:p>
          <a:p>
            <a:pPr lvl="1">
              <a:lnSpc>
                <a:spcPct val="80000"/>
              </a:lnSpc>
            </a:pPr>
            <a:r>
              <a:rPr lang="en-US" altLang="en-US" dirty="0"/>
              <a:t>C</a:t>
            </a:r>
            <a:r>
              <a:rPr lang="en-US" altLang="en-US" dirty="0" smtClean="0"/>
              <a:t>reated </a:t>
            </a:r>
            <a:r>
              <a:rPr lang="en-US" altLang="en-US" b="1" dirty="0"/>
              <a:t>closed shops</a:t>
            </a:r>
            <a:r>
              <a:rPr lang="en-US" altLang="en-US" dirty="0"/>
              <a:t> (non-union workers only), </a:t>
            </a:r>
            <a:r>
              <a:rPr lang="en-US" altLang="en-US" b="1" dirty="0"/>
              <a:t>locked out</a:t>
            </a:r>
            <a:r>
              <a:rPr lang="en-US" altLang="en-US" dirty="0"/>
              <a:t> </a:t>
            </a:r>
            <a:r>
              <a:rPr lang="en-US" altLang="en-US" dirty="0" smtClean="0"/>
              <a:t>workers. </a:t>
            </a:r>
          </a:p>
          <a:p>
            <a:pPr lvl="1">
              <a:lnSpc>
                <a:spcPct val="80000"/>
              </a:lnSpc>
            </a:pPr>
            <a:r>
              <a:rPr lang="en-US" altLang="en-US" dirty="0"/>
              <a:t>P</a:t>
            </a:r>
            <a:r>
              <a:rPr lang="en-US" altLang="en-US" dirty="0" smtClean="0"/>
              <a:t>laced</a:t>
            </a:r>
            <a:r>
              <a:rPr lang="en-US" altLang="en-US" b="1" dirty="0" smtClean="0"/>
              <a:t> </a:t>
            </a:r>
            <a:r>
              <a:rPr lang="en-US" altLang="en-US" b="1" dirty="0"/>
              <a:t>injunctions</a:t>
            </a:r>
            <a:r>
              <a:rPr lang="en-US" altLang="en-US" dirty="0"/>
              <a:t> (can’t strike) on workers.</a:t>
            </a:r>
            <a:endParaRPr lang="en-US" altLang="en-US" b="1" dirty="0"/>
          </a:p>
          <a:p>
            <a:r>
              <a:rPr lang="en-US" sz="2400" dirty="0" smtClean="0"/>
              <a:t>It will take several decades for unions to gain ground…what is going to be necessary for this happen????</a:t>
            </a:r>
            <a:endParaRPr lang="en-US" sz="2400" dirty="0"/>
          </a:p>
        </p:txBody>
      </p:sp>
      <p:sp>
        <p:nvSpPr>
          <p:cNvPr id="4" name="Title 1"/>
          <p:cNvSpPr>
            <a:spLocks noGrp="1"/>
          </p:cNvSpPr>
          <p:nvPr>
            <p:ph type="title"/>
          </p:nvPr>
        </p:nvSpPr>
        <p:spPr>
          <a:xfrm>
            <a:off x="86848" y="-137151"/>
            <a:ext cx="8952938" cy="1325563"/>
          </a:xfrm>
        </p:spPr>
        <p:txBody>
          <a:bodyPr>
            <a:normAutofit fontScale="90000"/>
          </a:bodyPr>
          <a:lstStyle/>
          <a:p>
            <a:pPr algn="ctr"/>
            <a:r>
              <a:rPr lang="en-US" b="1" dirty="0" smtClean="0"/>
              <a:t>Industrial and Governmental Response</a:t>
            </a:r>
            <a:endParaRPr lang="en-US" b="1" dirty="0"/>
          </a:p>
        </p:txBody>
      </p:sp>
      <p:pic>
        <p:nvPicPr>
          <p:cNvPr id="8" name="Picture 7" descr="pol_cartoon-true inwardness of the central labor union"/>
          <p:cNvPicPr>
            <a:picLocks noChangeAspect="1" noChangeArrowheads="1"/>
          </p:cNvPicPr>
          <p:nvPr/>
        </p:nvPicPr>
        <p:blipFill>
          <a:blip r:embed="rId2">
            <a:lum contrast="12000"/>
            <a:extLst>
              <a:ext uri="{28A0092B-C50C-407E-A947-70E740481C1C}">
                <a14:useLocalDpi xmlns:a14="http://schemas.microsoft.com/office/drawing/2010/main" val="0"/>
              </a:ext>
            </a:extLst>
          </a:blip>
          <a:srcRect/>
          <a:stretch>
            <a:fillRect/>
          </a:stretch>
        </p:blipFill>
        <p:spPr bwMode="auto">
          <a:xfrm>
            <a:off x="4657033" y="1188412"/>
            <a:ext cx="4382753" cy="5695027"/>
          </a:xfrm>
          <a:prstGeom prst="rect">
            <a:avLst/>
          </a:prstGeom>
          <a:noFill/>
          <a:ln w="9525">
            <a:solidFill>
              <a:schemeClr val="tx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54793175"/>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 xmlns:a16="http://schemas.microsoft.com/office/drawing/2014/main" id="{D9B8B4FB-9179-D643-B3E2-26EF120B9DE5}"/>
              </a:ext>
            </a:extLst>
          </p:cNvPr>
          <p:cNvSpPr>
            <a:spLocks noGrp="1"/>
          </p:cNvSpPr>
          <p:nvPr>
            <p:ph type="title"/>
          </p:nvPr>
        </p:nvSpPr>
        <p:spPr>
          <a:xfrm>
            <a:off x="0" y="0"/>
            <a:ext cx="9144000" cy="685800"/>
          </a:xfrm>
        </p:spPr>
        <p:txBody>
          <a:bodyPr>
            <a:normAutofit fontScale="90000"/>
          </a:bodyPr>
          <a:lstStyle/>
          <a:p>
            <a:r>
              <a:rPr lang="en-US" sz="2400"/>
              <a:t>The Organizing of Labor into Unions Is Dangerous;</a:t>
            </a:r>
            <a:br>
              <a:rPr lang="en-US" sz="2400"/>
            </a:br>
            <a:r>
              <a:rPr lang="en-US" sz="2400"/>
              <a:t>Labor Unions Are Essential</a:t>
            </a:r>
          </a:p>
        </p:txBody>
      </p:sp>
      <p:sp>
        <p:nvSpPr>
          <p:cNvPr id="7" name="Text Placeholder 6">
            <a:extLst>
              <a:ext uri="{FF2B5EF4-FFF2-40B4-BE49-F238E27FC236}">
                <a16:creationId xmlns="" xmlns:a16="http://schemas.microsoft.com/office/drawing/2014/main" id="{21763027-30E3-6047-BD70-29C386272921}"/>
              </a:ext>
            </a:extLst>
          </p:cNvPr>
          <p:cNvSpPr>
            <a:spLocks noGrp="1"/>
          </p:cNvSpPr>
          <p:nvPr>
            <p:ph type="body" idx="1"/>
          </p:nvPr>
        </p:nvSpPr>
        <p:spPr>
          <a:xfrm>
            <a:off x="0" y="685800"/>
            <a:ext cx="4498975" cy="533400"/>
          </a:xfrm>
        </p:spPr>
        <p:txBody>
          <a:bodyPr>
            <a:normAutofit lnSpcReduction="10000"/>
          </a:bodyPr>
          <a:lstStyle/>
          <a:p>
            <a:r>
              <a:rPr lang="en-US" sz="1600"/>
              <a:t>Henry Clews – </a:t>
            </a:r>
            <a:r>
              <a:rPr lang="ja-JP" altLang="en-US" sz="1600" i="1"/>
              <a:t>“</a:t>
            </a:r>
            <a:r>
              <a:rPr lang="en-US" sz="1600" i="1"/>
              <a:t>The Folly of Organized Labor</a:t>
            </a:r>
            <a:r>
              <a:rPr lang="ja-JP" altLang="en-US" sz="1600" i="1"/>
              <a:t>”</a:t>
            </a:r>
            <a:r>
              <a:rPr lang="en-US" sz="1600"/>
              <a:t> (1886)</a:t>
            </a:r>
          </a:p>
        </p:txBody>
      </p:sp>
      <p:sp>
        <p:nvSpPr>
          <p:cNvPr id="8" name="Content Placeholder 7">
            <a:extLst>
              <a:ext uri="{FF2B5EF4-FFF2-40B4-BE49-F238E27FC236}">
                <a16:creationId xmlns="" xmlns:a16="http://schemas.microsoft.com/office/drawing/2014/main" id="{3B551FB2-6584-2849-BB20-0F3C3A6F554A}"/>
              </a:ext>
            </a:extLst>
          </p:cNvPr>
          <p:cNvSpPr>
            <a:spLocks noGrp="1"/>
          </p:cNvSpPr>
          <p:nvPr>
            <p:ph sz="half" idx="2"/>
          </p:nvPr>
        </p:nvSpPr>
        <p:spPr>
          <a:xfrm>
            <a:off x="0" y="1219200"/>
            <a:ext cx="4724400" cy="5638800"/>
          </a:xfrm>
        </p:spPr>
        <p:txBody>
          <a:bodyPr>
            <a:normAutofit fontScale="92500" lnSpcReduction="10000"/>
          </a:bodyPr>
          <a:lstStyle/>
          <a:p>
            <a:r>
              <a:rPr lang="en-US" sz="1400" dirty="0"/>
              <a:t>The organizations have sacrificed the sympathy which lately was entertained for them on account of inequities existing in certain employments; they stand discredited and distrusted before the community at large as impracticable, unjust, and reckless; and, occupying this attitude before the public, their cause is hone and their organization doomed to failure. They have opened the floodgates to the immigration of foreign labor, which is already pouring in by the thousands; and they have set a premium on nonunion labor, which will be more sought for than ever, and will not be slow to secure superior earnings by making arrangements with employers upon such terms and for such hours as may best suit their interests</a:t>
            </a:r>
            <a:r>
              <a:rPr lang="is-IS" sz="1400" dirty="0"/>
              <a:t>… There have been numerous vacanies created by the strikers voluntarily resigning. There has been no difficulty in filling these vacancies by those that are equally capable, if not more so, from other countries flocking to our shores...Strikes may have been justifiable in other nations but they are not justifiable in our country, and there is where the mistake was in organizing such a movement. The Almighty has made this country for the oppressed of other nations, and therefore this is the land of refuge for the oppressed, and the hand of the laboring man should not be raised against it.</a:t>
            </a:r>
            <a:endParaRPr lang="en-US" sz="1400" dirty="0"/>
          </a:p>
        </p:txBody>
      </p:sp>
      <p:sp>
        <p:nvSpPr>
          <p:cNvPr id="9" name="Text Placeholder 8">
            <a:extLst>
              <a:ext uri="{FF2B5EF4-FFF2-40B4-BE49-F238E27FC236}">
                <a16:creationId xmlns="" xmlns:a16="http://schemas.microsoft.com/office/drawing/2014/main" id="{D0B19784-580D-724F-A46B-FC67D409099E}"/>
              </a:ext>
            </a:extLst>
          </p:cNvPr>
          <p:cNvSpPr>
            <a:spLocks noGrp="1"/>
          </p:cNvSpPr>
          <p:nvPr>
            <p:ph type="body" sz="quarter" idx="3"/>
          </p:nvPr>
        </p:nvSpPr>
        <p:spPr>
          <a:xfrm>
            <a:off x="4635500" y="685800"/>
            <a:ext cx="4508500" cy="533400"/>
          </a:xfrm>
        </p:spPr>
        <p:txBody>
          <a:bodyPr>
            <a:normAutofit lnSpcReduction="10000"/>
          </a:bodyPr>
          <a:lstStyle/>
          <a:p>
            <a:r>
              <a:rPr lang="en-US" sz="1600"/>
              <a:t>Samuel Gompers – </a:t>
            </a:r>
            <a:r>
              <a:rPr lang="ja-JP" altLang="en-US" sz="1600" i="1"/>
              <a:t>“</a:t>
            </a:r>
            <a:r>
              <a:rPr lang="en-US" sz="1600" i="1"/>
              <a:t>Open Letter to Judge Peter Grosscup</a:t>
            </a:r>
            <a:r>
              <a:rPr lang="ja-JP" altLang="en-US" sz="1600" i="1"/>
              <a:t>”</a:t>
            </a:r>
            <a:r>
              <a:rPr lang="en-US" sz="1600"/>
              <a:t> (1894)</a:t>
            </a:r>
          </a:p>
        </p:txBody>
      </p:sp>
      <p:sp>
        <p:nvSpPr>
          <p:cNvPr id="10" name="Content Placeholder 9">
            <a:extLst>
              <a:ext uri="{FF2B5EF4-FFF2-40B4-BE49-F238E27FC236}">
                <a16:creationId xmlns="" xmlns:a16="http://schemas.microsoft.com/office/drawing/2014/main" id="{3A8E9B65-D3B4-6742-AD13-7C2AB3416F16}"/>
              </a:ext>
            </a:extLst>
          </p:cNvPr>
          <p:cNvSpPr>
            <a:spLocks noGrp="1"/>
          </p:cNvSpPr>
          <p:nvPr>
            <p:ph sz="quarter" idx="4"/>
          </p:nvPr>
        </p:nvSpPr>
        <p:spPr>
          <a:xfrm>
            <a:off x="4724400" y="1219200"/>
            <a:ext cx="4419600" cy="5638800"/>
          </a:xfrm>
        </p:spPr>
        <p:txBody>
          <a:bodyPr>
            <a:normAutofit fontScale="92500" lnSpcReduction="10000"/>
          </a:bodyPr>
          <a:lstStyle/>
          <a:p>
            <a:r>
              <a:rPr lang="en-US" sz="1400" dirty="0"/>
              <a:t>You say that </a:t>
            </a:r>
            <a:r>
              <a:rPr lang="ja-JP" altLang="en-US" sz="1400" dirty="0"/>
              <a:t>“</a:t>
            </a:r>
            <a:r>
              <a:rPr lang="en-US" sz="1400" dirty="0"/>
              <a:t>labor cannot afford to attack capital.</a:t>
            </a:r>
            <a:r>
              <a:rPr lang="ja-JP" altLang="en-US" sz="1400" dirty="0"/>
              <a:t>”</a:t>
            </a:r>
            <a:r>
              <a:rPr lang="en-US" sz="1400" dirty="0"/>
              <a:t> Let me remind you that labor has no quarrel with capital, as such. It is merely the possessors of capital who refuse to accord to labor the recognition, the right, the justice which is the laborers</a:t>
            </a:r>
            <a:r>
              <a:rPr lang="ja-JP" altLang="en-US" sz="1400" dirty="0"/>
              <a:t>’</a:t>
            </a:r>
            <a:r>
              <a:rPr lang="en-US" sz="1400" dirty="0"/>
              <a:t> due with whom we contend</a:t>
            </a:r>
            <a:r>
              <a:rPr lang="is-IS" sz="1400" dirty="0"/>
              <a:t>… Are you aware that all the legislation ever secured for the ventilation or safety of mines, factory, or workshop is the result of the efforts of organized labor? Do you know that the trade unions were the shield for the seven-year-old children from being the conqueror’s trophy until they become somewhat older? And that the reformatory laws now on the statute books protecting or defending the trophies of both sexes, young and old from the fond care of the conquerors were wrested from congresses, legislatures, and parliaments despite the Pullmans, the Jeffries, the Ricks, the Tafts, the Williams, the Woods, or the Grosscups... Year by year man’s liberties are trampled underfoot at the bidding of corporations and trusts, rights are invaded, and law perverted. In all ages, wherever a tyrant has shown himself, he has always found some willing judge to clothe that tyranny in the robes of legality, and modern capitalism has proven no exception to the rule.</a:t>
            </a:r>
            <a:endParaRPr lang="en-US" sz="1400" dirty="0"/>
          </a:p>
        </p:txBody>
      </p:sp>
    </p:spTree>
    <p:extLst>
      <p:ext uri="{BB962C8B-B14F-4D97-AF65-F5344CB8AC3E}">
        <p14:creationId xmlns:p14="http://schemas.microsoft.com/office/powerpoint/2010/main" val="890609261"/>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ChangeArrowheads="1"/>
          </p:cNvSpPr>
          <p:nvPr>
            <p:ph type="title"/>
          </p:nvPr>
        </p:nvSpPr>
        <p:spPr>
          <a:xfrm>
            <a:off x="457200" y="274638"/>
            <a:ext cx="8229600" cy="915901"/>
          </a:xfrm>
        </p:spPr>
        <p:txBody>
          <a:bodyPr>
            <a:normAutofit/>
          </a:bodyPr>
          <a:lstStyle/>
          <a:p>
            <a:r>
              <a:rPr lang="en-US" sz="3800" b="1" dirty="0">
                <a:latin typeface="Rockwell"/>
                <a:cs typeface="Rockwell"/>
              </a:rPr>
              <a:t>Free Enterprise: </a:t>
            </a:r>
            <a:r>
              <a:rPr lang="en-US" sz="3800" dirty="0" smtClean="0">
                <a:latin typeface="Rockwell"/>
                <a:cs typeface="Rockwell"/>
              </a:rPr>
              <a:t>Capitalism</a:t>
            </a:r>
            <a:endParaRPr lang="en-US" sz="1900" b="1" dirty="0">
              <a:latin typeface="Rockwell"/>
              <a:cs typeface="Rockwell"/>
            </a:endParaRPr>
          </a:p>
        </p:txBody>
      </p:sp>
      <p:sp>
        <p:nvSpPr>
          <p:cNvPr id="30722" name="Rectangle 3"/>
          <p:cNvSpPr>
            <a:spLocks noGrp="1" noChangeArrowheads="1"/>
          </p:cNvSpPr>
          <p:nvPr>
            <p:ph type="body" sz="half" idx="1"/>
          </p:nvPr>
        </p:nvSpPr>
        <p:spPr>
          <a:xfrm>
            <a:off x="136779" y="1486023"/>
            <a:ext cx="4359031" cy="4953000"/>
          </a:xfrm>
        </p:spPr>
        <p:txBody>
          <a:bodyPr/>
          <a:lstStyle/>
          <a:p>
            <a:pPr>
              <a:lnSpc>
                <a:spcPct val="90000"/>
              </a:lnSpc>
            </a:pPr>
            <a:r>
              <a:rPr lang="en-US" sz="1800" b="1" dirty="0">
                <a:latin typeface="Rockwell"/>
                <a:cs typeface="Rockwell"/>
              </a:rPr>
              <a:t>Adam Smith</a:t>
            </a:r>
            <a:r>
              <a:rPr lang="en-US" sz="1800" dirty="0">
                <a:latin typeface="Rockwell"/>
                <a:cs typeface="Rockwell"/>
              </a:rPr>
              <a:t>:  </a:t>
            </a:r>
            <a:r>
              <a:rPr lang="en-US" sz="1800" b="1" u="sng" dirty="0">
                <a:latin typeface="Rockwell"/>
                <a:cs typeface="Rockwell"/>
              </a:rPr>
              <a:t>The Wealth of Nations</a:t>
            </a:r>
            <a:r>
              <a:rPr lang="en-US" sz="1800" dirty="0">
                <a:latin typeface="Rockwell"/>
                <a:cs typeface="Rockwell"/>
              </a:rPr>
              <a:t>  (1776)</a:t>
            </a:r>
          </a:p>
          <a:p>
            <a:pPr>
              <a:lnSpc>
                <a:spcPct val="90000"/>
              </a:lnSpc>
            </a:pPr>
            <a:r>
              <a:rPr lang="en-US" sz="1800" b="1" u="sng" dirty="0">
                <a:latin typeface="Rockwell"/>
                <a:cs typeface="Rockwell"/>
              </a:rPr>
              <a:t>Laissez-faire Capitalism</a:t>
            </a:r>
            <a:r>
              <a:rPr lang="en-US" sz="1800" dirty="0">
                <a:latin typeface="Rockwell"/>
                <a:cs typeface="Rockwell"/>
              </a:rPr>
              <a:t>: </a:t>
            </a:r>
            <a:r>
              <a:rPr lang="ja-JP" altLang="en-US" sz="1800" dirty="0">
                <a:latin typeface="Rockwell"/>
                <a:cs typeface="Rockwell"/>
              </a:rPr>
              <a:t>“</a:t>
            </a:r>
            <a:r>
              <a:rPr lang="en-US" altLang="ja-JP" sz="1800" dirty="0">
                <a:latin typeface="Rockwell"/>
                <a:cs typeface="Rockwell"/>
              </a:rPr>
              <a:t>Let it Be</a:t>
            </a:r>
            <a:r>
              <a:rPr lang="ja-JP" altLang="en-US" sz="1800" dirty="0">
                <a:latin typeface="Rockwell"/>
                <a:cs typeface="Rockwell"/>
              </a:rPr>
              <a:t>”</a:t>
            </a:r>
            <a:endParaRPr lang="en-US" altLang="ja-JP" sz="1800" dirty="0">
              <a:latin typeface="Rockwell"/>
              <a:cs typeface="Rockwell"/>
            </a:endParaRPr>
          </a:p>
          <a:p>
            <a:pPr>
              <a:lnSpc>
                <a:spcPct val="90000"/>
              </a:lnSpc>
            </a:pPr>
            <a:r>
              <a:rPr lang="en-US" sz="1800" dirty="0" smtClean="0">
                <a:latin typeface="Rockwell"/>
                <a:cs typeface="Rockwell"/>
              </a:rPr>
              <a:t>The </a:t>
            </a:r>
            <a:r>
              <a:rPr lang="en-US" sz="1800" b="1" dirty="0">
                <a:latin typeface="Rockwell"/>
                <a:cs typeface="Rockwell"/>
              </a:rPr>
              <a:t>Market System: </a:t>
            </a:r>
          </a:p>
          <a:p>
            <a:pPr>
              <a:lnSpc>
                <a:spcPct val="90000"/>
              </a:lnSpc>
            </a:pPr>
            <a:r>
              <a:rPr lang="en-US" sz="1800" dirty="0">
                <a:latin typeface="Rockwell"/>
                <a:cs typeface="Rockwell"/>
              </a:rPr>
              <a:t>Laws of supply and demand determine prices (The Invisible Hand)</a:t>
            </a:r>
          </a:p>
          <a:p>
            <a:pPr>
              <a:lnSpc>
                <a:spcPct val="90000"/>
              </a:lnSpc>
            </a:pPr>
            <a:r>
              <a:rPr lang="en-US" sz="1800" dirty="0">
                <a:latin typeface="Rockwell"/>
                <a:cs typeface="Rockwell"/>
              </a:rPr>
              <a:t>According to </a:t>
            </a:r>
            <a:r>
              <a:rPr lang="en-US" sz="1800" dirty="0" smtClean="0">
                <a:latin typeface="Rockwell"/>
                <a:cs typeface="Rockwell"/>
              </a:rPr>
              <a:t>Smith’</a:t>
            </a:r>
            <a:r>
              <a:rPr lang="en-US" altLang="ja-JP" sz="1800" dirty="0" smtClean="0">
                <a:latin typeface="Rockwell"/>
                <a:cs typeface="Rockwell"/>
              </a:rPr>
              <a:t>s </a:t>
            </a:r>
            <a:r>
              <a:rPr lang="en-US" altLang="ja-JP" sz="1800" dirty="0">
                <a:latin typeface="Rockwell"/>
                <a:cs typeface="Rockwell"/>
              </a:rPr>
              <a:t>ideas:</a:t>
            </a:r>
          </a:p>
          <a:p>
            <a:pPr lvl="1">
              <a:lnSpc>
                <a:spcPct val="90000"/>
              </a:lnSpc>
            </a:pPr>
            <a:r>
              <a:rPr lang="en-US" sz="1400" dirty="0">
                <a:latin typeface="Rockwell"/>
                <a:cs typeface="Rockwell"/>
              </a:rPr>
              <a:t>Business should be free of government interference.</a:t>
            </a:r>
          </a:p>
          <a:p>
            <a:pPr>
              <a:lnSpc>
                <a:spcPct val="90000"/>
              </a:lnSpc>
            </a:pPr>
            <a:r>
              <a:rPr lang="en-US" sz="1800" dirty="0">
                <a:latin typeface="Rockwell"/>
                <a:cs typeface="Rockwell"/>
              </a:rPr>
              <a:t>Smith understood that:</a:t>
            </a:r>
          </a:p>
          <a:p>
            <a:pPr lvl="1">
              <a:lnSpc>
                <a:spcPct val="90000"/>
              </a:lnSpc>
            </a:pPr>
            <a:r>
              <a:rPr lang="en-US" sz="1400" dirty="0">
                <a:latin typeface="Rockwell"/>
                <a:cs typeface="Rockwell"/>
              </a:rPr>
              <a:t>Business owners or Entrepreneurs, as a rule, want to make as much money or profit as possible.</a:t>
            </a:r>
          </a:p>
          <a:p>
            <a:pPr lvl="1">
              <a:lnSpc>
                <a:spcPct val="90000"/>
              </a:lnSpc>
            </a:pPr>
            <a:r>
              <a:rPr lang="en-US" sz="1400" dirty="0">
                <a:latin typeface="Rockwell"/>
                <a:cs typeface="Rockwell"/>
              </a:rPr>
              <a:t>They don</a:t>
            </a:r>
            <a:r>
              <a:rPr lang="ja-JP" altLang="en-US" sz="1400" dirty="0">
                <a:latin typeface="Rockwell"/>
                <a:cs typeface="Rockwell"/>
              </a:rPr>
              <a:t>’</a:t>
            </a:r>
            <a:r>
              <a:rPr lang="en-US" altLang="ja-JP" sz="1400" dirty="0">
                <a:latin typeface="Rockwell"/>
                <a:cs typeface="Rockwell"/>
              </a:rPr>
              <a:t>t want to pay taxes</a:t>
            </a:r>
            <a:r>
              <a:rPr lang="en-US" altLang="ja-JP" sz="1400" dirty="0" smtClean="0">
                <a:latin typeface="Rockwell"/>
                <a:cs typeface="Rockwell"/>
              </a:rPr>
              <a:t>.</a:t>
            </a:r>
          </a:p>
          <a:p>
            <a:pPr lvl="1">
              <a:lnSpc>
                <a:spcPct val="90000"/>
              </a:lnSpc>
            </a:pPr>
            <a:r>
              <a:rPr lang="en-US" sz="1400" dirty="0" smtClean="0">
                <a:latin typeface="Rockwell"/>
                <a:cs typeface="Rockwell"/>
              </a:rPr>
              <a:t>They want to provide goods or services at the lowest possible price and creating the most profit.</a:t>
            </a:r>
          </a:p>
          <a:p>
            <a:pPr lvl="1">
              <a:lnSpc>
                <a:spcPct val="90000"/>
              </a:lnSpc>
            </a:pPr>
            <a:endParaRPr lang="en-US" sz="1400" dirty="0">
              <a:latin typeface="Rockwell"/>
              <a:cs typeface="Rockwell"/>
            </a:endParaRPr>
          </a:p>
        </p:txBody>
      </p:sp>
      <p:sp>
        <p:nvSpPr>
          <p:cNvPr id="30723" name="Rectangle 4"/>
          <p:cNvSpPr>
            <a:spLocks noGrp="1" noChangeArrowheads="1"/>
          </p:cNvSpPr>
          <p:nvPr>
            <p:ph type="body" sz="half" idx="2"/>
          </p:nvPr>
        </p:nvSpPr>
        <p:spPr>
          <a:xfrm>
            <a:off x="4648200" y="1515331"/>
            <a:ext cx="4038600" cy="4953000"/>
          </a:xfrm>
        </p:spPr>
        <p:txBody>
          <a:bodyPr/>
          <a:lstStyle/>
          <a:p>
            <a:pPr>
              <a:lnSpc>
                <a:spcPct val="90000"/>
              </a:lnSpc>
            </a:pPr>
            <a:r>
              <a:rPr lang="en-US" sz="1800" dirty="0" smtClean="0">
                <a:latin typeface="Rockwell"/>
                <a:cs typeface="Rockwell"/>
              </a:rPr>
              <a:t>According </a:t>
            </a:r>
            <a:r>
              <a:rPr lang="en-US" sz="1800" dirty="0">
                <a:latin typeface="Rockwell"/>
                <a:cs typeface="Rockwell"/>
              </a:rPr>
              <a:t>to Smith </a:t>
            </a:r>
            <a:r>
              <a:rPr lang="en-US" sz="1800" dirty="0" smtClean="0">
                <a:latin typeface="Rockwell"/>
                <a:cs typeface="Rockwell"/>
              </a:rPr>
              <a:t>a</a:t>
            </a:r>
            <a:r>
              <a:rPr lang="en-US" sz="1800" b="1" dirty="0" smtClean="0">
                <a:latin typeface="Rockwell"/>
                <a:cs typeface="Rockwell"/>
              </a:rPr>
              <a:t> Pure </a:t>
            </a:r>
            <a:r>
              <a:rPr lang="en-US" sz="1800" b="1" dirty="0">
                <a:latin typeface="Rockwell"/>
                <a:cs typeface="Rockwell"/>
              </a:rPr>
              <a:t>Market Economic System</a:t>
            </a:r>
            <a:r>
              <a:rPr lang="en-US" sz="1800" dirty="0">
                <a:latin typeface="Rockwell"/>
                <a:cs typeface="Rockwell"/>
              </a:rPr>
              <a:t> would achieve the maximum good for society:</a:t>
            </a:r>
          </a:p>
          <a:p>
            <a:pPr>
              <a:lnSpc>
                <a:spcPct val="90000"/>
              </a:lnSpc>
            </a:pPr>
            <a:r>
              <a:rPr lang="en-US" sz="1800" dirty="0">
                <a:latin typeface="Rockwell"/>
                <a:cs typeface="Rockwell"/>
              </a:rPr>
              <a:t>Characteristics</a:t>
            </a:r>
          </a:p>
          <a:p>
            <a:pPr lvl="1">
              <a:lnSpc>
                <a:spcPct val="90000"/>
              </a:lnSpc>
            </a:pPr>
            <a:r>
              <a:rPr lang="en-US" sz="1800" dirty="0">
                <a:latin typeface="Rockwell"/>
                <a:cs typeface="Rockwell"/>
              </a:rPr>
              <a:t>No government control</a:t>
            </a:r>
          </a:p>
          <a:p>
            <a:pPr lvl="1">
              <a:lnSpc>
                <a:spcPct val="90000"/>
              </a:lnSpc>
            </a:pPr>
            <a:r>
              <a:rPr lang="en-US" sz="1800" dirty="0">
                <a:latin typeface="Rockwell"/>
                <a:cs typeface="Rockwell"/>
              </a:rPr>
              <a:t>Freedom of choice</a:t>
            </a:r>
          </a:p>
          <a:p>
            <a:pPr lvl="1">
              <a:lnSpc>
                <a:spcPct val="90000"/>
              </a:lnSpc>
            </a:pPr>
            <a:r>
              <a:rPr lang="en-US" sz="1800" dirty="0">
                <a:latin typeface="Rockwell"/>
                <a:cs typeface="Rockwell"/>
              </a:rPr>
              <a:t>Private Property</a:t>
            </a:r>
          </a:p>
          <a:p>
            <a:pPr lvl="1">
              <a:lnSpc>
                <a:spcPct val="90000"/>
              </a:lnSpc>
            </a:pPr>
            <a:r>
              <a:rPr lang="en-US" sz="1800" dirty="0">
                <a:latin typeface="Rockwell"/>
                <a:cs typeface="Rockwell"/>
              </a:rPr>
              <a:t>Profit</a:t>
            </a:r>
          </a:p>
          <a:p>
            <a:pPr lvl="1">
              <a:lnSpc>
                <a:spcPct val="90000"/>
              </a:lnSpc>
            </a:pPr>
            <a:r>
              <a:rPr lang="en-US" sz="1800" dirty="0" smtClean="0">
                <a:latin typeface="Rockwell"/>
                <a:cs typeface="Rockwell"/>
              </a:rPr>
              <a:t>Competition</a:t>
            </a:r>
            <a:endParaRPr lang="en-US" sz="1800" dirty="0">
              <a:latin typeface="Rockwell"/>
              <a:cs typeface="Rockwell"/>
            </a:endParaRPr>
          </a:p>
        </p:txBody>
      </p:sp>
    </p:spTree>
    <p:extLst>
      <p:ext uri="{BB962C8B-B14F-4D97-AF65-F5344CB8AC3E}">
        <p14:creationId xmlns:p14="http://schemas.microsoft.com/office/powerpoint/2010/main" val="2888300408"/>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Shape 91"/>
          <p:cNvSpPr txBox="1">
            <a:spLocks noGrp="1"/>
          </p:cNvSpPr>
          <p:nvPr>
            <p:ph type="body" idx="1"/>
          </p:nvPr>
        </p:nvSpPr>
        <p:spPr>
          <a:xfrm>
            <a:off x="2793870" y="2694785"/>
            <a:ext cx="4095239" cy="1172766"/>
          </a:xfrm>
          <a:prstGeom prst="rect">
            <a:avLst/>
          </a:prstGeom>
          <a:noFill/>
          <a:ln>
            <a:noFill/>
          </a:ln>
        </p:spPr>
        <p:txBody>
          <a:bodyPr wrap="square" lIns="35717" tIns="35717" rIns="35717" bIns="35717" anchor="t" anchorCtr="0">
            <a:noAutofit/>
          </a:bodyPr>
          <a:lstStyle/>
          <a:p>
            <a:pPr marL="0" indent="0" algn="ctr">
              <a:spcBef>
                <a:spcPts val="0"/>
              </a:spcBef>
              <a:buClr>
                <a:srgbClr val="8F5E3A"/>
              </a:buClr>
              <a:buNone/>
            </a:pPr>
            <a:r>
              <a:rPr lang="en-US" dirty="0">
                <a:solidFill>
                  <a:srgbClr val="FFFFFF"/>
                </a:solidFill>
                <a:latin typeface="Rockwell"/>
                <a:cs typeface="Rockwell"/>
              </a:rPr>
              <a:t>Proprietorship:</a:t>
            </a:r>
          </a:p>
          <a:p>
            <a:pPr marL="0" indent="0" algn="ctr">
              <a:spcBef>
                <a:spcPts val="1406"/>
              </a:spcBef>
              <a:buNone/>
            </a:pPr>
            <a:r>
              <a:rPr lang="en-US" dirty="0">
                <a:solidFill>
                  <a:srgbClr val="FFFFFF"/>
                </a:solidFill>
                <a:latin typeface="Rockwell"/>
                <a:cs typeface="Rockwell"/>
              </a:rPr>
              <a:t>A single owner </a:t>
            </a:r>
            <a:r>
              <a:rPr lang="en-US" dirty="0" smtClean="0">
                <a:solidFill>
                  <a:srgbClr val="FFFFFF"/>
                </a:solidFill>
                <a:latin typeface="Rockwell"/>
                <a:cs typeface="Rockwell"/>
              </a:rPr>
              <a:t>business	OR</a:t>
            </a:r>
            <a:endParaRPr lang="en-US" dirty="0">
              <a:solidFill>
                <a:srgbClr val="FFFFFF"/>
              </a:solidFill>
              <a:latin typeface="Rockwell"/>
              <a:cs typeface="Rockwell"/>
            </a:endParaRPr>
          </a:p>
        </p:txBody>
      </p:sp>
      <p:sp>
        <p:nvSpPr>
          <p:cNvPr id="92" name="Shape 92"/>
          <p:cNvSpPr txBox="1">
            <a:spLocks noGrp="1"/>
          </p:cNvSpPr>
          <p:nvPr>
            <p:ph type="title" idx="4294967295"/>
          </p:nvPr>
        </p:nvSpPr>
        <p:spPr>
          <a:xfrm>
            <a:off x="417594" y="401836"/>
            <a:ext cx="8197453" cy="526852"/>
          </a:xfrm>
          <a:prstGeom prst="rect">
            <a:avLst/>
          </a:prstGeom>
          <a:noFill/>
          <a:ln>
            <a:noFill/>
          </a:ln>
        </p:spPr>
        <p:txBody>
          <a:bodyPr wrap="square" lIns="35717" tIns="35717" rIns="35717" bIns="35717" anchor="t" anchorCtr="0">
            <a:noAutofit/>
          </a:bodyPr>
          <a:lstStyle/>
          <a:p>
            <a:pPr>
              <a:spcBef>
                <a:spcPts val="0"/>
              </a:spcBef>
              <a:buClr>
                <a:srgbClr val="5B5854"/>
              </a:buClr>
            </a:pPr>
            <a:r>
              <a:rPr lang="en-US" sz="2800" dirty="0">
                <a:solidFill>
                  <a:srgbClr val="FFFFFF"/>
                </a:solidFill>
                <a:latin typeface="Rockwell"/>
                <a:ea typeface="Carme"/>
                <a:cs typeface="Rockwell"/>
                <a:sym typeface="Carme"/>
              </a:rPr>
              <a:t>THE RISE OF BIG BUSINESS</a:t>
            </a:r>
          </a:p>
        </p:txBody>
      </p:sp>
      <p:sp>
        <p:nvSpPr>
          <p:cNvPr id="93" name="Shape 93"/>
          <p:cNvSpPr txBox="1"/>
          <p:nvPr/>
        </p:nvSpPr>
        <p:spPr>
          <a:xfrm>
            <a:off x="2791149" y="4364358"/>
            <a:ext cx="4097960" cy="1910954"/>
          </a:xfrm>
          <a:prstGeom prst="rect">
            <a:avLst/>
          </a:prstGeom>
          <a:noFill/>
          <a:ln>
            <a:noFill/>
          </a:ln>
        </p:spPr>
        <p:txBody>
          <a:bodyPr wrap="square" lIns="35717" tIns="35717" rIns="35717" bIns="35717" anchor="t" anchorCtr="0">
            <a:noAutofit/>
          </a:bodyPr>
          <a:lstStyle/>
          <a:p>
            <a:pPr algn="ctr">
              <a:buClr>
                <a:srgbClr val="8F5E3A"/>
              </a:buClr>
            </a:pPr>
            <a:r>
              <a:rPr lang="en-US" sz="2200" dirty="0">
                <a:solidFill>
                  <a:srgbClr val="FFFFFF"/>
                </a:solidFill>
                <a:latin typeface="Rockwell"/>
                <a:ea typeface="Avenir"/>
                <a:cs typeface="Rockwell"/>
                <a:sym typeface="Avenir"/>
              </a:rPr>
              <a:t>Partnership:</a:t>
            </a:r>
          </a:p>
          <a:p>
            <a:pPr algn="ctr">
              <a:spcBef>
                <a:spcPts val="1406"/>
              </a:spcBef>
              <a:buClr>
                <a:srgbClr val="8F5E3A"/>
              </a:buClr>
              <a:buSzPts val="2400"/>
            </a:pPr>
            <a:r>
              <a:rPr lang="en-US" sz="2200" dirty="0">
                <a:solidFill>
                  <a:srgbClr val="FFFFFF"/>
                </a:solidFill>
                <a:latin typeface="Rockwell"/>
                <a:ea typeface="Avenir"/>
                <a:cs typeface="Rockwell"/>
                <a:sym typeface="Avenir"/>
              </a:rPr>
              <a:t>Small group</a:t>
            </a:r>
            <a:br>
              <a:rPr lang="en-US" sz="2200" dirty="0">
                <a:solidFill>
                  <a:srgbClr val="FFFFFF"/>
                </a:solidFill>
                <a:latin typeface="Rockwell"/>
                <a:ea typeface="Avenir"/>
                <a:cs typeface="Rockwell"/>
                <a:sym typeface="Avenir"/>
              </a:rPr>
            </a:br>
            <a:r>
              <a:rPr lang="en-US" sz="2200" dirty="0">
                <a:solidFill>
                  <a:srgbClr val="FFFFFF"/>
                </a:solidFill>
                <a:latin typeface="Rockwell"/>
                <a:ea typeface="Avenir"/>
                <a:cs typeface="Rockwell"/>
                <a:sym typeface="Avenir"/>
              </a:rPr>
              <a:t>ownership</a:t>
            </a:r>
            <a:br>
              <a:rPr lang="en-US" sz="2200" dirty="0">
                <a:solidFill>
                  <a:srgbClr val="FFFFFF"/>
                </a:solidFill>
                <a:latin typeface="Rockwell"/>
                <a:ea typeface="Avenir"/>
                <a:cs typeface="Rockwell"/>
                <a:sym typeface="Avenir"/>
              </a:rPr>
            </a:br>
            <a:r>
              <a:rPr lang="en-US" sz="2200" dirty="0">
                <a:solidFill>
                  <a:srgbClr val="FFFFFF"/>
                </a:solidFill>
                <a:latin typeface="Rockwell"/>
                <a:ea typeface="Avenir"/>
                <a:cs typeface="Rockwell"/>
                <a:sym typeface="Avenir"/>
              </a:rPr>
              <a:t>of a business</a:t>
            </a:r>
          </a:p>
        </p:txBody>
      </p:sp>
      <p:sp>
        <p:nvSpPr>
          <p:cNvPr id="96" name="Shape 96"/>
          <p:cNvSpPr txBox="1"/>
          <p:nvPr/>
        </p:nvSpPr>
        <p:spPr>
          <a:xfrm>
            <a:off x="2793869" y="1470421"/>
            <a:ext cx="4095239" cy="500063"/>
          </a:xfrm>
          <a:prstGeom prst="rect">
            <a:avLst/>
          </a:prstGeom>
          <a:noFill/>
          <a:ln>
            <a:noFill/>
          </a:ln>
        </p:spPr>
        <p:txBody>
          <a:bodyPr wrap="square" lIns="35717" tIns="35717" rIns="35717" bIns="35717" anchor="t" anchorCtr="0">
            <a:noAutofit/>
          </a:bodyPr>
          <a:lstStyle/>
          <a:p>
            <a:pPr algn="ctr">
              <a:buClr>
                <a:srgbClr val="5B5854"/>
              </a:buClr>
            </a:pPr>
            <a:r>
              <a:rPr lang="en-US" sz="2500" dirty="0">
                <a:solidFill>
                  <a:srgbClr val="FFFFFF"/>
                </a:solidFill>
                <a:latin typeface="Rockwell"/>
                <a:ea typeface="Avenir"/>
                <a:cs typeface="Rockwell"/>
                <a:sym typeface="Avenir"/>
              </a:rPr>
              <a:t>The Old Business Format</a:t>
            </a:r>
          </a:p>
        </p:txBody>
      </p:sp>
    </p:spTree>
    <p:extLst>
      <p:ext uri="{BB962C8B-B14F-4D97-AF65-F5344CB8AC3E}">
        <p14:creationId xmlns:p14="http://schemas.microsoft.com/office/powerpoint/2010/main" val="3636610996"/>
      </p:ext>
    </p:extLst>
  </p:cSld>
  <p:clrMapOvr>
    <a:masterClrMapping/>
  </p:clrMapOvr>
  <p:transition xmlns:p14="http://schemas.microsoft.com/office/powerpoint/2010/main">
    <p:fade thruBlk="1"/>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91"/>
                                        </p:tgtEl>
                                        <p:attrNameLst>
                                          <p:attrName>style.visibility</p:attrName>
                                        </p:attrNameLst>
                                      </p:cBhvr>
                                      <p:to>
                                        <p:strVal val="visible"/>
                                      </p:to>
                                    </p:set>
                                    <p:anim calcmode="lin" valueType="num">
                                      <p:cBhvr additive="base">
                                        <p:cTn id="7" dur="1000"/>
                                        <p:tgtEl>
                                          <p:spTgt spid="91"/>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93"/>
                                        </p:tgtEl>
                                        <p:attrNameLst>
                                          <p:attrName>style.visibility</p:attrName>
                                        </p:attrNameLst>
                                      </p:cBhvr>
                                      <p:to>
                                        <p:strVal val="visible"/>
                                      </p:to>
                                    </p:set>
                                    <p:anim calcmode="lin" valueType="num">
                                      <p:cBhvr additive="base">
                                        <p:cTn id="12" dur="1000"/>
                                        <p:tgtEl>
                                          <p:spTgt spid="9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Shape 101"/>
          <p:cNvSpPr txBox="1">
            <a:spLocks noGrp="1"/>
          </p:cNvSpPr>
          <p:nvPr>
            <p:ph type="title" idx="4294967295"/>
          </p:nvPr>
        </p:nvSpPr>
        <p:spPr>
          <a:xfrm>
            <a:off x="473274" y="267891"/>
            <a:ext cx="8197453" cy="446485"/>
          </a:xfrm>
          <a:prstGeom prst="rect">
            <a:avLst/>
          </a:prstGeom>
          <a:noFill/>
          <a:ln>
            <a:noFill/>
          </a:ln>
        </p:spPr>
        <p:txBody>
          <a:bodyPr wrap="square" lIns="35717" tIns="35717" rIns="35717" bIns="35717" anchor="t" anchorCtr="0">
            <a:noAutofit/>
          </a:bodyPr>
          <a:lstStyle/>
          <a:p>
            <a:pPr>
              <a:spcBef>
                <a:spcPts val="0"/>
              </a:spcBef>
              <a:buClr>
                <a:srgbClr val="9A958E"/>
              </a:buClr>
            </a:pPr>
            <a:r>
              <a:rPr lang="en-US" sz="1800">
                <a:solidFill>
                  <a:srgbClr val="FFFFFF"/>
                </a:solidFill>
                <a:latin typeface="Rockwell"/>
                <a:ea typeface="Carme"/>
                <a:cs typeface="Rockwell"/>
                <a:sym typeface="Carme"/>
              </a:rPr>
              <a:t>THE RISE OF BIG BUSINESS</a:t>
            </a:r>
          </a:p>
        </p:txBody>
      </p:sp>
      <p:sp>
        <p:nvSpPr>
          <p:cNvPr id="102" name="Shape 102"/>
          <p:cNvSpPr txBox="1"/>
          <p:nvPr/>
        </p:nvSpPr>
        <p:spPr>
          <a:xfrm>
            <a:off x="198784" y="952640"/>
            <a:ext cx="2846026" cy="500063"/>
          </a:xfrm>
          <a:prstGeom prst="rect">
            <a:avLst/>
          </a:prstGeom>
          <a:noFill/>
          <a:ln>
            <a:noFill/>
          </a:ln>
        </p:spPr>
        <p:txBody>
          <a:bodyPr wrap="square" lIns="35717" tIns="35717" rIns="35717" bIns="35717" anchor="t" anchorCtr="0">
            <a:noAutofit/>
          </a:bodyPr>
          <a:lstStyle/>
          <a:p>
            <a:pPr algn="ctr">
              <a:buClr>
                <a:srgbClr val="5B5854"/>
              </a:buClr>
            </a:pPr>
            <a:r>
              <a:rPr lang="en-US" sz="2500" i="1" dirty="0">
                <a:solidFill>
                  <a:srgbClr val="FFFFFF"/>
                </a:solidFill>
                <a:latin typeface="Rockwell"/>
                <a:ea typeface="Avenir"/>
                <a:cs typeface="Rockwell"/>
                <a:sym typeface="Avenir"/>
              </a:rPr>
              <a:t>The New Format—</a:t>
            </a:r>
          </a:p>
        </p:txBody>
      </p:sp>
      <p:cxnSp>
        <p:nvCxnSpPr>
          <p:cNvPr id="103" name="Shape 103"/>
          <p:cNvCxnSpPr/>
          <p:nvPr/>
        </p:nvCxnSpPr>
        <p:spPr>
          <a:xfrm>
            <a:off x="1073787" y="4816078"/>
            <a:ext cx="6996427" cy="1"/>
          </a:xfrm>
          <a:prstGeom prst="straightConnector1">
            <a:avLst/>
          </a:prstGeom>
          <a:noFill/>
          <a:ln w="25400" cap="rnd" cmpd="sng">
            <a:solidFill>
              <a:srgbClr val="8F5E3A"/>
            </a:solidFill>
            <a:prstDash val="dashDot"/>
            <a:round/>
            <a:headEnd type="none" w="med" len="med"/>
            <a:tailEnd type="none" w="med" len="med"/>
          </a:ln>
        </p:spPr>
      </p:cxnSp>
      <p:grpSp>
        <p:nvGrpSpPr>
          <p:cNvPr id="104" name="Shape 104"/>
          <p:cNvGrpSpPr/>
          <p:nvPr/>
        </p:nvGrpSpPr>
        <p:grpSpPr>
          <a:xfrm>
            <a:off x="734995" y="5189637"/>
            <a:ext cx="4781919" cy="1312746"/>
            <a:chOff x="0" y="0"/>
            <a:chExt cx="5898209" cy="1867015"/>
          </a:xfrm>
        </p:grpSpPr>
        <p:grpSp>
          <p:nvGrpSpPr>
            <p:cNvPr id="105" name="Shape 105"/>
            <p:cNvGrpSpPr/>
            <p:nvPr/>
          </p:nvGrpSpPr>
          <p:grpSpPr>
            <a:xfrm>
              <a:off x="2829062" y="0"/>
              <a:ext cx="3069147" cy="1867015"/>
              <a:chOff x="0" y="0"/>
              <a:chExt cx="3069146" cy="1867014"/>
            </a:xfrm>
          </p:grpSpPr>
          <p:pic>
            <p:nvPicPr>
              <p:cNvPr id="106" name="Shape 106" descr="pasted-image.pdf"/>
              <p:cNvPicPr preferRelativeResize="0"/>
              <p:nvPr/>
            </p:nvPicPr>
            <p:blipFill rotWithShape="1">
              <a:blip r:embed="rId3">
                <a:alphaModFix/>
              </a:blip>
              <a:srcRect/>
              <a:stretch/>
            </p:blipFill>
            <p:spPr>
              <a:xfrm>
                <a:off x="1911537" y="347282"/>
                <a:ext cx="1157609" cy="1353511"/>
              </a:xfrm>
              <a:prstGeom prst="rect">
                <a:avLst/>
              </a:prstGeom>
              <a:noFill/>
              <a:ln>
                <a:noFill/>
              </a:ln>
            </p:spPr>
          </p:pic>
          <p:pic>
            <p:nvPicPr>
              <p:cNvPr id="107" name="Shape 107" descr="pasted-image.pdf"/>
              <p:cNvPicPr preferRelativeResize="0"/>
              <p:nvPr/>
            </p:nvPicPr>
            <p:blipFill rotWithShape="1">
              <a:blip r:embed="rId3">
                <a:alphaModFix/>
              </a:blip>
              <a:srcRect/>
              <a:stretch/>
            </p:blipFill>
            <p:spPr>
              <a:xfrm>
                <a:off x="819230" y="0"/>
                <a:ext cx="1157608" cy="1353511"/>
              </a:xfrm>
              <a:prstGeom prst="rect">
                <a:avLst/>
              </a:prstGeom>
              <a:noFill/>
              <a:ln>
                <a:noFill/>
              </a:ln>
            </p:spPr>
          </p:pic>
          <p:pic>
            <p:nvPicPr>
              <p:cNvPr id="108" name="Shape 108" descr="pasted-image.pdf"/>
              <p:cNvPicPr preferRelativeResize="0"/>
              <p:nvPr/>
            </p:nvPicPr>
            <p:blipFill rotWithShape="1">
              <a:blip r:embed="rId3">
                <a:alphaModFix/>
              </a:blip>
              <a:srcRect/>
              <a:stretch/>
            </p:blipFill>
            <p:spPr>
              <a:xfrm>
                <a:off x="0" y="513502"/>
                <a:ext cx="1157608" cy="1353512"/>
              </a:xfrm>
              <a:prstGeom prst="rect">
                <a:avLst/>
              </a:prstGeom>
              <a:noFill/>
              <a:ln>
                <a:noFill/>
              </a:ln>
            </p:spPr>
          </p:pic>
        </p:grpSp>
        <p:sp>
          <p:nvSpPr>
            <p:cNvPr id="109" name="Shape 109"/>
            <p:cNvSpPr txBox="1"/>
            <p:nvPr/>
          </p:nvSpPr>
          <p:spPr>
            <a:xfrm>
              <a:off x="0" y="518937"/>
              <a:ext cx="2613660" cy="660401"/>
            </a:xfrm>
            <a:prstGeom prst="rect">
              <a:avLst/>
            </a:prstGeom>
            <a:noFill/>
            <a:ln>
              <a:noFill/>
            </a:ln>
          </p:spPr>
          <p:txBody>
            <a:bodyPr wrap="square" lIns="50800" tIns="50800" rIns="50800" bIns="50800" anchor="t" anchorCtr="0">
              <a:noAutofit/>
            </a:bodyPr>
            <a:lstStyle/>
            <a:p>
              <a:pPr>
                <a:buClr>
                  <a:srgbClr val="8F5E3A"/>
                </a:buClr>
              </a:pPr>
              <a:r>
                <a:rPr lang="en-US" sz="2200" dirty="0" smtClean="0">
                  <a:solidFill>
                    <a:srgbClr val="FFFFFF"/>
                  </a:solidFill>
                  <a:latin typeface="Rockwell"/>
                  <a:ea typeface="Avenir"/>
                  <a:cs typeface="Rockwell"/>
                  <a:sym typeface="Avenir"/>
                </a:rPr>
                <a:t>Shareholders</a:t>
              </a:r>
              <a:endParaRPr lang="en-US" sz="2200" dirty="0">
                <a:solidFill>
                  <a:srgbClr val="FFFFFF"/>
                </a:solidFill>
                <a:latin typeface="Rockwell"/>
                <a:ea typeface="Avenir"/>
                <a:cs typeface="Rockwell"/>
                <a:sym typeface="Avenir"/>
              </a:endParaRPr>
            </a:p>
          </p:txBody>
        </p:sp>
      </p:grpSp>
      <p:grpSp>
        <p:nvGrpSpPr>
          <p:cNvPr id="110" name="Shape 110"/>
          <p:cNvGrpSpPr/>
          <p:nvPr/>
        </p:nvGrpSpPr>
        <p:grpSpPr>
          <a:xfrm>
            <a:off x="1096918" y="3137412"/>
            <a:ext cx="2363595" cy="1555140"/>
            <a:chOff x="0" y="0"/>
            <a:chExt cx="3361556" cy="2211753"/>
          </a:xfrm>
        </p:grpSpPr>
        <p:pic>
          <p:nvPicPr>
            <p:cNvPr id="111" name="Shape 111" descr="pasted-image.pdf"/>
            <p:cNvPicPr preferRelativeResize="0"/>
            <p:nvPr/>
          </p:nvPicPr>
          <p:blipFill rotWithShape="1">
            <a:blip r:embed="rId4">
              <a:alphaModFix/>
            </a:blip>
            <a:srcRect/>
            <a:stretch/>
          </p:blipFill>
          <p:spPr>
            <a:xfrm>
              <a:off x="476171" y="344739"/>
              <a:ext cx="2885385" cy="1867014"/>
            </a:xfrm>
            <a:prstGeom prst="rect">
              <a:avLst/>
            </a:prstGeom>
            <a:noFill/>
            <a:ln>
              <a:noFill/>
            </a:ln>
            <a:effectLst>
              <a:outerShdw blurRad="190500" dist="8455" dir="5400000" rotWithShape="0">
                <a:srgbClr val="000000"/>
              </a:outerShdw>
            </a:effectLst>
          </p:spPr>
        </p:pic>
        <p:sp>
          <p:nvSpPr>
            <p:cNvPr id="112" name="Shape 112"/>
            <p:cNvSpPr txBox="1"/>
            <p:nvPr/>
          </p:nvSpPr>
          <p:spPr>
            <a:xfrm>
              <a:off x="0" y="0"/>
              <a:ext cx="1576302" cy="660400"/>
            </a:xfrm>
            <a:prstGeom prst="rect">
              <a:avLst/>
            </a:prstGeom>
            <a:noFill/>
            <a:ln>
              <a:noFill/>
            </a:ln>
          </p:spPr>
          <p:txBody>
            <a:bodyPr wrap="square" lIns="50800" tIns="50800" rIns="50800" bIns="50800" anchor="t" anchorCtr="0">
              <a:noAutofit/>
            </a:bodyPr>
            <a:lstStyle/>
            <a:p>
              <a:pPr>
                <a:buClr>
                  <a:srgbClr val="8F5E3A"/>
                </a:buClr>
              </a:pPr>
              <a:r>
                <a:rPr lang="en-US" sz="2200" dirty="0">
                  <a:solidFill>
                    <a:srgbClr val="FFFFFF"/>
                  </a:solidFill>
                  <a:latin typeface="Rockwell"/>
                  <a:ea typeface="Avenir"/>
                  <a:cs typeface="Rockwell"/>
                  <a:sym typeface="Avenir"/>
                </a:rPr>
                <a:t>Capital</a:t>
              </a:r>
            </a:p>
          </p:txBody>
        </p:sp>
      </p:grpSp>
      <p:sp>
        <p:nvSpPr>
          <p:cNvPr id="113" name="Shape 113"/>
          <p:cNvSpPr/>
          <p:nvPr/>
        </p:nvSpPr>
        <p:spPr>
          <a:xfrm>
            <a:off x="1469999" y="4103881"/>
            <a:ext cx="735257" cy="1397057"/>
          </a:xfrm>
          <a:custGeom>
            <a:avLst/>
            <a:gdLst/>
            <a:ahLst/>
            <a:cxnLst/>
            <a:rect l="0" t="0" r="0" b="0"/>
            <a:pathLst>
              <a:path w="120000" h="120000" extrusionOk="0">
                <a:moveTo>
                  <a:pt x="120000" y="120000"/>
                </a:moveTo>
                <a:cubicBezTo>
                  <a:pt x="25704" y="97994"/>
                  <a:pt x="-13018" y="57994"/>
                  <a:pt x="3836" y="0"/>
                </a:cubicBezTo>
              </a:path>
            </a:pathLst>
          </a:custGeom>
          <a:noFill/>
          <a:ln w="25400" cap="flat" cmpd="sng">
            <a:solidFill>
              <a:schemeClr val="accent5">
                <a:alpha val="74901"/>
              </a:schemeClr>
            </a:solidFill>
            <a:prstDash val="solid"/>
            <a:miter lim="8000"/>
            <a:headEnd type="none" w="med" len="med"/>
            <a:tailEnd type="none" w="med" len="med"/>
          </a:ln>
        </p:spPr>
        <p:txBody>
          <a:bodyPr wrap="square" lIns="64281" tIns="32132" rIns="64281" bIns="32132" anchor="t" anchorCtr="0">
            <a:noAutofit/>
          </a:bodyPr>
          <a:lstStyle/>
          <a:p>
            <a:pPr algn="ctr">
              <a:buClr>
                <a:srgbClr val="5B5854"/>
              </a:buClr>
            </a:pPr>
            <a:endParaRPr sz="1700">
              <a:solidFill>
                <a:srgbClr val="5B5854"/>
              </a:solidFill>
              <a:latin typeface="Avenir"/>
              <a:ea typeface="Avenir"/>
              <a:cs typeface="Avenir"/>
              <a:sym typeface="Avenir"/>
            </a:endParaRPr>
          </a:p>
        </p:txBody>
      </p:sp>
      <p:sp>
        <p:nvSpPr>
          <p:cNvPr id="114" name="Shape 114"/>
          <p:cNvSpPr/>
          <p:nvPr/>
        </p:nvSpPr>
        <p:spPr>
          <a:xfrm>
            <a:off x="5627932" y="4557841"/>
            <a:ext cx="2325569" cy="1419878"/>
          </a:xfrm>
          <a:custGeom>
            <a:avLst/>
            <a:gdLst/>
            <a:ahLst/>
            <a:cxnLst/>
            <a:rect l="0" t="0" r="0" b="0"/>
            <a:pathLst>
              <a:path w="120000" h="120000" extrusionOk="0">
                <a:moveTo>
                  <a:pt x="120000" y="0"/>
                </a:moveTo>
                <a:cubicBezTo>
                  <a:pt x="92977" y="79822"/>
                  <a:pt x="52977" y="119822"/>
                  <a:pt x="0" y="120000"/>
                </a:cubicBezTo>
              </a:path>
            </a:pathLst>
          </a:custGeom>
          <a:noFill/>
          <a:ln w="25400" cap="flat" cmpd="sng">
            <a:solidFill>
              <a:schemeClr val="accent5">
                <a:alpha val="74901"/>
              </a:schemeClr>
            </a:solidFill>
            <a:prstDash val="solid"/>
            <a:miter lim="8000"/>
            <a:headEnd type="none" w="med" len="med"/>
            <a:tailEnd type="none" w="med" len="med"/>
          </a:ln>
        </p:spPr>
        <p:txBody>
          <a:bodyPr wrap="square" lIns="64281" tIns="32132" rIns="64281" bIns="32132" anchor="t" anchorCtr="0">
            <a:noAutofit/>
          </a:bodyPr>
          <a:lstStyle/>
          <a:p>
            <a:pPr algn="ctr">
              <a:buClr>
                <a:srgbClr val="5B5854"/>
              </a:buClr>
            </a:pPr>
            <a:endParaRPr sz="1700">
              <a:solidFill>
                <a:srgbClr val="5B5854"/>
              </a:solidFill>
              <a:latin typeface="Avenir"/>
              <a:ea typeface="Avenir"/>
              <a:cs typeface="Avenir"/>
              <a:sym typeface="Avenir"/>
            </a:endParaRPr>
          </a:p>
        </p:txBody>
      </p:sp>
      <p:sp>
        <p:nvSpPr>
          <p:cNvPr id="115" name="Shape 115"/>
          <p:cNvSpPr/>
          <p:nvPr/>
        </p:nvSpPr>
        <p:spPr>
          <a:xfrm>
            <a:off x="1621797" y="2047129"/>
            <a:ext cx="1858484" cy="999406"/>
          </a:xfrm>
          <a:custGeom>
            <a:avLst/>
            <a:gdLst/>
            <a:ahLst/>
            <a:cxnLst/>
            <a:rect l="0" t="0" r="0" b="0"/>
            <a:pathLst>
              <a:path w="120000" h="120000" extrusionOk="0">
                <a:moveTo>
                  <a:pt x="0" y="120000"/>
                </a:moveTo>
                <a:cubicBezTo>
                  <a:pt x="24866" y="35375"/>
                  <a:pt x="64866" y="-4489"/>
                  <a:pt x="120000" y="403"/>
                </a:cubicBezTo>
              </a:path>
            </a:pathLst>
          </a:custGeom>
          <a:noFill/>
          <a:ln w="25400" cap="flat" cmpd="sng">
            <a:solidFill>
              <a:schemeClr val="accent5">
                <a:alpha val="74901"/>
              </a:schemeClr>
            </a:solidFill>
            <a:prstDash val="solid"/>
            <a:miter lim="8000"/>
            <a:headEnd type="none" w="med" len="med"/>
            <a:tailEnd type="none" w="med" len="med"/>
          </a:ln>
        </p:spPr>
        <p:txBody>
          <a:bodyPr wrap="square" lIns="64281" tIns="32132" rIns="64281" bIns="32132" anchor="t" anchorCtr="0">
            <a:noAutofit/>
          </a:bodyPr>
          <a:lstStyle/>
          <a:p>
            <a:pPr algn="ctr">
              <a:buClr>
                <a:srgbClr val="5B5854"/>
              </a:buClr>
            </a:pPr>
            <a:endParaRPr sz="1700">
              <a:solidFill>
                <a:srgbClr val="5B5854"/>
              </a:solidFill>
              <a:latin typeface="Avenir"/>
              <a:ea typeface="Avenir"/>
              <a:cs typeface="Avenir"/>
              <a:sym typeface="Avenir"/>
            </a:endParaRPr>
          </a:p>
        </p:txBody>
      </p:sp>
      <p:grpSp>
        <p:nvGrpSpPr>
          <p:cNvPr id="116" name="Shape 116"/>
          <p:cNvGrpSpPr/>
          <p:nvPr/>
        </p:nvGrpSpPr>
        <p:grpSpPr>
          <a:xfrm>
            <a:off x="6051351" y="3217184"/>
            <a:ext cx="2861473" cy="1956083"/>
            <a:chOff x="0" y="0"/>
            <a:chExt cx="4069648" cy="2781982"/>
          </a:xfrm>
        </p:grpSpPr>
        <p:pic>
          <p:nvPicPr>
            <p:cNvPr id="117" name="Shape 117" descr="pasted-image.pdf"/>
            <p:cNvPicPr preferRelativeResize="0"/>
            <p:nvPr/>
          </p:nvPicPr>
          <p:blipFill rotWithShape="1">
            <a:blip r:embed="rId5">
              <a:alphaModFix/>
            </a:blip>
            <a:srcRect/>
            <a:stretch/>
          </p:blipFill>
          <p:spPr>
            <a:xfrm>
              <a:off x="0" y="0"/>
              <a:ext cx="1244600" cy="1320800"/>
            </a:xfrm>
            <a:prstGeom prst="rect">
              <a:avLst/>
            </a:prstGeom>
            <a:noFill/>
            <a:ln>
              <a:noFill/>
            </a:ln>
            <a:effectLst>
              <a:outerShdw blurRad="190500" dist="8455" dir="5400000" rotWithShape="0">
                <a:srgbClr val="000000"/>
              </a:outerShdw>
            </a:effectLst>
          </p:spPr>
        </p:pic>
        <p:pic>
          <p:nvPicPr>
            <p:cNvPr id="118" name="Shape 118" descr="pasted-image.pdf"/>
            <p:cNvPicPr preferRelativeResize="0"/>
            <p:nvPr/>
          </p:nvPicPr>
          <p:blipFill rotWithShape="1">
            <a:blip r:embed="rId6">
              <a:alphaModFix/>
            </a:blip>
            <a:srcRect/>
            <a:stretch/>
          </p:blipFill>
          <p:spPr>
            <a:xfrm>
              <a:off x="436436" y="1384981"/>
              <a:ext cx="1286128" cy="1397001"/>
            </a:xfrm>
            <a:prstGeom prst="rect">
              <a:avLst/>
            </a:prstGeom>
            <a:noFill/>
            <a:ln>
              <a:noFill/>
            </a:ln>
          </p:spPr>
        </p:pic>
        <p:grpSp>
          <p:nvGrpSpPr>
            <p:cNvPr id="119" name="Shape 119"/>
            <p:cNvGrpSpPr/>
            <p:nvPr/>
          </p:nvGrpSpPr>
          <p:grpSpPr>
            <a:xfrm>
              <a:off x="1612688" y="478991"/>
              <a:ext cx="2456960" cy="1263709"/>
              <a:chOff x="0" y="0"/>
              <a:chExt cx="2456959" cy="1263707"/>
            </a:xfrm>
          </p:grpSpPr>
          <p:sp>
            <p:nvSpPr>
              <p:cNvPr id="120" name="Shape 120"/>
              <p:cNvSpPr txBox="1"/>
              <p:nvPr/>
            </p:nvSpPr>
            <p:spPr>
              <a:xfrm>
                <a:off x="66735" y="0"/>
                <a:ext cx="1919123" cy="660400"/>
              </a:xfrm>
              <a:prstGeom prst="rect">
                <a:avLst/>
              </a:prstGeom>
              <a:noFill/>
              <a:ln>
                <a:noFill/>
              </a:ln>
            </p:spPr>
            <p:txBody>
              <a:bodyPr wrap="square" lIns="50800" tIns="50800" rIns="50800" bIns="50800" anchor="t" anchorCtr="0">
                <a:noAutofit/>
              </a:bodyPr>
              <a:lstStyle/>
              <a:p>
                <a:pPr>
                  <a:buClr>
                    <a:srgbClr val="8F5E3A"/>
                  </a:buClr>
                </a:pPr>
                <a:r>
                  <a:rPr lang="en-US" sz="2200">
                    <a:solidFill>
                      <a:srgbClr val="FFFFFF"/>
                    </a:solidFill>
                    <a:latin typeface="Rockwell"/>
                    <a:ea typeface="Avenir"/>
                    <a:cs typeface="Rockwell"/>
                    <a:sym typeface="Avenir"/>
                  </a:rPr>
                  <a:t>Shares &amp; </a:t>
                </a:r>
              </a:p>
            </p:txBody>
          </p:sp>
          <p:sp>
            <p:nvSpPr>
              <p:cNvPr id="121" name="Shape 121"/>
              <p:cNvSpPr txBox="1"/>
              <p:nvPr/>
            </p:nvSpPr>
            <p:spPr>
              <a:xfrm>
                <a:off x="0" y="603305"/>
                <a:ext cx="2456959" cy="660402"/>
              </a:xfrm>
              <a:prstGeom prst="rect">
                <a:avLst/>
              </a:prstGeom>
              <a:noFill/>
              <a:ln>
                <a:noFill/>
              </a:ln>
            </p:spPr>
            <p:txBody>
              <a:bodyPr wrap="square" lIns="50800" tIns="50800" rIns="50800" bIns="50800" anchor="t" anchorCtr="0">
                <a:noAutofit/>
              </a:bodyPr>
              <a:lstStyle/>
              <a:p>
                <a:pPr>
                  <a:buClr>
                    <a:srgbClr val="8F5E3A"/>
                  </a:buClr>
                </a:pPr>
                <a:r>
                  <a:rPr lang="en-US" sz="2200" dirty="0">
                    <a:solidFill>
                      <a:srgbClr val="FFFFFF"/>
                    </a:solidFill>
                    <a:latin typeface="Rockwell"/>
                    <a:ea typeface="Avenir"/>
                    <a:cs typeface="Rockwell"/>
                    <a:sym typeface="Avenir"/>
                  </a:rPr>
                  <a:t>Dividends</a:t>
                </a:r>
              </a:p>
            </p:txBody>
          </p:sp>
        </p:grpSp>
      </p:grpSp>
      <p:grpSp>
        <p:nvGrpSpPr>
          <p:cNvPr id="122" name="Shape 122"/>
          <p:cNvGrpSpPr/>
          <p:nvPr/>
        </p:nvGrpSpPr>
        <p:grpSpPr>
          <a:xfrm>
            <a:off x="2942899" y="1153905"/>
            <a:ext cx="4276754" cy="1405705"/>
            <a:chOff x="0" y="-28813"/>
            <a:chExt cx="6082495" cy="1999223"/>
          </a:xfrm>
        </p:grpSpPr>
        <p:grpSp>
          <p:nvGrpSpPr>
            <p:cNvPr id="123" name="Shape 123"/>
            <p:cNvGrpSpPr/>
            <p:nvPr/>
          </p:nvGrpSpPr>
          <p:grpSpPr>
            <a:xfrm>
              <a:off x="0" y="0"/>
              <a:ext cx="6082495" cy="1970410"/>
              <a:chOff x="0" y="0"/>
              <a:chExt cx="6082494" cy="1970409"/>
            </a:xfrm>
          </p:grpSpPr>
          <p:pic>
            <p:nvPicPr>
              <p:cNvPr id="124" name="Shape 124" descr="pasted-image.pdf"/>
              <p:cNvPicPr preferRelativeResize="0"/>
              <p:nvPr/>
            </p:nvPicPr>
            <p:blipFill rotWithShape="1">
              <a:blip r:embed="rId7">
                <a:alphaModFix/>
              </a:blip>
              <a:srcRect/>
              <a:stretch/>
            </p:blipFill>
            <p:spPr>
              <a:xfrm>
                <a:off x="0" y="365913"/>
                <a:ext cx="6082494" cy="1604496"/>
              </a:xfrm>
              <a:prstGeom prst="rect">
                <a:avLst/>
              </a:prstGeom>
              <a:noFill/>
              <a:ln>
                <a:noFill/>
              </a:ln>
            </p:spPr>
          </p:pic>
          <p:sp>
            <p:nvSpPr>
              <p:cNvPr id="125" name="Shape 125"/>
              <p:cNvSpPr/>
              <p:nvPr/>
            </p:nvSpPr>
            <p:spPr>
              <a:xfrm>
                <a:off x="4522748" y="12700"/>
                <a:ext cx="120016" cy="383443"/>
              </a:xfrm>
              <a:custGeom>
                <a:avLst/>
                <a:gdLst/>
                <a:ahLst/>
                <a:cxnLst/>
                <a:rect l="0" t="0" r="0" b="0"/>
                <a:pathLst>
                  <a:path w="120000" h="120000" extrusionOk="0">
                    <a:moveTo>
                      <a:pt x="120000" y="120000"/>
                    </a:moveTo>
                    <a:lnTo>
                      <a:pt x="11350" y="79477"/>
                    </a:lnTo>
                    <a:lnTo>
                      <a:pt x="82566" y="44494"/>
                    </a:lnTo>
                    <a:lnTo>
                      <a:pt x="0" y="0"/>
                    </a:lnTo>
                  </a:path>
                </a:pathLst>
              </a:custGeom>
              <a:noFill/>
              <a:ln w="25400" cap="flat" cmpd="sng">
                <a:solidFill>
                  <a:srgbClr val="000000"/>
                </a:solidFill>
                <a:prstDash val="solid"/>
                <a:miter lim="8000"/>
                <a:headEnd type="none" w="med" len="med"/>
                <a:tailEnd type="none" w="med" len="med"/>
              </a:ln>
            </p:spPr>
            <p:txBody>
              <a:bodyPr wrap="square" lIns="50800" tIns="50800" rIns="50800" bIns="50800" anchor="ctr" anchorCtr="0">
                <a:noAutofit/>
              </a:bodyPr>
              <a:lstStyle/>
              <a:p>
                <a:pPr algn="ctr">
                  <a:buClr>
                    <a:srgbClr val="5B5854"/>
                  </a:buClr>
                </a:pPr>
                <a:endParaRPr sz="1100">
                  <a:solidFill>
                    <a:srgbClr val="FFFFFF"/>
                  </a:solidFill>
                  <a:latin typeface="Rockwell"/>
                  <a:ea typeface="Carme"/>
                  <a:cs typeface="Rockwell"/>
                  <a:sym typeface="Carme"/>
                </a:endParaRPr>
              </a:p>
            </p:txBody>
          </p:sp>
          <p:sp>
            <p:nvSpPr>
              <p:cNvPr id="126" name="Shape 126"/>
              <p:cNvSpPr/>
              <p:nvPr/>
            </p:nvSpPr>
            <p:spPr>
              <a:xfrm>
                <a:off x="4929148" y="0"/>
                <a:ext cx="120016" cy="383443"/>
              </a:xfrm>
              <a:custGeom>
                <a:avLst/>
                <a:gdLst/>
                <a:ahLst/>
                <a:cxnLst/>
                <a:rect l="0" t="0" r="0" b="0"/>
                <a:pathLst>
                  <a:path w="120000" h="120000" extrusionOk="0">
                    <a:moveTo>
                      <a:pt x="120000" y="120000"/>
                    </a:moveTo>
                    <a:lnTo>
                      <a:pt x="11350" y="79477"/>
                    </a:lnTo>
                    <a:lnTo>
                      <a:pt x="82566" y="44494"/>
                    </a:lnTo>
                    <a:lnTo>
                      <a:pt x="0" y="0"/>
                    </a:lnTo>
                  </a:path>
                </a:pathLst>
              </a:custGeom>
              <a:noFill/>
              <a:ln w="25400" cap="flat" cmpd="sng">
                <a:solidFill>
                  <a:srgbClr val="000000"/>
                </a:solidFill>
                <a:prstDash val="solid"/>
                <a:miter lim="8000"/>
                <a:headEnd type="none" w="med" len="med"/>
                <a:tailEnd type="none" w="med" len="med"/>
              </a:ln>
            </p:spPr>
            <p:txBody>
              <a:bodyPr wrap="square" lIns="50800" tIns="50800" rIns="50800" bIns="50800" anchor="ctr" anchorCtr="0">
                <a:noAutofit/>
              </a:bodyPr>
              <a:lstStyle/>
              <a:p>
                <a:pPr algn="ctr">
                  <a:buClr>
                    <a:srgbClr val="5B5854"/>
                  </a:buClr>
                </a:pPr>
                <a:endParaRPr sz="1100">
                  <a:solidFill>
                    <a:srgbClr val="FFFFFF"/>
                  </a:solidFill>
                  <a:latin typeface="Rockwell"/>
                  <a:ea typeface="Carme"/>
                  <a:cs typeface="Rockwell"/>
                  <a:sym typeface="Carme"/>
                </a:endParaRPr>
              </a:p>
            </p:txBody>
          </p:sp>
        </p:grpSp>
        <p:sp>
          <p:nvSpPr>
            <p:cNvPr id="127" name="Shape 127"/>
            <p:cNvSpPr txBox="1"/>
            <p:nvPr/>
          </p:nvSpPr>
          <p:spPr>
            <a:xfrm>
              <a:off x="823191" y="-28813"/>
              <a:ext cx="3537841" cy="711201"/>
            </a:xfrm>
            <a:prstGeom prst="rect">
              <a:avLst/>
            </a:prstGeom>
            <a:noFill/>
            <a:ln>
              <a:noFill/>
            </a:ln>
          </p:spPr>
          <p:txBody>
            <a:bodyPr wrap="square" lIns="50800" tIns="50800" rIns="50800" bIns="50800" anchor="t" anchorCtr="0">
              <a:noAutofit/>
            </a:bodyPr>
            <a:lstStyle/>
            <a:p>
              <a:pPr algn="ctr">
                <a:buClr>
                  <a:srgbClr val="5B5854"/>
                </a:buClr>
              </a:pPr>
              <a:r>
                <a:rPr lang="en-US" sz="2500" i="1" dirty="0">
                  <a:solidFill>
                    <a:srgbClr val="FFFFFF"/>
                  </a:solidFill>
                  <a:latin typeface="Rockwell"/>
                  <a:ea typeface="Avenir"/>
                  <a:cs typeface="Rockwell"/>
                  <a:sym typeface="Avenir"/>
                </a:rPr>
                <a:t>The Corporation</a:t>
              </a:r>
            </a:p>
          </p:txBody>
        </p:sp>
      </p:grpSp>
      <p:sp>
        <p:nvSpPr>
          <p:cNvPr id="128" name="Shape 128"/>
          <p:cNvSpPr/>
          <p:nvPr/>
        </p:nvSpPr>
        <p:spPr>
          <a:xfrm>
            <a:off x="6843861" y="1843236"/>
            <a:ext cx="1172488" cy="1661267"/>
          </a:xfrm>
          <a:custGeom>
            <a:avLst/>
            <a:gdLst/>
            <a:ahLst/>
            <a:cxnLst/>
            <a:rect l="0" t="0" r="0" b="0"/>
            <a:pathLst>
              <a:path w="120000" h="120000" extrusionOk="0">
                <a:moveTo>
                  <a:pt x="0" y="0"/>
                </a:moveTo>
                <a:cubicBezTo>
                  <a:pt x="75738" y="20105"/>
                  <a:pt x="115738" y="60105"/>
                  <a:pt x="120000" y="120000"/>
                </a:cubicBezTo>
              </a:path>
            </a:pathLst>
          </a:custGeom>
          <a:noFill/>
          <a:ln w="25400" cap="flat" cmpd="sng">
            <a:solidFill>
              <a:schemeClr val="accent5">
                <a:alpha val="74901"/>
              </a:schemeClr>
            </a:solidFill>
            <a:prstDash val="solid"/>
            <a:miter lim="8000"/>
            <a:headEnd type="none" w="med" len="med"/>
            <a:tailEnd type="none" w="med" len="med"/>
          </a:ln>
        </p:spPr>
        <p:txBody>
          <a:bodyPr wrap="square" lIns="64281" tIns="32132" rIns="64281" bIns="32132" anchor="t" anchorCtr="0">
            <a:noAutofit/>
          </a:bodyPr>
          <a:lstStyle/>
          <a:p>
            <a:pPr algn="ctr">
              <a:buClr>
                <a:srgbClr val="5B5854"/>
              </a:buClr>
            </a:pPr>
            <a:endParaRPr sz="1700">
              <a:solidFill>
                <a:srgbClr val="5B5854"/>
              </a:solidFill>
              <a:latin typeface="Avenir"/>
              <a:ea typeface="Avenir"/>
              <a:cs typeface="Avenir"/>
              <a:sym typeface="Avenir"/>
            </a:endParaRPr>
          </a:p>
        </p:txBody>
      </p:sp>
      <p:sp>
        <p:nvSpPr>
          <p:cNvPr id="129" name="Shape 129"/>
          <p:cNvSpPr txBox="1">
            <a:spLocks noGrp="1"/>
          </p:cNvSpPr>
          <p:nvPr>
            <p:ph type="body" idx="4294967295"/>
          </p:nvPr>
        </p:nvSpPr>
        <p:spPr>
          <a:xfrm>
            <a:off x="3447115" y="4447635"/>
            <a:ext cx="2249771" cy="446485"/>
          </a:xfrm>
          <a:prstGeom prst="rect">
            <a:avLst/>
          </a:prstGeom>
          <a:noFill/>
          <a:ln>
            <a:noFill/>
          </a:ln>
        </p:spPr>
        <p:txBody>
          <a:bodyPr wrap="square" lIns="35717" tIns="35717" rIns="35717" bIns="35717" anchor="t" anchorCtr="0">
            <a:noAutofit/>
          </a:bodyPr>
          <a:lstStyle/>
          <a:p>
            <a:pPr marL="0" indent="0" algn="ctr">
              <a:spcBef>
                <a:spcPts val="0"/>
              </a:spcBef>
              <a:buClr>
                <a:srgbClr val="8F5E3A"/>
              </a:buClr>
              <a:buNone/>
            </a:pPr>
            <a:r>
              <a:rPr lang="en-US" sz="2200">
                <a:solidFill>
                  <a:srgbClr val="FFFFFF"/>
                </a:solidFill>
                <a:latin typeface="Rockwell"/>
                <a:ea typeface="Avenir"/>
                <a:cs typeface="Rockwell"/>
                <a:sym typeface="Avenir"/>
              </a:rPr>
              <a:t>Limited Liability</a:t>
            </a:r>
          </a:p>
        </p:txBody>
      </p:sp>
    </p:spTree>
    <p:extLst>
      <p:ext uri="{BB962C8B-B14F-4D97-AF65-F5344CB8AC3E}">
        <p14:creationId xmlns:p14="http://schemas.microsoft.com/office/powerpoint/2010/main" val="2366426086"/>
      </p:ext>
    </p:extLst>
  </p:cSld>
  <p:clrMapOvr>
    <a:masterClrMapping/>
  </p:clrMapOvr>
  <p:transition xmlns:p14="http://schemas.microsoft.com/office/powerpoint/2010/main">
    <p:fade thruBlk="1"/>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4"/>
                                        </p:tgtEl>
                                        <p:attrNameLst>
                                          <p:attrName>style.visibility</p:attrName>
                                        </p:attrNameLst>
                                      </p:cBhvr>
                                      <p:to>
                                        <p:strVal val="visible"/>
                                      </p:to>
                                    </p:set>
                                    <p:anim calcmode="lin" valueType="num">
                                      <p:cBhvr additive="base">
                                        <p:cTn id="7" dur="1000"/>
                                        <p:tgtEl>
                                          <p:spTgt spid="104"/>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3"/>
                                        </p:tgtEl>
                                        <p:attrNameLst>
                                          <p:attrName>style.visibility</p:attrName>
                                        </p:attrNameLst>
                                      </p:cBhvr>
                                      <p:to>
                                        <p:strVal val="visible"/>
                                      </p:to>
                                    </p:set>
                                    <p:animEffect transition="in" filter="fade">
                                      <p:cBhvr>
                                        <p:cTn id="12" dur="1000"/>
                                        <p:tgtEl>
                                          <p:spTgt spid="113"/>
                                        </p:tgtEl>
                                      </p:cBhvr>
                                    </p:animEffect>
                                  </p:childTnLst>
                                </p:cTn>
                              </p:par>
                            </p:childTnLst>
                          </p:cTn>
                        </p:par>
                        <p:par>
                          <p:cTn id="13" fill="hold">
                            <p:stCondLst>
                              <p:cond delay="1000"/>
                            </p:stCondLst>
                            <p:childTnLst>
                              <p:par>
                                <p:cTn id="14" presetID="1" presetClass="entr" presetSubtype="0" fill="hold" nodeType="afterEffect">
                                  <p:stCondLst>
                                    <p:cond delay="700"/>
                                  </p:stCondLst>
                                  <p:childTnLst>
                                    <p:set>
                                      <p:cBhvr>
                                        <p:cTn id="15" dur="1" fill="hold">
                                          <p:stCondLst>
                                            <p:cond delay="0"/>
                                          </p:stCondLst>
                                        </p:cTn>
                                        <p:tgtEl>
                                          <p:spTgt spid="110"/>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15"/>
                                        </p:tgtEl>
                                        <p:attrNameLst>
                                          <p:attrName>style.visibility</p:attrName>
                                        </p:attrNameLst>
                                      </p:cBhvr>
                                      <p:to>
                                        <p:strVal val="visible"/>
                                      </p:to>
                                    </p:set>
                                    <p:animEffect transition="in" filter="fade">
                                      <p:cBhvr>
                                        <p:cTn id="20" dur="1000"/>
                                        <p:tgtEl>
                                          <p:spTgt spid="115"/>
                                        </p:tgtEl>
                                      </p:cBhvr>
                                    </p:animEffect>
                                  </p:childTnLst>
                                </p:cTn>
                              </p:par>
                            </p:childTnLst>
                          </p:cTn>
                        </p:par>
                        <p:par>
                          <p:cTn id="21" fill="hold">
                            <p:stCondLst>
                              <p:cond delay="1000"/>
                            </p:stCondLst>
                            <p:childTnLst>
                              <p:par>
                                <p:cTn id="22" presetID="2" presetClass="entr" presetSubtype="1" fill="hold" nodeType="afterEffect">
                                  <p:stCondLst>
                                    <p:cond delay="700"/>
                                  </p:stCondLst>
                                  <p:childTnLst>
                                    <p:set>
                                      <p:cBhvr>
                                        <p:cTn id="23" dur="1" fill="hold">
                                          <p:stCondLst>
                                            <p:cond delay="0"/>
                                          </p:stCondLst>
                                        </p:cTn>
                                        <p:tgtEl>
                                          <p:spTgt spid="122"/>
                                        </p:tgtEl>
                                        <p:attrNameLst>
                                          <p:attrName>style.visibility</p:attrName>
                                        </p:attrNameLst>
                                      </p:cBhvr>
                                      <p:to>
                                        <p:strVal val="visible"/>
                                      </p:to>
                                    </p:set>
                                    <p:anim calcmode="lin" valueType="num">
                                      <p:cBhvr additive="base">
                                        <p:cTn id="24" dur="1500"/>
                                        <p:tgtEl>
                                          <p:spTgt spid="122"/>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28"/>
                                        </p:tgtEl>
                                        <p:attrNameLst>
                                          <p:attrName>style.visibility</p:attrName>
                                        </p:attrNameLst>
                                      </p:cBhvr>
                                      <p:to>
                                        <p:strVal val="visible"/>
                                      </p:to>
                                    </p:set>
                                    <p:animEffect transition="in" filter="fade">
                                      <p:cBhvr>
                                        <p:cTn id="29" dur="1000"/>
                                        <p:tgtEl>
                                          <p:spTgt spid="128"/>
                                        </p:tgtEl>
                                      </p:cBhvr>
                                    </p:animEffect>
                                  </p:childTnLst>
                                </p:cTn>
                              </p:par>
                            </p:childTnLst>
                          </p:cTn>
                        </p:par>
                        <p:par>
                          <p:cTn id="30" fill="hold">
                            <p:stCondLst>
                              <p:cond delay="1000"/>
                            </p:stCondLst>
                            <p:childTnLst>
                              <p:par>
                                <p:cTn id="31" presetID="1" presetClass="entr" presetSubtype="0" fill="hold" nodeType="afterEffect">
                                  <p:stCondLst>
                                    <p:cond delay="700"/>
                                  </p:stCondLst>
                                  <p:childTnLst>
                                    <p:set>
                                      <p:cBhvr>
                                        <p:cTn id="32" dur="1" fill="hold">
                                          <p:stCondLst>
                                            <p:cond delay="0"/>
                                          </p:stCondLst>
                                        </p:cTn>
                                        <p:tgtEl>
                                          <p:spTgt spid="11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14"/>
                                        </p:tgtEl>
                                        <p:attrNameLst>
                                          <p:attrName>style.visibility</p:attrName>
                                        </p:attrNameLst>
                                      </p:cBhvr>
                                      <p:to>
                                        <p:strVal val="visible"/>
                                      </p:to>
                                    </p:set>
                                    <p:animEffect transition="in" filter="fade">
                                      <p:cBhvr>
                                        <p:cTn id="37" dur="1000"/>
                                        <p:tgtEl>
                                          <p:spTgt spid="11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03"/>
                                        </p:tgtEl>
                                        <p:attrNameLst>
                                          <p:attrName>style.visibility</p:attrName>
                                        </p:attrNameLst>
                                      </p:cBhvr>
                                      <p:to>
                                        <p:strVal val="visible"/>
                                      </p:to>
                                    </p:set>
                                    <p:animEffect transition="in" filter="fade">
                                      <p:cBhvr>
                                        <p:cTn id="42" dur="1000"/>
                                        <p:tgtEl>
                                          <p:spTgt spid="103"/>
                                        </p:tgtEl>
                                      </p:cBhvr>
                                    </p:animEffect>
                                  </p:childTnLst>
                                </p:cTn>
                              </p:par>
                            </p:childTnLst>
                          </p:cTn>
                        </p:par>
                        <p:par>
                          <p:cTn id="43" fill="hold">
                            <p:stCondLst>
                              <p:cond delay="1000"/>
                            </p:stCondLst>
                            <p:childTnLst>
                              <p:par>
                                <p:cTn id="44" presetID="2" presetClass="entr" presetSubtype="8" fill="hold" nodeType="afterEffect">
                                  <p:stCondLst>
                                    <p:cond delay="0"/>
                                  </p:stCondLst>
                                  <p:childTnLst>
                                    <p:set>
                                      <p:cBhvr>
                                        <p:cTn id="45" dur="1" fill="hold">
                                          <p:stCondLst>
                                            <p:cond delay="0"/>
                                          </p:stCondLst>
                                        </p:cTn>
                                        <p:tgtEl>
                                          <p:spTgt spid="129"/>
                                        </p:tgtEl>
                                        <p:attrNameLst>
                                          <p:attrName>style.visibility</p:attrName>
                                        </p:attrNameLst>
                                      </p:cBhvr>
                                      <p:to>
                                        <p:strVal val="visible"/>
                                      </p:to>
                                    </p:set>
                                    <p:anim calcmode="lin" valueType="num">
                                      <p:cBhvr additive="base">
                                        <p:cTn id="46" dur="1000"/>
                                        <p:tgtEl>
                                          <p:spTgt spid="129"/>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p:txBody>
          <a:bodyPr/>
          <a:lstStyle/>
          <a:p>
            <a:endParaRPr lang="en-US">
              <a:latin typeface="Times New Roman" charset="0"/>
            </a:endParaRPr>
          </a:p>
        </p:txBody>
      </p:sp>
      <p:sp>
        <p:nvSpPr>
          <p:cNvPr id="22530" name="Rectangle 3"/>
          <p:cNvSpPr>
            <a:spLocks noGrp="1" noChangeArrowheads="1"/>
          </p:cNvSpPr>
          <p:nvPr>
            <p:ph type="body" idx="1"/>
          </p:nvPr>
        </p:nvSpPr>
        <p:spPr/>
        <p:txBody>
          <a:bodyPr/>
          <a:lstStyle/>
          <a:p>
            <a:endParaRPr lang="en-US">
              <a:latin typeface="Arial" charset="0"/>
            </a:endParaRPr>
          </a:p>
        </p:txBody>
      </p:sp>
      <p:pic>
        <p:nvPicPr>
          <p:cNvPr id="22531" name="Picture 4" descr="2183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9688"/>
            <a:ext cx="9144000" cy="695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885" name="Text Box 5"/>
          <p:cNvSpPr txBox="1">
            <a:spLocks noChangeArrowheads="1"/>
          </p:cNvSpPr>
          <p:nvPr/>
        </p:nvSpPr>
        <p:spPr bwMode="auto">
          <a:xfrm>
            <a:off x="1219200" y="5257800"/>
            <a:ext cx="6553200" cy="1095685"/>
          </a:xfrm>
          <a:prstGeom prst="rect">
            <a:avLst/>
          </a:prstGeom>
          <a:solidFill>
            <a:srgbClr val="FFCC99"/>
          </a:solidFill>
          <a:ln w="12700">
            <a:solidFill>
              <a:schemeClr val="tx1"/>
            </a:solidFill>
            <a:miter lim="800000"/>
            <a:headEnd/>
            <a:tailEnd/>
          </a:ln>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lnSpc>
                <a:spcPct val="90000"/>
              </a:lnSpc>
              <a:spcBef>
                <a:spcPct val="50000"/>
              </a:spcBef>
            </a:pPr>
            <a:r>
              <a:rPr lang="en-US" dirty="0">
                <a:solidFill>
                  <a:schemeClr val="bg1"/>
                </a:solidFill>
                <a:latin typeface="Rockwell"/>
                <a:cs typeface="Rockwell"/>
              </a:rPr>
              <a:t>America’s industrial revolution was </a:t>
            </a:r>
            <a:br>
              <a:rPr lang="en-US" dirty="0">
                <a:solidFill>
                  <a:schemeClr val="bg1"/>
                </a:solidFill>
                <a:latin typeface="Rockwell"/>
                <a:cs typeface="Rockwell"/>
              </a:rPr>
            </a:br>
            <a:r>
              <a:rPr lang="en-US" dirty="0">
                <a:solidFill>
                  <a:schemeClr val="bg1"/>
                </a:solidFill>
                <a:latin typeface="Rockwell"/>
                <a:cs typeface="Rockwell"/>
              </a:rPr>
              <a:t>fueled by 4 major industries (</a:t>
            </a:r>
            <a:r>
              <a:rPr lang="en-US" i="1" u="sng" dirty="0">
                <a:solidFill>
                  <a:schemeClr val="bg1"/>
                </a:solidFill>
                <a:latin typeface="Rockwell"/>
                <a:cs typeface="Rockwell"/>
              </a:rPr>
              <a:t>R</a:t>
            </a:r>
            <a:r>
              <a:rPr lang="en-US" dirty="0">
                <a:solidFill>
                  <a:schemeClr val="bg1"/>
                </a:solidFill>
                <a:latin typeface="Rockwell"/>
                <a:cs typeface="Rockwell"/>
              </a:rPr>
              <a:t>.</a:t>
            </a:r>
            <a:r>
              <a:rPr lang="en-US" i="1" u="sng" dirty="0">
                <a:solidFill>
                  <a:schemeClr val="bg1"/>
                </a:solidFill>
                <a:latin typeface="Rockwell"/>
                <a:cs typeface="Rockwell"/>
              </a:rPr>
              <a:t>O</a:t>
            </a:r>
            <a:r>
              <a:rPr lang="en-US" dirty="0">
                <a:solidFill>
                  <a:schemeClr val="bg1"/>
                </a:solidFill>
                <a:latin typeface="Rockwell"/>
                <a:cs typeface="Rockwell"/>
              </a:rPr>
              <a:t>.</a:t>
            </a:r>
            <a:r>
              <a:rPr lang="en-US" i="1" u="sng" dirty="0">
                <a:solidFill>
                  <a:schemeClr val="bg1"/>
                </a:solidFill>
                <a:latin typeface="Rockwell"/>
                <a:cs typeface="Rockwell"/>
              </a:rPr>
              <a:t>S</a:t>
            </a:r>
            <a:r>
              <a:rPr lang="en-US" dirty="0">
                <a:solidFill>
                  <a:schemeClr val="bg1"/>
                </a:solidFill>
                <a:latin typeface="Rockwell"/>
                <a:cs typeface="Rockwell"/>
              </a:rPr>
              <a:t>.</a:t>
            </a:r>
            <a:r>
              <a:rPr lang="en-US" i="1" u="sng" dirty="0">
                <a:solidFill>
                  <a:schemeClr val="bg1"/>
                </a:solidFill>
                <a:latin typeface="Rockwell"/>
                <a:cs typeface="Rockwell"/>
              </a:rPr>
              <a:t>E</a:t>
            </a:r>
            <a:r>
              <a:rPr lang="en-US" dirty="0">
                <a:solidFill>
                  <a:schemeClr val="bg1"/>
                </a:solidFill>
                <a:latin typeface="Rockwell"/>
                <a:cs typeface="Rockwell"/>
              </a:rPr>
              <a:t>.) </a:t>
            </a:r>
            <a:br>
              <a:rPr lang="en-US" dirty="0">
                <a:solidFill>
                  <a:schemeClr val="bg1"/>
                </a:solidFill>
                <a:latin typeface="Rockwell"/>
                <a:cs typeface="Rockwell"/>
              </a:rPr>
            </a:br>
            <a:r>
              <a:rPr lang="en-US" b="1" i="1" u="sng" dirty="0">
                <a:solidFill>
                  <a:schemeClr val="bg1"/>
                </a:solidFill>
                <a:latin typeface="Rockwell"/>
                <a:cs typeface="Rockwell"/>
              </a:rPr>
              <a:t>R</a:t>
            </a:r>
            <a:r>
              <a:rPr lang="en-US" i="1" dirty="0">
                <a:solidFill>
                  <a:schemeClr val="bg1"/>
                </a:solidFill>
                <a:latin typeface="Rockwell"/>
                <a:cs typeface="Rockwell"/>
              </a:rPr>
              <a:t>ailroads</a:t>
            </a:r>
            <a:r>
              <a:rPr lang="en-US" dirty="0">
                <a:solidFill>
                  <a:schemeClr val="bg1"/>
                </a:solidFill>
                <a:latin typeface="Rockwell"/>
                <a:cs typeface="Rockwell"/>
              </a:rPr>
              <a:t>, </a:t>
            </a:r>
            <a:r>
              <a:rPr lang="en-US" b="1" i="1" u="sng" dirty="0">
                <a:solidFill>
                  <a:schemeClr val="bg1"/>
                </a:solidFill>
                <a:latin typeface="Rockwell"/>
                <a:cs typeface="Rockwell"/>
              </a:rPr>
              <a:t>O</a:t>
            </a:r>
            <a:r>
              <a:rPr lang="en-US" i="1" dirty="0">
                <a:solidFill>
                  <a:schemeClr val="bg1"/>
                </a:solidFill>
                <a:latin typeface="Rockwell"/>
                <a:cs typeface="Rockwell"/>
              </a:rPr>
              <a:t>il, </a:t>
            </a:r>
            <a:r>
              <a:rPr lang="en-US" b="1" i="1" u="sng" dirty="0">
                <a:solidFill>
                  <a:schemeClr val="bg1"/>
                </a:solidFill>
                <a:latin typeface="Rockwell"/>
                <a:cs typeface="Rockwell"/>
              </a:rPr>
              <a:t>S</a:t>
            </a:r>
            <a:r>
              <a:rPr lang="en-US" i="1" dirty="0">
                <a:solidFill>
                  <a:schemeClr val="bg1"/>
                </a:solidFill>
                <a:latin typeface="Rockwell"/>
                <a:cs typeface="Rockwell"/>
              </a:rPr>
              <a:t>teel, </a:t>
            </a:r>
            <a:r>
              <a:rPr lang="en-US" b="1" i="1" u="sng" dirty="0">
                <a:solidFill>
                  <a:schemeClr val="bg1"/>
                </a:solidFill>
                <a:latin typeface="Rockwell"/>
                <a:cs typeface="Rockwell"/>
              </a:rPr>
              <a:t>E</a:t>
            </a:r>
            <a:r>
              <a:rPr lang="en-US" i="1" dirty="0">
                <a:solidFill>
                  <a:schemeClr val="bg1"/>
                </a:solidFill>
                <a:latin typeface="Rockwell"/>
                <a:cs typeface="Rockwell"/>
              </a:rPr>
              <a:t>lectricity</a:t>
            </a:r>
          </a:p>
        </p:txBody>
      </p:sp>
    </p:spTree>
    <p:extLst>
      <p:ext uri="{BB962C8B-B14F-4D97-AF65-F5344CB8AC3E}">
        <p14:creationId xmlns:p14="http://schemas.microsoft.com/office/powerpoint/2010/main" val="50446249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22885"/>
                                        </p:tgtEl>
                                        <p:attrNameLst>
                                          <p:attrName>style.visibility</p:attrName>
                                        </p:attrNameLst>
                                      </p:cBhvr>
                                      <p:to>
                                        <p:strVal val="visible"/>
                                      </p:to>
                                    </p:set>
                                    <p:anim calcmode="lin" valueType="num">
                                      <p:cBhvr>
                                        <p:cTn id="7" dur="500" fill="hold"/>
                                        <p:tgtEl>
                                          <p:spTgt spid="122885"/>
                                        </p:tgtEl>
                                        <p:attrNameLst>
                                          <p:attrName>ppt_w</p:attrName>
                                        </p:attrNameLst>
                                      </p:cBhvr>
                                      <p:tavLst>
                                        <p:tav tm="0">
                                          <p:val>
                                            <p:fltVal val="0"/>
                                          </p:val>
                                        </p:tav>
                                        <p:tav tm="100000">
                                          <p:val>
                                            <p:strVal val="#ppt_w"/>
                                          </p:val>
                                        </p:tav>
                                      </p:tavLst>
                                    </p:anim>
                                    <p:anim calcmode="lin" valueType="num">
                                      <p:cBhvr>
                                        <p:cTn id="8" dur="500" fill="hold"/>
                                        <p:tgtEl>
                                          <p:spTgt spid="122885"/>
                                        </p:tgtEl>
                                        <p:attrNameLst>
                                          <p:attrName>ppt_h</p:attrName>
                                        </p:attrNameLst>
                                      </p:cBhvr>
                                      <p:tavLst>
                                        <p:tav tm="0">
                                          <p:val>
                                            <p:fltVal val="0"/>
                                          </p:val>
                                        </p:tav>
                                        <p:tav tm="100000">
                                          <p:val>
                                            <p:strVal val="#ppt_h"/>
                                          </p:val>
                                        </p:tav>
                                      </p:tavLst>
                                    </p:anim>
                                    <p:animEffect transition="in" filter="fade">
                                      <p:cBhvr>
                                        <p:cTn id="9" dur="500"/>
                                        <p:tgtEl>
                                          <p:spTgt spid="1228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88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4"/>
          <p:cNvSpPr>
            <a:spLocks noGrp="1" noChangeArrowheads="1"/>
          </p:cNvSpPr>
          <p:nvPr>
            <p:ph type="title"/>
          </p:nvPr>
        </p:nvSpPr>
        <p:spPr>
          <a:xfrm>
            <a:off x="222821" y="0"/>
            <a:ext cx="8692579" cy="762000"/>
          </a:xfrm>
        </p:spPr>
        <p:txBody>
          <a:bodyPr/>
          <a:lstStyle/>
          <a:p>
            <a:r>
              <a:rPr lang="en-US" dirty="0">
                <a:latin typeface="Rockwell"/>
                <a:cs typeface="Rockwell"/>
              </a:rPr>
              <a:t>Gilded Age Industrialization</a:t>
            </a:r>
          </a:p>
        </p:txBody>
      </p:sp>
      <p:sp>
        <p:nvSpPr>
          <p:cNvPr id="4099" name="Rectangle 5"/>
          <p:cNvSpPr>
            <a:spLocks noGrp="1" noChangeArrowheads="1"/>
          </p:cNvSpPr>
          <p:nvPr>
            <p:ph type="body" idx="1"/>
          </p:nvPr>
        </p:nvSpPr>
        <p:spPr>
          <a:xfrm>
            <a:off x="0" y="1136500"/>
            <a:ext cx="9144000" cy="5721500"/>
          </a:xfrm>
        </p:spPr>
        <p:txBody>
          <a:bodyPr/>
          <a:lstStyle/>
          <a:p>
            <a:r>
              <a:rPr lang="en-US" dirty="0">
                <a:latin typeface="Rockwell"/>
                <a:cs typeface="Rockwell"/>
              </a:rPr>
              <a:t>During the Gilded Age, American businesses were transformed:</a:t>
            </a:r>
          </a:p>
          <a:p>
            <a:pPr lvl="1"/>
            <a:r>
              <a:rPr lang="en-US" dirty="0">
                <a:latin typeface="Rockwell"/>
                <a:cs typeface="Rockwell"/>
              </a:rPr>
              <a:t>Massive corporations replaced small, family businesses</a:t>
            </a:r>
          </a:p>
          <a:p>
            <a:pPr lvl="1"/>
            <a:r>
              <a:rPr lang="en-US" dirty="0">
                <a:latin typeface="Rockwell"/>
                <a:cs typeface="Rockwell"/>
              </a:rPr>
              <a:t>New technology, transportation, marketing, labor relations, &amp; efficient mass-production</a:t>
            </a:r>
          </a:p>
          <a:p>
            <a:pPr lvl="1"/>
            <a:r>
              <a:rPr lang="en-US" dirty="0">
                <a:latin typeface="Rockwell"/>
                <a:cs typeface="Rockwell"/>
              </a:rPr>
              <a:t>By</a:t>
            </a:r>
            <a:r>
              <a:rPr lang="en-US" sz="3000" dirty="0">
                <a:latin typeface="Rockwell"/>
                <a:cs typeface="Rockwell"/>
              </a:rPr>
              <a:t> </a:t>
            </a:r>
            <a:r>
              <a:rPr lang="en-US" dirty="0">
                <a:latin typeface="Rockwell"/>
                <a:cs typeface="Rockwell"/>
              </a:rPr>
              <a:t>1900,</a:t>
            </a:r>
            <a:r>
              <a:rPr lang="en-US" sz="3000" dirty="0">
                <a:latin typeface="Rockwell"/>
                <a:cs typeface="Rockwell"/>
              </a:rPr>
              <a:t> </a:t>
            </a:r>
            <a:r>
              <a:rPr lang="en-US" dirty="0">
                <a:latin typeface="Rockwell"/>
                <a:cs typeface="Rockwell"/>
              </a:rPr>
              <a:t>the</a:t>
            </a:r>
            <a:r>
              <a:rPr lang="en-US" sz="3000" dirty="0">
                <a:latin typeface="Rockwell"/>
                <a:cs typeface="Rockwell"/>
              </a:rPr>
              <a:t> </a:t>
            </a:r>
            <a:r>
              <a:rPr lang="en-US" dirty="0">
                <a:latin typeface="Rockwell"/>
                <a:cs typeface="Rockwell"/>
              </a:rPr>
              <a:t>U.S.</a:t>
            </a:r>
            <a:r>
              <a:rPr lang="en-US" sz="3000" dirty="0">
                <a:latin typeface="Rockwell"/>
                <a:cs typeface="Rockwell"/>
              </a:rPr>
              <a:t> </a:t>
            </a:r>
            <a:r>
              <a:rPr lang="en-US" dirty="0">
                <a:latin typeface="Rockwell"/>
                <a:cs typeface="Rockwell"/>
              </a:rPr>
              <a:t>was</a:t>
            </a:r>
            <a:r>
              <a:rPr lang="en-US" sz="3000" dirty="0">
                <a:latin typeface="Rockwell"/>
                <a:cs typeface="Rockwell"/>
              </a:rPr>
              <a:t> </a:t>
            </a:r>
            <a:r>
              <a:rPr lang="en-US" dirty="0">
                <a:latin typeface="Rockwell"/>
                <a:cs typeface="Rockwell"/>
              </a:rPr>
              <a:t>the</a:t>
            </a:r>
            <a:r>
              <a:rPr lang="en-US" sz="3000" dirty="0">
                <a:latin typeface="Rockwell"/>
                <a:cs typeface="Rockwell"/>
              </a:rPr>
              <a:t> </a:t>
            </a:r>
            <a:r>
              <a:rPr lang="en-US" dirty="0">
                <a:latin typeface="Rockwell"/>
                <a:cs typeface="Rockwell"/>
              </a:rPr>
              <a:t>most industrialized</a:t>
            </a:r>
            <a:r>
              <a:rPr lang="en-US" sz="3000" dirty="0">
                <a:latin typeface="Rockwell"/>
                <a:cs typeface="Rockwell"/>
              </a:rPr>
              <a:t> </a:t>
            </a:r>
            <a:r>
              <a:rPr lang="en-US" dirty="0">
                <a:latin typeface="Rockwell"/>
                <a:cs typeface="Rockwell"/>
              </a:rPr>
              <a:t>country</a:t>
            </a:r>
            <a:r>
              <a:rPr lang="en-US" sz="3000" dirty="0">
                <a:latin typeface="Rockwell"/>
                <a:cs typeface="Rockwell"/>
              </a:rPr>
              <a:t> </a:t>
            </a:r>
            <a:r>
              <a:rPr lang="en-US" dirty="0">
                <a:latin typeface="Rockwell"/>
                <a:cs typeface="Rockwell"/>
              </a:rPr>
              <a:t>in</a:t>
            </a:r>
            <a:r>
              <a:rPr lang="en-US" sz="3000" dirty="0">
                <a:latin typeface="Rockwell"/>
                <a:cs typeface="Rockwell"/>
              </a:rPr>
              <a:t> </a:t>
            </a:r>
            <a:r>
              <a:rPr lang="en-US" dirty="0">
                <a:latin typeface="Rockwell"/>
                <a:cs typeface="Rockwell"/>
              </a:rPr>
              <a:t>the</a:t>
            </a:r>
            <a:r>
              <a:rPr lang="en-US" sz="3000" dirty="0">
                <a:latin typeface="Rockwell"/>
                <a:cs typeface="Rockwell"/>
              </a:rPr>
              <a:t> </a:t>
            </a:r>
            <a:r>
              <a:rPr lang="en-US" dirty="0">
                <a:latin typeface="Rockwell"/>
                <a:cs typeface="Rockwell"/>
              </a:rPr>
              <a:t>world</a:t>
            </a:r>
          </a:p>
        </p:txBody>
      </p:sp>
    </p:spTree>
    <p:extLst>
      <p:ext uri="{BB962C8B-B14F-4D97-AF65-F5344CB8AC3E}">
        <p14:creationId xmlns:p14="http://schemas.microsoft.com/office/powerpoint/2010/main" val="513972439"/>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Default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dvantage">
      <a:majorFont>
        <a:latin typeface="Rockwell"/>
        <a:ea typeface=""/>
        <a:cs typeface=""/>
        <a:font script="Jpan" typeface="ＭＳ ゴシック"/>
        <a:font script="Hans" typeface="宋体"/>
        <a:font script="Hant" typeface="新細明體"/>
      </a:majorFont>
      <a:minorFont>
        <a:latin typeface="Rockwell"/>
        <a:ea typeface=""/>
        <a:cs typeface=""/>
        <a:font script="Jpan" typeface="ＭＳ ゴシック"/>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Default Theme.thmx</Template>
  <TotalTime>143</TotalTime>
  <Words>2752</Words>
  <Application>Microsoft Macintosh PowerPoint</Application>
  <PresentationFormat>On-screen Show (4:3)</PresentationFormat>
  <Paragraphs>306</Paragraphs>
  <Slides>45</Slides>
  <Notes>9</Notes>
  <HiddenSlides>0</HiddenSlides>
  <MMClips>0</MMClips>
  <ScaleCrop>false</ScaleCrop>
  <HeadingPairs>
    <vt:vector size="4" baseType="variant">
      <vt:variant>
        <vt:lpstr>Theme</vt:lpstr>
      </vt:variant>
      <vt:variant>
        <vt:i4>1</vt:i4>
      </vt:variant>
      <vt:variant>
        <vt:lpstr>Slide Titles</vt:lpstr>
      </vt:variant>
      <vt:variant>
        <vt:i4>45</vt:i4>
      </vt:variant>
    </vt:vector>
  </HeadingPairs>
  <TitlesOfParts>
    <vt:vector size="46" baseType="lpstr">
      <vt:lpstr>Default Theme</vt:lpstr>
      <vt:lpstr>Do Now</vt:lpstr>
      <vt:lpstr>3. The Rise of Industry-Big Business and Labor in the Gilded Age</vt:lpstr>
      <vt:lpstr>AP PROMPT</vt:lpstr>
      <vt:lpstr>Outline</vt:lpstr>
      <vt:lpstr>Free Enterprise: Capitalism</vt:lpstr>
      <vt:lpstr>THE RISE OF BIG BUSINESS</vt:lpstr>
      <vt:lpstr>THE RISE OF BIG BUSINESS</vt:lpstr>
      <vt:lpstr>PowerPoint Presentation</vt:lpstr>
      <vt:lpstr>Gilded Age Industrialization</vt:lpstr>
      <vt:lpstr>Factors Encouraging Industrial Growth</vt:lpstr>
      <vt:lpstr>Chicago Meatpackers:                     The 1st “Disassembly Line”</vt:lpstr>
      <vt:lpstr>The Midwest Made Meat for America </vt:lpstr>
      <vt:lpstr>PowerPoint Presentation</vt:lpstr>
      <vt:lpstr>PowerPoint Presentation</vt:lpstr>
      <vt:lpstr>Problems of Growth</vt:lpstr>
      <vt:lpstr>PowerPoint Presentation</vt:lpstr>
      <vt:lpstr>Big Steel </vt:lpstr>
      <vt:lpstr>PowerPoint Presentation</vt:lpstr>
      <vt:lpstr>PowerPoint Presentation</vt:lpstr>
      <vt:lpstr>PowerPoint Presentation</vt:lpstr>
      <vt:lpstr>Big Oil</vt:lpstr>
      <vt:lpstr>Horizontal Integration</vt:lpstr>
      <vt:lpstr>Standard Oil Trust</vt:lpstr>
      <vt:lpstr>PowerPoint Presentation</vt:lpstr>
      <vt:lpstr>PowerPoint Presentation</vt:lpstr>
      <vt:lpstr>Scientific Management “Taylorism”</vt:lpstr>
      <vt:lpstr>Taylorism= Scientific Management</vt:lpstr>
      <vt:lpstr>PowerPoint Presentation</vt:lpstr>
      <vt:lpstr>Labor changes…</vt:lpstr>
      <vt:lpstr>PowerPoint Presentation</vt:lpstr>
      <vt:lpstr>PowerPoint Presentation</vt:lpstr>
      <vt:lpstr>Corporations</vt:lpstr>
      <vt:lpstr>PowerPoint Presentation</vt:lpstr>
      <vt:lpstr>The development of factory production has consequences for virtually every portion of society.</vt:lpstr>
      <vt:lpstr>The development of factory production has consequences for virtually every portion of society.</vt:lpstr>
      <vt:lpstr>PowerPoint Presentation</vt:lpstr>
      <vt:lpstr>Progress and Poverty, Henry George</vt:lpstr>
      <vt:lpstr>Societal Justifications</vt:lpstr>
      <vt:lpstr>Labor Unions</vt:lpstr>
      <vt:lpstr>The IWW</vt:lpstr>
      <vt:lpstr>PowerPoint Presentation</vt:lpstr>
      <vt:lpstr>Strikes</vt:lpstr>
      <vt:lpstr>Strikes</vt:lpstr>
      <vt:lpstr>Industrial and Governmental Response</vt:lpstr>
      <vt:lpstr>The Organizing of Labor into Unions Is Dangerous; Labor Unions Are Essential</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 Now</dc:title>
  <dc:creator>Craig Winchell</dc:creator>
  <cp:lastModifiedBy>Craig Winchell</cp:lastModifiedBy>
  <cp:revision>17</cp:revision>
  <dcterms:created xsi:type="dcterms:W3CDTF">2019-12-18T18:43:13Z</dcterms:created>
  <dcterms:modified xsi:type="dcterms:W3CDTF">2020-01-08T23:17:16Z</dcterms:modified>
</cp:coreProperties>
</file>