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9"/>
  </p:notesMasterIdLst>
  <p:sldIdLst>
    <p:sldId id="257" r:id="rId2"/>
    <p:sldId id="256" r:id="rId3"/>
    <p:sldId id="258" r:id="rId4"/>
    <p:sldId id="266" r:id="rId5"/>
    <p:sldId id="267" r:id="rId6"/>
    <p:sldId id="260" r:id="rId7"/>
    <p:sldId id="268" r:id="rId8"/>
    <p:sldId id="269" r:id="rId9"/>
    <p:sldId id="270" r:id="rId10"/>
    <p:sldId id="271" r:id="rId11"/>
    <p:sldId id="26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3" r:id="rId20"/>
    <p:sldId id="280" r:id="rId21"/>
    <p:sldId id="281" r:id="rId22"/>
    <p:sldId id="278" r:id="rId23"/>
    <p:sldId id="282" r:id="rId24"/>
    <p:sldId id="285" r:id="rId25"/>
    <p:sldId id="284" r:id="rId26"/>
    <p:sldId id="287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A3D2CD-1BC3-FF4B-AD18-36DD733FD361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D84E-5CF2-2F42-AA14-B0A5A64888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67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D84E-5CF2-2F42-AA14-B0A5A6488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6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>
              <a:defRPr/>
            </a:pPr>
            <a:r>
              <a:rPr lang="en-US" sz="1000" i="1">
                <a:cs typeface="+mn-cs"/>
              </a:rPr>
              <a:t>23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13210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E07C594-A275-4539-9EC8-26F07EAC55C0}" type="slidenum">
              <a:rPr lang="en-US" altLang="en-US" smtClean="0">
                <a:latin typeface="Times New Roman" pitchFamily="18" charset="0"/>
              </a:rPr>
              <a:pPr/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4328690-1F9D-9C4B-A9D1-95D459DCC080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12 ships vs. 800 ships!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A8DA12-B6AB-424C-862E-B459A72EF3D4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D92AC0E-0300-E648-8762-CBF99026681C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Times New Roman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B6D63EB-9754-40E9-ACE4-456FCBD58DBD}" type="slidenum">
              <a:rPr lang="en-US" altLang="en-US" smtClean="0">
                <a:latin typeface="Times New Roman" pitchFamily="18" charset="0"/>
              </a:rPr>
              <a:pPr/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>
              <a:defRPr/>
            </a:pPr>
            <a:r>
              <a:rPr lang="en-US" sz="1000" i="1">
                <a:cs typeface="+mn-cs"/>
              </a:rPr>
              <a:t>27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  <p:sp>
        <p:nvSpPr>
          <p:cNvPr id="9728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E993C7-439A-4AAB-8184-9963C4DE5509}" type="slidenum">
              <a:rPr lang="en-US" altLang="en-US" smtClean="0">
                <a:latin typeface="Times New Roman" pitchFamily="18" charset="0"/>
              </a:rPr>
              <a:pPr/>
              <a:t>27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91000"/>
            <a:ext cx="5029200" cy="4419600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Phrase coined by a Boston reporter</a:t>
            </a:r>
          </a:p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Federalist party dies out after Hartford Convention fiasco (1814)</a:t>
            </a:r>
          </a:p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Leaves Democratic-Republicans as the only major party</a:t>
            </a:r>
          </a:p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Demo-Reps under Madison had adopted Federalist ideas</a:t>
            </a:r>
          </a:p>
          <a:p>
            <a:pPr lvl="1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Federal support for internal improvements (roads, etc.)</a:t>
            </a:r>
          </a:p>
          <a:p>
            <a:pPr lvl="1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Tariff protection of new industries created during embargo</a:t>
            </a:r>
          </a:p>
          <a:p>
            <a:pPr lvl="1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Creation of new national bank </a:t>
            </a:r>
          </a:p>
          <a:p>
            <a:pPr lvl="2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1st Bank of U.S. charter expired in 1811</a:t>
            </a:r>
          </a:p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Monroe elected to two terms of office</a:t>
            </a:r>
          </a:p>
          <a:p>
            <a:pPr lvl="1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Well-liked - even in one-time Federalist stronghold New England</a:t>
            </a:r>
          </a:p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“Victory” in war of 1812 made Americans enthusiastic supporters of the Natl. govt.</a:t>
            </a:r>
          </a:p>
          <a:p>
            <a:pPr lvl="1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Gives Monroe a freer hand in foreign policy matters</a:t>
            </a:r>
          </a:p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Rush-Bagot Treaty between the U.S. &amp; GB called for naval disarmament of the Great lakes</a:t>
            </a:r>
          </a:p>
          <a:p>
            <a:pPr lvl="1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To this day - U.S./Canadian border is unfortified</a:t>
            </a:r>
          </a:p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Convention of 1818 fixes U.S./Canadian border at 49th parallel from Minnesota to Rockies</a:t>
            </a:r>
          </a:p>
          <a:p>
            <a:pPr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Florida purchased from Spain with Adams-Onis Treaty for $5 million</a:t>
            </a:r>
          </a:p>
          <a:p>
            <a:pPr lvl="1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U.S. gives up on claim to Texas</a:t>
            </a:r>
          </a:p>
          <a:p>
            <a:pPr lvl="1">
              <a:buFontTx/>
              <a:buChar char="•"/>
            </a:pPr>
            <a:r>
              <a:rPr lang="en-US" altLang="en-US" sz="1000" smtClean="0">
                <a:latin typeface="Times New Roman" pitchFamily="18" charset="0"/>
              </a:rPr>
              <a:t>Spain recognizes border between Mexico &amp; Oregon Territory at 42nd Parallel</a:t>
            </a:r>
          </a:p>
          <a:p>
            <a:pPr lvl="1">
              <a:buFontTx/>
              <a:buChar char="•"/>
            </a:pPr>
            <a:r>
              <a:rPr lang="en-US" altLang="en-US" sz="1100" smtClean="0">
                <a:latin typeface="Times New Roman" pitchFamily="18" charset="0"/>
              </a:rPr>
              <a:t>The South benefits most but treaty is widely supported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9/25/18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hyperlink" Target="http://www.cbsnews.com/news/the-1814-burning-of-washington-d-c/" TargetMode="External"/><Relationship Id="rId8" Type="http://schemas.openxmlformats.org/officeDocument/2006/relationships/image" Target="../media/image13.jpeg"/><Relationship Id="rId9" Type="http://schemas.openxmlformats.org/officeDocument/2006/relationships/image" Target="../media/image14.jpeg"/><Relationship Id="rId1" Type="http://schemas.microsoft.com/office/2007/relationships/media" Target="file:///C:\Users\e200203909\Documents\CP%20US%20History\Unit_4%20Jeffersonian%20&amp;%20Jacksonian%20Eras,%201800-1840\Star%20Spangled%20Banner-Whitney%20Houston.mp3" TargetMode="External"/><Relationship Id="rId2" Type="http://schemas.openxmlformats.org/officeDocument/2006/relationships/audio" Target="file:///C:\Users\e200203909\Documents\CP%20US%20History\Unit_4%20Jeffersonian%20&amp;%20Jacksonian%20Eras,%201800-1840\Star%20Spangled%20Banner-Whitney%20Houston.mp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hyperlink" Target="http://www.cbsnews.com/videos/passage-star-spangled-banner/" TargetMode="External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" Type="http://schemas.microsoft.com/office/2007/relationships/media" Target="file:///C:\Users\e200203909\Documents\CP%20US%20History\Unit_4%20Jeffersonian%20&amp;%20Jacksonian%20Eras,%201800-1840\Star%20Spangled%20Banner-Whitney%20Houston.mp3" TargetMode="External"/><Relationship Id="rId2" Type="http://schemas.openxmlformats.org/officeDocument/2006/relationships/audio" Target="file:///C:\Users\e200203909\Documents\CP%20US%20History\Unit_4%20Jeffersonian%20&amp;%20Jacksonian%20Eras,%201800-1840\Star%20Spangled%20Banner-Whitney%20Houston.mp3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7" Type="http://schemas.openxmlformats.org/officeDocument/2006/relationships/image" Target="../media/image17.png"/><Relationship Id="rId1" Type="http://schemas.microsoft.com/office/2007/relationships/media" Target="file:///C:\Users\e200203909\Documents\CP%20US%20History\Unit_4%20Jeffersonian%20&amp;%20Jacksonian%20Eras,%201800-1840\Star%20Spangled%20Banner-Whitney%20Houston.mp3" TargetMode="External"/><Relationship Id="rId2" Type="http://schemas.openxmlformats.org/officeDocument/2006/relationships/audio" Target="file:///C:\Users\e200203909\Documents\CP%20US%20History\Unit_4%20Jeffersonian%20&amp;%20Jacksonian%20Eras,%201800-1840\Star%20Spangled%20Banner-Whitney%20Houston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en/3/3f/TheHartfordConventionOrLeapNoLeap.jpg" TargetMode="External"/><Relationship Id="rId3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Identify </a:t>
            </a:r>
            <a:r>
              <a:rPr lang="en-US" smtClean="0"/>
              <a:t>and summarize </a:t>
            </a:r>
            <a:r>
              <a:rPr lang="en-US" dirty="0" smtClean="0"/>
              <a:t>the foreign policy approaches of the first three presidents of the United States.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757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31077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pic>
        <p:nvPicPr>
          <p:cNvPr id="34820" name="Picture 15" descr="United_States_1812-06-1812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5"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89" name="Rectangle 1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3600" smtClean="0">
                <a:solidFill>
                  <a:srgbClr val="000000"/>
                </a:solidFill>
                <a:cs typeface="+mj-cs"/>
              </a:rPr>
              <a:t>Which region would have supported a declaration of war the most? </a:t>
            </a:r>
          </a:p>
        </p:txBody>
      </p:sp>
      <p:sp>
        <p:nvSpPr>
          <p:cNvPr id="131090" name="Rectangle 18"/>
          <p:cNvSpPr>
            <a:spLocks noChangeArrowheads="1"/>
          </p:cNvSpPr>
          <p:nvPr/>
        </p:nvSpPr>
        <p:spPr bwMode="auto">
          <a:xfrm>
            <a:off x="914400" y="2563994"/>
            <a:ext cx="7467600" cy="148553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Most calls for war centered on British interference with U.S. trade rights.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"Free Trade &amp; Sailors' Rights" was a popular battle cry </a:t>
            </a:r>
          </a:p>
        </p:txBody>
      </p:sp>
      <p:sp>
        <p:nvSpPr>
          <p:cNvPr id="131091" name="AutoShape 19"/>
          <p:cNvSpPr>
            <a:spLocks noChangeArrowheads="1"/>
          </p:cNvSpPr>
          <p:nvPr/>
        </p:nvSpPr>
        <p:spPr bwMode="auto">
          <a:xfrm>
            <a:off x="76200" y="1828800"/>
            <a:ext cx="5410200" cy="2286000"/>
          </a:xfrm>
          <a:prstGeom prst="wedgeRectCallout">
            <a:avLst>
              <a:gd name="adj1" fmla="val 94074"/>
              <a:gd name="adj2" fmla="val -30000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NE Federalists thought war with Britain as a </a:t>
            </a:r>
            <a:r>
              <a:rPr lang="en-US" sz="2800" i="1" u="sng">
                <a:solidFill>
                  <a:srgbClr val="000000"/>
                </a:solidFill>
                <a:cs typeface="+mn-cs"/>
              </a:rPr>
              <a:t>mistake</a:t>
            </a:r>
            <a:r>
              <a:rPr lang="en-US" sz="2800">
                <a:solidFill>
                  <a:srgbClr val="000000"/>
                </a:solidFill>
                <a:cs typeface="+mn-cs"/>
              </a:rPr>
              <a:t>: they feared the U.S. could not defeat England &amp; a war would bankrupt the country </a:t>
            </a:r>
          </a:p>
        </p:txBody>
      </p:sp>
      <p:sp>
        <p:nvSpPr>
          <p:cNvPr id="131092" name="AutoShape 20"/>
          <p:cNvSpPr>
            <a:spLocks noChangeArrowheads="1"/>
          </p:cNvSpPr>
          <p:nvPr/>
        </p:nvSpPr>
        <p:spPr bwMode="auto">
          <a:xfrm>
            <a:off x="228600" y="304800"/>
            <a:ext cx="5181600" cy="1447800"/>
          </a:xfrm>
          <a:prstGeom prst="wedgeRectCallout">
            <a:avLst>
              <a:gd name="adj1" fmla="val 66023"/>
              <a:gd name="adj2" fmla="val 185199"/>
            </a:avLst>
          </a:prstGeom>
          <a:solidFill>
            <a:srgbClr val="FFCC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>
                <a:solidFill>
                  <a:srgbClr val="000000"/>
                </a:solidFill>
                <a:cs typeface="+mn-cs"/>
              </a:rPr>
              <a:t>Americans in the West &amp; South wanted war to gain Canada &amp; Spanish Florida</a:t>
            </a:r>
            <a:r>
              <a:rPr lang="en-US" sz="1400">
                <a:solidFill>
                  <a:srgbClr val="000000"/>
                </a:solidFill>
                <a:cs typeface="+mn-cs"/>
              </a:rPr>
              <a:t> </a:t>
            </a:r>
          </a:p>
        </p:txBody>
      </p:sp>
      <p:sp>
        <p:nvSpPr>
          <p:cNvPr id="131093" name="AutoShape 21"/>
          <p:cNvSpPr>
            <a:spLocks noChangeArrowheads="1"/>
          </p:cNvSpPr>
          <p:nvPr/>
        </p:nvSpPr>
        <p:spPr bwMode="auto">
          <a:xfrm>
            <a:off x="76200" y="5410200"/>
            <a:ext cx="8229600" cy="1371600"/>
          </a:xfrm>
          <a:prstGeom prst="wedgeRectCallout">
            <a:avLst>
              <a:gd name="adj1" fmla="val 35880"/>
              <a:gd name="adj2" fmla="val -117824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kumimoji="1" lang="en-US" sz="2800" dirty="0">
                <a:solidFill>
                  <a:srgbClr val="000000"/>
                </a:solidFill>
                <a:cs typeface="+mn-cs"/>
              </a:rPr>
              <a:t>By 1810, </a:t>
            </a:r>
            <a:r>
              <a:rPr kumimoji="1" lang="en-US" sz="2800" i="1" u="sng" dirty="0">
                <a:solidFill>
                  <a:srgbClr val="000000"/>
                </a:solidFill>
                <a:cs typeface="+mn-cs"/>
              </a:rPr>
              <a:t>War Hawks</a:t>
            </a:r>
            <a:r>
              <a:rPr kumimoji="1" lang="en-US" sz="2800" dirty="0">
                <a:solidFill>
                  <a:srgbClr val="000000"/>
                </a:solidFill>
                <a:cs typeface="+mn-cs"/>
              </a:rPr>
              <a:t> in Congress, led by Henry Clay (KY) &amp; John C. Calhoun (SC), demanded war with England</a:t>
            </a:r>
          </a:p>
        </p:txBody>
      </p:sp>
      <p:sp>
        <p:nvSpPr>
          <p:cNvPr id="131094" name="Rectangle 22"/>
          <p:cNvSpPr>
            <a:spLocks noChangeArrowheads="1"/>
          </p:cNvSpPr>
          <p:nvPr/>
        </p:nvSpPr>
        <p:spPr bwMode="auto">
          <a:xfrm>
            <a:off x="1066800" y="1351647"/>
            <a:ext cx="7086600" cy="1290610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90000"/>
              <a:buFont typeface="Wingdings" charset="0"/>
              <a:buNone/>
              <a:defRPr/>
            </a:pPr>
            <a:r>
              <a:rPr kumimoji="1" lang="en-US" sz="3200" dirty="0">
                <a:solidFill>
                  <a:srgbClr val="000000"/>
                </a:solidFill>
                <a:cs typeface="+mn-cs"/>
              </a:rPr>
              <a:t>Madison eventually gave in &amp; asked Congress for a declaration of war in June 1812 </a:t>
            </a:r>
          </a:p>
        </p:txBody>
      </p:sp>
      <p:sp>
        <p:nvSpPr>
          <p:cNvPr id="131096" name="AutoShape 24"/>
          <p:cNvSpPr>
            <a:spLocks noChangeArrowheads="1"/>
          </p:cNvSpPr>
          <p:nvPr/>
        </p:nvSpPr>
        <p:spPr bwMode="auto">
          <a:xfrm>
            <a:off x="76200" y="76200"/>
            <a:ext cx="8915400" cy="990600"/>
          </a:xfrm>
          <a:prstGeom prst="wedgeRectCallout">
            <a:avLst>
              <a:gd name="adj1" fmla="val 819"/>
              <a:gd name="adj2" fmla="val 89903"/>
            </a:avLst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Patriotism surged as War Hawks claimed the  War of 1812 the </a:t>
            </a:r>
            <a:r>
              <a:rPr lang="ja-JP" altLang="en-US" sz="2800" dirty="0">
                <a:solidFill>
                  <a:srgbClr val="000000"/>
                </a:solidFill>
                <a:latin typeface="Arial"/>
                <a:cs typeface="+mn-cs"/>
              </a:rPr>
              <a:t>“</a:t>
            </a:r>
            <a:r>
              <a:rPr lang="en-US" sz="2800" dirty="0">
                <a:solidFill>
                  <a:srgbClr val="000000"/>
                </a:solidFill>
                <a:cs typeface="+mn-cs"/>
              </a:rPr>
              <a:t>Second American Revolution</a:t>
            </a:r>
            <a:r>
              <a:rPr lang="ja-JP" altLang="en-US" sz="2800" dirty="0">
                <a:solidFill>
                  <a:srgbClr val="000000"/>
                </a:solidFill>
                <a:latin typeface="Arial"/>
                <a:cs typeface="+mn-cs"/>
              </a:rPr>
              <a:t>”</a:t>
            </a:r>
            <a:endParaRPr lang="en-US" sz="2800" dirty="0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400680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10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1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1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1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0" grpId="0" animBg="1"/>
      <p:bldP spid="131090" grpId="1" animBg="1"/>
      <p:bldP spid="131091" grpId="0" animBg="1"/>
      <p:bldP spid="131091" grpId="1" animBg="1"/>
      <p:bldP spid="131092" grpId="0" animBg="1"/>
      <p:bldP spid="131092" grpId="1" animBg="1"/>
      <p:bldP spid="131093" grpId="0" animBg="1"/>
      <p:bldP spid="131093" grpId="1" animBg="1"/>
      <p:bldP spid="131094" grpId="0" animBg="1"/>
      <p:bldP spid="1310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685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>
                <a:latin typeface="Rockwell"/>
                <a:cs typeface="Rockwell"/>
              </a:rPr>
              <a:t>Causes of the War of 1812</a:t>
            </a:r>
          </a:p>
        </p:txBody>
      </p:sp>
      <p:sp>
        <p:nvSpPr>
          <p:cNvPr id="11267" name="Rectangle 3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19050" y="774700"/>
            <a:ext cx="4552950" cy="592455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United States vs. Great Britain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British impressment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Alleged British influence in the western frontier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War Hawks in Congress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John C. Calhoun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Henry Clay</a:t>
            </a:r>
          </a:p>
          <a:p>
            <a:pPr eaLnBrk="1" hangingPunct="1">
              <a:defRPr/>
            </a:pPr>
            <a:r>
              <a:rPr lang="en-US" sz="2400" dirty="0">
                <a:latin typeface="Rockwell"/>
                <a:cs typeface="Rockwell"/>
              </a:rPr>
              <a:t>Opposition to War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Federalists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Old guard Dem-Reps</a:t>
            </a:r>
          </a:p>
          <a:p>
            <a:pPr lvl="1" eaLnBrk="1" hangingPunct="1">
              <a:defRPr/>
            </a:pPr>
            <a:r>
              <a:rPr lang="en-US" sz="2000" dirty="0">
                <a:latin typeface="Rockwell"/>
                <a:cs typeface="Rockwell"/>
              </a:rPr>
              <a:t>New England and merchants</a:t>
            </a:r>
          </a:p>
        </p:txBody>
      </p:sp>
      <p:pic>
        <p:nvPicPr>
          <p:cNvPr id="37891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4875" y="774700"/>
            <a:ext cx="2895600" cy="2887663"/>
          </a:xfrm>
        </p:spPr>
      </p:pic>
      <p:pic>
        <p:nvPicPr>
          <p:cNvPr id="3789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3713163"/>
            <a:ext cx="428625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4956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Allegiance%20to%20No%20Crown"/>
          <p:cNvPicPr>
            <a:picLocks noChangeAspect="1" noChangeArrowheads="1"/>
          </p:cNvPicPr>
          <p:nvPr/>
        </p:nvPicPr>
        <p:blipFill>
          <a:blip r:embed="rId2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7"/>
            <a:ext cx="5586701" cy="684668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72548" y="11316"/>
            <a:ext cx="26714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Text Analysis: Madison’s War Message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0441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War for U.S. maritime rights or a war for territory?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43175"/>
            <a:ext cx="8229600" cy="4324350"/>
          </a:xfrm>
        </p:spPr>
        <p:txBody>
          <a:bodyPr/>
          <a:lstStyle/>
          <a:p>
            <a:pPr eaLnBrk="1" hangingPunct="1"/>
            <a:r>
              <a:rPr lang="en-US" altLang="en-US" smtClean="0"/>
              <a:t>Northeasterners most directly concerned with maritime rights were largely opposed to the war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South &amp; West, most strongly for territorial expansion, favored the war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512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-3175" y="0"/>
            <a:ext cx="9147175" cy="609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3600" dirty="0">
                <a:solidFill>
                  <a:schemeClr val="tx1"/>
                </a:solidFill>
                <a:latin typeface="Rockwell"/>
                <a:cs typeface="Rockwell"/>
              </a:rPr>
              <a:t>The War of 1812 (1812—1815)</a:t>
            </a:r>
          </a:p>
        </p:txBody>
      </p:sp>
      <p:pic>
        <p:nvPicPr>
          <p:cNvPr id="59395" name="Picture 7" descr="203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2795"/>
          <a:stretch>
            <a:fillRect/>
          </a:stretch>
        </p:blipFill>
        <p:spPr bwMode="auto">
          <a:xfrm>
            <a:off x="0" y="609600"/>
            <a:ext cx="5095875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ar Spangled Banner-Whitney Houst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55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7" name="Rectangle 1"/>
          <p:cNvSpPr>
            <a:spLocks noChangeArrowheads="1"/>
          </p:cNvSpPr>
          <p:nvPr/>
        </p:nvSpPr>
        <p:spPr bwMode="auto">
          <a:xfrm>
            <a:off x="5257800" y="609600"/>
            <a:ext cx="3810000" cy="1286506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dirty="0">
                <a:solidFill>
                  <a:schemeClr val="bg1"/>
                </a:solidFill>
                <a:latin typeface="Rockwell"/>
                <a:cs typeface="Rockwell"/>
              </a:rPr>
              <a:t>The U.S. had a </a:t>
            </a:r>
            <a:br>
              <a:rPr lang="en-US" sz="2400" dirty="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chemeClr val="bg1"/>
                </a:solidFill>
                <a:latin typeface="Rockwell"/>
                <a:cs typeface="Rockwell"/>
              </a:rPr>
              <a:t>small navy and </a:t>
            </a:r>
            <a:br>
              <a:rPr lang="en-US" sz="2400" dirty="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 dirty="0">
                <a:solidFill>
                  <a:schemeClr val="bg1"/>
                </a:solidFill>
                <a:latin typeface="Rockwell"/>
                <a:cs typeface="Rockwell"/>
              </a:rPr>
              <a:t>poorly trained army when the war began</a:t>
            </a:r>
          </a:p>
        </p:txBody>
      </p:sp>
      <p:sp>
        <p:nvSpPr>
          <p:cNvPr id="59398" name="Rectangle 12"/>
          <p:cNvSpPr>
            <a:spLocks noChangeArrowheads="1"/>
          </p:cNvSpPr>
          <p:nvPr/>
        </p:nvSpPr>
        <p:spPr bwMode="auto">
          <a:xfrm>
            <a:off x="5257800" y="2362200"/>
            <a:ext cx="3810000" cy="128650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Meanwhile, Britain’s </a:t>
            </a:r>
            <a:br>
              <a:rPr lang="en-US" sz="240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well-trained army had been fighting France for a decade </a:t>
            </a: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257800" y="5105400"/>
            <a:ext cx="3810000" cy="1604963"/>
          </a:xfrm>
          <a:prstGeom prst="wedgeRectCallout">
            <a:avLst>
              <a:gd name="adj1" fmla="val -99764"/>
              <a:gd name="adj2" fmla="val -158134"/>
            </a:avLst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2400">
                <a:latin typeface="Rockwell"/>
                <a:cs typeface="Rockwell"/>
                <a:hlinkClick r:id="rId7"/>
              </a:rPr>
              <a:t>The British attacked and burned the national capital Washington, D.C.</a:t>
            </a:r>
            <a:endParaRPr kumimoji="1" lang="en-US" sz="2400">
              <a:latin typeface="Rockwell"/>
              <a:cs typeface="Rockwel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257800" y="4138613"/>
            <a:ext cx="3810000" cy="69557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The war went badly in the early years </a:t>
            </a:r>
          </a:p>
        </p:txBody>
      </p:sp>
      <p:pic>
        <p:nvPicPr>
          <p:cNvPr id="10" name="Picture 13" descr="Photo of WASHINGTON BURNING, 1814. &#10;The burning of Washington, D.C., by the British on 24 August 1814. Colored engraving, English, 1816."/>
          <p:cNvPicPr>
            <a:picLocks noChangeAspect="1" noChangeArrowheads="1"/>
          </p:cNvPicPr>
          <p:nvPr/>
        </p:nvPicPr>
        <p:blipFill>
          <a:blip r:embed="rId8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480377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Photo of WASHINGTON BURNING, 1814. &#10;Washingtonians fleeing the city during the burning of the White House and the Capitol by the British on 24 August 1814. Illustration by an unknown artist."/>
          <p:cNvPicPr>
            <a:picLocks noChangeAspect="1" noChangeArrowheads="1"/>
          </p:cNvPicPr>
          <p:nvPr/>
        </p:nvPicPr>
        <p:blipFill>
          <a:blip r:embed="rId9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3"/>
          <a:stretch>
            <a:fillRect/>
          </a:stretch>
        </p:blipFill>
        <p:spPr bwMode="auto">
          <a:xfrm>
            <a:off x="228600" y="3276600"/>
            <a:ext cx="4792663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89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203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2795"/>
          <a:stretch>
            <a:fillRect/>
          </a:stretch>
        </p:blipFill>
        <p:spPr bwMode="auto">
          <a:xfrm>
            <a:off x="4570413" y="1597025"/>
            <a:ext cx="44196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ar Spangled Banner-Whitney Houst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55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AutoShape 10"/>
          <p:cNvSpPr>
            <a:spLocks noChangeArrowheads="1"/>
          </p:cNvSpPr>
          <p:nvPr/>
        </p:nvSpPr>
        <p:spPr bwMode="auto">
          <a:xfrm>
            <a:off x="149225" y="76200"/>
            <a:ext cx="8842375" cy="1371600"/>
          </a:xfrm>
          <a:prstGeom prst="wedgeRectCallout">
            <a:avLst>
              <a:gd name="adj1" fmla="val -6838"/>
              <a:gd name="adj2" fmla="val -30981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kumimoji="1" lang="en-US" sz="2800" dirty="0">
                <a:solidFill>
                  <a:srgbClr val="000000"/>
                </a:solidFill>
                <a:latin typeface="Rockwell"/>
                <a:cs typeface="Rockwell"/>
              </a:rPr>
              <a:t>When the British laid siege to Fort McHenry, American Francis Scott Key wrote the poem “</a:t>
            </a:r>
            <a:r>
              <a:rPr kumimoji="1" lang="en-US" sz="2800" i="1" dirty="0">
                <a:solidFill>
                  <a:srgbClr val="000000"/>
                </a:solidFill>
                <a:latin typeface="Rockwell"/>
                <a:cs typeface="Rockwell"/>
                <a:hlinkClick r:id="rId7"/>
              </a:rPr>
              <a:t>The</a:t>
            </a:r>
            <a:r>
              <a:rPr kumimoji="1" lang="en-US" sz="2800" dirty="0">
                <a:solidFill>
                  <a:srgbClr val="000000"/>
                </a:solidFill>
                <a:latin typeface="Rockwell"/>
                <a:cs typeface="Rockwell"/>
                <a:hlinkClick r:id="rId7"/>
              </a:rPr>
              <a:t> </a:t>
            </a:r>
            <a:r>
              <a:rPr kumimoji="1" lang="en-US" sz="2800" i="1" dirty="0">
                <a:solidFill>
                  <a:srgbClr val="000000"/>
                </a:solidFill>
                <a:latin typeface="Rockwell"/>
                <a:cs typeface="Rockwell"/>
                <a:hlinkClick r:id="rId7"/>
              </a:rPr>
              <a:t>Star Spangled Banner</a:t>
            </a:r>
            <a:r>
              <a:rPr kumimoji="1" lang="en-US" sz="2800" dirty="0">
                <a:solidFill>
                  <a:srgbClr val="000000"/>
                </a:solidFill>
                <a:latin typeface="Rockwell"/>
                <a:cs typeface="Rockwell"/>
              </a:rPr>
              <a:t>”</a:t>
            </a:r>
          </a:p>
        </p:txBody>
      </p:sp>
      <p:pic>
        <p:nvPicPr>
          <p:cNvPr id="61445" name="Picture 15" descr="Photo of BALTIMORE: FORT McHENRY. &#10;The bombardment of Fort McHenry, Baltimore, on 13-14 September 1814: contemporary aquatint by John Bower."/>
          <p:cNvPicPr>
            <a:picLocks noChangeAspect="1" noChangeArrowheads="1"/>
          </p:cNvPicPr>
          <p:nvPr/>
        </p:nvPicPr>
        <p:blipFill>
          <a:blip r:embed="rId8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25"/>
          <a:stretch>
            <a:fillRect/>
          </a:stretch>
        </p:blipFill>
        <p:spPr bwMode="auto">
          <a:xfrm>
            <a:off x="152400" y="1524000"/>
            <a:ext cx="44243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6" descr="Photo of FRANCIS SCOTT KEY, 1814. &#10;Key (1779-1843) detained on a British ship in Baltimore Harbor, September 1814, watches the bombardment of Fort McHenry and the flag that inspired him to write 'The Star Spangled Banner.' Wood engraving, American, 1885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9" b="9996"/>
          <a:stretch>
            <a:fillRect/>
          </a:stretch>
        </p:blipFill>
        <p:spPr bwMode="auto">
          <a:xfrm>
            <a:off x="609600" y="3736975"/>
            <a:ext cx="35099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03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 descr="203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0" r="2795"/>
          <a:stretch>
            <a:fillRect/>
          </a:stretch>
        </p:blipFill>
        <p:spPr bwMode="auto">
          <a:xfrm>
            <a:off x="-152400" y="1839913"/>
            <a:ext cx="4191000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tar Spangled Banner-Whitney Houston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5563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76200" y="96838"/>
            <a:ext cx="5029200" cy="217495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Though Britain was winning, they were also fighting France and wanted to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quickly end the War of 1812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57800" y="104775"/>
            <a:ext cx="3810000" cy="1830244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In 1814, Britain and the United States signed the Treaty of Ghent ending the war</a:t>
            </a:r>
          </a:p>
        </p:txBody>
      </p:sp>
      <p:pic>
        <p:nvPicPr>
          <p:cNvPr id="6349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24966" r="38174" b="15726"/>
          <a:stretch>
            <a:fillRect/>
          </a:stretch>
        </p:blipFill>
        <p:spPr bwMode="auto">
          <a:xfrm>
            <a:off x="4159250" y="1839913"/>
            <a:ext cx="5340350" cy="501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37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ockwell"/>
                <a:cs typeface="Rockwell"/>
              </a:rPr>
              <a:t>War of 1812</a:t>
            </a:r>
            <a:br>
              <a:rPr lang="en-US">
                <a:latin typeface="Rockwell"/>
                <a:cs typeface="Rockwell"/>
              </a:rPr>
            </a:br>
            <a:r>
              <a:rPr lang="en-US">
                <a:latin typeface="Rockwell"/>
                <a:cs typeface="Rockwell"/>
              </a:rPr>
              <a:t>Battles with Frontier 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13" y="1676400"/>
            <a:ext cx="4395787" cy="4953000"/>
          </a:xfrm>
        </p:spPr>
        <p:txBody>
          <a:bodyPr/>
          <a:lstStyle/>
          <a:p>
            <a:r>
              <a:rPr lang="en-US" dirty="0" smtClean="0">
                <a:latin typeface="Rockwell"/>
                <a:cs typeface="Rockwell"/>
              </a:rPr>
              <a:t>Tecumseh’s </a:t>
            </a:r>
            <a:r>
              <a:rPr lang="en-US" dirty="0">
                <a:latin typeface="Rockwell"/>
                <a:cs typeface="Rockwell"/>
              </a:rPr>
              <a:t>War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Battle of Tippecanoe (1811)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Battle of the Thames (1813)</a:t>
            </a:r>
          </a:p>
          <a:p>
            <a:r>
              <a:rPr lang="en-US" dirty="0">
                <a:latin typeface="Rockwell"/>
                <a:cs typeface="Rockwell"/>
              </a:rPr>
              <a:t>Creek War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Battle of Horseshoe Bend (1814)</a:t>
            </a:r>
          </a:p>
        </p:txBody>
      </p:sp>
      <p:pic>
        <p:nvPicPr>
          <p:cNvPr id="3584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025" y="1828800"/>
            <a:ext cx="4513263" cy="3917950"/>
          </a:xfrm>
        </p:spPr>
      </p:pic>
    </p:spTree>
    <p:extLst>
      <p:ext uri="{BB962C8B-B14F-4D97-AF65-F5344CB8AC3E}">
        <p14:creationId xmlns:p14="http://schemas.microsoft.com/office/powerpoint/2010/main" val="870499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533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Death of Federalist Party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686800" cy="556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New England states opposed war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Dec. 15, 1814 - leading Federalists held Hartford Convention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Proposed 7 amendments to Const. to strengthen states rights (ironic!) &amp; protect northern interests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Some hinted at secession though did not have support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Convention ill-timed – Americans thought we won and Federalists came off as weak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16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Hartford Convention Resolutions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08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09777"/>
            <a:ext cx="7772400" cy="3155027"/>
          </a:xfrm>
        </p:spPr>
        <p:txBody>
          <a:bodyPr>
            <a:normAutofit/>
          </a:bodyPr>
          <a:lstStyle/>
          <a:p>
            <a:r>
              <a:rPr lang="en-US" dirty="0" smtClean="0"/>
              <a:t>The War of 1812-Economic, Political, and Social Effects of the 2</a:t>
            </a:r>
            <a:r>
              <a:rPr lang="en-US" baseline="30000" dirty="0" smtClean="0"/>
              <a:t>nd</a:t>
            </a:r>
            <a:r>
              <a:rPr lang="en-US" dirty="0" smtClean="0"/>
              <a:t> War for Independence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32362"/>
            <a:ext cx="6400800" cy="1972942"/>
          </a:xfrm>
        </p:spPr>
        <p:txBody>
          <a:bodyPr>
            <a:normAutofit/>
          </a:bodyPr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 2018-2019</a:t>
            </a:r>
          </a:p>
          <a:p>
            <a:r>
              <a:rPr lang="en-US" dirty="0" smtClean="0"/>
              <a:t>Period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613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76200"/>
            <a:ext cx="8540750" cy="762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Hartford Convention (1814)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76200" y="838200"/>
            <a:ext cx="4419600" cy="6019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Platform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Federal economic assistance for New England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2/3 congressional majority for embargoes, state admission, and declaration of war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Rescind the Three-Fifths Compromise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One-term president and no same-state successor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Talk of secession by radicals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After War of 1812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Perceived as traitors</a:t>
            </a:r>
          </a:p>
          <a:p>
            <a:pPr lvl="1" eaLnBrk="1" hangingPunct="1"/>
            <a:r>
              <a:rPr lang="en-US" sz="2000" dirty="0">
                <a:latin typeface="Rockwell"/>
                <a:cs typeface="Rockwell"/>
              </a:rPr>
              <a:t>Effectively weakened as a national party</a:t>
            </a:r>
          </a:p>
          <a:p>
            <a:pPr lvl="1" eaLnBrk="1" hangingPunct="1"/>
            <a:endParaRPr lang="en-US" dirty="0">
              <a:latin typeface="Rockwell"/>
              <a:cs typeface="Rockwell"/>
            </a:endParaRPr>
          </a:p>
          <a:p>
            <a:pPr lvl="1" eaLnBrk="1" hangingPunct="1"/>
            <a:endParaRPr lang="en-US" dirty="0">
              <a:latin typeface="Rockwell"/>
              <a:cs typeface="Rockwell"/>
            </a:endParaRPr>
          </a:p>
        </p:txBody>
      </p:sp>
      <p:pic>
        <p:nvPicPr>
          <p:cNvPr id="3789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87863" y="1676400"/>
            <a:ext cx="4656137" cy="3200400"/>
          </a:xfrm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638800" y="304800"/>
            <a:ext cx="3505200" cy="990600"/>
          </a:xfrm>
          <a:prstGeom prst="wedgeRectCallout">
            <a:avLst>
              <a:gd name="adj1" fmla="val 9963"/>
              <a:gd name="adj2" fmla="val 121634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The War of 1812 is still going on!!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76200" y="190500"/>
            <a:ext cx="5257800" cy="990600"/>
          </a:xfrm>
          <a:prstGeom prst="wedgeRectCallout">
            <a:avLst>
              <a:gd name="adj1" fmla="val -7865"/>
              <a:gd name="adj2" fmla="val 151399"/>
            </a:avLst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In order to reduce southern control of Congress</a:t>
            </a: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3505200" y="4657163"/>
            <a:ext cx="5638800" cy="990600"/>
          </a:xfrm>
          <a:prstGeom prst="wedgeRectCallout">
            <a:avLst>
              <a:gd name="adj1" fmla="val -50545"/>
              <a:gd name="adj2" fmla="val -106824"/>
            </a:avLst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10000"/>
              </a:spcBef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In order to break the Virginia presidential dynasty </a:t>
            </a:r>
          </a:p>
        </p:txBody>
      </p:sp>
    </p:spTree>
    <p:extLst>
      <p:ext uri="{BB962C8B-B14F-4D97-AF65-F5344CB8AC3E}">
        <p14:creationId xmlns:p14="http://schemas.microsoft.com/office/powerpoint/2010/main" val="256175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:TheHartfordConventionOrLeapNoLea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1"/>
          <a:stretch>
            <a:fillRect/>
          </a:stretch>
        </p:blipFill>
        <p:spPr bwMode="auto">
          <a:xfrm>
            <a:off x="0" y="0"/>
            <a:ext cx="9144000" cy="612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70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title"/>
          </p:nvPr>
        </p:nvSpPr>
        <p:spPr>
          <a:xfrm>
            <a:off x="293096" y="0"/>
            <a:ext cx="8546104" cy="8382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cs typeface="+mj-cs"/>
              </a:rPr>
              <a:t>Treaty of Ghent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9144000" cy="6019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u="sng" dirty="0" smtClean="0">
                <a:cs typeface="+mn-cs"/>
              </a:rPr>
              <a:t>Treaty of Ghent</a:t>
            </a:r>
            <a:r>
              <a:rPr lang="en-US" dirty="0" smtClean="0">
                <a:cs typeface="+mn-cs"/>
              </a:rPr>
              <a:t> did </a:t>
            </a:r>
            <a:r>
              <a:rPr lang="en-US" b="1" u="sng" dirty="0" smtClean="0">
                <a:cs typeface="+mn-cs"/>
              </a:rPr>
              <a:t>not</a:t>
            </a:r>
            <a:r>
              <a:rPr lang="en-US" dirty="0" smtClean="0">
                <a:cs typeface="+mn-cs"/>
              </a:rPr>
              <a:t> address U.S. neutrality but was ratified unanimously by the Senate</a:t>
            </a:r>
          </a:p>
          <a:p>
            <a:pPr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>
                <a:cs typeface="+mn-cs"/>
              </a:rPr>
              <a:t>Effects of the war: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/>
              <a:t>Ended all Indian-British alliances in western lands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/>
              <a:t>Scared Spain into signing the Adams-Onis Treaty in 1819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dirty="0" smtClean="0"/>
              <a:t>The lack of Federalist loyalty was the fatal blow to the party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defRPr/>
            </a:pPr>
            <a:r>
              <a:rPr lang="en-US" i="1" dirty="0" smtClean="0"/>
              <a:t>‘Status Quo </a:t>
            </a:r>
            <a:r>
              <a:rPr lang="en-US" i="1" dirty="0" err="1" smtClean="0"/>
              <a:t>Antebelllum</a:t>
            </a:r>
            <a:r>
              <a:rPr lang="en-US" i="1" dirty="0" smtClean="0"/>
              <a:t>’</a:t>
            </a:r>
          </a:p>
        </p:txBody>
      </p:sp>
      <p:sp>
        <p:nvSpPr>
          <p:cNvPr id="96265" name="AutoShape 9"/>
          <p:cNvSpPr>
            <a:spLocks noChangeArrowheads="1"/>
          </p:cNvSpPr>
          <p:nvPr/>
        </p:nvSpPr>
        <p:spPr bwMode="auto">
          <a:xfrm>
            <a:off x="2263784" y="6248400"/>
            <a:ext cx="6248400" cy="533400"/>
          </a:xfrm>
          <a:prstGeom prst="wedgeRectCallout">
            <a:avLst>
              <a:gd name="adj1" fmla="val -9435"/>
              <a:gd name="adj2" fmla="val -381755"/>
            </a:avLst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>
                <a:solidFill>
                  <a:srgbClr val="000000"/>
                </a:solidFill>
                <a:cs typeface="+mn-cs"/>
              </a:rPr>
              <a:t>Spain ceded Florida to the USA</a:t>
            </a:r>
          </a:p>
        </p:txBody>
      </p:sp>
    </p:spTree>
    <p:extLst>
      <p:ext uri="{BB962C8B-B14F-4D97-AF65-F5344CB8AC3E}">
        <p14:creationId xmlns:p14="http://schemas.microsoft.com/office/powerpoint/2010/main" val="37489515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Rockwell"/>
                <a:cs typeface="Rockwell"/>
              </a:rPr>
              <a:t>War of 1812’s Impact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295400"/>
            <a:ext cx="8763000" cy="5334000"/>
          </a:xfrm>
        </p:spPr>
        <p:txBody>
          <a:bodyPr/>
          <a:lstStyle/>
          <a:p>
            <a:pPr eaLnBrk="1" hangingPunct="1"/>
            <a:r>
              <a:rPr lang="en-US" dirty="0">
                <a:latin typeface="Rockwell"/>
                <a:cs typeface="Rockwell"/>
              </a:rPr>
              <a:t>Growth of nationalism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Ushered in an “Era of Good Feelings”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Domestic industrial and manufacturing development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Emphasis on national infrastructure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Promotion of professional military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International respect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Natives significantly weakened</a:t>
            </a:r>
          </a:p>
          <a:p>
            <a:pPr eaLnBrk="1" hangingPunct="1"/>
            <a:r>
              <a:rPr lang="en-US" dirty="0">
                <a:latin typeface="Rockwell"/>
                <a:cs typeface="Rockwell"/>
              </a:rPr>
              <a:t>Increased drive to expand west</a:t>
            </a:r>
          </a:p>
        </p:txBody>
      </p:sp>
    </p:spTree>
    <p:extLst>
      <p:ext uri="{BB962C8B-B14F-4D97-AF65-F5344CB8AC3E}">
        <p14:creationId xmlns:p14="http://schemas.microsoft.com/office/powerpoint/2010/main" val="2372883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>
                <a:latin typeface="Rockwell"/>
                <a:cs typeface="Rockwell"/>
              </a:rPr>
              <a:t>Adams-Onis Treaty (1819)</a:t>
            </a:r>
          </a:p>
        </p:txBody>
      </p:sp>
      <p:pic>
        <p:nvPicPr>
          <p:cNvPr id="27650" name="Picture 8" descr="AdamsOni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762000"/>
            <a:ext cx="7177088" cy="586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447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025"/>
            <a:ext cx="8540750" cy="5365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Rockwell"/>
                <a:cs typeface="Rockwell"/>
              </a:rPr>
              <a:t>A National Perception</a:t>
            </a:r>
          </a:p>
        </p:txBody>
      </p:sp>
      <p:pic>
        <p:nvPicPr>
          <p:cNvPr id="19458" name="Content Placeholder 3" descr="346813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50" y="758825"/>
            <a:ext cx="8909050" cy="5148263"/>
          </a:xfrm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4764088" y="5907088"/>
            <a:ext cx="42656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i="1">
                <a:latin typeface="Rockwell"/>
                <a:cs typeface="Rockwell"/>
              </a:rPr>
              <a:t>Fourth of July Celebration in Centre Square</a:t>
            </a:r>
            <a:endParaRPr lang="en-US" sz="1800">
              <a:latin typeface="Rockwell"/>
              <a:cs typeface="Rockwell"/>
            </a:endParaRPr>
          </a:p>
          <a:p>
            <a:r>
              <a:rPr lang="en-US" sz="1800">
                <a:latin typeface="Rockwell"/>
                <a:cs typeface="Rockwell"/>
              </a:rPr>
              <a:t>John Lewis Krimmel, 1819</a:t>
            </a:r>
          </a:p>
        </p:txBody>
      </p:sp>
    </p:spTree>
    <p:extLst>
      <p:ext uri="{BB962C8B-B14F-4D97-AF65-F5344CB8AC3E}">
        <p14:creationId xmlns:p14="http://schemas.microsoft.com/office/powerpoint/2010/main" val="3307640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>
                <a:latin typeface="Rockwell"/>
                <a:cs typeface="Rockwell"/>
              </a:rPr>
              <a:t>Era of Good Feelings</a:t>
            </a:r>
            <a:br>
              <a:rPr lang="en-US" sz="3600" dirty="0">
                <a:latin typeface="Rockwell"/>
                <a:cs typeface="Rockwell"/>
              </a:rPr>
            </a:br>
            <a:r>
              <a:rPr lang="en-US" sz="3600" dirty="0">
                <a:latin typeface="Rockwell"/>
                <a:cs typeface="Rockwell"/>
              </a:rPr>
              <a:t>James Monroe (D-R) (1817-1825)</a:t>
            </a:r>
          </a:p>
        </p:txBody>
      </p:sp>
      <p:pic>
        <p:nvPicPr>
          <p:cNvPr id="20482" name="Picture 7" descr="election_1816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0"/>
            <a:ext cx="4572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8" descr="election_182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86000"/>
            <a:ext cx="457200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POTUS-05_Wi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143000"/>
            <a:ext cx="28860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09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600" smtClean="0"/>
              <a:t>The Era of Good Feelings:  1817-1825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23838" y="1219200"/>
            <a:ext cx="89154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Death of the Federalist Party</a:t>
            </a:r>
          </a:p>
          <a:p>
            <a:pPr lvl="1" eaLnBrk="1" hangingPunct="1"/>
            <a:r>
              <a:rPr lang="en-US" altLang="en-US" sz="2400" dirty="0" smtClean="0"/>
              <a:t>Adoption of many Federalist ideas 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Monroe (Demo. Rep.) wins 1816 election</a:t>
            </a:r>
          </a:p>
          <a:p>
            <a:pPr lvl="1" eaLnBrk="1" hangingPunct="1"/>
            <a:r>
              <a:rPr lang="en-US" altLang="en-US" sz="2400" dirty="0" smtClean="0"/>
              <a:t>Americans nationalistic following War of 1812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U.S. foreign policy successes</a:t>
            </a:r>
          </a:p>
          <a:p>
            <a:pPr lvl="1" eaLnBrk="1" hangingPunct="1"/>
            <a:r>
              <a:rPr lang="en-US" altLang="en-US" sz="2400" dirty="0" smtClean="0"/>
              <a:t>Rush-Bagot Treaty (1817) – limit naval armaments on Great Lakes</a:t>
            </a:r>
          </a:p>
          <a:p>
            <a:pPr lvl="1" eaLnBrk="1" hangingPunct="1"/>
            <a:r>
              <a:rPr lang="en-US" altLang="en-US" sz="2400" dirty="0" smtClean="0"/>
              <a:t>Convention of 1818 – allowed joint occupation of Oregon territory with GB</a:t>
            </a:r>
          </a:p>
          <a:p>
            <a:pPr lvl="1" eaLnBrk="1" hangingPunct="1"/>
            <a:r>
              <a:rPr lang="en-US" altLang="en-US" sz="2400" dirty="0" smtClean="0"/>
              <a:t>Purchase of Florida (1819) – Adams-</a:t>
            </a:r>
            <a:r>
              <a:rPr lang="en-US" altLang="en-US" sz="2400" dirty="0" err="1" smtClean="0"/>
              <a:t>Onís</a:t>
            </a:r>
            <a:r>
              <a:rPr lang="en-US" altLang="en-US" sz="2400" dirty="0" smtClean="0"/>
              <a:t> Treaty</a:t>
            </a:r>
          </a:p>
          <a:p>
            <a:pPr eaLnBrk="1" hangingPunct="1"/>
            <a:endParaRPr lang="en-US" alt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0868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the effects of the War of 1812, accounting for economic, political, and social outcomes.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4.3: The US interest in increasing foreign trade and expanding its national borders shaped the nation’s foreign policy and spurred government and private initiatives.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58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ChangeArrowheads="1"/>
          </p:cNvSpPr>
          <p:nvPr/>
        </p:nvSpPr>
        <p:spPr bwMode="auto">
          <a:xfrm>
            <a:off x="152400" y="76200"/>
            <a:ext cx="6172200" cy="938719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Jefferson’s hand-picked successor, James Madison, won the </a:t>
            </a:r>
            <a:br>
              <a:rPr lang="en-US" sz="240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400">
                <a:solidFill>
                  <a:schemeClr val="bg1"/>
                </a:solidFill>
                <a:latin typeface="Rockwell"/>
                <a:cs typeface="Rockwell"/>
              </a:rPr>
              <a:t>presidency in 1808 &amp; 1812</a:t>
            </a:r>
          </a:p>
        </p:txBody>
      </p:sp>
      <p:pic>
        <p:nvPicPr>
          <p:cNvPr id="53251" name="Picture 2" descr="http://1.bp.blogspot.com/-QjEFDvsbpMg/TuJBJFi6aDI/AAAAAAAAJd8/MD4wDu5VbqU/s1600/James_Madison+president+1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1" t="11781" r="16110" b="24527"/>
          <a:stretch>
            <a:fillRect/>
          </a:stretch>
        </p:blipFill>
        <p:spPr bwMode="auto">
          <a:xfrm>
            <a:off x="6477000" y="76200"/>
            <a:ext cx="25098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0" descr="ElectoralCollege1812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1" t="3044" r="-111" b="-3044"/>
          <a:stretch>
            <a:fillRect/>
          </a:stretch>
        </p:blipFill>
        <p:spPr bwMode="auto">
          <a:xfrm>
            <a:off x="4632325" y="3048000"/>
            <a:ext cx="451167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6" descr="ElectoralCollege1808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8" t="2863"/>
          <a:stretch>
            <a:fillRect/>
          </a:stretch>
        </p:blipFill>
        <p:spPr bwMode="auto">
          <a:xfrm>
            <a:off x="0" y="3051175"/>
            <a:ext cx="4491038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3"/>
          <p:cNvSpPr>
            <a:spLocks noChangeArrowheads="1"/>
          </p:cNvSpPr>
          <p:nvPr/>
        </p:nvSpPr>
        <p:spPr bwMode="auto">
          <a:xfrm>
            <a:off x="152400" y="1385888"/>
            <a:ext cx="6172200" cy="121571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 algn="ctr">
              <a:lnSpc>
                <a:spcPct val="75000"/>
              </a:lnSpc>
            </a:pPr>
            <a:r>
              <a:rPr lang="en-US" sz="2400" dirty="0">
                <a:solidFill>
                  <a:schemeClr val="bg1"/>
                </a:solidFill>
                <a:latin typeface="Rockwell"/>
                <a:cs typeface="Rockwell"/>
              </a:rPr>
              <a:t>Madison was well-qualified: He was the architect of the Constitution, served in Congress, &amp; served as Jefferson’s Secretary of State</a:t>
            </a:r>
          </a:p>
        </p:txBody>
      </p:sp>
    </p:spTree>
    <p:extLst>
      <p:ext uri="{BB962C8B-B14F-4D97-AF65-F5344CB8AC3E}">
        <p14:creationId xmlns:p14="http://schemas.microsoft.com/office/powerpoint/2010/main" val="658670285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>
                <a:latin typeface="Rockwell"/>
                <a:cs typeface="Rockwell"/>
              </a:rPr>
              <a:t>James Madison (D-R) (1809-1817)</a:t>
            </a:r>
          </a:p>
        </p:txBody>
      </p:sp>
      <p:sp>
        <p:nvSpPr>
          <p:cNvPr id="10243" name="Rectangle 3">
            <a:extLst>
              <a:ext uri="{FF2B5EF4-FFF2-40B4-BE49-F238E27FC236}"/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-11113" y="1143000"/>
            <a:ext cx="5649913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Rockwell"/>
                <a:cs typeface="Rockwell"/>
              </a:rPr>
              <a:t>Napoleonic Wars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Rockwell"/>
                <a:cs typeface="Rockwell"/>
              </a:rPr>
              <a:t>Impressment continues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Rockwell"/>
                <a:cs typeface="Rockwell"/>
              </a:rPr>
              <a:t>Macon’s Bill No. 2 (1810)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Rockwell"/>
                <a:cs typeface="Rockwell"/>
              </a:rPr>
              <a:t>Western Frontier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Rockwell"/>
                <a:cs typeface="Rockwell"/>
              </a:rPr>
              <a:t>Alleged British influence on Natives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Rockwell"/>
                <a:cs typeface="Rockwell"/>
              </a:rPr>
              <a:t>Native wars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Rockwell"/>
                <a:cs typeface="Rockwell"/>
              </a:rPr>
              <a:t>War of 1812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Rockwell"/>
                <a:cs typeface="Rockwell"/>
              </a:rPr>
              <a:t>Second Bank of the United States</a:t>
            </a:r>
          </a:p>
        </p:txBody>
      </p:sp>
      <p:pic>
        <p:nvPicPr>
          <p:cNvPr id="36867" name="Picture 4" descr="JamesMadi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3178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91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www.trbimg.com/img-4ff11a2b/turbine/sns-rt-cbre8610aa000.jpg-20120701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3999" r="5022" b="2896"/>
          <a:stretch>
            <a:fillRect/>
          </a:stretch>
        </p:blipFill>
        <p:spPr bwMode="auto">
          <a:xfrm>
            <a:off x="76200" y="1143000"/>
            <a:ext cx="46482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381000" y="100013"/>
            <a:ext cx="8382000" cy="11408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Many Congressmen called “War Hawks” </a:t>
            </a:r>
            <a:b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rgbClr val="000000"/>
                </a:solidFill>
                <a:latin typeface="Rockwell"/>
                <a:cs typeface="Rockwell"/>
              </a:rPr>
              <a:t>demanded war with Britain to defend U.S. honor</a:t>
            </a:r>
          </a:p>
        </p:txBody>
      </p:sp>
      <p:pic>
        <p:nvPicPr>
          <p:cNvPr id="56324" name="Picture 4" descr="http://www.conservapedia.com/images/thumb/8/8b/Henry-clay5.jpg/420px-Henry-clay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8" b="1749"/>
          <a:stretch>
            <a:fillRect/>
          </a:stretch>
        </p:blipFill>
        <p:spPr bwMode="auto">
          <a:xfrm>
            <a:off x="4857750" y="2446338"/>
            <a:ext cx="4154488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857750" y="1143000"/>
            <a:ext cx="4154488" cy="1219200"/>
          </a:xfrm>
          <a:prstGeom prst="wedgeRectCallout">
            <a:avLst>
              <a:gd name="adj1" fmla="val 8880"/>
              <a:gd name="adj2" fmla="val 163602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“</a:t>
            </a:r>
            <a:r>
              <a:rPr lang="en-US" sz="2800" i="1">
                <a:solidFill>
                  <a:srgbClr val="000000"/>
                </a:solidFill>
                <a:latin typeface="Rockwell"/>
                <a:cs typeface="Rockwell"/>
              </a:rPr>
              <a:t>Free Trade and </a:t>
            </a:r>
            <a:br>
              <a:rPr lang="en-US" sz="2800" i="1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 i="1">
                <a:solidFill>
                  <a:srgbClr val="000000"/>
                </a:solidFill>
                <a:latin typeface="Rockwell"/>
                <a:cs typeface="Rockwell"/>
              </a:rPr>
              <a:t>Sailors' Rights</a:t>
            </a: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” was </a:t>
            </a:r>
            <a:br>
              <a:rPr lang="en-US" sz="2800">
                <a:solidFill>
                  <a:srgbClr val="000000"/>
                </a:solidFill>
                <a:latin typeface="Rockwell"/>
                <a:cs typeface="Rockwell"/>
              </a:rPr>
            </a:br>
            <a:r>
              <a:rPr lang="en-US" sz="2800">
                <a:solidFill>
                  <a:srgbClr val="000000"/>
                </a:solidFill>
                <a:latin typeface="Rockwell"/>
                <a:cs typeface="Rockwell"/>
              </a:rPr>
              <a:t>a popular battle cry</a:t>
            </a:r>
          </a:p>
        </p:txBody>
      </p:sp>
    </p:spTree>
    <p:extLst>
      <p:ext uri="{BB962C8B-B14F-4D97-AF65-F5344CB8AC3E}">
        <p14:creationId xmlns:p14="http://schemas.microsoft.com/office/powerpoint/2010/main" val="69574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>
                <a:solidFill>
                  <a:srgbClr val="FFFFFF"/>
                </a:solidFill>
                <a:latin typeface="+mn-lt"/>
              </a:rPr>
              <a:t>War Hawks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4818"/>
            <a:ext cx="4419600" cy="5257800"/>
          </a:xfrm>
          <a:noFill/>
        </p:spPr>
        <p:txBody>
          <a:bodyPr/>
          <a:lstStyle/>
          <a:p>
            <a:pPr marL="609600" indent="-609600" eaLnBrk="1" hangingPunct="1"/>
            <a:r>
              <a:rPr lang="en-US" dirty="0">
                <a:solidFill>
                  <a:srgbClr val="FFFFFF"/>
                </a:solidFill>
              </a:rPr>
              <a:t>Young Democratic-Republican leaders</a:t>
            </a:r>
          </a:p>
          <a:p>
            <a:pPr marL="609600" indent="-609600" eaLnBrk="1" hangingPunct="1"/>
            <a:r>
              <a:rPr lang="en-US" dirty="0">
                <a:solidFill>
                  <a:srgbClr val="FFFFFF"/>
                </a:solidFill>
              </a:rPr>
              <a:t>Wanted to protect American interests</a:t>
            </a:r>
          </a:p>
          <a:p>
            <a:pPr marL="609600" indent="-609600" eaLnBrk="1" hangingPunct="1"/>
            <a:r>
              <a:rPr lang="en-US" dirty="0">
                <a:solidFill>
                  <a:srgbClr val="FFFFFF"/>
                </a:solidFill>
              </a:rPr>
              <a:t>Webster, Clay, Calhoun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724400" y="1574800"/>
            <a:ext cx="4419600" cy="5257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smtClean="0">
                <a:solidFill>
                  <a:srgbClr val="FFFFFF"/>
                </a:solidFill>
              </a:rPr>
              <a:t>Northerners</a:t>
            </a:r>
          </a:p>
          <a:p>
            <a:pPr marL="1009650" lvl="1" indent="-609600"/>
            <a:r>
              <a:rPr lang="en-US" smtClean="0">
                <a:solidFill>
                  <a:srgbClr val="FFFFFF"/>
                </a:solidFill>
              </a:rPr>
              <a:t>Seize Canada</a:t>
            </a:r>
          </a:p>
          <a:p>
            <a:pPr marL="609600" indent="-609600"/>
            <a:r>
              <a:rPr lang="en-US" smtClean="0">
                <a:solidFill>
                  <a:srgbClr val="FFFFFF"/>
                </a:solidFill>
              </a:rPr>
              <a:t>Southerners</a:t>
            </a:r>
          </a:p>
          <a:p>
            <a:pPr marL="1009650" lvl="1" indent="-609600"/>
            <a:r>
              <a:rPr lang="en-US" smtClean="0">
                <a:solidFill>
                  <a:srgbClr val="FFFFFF"/>
                </a:solidFill>
              </a:rPr>
              <a:t>Seize Florida</a:t>
            </a:r>
          </a:p>
          <a:p>
            <a:pPr marL="609600" indent="-609600"/>
            <a:r>
              <a:rPr lang="en-US" smtClean="0">
                <a:solidFill>
                  <a:srgbClr val="FFFFFF"/>
                </a:solidFill>
              </a:rPr>
              <a:t>All War Hawks</a:t>
            </a:r>
          </a:p>
          <a:p>
            <a:pPr marL="1009650" lvl="1" indent="-609600"/>
            <a:r>
              <a:rPr lang="en-US" smtClean="0">
                <a:solidFill>
                  <a:srgbClr val="FFFFFF"/>
                </a:solidFill>
              </a:rPr>
              <a:t>Stop impressment</a:t>
            </a:r>
          </a:p>
          <a:p>
            <a:pPr marL="1009650" lvl="1" indent="-609600"/>
            <a:r>
              <a:rPr lang="en-US" smtClean="0">
                <a:solidFill>
                  <a:srgbClr val="FFFFFF"/>
                </a:solidFill>
              </a:rPr>
              <a:t>Protect trade</a:t>
            </a:r>
          </a:p>
          <a:p>
            <a:pPr marL="1009650" lvl="1" indent="-609600"/>
            <a:r>
              <a:rPr lang="en-US" smtClean="0">
                <a:solidFill>
                  <a:srgbClr val="FFFFFF"/>
                </a:solidFill>
              </a:rPr>
              <a:t>Expand westward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12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"/>
            <a:ext cx="8823325" cy="67056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spcBef>
                <a:spcPts val="400"/>
              </a:spcBef>
              <a:spcAft>
                <a:spcPts val="1200"/>
              </a:spcAft>
              <a:buFont typeface="Arial" charset="0"/>
              <a:buNone/>
            </a:pPr>
            <a:r>
              <a:rPr lang="en-US" sz="2800" u="sng" dirty="0">
                <a:latin typeface="Rockwell"/>
                <a:cs typeface="Rockwell"/>
              </a:rPr>
              <a:t>Problem</a:t>
            </a:r>
            <a:r>
              <a:rPr lang="en-US" sz="2800" dirty="0">
                <a:latin typeface="Rockwell"/>
                <a:cs typeface="Rockwell"/>
              </a:rPr>
              <a:t>: Since 1793, Britain and France have been at war, violated free trade, and used impressment against American merchants. Attempts to resolve these issues did not solve these problems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800" dirty="0" smtClean="0">
                <a:latin typeface="Rockwell"/>
                <a:cs typeface="Rockwell"/>
              </a:rPr>
              <a:t>Washington’s </a:t>
            </a:r>
            <a:r>
              <a:rPr lang="en-US" sz="2800" dirty="0">
                <a:latin typeface="Rockwell"/>
                <a:cs typeface="Rockwell"/>
              </a:rPr>
              <a:t>P</a:t>
            </a:r>
            <a:r>
              <a:rPr lang="en-US" sz="2800" i="1" dirty="0">
                <a:latin typeface="Rockwell"/>
                <a:cs typeface="Rockwell"/>
              </a:rPr>
              <a:t>roclamation </a:t>
            </a:r>
            <a:br>
              <a:rPr lang="en-US" sz="2800" i="1" dirty="0">
                <a:latin typeface="Rockwell"/>
                <a:cs typeface="Rockwell"/>
              </a:rPr>
            </a:br>
            <a:r>
              <a:rPr lang="en-US" sz="2800" i="1" dirty="0">
                <a:latin typeface="Rockwell"/>
                <a:cs typeface="Rockwell"/>
              </a:rPr>
              <a:t>of Neutrality</a:t>
            </a:r>
            <a:r>
              <a:rPr lang="en-US" sz="2800" dirty="0">
                <a:latin typeface="Rockwell"/>
                <a:cs typeface="Rockwell"/>
              </a:rPr>
              <a:t> (1793)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800" dirty="0" smtClean="0">
                <a:latin typeface="Rockwell"/>
                <a:cs typeface="Rockwell"/>
              </a:rPr>
              <a:t>Adams’ XYZ </a:t>
            </a:r>
            <a:r>
              <a:rPr lang="en-US" sz="2800" dirty="0">
                <a:latin typeface="Rockwell"/>
                <a:cs typeface="Rockwell"/>
              </a:rPr>
              <a:t>Affair (1798)</a:t>
            </a:r>
          </a:p>
          <a:p>
            <a:pPr marL="0" indent="0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Font typeface="Arial" charset="0"/>
              <a:buChar char="•"/>
            </a:pPr>
            <a:r>
              <a:rPr lang="en-US" sz="2800" dirty="0" smtClean="0">
                <a:latin typeface="Rockwell"/>
                <a:cs typeface="Rockwell"/>
              </a:rPr>
              <a:t>Jefferson’s </a:t>
            </a:r>
            <a:r>
              <a:rPr lang="en-US" sz="2800" dirty="0">
                <a:latin typeface="Rockwell"/>
                <a:cs typeface="Rockwell"/>
              </a:rPr>
              <a:t>embargo (1807)</a:t>
            </a:r>
          </a:p>
        </p:txBody>
      </p:sp>
      <p:pic>
        <p:nvPicPr>
          <p:cNvPr id="57347" name="Picture 2" descr="http://www.trbimg.com/img-4ff11a2b/turbine/sns-rt-cbre8610aa000.jpg-20120701/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" t="4785" r="5022" b="2896"/>
          <a:stretch>
            <a:fillRect/>
          </a:stretch>
        </p:blipFill>
        <p:spPr bwMode="auto">
          <a:xfrm>
            <a:off x="5105400" y="1905000"/>
            <a:ext cx="3967163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52400" y="3886200"/>
            <a:ext cx="4800600" cy="2519664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Brainstorm three solutions </a:t>
            </a:r>
            <a:b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</a:br>
            <a:r>
              <a:rPr lang="en-US" sz="2800" dirty="0">
                <a:solidFill>
                  <a:schemeClr val="bg1"/>
                </a:solidFill>
                <a:latin typeface="Rockwell"/>
                <a:cs typeface="Rockwell"/>
              </a:rPr>
              <a:t>President Madison could use to solve this problem and  select the 1 best alternative. Be sure to explain your decision </a:t>
            </a:r>
          </a:p>
        </p:txBody>
      </p:sp>
    </p:spTree>
    <p:extLst>
      <p:ext uri="{BB962C8B-B14F-4D97-AF65-F5344CB8AC3E}">
        <p14:creationId xmlns:p14="http://schemas.microsoft.com/office/powerpoint/2010/main" val="206679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91</TotalTime>
  <Words>1177</Words>
  <Application>Microsoft Macintosh PowerPoint</Application>
  <PresentationFormat>On-screen Show (4:3)</PresentationFormat>
  <Paragraphs>165</Paragraphs>
  <Slides>27</Slides>
  <Notes>9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Theme</vt:lpstr>
      <vt:lpstr>Do Now</vt:lpstr>
      <vt:lpstr>The War of 1812-Economic, Political, and Social Effects of the 2nd War for Independence</vt:lpstr>
      <vt:lpstr>AP Prompt</vt:lpstr>
      <vt:lpstr>Key Concepts</vt:lpstr>
      <vt:lpstr>PowerPoint Presentation</vt:lpstr>
      <vt:lpstr>James Madison (D-R) (1809-1817)</vt:lpstr>
      <vt:lpstr>PowerPoint Presentation</vt:lpstr>
      <vt:lpstr>War Hawks</vt:lpstr>
      <vt:lpstr>PowerPoint Presentation</vt:lpstr>
      <vt:lpstr>Which region would have supported a declaration of war the most? </vt:lpstr>
      <vt:lpstr>Causes of the War of 1812</vt:lpstr>
      <vt:lpstr>PowerPoint Presentation</vt:lpstr>
      <vt:lpstr>War for U.S. maritime rights or a war for territory?</vt:lpstr>
      <vt:lpstr>The War of 1812 (1812—1815)</vt:lpstr>
      <vt:lpstr>PowerPoint Presentation</vt:lpstr>
      <vt:lpstr>PowerPoint Presentation</vt:lpstr>
      <vt:lpstr>War of 1812 Battles with Frontier Natives</vt:lpstr>
      <vt:lpstr>Death of Federalist Party</vt:lpstr>
      <vt:lpstr>Text Analysis</vt:lpstr>
      <vt:lpstr>Hartford Convention (1814)</vt:lpstr>
      <vt:lpstr>PowerPoint Presentation</vt:lpstr>
      <vt:lpstr>Treaty of Ghent</vt:lpstr>
      <vt:lpstr>War of 1812’s Impact</vt:lpstr>
      <vt:lpstr>Adams-Onis Treaty (1819)</vt:lpstr>
      <vt:lpstr>A National Perception</vt:lpstr>
      <vt:lpstr>Era of Good Feelings James Monroe (D-R) (1817-1825)</vt:lpstr>
      <vt:lpstr>The Era of Good Feelings:  1817-1825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Craig Winchell</dc:creator>
  <cp:lastModifiedBy>Craig Winchell</cp:lastModifiedBy>
  <cp:revision>34</cp:revision>
  <dcterms:created xsi:type="dcterms:W3CDTF">2018-05-15T21:37:39Z</dcterms:created>
  <dcterms:modified xsi:type="dcterms:W3CDTF">2018-09-25T22:23:11Z</dcterms:modified>
</cp:coreProperties>
</file>