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257" r:id="rId2"/>
    <p:sldId id="256" r:id="rId3"/>
    <p:sldId id="258" r:id="rId4"/>
    <p:sldId id="259" r:id="rId5"/>
    <p:sldId id="260" r:id="rId6"/>
    <p:sldId id="264" r:id="rId7"/>
    <p:sldId id="262" r:id="rId8"/>
    <p:sldId id="263" r:id="rId9"/>
    <p:sldId id="265" r:id="rId10"/>
    <p:sldId id="266" r:id="rId11"/>
    <p:sldId id="267" r:id="rId12"/>
    <p:sldId id="292" r:id="rId13"/>
    <p:sldId id="268" r:id="rId14"/>
    <p:sldId id="270" r:id="rId15"/>
    <p:sldId id="269" r:id="rId16"/>
    <p:sldId id="293" r:id="rId17"/>
    <p:sldId id="271" r:id="rId18"/>
    <p:sldId id="272" r:id="rId19"/>
    <p:sldId id="273" r:id="rId20"/>
    <p:sldId id="274" r:id="rId21"/>
    <p:sldId id="275" r:id="rId22"/>
    <p:sldId id="277" r:id="rId23"/>
    <p:sldId id="276" r:id="rId24"/>
    <p:sldId id="278" r:id="rId25"/>
    <p:sldId id="279" r:id="rId26"/>
    <p:sldId id="280" r:id="rId27"/>
    <p:sldId id="281"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33" autoAdjust="0"/>
  </p:normalViewPr>
  <p:slideViewPr>
    <p:cSldViewPr snapToGrid="0" snapToObjects="1">
      <p:cViewPr varScale="1">
        <p:scale>
          <a:sx n="32" d="100"/>
          <a:sy n="32" d="100"/>
        </p:scale>
        <p:origin x="-6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D62F9-548B-E44C-B8A4-A7CF74B2F6AF}" type="datetimeFigureOut">
              <a:rPr lang="en-US" smtClean="0"/>
              <a:t>9/27/19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1209D-710D-FC4B-849A-5AAB71FE16D1}" type="slidenum">
              <a:rPr lang="en-US" smtClean="0"/>
              <a:t>‹#›</a:t>
            </a:fld>
            <a:endParaRPr lang="en-US"/>
          </a:p>
        </p:txBody>
      </p:sp>
    </p:spTree>
    <p:extLst>
      <p:ext uri="{BB962C8B-B14F-4D97-AF65-F5344CB8AC3E}">
        <p14:creationId xmlns:p14="http://schemas.microsoft.com/office/powerpoint/2010/main" val="26255844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0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mn-cs"/>
              </a:rPr>
              <a:t>23</a:t>
            </a:r>
          </a:p>
        </p:txBody>
      </p:sp>
      <p:sp>
        <p:nvSpPr>
          <p:cNvPr id="1321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1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102" name="Rectangle 6"/>
          <p:cNvSpPr>
            <a:spLocks noGrp="1" noChangeArrowheads="1"/>
          </p:cNvSpPr>
          <p:nvPr>
            <p:ph type="body" idx="1"/>
          </p:nvPr>
        </p:nvSpPr>
        <p:spPr>
          <a:ln/>
        </p:spPr>
        <p:txBody>
          <a:bodyPr/>
          <a:lstStyle/>
          <a:p>
            <a:pPr>
              <a:defRPr/>
            </a:pPr>
            <a:endParaRPr lang="en-US" smtClean="0">
              <a:cs typeface="+mn-cs"/>
            </a:endParaRPr>
          </a:p>
        </p:txBody>
      </p:sp>
      <p:sp>
        <p:nvSpPr>
          <p:cNvPr id="13210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smtClean="0">
              <a:latin typeface="Times New Roman" pitchFamily="18" charset="0"/>
            </a:endParaRPr>
          </a:p>
        </p:txBody>
      </p:sp>
      <p:sp>
        <p:nvSpPr>
          <p:cNvPr id="3891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07C594-A275-4539-9EC8-26F07EAC55C0}" type="slidenum">
              <a:rPr lang="en-US" altLang="en-US" smtClean="0">
                <a:latin typeface="Times New Roman" pitchFamily="18" charset="0"/>
              </a:rPr>
              <a:pPr/>
              <a:t>11</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94328690-1F9D-9C4B-A9D1-95D459DCC080}" type="slidenum">
              <a:rPr lang="en-US">
                <a:latin typeface="Arial" charset="0"/>
              </a:rPr>
              <a:pPr/>
              <a:t>13</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12 ships vs. 800 ships!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0D92AC0E-0300-E648-8762-CBF99026681C}" type="slidenum">
              <a:rPr lang="en-US">
                <a:latin typeface="Arial" charset="0"/>
              </a:rPr>
              <a:pPr/>
              <a:t>15</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fld id="{D6081852-EF69-3B49-ACCB-F13319EE9B72}" type="slidenum">
              <a:rPr lang="en-US">
                <a:latin typeface="Arial" charset="0"/>
              </a:rPr>
              <a:pPr/>
              <a:t>16</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dirty="0" smtClean="0">
              <a:latin typeface="Times New Roman" pitchFamily="18" charset="0"/>
            </a:endParaRPr>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6D63EB-9754-40E9-ACE4-456FCBD58DBD}" type="slidenum">
              <a:rPr lang="en-US" altLang="en-US" smtClean="0">
                <a:latin typeface="Times New Roman" pitchFamily="18" charset="0"/>
              </a:rPr>
              <a:pPr/>
              <a:t>17</a:t>
            </a:fld>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mn-cs"/>
              </a:rPr>
              <a:t>27</a:t>
            </a:r>
          </a:p>
        </p:txBody>
      </p:sp>
      <p:sp>
        <p:nvSpPr>
          <p:cNvPr id="972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6" name="Rectangle 6"/>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smtClean="0">
              <a:cs typeface="+mn-cs"/>
            </a:endParaRPr>
          </a:p>
        </p:txBody>
      </p:sp>
      <p:sp>
        <p:nvSpPr>
          <p:cNvPr id="97287" name="Rectangle 7"/>
          <p:cNvSpPr>
            <a:spLocks noGrp="1" noRot="1" noChangeAspect="1" noChangeArrowheads="1" noTextEdit="1"/>
          </p:cNvSpPr>
          <p:nvPr>
            <p:ph type="sldImg"/>
          </p:nvPr>
        </p:nvSpPr>
        <p:spPr>
          <a:xfrm>
            <a:off x="1150938" y="692150"/>
            <a:ext cx="4556125" cy="3416300"/>
          </a:xfrm>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E993C7-439A-4AAB-8184-9963C4DE5509}" type="slidenum">
              <a:rPr lang="en-US" altLang="en-US" smtClean="0">
                <a:latin typeface="Times New Roman" pitchFamily="18" charset="0"/>
              </a:rPr>
              <a:pPr/>
              <a:t>26</a:t>
            </a:fld>
            <a:endParaRPr lang="en-US" alt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191000"/>
            <a:ext cx="5029200" cy="4419600"/>
          </a:xfrm>
          <a:noFill/>
        </p:spPr>
        <p:txBody>
          <a:bodyPr/>
          <a:lstStyle/>
          <a:p>
            <a:pPr>
              <a:buFontTx/>
              <a:buChar char="•"/>
            </a:pPr>
            <a:r>
              <a:rPr lang="en-US" altLang="en-US" sz="1000" smtClean="0">
                <a:latin typeface="Times New Roman" pitchFamily="18" charset="0"/>
              </a:rPr>
              <a:t>Phrase coined by a Boston reporter</a:t>
            </a:r>
          </a:p>
          <a:p>
            <a:pPr>
              <a:buFontTx/>
              <a:buChar char="•"/>
            </a:pPr>
            <a:r>
              <a:rPr lang="en-US" altLang="en-US" sz="1000" smtClean="0">
                <a:latin typeface="Times New Roman" pitchFamily="18" charset="0"/>
              </a:rPr>
              <a:t>Federalist party dies out after Hartford Convention fiasco (1814)</a:t>
            </a:r>
          </a:p>
          <a:p>
            <a:pPr>
              <a:buFontTx/>
              <a:buChar char="•"/>
            </a:pPr>
            <a:r>
              <a:rPr lang="en-US" altLang="en-US" sz="1000" smtClean="0">
                <a:latin typeface="Times New Roman" pitchFamily="18" charset="0"/>
              </a:rPr>
              <a:t>Leaves Democratic-Republicans as the only major party</a:t>
            </a:r>
          </a:p>
          <a:p>
            <a:pPr>
              <a:buFontTx/>
              <a:buChar char="•"/>
            </a:pPr>
            <a:r>
              <a:rPr lang="en-US" altLang="en-US" sz="1000" smtClean="0">
                <a:latin typeface="Times New Roman" pitchFamily="18" charset="0"/>
              </a:rPr>
              <a:t>Demo-Reps under Madison had adopted Federalist ideas</a:t>
            </a:r>
          </a:p>
          <a:p>
            <a:pPr lvl="1">
              <a:buFontTx/>
              <a:buChar char="•"/>
            </a:pPr>
            <a:r>
              <a:rPr lang="en-US" altLang="en-US" sz="1000" smtClean="0">
                <a:latin typeface="Times New Roman" pitchFamily="18" charset="0"/>
              </a:rPr>
              <a:t>Federal support for internal improvements (roads, etc.)</a:t>
            </a:r>
          </a:p>
          <a:p>
            <a:pPr lvl="1">
              <a:buFontTx/>
              <a:buChar char="•"/>
            </a:pPr>
            <a:r>
              <a:rPr lang="en-US" altLang="en-US" sz="1000" smtClean="0">
                <a:latin typeface="Times New Roman" pitchFamily="18" charset="0"/>
              </a:rPr>
              <a:t>Tariff protection of new industries created during embargo</a:t>
            </a:r>
          </a:p>
          <a:p>
            <a:pPr lvl="1">
              <a:buFontTx/>
              <a:buChar char="•"/>
            </a:pPr>
            <a:r>
              <a:rPr lang="en-US" altLang="en-US" sz="1000" smtClean="0">
                <a:latin typeface="Times New Roman" pitchFamily="18" charset="0"/>
              </a:rPr>
              <a:t>Creation of new national bank </a:t>
            </a:r>
          </a:p>
          <a:p>
            <a:pPr lvl="2">
              <a:buFontTx/>
              <a:buChar char="•"/>
            </a:pPr>
            <a:r>
              <a:rPr lang="en-US" altLang="en-US" sz="1000" smtClean="0">
                <a:latin typeface="Times New Roman" pitchFamily="18" charset="0"/>
              </a:rPr>
              <a:t>1st Bank of U.S. charter expired in 1811</a:t>
            </a:r>
          </a:p>
          <a:p>
            <a:pPr>
              <a:buFontTx/>
              <a:buChar char="•"/>
            </a:pPr>
            <a:r>
              <a:rPr lang="en-US" altLang="en-US" sz="1000" smtClean="0">
                <a:latin typeface="Times New Roman" pitchFamily="18" charset="0"/>
              </a:rPr>
              <a:t>Monroe elected to two terms of office</a:t>
            </a:r>
          </a:p>
          <a:p>
            <a:pPr lvl="1">
              <a:buFontTx/>
              <a:buChar char="•"/>
            </a:pPr>
            <a:r>
              <a:rPr lang="en-US" altLang="en-US" sz="1000" smtClean="0">
                <a:latin typeface="Times New Roman" pitchFamily="18" charset="0"/>
              </a:rPr>
              <a:t>Well-liked - even in one-time Federalist stronghold New England</a:t>
            </a:r>
          </a:p>
          <a:p>
            <a:pPr>
              <a:buFontTx/>
              <a:buChar char="•"/>
            </a:pPr>
            <a:r>
              <a:rPr lang="en-US" altLang="en-US" sz="1000" smtClean="0">
                <a:latin typeface="Times New Roman" pitchFamily="18" charset="0"/>
              </a:rPr>
              <a:t>“Victory” in war of 1812 made Americans enthusiastic supporters of the Natl. govt.</a:t>
            </a:r>
          </a:p>
          <a:p>
            <a:pPr lvl="1">
              <a:buFontTx/>
              <a:buChar char="•"/>
            </a:pPr>
            <a:r>
              <a:rPr lang="en-US" altLang="en-US" sz="1000" smtClean="0">
                <a:latin typeface="Times New Roman" pitchFamily="18" charset="0"/>
              </a:rPr>
              <a:t>Gives Monroe a freer hand in foreign policy matters</a:t>
            </a:r>
          </a:p>
          <a:p>
            <a:pPr>
              <a:buFontTx/>
              <a:buChar char="•"/>
            </a:pPr>
            <a:r>
              <a:rPr lang="en-US" altLang="en-US" sz="1000" smtClean="0">
                <a:latin typeface="Times New Roman" pitchFamily="18" charset="0"/>
              </a:rPr>
              <a:t>Rush-Bagot Treaty between the U.S. &amp; GB called for naval disarmament of the Great lakes</a:t>
            </a:r>
          </a:p>
          <a:p>
            <a:pPr lvl="1">
              <a:buFontTx/>
              <a:buChar char="•"/>
            </a:pPr>
            <a:r>
              <a:rPr lang="en-US" altLang="en-US" sz="1000" smtClean="0">
                <a:latin typeface="Times New Roman" pitchFamily="18" charset="0"/>
              </a:rPr>
              <a:t>To this day - U.S./Canadian border is unfortified</a:t>
            </a:r>
          </a:p>
          <a:p>
            <a:pPr>
              <a:buFontTx/>
              <a:buChar char="•"/>
            </a:pPr>
            <a:r>
              <a:rPr lang="en-US" altLang="en-US" sz="1000" smtClean="0">
                <a:latin typeface="Times New Roman" pitchFamily="18" charset="0"/>
              </a:rPr>
              <a:t>Convention of 1818 fixes U.S./Canadian border at 49th parallel from Minnesota to Rockies</a:t>
            </a:r>
          </a:p>
          <a:p>
            <a:pPr>
              <a:buFontTx/>
              <a:buChar char="•"/>
            </a:pPr>
            <a:r>
              <a:rPr lang="en-US" altLang="en-US" sz="1000" smtClean="0">
                <a:latin typeface="Times New Roman" pitchFamily="18" charset="0"/>
              </a:rPr>
              <a:t>Florida purchased from Spain with Adams-Onis Treaty for $5 million</a:t>
            </a:r>
          </a:p>
          <a:p>
            <a:pPr lvl="1">
              <a:buFontTx/>
              <a:buChar char="•"/>
            </a:pPr>
            <a:r>
              <a:rPr lang="en-US" altLang="en-US" sz="1000" smtClean="0">
                <a:latin typeface="Times New Roman" pitchFamily="18" charset="0"/>
              </a:rPr>
              <a:t>U.S. gives up on claim to Texas</a:t>
            </a:r>
          </a:p>
          <a:p>
            <a:pPr lvl="1">
              <a:buFontTx/>
              <a:buChar char="•"/>
            </a:pPr>
            <a:r>
              <a:rPr lang="en-US" altLang="en-US" sz="1000" smtClean="0">
                <a:latin typeface="Times New Roman" pitchFamily="18" charset="0"/>
              </a:rPr>
              <a:t>Spain recognizes border between Mexico &amp; Oregon Territory at 42nd Parallel</a:t>
            </a:r>
          </a:p>
          <a:p>
            <a:pPr lvl="1">
              <a:buFontTx/>
              <a:buChar char="•"/>
            </a:pPr>
            <a:r>
              <a:rPr lang="en-US" altLang="en-US" sz="1100" smtClean="0">
                <a:latin typeface="Times New Roman" pitchFamily="18" charset="0"/>
              </a:rPr>
              <a:t>The South benefits most but treaty is widely supported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560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5F0D870C-7299-1E41-8F87-3579D1C97494}" type="slidenum">
              <a:rPr lang="en-US"/>
              <a:pPr>
                <a:defRPr/>
              </a:pPr>
              <a:t>‹#›</a:t>
            </a:fld>
            <a:endParaRPr lang="en-US"/>
          </a:p>
        </p:txBody>
      </p:sp>
    </p:spTree>
    <p:extLst>
      <p:ext uri="{BB962C8B-B14F-4D97-AF65-F5344CB8AC3E}">
        <p14:creationId xmlns:p14="http://schemas.microsoft.com/office/powerpoint/2010/main" val="280153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hyperlink" Target="http://www.cbsnews.com/news/the-1814-burning-of-washington-d-c/" TargetMode="External"/><Relationship Id="rId8" Type="http://schemas.openxmlformats.org/officeDocument/2006/relationships/image" Target="../media/image10.jpeg"/><Relationship Id="rId9" Type="http://schemas.openxmlformats.org/officeDocument/2006/relationships/image" Target="../media/image11.jpeg"/><Relationship Id="rId1" Type="http://schemas.microsoft.com/office/2007/relationships/media" Target="file:///C:\Users\e200203909\Documents\CP%20US%20History\Unit_4%20Jeffersonian%20&amp;%20Jacksonian%20Eras,%201800-1840\Star%20Spangled%20Banner-Whitney%20Houston.mp3" TargetMode="External"/><Relationship Id="rId2" Type="http://schemas.openxmlformats.org/officeDocument/2006/relationships/audio" Target="file:///C:\Users\e200203909\Documents\CP%20US%20History\Unit_4%20Jeffersonian%20&amp;%20Jacksonian%20Eras,%201800-1840\Star%20Spangled%20Banner-Whitney%20Houston.m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3.png"/><Relationship Id="rId1" Type="http://schemas.microsoft.com/office/2007/relationships/media" Target="file:///C:\Users\e200203909\Documents\CP%20US%20History\Unit_4%20Jeffersonian%20&amp;%20Jacksonian%20Eras,%201800-1840\Star%20Spangled%20Banner-Whitney%20Houston.mp3" TargetMode="External"/><Relationship Id="rId2" Type="http://schemas.openxmlformats.org/officeDocument/2006/relationships/audio" Target="file:///C:\Users\e200203909\Documents\CP%20US%20History\Unit_4%20Jeffersonian%20&amp;%20Jacksonian%20Eras,%201800-1840\Star%20Spangled%20Banner-Whitney%20Houston.mp3"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4.jpeg"/><Relationship Id="rId1" Type="http://schemas.microsoft.com/office/2007/relationships/media" Target="file:///C:\Users\e200203909\Documents\CP%20US%20History\Unit_4%20Jeffersonian%20&amp;%20Jacksonian%20Eras,%201800-1840\Star%20Spangled%20Banner-Whitney%20Houston.mp3" TargetMode="External"/><Relationship Id="rId2" Type="http://schemas.openxmlformats.org/officeDocument/2006/relationships/audio" Target="file:///C:\Users\e200203909\Documents\CP%20US%20History\Unit_4%20Jeffersonian%20&amp;%20Jacksonian%20Eras,%201800-1840\Star%20Spangled%20Banner-Whitney%20Houston.mp3" TargetMode="External"/></Relationships>
</file>

<file path=ppt/slides/_rels/slide1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3/3f/TheHartfordConventionOrLeapNoLeap.jpg" TargetMode="Externa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Identify and summarize the foreign policy approaches of the first three presidents of the United States.</a:t>
            </a:r>
          </a:p>
          <a:p>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Allegiance%20to%20No%20Crown"/>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0" y="11317"/>
            <a:ext cx="5586701" cy="684668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2548" y="11316"/>
            <a:ext cx="2671452" cy="2862322"/>
          </a:xfrm>
          <a:prstGeom prst="rect">
            <a:avLst/>
          </a:prstGeom>
          <a:noFill/>
        </p:spPr>
        <p:txBody>
          <a:bodyPr wrap="square" rtlCol="0">
            <a:spAutoFit/>
          </a:bodyPr>
          <a:lstStyle/>
          <a:p>
            <a:pPr algn="r"/>
            <a:r>
              <a:rPr lang="en-US" sz="3600" dirty="0" smtClean="0"/>
              <a:t>Text Analysis: Madison’s War Message</a:t>
            </a:r>
            <a:endParaRPr lang="en-US" sz="3600" dirty="0"/>
          </a:p>
        </p:txBody>
      </p:sp>
    </p:spTree>
    <p:extLst>
      <p:ext uri="{BB962C8B-B14F-4D97-AF65-F5344CB8AC3E}">
        <p14:creationId xmlns:p14="http://schemas.microsoft.com/office/powerpoint/2010/main" val="2143208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War for U.S. </a:t>
            </a:r>
            <a:r>
              <a:rPr lang="en-US" dirty="0" smtClean="0"/>
              <a:t>maritime (ocean trade) </a:t>
            </a:r>
            <a:r>
              <a:rPr lang="en-US" dirty="0" smtClean="0"/>
              <a:t>rights or a war for territory?</a:t>
            </a:r>
          </a:p>
        </p:txBody>
      </p:sp>
      <p:sp>
        <p:nvSpPr>
          <p:cNvPr id="12291" name="Rectangle 3"/>
          <p:cNvSpPr>
            <a:spLocks noGrp="1" noChangeArrowheads="1"/>
          </p:cNvSpPr>
          <p:nvPr>
            <p:ph idx="1"/>
          </p:nvPr>
        </p:nvSpPr>
        <p:spPr>
          <a:xfrm>
            <a:off x="457200" y="1868292"/>
            <a:ext cx="8229600" cy="4324350"/>
          </a:xfrm>
        </p:spPr>
        <p:txBody>
          <a:bodyPr/>
          <a:lstStyle/>
          <a:p>
            <a:pPr eaLnBrk="1" hangingPunct="1"/>
            <a:r>
              <a:rPr lang="en-US" altLang="en-US" smtClean="0"/>
              <a:t>Northeasterners most directly concerned with maritime rights were largely opposed to the war</a:t>
            </a:r>
          </a:p>
          <a:p>
            <a:pPr eaLnBrk="1" hangingPunct="1"/>
            <a:endParaRPr lang="en-US" altLang="en-US" smtClean="0"/>
          </a:p>
          <a:p>
            <a:pPr eaLnBrk="1" hangingPunct="1"/>
            <a:r>
              <a:rPr lang="en-US" altLang="en-US" smtClean="0"/>
              <a:t>South &amp; West, most strongly for territorial expansion, favored the war</a:t>
            </a:r>
          </a:p>
        </p:txBody>
      </p:sp>
    </p:spTree>
    <p:custDataLst>
      <p:tags r:id="rId1"/>
    </p:custDataLst>
    <p:extLst>
      <p:ext uri="{BB962C8B-B14F-4D97-AF65-F5344CB8AC3E}">
        <p14:creationId xmlns:p14="http://schemas.microsoft.com/office/powerpoint/2010/main" val="34468112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Federalist Opposition</a:t>
            </a:r>
            <a:endParaRPr lang="en-US" dirty="0"/>
          </a:p>
        </p:txBody>
      </p:sp>
    </p:spTree>
    <p:extLst>
      <p:ext uri="{BB962C8B-B14F-4D97-AF65-F5344CB8AC3E}">
        <p14:creationId xmlns:p14="http://schemas.microsoft.com/office/powerpoint/2010/main" val="276504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175" y="0"/>
            <a:ext cx="9147175" cy="609600"/>
          </a:xfrm>
        </p:spPr>
        <p:txBody>
          <a:bodyPr/>
          <a:lstStyle/>
          <a:p>
            <a:pPr>
              <a:lnSpc>
                <a:spcPct val="85000"/>
              </a:lnSpc>
            </a:pPr>
            <a:r>
              <a:rPr lang="en-US" sz="3600" dirty="0">
                <a:solidFill>
                  <a:schemeClr val="tx1"/>
                </a:solidFill>
                <a:latin typeface="Rockwell"/>
                <a:cs typeface="Rockwell"/>
              </a:rPr>
              <a:t>The War of 1812 (1812—1815)</a:t>
            </a:r>
          </a:p>
        </p:txBody>
      </p:sp>
      <p:pic>
        <p:nvPicPr>
          <p:cNvPr id="59395" name="Picture 7" descr="20305"/>
          <p:cNvPicPr>
            <a:picLocks noChangeAspect="1" noChangeArrowheads="1"/>
          </p:cNvPicPr>
          <p:nvPr/>
        </p:nvPicPr>
        <p:blipFill>
          <a:blip r:embed="rId5">
            <a:extLst>
              <a:ext uri="{28A0092B-C50C-407E-A947-70E740481C1C}">
                <a14:useLocalDpi xmlns:a14="http://schemas.microsoft.com/office/drawing/2010/main" val="0"/>
              </a:ext>
            </a:extLst>
          </a:blip>
          <a:srcRect t="3300" r="2795"/>
          <a:stretch>
            <a:fillRect/>
          </a:stretch>
        </p:blipFill>
        <p:spPr bwMode="auto">
          <a:xfrm>
            <a:off x="0" y="609600"/>
            <a:ext cx="5095875"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1"/>
          <p:cNvSpPr>
            <a:spLocks noChangeArrowheads="1"/>
          </p:cNvSpPr>
          <p:nvPr/>
        </p:nvSpPr>
        <p:spPr bwMode="auto">
          <a:xfrm>
            <a:off x="5257800" y="609600"/>
            <a:ext cx="3810000" cy="1286506"/>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2400" dirty="0">
                <a:solidFill>
                  <a:schemeClr val="bg1"/>
                </a:solidFill>
                <a:latin typeface="Rockwell"/>
                <a:cs typeface="Rockwell"/>
              </a:rPr>
              <a:t>The U.S. had a </a:t>
            </a:r>
            <a:br>
              <a:rPr lang="en-US" sz="2400" dirty="0">
                <a:solidFill>
                  <a:schemeClr val="bg1"/>
                </a:solidFill>
                <a:latin typeface="Rockwell"/>
                <a:cs typeface="Rockwell"/>
              </a:rPr>
            </a:br>
            <a:r>
              <a:rPr lang="en-US" sz="2400" dirty="0">
                <a:solidFill>
                  <a:schemeClr val="bg1"/>
                </a:solidFill>
                <a:latin typeface="Rockwell"/>
                <a:cs typeface="Rockwell"/>
              </a:rPr>
              <a:t>small navy and </a:t>
            </a:r>
            <a:br>
              <a:rPr lang="en-US" sz="2400" dirty="0">
                <a:solidFill>
                  <a:schemeClr val="bg1"/>
                </a:solidFill>
                <a:latin typeface="Rockwell"/>
                <a:cs typeface="Rockwell"/>
              </a:rPr>
            </a:br>
            <a:r>
              <a:rPr lang="en-US" sz="2400" dirty="0">
                <a:solidFill>
                  <a:schemeClr val="bg1"/>
                </a:solidFill>
                <a:latin typeface="Rockwell"/>
                <a:cs typeface="Rockwell"/>
              </a:rPr>
              <a:t>poorly trained army when the war began</a:t>
            </a:r>
          </a:p>
        </p:txBody>
      </p:sp>
      <p:sp>
        <p:nvSpPr>
          <p:cNvPr id="59398" name="Rectangle 12"/>
          <p:cNvSpPr>
            <a:spLocks noChangeArrowheads="1"/>
          </p:cNvSpPr>
          <p:nvPr/>
        </p:nvSpPr>
        <p:spPr bwMode="auto">
          <a:xfrm>
            <a:off x="5257800" y="2362200"/>
            <a:ext cx="3810000" cy="1286506"/>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a:solidFill>
                  <a:schemeClr val="bg1"/>
                </a:solidFill>
                <a:latin typeface="Rockwell"/>
                <a:cs typeface="Rockwell"/>
              </a:rPr>
              <a:t>Meanwhile, Britain’s </a:t>
            </a:r>
            <a:br>
              <a:rPr lang="en-US" sz="2400">
                <a:solidFill>
                  <a:schemeClr val="bg1"/>
                </a:solidFill>
                <a:latin typeface="Rockwell"/>
                <a:cs typeface="Rockwell"/>
              </a:rPr>
            </a:br>
            <a:r>
              <a:rPr lang="en-US" sz="2400">
                <a:solidFill>
                  <a:schemeClr val="bg1"/>
                </a:solidFill>
                <a:latin typeface="Rockwell"/>
                <a:cs typeface="Rockwell"/>
              </a:rPr>
              <a:t>well-trained army had been fighting France for a decade </a:t>
            </a:r>
          </a:p>
        </p:txBody>
      </p:sp>
      <p:sp>
        <p:nvSpPr>
          <p:cNvPr id="8" name="AutoShape 12"/>
          <p:cNvSpPr>
            <a:spLocks noChangeArrowheads="1"/>
          </p:cNvSpPr>
          <p:nvPr/>
        </p:nvSpPr>
        <p:spPr bwMode="auto">
          <a:xfrm>
            <a:off x="5257800" y="5105400"/>
            <a:ext cx="3810000" cy="1604963"/>
          </a:xfrm>
          <a:prstGeom prst="wedgeRectCallout">
            <a:avLst>
              <a:gd name="adj1" fmla="val -99764"/>
              <a:gd name="adj2" fmla="val -158134"/>
            </a:avLst>
          </a:prstGeom>
          <a:solidFill>
            <a:srgbClr val="CCFFFF"/>
          </a:solidFill>
          <a:ln w="12700">
            <a:solidFill>
              <a:schemeClr val="tx1"/>
            </a:solidFill>
            <a:miter lim="800000"/>
            <a:headEnd/>
            <a:tailEnd/>
          </a:ln>
        </p:spPr>
        <p:txBody>
          <a:bodyPr/>
          <a:lstStyle/>
          <a:p>
            <a:pPr algn="ctr">
              <a:lnSpc>
                <a:spcPct val="80000"/>
              </a:lnSpc>
            </a:pPr>
            <a:r>
              <a:rPr kumimoji="1" lang="en-US" sz="2400">
                <a:latin typeface="Rockwell"/>
                <a:cs typeface="Rockwell"/>
                <a:hlinkClick r:id="rId7"/>
              </a:rPr>
              <a:t>The British attacked and burned the national capital Washington, D.C.</a:t>
            </a:r>
            <a:endParaRPr kumimoji="1" lang="en-US" sz="2400">
              <a:latin typeface="Rockwell"/>
              <a:cs typeface="Rockwell"/>
            </a:endParaRPr>
          </a:p>
        </p:txBody>
      </p:sp>
      <p:sp>
        <p:nvSpPr>
          <p:cNvPr id="9" name="Rectangle 8"/>
          <p:cNvSpPr>
            <a:spLocks noChangeArrowheads="1"/>
          </p:cNvSpPr>
          <p:nvPr/>
        </p:nvSpPr>
        <p:spPr bwMode="auto">
          <a:xfrm>
            <a:off x="5257800" y="4138613"/>
            <a:ext cx="3810000" cy="69557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a:solidFill>
                  <a:schemeClr val="bg1"/>
                </a:solidFill>
                <a:latin typeface="Rockwell"/>
                <a:cs typeface="Rockwell"/>
              </a:rPr>
              <a:t>The war went badly in the early years </a:t>
            </a:r>
          </a:p>
        </p:txBody>
      </p:sp>
      <p:pic>
        <p:nvPicPr>
          <p:cNvPr id="10" name="Picture 13" descr="Photo of WASHINGTON BURNING, 1814. &#10;The burning of Washington, D.C., by the British on 24 August 1814. Colored engraving, English, 1816."/>
          <p:cNvPicPr>
            <a:picLocks noChangeAspect="1" noChangeArrowheads="1"/>
          </p:cNvPicPr>
          <p:nvPr/>
        </p:nvPicPr>
        <p:blipFill>
          <a:blip r:embed="rId8">
            <a:lum bright="18000" contrast="12000"/>
            <a:extLst>
              <a:ext uri="{28A0092B-C50C-407E-A947-70E740481C1C}">
                <a14:useLocalDpi xmlns:a14="http://schemas.microsoft.com/office/drawing/2010/main" val="0"/>
              </a:ext>
            </a:extLst>
          </a:blip>
          <a:srcRect/>
          <a:stretch>
            <a:fillRect/>
          </a:stretch>
        </p:blipFill>
        <p:spPr bwMode="auto">
          <a:xfrm>
            <a:off x="228600" y="76200"/>
            <a:ext cx="48037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 name="Picture 14" descr="Photo of WASHINGTON BURNING, 1814. &#10;Washingtonians fleeing the city during the burning of the White House and the Capitol by the British on 24 August 1814. Illustration by an unknown artist."/>
          <p:cNvPicPr>
            <a:picLocks noChangeAspect="1" noChangeArrowheads="1"/>
          </p:cNvPicPr>
          <p:nvPr/>
        </p:nvPicPr>
        <p:blipFill>
          <a:blip r:embed="rId9">
            <a:lum contrast="12000"/>
            <a:extLst>
              <a:ext uri="{28A0092B-C50C-407E-A947-70E740481C1C}">
                <a14:useLocalDpi xmlns:a14="http://schemas.microsoft.com/office/drawing/2010/main" val="0"/>
              </a:ext>
            </a:extLst>
          </a:blip>
          <a:srcRect t="3613"/>
          <a:stretch>
            <a:fillRect/>
          </a:stretch>
        </p:blipFill>
        <p:spPr bwMode="auto">
          <a:xfrm>
            <a:off x="228600" y="3276600"/>
            <a:ext cx="479266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4243593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Rockwell"/>
                <a:cs typeface="Rockwell"/>
              </a:rPr>
              <a:t>War of 1812</a:t>
            </a:r>
            <a:br>
              <a:rPr lang="en-US">
                <a:latin typeface="Rockwell"/>
                <a:cs typeface="Rockwell"/>
              </a:rPr>
            </a:br>
            <a:r>
              <a:rPr lang="en-US">
                <a:latin typeface="Rockwell"/>
                <a:cs typeface="Rockwell"/>
              </a:rPr>
              <a:t>Battles with Frontier Natives</a:t>
            </a:r>
          </a:p>
        </p:txBody>
      </p:sp>
      <p:sp>
        <p:nvSpPr>
          <p:cNvPr id="3" name="Content Placeholder 2"/>
          <p:cNvSpPr>
            <a:spLocks noGrp="1"/>
          </p:cNvSpPr>
          <p:nvPr>
            <p:ph sz="half" idx="1"/>
          </p:nvPr>
        </p:nvSpPr>
        <p:spPr>
          <a:xfrm>
            <a:off x="23813" y="1676400"/>
            <a:ext cx="4395787" cy="4953000"/>
          </a:xfrm>
        </p:spPr>
        <p:txBody>
          <a:bodyPr/>
          <a:lstStyle/>
          <a:p>
            <a:r>
              <a:rPr lang="en-US" dirty="0" smtClean="0">
                <a:latin typeface="Rockwell"/>
                <a:cs typeface="Rockwell"/>
              </a:rPr>
              <a:t>Tecumseh’s </a:t>
            </a:r>
            <a:r>
              <a:rPr lang="en-US" dirty="0">
                <a:latin typeface="Rockwell"/>
                <a:cs typeface="Rockwell"/>
              </a:rPr>
              <a:t>War</a:t>
            </a:r>
          </a:p>
          <a:p>
            <a:pPr lvl="1"/>
            <a:r>
              <a:rPr lang="en-US" dirty="0">
                <a:latin typeface="Rockwell"/>
                <a:cs typeface="Rockwell"/>
              </a:rPr>
              <a:t>Battle of Tippecanoe (1811)</a:t>
            </a:r>
          </a:p>
          <a:p>
            <a:pPr lvl="1"/>
            <a:r>
              <a:rPr lang="en-US" dirty="0">
                <a:latin typeface="Rockwell"/>
                <a:cs typeface="Rockwell"/>
              </a:rPr>
              <a:t>Battle of the Thames (1813)</a:t>
            </a:r>
          </a:p>
          <a:p>
            <a:r>
              <a:rPr lang="en-US" dirty="0">
                <a:latin typeface="Rockwell"/>
                <a:cs typeface="Rockwell"/>
              </a:rPr>
              <a:t>Creek War</a:t>
            </a:r>
          </a:p>
          <a:p>
            <a:pPr lvl="1"/>
            <a:r>
              <a:rPr lang="en-US" dirty="0">
                <a:latin typeface="Rockwell"/>
                <a:cs typeface="Rockwell"/>
              </a:rPr>
              <a:t>Battle of Horseshoe Bend (1814)</a:t>
            </a:r>
          </a:p>
        </p:txBody>
      </p:sp>
      <p:pic>
        <p:nvPicPr>
          <p:cNvPr id="35843"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18025" y="1828800"/>
            <a:ext cx="4513263" cy="3917950"/>
          </a:xfrm>
        </p:spPr>
      </p:pic>
    </p:spTree>
    <p:extLst>
      <p:ext uri="{BB962C8B-B14F-4D97-AF65-F5344CB8AC3E}">
        <p14:creationId xmlns:p14="http://schemas.microsoft.com/office/powerpoint/2010/main" val="10484227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20305"/>
          <p:cNvPicPr>
            <a:picLocks noChangeAspect="1" noChangeArrowheads="1"/>
          </p:cNvPicPr>
          <p:nvPr/>
        </p:nvPicPr>
        <p:blipFill>
          <a:blip r:embed="rId5">
            <a:extLst>
              <a:ext uri="{28A0092B-C50C-407E-A947-70E740481C1C}">
                <a14:useLocalDpi xmlns:a14="http://schemas.microsoft.com/office/drawing/2010/main" val="0"/>
              </a:ext>
            </a:extLst>
          </a:blip>
          <a:srcRect t="3300" r="2795"/>
          <a:stretch>
            <a:fillRect/>
          </a:stretch>
        </p:blipFill>
        <p:spPr bwMode="auto">
          <a:xfrm>
            <a:off x="-152400" y="1839913"/>
            <a:ext cx="41910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3"/>
          <p:cNvSpPr>
            <a:spLocks noChangeArrowheads="1"/>
          </p:cNvSpPr>
          <p:nvPr/>
        </p:nvSpPr>
        <p:spPr bwMode="auto">
          <a:xfrm>
            <a:off x="76200" y="96838"/>
            <a:ext cx="5029200" cy="2174954"/>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Though Britain was winning, they were also fighting France and wanted to </a:t>
            </a:r>
            <a:br>
              <a:rPr lang="en-US" sz="2800" dirty="0">
                <a:solidFill>
                  <a:srgbClr val="000000"/>
                </a:solidFill>
                <a:latin typeface="Rockwell"/>
                <a:cs typeface="Rockwell"/>
              </a:rPr>
            </a:br>
            <a:r>
              <a:rPr lang="en-US" sz="2800" dirty="0">
                <a:solidFill>
                  <a:srgbClr val="000000"/>
                </a:solidFill>
                <a:latin typeface="Rockwell"/>
                <a:cs typeface="Rockwell"/>
              </a:rPr>
              <a:t>quickly end the War of 1812</a:t>
            </a:r>
          </a:p>
        </p:txBody>
      </p:sp>
      <p:sp>
        <p:nvSpPr>
          <p:cNvPr id="5" name="Rectangle 4"/>
          <p:cNvSpPr>
            <a:spLocks noChangeArrowheads="1"/>
          </p:cNvSpPr>
          <p:nvPr/>
        </p:nvSpPr>
        <p:spPr bwMode="auto">
          <a:xfrm>
            <a:off x="5257800" y="104775"/>
            <a:ext cx="3810000" cy="1830244"/>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800">
                <a:solidFill>
                  <a:srgbClr val="000000"/>
                </a:solidFill>
                <a:latin typeface="Rockwell"/>
                <a:cs typeface="Rockwell"/>
              </a:rPr>
              <a:t>In 1814, Britain and the United States signed the Treaty of Ghent ending the war</a:t>
            </a:r>
          </a:p>
        </p:txBody>
      </p:sp>
      <p:pic>
        <p:nvPicPr>
          <p:cNvPr id="63494" name="Picture 3"/>
          <p:cNvPicPr>
            <a:picLocks noChangeAspect="1" noChangeArrowheads="1"/>
          </p:cNvPicPr>
          <p:nvPr/>
        </p:nvPicPr>
        <p:blipFill>
          <a:blip r:embed="rId7">
            <a:extLst>
              <a:ext uri="{28A0092B-C50C-407E-A947-70E740481C1C}">
                <a14:useLocalDpi xmlns:a14="http://schemas.microsoft.com/office/drawing/2010/main" val="0"/>
              </a:ext>
            </a:extLst>
          </a:blip>
          <a:srcRect l="26332" t="24966" r="38174" b="15726"/>
          <a:stretch>
            <a:fillRect/>
          </a:stretch>
        </p:blipFill>
        <p:spPr bwMode="auto">
          <a:xfrm>
            <a:off x="4159250" y="1839913"/>
            <a:ext cx="534035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68319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175" y="0"/>
            <a:ext cx="9147175" cy="609600"/>
          </a:xfrm>
        </p:spPr>
        <p:txBody>
          <a:bodyPr/>
          <a:lstStyle/>
          <a:p>
            <a:pPr>
              <a:lnSpc>
                <a:spcPct val="85000"/>
              </a:lnSpc>
            </a:pPr>
            <a:r>
              <a:rPr lang="en-US" sz="3600" dirty="0">
                <a:solidFill>
                  <a:schemeClr val="tx1"/>
                </a:solidFill>
                <a:latin typeface="Rockwell"/>
                <a:cs typeface="Rockwell"/>
              </a:rPr>
              <a:t>The War of 1812 (1812—1815)</a:t>
            </a:r>
          </a:p>
        </p:txBody>
      </p:sp>
      <p:pic>
        <p:nvPicPr>
          <p:cNvPr id="65539" name="Picture 7" descr="20305"/>
          <p:cNvPicPr>
            <a:picLocks noChangeAspect="1" noChangeArrowheads="1"/>
          </p:cNvPicPr>
          <p:nvPr/>
        </p:nvPicPr>
        <p:blipFill>
          <a:blip r:embed="rId5">
            <a:extLst>
              <a:ext uri="{28A0092B-C50C-407E-A947-70E740481C1C}">
                <a14:useLocalDpi xmlns:a14="http://schemas.microsoft.com/office/drawing/2010/main" val="0"/>
              </a:ext>
            </a:extLst>
          </a:blip>
          <a:srcRect t="3300" r="2795"/>
          <a:stretch>
            <a:fillRect/>
          </a:stretch>
        </p:blipFill>
        <p:spPr bwMode="auto">
          <a:xfrm>
            <a:off x="0" y="609600"/>
            <a:ext cx="5095875"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3"/>
          <p:cNvSpPr>
            <a:spLocks noChangeArrowheads="1"/>
          </p:cNvSpPr>
          <p:nvPr/>
        </p:nvSpPr>
        <p:spPr bwMode="auto">
          <a:xfrm>
            <a:off x="5257800" y="606425"/>
            <a:ext cx="3781425" cy="1286506"/>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Before news arrived, the Americans beat the British at the Battle</a:t>
            </a:r>
            <a:r>
              <a:rPr lang="en-US" sz="2000" dirty="0">
                <a:solidFill>
                  <a:srgbClr val="000000"/>
                </a:solidFill>
                <a:latin typeface="Rockwell"/>
                <a:cs typeface="Rockwell"/>
              </a:rPr>
              <a:t> </a:t>
            </a:r>
            <a:r>
              <a:rPr lang="en-US" sz="2400" dirty="0">
                <a:solidFill>
                  <a:srgbClr val="000000"/>
                </a:solidFill>
                <a:latin typeface="Rockwell"/>
                <a:cs typeface="Rockwell"/>
              </a:rPr>
              <a:t>of</a:t>
            </a:r>
            <a:r>
              <a:rPr lang="en-US" sz="2000" dirty="0">
                <a:solidFill>
                  <a:srgbClr val="000000"/>
                </a:solidFill>
                <a:latin typeface="Rockwell"/>
                <a:cs typeface="Rockwell"/>
              </a:rPr>
              <a:t> </a:t>
            </a:r>
            <a:r>
              <a:rPr lang="en-US" sz="2400" dirty="0">
                <a:solidFill>
                  <a:srgbClr val="000000"/>
                </a:solidFill>
                <a:latin typeface="Rockwell"/>
                <a:cs typeface="Rockwell"/>
              </a:rPr>
              <a:t>New Orleans </a:t>
            </a:r>
          </a:p>
        </p:txBody>
      </p:sp>
      <p:pic>
        <p:nvPicPr>
          <p:cNvPr id="65542" name="Picture 7" descr="Photo of BATTLE OF NEW ORLEANS. &#10;Andrew Jackson at the Battle of New Orleans, 8 January 1815. Oil, 1910, by E. Percy Moran."/>
          <p:cNvPicPr>
            <a:picLocks noChangeAspect="1" noChangeArrowheads="1"/>
          </p:cNvPicPr>
          <p:nvPr/>
        </p:nvPicPr>
        <p:blipFill>
          <a:blip r:embed="rId7">
            <a:extLst>
              <a:ext uri="{28A0092B-C50C-407E-A947-70E740481C1C}">
                <a14:useLocalDpi xmlns:a14="http://schemas.microsoft.com/office/drawing/2010/main" val="0"/>
              </a:ext>
            </a:extLst>
          </a:blip>
          <a:srcRect l="8849" r="6013"/>
          <a:stretch>
            <a:fillRect/>
          </a:stretch>
        </p:blipFill>
        <p:spPr bwMode="auto">
          <a:xfrm>
            <a:off x="4294188" y="2362200"/>
            <a:ext cx="4745037"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 name="Rectangle 13"/>
          <p:cNvSpPr>
            <a:spLocks noChangeArrowheads="1"/>
          </p:cNvSpPr>
          <p:nvPr/>
        </p:nvSpPr>
        <p:spPr bwMode="auto">
          <a:xfrm>
            <a:off x="4572000" y="4367213"/>
            <a:ext cx="4267200" cy="69557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General Andrew Jackson emerged as a war hero </a:t>
            </a:r>
          </a:p>
        </p:txBody>
      </p:sp>
      <p:sp>
        <p:nvSpPr>
          <p:cNvPr id="15" name="Rectangle 14"/>
          <p:cNvSpPr>
            <a:spLocks noChangeArrowheads="1"/>
          </p:cNvSpPr>
          <p:nvPr/>
        </p:nvSpPr>
        <p:spPr bwMode="auto">
          <a:xfrm>
            <a:off x="4038600" y="5334000"/>
            <a:ext cx="4924425" cy="991041"/>
          </a:xfrm>
          <a:prstGeom prst="rect">
            <a:avLst/>
          </a:prstGeom>
          <a:solidFill>
            <a:srgbClr val="FFCCFF"/>
          </a:solidFill>
          <a:ln w="9525">
            <a:solidFill>
              <a:schemeClr val="tx1"/>
            </a:solidFill>
            <a:miter lim="800000"/>
            <a:headEnd/>
            <a:tailEnd/>
          </a:ln>
        </p:spPr>
        <p:txBody>
          <a:bodyPr>
            <a:spAutoFit/>
          </a:bodyPr>
          <a:lstStyle/>
          <a:p>
            <a:pPr algn="ctr">
              <a:lnSpc>
                <a:spcPct val="80000"/>
              </a:lnSpc>
              <a:buClr>
                <a:schemeClr val="accent1"/>
              </a:buClr>
              <a:buSzPct val="90000"/>
              <a:buFont typeface="Wingdings" charset="0"/>
              <a:buNone/>
            </a:pPr>
            <a:r>
              <a:rPr kumimoji="1" lang="en-US" sz="2400">
                <a:solidFill>
                  <a:srgbClr val="000000"/>
                </a:solidFill>
                <a:latin typeface="Rockwell"/>
                <a:cs typeface="Rockwell"/>
              </a:rPr>
              <a:t>The victory at New Orleans led many Americans to feel as though they won the war</a:t>
            </a:r>
          </a:p>
        </p:txBody>
      </p:sp>
    </p:spTree>
    <p:extLst>
      <p:ext uri="{BB962C8B-B14F-4D97-AF65-F5344CB8AC3E}">
        <p14:creationId xmlns:p14="http://schemas.microsoft.com/office/powerpoint/2010/main" val="143217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381000"/>
            <a:ext cx="8686800" cy="533400"/>
          </a:xfrm>
        </p:spPr>
        <p:txBody>
          <a:bodyPr>
            <a:normAutofit fontScale="90000"/>
          </a:bodyPr>
          <a:lstStyle/>
          <a:p>
            <a:pPr eaLnBrk="1" fontAlgn="auto" hangingPunct="1">
              <a:spcAft>
                <a:spcPts val="0"/>
              </a:spcAft>
              <a:defRPr/>
            </a:pPr>
            <a:r>
              <a:rPr lang="en-US" dirty="0" smtClean="0"/>
              <a:t>Death of Federalist Party</a:t>
            </a:r>
          </a:p>
        </p:txBody>
      </p:sp>
      <p:sp>
        <p:nvSpPr>
          <p:cNvPr id="17411" name="Rectangle 3"/>
          <p:cNvSpPr>
            <a:spLocks noGrp="1" noChangeArrowheads="1"/>
          </p:cNvSpPr>
          <p:nvPr>
            <p:ph idx="1"/>
          </p:nvPr>
        </p:nvSpPr>
        <p:spPr>
          <a:xfrm>
            <a:off x="228600" y="1143000"/>
            <a:ext cx="8686800" cy="5562600"/>
          </a:xfrm>
        </p:spPr>
        <p:txBody>
          <a:bodyPr>
            <a:normAutofit fontScale="92500" lnSpcReduction="20000"/>
          </a:bodyPr>
          <a:lstStyle/>
          <a:p>
            <a:pPr eaLnBrk="1" hangingPunct="1">
              <a:lnSpc>
                <a:spcPct val="90000"/>
              </a:lnSpc>
            </a:pPr>
            <a:r>
              <a:rPr lang="en-US" altLang="en-US" dirty="0" smtClean="0"/>
              <a:t>New England states opposed war </a:t>
            </a:r>
          </a:p>
          <a:p>
            <a:pPr eaLnBrk="1" hangingPunct="1">
              <a:lnSpc>
                <a:spcPct val="90000"/>
              </a:lnSpc>
            </a:pPr>
            <a:endParaRPr lang="en-US" altLang="en-US" dirty="0" smtClean="0"/>
          </a:p>
          <a:p>
            <a:pPr eaLnBrk="1" hangingPunct="1">
              <a:lnSpc>
                <a:spcPct val="90000"/>
              </a:lnSpc>
            </a:pPr>
            <a:r>
              <a:rPr lang="en-US" altLang="en-US" dirty="0" smtClean="0"/>
              <a:t>Dec. 15, 1814 - leading Federalists held Hartford Convention</a:t>
            </a:r>
          </a:p>
          <a:p>
            <a:pPr eaLnBrk="1" hangingPunct="1">
              <a:lnSpc>
                <a:spcPct val="90000"/>
              </a:lnSpc>
            </a:pPr>
            <a:endParaRPr lang="en-US" altLang="en-US" dirty="0" smtClean="0"/>
          </a:p>
          <a:p>
            <a:pPr lvl="1" eaLnBrk="1" hangingPunct="1">
              <a:lnSpc>
                <a:spcPct val="90000"/>
              </a:lnSpc>
            </a:pPr>
            <a:r>
              <a:rPr lang="en-US" altLang="en-US" dirty="0" smtClean="0"/>
              <a:t>Proposed 7 amendments to Const. to strengthen states rights (ironic!) &amp; protect northern interests</a:t>
            </a:r>
          </a:p>
          <a:p>
            <a:pPr eaLnBrk="1" hangingPunct="1">
              <a:lnSpc>
                <a:spcPct val="90000"/>
              </a:lnSpc>
            </a:pPr>
            <a:endParaRPr lang="en-US" altLang="en-US" dirty="0" smtClean="0"/>
          </a:p>
          <a:p>
            <a:pPr lvl="1" eaLnBrk="1" hangingPunct="1">
              <a:lnSpc>
                <a:spcPct val="90000"/>
              </a:lnSpc>
            </a:pPr>
            <a:r>
              <a:rPr lang="en-US" altLang="en-US" dirty="0" smtClean="0"/>
              <a:t>Some hinted at secession though did not have support</a:t>
            </a:r>
          </a:p>
          <a:p>
            <a:pPr eaLnBrk="1" hangingPunct="1">
              <a:lnSpc>
                <a:spcPct val="90000"/>
              </a:lnSpc>
            </a:pPr>
            <a:endParaRPr lang="en-US" altLang="en-US" dirty="0" smtClean="0"/>
          </a:p>
          <a:p>
            <a:pPr lvl="1" eaLnBrk="1" hangingPunct="1">
              <a:lnSpc>
                <a:spcPct val="90000"/>
              </a:lnSpc>
            </a:pPr>
            <a:r>
              <a:rPr lang="en-US" altLang="en-US" dirty="0" smtClean="0"/>
              <a:t>Convention ill-timed – Americans thought we won and Federalists came off as weak</a:t>
            </a:r>
          </a:p>
        </p:txBody>
      </p:sp>
    </p:spTree>
    <p:custDataLst>
      <p:tags r:id="rId1"/>
    </p:custDataLst>
    <p:extLst>
      <p:ext uri="{BB962C8B-B14F-4D97-AF65-F5344CB8AC3E}">
        <p14:creationId xmlns:p14="http://schemas.microsoft.com/office/powerpoint/2010/main" val="41304099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Hartford Convention Resolutions</a:t>
            </a:r>
            <a:endParaRPr lang="en-US" dirty="0"/>
          </a:p>
        </p:txBody>
      </p:sp>
    </p:spTree>
    <p:extLst>
      <p:ext uri="{BB962C8B-B14F-4D97-AF65-F5344CB8AC3E}">
        <p14:creationId xmlns:p14="http://schemas.microsoft.com/office/powerpoint/2010/main" val="6728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4800" y="76200"/>
            <a:ext cx="8540750" cy="762000"/>
          </a:xfrm>
        </p:spPr>
        <p:txBody>
          <a:bodyPr/>
          <a:lstStyle/>
          <a:p>
            <a:pPr eaLnBrk="1" hangingPunct="1"/>
            <a:r>
              <a:rPr lang="en-US" dirty="0">
                <a:latin typeface="Rockwell"/>
                <a:cs typeface="Rockwell"/>
              </a:rPr>
              <a:t>Hartford Convention (1814)</a:t>
            </a:r>
          </a:p>
        </p:txBody>
      </p:sp>
      <p:sp>
        <p:nvSpPr>
          <p:cNvPr id="13315" name="Rectangle 3"/>
          <p:cNvSpPr>
            <a:spLocks noGrp="1" noRot="1" noChangeArrowheads="1"/>
          </p:cNvSpPr>
          <p:nvPr>
            <p:ph sz="half" idx="1"/>
          </p:nvPr>
        </p:nvSpPr>
        <p:spPr>
          <a:xfrm>
            <a:off x="76200" y="838200"/>
            <a:ext cx="4419600" cy="6019800"/>
          </a:xfrm>
        </p:spPr>
        <p:txBody>
          <a:bodyPr>
            <a:normAutofit lnSpcReduction="10000"/>
          </a:bodyPr>
          <a:lstStyle/>
          <a:p>
            <a:pPr eaLnBrk="1" hangingPunct="1"/>
            <a:r>
              <a:rPr lang="en-US" dirty="0">
                <a:latin typeface="Rockwell"/>
                <a:cs typeface="Rockwell"/>
              </a:rPr>
              <a:t>Platform</a:t>
            </a:r>
          </a:p>
          <a:p>
            <a:pPr lvl="1" eaLnBrk="1" hangingPunct="1"/>
            <a:r>
              <a:rPr lang="en-US" sz="2000" dirty="0">
                <a:latin typeface="Rockwell"/>
                <a:cs typeface="Rockwell"/>
              </a:rPr>
              <a:t>Federal economic assistance for New England</a:t>
            </a:r>
          </a:p>
          <a:p>
            <a:pPr lvl="1" eaLnBrk="1" hangingPunct="1"/>
            <a:r>
              <a:rPr lang="en-US" sz="2000" dirty="0">
                <a:latin typeface="Rockwell"/>
                <a:cs typeface="Rockwell"/>
              </a:rPr>
              <a:t>2/3 congressional majority for embargoes, state admission, and declaration of war</a:t>
            </a:r>
          </a:p>
          <a:p>
            <a:pPr lvl="1" eaLnBrk="1" hangingPunct="1"/>
            <a:r>
              <a:rPr lang="en-US" sz="2000" dirty="0">
                <a:latin typeface="Rockwell"/>
                <a:cs typeface="Rockwell"/>
              </a:rPr>
              <a:t>Rescind the Three-Fifths Compromise</a:t>
            </a:r>
          </a:p>
          <a:p>
            <a:pPr lvl="1" eaLnBrk="1" hangingPunct="1"/>
            <a:r>
              <a:rPr lang="en-US" sz="2000" dirty="0">
                <a:latin typeface="Rockwell"/>
                <a:cs typeface="Rockwell"/>
              </a:rPr>
              <a:t>One-term president and no same-state successor</a:t>
            </a:r>
          </a:p>
          <a:p>
            <a:pPr lvl="1" eaLnBrk="1" hangingPunct="1"/>
            <a:r>
              <a:rPr lang="en-US" sz="2000" dirty="0">
                <a:latin typeface="Rockwell"/>
                <a:cs typeface="Rockwell"/>
              </a:rPr>
              <a:t>Talk of secession by radicals</a:t>
            </a:r>
          </a:p>
          <a:p>
            <a:pPr eaLnBrk="1" hangingPunct="1"/>
            <a:r>
              <a:rPr lang="en-US" dirty="0">
                <a:latin typeface="Rockwell"/>
                <a:cs typeface="Rockwell"/>
              </a:rPr>
              <a:t>After War of 1812</a:t>
            </a:r>
          </a:p>
          <a:p>
            <a:pPr lvl="1" eaLnBrk="1" hangingPunct="1"/>
            <a:r>
              <a:rPr lang="en-US" sz="2000" dirty="0">
                <a:latin typeface="Rockwell"/>
                <a:cs typeface="Rockwell"/>
              </a:rPr>
              <a:t>Perceived as traitors</a:t>
            </a:r>
          </a:p>
          <a:p>
            <a:pPr lvl="1" eaLnBrk="1" hangingPunct="1"/>
            <a:r>
              <a:rPr lang="en-US" sz="2000" dirty="0">
                <a:latin typeface="Rockwell"/>
                <a:cs typeface="Rockwell"/>
              </a:rPr>
              <a:t>Effectively weakened as a national party</a:t>
            </a:r>
          </a:p>
          <a:p>
            <a:pPr lvl="1" eaLnBrk="1" hangingPunct="1"/>
            <a:endParaRPr lang="en-US" dirty="0">
              <a:latin typeface="Rockwell"/>
              <a:cs typeface="Rockwell"/>
            </a:endParaRPr>
          </a:p>
          <a:p>
            <a:pPr lvl="1" eaLnBrk="1" hangingPunct="1"/>
            <a:endParaRPr lang="en-US" dirty="0">
              <a:latin typeface="Rockwell"/>
              <a:cs typeface="Rockwell"/>
            </a:endParaRPr>
          </a:p>
        </p:txBody>
      </p:sp>
      <p:pic>
        <p:nvPicPr>
          <p:cNvPr id="37891"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87863" y="1676400"/>
            <a:ext cx="4656137" cy="3200400"/>
          </a:xfrm>
        </p:spPr>
      </p:pic>
      <p:sp>
        <p:nvSpPr>
          <p:cNvPr id="5" name="AutoShape 8"/>
          <p:cNvSpPr>
            <a:spLocks noChangeArrowheads="1"/>
          </p:cNvSpPr>
          <p:nvPr/>
        </p:nvSpPr>
        <p:spPr bwMode="auto">
          <a:xfrm>
            <a:off x="5638800" y="304800"/>
            <a:ext cx="3505200" cy="990600"/>
          </a:xfrm>
          <a:prstGeom prst="wedgeRectCallout">
            <a:avLst>
              <a:gd name="adj1" fmla="val 9963"/>
              <a:gd name="adj2" fmla="val 12163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sz="2800" dirty="0">
                <a:solidFill>
                  <a:srgbClr val="000000"/>
                </a:solidFill>
                <a:cs typeface="+mn-cs"/>
              </a:rPr>
              <a:t>The War of 1812 is still going on!!</a:t>
            </a:r>
          </a:p>
        </p:txBody>
      </p:sp>
      <p:sp>
        <p:nvSpPr>
          <p:cNvPr id="6" name="AutoShape 10"/>
          <p:cNvSpPr>
            <a:spLocks noChangeArrowheads="1"/>
          </p:cNvSpPr>
          <p:nvPr/>
        </p:nvSpPr>
        <p:spPr bwMode="auto">
          <a:xfrm>
            <a:off x="76200" y="190500"/>
            <a:ext cx="5257800" cy="990600"/>
          </a:xfrm>
          <a:prstGeom prst="wedgeRectCallout">
            <a:avLst>
              <a:gd name="adj1" fmla="val -7865"/>
              <a:gd name="adj2" fmla="val 15139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sz="2800" dirty="0">
                <a:solidFill>
                  <a:srgbClr val="000000"/>
                </a:solidFill>
                <a:cs typeface="+mn-cs"/>
              </a:rPr>
              <a:t>In order to reduce southern control of Congress</a:t>
            </a:r>
          </a:p>
        </p:txBody>
      </p:sp>
      <p:sp>
        <p:nvSpPr>
          <p:cNvPr id="7" name="AutoShape 11"/>
          <p:cNvSpPr>
            <a:spLocks noChangeArrowheads="1"/>
          </p:cNvSpPr>
          <p:nvPr/>
        </p:nvSpPr>
        <p:spPr bwMode="auto">
          <a:xfrm>
            <a:off x="3505200" y="4657163"/>
            <a:ext cx="5638800" cy="990600"/>
          </a:xfrm>
          <a:prstGeom prst="wedgeRectCallout">
            <a:avLst>
              <a:gd name="adj1" fmla="val -50545"/>
              <a:gd name="adj2" fmla="val -10682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sz="2800" dirty="0">
                <a:solidFill>
                  <a:srgbClr val="000000"/>
                </a:solidFill>
                <a:cs typeface="+mn-cs"/>
              </a:rPr>
              <a:t>In order to break the Virginia presidential dynasty </a:t>
            </a:r>
          </a:p>
        </p:txBody>
      </p:sp>
    </p:spTree>
    <p:extLst>
      <p:ext uri="{BB962C8B-B14F-4D97-AF65-F5344CB8AC3E}">
        <p14:creationId xmlns:p14="http://schemas.microsoft.com/office/powerpoint/2010/main" val="142734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0"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850"/>
            <a:ext cx="7772400" cy="2493900"/>
          </a:xfrm>
        </p:spPr>
        <p:txBody>
          <a:bodyPr>
            <a:normAutofit/>
          </a:bodyPr>
          <a:lstStyle/>
          <a:p>
            <a:r>
              <a:rPr lang="en-US" dirty="0" smtClean="0"/>
              <a:t>3. The War of 1812 and the Era of Good Feelings-Madison and Monroe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a:t>
            </a:r>
            <a:r>
              <a:rPr lang="en-US" dirty="0"/>
              <a:t>4</a:t>
            </a:r>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mage:TheHartfordConventionOrLeapNoLe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2551"/>
          <a:stretch>
            <a:fillRect/>
          </a:stretch>
        </p:blipFill>
        <p:spPr bwMode="auto">
          <a:xfrm>
            <a:off x="0" y="0"/>
            <a:ext cx="9144000" cy="612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1606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60"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61"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62" name="Rectangle 6"/>
          <p:cNvSpPr>
            <a:spLocks noGrp="1" noChangeArrowheads="1"/>
          </p:cNvSpPr>
          <p:nvPr>
            <p:ph type="title"/>
          </p:nvPr>
        </p:nvSpPr>
        <p:spPr>
          <a:xfrm>
            <a:off x="293096" y="0"/>
            <a:ext cx="8546104"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dirty="0" smtClean="0">
                <a:cs typeface="+mj-cs"/>
              </a:rPr>
              <a:t>Treaty of Ghent</a:t>
            </a:r>
          </a:p>
        </p:txBody>
      </p:sp>
      <p:sp>
        <p:nvSpPr>
          <p:cNvPr id="96263" name="Rectangle 7"/>
          <p:cNvSpPr>
            <a:spLocks noGrp="1" noChangeArrowheads="1"/>
          </p:cNvSpPr>
          <p:nvPr>
            <p:ph type="body" idx="1"/>
          </p:nvPr>
        </p:nvSpPr>
        <p:spPr>
          <a:xfrm>
            <a:off x="0" y="838200"/>
            <a:ext cx="91440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5000"/>
              </a:spcBef>
              <a:defRPr/>
            </a:pPr>
            <a:r>
              <a:rPr lang="en-US" u="sng" dirty="0" smtClean="0">
                <a:cs typeface="+mn-cs"/>
              </a:rPr>
              <a:t>Treaty of Ghent</a:t>
            </a:r>
            <a:r>
              <a:rPr lang="en-US" dirty="0" smtClean="0">
                <a:cs typeface="+mn-cs"/>
              </a:rPr>
              <a:t> did </a:t>
            </a:r>
            <a:r>
              <a:rPr lang="en-US" b="1" u="sng" dirty="0" smtClean="0">
                <a:cs typeface="+mn-cs"/>
              </a:rPr>
              <a:t>not</a:t>
            </a:r>
            <a:r>
              <a:rPr lang="en-US" dirty="0" smtClean="0">
                <a:cs typeface="+mn-cs"/>
              </a:rPr>
              <a:t> address U.S. neutrality but was ratified unanimously by the Senate</a:t>
            </a:r>
          </a:p>
          <a:p>
            <a:pPr>
              <a:lnSpc>
                <a:spcPct val="90000"/>
              </a:lnSpc>
              <a:spcBef>
                <a:spcPct val="15000"/>
              </a:spcBef>
              <a:defRPr/>
            </a:pPr>
            <a:r>
              <a:rPr lang="en-US" dirty="0" smtClean="0">
                <a:cs typeface="+mn-cs"/>
              </a:rPr>
              <a:t>Effects of the war:</a:t>
            </a:r>
          </a:p>
          <a:p>
            <a:pPr lvl="1">
              <a:lnSpc>
                <a:spcPct val="90000"/>
              </a:lnSpc>
              <a:spcBef>
                <a:spcPct val="15000"/>
              </a:spcBef>
              <a:defRPr/>
            </a:pPr>
            <a:r>
              <a:rPr lang="en-US" dirty="0" smtClean="0"/>
              <a:t>Ended all Indian-British alliances in western lands</a:t>
            </a:r>
          </a:p>
          <a:p>
            <a:pPr lvl="1">
              <a:lnSpc>
                <a:spcPct val="90000"/>
              </a:lnSpc>
              <a:spcBef>
                <a:spcPct val="15000"/>
              </a:spcBef>
              <a:defRPr/>
            </a:pPr>
            <a:r>
              <a:rPr lang="en-US" dirty="0" smtClean="0"/>
              <a:t>Scared Spain into signing the Adams-Onis Treaty in 1819 </a:t>
            </a:r>
          </a:p>
          <a:p>
            <a:pPr lvl="1">
              <a:lnSpc>
                <a:spcPct val="90000"/>
              </a:lnSpc>
              <a:spcBef>
                <a:spcPct val="15000"/>
              </a:spcBef>
              <a:defRPr/>
            </a:pPr>
            <a:r>
              <a:rPr lang="en-US" dirty="0" smtClean="0"/>
              <a:t>The lack of Federalist loyalty was the fatal blow to the party </a:t>
            </a:r>
          </a:p>
          <a:p>
            <a:pPr lvl="1">
              <a:lnSpc>
                <a:spcPct val="90000"/>
              </a:lnSpc>
              <a:spcBef>
                <a:spcPct val="15000"/>
              </a:spcBef>
              <a:defRPr/>
            </a:pPr>
            <a:r>
              <a:rPr lang="en-US" i="1" dirty="0" smtClean="0"/>
              <a:t>‘Status Quo </a:t>
            </a:r>
            <a:r>
              <a:rPr lang="en-US" i="1" dirty="0" err="1" smtClean="0"/>
              <a:t>Antebelllum</a:t>
            </a:r>
            <a:r>
              <a:rPr lang="en-US" i="1" dirty="0" smtClean="0"/>
              <a:t>’</a:t>
            </a:r>
          </a:p>
        </p:txBody>
      </p:sp>
      <p:sp>
        <p:nvSpPr>
          <p:cNvPr id="96265" name="AutoShape 9"/>
          <p:cNvSpPr>
            <a:spLocks noChangeArrowheads="1"/>
          </p:cNvSpPr>
          <p:nvPr/>
        </p:nvSpPr>
        <p:spPr bwMode="auto">
          <a:xfrm>
            <a:off x="2263784" y="6248400"/>
            <a:ext cx="6248400" cy="533400"/>
          </a:xfrm>
          <a:prstGeom prst="wedgeRectCallout">
            <a:avLst>
              <a:gd name="adj1" fmla="val -12992"/>
              <a:gd name="adj2" fmla="val -465088"/>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dirty="0">
                <a:solidFill>
                  <a:srgbClr val="000000"/>
                </a:solidFill>
                <a:cs typeface="+mn-cs"/>
              </a:rPr>
              <a:t>Spain ceded Florida to the USA</a:t>
            </a:r>
          </a:p>
        </p:txBody>
      </p:sp>
    </p:spTree>
    <p:extLst>
      <p:ext uri="{BB962C8B-B14F-4D97-AF65-F5344CB8AC3E}">
        <p14:creationId xmlns:p14="http://schemas.microsoft.com/office/powerpoint/2010/main" val="5258910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 calcmode="lin" valueType="num">
                                      <p:cBhvr>
                                        <p:cTn id="7" dur="500" fill="hold"/>
                                        <p:tgtEl>
                                          <p:spTgt spid="96265"/>
                                        </p:tgtEl>
                                        <p:attrNameLst>
                                          <p:attrName>ppt_w</p:attrName>
                                        </p:attrNameLst>
                                      </p:cBhvr>
                                      <p:tavLst>
                                        <p:tav tm="0">
                                          <p:val>
                                            <p:fltVal val="0"/>
                                          </p:val>
                                        </p:tav>
                                        <p:tav tm="100000">
                                          <p:val>
                                            <p:strVal val="#ppt_w"/>
                                          </p:val>
                                        </p:tav>
                                      </p:tavLst>
                                    </p:anim>
                                    <p:anim calcmode="lin" valueType="num">
                                      <p:cBhvr>
                                        <p:cTn id="8" dur="500" fill="hold"/>
                                        <p:tgtEl>
                                          <p:spTgt spid="96265"/>
                                        </p:tgtEl>
                                        <p:attrNameLst>
                                          <p:attrName>ppt_h</p:attrName>
                                        </p:attrNameLst>
                                      </p:cBhvr>
                                      <p:tavLst>
                                        <p:tav tm="0">
                                          <p:val>
                                            <p:fltVal val="0"/>
                                          </p:val>
                                        </p:tav>
                                        <p:tav tm="100000">
                                          <p:val>
                                            <p:strVal val="#ppt_h"/>
                                          </p:val>
                                        </p:tav>
                                      </p:tavLst>
                                    </p:anim>
                                    <p:animEffect transition="in" filter="fade">
                                      <p:cBhvr>
                                        <p:cTn id="9"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extLst>
          </p:cNvPr>
          <p:cNvSpPr>
            <a:spLocks noGrp="1" noRot="1" noChangeArrowheads="1"/>
          </p:cNvSpPr>
          <p:nvPr>
            <p:ph type="title"/>
          </p:nvPr>
        </p:nvSpPr>
        <p:spPr>
          <a:xfrm>
            <a:off x="0" y="0"/>
            <a:ext cx="9144000" cy="609600"/>
          </a:xfrm>
        </p:spPr>
        <p:txBody>
          <a:bodyPr>
            <a:normAutofit fontScale="90000"/>
          </a:bodyPr>
          <a:lstStyle/>
          <a:p>
            <a:pPr eaLnBrk="1" hangingPunct="1">
              <a:defRPr/>
            </a:pPr>
            <a:r>
              <a:rPr lang="en-US" sz="4000" dirty="0">
                <a:latin typeface="Rockwell"/>
                <a:cs typeface="Rockwell"/>
              </a:rPr>
              <a:t>Adams-Onis Treaty (1819)</a:t>
            </a:r>
          </a:p>
        </p:txBody>
      </p:sp>
      <p:pic>
        <p:nvPicPr>
          <p:cNvPr id="27650" name="Picture 8" descr="AdamsOn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762000"/>
            <a:ext cx="7177088" cy="5867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9591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en-US">
                <a:latin typeface="Rockwell"/>
                <a:cs typeface="Rockwell"/>
              </a:rPr>
              <a:t>War of 1812’s Impact</a:t>
            </a:r>
          </a:p>
        </p:txBody>
      </p:sp>
      <p:sp>
        <p:nvSpPr>
          <p:cNvPr id="14339" name="Rectangle 3"/>
          <p:cNvSpPr>
            <a:spLocks noGrp="1" noRot="1" noChangeArrowheads="1"/>
          </p:cNvSpPr>
          <p:nvPr>
            <p:ph type="body" idx="1"/>
          </p:nvPr>
        </p:nvSpPr>
        <p:spPr>
          <a:xfrm>
            <a:off x="152400" y="1295400"/>
            <a:ext cx="8763000" cy="5334000"/>
          </a:xfrm>
        </p:spPr>
        <p:txBody>
          <a:bodyPr/>
          <a:lstStyle/>
          <a:p>
            <a:pPr eaLnBrk="1" hangingPunct="1"/>
            <a:r>
              <a:rPr lang="en-US" dirty="0">
                <a:latin typeface="Rockwell"/>
                <a:cs typeface="Rockwell"/>
              </a:rPr>
              <a:t>Growth of nationalism</a:t>
            </a:r>
          </a:p>
          <a:p>
            <a:pPr eaLnBrk="1" hangingPunct="1"/>
            <a:r>
              <a:rPr lang="en-US" dirty="0">
                <a:latin typeface="Rockwell"/>
                <a:cs typeface="Rockwell"/>
              </a:rPr>
              <a:t>Ushered in an “Era of Good Feelings”</a:t>
            </a:r>
          </a:p>
          <a:p>
            <a:pPr eaLnBrk="1" hangingPunct="1"/>
            <a:r>
              <a:rPr lang="en-US" dirty="0">
                <a:latin typeface="Rockwell"/>
                <a:cs typeface="Rockwell"/>
              </a:rPr>
              <a:t>Domestic industrial and manufacturing development</a:t>
            </a:r>
          </a:p>
          <a:p>
            <a:pPr eaLnBrk="1" hangingPunct="1"/>
            <a:r>
              <a:rPr lang="en-US" dirty="0">
                <a:latin typeface="Rockwell"/>
                <a:cs typeface="Rockwell"/>
              </a:rPr>
              <a:t>Emphasis on national infrastructure</a:t>
            </a:r>
          </a:p>
          <a:p>
            <a:pPr eaLnBrk="1" hangingPunct="1"/>
            <a:r>
              <a:rPr lang="en-US" dirty="0">
                <a:latin typeface="Rockwell"/>
                <a:cs typeface="Rockwell"/>
              </a:rPr>
              <a:t>Promotion of professional military</a:t>
            </a:r>
          </a:p>
          <a:p>
            <a:pPr eaLnBrk="1" hangingPunct="1"/>
            <a:r>
              <a:rPr lang="en-US" dirty="0">
                <a:latin typeface="Rockwell"/>
                <a:cs typeface="Rockwell"/>
              </a:rPr>
              <a:t>International respect</a:t>
            </a:r>
          </a:p>
          <a:p>
            <a:pPr eaLnBrk="1" hangingPunct="1"/>
            <a:r>
              <a:rPr lang="en-US" dirty="0">
                <a:latin typeface="Rockwell"/>
                <a:cs typeface="Rockwell"/>
              </a:rPr>
              <a:t>Natives significantly weakened</a:t>
            </a:r>
          </a:p>
          <a:p>
            <a:pPr eaLnBrk="1" hangingPunct="1"/>
            <a:r>
              <a:rPr lang="en-US" dirty="0">
                <a:latin typeface="Rockwell"/>
                <a:cs typeface="Rockwell"/>
              </a:rPr>
              <a:t>Increased drive to expand west</a:t>
            </a:r>
          </a:p>
        </p:txBody>
      </p:sp>
    </p:spTree>
    <p:extLst>
      <p:ext uri="{BB962C8B-B14F-4D97-AF65-F5344CB8AC3E}">
        <p14:creationId xmlns:p14="http://schemas.microsoft.com/office/powerpoint/2010/main" val="40810337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04800" y="73025"/>
            <a:ext cx="8540750" cy="536575"/>
          </a:xfrm>
        </p:spPr>
        <p:txBody>
          <a:bodyPr>
            <a:normAutofit fontScale="90000"/>
          </a:bodyPr>
          <a:lstStyle/>
          <a:p>
            <a:pPr>
              <a:defRPr/>
            </a:pPr>
            <a:r>
              <a:rPr lang="en-US" dirty="0">
                <a:latin typeface="Rockwell"/>
                <a:cs typeface="Rockwell"/>
              </a:rPr>
              <a:t>A National Perception</a:t>
            </a:r>
          </a:p>
        </p:txBody>
      </p:sp>
      <p:pic>
        <p:nvPicPr>
          <p:cNvPr id="19458" name="Content Placeholder 3" descr="346813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650" y="758825"/>
            <a:ext cx="8909050" cy="5148263"/>
          </a:xfrm>
        </p:spPr>
      </p:pic>
      <p:sp>
        <p:nvSpPr>
          <p:cNvPr id="19459" name="TextBox 2"/>
          <p:cNvSpPr txBox="1">
            <a:spLocks noChangeArrowheads="1"/>
          </p:cNvSpPr>
          <p:nvPr/>
        </p:nvSpPr>
        <p:spPr bwMode="auto">
          <a:xfrm>
            <a:off x="4764088" y="5907088"/>
            <a:ext cx="42656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i="1">
                <a:latin typeface="Rockwell"/>
                <a:cs typeface="Rockwell"/>
              </a:rPr>
              <a:t>Fourth of July Celebration in Centre Square</a:t>
            </a:r>
            <a:endParaRPr lang="en-US" sz="1800">
              <a:latin typeface="Rockwell"/>
              <a:cs typeface="Rockwell"/>
            </a:endParaRPr>
          </a:p>
          <a:p>
            <a:r>
              <a:rPr lang="en-US" sz="1800">
                <a:latin typeface="Rockwell"/>
                <a:cs typeface="Rockwell"/>
              </a:rPr>
              <a:t>John Lewis Krimmel, 1819</a:t>
            </a:r>
          </a:p>
        </p:txBody>
      </p:sp>
    </p:spTree>
    <p:extLst>
      <p:ext uri="{BB962C8B-B14F-4D97-AF65-F5344CB8AC3E}">
        <p14:creationId xmlns:p14="http://schemas.microsoft.com/office/powerpoint/2010/main" val="35020409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a:extLst>
              <a:ext uri="{FF2B5EF4-FFF2-40B4-BE49-F238E27FC236}"/>
            </a:extLst>
          </p:cNvPr>
          <p:cNvSpPr>
            <a:spLocks noGrp="1" noRot="1" noChangeArrowheads="1"/>
          </p:cNvSpPr>
          <p:nvPr>
            <p:ph type="title"/>
          </p:nvPr>
        </p:nvSpPr>
        <p:spPr>
          <a:xfrm>
            <a:off x="0" y="0"/>
            <a:ext cx="9144000" cy="1066800"/>
          </a:xfrm>
        </p:spPr>
        <p:txBody>
          <a:bodyPr>
            <a:normAutofit fontScale="90000"/>
          </a:bodyPr>
          <a:lstStyle/>
          <a:p>
            <a:pPr eaLnBrk="1" hangingPunct="1">
              <a:defRPr/>
            </a:pPr>
            <a:r>
              <a:rPr lang="en-US" sz="3600" dirty="0">
                <a:latin typeface="Rockwell"/>
                <a:cs typeface="Rockwell"/>
              </a:rPr>
              <a:t>Era of Good Feelings</a:t>
            </a:r>
            <a:br>
              <a:rPr lang="en-US" sz="3600" dirty="0">
                <a:latin typeface="Rockwell"/>
                <a:cs typeface="Rockwell"/>
              </a:rPr>
            </a:br>
            <a:r>
              <a:rPr lang="en-US" sz="3600" dirty="0">
                <a:latin typeface="Rockwell"/>
                <a:cs typeface="Rockwell"/>
              </a:rPr>
              <a:t>James Monroe (D-R) (1817-1825)</a:t>
            </a:r>
          </a:p>
        </p:txBody>
      </p:sp>
      <p:pic>
        <p:nvPicPr>
          <p:cNvPr id="20482" name="Picture 7" descr="election_181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286000"/>
            <a:ext cx="4572000" cy="4572000"/>
          </a:xfrm>
          <a:noFill/>
          <a:extLst>
            <a:ext uri="{909E8E84-426E-40dd-AFC4-6F175D3DCCD1}">
              <a14:hiddenFill xmlns:a14="http://schemas.microsoft.com/office/drawing/2010/main">
                <a:solidFill>
                  <a:srgbClr val="FFFFFF"/>
                </a:solidFill>
              </a14:hiddenFill>
            </a:ext>
          </a:extLst>
        </p:spPr>
      </p:pic>
      <p:pic>
        <p:nvPicPr>
          <p:cNvPr id="20483" name="Picture 8" descr="election_18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286000"/>
            <a:ext cx="4572000" cy="4572000"/>
          </a:xfrm>
          <a:noFill/>
          <a:extLst>
            <a:ext uri="{909E8E84-426E-40dd-AFC4-6F175D3DCCD1}">
              <a14:hiddenFill xmlns:a14="http://schemas.microsoft.com/office/drawing/2010/main">
                <a:solidFill>
                  <a:srgbClr val="FFFFFF"/>
                </a:solidFill>
              </a14:hiddenFill>
            </a:ext>
          </a:extLst>
        </p:spPr>
      </p:pic>
      <p:pic>
        <p:nvPicPr>
          <p:cNvPr id="20484" name="Picture 4" descr="POTUS-05_Wi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143000"/>
            <a:ext cx="2886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265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8915400" cy="1143000"/>
          </a:xfrm>
        </p:spPr>
        <p:txBody>
          <a:bodyPr>
            <a:normAutofit/>
          </a:bodyPr>
          <a:lstStyle/>
          <a:p>
            <a:pPr eaLnBrk="1" hangingPunct="1"/>
            <a:r>
              <a:rPr lang="en-US" altLang="en-US" sz="3600" smtClean="0"/>
              <a:t>The Era of Good Feelings:  1817-1825</a:t>
            </a:r>
          </a:p>
        </p:txBody>
      </p:sp>
      <p:sp>
        <p:nvSpPr>
          <p:cNvPr id="18435" name="Rectangle 3"/>
          <p:cNvSpPr>
            <a:spLocks noGrp="1" noChangeArrowheads="1"/>
          </p:cNvSpPr>
          <p:nvPr>
            <p:ph idx="1"/>
          </p:nvPr>
        </p:nvSpPr>
        <p:spPr>
          <a:xfrm>
            <a:off x="223838" y="1219200"/>
            <a:ext cx="8915400" cy="5638800"/>
          </a:xfrm>
        </p:spPr>
        <p:txBody>
          <a:bodyPr>
            <a:normAutofit/>
          </a:bodyPr>
          <a:lstStyle/>
          <a:p>
            <a:pPr eaLnBrk="1" hangingPunct="1"/>
            <a:r>
              <a:rPr lang="en-US" altLang="en-US" sz="2800" dirty="0" smtClean="0"/>
              <a:t>Death of the Federalist Party</a:t>
            </a:r>
          </a:p>
          <a:p>
            <a:pPr lvl="1" eaLnBrk="1" hangingPunct="1"/>
            <a:r>
              <a:rPr lang="en-US" altLang="en-US" sz="2400" dirty="0" smtClean="0"/>
              <a:t>Adoption of many Federalist ideas </a:t>
            </a:r>
          </a:p>
          <a:p>
            <a:pPr eaLnBrk="1" hangingPunct="1"/>
            <a:endParaRPr lang="en-US" altLang="en-US" sz="2800" dirty="0" smtClean="0"/>
          </a:p>
          <a:p>
            <a:pPr eaLnBrk="1" hangingPunct="1"/>
            <a:r>
              <a:rPr lang="en-US" altLang="en-US" sz="2800" dirty="0" smtClean="0"/>
              <a:t>Monroe (Demo. Rep.) wins 1816 election</a:t>
            </a:r>
          </a:p>
          <a:p>
            <a:pPr lvl="1" eaLnBrk="1" hangingPunct="1"/>
            <a:r>
              <a:rPr lang="en-US" altLang="en-US" sz="2400" dirty="0" smtClean="0"/>
              <a:t>Americans nationalistic following War of 1812</a:t>
            </a:r>
          </a:p>
          <a:p>
            <a:pPr eaLnBrk="1" hangingPunct="1"/>
            <a:endParaRPr lang="en-US" altLang="en-US" sz="2800" dirty="0" smtClean="0"/>
          </a:p>
          <a:p>
            <a:pPr eaLnBrk="1" hangingPunct="1"/>
            <a:r>
              <a:rPr lang="en-US" altLang="en-US" sz="2800" dirty="0" smtClean="0"/>
              <a:t>U.S. foreign policy successes</a:t>
            </a:r>
          </a:p>
          <a:p>
            <a:pPr lvl="1" eaLnBrk="1" hangingPunct="1"/>
            <a:r>
              <a:rPr lang="en-US" altLang="en-US" sz="2400" dirty="0" smtClean="0"/>
              <a:t>Rush-Bagot Treaty (1817) – limit naval armaments on Great Lakes</a:t>
            </a:r>
          </a:p>
          <a:p>
            <a:pPr lvl="1" eaLnBrk="1" hangingPunct="1"/>
            <a:r>
              <a:rPr lang="en-US" altLang="en-US" sz="2400" dirty="0" smtClean="0"/>
              <a:t>Convention of 1818 – allowed joint occupation of Oregon territory with GB</a:t>
            </a:r>
          </a:p>
          <a:p>
            <a:pPr lvl="1" eaLnBrk="1" hangingPunct="1"/>
            <a:r>
              <a:rPr lang="en-US" altLang="en-US" sz="2400" dirty="0" smtClean="0"/>
              <a:t>Purchase of Florida (1819) – Adams-</a:t>
            </a:r>
            <a:r>
              <a:rPr lang="en-US" altLang="en-US" sz="2400" dirty="0" err="1" smtClean="0"/>
              <a:t>Onís</a:t>
            </a:r>
            <a:r>
              <a:rPr lang="en-US" altLang="en-US" sz="2400" dirty="0" smtClean="0"/>
              <a:t> Treaty</a:t>
            </a:r>
          </a:p>
          <a:p>
            <a:pPr eaLnBrk="1" hangingPunct="1"/>
            <a:endParaRPr lang="en-US" altLang="en-US" sz="2800" dirty="0" smtClean="0"/>
          </a:p>
        </p:txBody>
      </p:sp>
    </p:spTree>
    <p:custDataLst>
      <p:tags r:id="rId1"/>
    </p:custDataLst>
    <p:extLst>
      <p:ext uri="{BB962C8B-B14F-4D97-AF65-F5344CB8AC3E}">
        <p14:creationId xmlns:p14="http://schemas.microsoft.com/office/powerpoint/2010/main" val="676833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extLst>
          </p:cNvPr>
          <p:cNvSpPr>
            <a:spLocks noGrp="1" noRot="1" noChangeArrowheads="1"/>
          </p:cNvSpPr>
          <p:nvPr>
            <p:ph type="title"/>
          </p:nvPr>
        </p:nvSpPr>
        <p:spPr>
          <a:xfrm>
            <a:off x="0" y="0"/>
            <a:ext cx="9144000" cy="990600"/>
          </a:xfrm>
        </p:spPr>
        <p:txBody>
          <a:bodyPr>
            <a:normAutofit fontScale="90000"/>
          </a:bodyPr>
          <a:lstStyle/>
          <a:p>
            <a:pPr eaLnBrk="1" hangingPunct="1">
              <a:defRPr/>
            </a:pPr>
            <a:r>
              <a:rPr lang="en-US" altLang="en-US" sz="3600">
                <a:ea typeface="+mj-ea"/>
                <a:cs typeface="+mj-cs"/>
              </a:rPr>
              <a:t>Era of Good Feelings </a:t>
            </a:r>
            <a:br>
              <a:rPr lang="en-US" altLang="en-US" sz="3600">
                <a:ea typeface="+mj-ea"/>
                <a:cs typeface="+mj-cs"/>
              </a:rPr>
            </a:br>
            <a:r>
              <a:rPr lang="en-US" altLang="en-US" sz="3600">
                <a:ea typeface="+mj-ea"/>
                <a:cs typeface="+mj-cs"/>
              </a:rPr>
              <a:t>The Great Triumvirate</a:t>
            </a:r>
            <a:endParaRPr lang="en-US" altLang="en-US">
              <a:ea typeface="+mj-ea"/>
              <a:cs typeface="+mj-cs"/>
            </a:endParaRPr>
          </a:p>
        </p:txBody>
      </p:sp>
      <p:pic>
        <p:nvPicPr>
          <p:cNvPr id="23554" name="Picture 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429000" y="2408539"/>
            <a:ext cx="2393950" cy="2895600"/>
          </a:xfrm>
        </p:spPr>
      </p:pic>
      <p:pic>
        <p:nvPicPr>
          <p:cNvPr id="23555" name="Picture 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629400" y="1524000"/>
            <a:ext cx="2416175" cy="2971800"/>
          </a:xfrm>
        </p:spPr>
      </p:pic>
      <p:pic>
        <p:nvPicPr>
          <p:cNvPr id="235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2473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6"/>
          <p:cNvSpPr txBox="1">
            <a:spLocks noChangeArrowheads="1"/>
          </p:cNvSpPr>
          <p:nvPr/>
        </p:nvSpPr>
        <p:spPr bwMode="auto">
          <a:xfrm>
            <a:off x="0" y="4267200"/>
            <a:ext cx="31750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pPr>
            <a:r>
              <a:rPr lang="en-US" dirty="0">
                <a:latin typeface="Rockwell"/>
                <a:cs typeface="Rockwell"/>
              </a:rPr>
              <a:t>WEST</a:t>
            </a:r>
          </a:p>
          <a:p>
            <a:pPr lvl="1" eaLnBrk="1" hangingPunct="1">
              <a:lnSpc>
                <a:spcPct val="90000"/>
              </a:lnSpc>
            </a:pPr>
            <a:r>
              <a:rPr lang="en-US" sz="2000" dirty="0">
                <a:latin typeface="Rockwell"/>
                <a:cs typeface="Rockwell"/>
              </a:rPr>
              <a:t>Henry Clay of Kentucky</a:t>
            </a:r>
          </a:p>
          <a:p>
            <a:endParaRPr lang="en-US" dirty="0">
              <a:latin typeface="Rockwell"/>
              <a:cs typeface="Rockwell"/>
            </a:endParaRPr>
          </a:p>
        </p:txBody>
      </p:sp>
      <p:sp>
        <p:nvSpPr>
          <p:cNvPr id="23558" name="TextBox 7"/>
          <p:cNvSpPr txBox="1">
            <a:spLocks noChangeArrowheads="1"/>
          </p:cNvSpPr>
          <p:nvPr/>
        </p:nvSpPr>
        <p:spPr bwMode="auto">
          <a:xfrm>
            <a:off x="3429000" y="5304139"/>
            <a:ext cx="2514600"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pPr>
            <a:r>
              <a:rPr lang="en-US">
                <a:latin typeface="Rockwell"/>
                <a:cs typeface="Rockwell"/>
              </a:rPr>
              <a:t>SOUTH</a:t>
            </a:r>
          </a:p>
          <a:p>
            <a:pPr lvl="1" eaLnBrk="1" hangingPunct="1">
              <a:lnSpc>
                <a:spcPct val="90000"/>
              </a:lnSpc>
            </a:pPr>
            <a:r>
              <a:rPr lang="en-US" sz="2000">
                <a:latin typeface="Rockwell"/>
                <a:cs typeface="Rockwell"/>
              </a:rPr>
              <a:t>John C. Calhoun of South Carolina</a:t>
            </a:r>
          </a:p>
          <a:p>
            <a:endParaRPr lang="en-US">
              <a:latin typeface="Rockwell"/>
              <a:cs typeface="Rockwell"/>
            </a:endParaRPr>
          </a:p>
        </p:txBody>
      </p:sp>
      <p:sp>
        <p:nvSpPr>
          <p:cNvPr id="23559" name="TextBox 8"/>
          <p:cNvSpPr txBox="1">
            <a:spLocks noChangeArrowheads="1"/>
          </p:cNvSpPr>
          <p:nvPr/>
        </p:nvSpPr>
        <p:spPr bwMode="auto">
          <a:xfrm>
            <a:off x="6629400" y="4495800"/>
            <a:ext cx="2514600"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pPr>
            <a:r>
              <a:rPr lang="en-US">
                <a:latin typeface="Rockwell"/>
                <a:cs typeface="Rockwell"/>
              </a:rPr>
              <a:t>NORTH</a:t>
            </a:r>
          </a:p>
          <a:p>
            <a:pPr lvl="1" eaLnBrk="1" hangingPunct="1">
              <a:lnSpc>
                <a:spcPct val="90000"/>
              </a:lnSpc>
            </a:pPr>
            <a:r>
              <a:rPr lang="en-US" sz="2000">
                <a:latin typeface="Rockwell"/>
                <a:cs typeface="Rockwell"/>
              </a:rPr>
              <a:t>Daniel Webster of Massachusetts</a:t>
            </a:r>
          </a:p>
          <a:p>
            <a:endParaRPr lang="en-US">
              <a:latin typeface="Rockwell"/>
              <a:cs typeface="Rockwell"/>
            </a:endParaRPr>
          </a:p>
        </p:txBody>
      </p:sp>
    </p:spTree>
    <p:extLst>
      <p:ext uri="{BB962C8B-B14F-4D97-AF65-F5344CB8AC3E}">
        <p14:creationId xmlns:p14="http://schemas.microsoft.com/office/powerpoint/2010/main" val="19240873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457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11268" name="Rectangle 4"/>
          <p:cNvSpPr>
            <a:spLocks noGrp="1" noChangeArrowheads="1"/>
          </p:cNvSpPr>
          <p:nvPr>
            <p:ph type="title"/>
          </p:nvPr>
        </p:nvSpPr>
        <p:spPr>
          <a:xfrm>
            <a:off x="457200" y="0"/>
            <a:ext cx="8229600" cy="1143000"/>
          </a:xfrm>
        </p:spPr>
        <p:txBody>
          <a:bodyPr lIns="90488" tIns="44450" rIns="90488" bIns="44450">
            <a:normAutofit fontScale="90000"/>
          </a:bodyPr>
          <a:lstStyle/>
          <a:p>
            <a:pPr eaLnBrk="1" fontAlgn="auto" hangingPunct="1">
              <a:spcAft>
                <a:spcPts val="0"/>
              </a:spcAft>
              <a:defRPr/>
            </a:pPr>
            <a:r>
              <a:rPr lang="en-US" dirty="0" smtClean="0">
                <a:latin typeface="Rockwell"/>
                <a:ea typeface="+mj-ea"/>
                <a:cs typeface="Rockwell"/>
              </a:rPr>
              <a:t>Politics After the War of 1812</a:t>
            </a:r>
          </a:p>
        </p:txBody>
      </p:sp>
      <p:sp>
        <p:nvSpPr>
          <p:cNvPr id="24580" name="Rectangle 5"/>
          <p:cNvSpPr>
            <a:spLocks noGrp="1" noChangeArrowheads="1"/>
          </p:cNvSpPr>
          <p:nvPr>
            <p:ph idx="1"/>
          </p:nvPr>
        </p:nvSpPr>
        <p:spPr>
          <a:xfrm>
            <a:off x="0" y="1444444"/>
            <a:ext cx="9144000" cy="5413555"/>
          </a:xfrm>
        </p:spPr>
        <p:txBody>
          <a:bodyPr lIns="90488" tIns="44450" rIns="90488" bIns="44450">
            <a:normAutofit lnSpcReduction="10000"/>
          </a:bodyPr>
          <a:lstStyle/>
          <a:p>
            <a:pPr eaLnBrk="1" hangingPunct="1">
              <a:lnSpc>
                <a:spcPct val="80000"/>
              </a:lnSpc>
              <a:spcBef>
                <a:spcPct val="10000"/>
              </a:spcBef>
            </a:pPr>
            <a:r>
              <a:rPr lang="en-US" sz="4000" dirty="0">
                <a:latin typeface="Rockwell"/>
                <a:cs typeface="Rockwell"/>
              </a:rPr>
              <a:t>The Dem-</a:t>
            </a:r>
            <a:r>
              <a:rPr lang="en-US" sz="4000" dirty="0" err="1">
                <a:latin typeface="Rockwell"/>
                <a:cs typeface="Rockwell"/>
              </a:rPr>
              <a:t>Repubs</a:t>
            </a:r>
            <a:r>
              <a:rPr lang="en-US" sz="4000" dirty="0">
                <a:latin typeface="Rockwell"/>
                <a:cs typeface="Rockwell"/>
              </a:rPr>
              <a:t> traditionally represented limited </a:t>
            </a:r>
            <a:r>
              <a:rPr lang="en-US" sz="4000" dirty="0" err="1">
                <a:latin typeface="Rockwell"/>
                <a:cs typeface="Rockwell"/>
              </a:rPr>
              <a:t>gov</a:t>
            </a:r>
            <a:r>
              <a:rPr lang="ja-JP" altLang="en-US" sz="4000" dirty="0">
                <a:latin typeface="Rockwell"/>
                <a:cs typeface="Rockwell"/>
              </a:rPr>
              <a:t>’</a:t>
            </a:r>
            <a:r>
              <a:rPr lang="en-US" altLang="ja-JP" sz="4000" dirty="0">
                <a:latin typeface="Rockwell"/>
                <a:cs typeface="Rockwell"/>
              </a:rPr>
              <a:t>t, states' rights, &amp; strict construction </a:t>
            </a:r>
          </a:p>
          <a:p>
            <a:pPr eaLnBrk="1" hangingPunct="1">
              <a:lnSpc>
                <a:spcPct val="80000"/>
              </a:lnSpc>
              <a:spcBef>
                <a:spcPct val="10000"/>
              </a:spcBef>
            </a:pPr>
            <a:r>
              <a:rPr lang="en-US" sz="4000" dirty="0">
                <a:latin typeface="Rockwell"/>
                <a:cs typeface="Rockwell"/>
              </a:rPr>
              <a:t>But, without Federalist opposition, the Dem-</a:t>
            </a:r>
            <a:r>
              <a:rPr lang="en-US" sz="4000" dirty="0" err="1">
                <a:latin typeface="Rockwell"/>
                <a:cs typeface="Rockwell"/>
              </a:rPr>
              <a:t>Repubs</a:t>
            </a:r>
            <a:r>
              <a:rPr lang="en-US" sz="4000" dirty="0">
                <a:latin typeface="Rockwell"/>
                <a:cs typeface="Rockwell"/>
              </a:rPr>
              <a:t> adopted many traditionally Federalist policies:</a:t>
            </a:r>
          </a:p>
          <a:p>
            <a:pPr lvl="1" eaLnBrk="1" hangingPunct="1">
              <a:lnSpc>
                <a:spcPct val="80000"/>
              </a:lnSpc>
              <a:spcBef>
                <a:spcPct val="10000"/>
              </a:spcBef>
            </a:pPr>
            <a:r>
              <a:rPr lang="en-US" sz="3600" dirty="0">
                <a:latin typeface="Rockwell"/>
                <a:cs typeface="Rockwell"/>
              </a:rPr>
              <a:t>National economic development  </a:t>
            </a:r>
          </a:p>
          <a:p>
            <a:pPr lvl="1" eaLnBrk="1" hangingPunct="1">
              <a:lnSpc>
                <a:spcPct val="80000"/>
              </a:lnSpc>
              <a:spcBef>
                <a:spcPct val="10000"/>
              </a:spcBef>
            </a:pPr>
            <a:r>
              <a:rPr lang="en-US" sz="3600" dirty="0">
                <a:latin typeface="Rockwell"/>
                <a:cs typeface="Rockwell"/>
              </a:rPr>
              <a:t>A permanent army</a:t>
            </a:r>
          </a:p>
          <a:p>
            <a:pPr lvl="1" eaLnBrk="1" hangingPunct="1">
              <a:lnSpc>
                <a:spcPct val="80000"/>
              </a:lnSpc>
              <a:spcBef>
                <a:spcPct val="10000"/>
              </a:spcBef>
            </a:pPr>
            <a:r>
              <a:rPr lang="en-US" sz="3600" dirty="0">
                <a:latin typeface="Rockwell"/>
                <a:cs typeface="Rockwell"/>
              </a:rPr>
              <a:t>Transportation improvements</a:t>
            </a:r>
          </a:p>
          <a:p>
            <a:pPr lvl="1" eaLnBrk="1" hangingPunct="1">
              <a:lnSpc>
                <a:spcPct val="80000"/>
              </a:lnSpc>
              <a:spcBef>
                <a:spcPct val="10000"/>
              </a:spcBef>
            </a:pPr>
            <a:r>
              <a:rPr lang="en-US" sz="3600" dirty="0">
                <a:latin typeface="Rockwell"/>
                <a:cs typeface="Rockwell"/>
              </a:rPr>
              <a:t>A national university in D.C.</a:t>
            </a:r>
          </a:p>
        </p:txBody>
      </p:sp>
    </p:spTree>
    <p:extLst>
      <p:ext uri="{BB962C8B-B14F-4D97-AF65-F5344CB8AC3E}">
        <p14:creationId xmlns:p14="http://schemas.microsoft.com/office/powerpoint/2010/main" val="36211117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ea typeface="+mj-ea"/>
                <a:cs typeface="+mj-cs"/>
              </a:rPr>
              <a:t>Henry Clay’s American System</a:t>
            </a:r>
          </a:p>
        </p:txBody>
      </p:sp>
      <p:sp>
        <p:nvSpPr>
          <p:cNvPr id="185347" name="Rectangle 3"/>
          <p:cNvSpPr>
            <a:spLocks noGrp="1" noChangeArrowheads="1"/>
          </p:cNvSpPr>
          <p:nvPr>
            <p:ph idx="1"/>
          </p:nvPr>
        </p:nvSpPr>
        <p:spPr>
          <a:xfrm>
            <a:off x="0" y="1066800"/>
            <a:ext cx="9144000" cy="5791200"/>
          </a:xfrm>
        </p:spPr>
        <p:txBody>
          <a:bodyPr>
            <a:noAutofit/>
          </a:bodyPr>
          <a:lstStyle/>
          <a:p>
            <a:pPr eaLnBrk="1" hangingPunct="1">
              <a:lnSpc>
                <a:spcPct val="90000"/>
              </a:lnSpc>
              <a:spcBef>
                <a:spcPct val="10000"/>
              </a:spcBef>
              <a:defRPr/>
            </a:pPr>
            <a:r>
              <a:rPr lang="en-US" sz="4000" dirty="0">
                <a:latin typeface="Rockwell"/>
                <a:cs typeface="Rockwell"/>
              </a:rPr>
              <a:t>Henry Clay</a:t>
            </a:r>
            <a:r>
              <a:rPr lang="ja-JP" altLang="en-US" sz="4000" dirty="0">
                <a:latin typeface="Rockwell"/>
                <a:cs typeface="Rockwell"/>
              </a:rPr>
              <a:t>’</a:t>
            </a:r>
            <a:r>
              <a:rPr lang="en-US" sz="4000" dirty="0">
                <a:latin typeface="Rockwell"/>
                <a:cs typeface="Rockwell"/>
              </a:rPr>
              <a:t>s </a:t>
            </a:r>
            <a:r>
              <a:rPr lang="en-US" sz="4000" u="sng" dirty="0">
                <a:effectLst>
                  <a:outerShdw blurRad="38100" dist="38100" dir="2700000" algn="tl">
                    <a:srgbClr val="69676D"/>
                  </a:outerShdw>
                </a:effectLst>
                <a:latin typeface="Rockwell"/>
                <a:cs typeface="Rockwell"/>
              </a:rPr>
              <a:t>American System</a:t>
            </a:r>
            <a:r>
              <a:rPr lang="en-US" sz="4000" dirty="0">
                <a:latin typeface="Rockwell"/>
                <a:cs typeface="Rockwell"/>
              </a:rPr>
              <a:t> in 1816 proposed the creation of:</a:t>
            </a:r>
          </a:p>
          <a:p>
            <a:pPr lvl="1" eaLnBrk="1" hangingPunct="1">
              <a:lnSpc>
                <a:spcPct val="90000"/>
              </a:lnSpc>
              <a:spcBef>
                <a:spcPct val="10000"/>
              </a:spcBef>
              <a:defRPr/>
            </a:pPr>
            <a:r>
              <a:rPr lang="en-US" sz="3600" dirty="0">
                <a:latin typeface="Rockwell"/>
                <a:cs typeface="Rockwell"/>
              </a:rPr>
              <a:t>The </a:t>
            </a:r>
            <a:r>
              <a:rPr lang="en-US" sz="3600" u="sng" dirty="0">
                <a:effectLst>
                  <a:outerShdw blurRad="38100" dist="38100" dir="2700000" algn="tl">
                    <a:srgbClr val="69676D"/>
                  </a:outerShdw>
                </a:effectLst>
                <a:latin typeface="Rockwell"/>
                <a:cs typeface="Rockwell"/>
              </a:rPr>
              <a:t>2</a:t>
            </a:r>
            <a:r>
              <a:rPr lang="en-US" sz="3600" u="sng" baseline="30000" dirty="0">
                <a:effectLst>
                  <a:outerShdw blurRad="38100" dist="38100" dir="2700000" algn="tl">
                    <a:srgbClr val="69676D"/>
                  </a:outerShdw>
                </a:effectLst>
                <a:latin typeface="Rockwell"/>
                <a:cs typeface="Rockwell"/>
              </a:rPr>
              <a:t>nd</a:t>
            </a:r>
            <a:r>
              <a:rPr lang="en-US" sz="3600" u="sng" dirty="0">
                <a:effectLst>
                  <a:outerShdw blurRad="38100" dist="38100" dir="2700000" algn="tl">
                    <a:srgbClr val="69676D"/>
                  </a:outerShdw>
                </a:effectLst>
                <a:latin typeface="Rockwell"/>
                <a:cs typeface="Rockwell"/>
              </a:rPr>
              <a:t> Bank of the U.S.</a:t>
            </a:r>
            <a:r>
              <a:rPr lang="en-US" sz="3600" dirty="0">
                <a:latin typeface="Rockwell"/>
                <a:cs typeface="Rockwell"/>
              </a:rPr>
              <a:t> to stabilize U.S. currency </a:t>
            </a:r>
          </a:p>
          <a:p>
            <a:pPr lvl="1" eaLnBrk="1" hangingPunct="1">
              <a:lnSpc>
                <a:spcPct val="90000"/>
              </a:lnSpc>
              <a:spcBef>
                <a:spcPct val="10000"/>
              </a:spcBef>
              <a:defRPr/>
            </a:pPr>
            <a:r>
              <a:rPr lang="en-US" sz="3600" u="sng" dirty="0">
                <a:effectLst>
                  <a:outerShdw blurRad="38100" dist="38100" dir="2700000" algn="tl">
                    <a:srgbClr val="69676D"/>
                  </a:outerShdw>
                </a:effectLst>
                <a:latin typeface="Rockwell"/>
                <a:cs typeface="Rockwell"/>
              </a:rPr>
              <a:t>Tariff of 1816</a:t>
            </a:r>
            <a:r>
              <a:rPr lang="en-US" sz="3600" dirty="0">
                <a:latin typeface="Rockwell"/>
                <a:cs typeface="Rockwell"/>
              </a:rPr>
              <a:t> to promote U.S. industry &amp; limit the importation  of British manufactured goods</a:t>
            </a:r>
          </a:p>
          <a:p>
            <a:pPr lvl="1" eaLnBrk="1" hangingPunct="1">
              <a:lnSpc>
                <a:spcPct val="90000"/>
              </a:lnSpc>
              <a:spcBef>
                <a:spcPct val="10000"/>
              </a:spcBef>
              <a:defRPr/>
            </a:pPr>
            <a:r>
              <a:rPr lang="en-US" sz="3600" dirty="0">
                <a:latin typeface="Rockwell"/>
                <a:cs typeface="Rockwell"/>
              </a:rPr>
              <a:t>A </a:t>
            </a:r>
            <a:r>
              <a:rPr lang="en-US" sz="3600" dirty="0" err="1">
                <a:latin typeface="Rockwell"/>
                <a:cs typeface="Rockwell"/>
              </a:rPr>
              <a:t>nat</a:t>
            </a:r>
            <a:r>
              <a:rPr lang="ja-JP" altLang="en-US" sz="3600" dirty="0">
                <a:latin typeface="Rockwell"/>
                <a:cs typeface="Rockwell"/>
              </a:rPr>
              <a:t>’</a:t>
            </a:r>
            <a:r>
              <a:rPr lang="en-US" sz="3600" dirty="0">
                <a:latin typeface="Rockwell"/>
                <a:cs typeface="Rockwell"/>
              </a:rPr>
              <a:t>l system of roads &amp; canals</a:t>
            </a:r>
          </a:p>
          <a:p>
            <a:pPr eaLnBrk="1" hangingPunct="1">
              <a:lnSpc>
                <a:spcPct val="90000"/>
              </a:lnSpc>
              <a:spcBef>
                <a:spcPct val="10000"/>
              </a:spcBef>
              <a:defRPr/>
            </a:pPr>
            <a:r>
              <a:rPr lang="en-US" sz="4000" dirty="0">
                <a:latin typeface="Rockwell"/>
                <a:cs typeface="Rockwell"/>
              </a:rPr>
              <a:t>The </a:t>
            </a:r>
            <a:r>
              <a:rPr lang="ja-JP" altLang="en-US" sz="4000" dirty="0">
                <a:latin typeface="Rockwell"/>
                <a:cs typeface="Rockwell"/>
              </a:rPr>
              <a:t>“</a:t>
            </a:r>
            <a:r>
              <a:rPr lang="en-US" sz="4000" dirty="0">
                <a:latin typeface="Rockwell"/>
                <a:cs typeface="Rockwell"/>
              </a:rPr>
              <a:t>American System</a:t>
            </a:r>
            <a:r>
              <a:rPr lang="ja-JP" altLang="en-US" sz="4000" dirty="0">
                <a:latin typeface="Rockwell"/>
                <a:cs typeface="Rockwell"/>
              </a:rPr>
              <a:t>”</a:t>
            </a:r>
            <a:r>
              <a:rPr lang="en-US" sz="4000" dirty="0">
                <a:latin typeface="Rockwell"/>
                <a:cs typeface="Rockwell"/>
              </a:rPr>
              <a:t> helped unify North, South, &amp; West</a:t>
            </a:r>
          </a:p>
        </p:txBody>
      </p:sp>
      <p:sp>
        <p:nvSpPr>
          <p:cNvPr id="185348" name="AutoShape 4"/>
          <p:cNvSpPr>
            <a:spLocks noChangeArrowheads="1"/>
          </p:cNvSpPr>
          <p:nvPr/>
        </p:nvSpPr>
        <p:spPr bwMode="auto">
          <a:xfrm>
            <a:off x="3733800" y="304800"/>
            <a:ext cx="5181600" cy="1066800"/>
          </a:xfrm>
          <a:prstGeom prst="wedgeRectCallout">
            <a:avLst>
              <a:gd name="adj1" fmla="val -42588"/>
              <a:gd name="adj2" fmla="val 144940"/>
            </a:avLst>
          </a:prstGeom>
          <a:solidFill>
            <a:srgbClr val="FFCCFF"/>
          </a:solidFill>
          <a:ln w="38100">
            <a:solidFill>
              <a:schemeClr val="tx1"/>
            </a:solidFill>
            <a:miter lim="800000"/>
            <a:headEnd/>
            <a:tailEnd/>
          </a:ln>
        </p:spPr>
        <p:txBody>
          <a:bodyPr/>
          <a:lstStyle/>
          <a:p>
            <a:pPr algn="ctr">
              <a:lnSpc>
                <a:spcPct val="80000"/>
              </a:lnSpc>
              <a:spcBef>
                <a:spcPct val="10000"/>
              </a:spcBef>
            </a:pPr>
            <a:r>
              <a:rPr lang="en-US" sz="2800">
                <a:solidFill>
                  <a:schemeClr val="bg1"/>
                </a:solidFill>
              </a:rPr>
              <a:t>Jefferson let the charter of the 1</a:t>
            </a:r>
            <a:r>
              <a:rPr lang="en-US" sz="2800" baseline="30000">
                <a:solidFill>
                  <a:schemeClr val="bg1"/>
                </a:solidFill>
              </a:rPr>
              <a:t>st</a:t>
            </a:r>
            <a:r>
              <a:rPr lang="en-US" sz="2800">
                <a:solidFill>
                  <a:schemeClr val="bg1"/>
                </a:solidFill>
              </a:rPr>
              <a:t> BUS expire in 1811</a:t>
            </a:r>
          </a:p>
        </p:txBody>
      </p:sp>
      <p:sp>
        <p:nvSpPr>
          <p:cNvPr id="185349" name="AutoShape 5"/>
          <p:cNvSpPr>
            <a:spLocks noChangeArrowheads="1"/>
          </p:cNvSpPr>
          <p:nvPr/>
        </p:nvSpPr>
        <p:spPr bwMode="auto">
          <a:xfrm>
            <a:off x="152400" y="228600"/>
            <a:ext cx="3276600" cy="1371600"/>
          </a:xfrm>
          <a:prstGeom prst="wedgeRectCallout">
            <a:avLst>
              <a:gd name="adj1" fmla="val 8190"/>
              <a:gd name="adj2" fmla="val 185764"/>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2800">
                <a:solidFill>
                  <a:schemeClr val="bg1"/>
                </a:solidFill>
              </a:rPr>
              <a:t>1</a:t>
            </a:r>
            <a:r>
              <a:rPr lang="en-US" sz="2800" baseline="30000">
                <a:solidFill>
                  <a:schemeClr val="bg1"/>
                </a:solidFill>
              </a:rPr>
              <a:t>st</a:t>
            </a:r>
            <a:r>
              <a:rPr lang="en-US" sz="2800">
                <a:solidFill>
                  <a:schemeClr val="bg1"/>
                </a:solidFill>
              </a:rPr>
              <a:t> significant protective tariff in U.S. history</a:t>
            </a:r>
          </a:p>
        </p:txBody>
      </p:sp>
      <p:sp>
        <p:nvSpPr>
          <p:cNvPr id="185351" name="AutoShape 7"/>
          <p:cNvSpPr>
            <a:spLocks noChangeArrowheads="1"/>
          </p:cNvSpPr>
          <p:nvPr/>
        </p:nvSpPr>
        <p:spPr bwMode="auto">
          <a:xfrm>
            <a:off x="1143000" y="152400"/>
            <a:ext cx="7543800" cy="990600"/>
          </a:xfrm>
          <a:prstGeom prst="wedgeRectCallout">
            <a:avLst>
              <a:gd name="adj1" fmla="val -9787"/>
              <a:gd name="adj2" fmla="val 112500"/>
            </a:avLst>
          </a:prstGeom>
          <a:solidFill>
            <a:srgbClr val="FFCC99"/>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All were proposed by Hamilton &amp; opposed by Republicans in the 1790s</a:t>
            </a:r>
          </a:p>
        </p:txBody>
      </p:sp>
      <p:sp>
        <p:nvSpPr>
          <p:cNvPr id="185352" name="AutoShape 8"/>
          <p:cNvSpPr>
            <a:spLocks noChangeArrowheads="1"/>
          </p:cNvSpPr>
          <p:nvPr/>
        </p:nvSpPr>
        <p:spPr bwMode="auto">
          <a:xfrm>
            <a:off x="762000" y="3200400"/>
            <a:ext cx="7696200" cy="990600"/>
          </a:xfrm>
          <a:prstGeom prst="wedgeRectCallout">
            <a:avLst>
              <a:gd name="adj1" fmla="val -36509"/>
              <a:gd name="adj2" fmla="val 268588"/>
            </a:avLst>
          </a:prstGeom>
          <a:solidFill>
            <a:srgbClr val="CCFFFF"/>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Helped pave the way for future RR construction &amp; western Indian removal</a:t>
            </a:r>
          </a:p>
        </p:txBody>
      </p:sp>
    </p:spTree>
    <p:extLst>
      <p:ext uri="{BB962C8B-B14F-4D97-AF65-F5344CB8AC3E}">
        <p14:creationId xmlns:p14="http://schemas.microsoft.com/office/powerpoint/2010/main" val="3228515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p:cTn id="7" dur="500" fill="hold"/>
                                        <p:tgtEl>
                                          <p:spTgt spid="185348"/>
                                        </p:tgtEl>
                                        <p:attrNameLst>
                                          <p:attrName>ppt_w</p:attrName>
                                        </p:attrNameLst>
                                      </p:cBhvr>
                                      <p:tavLst>
                                        <p:tav tm="0">
                                          <p:val>
                                            <p:fltVal val="0"/>
                                          </p:val>
                                        </p:tav>
                                        <p:tav tm="100000">
                                          <p:val>
                                            <p:strVal val="#ppt_w"/>
                                          </p:val>
                                        </p:tav>
                                      </p:tavLst>
                                    </p:anim>
                                    <p:anim calcmode="lin" valueType="num">
                                      <p:cBhvr>
                                        <p:cTn id="8" dur="500" fill="hold"/>
                                        <p:tgtEl>
                                          <p:spTgt spid="185348"/>
                                        </p:tgtEl>
                                        <p:attrNameLst>
                                          <p:attrName>ppt_h</p:attrName>
                                        </p:attrNameLst>
                                      </p:cBhvr>
                                      <p:tavLst>
                                        <p:tav tm="0">
                                          <p:val>
                                            <p:fltVal val="0"/>
                                          </p:val>
                                        </p:tav>
                                        <p:tav tm="100000">
                                          <p:val>
                                            <p:strVal val="#ppt_h"/>
                                          </p:val>
                                        </p:tav>
                                      </p:tavLst>
                                    </p:anim>
                                    <p:animEffect transition="in" filter="fade">
                                      <p:cBhvr>
                                        <p:cTn id="9" dur="500"/>
                                        <p:tgtEl>
                                          <p:spTgt spid="185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5349"/>
                                        </p:tgtEl>
                                        <p:attrNameLst>
                                          <p:attrName>style.visibility</p:attrName>
                                        </p:attrNameLst>
                                      </p:cBhvr>
                                      <p:to>
                                        <p:strVal val="visible"/>
                                      </p:to>
                                    </p:set>
                                    <p:anim calcmode="lin" valueType="num">
                                      <p:cBhvr>
                                        <p:cTn id="14" dur="500" fill="hold"/>
                                        <p:tgtEl>
                                          <p:spTgt spid="185349"/>
                                        </p:tgtEl>
                                        <p:attrNameLst>
                                          <p:attrName>ppt_w</p:attrName>
                                        </p:attrNameLst>
                                      </p:cBhvr>
                                      <p:tavLst>
                                        <p:tav tm="0">
                                          <p:val>
                                            <p:fltVal val="0"/>
                                          </p:val>
                                        </p:tav>
                                        <p:tav tm="100000">
                                          <p:val>
                                            <p:strVal val="#ppt_w"/>
                                          </p:val>
                                        </p:tav>
                                      </p:tavLst>
                                    </p:anim>
                                    <p:anim calcmode="lin" valueType="num">
                                      <p:cBhvr>
                                        <p:cTn id="15" dur="500" fill="hold"/>
                                        <p:tgtEl>
                                          <p:spTgt spid="185349"/>
                                        </p:tgtEl>
                                        <p:attrNameLst>
                                          <p:attrName>ppt_h</p:attrName>
                                        </p:attrNameLst>
                                      </p:cBhvr>
                                      <p:tavLst>
                                        <p:tav tm="0">
                                          <p:val>
                                            <p:fltVal val="0"/>
                                          </p:val>
                                        </p:tav>
                                        <p:tav tm="100000">
                                          <p:val>
                                            <p:strVal val="#ppt_h"/>
                                          </p:val>
                                        </p:tav>
                                      </p:tavLst>
                                    </p:anim>
                                    <p:animEffect transition="in" filter="fade">
                                      <p:cBhvr>
                                        <p:cTn id="16" dur="500"/>
                                        <p:tgtEl>
                                          <p:spTgt spid="1853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85349"/>
                                        </p:tgtEl>
                                        <p:attrNameLst>
                                          <p:attrName>ppt_w</p:attrName>
                                        </p:attrNameLst>
                                      </p:cBhvr>
                                      <p:tavLst>
                                        <p:tav tm="0">
                                          <p:val>
                                            <p:strVal val="ppt_w"/>
                                          </p:val>
                                        </p:tav>
                                        <p:tav tm="100000">
                                          <p:val>
                                            <p:fltVal val="0"/>
                                          </p:val>
                                        </p:tav>
                                      </p:tavLst>
                                    </p:anim>
                                    <p:anim calcmode="lin" valueType="num">
                                      <p:cBhvr>
                                        <p:cTn id="21" dur="500"/>
                                        <p:tgtEl>
                                          <p:spTgt spid="185349"/>
                                        </p:tgtEl>
                                        <p:attrNameLst>
                                          <p:attrName>ppt_h</p:attrName>
                                        </p:attrNameLst>
                                      </p:cBhvr>
                                      <p:tavLst>
                                        <p:tav tm="0">
                                          <p:val>
                                            <p:strVal val="ppt_h"/>
                                          </p:val>
                                        </p:tav>
                                        <p:tav tm="100000">
                                          <p:val>
                                            <p:fltVal val="0"/>
                                          </p:val>
                                        </p:tav>
                                      </p:tavLst>
                                    </p:anim>
                                    <p:animEffect transition="out" filter="fade">
                                      <p:cBhvr>
                                        <p:cTn id="22" dur="500"/>
                                        <p:tgtEl>
                                          <p:spTgt spid="185349"/>
                                        </p:tgtEl>
                                      </p:cBhvr>
                                    </p:animEffect>
                                    <p:set>
                                      <p:cBhvr>
                                        <p:cTn id="23" dur="1" fill="hold">
                                          <p:stCondLst>
                                            <p:cond delay="499"/>
                                          </p:stCondLst>
                                        </p:cTn>
                                        <p:tgtEl>
                                          <p:spTgt spid="185349"/>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85348"/>
                                        </p:tgtEl>
                                        <p:attrNameLst>
                                          <p:attrName>ppt_w</p:attrName>
                                        </p:attrNameLst>
                                      </p:cBhvr>
                                      <p:tavLst>
                                        <p:tav tm="0">
                                          <p:val>
                                            <p:strVal val="ppt_w"/>
                                          </p:val>
                                        </p:tav>
                                        <p:tav tm="100000">
                                          <p:val>
                                            <p:fltVal val="0"/>
                                          </p:val>
                                        </p:tav>
                                      </p:tavLst>
                                    </p:anim>
                                    <p:anim calcmode="lin" valueType="num">
                                      <p:cBhvr>
                                        <p:cTn id="26" dur="500"/>
                                        <p:tgtEl>
                                          <p:spTgt spid="185348"/>
                                        </p:tgtEl>
                                        <p:attrNameLst>
                                          <p:attrName>ppt_h</p:attrName>
                                        </p:attrNameLst>
                                      </p:cBhvr>
                                      <p:tavLst>
                                        <p:tav tm="0">
                                          <p:val>
                                            <p:strVal val="ppt_h"/>
                                          </p:val>
                                        </p:tav>
                                        <p:tav tm="100000">
                                          <p:val>
                                            <p:fltVal val="0"/>
                                          </p:val>
                                        </p:tav>
                                      </p:tavLst>
                                    </p:anim>
                                    <p:animEffect transition="out" filter="fade">
                                      <p:cBhvr>
                                        <p:cTn id="27" dur="500"/>
                                        <p:tgtEl>
                                          <p:spTgt spid="185348"/>
                                        </p:tgtEl>
                                      </p:cBhvr>
                                    </p:animEffect>
                                    <p:set>
                                      <p:cBhvr>
                                        <p:cTn id="28" dur="1" fill="hold">
                                          <p:stCondLst>
                                            <p:cond delay="499"/>
                                          </p:stCondLst>
                                        </p:cTn>
                                        <p:tgtEl>
                                          <p:spTgt spid="185348"/>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85351"/>
                                        </p:tgtEl>
                                        <p:attrNameLst>
                                          <p:attrName>style.visibility</p:attrName>
                                        </p:attrNameLst>
                                      </p:cBhvr>
                                      <p:to>
                                        <p:strVal val="visible"/>
                                      </p:to>
                                    </p:set>
                                    <p:anim calcmode="lin" valueType="num">
                                      <p:cBhvr>
                                        <p:cTn id="31" dur="500" fill="hold"/>
                                        <p:tgtEl>
                                          <p:spTgt spid="185351"/>
                                        </p:tgtEl>
                                        <p:attrNameLst>
                                          <p:attrName>ppt_w</p:attrName>
                                        </p:attrNameLst>
                                      </p:cBhvr>
                                      <p:tavLst>
                                        <p:tav tm="0">
                                          <p:val>
                                            <p:fltVal val="0"/>
                                          </p:val>
                                        </p:tav>
                                        <p:tav tm="100000">
                                          <p:val>
                                            <p:strVal val="#ppt_w"/>
                                          </p:val>
                                        </p:tav>
                                      </p:tavLst>
                                    </p:anim>
                                    <p:anim calcmode="lin" valueType="num">
                                      <p:cBhvr>
                                        <p:cTn id="32" dur="500" fill="hold"/>
                                        <p:tgtEl>
                                          <p:spTgt spid="185351"/>
                                        </p:tgtEl>
                                        <p:attrNameLst>
                                          <p:attrName>ppt_h</p:attrName>
                                        </p:attrNameLst>
                                      </p:cBhvr>
                                      <p:tavLst>
                                        <p:tav tm="0">
                                          <p:val>
                                            <p:fltVal val="0"/>
                                          </p:val>
                                        </p:tav>
                                        <p:tav tm="100000">
                                          <p:val>
                                            <p:strVal val="#ppt_h"/>
                                          </p:val>
                                        </p:tav>
                                      </p:tavLst>
                                    </p:anim>
                                    <p:animEffect transition="in" filter="fade">
                                      <p:cBhvr>
                                        <p:cTn id="33" dur="500"/>
                                        <p:tgtEl>
                                          <p:spTgt spid="1853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85352"/>
                                        </p:tgtEl>
                                        <p:attrNameLst>
                                          <p:attrName>style.visibility</p:attrName>
                                        </p:attrNameLst>
                                      </p:cBhvr>
                                      <p:to>
                                        <p:strVal val="visible"/>
                                      </p:to>
                                    </p:set>
                                    <p:anim calcmode="lin" valueType="num">
                                      <p:cBhvr>
                                        <p:cTn id="38" dur="500" fill="hold"/>
                                        <p:tgtEl>
                                          <p:spTgt spid="185352"/>
                                        </p:tgtEl>
                                        <p:attrNameLst>
                                          <p:attrName>ppt_w</p:attrName>
                                        </p:attrNameLst>
                                      </p:cBhvr>
                                      <p:tavLst>
                                        <p:tav tm="0">
                                          <p:val>
                                            <p:fltVal val="0"/>
                                          </p:val>
                                        </p:tav>
                                        <p:tav tm="100000">
                                          <p:val>
                                            <p:strVal val="#ppt_w"/>
                                          </p:val>
                                        </p:tav>
                                      </p:tavLst>
                                    </p:anim>
                                    <p:anim calcmode="lin" valueType="num">
                                      <p:cBhvr>
                                        <p:cTn id="39" dur="500" fill="hold"/>
                                        <p:tgtEl>
                                          <p:spTgt spid="185352"/>
                                        </p:tgtEl>
                                        <p:attrNameLst>
                                          <p:attrName>ppt_h</p:attrName>
                                        </p:attrNameLst>
                                      </p:cBhvr>
                                      <p:tavLst>
                                        <p:tav tm="0">
                                          <p:val>
                                            <p:fltVal val="0"/>
                                          </p:val>
                                        </p:tav>
                                        <p:tav tm="100000">
                                          <p:val>
                                            <p:strVal val="#ppt_h"/>
                                          </p:val>
                                        </p:tav>
                                      </p:tavLst>
                                    </p:anim>
                                    <p:animEffect transition="in" filter="fade">
                                      <p:cBhvr>
                                        <p:cTn id="40"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p:bldP spid="185348" grpId="1" animBg="1"/>
      <p:bldP spid="185349" grpId="0" animBg="1"/>
      <p:bldP spid="185349" grpId="1" animBg="1"/>
      <p:bldP spid="185351" grpId="0" animBg="1"/>
      <p:bldP spid="1853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effects of the War of 1812, accounting for economic, political, and social outcomes.</a:t>
            </a:r>
          </a:p>
          <a:p>
            <a:pPr marL="0" indent="0" algn="ctr">
              <a:buNone/>
            </a:pPr>
            <a:endParaRPr lang="en-US" dirty="0"/>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extLst>
          </p:cNvPr>
          <p:cNvSpPr>
            <a:spLocks noGrp="1" noRot="1" noChangeArrowheads="1"/>
          </p:cNvSpPr>
          <p:nvPr>
            <p:ph type="title"/>
          </p:nvPr>
        </p:nvSpPr>
        <p:spPr>
          <a:xfrm>
            <a:off x="0" y="0"/>
            <a:ext cx="9144000" cy="685800"/>
          </a:xfrm>
        </p:spPr>
        <p:txBody>
          <a:bodyPr/>
          <a:lstStyle/>
          <a:p>
            <a:pPr eaLnBrk="1" hangingPunct="1">
              <a:defRPr/>
            </a:pPr>
            <a:r>
              <a:rPr lang="en-US" sz="3600">
                <a:latin typeface="Rockwell"/>
                <a:cs typeface="Rockwell"/>
              </a:rPr>
              <a:t>The American System</a:t>
            </a:r>
          </a:p>
        </p:txBody>
      </p:sp>
      <p:sp>
        <p:nvSpPr>
          <p:cNvPr id="25603" name="Rectangle 3">
            <a:extLst>
              <a:ext uri="{FF2B5EF4-FFF2-40B4-BE49-F238E27FC236}"/>
            </a:extLst>
          </p:cNvPr>
          <p:cNvSpPr>
            <a:spLocks noGrp="1" noRot="1" noChangeArrowheads="1"/>
          </p:cNvSpPr>
          <p:nvPr>
            <p:ph type="body" sz="half" idx="1"/>
          </p:nvPr>
        </p:nvSpPr>
        <p:spPr>
          <a:xfrm>
            <a:off x="0" y="838200"/>
            <a:ext cx="9144000" cy="5867400"/>
          </a:xfrm>
        </p:spPr>
        <p:txBody>
          <a:bodyPr>
            <a:normAutofit/>
          </a:bodyPr>
          <a:lstStyle/>
          <a:p>
            <a:pPr eaLnBrk="1" hangingPunct="1">
              <a:lnSpc>
                <a:spcPct val="80000"/>
              </a:lnSpc>
              <a:defRPr/>
            </a:pPr>
            <a:r>
              <a:rPr lang="en-US" sz="3200" dirty="0">
                <a:latin typeface="Rockwell"/>
                <a:cs typeface="Rockwell"/>
              </a:rPr>
              <a:t>Brainchild of Henry Clay</a:t>
            </a:r>
          </a:p>
          <a:p>
            <a:pPr eaLnBrk="1" hangingPunct="1">
              <a:lnSpc>
                <a:spcPct val="80000"/>
              </a:lnSpc>
              <a:defRPr/>
            </a:pPr>
            <a:r>
              <a:rPr lang="en-US" sz="3200" dirty="0">
                <a:latin typeface="Rockwell"/>
                <a:cs typeface="Rockwell"/>
              </a:rPr>
              <a:t>Inspired by Hamilton’s economic plans</a:t>
            </a:r>
          </a:p>
          <a:p>
            <a:pPr eaLnBrk="1" hangingPunct="1">
              <a:lnSpc>
                <a:spcPct val="80000"/>
              </a:lnSpc>
              <a:defRPr/>
            </a:pPr>
            <a:r>
              <a:rPr lang="en-US" sz="3200" dirty="0">
                <a:latin typeface="Rockwell"/>
                <a:cs typeface="Rockwell"/>
              </a:rPr>
              <a:t>Fundamentals</a:t>
            </a:r>
          </a:p>
          <a:p>
            <a:pPr lvl="1" eaLnBrk="1" hangingPunct="1">
              <a:lnSpc>
                <a:spcPct val="80000"/>
              </a:lnSpc>
              <a:buFont typeface="Wingdings 3" charset="0"/>
              <a:buChar char="}"/>
              <a:defRPr/>
            </a:pPr>
            <a:r>
              <a:rPr lang="en-US" sz="2800" dirty="0">
                <a:latin typeface="Rockwell"/>
                <a:cs typeface="Rockwell"/>
              </a:rPr>
              <a:t>Protective Tariffs</a:t>
            </a:r>
          </a:p>
          <a:p>
            <a:pPr lvl="1" eaLnBrk="1" hangingPunct="1">
              <a:lnSpc>
                <a:spcPct val="80000"/>
              </a:lnSpc>
              <a:buFont typeface="Wingdings 3" charset="0"/>
              <a:buChar char="}"/>
              <a:defRPr/>
            </a:pPr>
            <a:r>
              <a:rPr lang="en-US" sz="2800" dirty="0">
                <a:latin typeface="Rockwell"/>
                <a:cs typeface="Rockwell"/>
              </a:rPr>
              <a:t>National Bank</a:t>
            </a:r>
          </a:p>
          <a:p>
            <a:pPr lvl="1" eaLnBrk="1" hangingPunct="1">
              <a:lnSpc>
                <a:spcPct val="80000"/>
              </a:lnSpc>
              <a:buFont typeface="Wingdings 3" charset="0"/>
              <a:buChar char="}"/>
              <a:defRPr/>
            </a:pPr>
            <a:r>
              <a:rPr lang="en-US" sz="2800" dirty="0">
                <a:latin typeface="Rockwell"/>
                <a:cs typeface="Rockwell"/>
              </a:rPr>
              <a:t>Internal Improvements/Infrastructure</a:t>
            </a:r>
          </a:p>
          <a:p>
            <a:pPr eaLnBrk="1" hangingPunct="1">
              <a:lnSpc>
                <a:spcPct val="80000"/>
              </a:lnSpc>
              <a:defRPr/>
            </a:pPr>
            <a:r>
              <a:rPr lang="en-US" sz="1800" dirty="0">
                <a:latin typeface="Rockwell"/>
                <a:cs typeface="Rockwell"/>
              </a:rPr>
              <a:t>“</a:t>
            </a:r>
            <a:r>
              <a:rPr lang="en-US" sz="1800" dirty="0">
                <a:effectLst/>
                <a:latin typeface="Rockwell"/>
                <a:cs typeface="Rockwell"/>
              </a:rPr>
              <a:t>Henry Clay's "American System," devised in the burst of nationalism that followed the War of 1812, remains one of the most historically significant examples of a government-sponsored program to harmonize and balance the nation's agriculture, commerce, and industry. This "System" consisted of three mutually reinforcing parts: a tariff to protect and promote American industry; a national bank to foster commerce; and federal subsidies for roads, canals, and other "internal improvements" to develop profitable markets for agriculture. Funds for these subsidies would be obtained from tariffs and sales of public lands. Clay argued that a vigorously maintained system of sectional economic interdependence would eliminate the chance of renewed subservience to the free-trade, laissez-faire "British System.</a:t>
            </a:r>
            <a:r>
              <a:rPr lang="ja-JP" altLang="en-US" sz="1800" dirty="0">
                <a:effectLst/>
                <a:latin typeface="Rockwell"/>
                <a:cs typeface="Rockwell"/>
              </a:rPr>
              <a:t>”</a:t>
            </a:r>
            <a:endParaRPr lang="en-US" sz="1800" dirty="0">
              <a:latin typeface="Rockwell"/>
              <a:cs typeface="Rockwell"/>
            </a:endParaRPr>
          </a:p>
        </p:txBody>
      </p:sp>
    </p:spTree>
    <p:extLst>
      <p:ext uri="{BB962C8B-B14F-4D97-AF65-F5344CB8AC3E}">
        <p14:creationId xmlns:p14="http://schemas.microsoft.com/office/powerpoint/2010/main" val="16188894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392363"/>
            <a:ext cx="863600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Box 4"/>
          <p:cNvSpPr txBox="1">
            <a:spLocks noChangeArrowheads="1"/>
          </p:cNvSpPr>
          <p:nvPr/>
        </p:nvSpPr>
        <p:spPr bwMode="auto">
          <a:xfrm>
            <a:off x="1066800" y="76200"/>
            <a:ext cx="7010400" cy="695575"/>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In the early Antebellum era (1800-1840), </a:t>
            </a:r>
            <a:br>
              <a:rPr lang="en-US" sz="2400" dirty="0">
                <a:solidFill>
                  <a:srgbClr val="000000"/>
                </a:solidFill>
                <a:latin typeface="Rockwell"/>
                <a:cs typeface="Rockwell"/>
              </a:rPr>
            </a:br>
            <a:r>
              <a:rPr lang="en-US" sz="2400" dirty="0">
                <a:solidFill>
                  <a:srgbClr val="000000"/>
                </a:solidFill>
                <a:latin typeface="Rockwell"/>
                <a:cs typeface="Rockwell"/>
              </a:rPr>
              <a:t>the U.S. economy grew rapidly</a:t>
            </a:r>
          </a:p>
        </p:txBody>
      </p:sp>
      <p:sp>
        <p:nvSpPr>
          <p:cNvPr id="4100" name="Rectangle 1"/>
          <p:cNvSpPr>
            <a:spLocks noChangeArrowheads="1"/>
          </p:cNvSpPr>
          <p:nvPr/>
        </p:nvSpPr>
        <p:spPr bwMode="auto">
          <a:xfrm>
            <a:off x="8686800" y="2341563"/>
            <a:ext cx="381000" cy="2078037"/>
          </a:xfrm>
          <a:prstGeom prst="rect">
            <a:avLst/>
          </a:prstGeom>
          <a:solidFill>
            <a:schemeClr val="bg1"/>
          </a:solidFill>
          <a:ln w="9525" algn="ctr">
            <a:solidFill>
              <a:schemeClr val="bg1"/>
            </a:solidFill>
            <a:round/>
            <a:headEnd/>
            <a:tailEnd/>
          </a:ln>
        </p:spPr>
        <p:txBody>
          <a:bodyPr/>
          <a:lstStyle/>
          <a:p>
            <a:endParaRPr lang="en-US" dirty="0"/>
          </a:p>
        </p:txBody>
      </p:sp>
      <p:sp>
        <p:nvSpPr>
          <p:cNvPr id="4101" name="Rectangle 7"/>
          <p:cNvSpPr>
            <a:spLocks noChangeArrowheads="1"/>
          </p:cNvSpPr>
          <p:nvPr/>
        </p:nvSpPr>
        <p:spPr bwMode="auto">
          <a:xfrm>
            <a:off x="6324600" y="2362200"/>
            <a:ext cx="685800" cy="325438"/>
          </a:xfrm>
          <a:prstGeom prst="rect">
            <a:avLst/>
          </a:prstGeom>
          <a:solidFill>
            <a:schemeClr val="bg1"/>
          </a:solidFill>
          <a:ln w="9525" algn="ctr">
            <a:solidFill>
              <a:schemeClr val="bg1"/>
            </a:solidFill>
            <a:round/>
            <a:headEnd/>
            <a:tailEnd/>
          </a:ln>
        </p:spPr>
        <p:txBody>
          <a:bodyPr/>
          <a:lstStyle/>
          <a:p>
            <a:endParaRPr lang="en-US" dirty="0"/>
          </a:p>
        </p:txBody>
      </p:sp>
      <p:sp>
        <p:nvSpPr>
          <p:cNvPr id="4102" name="TextBox 8"/>
          <p:cNvSpPr txBox="1">
            <a:spLocks noChangeArrowheads="1"/>
          </p:cNvSpPr>
          <p:nvPr/>
        </p:nvSpPr>
        <p:spPr bwMode="auto">
          <a:xfrm>
            <a:off x="685800" y="1066800"/>
            <a:ext cx="7772400" cy="991041"/>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The South, North, and West each developed specialized regional economies that became connected into a national market economy</a:t>
            </a:r>
          </a:p>
        </p:txBody>
      </p:sp>
      <p:sp>
        <p:nvSpPr>
          <p:cNvPr id="8" name="Freeform 6"/>
          <p:cNvSpPr>
            <a:spLocks/>
          </p:cNvSpPr>
          <p:nvPr/>
        </p:nvSpPr>
        <p:spPr bwMode="auto">
          <a:xfrm>
            <a:off x="4495800" y="4191000"/>
            <a:ext cx="2514600" cy="2519363"/>
          </a:xfrm>
          <a:custGeom>
            <a:avLst/>
            <a:gdLst>
              <a:gd name="T0" fmla="*/ 19051 w 1952626"/>
              <a:gd name="T1" fmla="*/ 1233487 h 1973521"/>
              <a:gd name="T2" fmla="*/ 66676 w 1952626"/>
              <a:gd name="T3" fmla="*/ 1319212 h 1973521"/>
              <a:gd name="T4" fmla="*/ 57151 w 1952626"/>
              <a:gd name="T5" fmla="*/ 1466850 h 1973521"/>
              <a:gd name="T6" fmla="*/ 161926 w 1952626"/>
              <a:gd name="T7" fmla="*/ 1538287 h 1973521"/>
              <a:gd name="T8" fmla="*/ 252413 w 1952626"/>
              <a:gd name="T9" fmla="*/ 1528762 h 1973521"/>
              <a:gd name="T10" fmla="*/ 314326 w 1952626"/>
              <a:gd name="T11" fmla="*/ 1538287 h 1973521"/>
              <a:gd name="T12" fmla="*/ 423863 w 1952626"/>
              <a:gd name="T13" fmla="*/ 1581150 h 1973521"/>
              <a:gd name="T14" fmla="*/ 476251 w 1952626"/>
              <a:gd name="T15" fmla="*/ 1576387 h 1973521"/>
              <a:gd name="T16" fmla="*/ 514351 w 1952626"/>
              <a:gd name="T17" fmla="*/ 1533525 h 1973521"/>
              <a:gd name="T18" fmla="*/ 595313 w 1952626"/>
              <a:gd name="T19" fmla="*/ 1576387 h 1973521"/>
              <a:gd name="T20" fmla="*/ 542926 w 1952626"/>
              <a:gd name="T21" fmla="*/ 1500187 h 1973521"/>
              <a:gd name="T22" fmla="*/ 547688 w 1952626"/>
              <a:gd name="T23" fmla="*/ 1404937 h 1973521"/>
              <a:gd name="T24" fmla="*/ 876301 w 1952626"/>
              <a:gd name="T25" fmla="*/ 1357312 h 1973521"/>
              <a:gd name="T26" fmla="*/ 976313 w 1952626"/>
              <a:gd name="T27" fmla="*/ 1381125 h 1973521"/>
              <a:gd name="T28" fmla="*/ 1071563 w 1952626"/>
              <a:gd name="T29" fmla="*/ 1433512 h 1973521"/>
              <a:gd name="T30" fmla="*/ 1119188 w 1952626"/>
              <a:gd name="T31" fmla="*/ 1414462 h 1973521"/>
              <a:gd name="T32" fmla="*/ 1209676 w 1952626"/>
              <a:gd name="T33" fmla="*/ 1390650 h 1973521"/>
              <a:gd name="T34" fmla="*/ 1300163 w 1952626"/>
              <a:gd name="T35" fmla="*/ 1481769 h 1973521"/>
              <a:gd name="T36" fmla="*/ 1327054 w 1952626"/>
              <a:gd name="T37" fmla="*/ 1528973 h 1973521"/>
              <a:gd name="T38" fmla="*/ 1394908 w 1952626"/>
              <a:gd name="T39" fmla="*/ 1729419 h 1973521"/>
              <a:gd name="T40" fmla="*/ 1485901 w 1952626"/>
              <a:gd name="T41" fmla="*/ 1766887 h 1973521"/>
              <a:gd name="T42" fmla="*/ 1505865 w 1952626"/>
              <a:gd name="T43" fmla="*/ 1874302 h 1973521"/>
              <a:gd name="T44" fmla="*/ 1676642 w 1952626"/>
              <a:gd name="T45" fmla="*/ 1960562 h 1973521"/>
              <a:gd name="T46" fmla="*/ 1676401 w 1952626"/>
              <a:gd name="T47" fmla="*/ 1700212 h 1973521"/>
              <a:gd name="T48" fmla="*/ 1624013 w 1952626"/>
              <a:gd name="T49" fmla="*/ 1638300 h 1973521"/>
              <a:gd name="T50" fmla="*/ 1576388 w 1952626"/>
              <a:gd name="T51" fmla="*/ 1552575 h 1973521"/>
              <a:gd name="T52" fmla="*/ 1566863 w 1952626"/>
              <a:gd name="T53" fmla="*/ 1504950 h 1973521"/>
              <a:gd name="T54" fmla="*/ 1509713 w 1952626"/>
              <a:gd name="T55" fmla="*/ 1419225 h 1973521"/>
              <a:gd name="T56" fmla="*/ 1452563 w 1952626"/>
              <a:gd name="T57" fmla="*/ 1333500 h 1973521"/>
              <a:gd name="T58" fmla="*/ 1438276 w 1952626"/>
              <a:gd name="T59" fmla="*/ 1195387 h 1973521"/>
              <a:gd name="T60" fmla="*/ 1452563 w 1952626"/>
              <a:gd name="T61" fmla="*/ 1128712 h 1973521"/>
              <a:gd name="T62" fmla="*/ 1492251 w 1952626"/>
              <a:gd name="T63" fmla="*/ 1023937 h 1973521"/>
              <a:gd name="T64" fmla="*/ 1562101 w 1952626"/>
              <a:gd name="T65" fmla="*/ 962025 h 1973521"/>
              <a:gd name="T66" fmla="*/ 1647826 w 1952626"/>
              <a:gd name="T67" fmla="*/ 871537 h 1973521"/>
              <a:gd name="T68" fmla="*/ 1685926 w 1952626"/>
              <a:gd name="T69" fmla="*/ 766762 h 1973521"/>
              <a:gd name="T70" fmla="*/ 1785938 w 1952626"/>
              <a:gd name="T71" fmla="*/ 703262 h 1973521"/>
              <a:gd name="T72" fmla="*/ 1919288 w 1952626"/>
              <a:gd name="T73" fmla="*/ 595312 h 1973521"/>
              <a:gd name="T74" fmla="*/ 1890713 w 1952626"/>
              <a:gd name="T75" fmla="*/ 519112 h 1973521"/>
              <a:gd name="T76" fmla="*/ 1947863 w 1952626"/>
              <a:gd name="T77" fmla="*/ 428625 h 1973521"/>
              <a:gd name="T78" fmla="*/ 1895476 w 1952626"/>
              <a:gd name="T79" fmla="*/ 314325 h 1973521"/>
              <a:gd name="T80" fmla="*/ 1819276 w 1952626"/>
              <a:gd name="T81" fmla="*/ 266700 h 1973521"/>
              <a:gd name="T82" fmla="*/ 1800226 w 1952626"/>
              <a:gd name="T83" fmla="*/ 166687 h 1973521"/>
              <a:gd name="T84" fmla="*/ 1676401 w 1952626"/>
              <a:gd name="T85" fmla="*/ 85725 h 1973521"/>
              <a:gd name="T86" fmla="*/ 1604963 w 1952626"/>
              <a:gd name="T87" fmla="*/ 0 h 1973521"/>
              <a:gd name="T88" fmla="*/ 1504951 w 1952626"/>
              <a:gd name="T89" fmla="*/ 47625 h 1973521"/>
              <a:gd name="T90" fmla="*/ 1433513 w 1952626"/>
              <a:gd name="T91" fmla="*/ 152400 h 1973521"/>
              <a:gd name="T92" fmla="*/ 1376363 w 1952626"/>
              <a:gd name="T93" fmla="*/ 276225 h 1973521"/>
              <a:gd name="T94" fmla="*/ 1343026 w 1952626"/>
              <a:gd name="T95" fmla="*/ 404812 h 1973521"/>
              <a:gd name="T96" fmla="*/ 1285876 w 1952626"/>
              <a:gd name="T97" fmla="*/ 495300 h 1973521"/>
              <a:gd name="T98" fmla="*/ 1195388 w 1952626"/>
              <a:gd name="T99" fmla="*/ 566737 h 1973521"/>
              <a:gd name="T100" fmla="*/ 1133476 w 1952626"/>
              <a:gd name="T101" fmla="*/ 609600 h 1973521"/>
              <a:gd name="T102" fmla="*/ 1071563 w 1952626"/>
              <a:gd name="T103" fmla="*/ 695325 h 1973521"/>
              <a:gd name="T104" fmla="*/ 933451 w 1952626"/>
              <a:gd name="T105" fmla="*/ 733425 h 1973521"/>
              <a:gd name="T106" fmla="*/ 709613 w 1952626"/>
              <a:gd name="T107" fmla="*/ 762000 h 1973521"/>
              <a:gd name="T108" fmla="*/ 433388 w 1952626"/>
              <a:gd name="T109" fmla="*/ 790575 h 1973521"/>
              <a:gd name="T110" fmla="*/ 357188 w 1952626"/>
              <a:gd name="T111" fmla="*/ 895350 h 1973521"/>
              <a:gd name="T112" fmla="*/ 319088 w 1952626"/>
              <a:gd name="T113" fmla="*/ 1071562 h 1973521"/>
              <a:gd name="T114" fmla="*/ 4763 w 1952626"/>
              <a:gd name="T115" fmla="*/ 1090612 h 197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2626" h="1973521">
                <a:moveTo>
                  <a:pt x="4763" y="1090612"/>
                </a:moveTo>
                <a:lnTo>
                  <a:pt x="4763" y="1090612"/>
                </a:lnTo>
                <a:cubicBezTo>
                  <a:pt x="3666" y="1110353"/>
                  <a:pt x="-5383" y="1193524"/>
                  <a:pt x="4763" y="1223962"/>
                </a:cubicBezTo>
                <a:cubicBezTo>
                  <a:pt x="6573" y="1229392"/>
                  <a:pt x="14288" y="1230312"/>
                  <a:pt x="19051" y="1233487"/>
                </a:cubicBezTo>
                <a:cubicBezTo>
                  <a:pt x="31018" y="1269394"/>
                  <a:pt x="14877" y="1225140"/>
                  <a:pt x="33338" y="1262062"/>
                </a:cubicBezTo>
                <a:cubicBezTo>
                  <a:pt x="35583" y="1266552"/>
                  <a:pt x="35663" y="1271961"/>
                  <a:pt x="38101" y="1276350"/>
                </a:cubicBezTo>
                <a:cubicBezTo>
                  <a:pt x="43660" y="1286357"/>
                  <a:pt x="50801" y="1295400"/>
                  <a:pt x="57151" y="1304925"/>
                </a:cubicBezTo>
                <a:lnTo>
                  <a:pt x="66676" y="1319212"/>
                </a:lnTo>
                <a:lnTo>
                  <a:pt x="76201" y="1333500"/>
                </a:lnTo>
                <a:cubicBezTo>
                  <a:pt x="74685" y="1350176"/>
                  <a:pt x="74603" y="1395426"/>
                  <a:pt x="61913" y="1414462"/>
                </a:cubicBezTo>
                <a:lnTo>
                  <a:pt x="52388" y="1428750"/>
                </a:lnTo>
                <a:cubicBezTo>
                  <a:pt x="53976" y="1441450"/>
                  <a:pt x="53783" y="1454502"/>
                  <a:pt x="57151" y="1466850"/>
                </a:cubicBezTo>
                <a:cubicBezTo>
                  <a:pt x="58657" y="1472372"/>
                  <a:pt x="65288" y="1475584"/>
                  <a:pt x="66676" y="1481137"/>
                </a:cubicBezTo>
                <a:cubicBezTo>
                  <a:pt x="70162" y="1495083"/>
                  <a:pt x="59740" y="1515644"/>
                  <a:pt x="71438" y="1524000"/>
                </a:cubicBezTo>
                <a:cubicBezTo>
                  <a:pt x="88281" y="1536031"/>
                  <a:pt x="112713" y="1527175"/>
                  <a:pt x="133351" y="1528762"/>
                </a:cubicBezTo>
                <a:cubicBezTo>
                  <a:pt x="142876" y="1531937"/>
                  <a:pt x="152186" y="1535852"/>
                  <a:pt x="161926" y="1538287"/>
                </a:cubicBezTo>
                <a:cubicBezTo>
                  <a:pt x="168276" y="1539875"/>
                  <a:pt x="174707" y="1541169"/>
                  <a:pt x="180976" y="1543050"/>
                </a:cubicBezTo>
                <a:cubicBezTo>
                  <a:pt x="190593" y="1545935"/>
                  <a:pt x="209551" y="1552575"/>
                  <a:pt x="209551" y="1552575"/>
                </a:cubicBezTo>
                <a:cubicBezTo>
                  <a:pt x="222251" y="1550987"/>
                  <a:pt x="236463" y="1554028"/>
                  <a:pt x="247651" y="1547812"/>
                </a:cubicBezTo>
                <a:cubicBezTo>
                  <a:pt x="253373" y="1544633"/>
                  <a:pt x="249835" y="1534778"/>
                  <a:pt x="252413" y="1528762"/>
                </a:cubicBezTo>
                <a:cubicBezTo>
                  <a:pt x="259593" y="1512008"/>
                  <a:pt x="261007" y="1514785"/>
                  <a:pt x="276226" y="1509712"/>
                </a:cubicBezTo>
                <a:cubicBezTo>
                  <a:pt x="280988" y="1512887"/>
                  <a:pt x="285394" y="1516677"/>
                  <a:pt x="290513" y="1519237"/>
                </a:cubicBezTo>
                <a:cubicBezTo>
                  <a:pt x="295003" y="1521482"/>
                  <a:pt x="300881" y="1520864"/>
                  <a:pt x="304801" y="1524000"/>
                </a:cubicBezTo>
                <a:cubicBezTo>
                  <a:pt x="309270" y="1527576"/>
                  <a:pt x="310279" y="1534240"/>
                  <a:pt x="314326" y="1538287"/>
                </a:cubicBezTo>
                <a:cubicBezTo>
                  <a:pt x="323558" y="1547519"/>
                  <a:pt x="331280" y="1548701"/>
                  <a:pt x="342901" y="1552575"/>
                </a:cubicBezTo>
                <a:cubicBezTo>
                  <a:pt x="351590" y="1565608"/>
                  <a:pt x="351675" y="1569703"/>
                  <a:pt x="366713" y="1576387"/>
                </a:cubicBezTo>
                <a:cubicBezTo>
                  <a:pt x="375888" y="1580465"/>
                  <a:pt x="395288" y="1585912"/>
                  <a:pt x="395288" y="1585912"/>
                </a:cubicBezTo>
                <a:cubicBezTo>
                  <a:pt x="404813" y="1584325"/>
                  <a:pt x="415226" y="1585468"/>
                  <a:pt x="423863" y="1581150"/>
                </a:cubicBezTo>
                <a:cubicBezTo>
                  <a:pt x="428983" y="1578590"/>
                  <a:pt x="428918" y="1570438"/>
                  <a:pt x="433388" y="1566862"/>
                </a:cubicBezTo>
                <a:cubicBezTo>
                  <a:pt x="437308" y="1563726"/>
                  <a:pt x="442913" y="1563687"/>
                  <a:pt x="447676" y="1562100"/>
                </a:cubicBezTo>
                <a:cubicBezTo>
                  <a:pt x="452438" y="1563687"/>
                  <a:pt x="457473" y="1564617"/>
                  <a:pt x="461963" y="1566862"/>
                </a:cubicBezTo>
                <a:cubicBezTo>
                  <a:pt x="467083" y="1569422"/>
                  <a:pt x="470605" y="1575446"/>
                  <a:pt x="476251" y="1576387"/>
                </a:cubicBezTo>
                <a:cubicBezTo>
                  <a:pt x="481203" y="1577212"/>
                  <a:pt x="485776" y="1573212"/>
                  <a:pt x="490538" y="1571625"/>
                </a:cubicBezTo>
                <a:cubicBezTo>
                  <a:pt x="492126" y="1566862"/>
                  <a:pt x="494212" y="1562238"/>
                  <a:pt x="495301" y="1557337"/>
                </a:cubicBezTo>
                <a:cubicBezTo>
                  <a:pt x="497396" y="1547911"/>
                  <a:pt x="494031" y="1536302"/>
                  <a:pt x="500063" y="1528762"/>
                </a:cubicBezTo>
                <a:cubicBezTo>
                  <a:pt x="503199" y="1524842"/>
                  <a:pt x="509588" y="1531937"/>
                  <a:pt x="514351" y="1533525"/>
                </a:cubicBezTo>
                <a:cubicBezTo>
                  <a:pt x="517526" y="1538287"/>
                  <a:pt x="519022" y="1544779"/>
                  <a:pt x="523876" y="1547812"/>
                </a:cubicBezTo>
                <a:cubicBezTo>
                  <a:pt x="532390" y="1553133"/>
                  <a:pt x="552451" y="1557337"/>
                  <a:pt x="552451" y="1557337"/>
                </a:cubicBezTo>
                <a:cubicBezTo>
                  <a:pt x="557213" y="1560512"/>
                  <a:pt x="561508" y="1564537"/>
                  <a:pt x="566738" y="1566862"/>
                </a:cubicBezTo>
                <a:cubicBezTo>
                  <a:pt x="575913" y="1570940"/>
                  <a:pt x="595313" y="1576387"/>
                  <a:pt x="595313" y="1576387"/>
                </a:cubicBezTo>
                <a:cubicBezTo>
                  <a:pt x="593726" y="1571625"/>
                  <a:pt x="594101" y="1565650"/>
                  <a:pt x="590551" y="1562100"/>
                </a:cubicBezTo>
                <a:cubicBezTo>
                  <a:pt x="587001" y="1558550"/>
                  <a:pt x="580440" y="1560122"/>
                  <a:pt x="576263" y="1557337"/>
                </a:cubicBezTo>
                <a:cubicBezTo>
                  <a:pt x="570659" y="1553601"/>
                  <a:pt x="566738" y="1547812"/>
                  <a:pt x="561976" y="1543050"/>
                </a:cubicBezTo>
                <a:cubicBezTo>
                  <a:pt x="550641" y="1509045"/>
                  <a:pt x="558020" y="1522829"/>
                  <a:pt x="542926" y="1500187"/>
                </a:cubicBezTo>
                <a:cubicBezTo>
                  <a:pt x="554521" y="1465402"/>
                  <a:pt x="562192" y="1474047"/>
                  <a:pt x="533401" y="1466850"/>
                </a:cubicBezTo>
                <a:cubicBezTo>
                  <a:pt x="530226" y="1462087"/>
                  <a:pt x="524351" y="1458266"/>
                  <a:pt x="523876" y="1452562"/>
                </a:cubicBezTo>
                <a:cubicBezTo>
                  <a:pt x="522682" y="1438236"/>
                  <a:pt x="522209" y="1422558"/>
                  <a:pt x="528638" y="1409700"/>
                </a:cubicBezTo>
                <a:cubicBezTo>
                  <a:pt x="531565" y="1403846"/>
                  <a:pt x="541152" y="1405290"/>
                  <a:pt x="547688" y="1404937"/>
                </a:cubicBezTo>
                <a:cubicBezTo>
                  <a:pt x="600023" y="1402108"/>
                  <a:pt x="652463" y="1401762"/>
                  <a:pt x="704851" y="1400175"/>
                </a:cubicBezTo>
                <a:cubicBezTo>
                  <a:pt x="752088" y="1368683"/>
                  <a:pt x="683214" y="1411061"/>
                  <a:pt x="819151" y="1385887"/>
                </a:cubicBezTo>
                <a:cubicBezTo>
                  <a:pt x="830407" y="1383802"/>
                  <a:pt x="836866" y="1370457"/>
                  <a:pt x="847726" y="1366837"/>
                </a:cubicBezTo>
                <a:lnTo>
                  <a:pt x="876301" y="1357312"/>
                </a:lnTo>
                <a:lnTo>
                  <a:pt x="890588" y="1352550"/>
                </a:lnTo>
                <a:cubicBezTo>
                  <a:pt x="908051" y="1354137"/>
                  <a:pt x="926341" y="1351767"/>
                  <a:pt x="942976" y="1357312"/>
                </a:cubicBezTo>
                <a:cubicBezTo>
                  <a:pt x="947739" y="1358900"/>
                  <a:pt x="943653" y="1368682"/>
                  <a:pt x="947738" y="1371600"/>
                </a:cubicBezTo>
                <a:cubicBezTo>
                  <a:pt x="955908" y="1377436"/>
                  <a:pt x="966788" y="1377950"/>
                  <a:pt x="976313" y="1381125"/>
                </a:cubicBezTo>
                <a:lnTo>
                  <a:pt x="990601" y="1385887"/>
                </a:lnTo>
                <a:cubicBezTo>
                  <a:pt x="1017899" y="1426836"/>
                  <a:pt x="981550" y="1378646"/>
                  <a:pt x="1014413" y="1404937"/>
                </a:cubicBezTo>
                <a:cubicBezTo>
                  <a:pt x="1018883" y="1408513"/>
                  <a:pt x="1019084" y="1416191"/>
                  <a:pt x="1023938" y="1419225"/>
                </a:cubicBezTo>
                <a:cubicBezTo>
                  <a:pt x="1028559" y="1422113"/>
                  <a:pt x="1062436" y="1431991"/>
                  <a:pt x="1071563" y="1433512"/>
                </a:cubicBezTo>
                <a:cubicBezTo>
                  <a:pt x="1074695" y="1434034"/>
                  <a:pt x="1077913" y="1433512"/>
                  <a:pt x="1081088" y="1433512"/>
                </a:cubicBezTo>
                <a:lnTo>
                  <a:pt x="1071563" y="1433512"/>
                </a:lnTo>
                <a:cubicBezTo>
                  <a:pt x="1085851" y="1431925"/>
                  <a:pt x="1101079" y="1434089"/>
                  <a:pt x="1114426" y="1428750"/>
                </a:cubicBezTo>
                <a:cubicBezTo>
                  <a:pt x="1119087" y="1426886"/>
                  <a:pt x="1116052" y="1418382"/>
                  <a:pt x="1119188" y="1414462"/>
                </a:cubicBezTo>
                <a:cubicBezTo>
                  <a:pt x="1122764" y="1409992"/>
                  <a:pt x="1128713" y="1408112"/>
                  <a:pt x="1133476" y="1404937"/>
                </a:cubicBezTo>
                <a:cubicBezTo>
                  <a:pt x="1142165" y="1391904"/>
                  <a:pt x="1142250" y="1387809"/>
                  <a:pt x="1157288" y="1381125"/>
                </a:cubicBezTo>
                <a:cubicBezTo>
                  <a:pt x="1166463" y="1377047"/>
                  <a:pt x="1185863" y="1371600"/>
                  <a:pt x="1185863" y="1371600"/>
                </a:cubicBezTo>
                <a:cubicBezTo>
                  <a:pt x="1218038" y="1382323"/>
                  <a:pt x="1183164" y="1367451"/>
                  <a:pt x="1209676" y="1390650"/>
                </a:cubicBezTo>
                <a:cubicBezTo>
                  <a:pt x="1218291" y="1398188"/>
                  <a:pt x="1228726" y="1403350"/>
                  <a:pt x="1238251" y="1409700"/>
                </a:cubicBezTo>
                <a:cubicBezTo>
                  <a:pt x="1238083" y="1417848"/>
                  <a:pt x="1237914" y="1425996"/>
                  <a:pt x="1237746" y="1434144"/>
                </a:cubicBezTo>
                <a:cubicBezTo>
                  <a:pt x="1265042" y="1475087"/>
                  <a:pt x="1265948" y="1450230"/>
                  <a:pt x="1276351" y="1458167"/>
                </a:cubicBezTo>
                <a:cubicBezTo>
                  <a:pt x="1286754" y="1466104"/>
                  <a:pt x="1294607" y="1477941"/>
                  <a:pt x="1300163" y="1481769"/>
                </a:cubicBezTo>
                <a:cubicBezTo>
                  <a:pt x="1305719" y="1485597"/>
                  <a:pt x="1304244" y="1476445"/>
                  <a:pt x="1309688" y="1481137"/>
                </a:cubicBezTo>
                <a:cubicBezTo>
                  <a:pt x="1315132" y="1485829"/>
                  <a:pt x="1313204" y="1503381"/>
                  <a:pt x="1332828" y="1509923"/>
                </a:cubicBezTo>
                <a:cubicBezTo>
                  <a:pt x="1336003" y="1514685"/>
                  <a:pt x="1363038" y="1516062"/>
                  <a:pt x="1362076" y="1519237"/>
                </a:cubicBezTo>
                <a:cubicBezTo>
                  <a:pt x="1361114" y="1522412"/>
                  <a:pt x="1329575" y="1522483"/>
                  <a:pt x="1327054" y="1528973"/>
                </a:cubicBezTo>
                <a:cubicBezTo>
                  <a:pt x="1324533" y="1535463"/>
                  <a:pt x="1341904" y="1551864"/>
                  <a:pt x="1346947" y="1558179"/>
                </a:cubicBezTo>
                <a:cubicBezTo>
                  <a:pt x="1351990" y="1564494"/>
                  <a:pt x="1369287" y="1530945"/>
                  <a:pt x="1357313" y="1566862"/>
                </a:cubicBezTo>
                <a:cubicBezTo>
                  <a:pt x="1354137" y="1595451"/>
                  <a:pt x="1336255" y="1616180"/>
                  <a:pt x="1342521" y="1643273"/>
                </a:cubicBezTo>
                <a:cubicBezTo>
                  <a:pt x="1348787" y="1670366"/>
                  <a:pt x="1384589" y="1711956"/>
                  <a:pt x="1394908" y="1729419"/>
                </a:cubicBezTo>
                <a:cubicBezTo>
                  <a:pt x="1405227" y="1746882"/>
                  <a:pt x="1404770" y="1754819"/>
                  <a:pt x="1414295" y="1757994"/>
                </a:cubicBezTo>
                <a:lnTo>
                  <a:pt x="1447801" y="1752600"/>
                </a:lnTo>
                <a:cubicBezTo>
                  <a:pt x="1452563" y="1754187"/>
                  <a:pt x="1457218" y="1756144"/>
                  <a:pt x="1462088" y="1757362"/>
                </a:cubicBezTo>
                <a:cubicBezTo>
                  <a:pt x="1483316" y="1762670"/>
                  <a:pt x="1476509" y="1757497"/>
                  <a:pt x="1485901" y="1766887"/>
                </a:cubicBezTo>
                <a:lnTo>
                  <a:pt x="1446454" y="1786358"/>
                </a:lnTo>
                <a:cubicBezTo>
                  <a:pt x="1459154" y="1792708"/>
                  <a:pt x="1462846" y="1801229"/>
                  <a:pt x="1469016" y="1809960"/>
                </a:cubicBezTo>
                <a:cubicBezTo>
                  <a:pt x="1475186" y="1818691"/>
                  <a:pt x="1477331" y="1828022"/>
                  <a:pt x="1483472" y="1838746"/>
                </a:cubicBezTo>
                <a:cubicBezTo>
                  <a:pt x="1489614" y="1849470"/>
                  <a:pt x="1501103" y="1872715"/>
                  <a:pt x="1505865" y="1874302"/>
                </a:cubicBezTo>
                <a:cubicBezTo>
                  <a:pt x="1508246" y="1877212"/>
                  <a:pt x="1533261" y="1880568"/>
                  <a:pt x="1544638" y="1884361"/>
                </a:cubicBezTo>
                <a:cubicBezTo>
                  <a:pt x="1556015" y="1888154"/>
                  <a:pt x="1563977" y="1882739"/>
                  <a:pt x="1574127" y="1897062"/>
                </a:cubicBezTo>
                <a:cubicBezTo>
                  <a:pt x="1584277" y="1911385"/>
                  <a:pt x="1588455" y="1959715"/>
                  <a:pt x="1605541" y="1970298"/>
                </a:cubicBezTo>
                <a:cubicBezTo>
                  <a:pt x="1622627" y="1980881"/>
                  <a:pt x="1633780" y="1962150"/>
                  <a:pt x="1676642" y="1960562"/>
                </a:cubicBezTo>
                <a:cubicBezTo>
                  <a:pt x="1675055" y="1946275"/>
                  <a:pt x="1690320" y="1895475"/>
                  <a:pt x="1693022" y="1866900"/>
                </a:cubicBezTo>
                <a:cubicBezTo>
                  <a:pt x="1695724" y="1838325"/>
                  <a:pt x="1692448" y="1812131"/>
                  <a:pt x="1692853" y="1789112"/>
                </a:cubicBezTo>
                <a:cubicBezTo>
                  <a:pt x="1693258" y="1766093"/>
                  <a:pt x="1700213" y="1731962"/>
                  <a:pt x="1695451" y="1728787"/>
                </a:cubicBezTo>
                <a:cubicBezTo>
                  <a:pt x="1689101" y="1719262"/>
                  <a:pt x="1680022" y="1711072"/>
                  <a:pt x="1676401" y="1700212"/>
                </a:cubicBezTo>
                <a:cubicBezTo>
                  <a:pt x="1672527" y="1688593"/>
                  <a:pt x="1671344" y="1680869"/>
                  <a:pt x="1662113" y="1671637"/>
                </a:cubicBezTo>
                <a:cubicBezTo>
                  <a:pt x="1658066" y="1667590"/>
                  <a:pt x="1652588" y="1665287"/>
                  <a:pt x="1647826" y="1662112"/>
                </a:cubicBezTo>
                <a:cubicBezTo>
                  <a:pt x="1644651" y="1657350"/>
                  <a:pt x="1642348" y="1651872"/>
                  <a:pt x="1638301" y="1647825"/>
                </a:cubicBezTo>
                <a:cubicBezTo>
                  <a:pt x="1634253" y="1643778"/>
                  <a:pt x="1627188" y="1643063"/>
                  <a:pt x="1624013" y="1638300"/>
                </a:cubicBezTo>
                <a:cubicBezTo>
                  <a:pt x="1620382" y="1632854"/>
                  <a:pt x="1621829" y="1625266"/>
                  <a:pt x="1619251" y="1619250"/>
                </a:cubicBezTo>
                <a:cubicBezTo>
                  <a:pt x="1616996" y="1613989"/>
                  <a:pt x="1612286" y="1610082"/>
                  <a:pt x="1609726" y="1604962"/>
                </a:cubicBezTo>
                <a:cubicBezTo>
                  <a:pt x="1598224" y="1581959"/>
                  <a:pt x="1614759" y="1597206"/>
                  <a:pt x="1590676" y="1581150"/>
                </a:cubicBezTo>
                <a:cubicBezTo>
                  <a:pt x="1587538" y="1571738"/>
                  <a:pt x="1584781" y="1559290"/>
                  <a:pt x="1576388" y="1552575"/>
                </a:cubicBezTo>
                <a:cubicBezTo>
                  <a:pt x="1572468" y="1549439"/>
                  <a:pt x="1566762" y="1549676"/>
                  <a:pt x="1562101" y="1547812"/>
                </a:cubicBezTo>
                <a:cubicBezTo>
                  <a:pt x="1558805" y="1546494"/>
                  <a:pt x="1555751" y="1544637"/>
                  <a:pt x="1552576" y="1543050"/>
                </a:cubicBezTo>
                <a:lnTo>
                  <a:pt x="1576388" y="1547812"/>
                </a:lnTo>
                <a:cubicBezTo>
                  <a:pt x="1573213" y="1533525"/>
                  <a:pt x="1568078" y="1519535"/>
                  <a:pt x="1566863" y="1504950"/>
                </a:cubicBezTo>
                <a:cubicBezTo>
                  <a:pt x="1565335" y="1486615"/>
                  <a:pt x="1583744" y="1492713"/>
                  <a:pt x="1566863" y="1471612"/>
                </a:cubicBezTo>
                <a:cubicBezTo>
                  <a:pt x="1563727" y="1467692"/>
                  <a:pt x="1557338" y="1468437"/>
                  <a:pt x="1552576" y="1466850"/>
                </a:cubicBezTo>
                <a:cubicBezTo>
                  <a:pt x="1543051" y="1460500"/>
                  <a:pt x="1527621" y="1458660"/>
                  <a:pt x="1524001" y="1447800"/>
                </a:cubicBezTo>
                <a:cubicBezTo>
                  <a:pt x="1517428" y="1428082"/>
                  <a:pt x="1522023" y="1437689"/>
                  <a:pt x="1509713" y="1419225"/>
                </a:cubicBezTo>
                <a:cubicBezTo>
                  <a:pt x="1508126" y="1414462"/>
                  <a:pt x="1506169" y="1409807"/>
                  <a:pt x="1504951" y="1404937"/>
                </a:cubicBezTo>
                <a:cubicBezTo>
                  <a:pt x="1501328" y="1390447"/>
                  <a:pt x="1499890" y="1358801"/>
                  <a:pt x="1481138" y="1352550"/>
                </a:cubicBezTo>
                <a:cubicBezTo>
                  <a:pt x="1469518" y="1348676"/>
                  <a:pt x="1461795" y="1347494"/>
                  <a:pt x="1452563" y="1338262"/>
                </a:cubicBezTo>
                <a:cubicBezTo>
                  <a:pt x="1452563" y="1336675"/>
                  <a:pt x="1454151" y="1334294"/>
                  <a:pt x="1452563" y="1333500"/>
                </a:cubicBezTo>
                <a:cubicBezTo>
                  <a:pt x="1450976" y="1332706"/>
                  <a:pt x="1446213" y="1333500"/>
                  <a:pt x="1443038" y="1333500"/>
                </a:cubicBezTo>
                <a:cubicBezTo>
                  <a:pt x="1428307" y="1294217"/>
                  <a:pt x="1441451" y="1282700"/>
                  <a:pt x="1443038" y="1266825"/>
                </a:cubicBezTo>
                <a:cubicBezTo>
                  <a:pt x="1444626" y="1250950"/>
                  <a:pt x="1452563" y="1238250"/>
                  <a:pt x="1452563" y="1238250"/>
                </a:cubicBezTo>
                <a:cubicBezTo>
                  <a:pt x="1449371" y="1219093"/>
                  <a:pt x="1451669" y="1208780"/>
                  <a:pt x="1438276" y="1195387"/>
                </a:cubicBezTo>
                <a:cubicBezTo>
                  <a:pt x="1434229" y="1191340"/>
                  <a:pt x="1428751" y="1189037"/>
                  <a:pt x="1423988" y="1185862"/>
                </a:cubicBezTo>
                <a:cubicBezTo>
                  <a:pt x="1427163" y="1181100"/>
                  <a:pt x="1431188" y="1176805"/>
                  <a:pt x="1433513" y="1171575"/>
                </a:cubicBezTo>
                <a:cubicBezTo>
                  <a:pt x="1437591" y="1162400"/>
                  <a:pt x="1437469" y="1151354"/>
                  <a:pt x="1443038" y="1143000"/>
                </a:cubicBezTo>
                <a:cubicBezTo>
                  <a:pt x="1446213" y="1138237"/>
                  <a:pt x="1450238" y="1133943"/>
                  <a:pt x="1452563" y="1128712"/>
                </a:cubicBezTo>
                <a:cubicBezTo>
                  <a:pt x="1456641" y="1119537"/>
                  <a:pt x="1460119" y="1109982"/>
                  <a:pt x="1462088" y="1100137"/>
                </a:cubicBezTo>
                <a:cubicBezTo>
                  <a:pt x="1463676" y="1092200"/>
                  <a:pt x="1462835" y="1083353"/>
                  <a:pt x="1466851" y="1076325"/>
                </a:cubicBezTo>
                <a:cubicBezTo>
                  <a:pt x="1469691" y="1071355"/>
                  <a:pt x="1476376" y="1069975"/>
                  <a:pt x="1481138" y="1066800"/>
                </a:cubicBezTo>
                <a:cubicBezTo>
                  <a:pt x="1489521" y="1041652"/>
                  <a:pt x="1470416" y="1056688"/>
                  <a:pt x="1492251" y="1023937"/>
                </a:cubicBezTo>
                <a:cubicBezTo>
                  <a:pt x="1503537" y="1007008"/>
                  <a:pt x="1514476" y="1015374"/>
                  <a:pt x="1514476" y="1000125"/>
                </a:cubicBezTo>
                <a:lnTo>
                  <a:pt x="1519238" y="1000125"/>
                </a:lnTo>
                <a:cubicBezTo>
                  <a:pt x="1530351" y="992187"/>
                  <a:pt x="1542369" y="985385"/>
                  <a:pt x="1552576" y="976312"/>
                </a:cubicBezTo>
                <a:cubicBezTo>
                  <a:pt x="1556854" y="972509"/>
                  <a:pt x="1557793" y="965794"/>
                  <a:pt x="1562101" y="962025"/>
                </a:cubicBezTo>
                <a:cubicBezTo>
                  <a:pt x="1570716" y="954487"/>
                  <a:pt x="1590676" y="942975"/>
                  <a:pt x="1590676" y="942975"/>
                </a:cubicBezTo>
                <a:cubicBezTo>
                  <a:pt x="1593851" y="938212"/>
                  <a:pt x="1596398" y="932965"/>
                  <a:pt x="1600201" y="928687"/>
                </a:cubicBezTo>
                <a:cubicBezTo>
                  <a:pt x="1609150" y="918619"/>
                  <a:pt x="1621304" y="911320"/>
                  <a:pt x="1628776" y="900112"/>
                </a:cubicBezTo>
                <a:lnTo>
                  <a:pt x="1647826" y="871537"/>
                </a:lnTo>
                <a:cubicBezTo>
                  <a:pt x="1660860" y="832433"/>
                  <a:pt x="1641194" y="894548"/>
                  <a:pt x="1657351" y="819150"/>
                </a:cubicBezTo>
                <a:cubicBezTo>
                  <a:pt x="1659455" y="809333"/>
                  <a:pt x="1663701" y="800100"/>
                  <a:pt x="1666876" y="790575"/>
                </a:cubicBezTo>
                <a:cubicBezTo>
                  <a:pt x="1668463" y="785812"/>
                  <a:pt x="1667461" y="779072"/>
                  <a:pt x="1671638" y="776287"/>
                </a:cubicBezTo>
                <a:cubicBezTo>
                  <a:pt x="1676401" y="773112"/>
                  <a:pt x="1680806" y="769322"/>
                  <a:pt x="1685926" y="766762"/>
                </a:cubicBezTo>
                <a:cubicBezTo>
                  <a:pt x="1697484" y="760983"/>
                  <a:pt x="1712076" y="760496"/>
                  <a:pt x="1724026" y="757237"/>
                </a:cubicBezTo>
                <a:cubicBezTo>
                  <a:pt x="1733712" y="754595"/>
                  <a:pt x="1752601" y="747712"/>
                  <a:pt x="1752601" y="747712"/>
                </a:cubicBezTo>
                <a:cubicBezTo>
                  <a:pt x="1757363" y="742950"/>
                  <a:pt x="1761332" y="740833"/>
                  <a:pt x="1766888" y="733425"/>
                </a:cubicBezTo>
                <a:cubicBezTo>
                  <a:pt x="1772444" y="726017"/>
                  <a:pt x="1779059" y="716227"/>
                  <a:pt x="1785938" y="703262"/>
                </a:cubicBezTo>
                <a:cubicBezTo>
                  <a:pt x="1792817" y="690297"/>
                  <a:pt x="1808163" y="665162"/>
                  <a:pt x="1808163" y="655637"/>
                </a:cubicBezTo>
                <a:lnTo>
                  <a:pt x="1838326" y="638175"/>
                </a:lnTo>
                <a:cubicBezTo>
                  <a:pt x="1849438" y="630237"/>
                  <a:pt x="1858984" y="619434"/>
                  <a:pt x="1871663" y="614362"/>
                </a:cubicBezTo>
                <a:cubicBezTo>
                  <a:pt x="1926388" y="592472"/>
                  <a:pt x="1897769" y="627592"/>
                  <a:pt x="1919288" y="595312"/>
                </a:cubicBezTo>
                <a:cubicBezTo>
                  <a:pt x="1917701" y="585787"/>
                  <a:pt x="1919317" y="575121"/>
                  <a:pt x="1914526" y="566737"/>
                </a:cubicBezTo>
                <a:cubicBezTo>
                  <a:pt x="1912035" y="562378"/>
                  <a:pt x="1904158" y="565111"/>
                  <a:pt x="1900238" y="561975"/>
                </a:cubicBezTo>
                <a:cubicBezTo>
                  <a:pt x="1895768" y="558399"/>
                  <a:pt x="1893888" y="552450"/>
                  <a:pt x="1890713" y="547687"/>
                </a:cubicBezTo>
                <a:cubicBezTo>
                  <a:pt x="1887538" y="538163"/>
                  <a:pt x="1881189" y="528636"/>
                  <a:pt x="1890713" y="519112"/>
                </a:cubicBezTo>
                <a:cubicBezTo>
                  <a:pt x="1894263" y="515562"/>
                  <a:pt x="1900238" y="515937"/>
                  <a:pt x="1905001" y="514350"/>
                </a:cubicBezTo>
                <a:cubicBezTo>
                  <a:pt x="1914526" y="508000"/>
                  <a:pt x="1927226" y="504825"/>
                  <a:pt x="1933576" y="495300"/>
                </a:cubicBezTo>
                <a:lnTo>
                  <a:pt x="1952626" y="466725"/>
                </a:lnTo>
                <a:cubicBezTo>
                  <a:pt x="1951038" y="454025"/>
                  <a:pt x="1950153" y="441217"/>
                  <a:pt x="1947863" y="428625"/>
                </a:cubicBezTo>
                <a:cubicBezTo>
                  <a:pt x="1943854" y="406575"/>
                  <a:pt x="1942964" y="421173"/>
                  <a:pt x="1933576" y="400050"/>
                </a:cubicBezTo>
                <a:cubicBezTo>
                  <a:pt x="1929498" y="390875"/>
                  <a:pt x="1929620" y="379829"/>
                  <a:pt x="1924051" y="371475"/>
                </a:cubicBezTo>
                <a:cubicBezTo>
                  <a:pt x="1920876" y="366712"/>
                  <a:pt x="1916851" y="362418"/>
                  <a:pt x="1914526" y="357187"/>
                </a:cubicBezTo>
                <a:cubicBezTo>
                  <a:pt x="1910110" y="347251"/>
                  <a:pt x="1906626" y="323245"/>
                  <a:pt x="1895476" y="314325"/>
                </a:cubicBezTo>
                <a:cubicBezTo>
                  <a:pt x="1891556" y="311189"/>
                  <a:pt x="1886127" y="310460"/>
                  <a:pt x="1881188" y="309562"/>
                </a:cubicBezTo>
                <a:cubicBezTo>
                  <a:pt x="1868596" y="307272"/>
                  <a:pt x="1855788" y="306387"/>
                  <a:pt x="1843088" y="304800"/>
                </a:cubicBezTo>
                <a:cubicBezTo>
                  <a:pt x="1841501" y="300037"/>
                  <a:pt x="1841462" y="294432"/>
                  <a:pt x="1838326" y="290512"/>
                </a:cubicBezTo>
                <a:cubicBezTo>
                  <a:pt x="1813706" y="259737"/>
                  <a:pt x="1831246" y="302612"/>
                  <a:pt x="1819276" y="266700"/>
                </a:cubicBezTo>
                <a:cubicBezTo>
                  <a:pt x="1824092" y="259476"/>
                  <a:pt x="1833563" y="247984"/>
                  <a:pt x="1833563" y="238125"/>
                </a:cubicBezTo>
                <a:cubicBezTo>
                  <a:pt x="1833563" y="219009"/>
                  <a:pt x="1834423" y="199246"/>
                  <a:pt x="1828801" y="180975"/>
                </a:cubicBezTo>
                <a:cubicBezTo>
                  <a:pt x="1827325" y="176177"/>
                  <a:pt x="1819003" y="178457"/>
                  <a:pt x="1814513" y="176212"/>
                </a:cubicBezTo>
                <a:cubicBezTo>
                  <a:pt x="1809394" y="173652"/>
                  <a:pt x="1805345" y="169247"/>
                  <a:pt x="1800226" y="166687"/>
                </a:cubicBezTo>
                <a:cubicBezTo>
                  <a:pt x="1784271" y="158710"/>
                  <a:pt x="1756648" y="158670"/>
                  <a:pt x="1743076" y="157162"/>
                </a:cubicBezTo>
                <a:cubicBezTo>
                  <a:pt x="1733551" y="150812"/>
                  <a:pt x="1720851" y="147637"/>
                  <a:pt x="1714501" y="138112"/>
                </a:cubicBezTo>
                <a:cubicBezTo>
                  <a:pt x="1701801" y="119062"/>
                  <a:pt x="1709738" y="127000"/>
                  <a:pt x="1690688" y="114300"/>
                </a:cubicBezTo>
                <a:cubicBezTo>
                  <a:pt x="1682125" y="101455"/>
                  <a:pt x="1679687" y="100514"/>
                  <a:pt x="1676401" y="85725"/>
                </a:cubicBezTo>
                <a:cubicBezTo>
                  <a:pt x="1674392" y="76687"/>
                  <a:pt x="1672830" y="53580"/>
                  <a:pt x="1666876" y="42862"/>
                </a:cubicBezTo>
                <a:cubicBezTo>
                  <a:pt x="1661317" y="32855"/>
                  <a:pt x="1658686" y="17907"/>
                  <a:pt x="1647826" y="14287"/>
                </a:cubicBezTo>
                <a:lnTo>
                  <a:pt x="1619251" y="4762"/>
                </a:lnTo>
                <a:lnTo>
                  <a:pt x="1604963" y="0"/>
                </a:lnTo>
                <a:cubicBezTo>
                  <a:pt x="1587501" y="1587"/>
                  <a:pt x="1569721" y="1088"/>
                  <a:pt x="1552576" y="4762"/>
                </a:cubicBezTo>
                <a:cubicBezTo>
                  <a:pt x="1546979" y="5961"/>
                  <a:pt x="1543408" y="11727"/>
                  <a:pt x="1538288" y="14287"/>
                </a:cubicBezTo>
                <a:cubicBezTo>
                  <a:pt x="1533798" y="16532"/>
                  <a:pt x="1528763" y="17462"/>
                  <a:pt x="1524001" y="19050"/>
                </a:cubicBezTo>
                <a:lnTo>
                  <a:pt x="1504951" y="47625"/>
                </a:lnTo>
                <a:cubicBezTo>
                  <a:pt x="1501776" y="52387"/>
                  <a:pt x="1500188" y="58737"/>
                  <a:pt x="1495426" y="61912"/>
                </a:cubicBezTo>
                <a:lnTo>
                  <a:pt x="1466851" y="80962"/>
                </a:lnTo>
                <a:cubicBezTo>
                  <a:pt x="1442231" y="117892"/>
                  <a:pt x="1451422" y="98676"/>
                  <a:pt x="1438276" y="138112"/>
                </a:cubicBezTo>
                <a:lnTo>
                  <a:pt x="1433513" y="152400"/>
                </a:lnTo>
                <a:cubicBezTo>
                  <a:pt x="1431331" y="178586"/>
                  <a:pt x="1438440" y="204624"/>
                  <a:pt x="1419226" y="223837"/>
                </a:cubicBezTo>
                <a:cubicBezTo>
                  <a:pt x="1415178" y="227884"/>
                  <a:pt x="1409701" y="230187"/>
                  <a:pt x="1404938" y="233362"/>
                </a:cubicBezTo>
                <a:lnTo>
                  <a:pt x="1385888" y="261937"/>
                </a:lnTo>
                <a:lnTo>
                  <a:pt x="1376363" y="276225"/>
                </a:lnTo>
                <a:cubicBezTo>
                  <a:pt x="1362836" y="316809"/>
                  <a:pt x="1367585" y="254429"/>
                  <a:pt x="1352046" y="347662"/>
                </a:cubicBezTo>
                <a:cubicBezTo>
                  <a:pt x="1350395" y="357566"/>
                  <a:pt x="1357229" y="369093"/>
                  <a:pt x="1357313" y="376237"/>
                </a:cubicBezTo>
                <a:cubicBezTo>
                  <a:pt x="1357397" y="383381"/>
                  <a:pt x="1355336" y="386348"/>
                  <a:pt x="1352551" y="390525"/>
                </a:cubicBezTo>
                <a:cubicBezTo>
                  <a:pt x="1349376" y="395287"/>
                  <a:pt x="1345351" y="399582"/>
                  <a:pt x="1343026" y="404812"/>
                </a:cubicBezTo>
                <a:cubicBezTo>
                  <a:pt x="1326321" y="442397"/>
                  <a:pt x="1344916" y="425777"/>
                  <a:pt x="1319213" y="442912"/>
                </a:cubicBezTo>
                <a:cubicBezTo>
                  <a:pt x="1315340" y="454533"/>
                  <a:pt x="1314159" y="462254"/>
                  <a:pt x="1304926" y="471487"/>
                </a:cubicBezTo>
                <a:cubicBezTo>
                  <a:pt x="1300878" y="475534"/>
                  <a:pt x="1295401" y="477837"/>
                  <a:pt x="1290638" y="481012"/>
                </a:cubicBezTo>
                <a:cubicBezTo>
                  <a:pt x="1289051" y="485775"/>
                  <a:pt x="1288314" y="490912"/>
                  <a:pt x="1285876" y="495300"/>
                </a:cubicBezTo>
                <a:cubicBezTo>
                  <a:pt x="1280317" y="505307"/>
                  <a:pt x="1270447" y="513015"/>
                  <a:pt x="1266826" y="523875"/>
                </a:cubicBezTo>
                <a:cubicBezTo>
                  <a:pt x="1265238" y="528637"/>
                  <a:pt x="1265613" y="534612"/>
                  <a:pt x="1262063" y="538162"/>
                </a:cubicBezTo>
                <a:cubicBezTo>
                  <a:pt x="1253968" y="546257"/>
                  <a:pt x="1244713" y="554967"/>
                  <a:pt x="1233488" y="557212"/>
                </a:cubicBezTo>
                <a:cubicBezTo>
                  <a:pt x="1204753" y="562960"/>
                  <a:pt x="1217355" y="559416"/>
                  <a:pt x="1195388" y="566737"/>
                </a:cubicBezTo>
                <a:cubicBezTo>
                  <a:pt x="1190626" y="569912"/>
                  <a:pt x="1184677" y="571793"/>
                  <a:pt x="1181101" y="576262"/>
                </a:cubicBezTo>
                <a:cubicBezTo>
                  <a:pt x="1177965" y="580182"/>
                  <a:pt x="1180423" y="587632"/>
                  <a:pt x="1176338" y="590550"/>
                </a:cubicBezTo>
                <a:cubicBezTo>
                  <a:pt x="1168168" y="596386"/>
                  <a:pt x="1156117" y="594506"/>
                  <a:pt x="1147763" y="600075"/>
                </a:cubicBezTo>
                <a:lnTo>
                  <a:pt x="1133476" y="609600"/>
                </a:lnTo>
                <a:cubicBezTo>
                  <a:pt x="1131888" y="614362"/>
                  <a:pt x="1132798" y="620969"/>
                  <a:pt x="1128713" y="623887"/>
                </a:cubicBezTo>
                <a:cubicBezTo>
                  <a:pt x="1120543" y="629723"/>
                  <a:pt x="1100138" y="633412"/>
                  <a:pt x="1100138" y="633412"/>
                </a:cubicBezTo>
                <a:cubicBezTo>
                  <a:pt x="1093788" y="642937"/>
                  <a:pt x="1083864" y="650881"/>
                  <a:pt x="1081088" y="661987"/>
                </a:cubicBezTo>
                <a:cubicBezTo>
                  <a:pt x="1081046" y="662154"/>
                  <a:pt x="1073842" y="693046"/>
                  <a:pt x="1071563" y="695325"/>
                </a:cubicBezTo>
                <a:cubicBezTo>
                  <a:pt x="1068013" y="698875"/>
                  <a:pt x="1062038" y="698500"/>
                  <a:pt x="1057276" y="700087"/>
                </a:cubicBezTo>
                <a:cubicBezTo>
                  <a:pt x="1054101" y="704850"/>
                  <a:pt x="1051798" y="710328"/>
                  <a:pt x="1047751" y="714375"/>
                </a:cubicBezTo>
                <a:cubicBezTo>
                  <a:pt x="1025801" y="736325"/>
                  <a:pt x="988327" y="726909"/>
                  <a:pt x="962026" y="728662"/>
                </a:cubicBezTo>
                <a:lnTo>
                  <a:pt x="933451" y="733425"/>
                </a:lnTo>
                <a:cubicBezTo>
                  <a:pt x="922356" y="735132"/>
                  <a:pt x="911157" y="736179"/>
                  <a:pt x="900113" y="738187"/>
                </a:cubicBezTo>
                <a:cubicBezTo>
                  <a:pt x="848031" y="747656"/>
                  <a:pt x="922431" y="738386"/>
                  <a:pt x="852488" y="747712"/>
                </a:cubicBezTo>
                <a:cubicBezTo>
                  <a:pt x="801542" y="754505"/>
                  <a:pt x="783445" y="753929"/>
                  <a:pt x="723901" y="757237"/>
                </a:cubicBezTo>
                <a:cubicBezTo>
                  <a:pt x="719138" y="758825"/>
                  <a:pt x="714572" y="761217"/>
                  <a:pt x="709613" y="762000"/>
                </a:cubicBezTo>
                <a:cubicBezTo>
                  <a:pt x="684329" y="765992"/>
                  <a:pt x="633413" y="771525"/>
                  <a:pt x="633413" y="771525"/>
                </a:cubicBezTo>
                <a:cubicBezTo>
                  <a:pt x="628651" y="773112"/>
                  <a:pt x="624026" y="775198"/>
                  <a:pt x="619126" y="776287"/>
                </a:cubicBezTo>
                <a:cubicBezTo>
                  <a:pt x="568252" y="787593"/>
                  <a:pt x="500831" y="784254"/>
                  <a:pt x="457201" y="785812"/>
                </a:cubicBezTo>
                <a:cubicBezTo>
                  <a:pt x="449263" y="787400"/>
                  <a:pt x="441198" y="788445"/>
                  <a:pt x="433388" y="790575"/>
                </a:cubicBezTo>
                <a:cubicBezTo>
                  <a:pt x="423702" y="793217"/>
                  <a:pt x="404813" y="800100"/>
                  <a:pt x="404813" y="800100"/>
                </a:cubicBezTo>
                <a:cubicBezTo>
                  <a:pt x="398463" y="809625"/>
                  <a:pt x="388008" y="817450"/>
                  <a:pt x="385763" y="828675"/>
                </a:cubicBezTo>
                <a:cubicBezTo>
                  <a:pt x="384443" y="835276"/>
                  <a:pt x="380816" y="858535"/>
                  <a:pt x="376238" y="866775"/>
                </a:cubicBezTo>
                <a:cubicBezTo>
                  <a:pt x="370679" y="876782"/>
                  <a:pt x="363538" y="885825"/>
                  <a:pt x="357188" y="895350"/>
                </a:cubicBezTo>
                <a:lnTo>
                  <a:pt x="338138" y="923925"/>
                </a:lnTo>
                <a:lnTo>
                  <a:pt x="328613" y="938212"/>
                </a:lnTo>
                <a:cubicBezTo>
                  <a:pt x="327026" y="950912"/>
                  <a:pt x="324763" y="963546"/>
                  <a:pt x="323851" y="976312"/>
                </a:cubicBezTo>
                <a:cubicBezTo>
                  <a:pt x="321586" y="1008021"/>
                  <a:pt x="341012" y="1048542"/>
                  <a:pt x="319088" y="1071562"/>
                </a:cubicBezTo>
                <a:cubicBezTo>
                  <a:pt x="298258" y="1093434"/>
                  <a:pt x="258763" y="1074737"/>
                  <a:pt x="228601" y="1076325"/>
                </a:cubicBezTo>
                <a:cubicBezTo>
                  <a:pt x="222251" y="1077912"/>
                  <a:pt x="215969" y="1079803"/>
                  <a:pt x="209551" y="1081087"/>
                </a:cubicBezTo>
                <a:cubicBezTo>
                  <a:pt x="145037" y="1093990"/>
                  <a:pt x="105091" y="1088149"/>
                  <a:pt x="23813" y="1090612"/>
                </a:cubicBezTo>
                <a:cubicBezTo>
                  <a:pt x="8020" y="1095877"/>
                  <a:pt x="7938" y="1090612"/>
                  <a:pt x="4763" y="1090612"/>
                </a:cubicBezTo>
                <a:close/>
              </a:path>
            </a:pathLst>
          </a:custGeom>
          <a:solidFill>
            <a:srgbClr val="FF00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9" name="Freeform 1"/>
          <p:cNvSpPr>
            <a:spLocks/>
          </p:cNvSpPr>
          <p:nvPr/>
        </p:nvSpPr>
        <p:spPr bwMode="auto">
          <a:xfrm>
            <a:off x="6705600" y="2716213"/>
            <a:ext cx="990600" cy="1193800"/>
          </a:xfrm>
          <a:custGeom>
            <a:avLst/>
            <a:gdLst>
              <a:gd name="T0" fmla="*/ 63752 w 691825"/>
              <a:gd name="T1" fmla="*/ 364400 h 950187"/>
              <a:gd name="T2" fmla="*/ 104802 w 691825"/>
              <a:gd name="T3" fmla="*/ 345350 h 950187"/>
              <a:gd name="T4" fmla="*/ 181002 w 691825"/>
              <a:gd name="T5" fmla="*/ 335825 h 950187"/>
              <a:gd name="T6" fmla="*/ 209577 w 691825"/>
              <a:gd name="T7" fmla="*/ 321537 h 950187"/>
              <a:gd name="T8" fmla="*/ 252439 w 691825"/>
              <a:gd name="T9" fmla="*/ 307250 h 950187"/>
              <a:gd name="T10" fmla="*/ 314352 w 691825"/>
              <a:gd name="T11" fmla="*/ 269150 h 950187"/>
              <a:gd name="T12" fmla="*/ 333402 w 691825"/>
              <a:gd name="T13" fmla="*/ 245337 h 950187"/>
              <a:gd name="T14" fmla="*/ 361977 w 691825"/>
              <a:gd name="T15" fmla="*/ 188187 h 950187"/>
              <a:gd name="T16" fmla="*/ 376264 w 691825"/>
              <a:gd name="T17" fmla="*/ 97700 h 950187"/>
              <a:gd name="T18" fmla="*/ 409602 w 691825"/>
              <a:gd name="T19" fmla="*/ 64362 h 950187"/>
              <a:gd name="T20" fmla="*/ 466752 w 691825"/>
              <a:gd name="T21" fmla="*/ 78650 h 950187"/>
              <a:gd name="T22" fmla="*/ 490564 w 691825"/>
              <a:gd name="T23" fmla="*/ 45312 h 950187"/>
              <a:gd name="T24" fmla="*/ 547387 w 691825"/>
              <a:gd name="T25" fmla="*/ 1276 h 950187"/>
              <a:gd name="T26" fmla="*/ 571199 w 691825"/>
              <a:gd name="T27" fmla="*/ 39082 h 950187"/>
              <a:gd name="T28" fmla="*/ 600102 w 691825"/>
              <a:gd name="T29" fmla="*/ 131037 h 950187"/>
              <a:gd name="T30" fmla="*/ 633439 w 691825"/>
              <a:gd name="T31" fmla="*/ 178662 h 950187"/>
              <a:gd name="T32" fmla="*/ 671539 w 691825"/>
              <a:gd name="T33" fmla="*/ 197712 h 950187"/>
              <a:gd name="T34" fmla="*/ 676302 w 691825"/>
              <a:gd name="T35" fmla="*/ 226287 h 950187"/>
              <a:gd name="T36" fmla="*/ 638202 w 691825"/>
              <a:gd name="T37" fmla="*/ 264387 h 950187"/>
              <a:gd name="T38" fmla="*/ 562002 w 691825"/>
              <a:gd name="T39" fmla="*/ 321537 h 950187"/>
              <a:gd name="T40" fmla="*/ 514377 w 691825"/>
              <a:gd name="T41" fmla="*/ 383450 h 950187"/>
              <a:gd name="T42" fmla="*/ 471514 w 691825"/>
              <a:gd name="T43" fmla="*/ 407262 h 950187"/>
              <a:gd name="T44" fmla="*/ 442939 w 691825"/>
              <a:gd name="T45" fmla="*/ 464412 h 950187"/>
              <a:gd name="T46" fmla="*/ 433414 w 691825"/>
              <a:gd name="T47" fmla="*/ 473937 h 950187"/>
              <a:gd name="T48" fmla="*/ 423889 w 691825"/>
              <a:gd name="T49" fmla="*/ 578712 h 950187"/>
              <a:gd name="T50" fmla="*/ 423889 w 691825"/>
              <a:gd name="T51" fmla="*/ 631100 h 950187"/>
              <a:gd name="T52" fmla="*/ 452464 w 691825"/>
              <a:gd name="T53" fmla="*/ 669200 h 950187"/>
              <a:gd name="T54" fmla="*/ 481039 w 691825"/>
              <a:gd name="T55" fmla="*/ 688250 h 950187"/>
              <a:gd name="T56" fmla="*/ 523902 w 691825"/>
              <a:gd name="T57" fmla="*/ 669200 h 950187"/>
              <a:gd name="T58" fmla="*/ 509614 w 691825"/>
              <a:gd name="T59" fmla="*/ 707300 h 950187"/>
              <a:gd name="T60" fmla="*/ 425477 w 691825"/>
              <a:gd name="T61" fmla="*/ 745400 h 950187"/>
              <a:gd name="T62" fmla="*/ 355627 w 691825"/>
              <a:gd name="T63" fmla="*/ 807312 h 950187"/>
              <a:gd name="T64" fmla="*/ 358802 w 691825"/>
              <a:gd name="T65" fmla="*/ 832712 h 950187"/>
              <a:gd name="T66" fmla="*/ 322289 w 691825"/>
              <a:gd name="T67" fmla="*/ 869225 h 950187"/>
              <a:gd name="T68" fmla="*/ 296889 w 691825"/>
              <a:gd name="T69" fmla="*/ 893037 h 950187"/>
              <a:gd name="T70" fmla="*/ 247677 w 691825"/>
              <a:gd name="T71" fmla="*/ 912087 h 950187"/>
              <a:gd name="T72" fmla="*/ 190527 w 691825"/>
              <a:gd name="T73" fmla="*/ 945425 h 950187"/>
              <a:gd name="T74" fmla="*/ 161952 w 691825"/>
              <a:gd name="T75" fmla="*/ 945425 h 950187"/>
              <a:gd name="T76" fmla="*/ 181002 w 691825"/>
              <a:gd name="T77" fmla="*/ 907325 h 950187"/>
              <a:gd name="T78" fmla="*/ 104802 w 691825"/>
              <a:gd name="T79" fmla="*/ 850175 h 950187"/>
              <a:gd name="T80" fmla="*/ 61939 w 691825"/>
              <a:gd name="T81" fmla="*/ 835887 h 950187"/>
              <a:gd name="T82" fmla="*/ 9552 w 691825"/>
              <a:gd name="T83" fmla="*/ 793025 h 950187"/>
              <a:gd name="T84" fmla="*/ 4789 w 691825"/>
              <a:gd name="T85" fmla="*/ 669200 h 950187"/>
              <a:gd name="T86" fmla="*/ 19077 w 691825"/>
              <a:gd name="T87" fmla="*/ 640625 h 950187"/>
              <a:gd name="T88" fmla="*/ 33364 w 691825"/>
              <a:gd name="T89" fmla="*/ 612050 h 950187"/>
              <a:gd name="T90" fmla="*/ 37143 w 691825"/>
              <a:gd name="T91" fmla="*/ 503099 h 950187"/>
              <a:gd name="T92" fmla="*/ 53900 w 691825"/>
              <a:gd name="T93" fmla="*/ 417668 h 950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1825" h="950187">
                <a:moveTo>
                  <a:pt x="71639" y="369162"/>
                </a:moveTo>
                <a:cubicBezTo>
                  <a:pt x="76509" y="367944"/>
                  <a:pt x="62987" y="366781"/>
                  <a:pt x="63752" y="364400"/>
                </a:cubicBezTo>
                <a:cubicBezTo>
                  <a:pt x="64517" y="362019"/>
                  <a:pt x="69385" y="358050"/>
                  <a:pt x="76227" y="354875"/>
                </a:cubicBezTo>
                <a:cubicBezTo>
                  <a:pt x="83069" y="351700"/>
                  <a:pt x="95277" y="348525"/>
                  <a:pt x="104802" y="345350"/>
                </a:cubicBezTo>
                <a:cubicBezTo>
                  <a:pt x="109564" y="343762"/>
                  <a:pt x="114084" y="340972"/>
                  <a:pt x="119089" y="340587"/>
                </a:cubicBezTo>
                <a:lnTo>
                  <a:pt x="181002" y="335825"/>
                </a:lnTo>
                <a:cubicBezTo>
                  <a:pt x="185764" y="334237"/>
                  <a:pt x="190799" y="333307"/>
                  <a:pt x="195289" y="331062"/>
                </a:cubicBezTo>
                <a:cubicBezTo>
                  <a:pt x="200409" y="328502"/>
                  <a:pt x="204346" y="323862"/>
                  <a:pt x="209577" y="321537"/>
                </a:cubicBezTo>
                <a:cubicBezTo>
                  <a:pt x="218752" y="317459"/>
                  <a:pt x="228627" y="315187"/>
                  <a:pt x="238152" y="312012"/>
                </a:cubicBezTo>
                <a:lnTo>
                  <a:pt x="252439" y="307250"/>
                </a:lnTo>
                <a:cubicBezTo>
                  <a:pt x="285191" y="285415"/>
                  <a:pt x="270154" y="291820"/>
                  <a:pt x="295302" y="283437"/>
                </a:cubicBezTo>
                <a:cubicBezTo>
                  <a:pt x="301652" y="278675"/>
                  <a:pt x="307893" y="273764"/>
                  <a:pt x="314352" y="269150"/>
                </a:cubicBezTo>
                <a:cubicBezTo>
                  <a:pt x="319010" y="265823"/>
                  <a:pt x="325063" y="264094"/>
                  <a:pt x="328639" y="259625"/>
                </a:cubicBezTo>
                <a:cubicBezTo>
                  <a:pt x="331775" y="255705"/>
                  <a:pt x="330617" y="249514"/>
                  <a:pt x="333402" y="245337"/>
                </a:cubicBezTo>
                <a:cubicBezTo>
                  <a:pt x="337138" y="239733"/>
                  <a:pt x="342927" y="235812"/>
                  <a:pt x="347689" y="231050"/>
                </a:cubicBezTo>
                <a:cubicBezTo>
                  <a:pt x="352452" y="216762"/>
                  <a:pt x="358802" y="200358"/>
                  <a:pt x="361977" y="188187"/>
                </a:cubicBezTo>
                <a:cubicBezTo>
                  <a:pt x="365152" y="176016"/>
                  <a:pt x="365152" y="168079"/>
                  <a:pt x="366739" y="158025"/>
                </a:cubicBezTo>
                <a:cubicBezTo>
                  <a:pt x="369696" y="125505"/>
                  <a:pt x="360579" y="110135"/>
                  <a:pt x="376264" y="97700"/>
                </a:cubicBezTo>
                <a:cubicBezTo>
                  <a:pt x="391949" y="85265"/>
                  <a:pt x="377477" y="86962"/>
                  <a:pt x="381027" y="83412"/>
                </a:cubicBezTo>
                <a:cubicBezTo>
                  <a:pt x="389122" y="75317"/>
                  <a:pt x="409602" y="64362"/>
                  <a:pt x="409602" y="64362"/>
                </a:cubicBezTo>
                <a:cubicBezTo>
                  <a:pt x="419127" y="65950"/>
                  <a:pt x="428809" y="66783"/>
                  <a:pt x="438177" y="69125"/>
                </a:cubicBezTo>
                <a:cubicBezTo>
                  <a:pt x="447917" y="71560"/>
                  <a:pt x="461087" y="80384"/>
                  <a:pt x="466752" y="78650"/>
                </a:cubicBezTo>
                <a:cubicBezTo>
                  <a:pt x="472417" y="76916"/>
                  <a:pt x="469252" y="62804"/>
                  <a:pt x="472170" y="58719"/>
                </a:cubicBezTo>
                <a:cubicBezTo>
                  <a:pt x="478006" y="50549"/>
                  <a:pt x="480719" y="47281"/>
                  <a:pt x="490564" y="45312"/>
                </a:cubicBezTo>
                <a:lnTo>
                  <a:pt x="533754" y="15563"/>
                </a:lnTo>
                <a:cubicBezTo>
                  <a:pt x="535342" y="10801"/>
                  <a:pt x="542679" y="-4476"/>
                  <a:pt x="547387" y="1276"/>
                </a:cubicBezTo>
                <a:cubicBezTo>
                  <a:pt x="552095" y="7028"/>
                  <a:pt x="558033" y="43774"/>
                  <a:pt x="562002" y="50075"/>
                </a:cubicBezTo>
                <a:cubicBezTo>
                  <a:pt x="565971" y="56376"/>
                  <a:pt x="568133" y="32232"/>
                  <a:pt x="571199" y="39082"/>
                </a:cubicBezTo>
                <a:cubicBezTo>
                  <a:pt x="574265" y="45932"/>
                  <a:pt x="575580" y="75850"/>
                  <a:pt x="580397" y="91176"/>
                </a:cubicBezTo>
                <a:cubicBezTo>
                  <a:pt x="585214" y="106502"/>
                  <a:pt x="590577" y="127862"/>
                  <a:pt x="600102" y="131037"/>
                </a:cubicBezTo>
                <a:lnTo>
                  <a:pt x="614389" y="135800"/>
                </a:lnTo>
                <a:cubicBezTo>
                  <a:pt x="638962" y="209518"/>
                  <a:pt x="626514" y="173350"/>
                  <a:pt x="633439" y="178662"/>
                </a:cubicBezTo>
                <a:cubicBezTo>
                  <a:pt x="640364" y="183974"/>
                  <a:pt x="651451" y="165425"/>
                  <a:pt x="655941" y="167670"/>
                </a:cubicBezTo>
                <a:cubicBezTo>
                  <a:pt x="665981" y="172690"/>
                  <a:pt x="660427" y="196125"/>
                  <a:pt x="671539" y="197712"/>
                </a:cubicBezTo>
                <a:cubicBezTo>
                  <a:pt x="676302" y="199300"/>
                  <a:pt x="682277" y="198925"/>
                  <a:pt x="685827" y="202475"/>
                </a:cubicBezTo>
                <a:cubicBezTo>
                  <a:pt x="699782" y="216430"/>
                  <a:pt x="686347" y="220547"/>
                  <a:pt x="676302" y="226287"/>
                </a:cubicBezTo>
                <a:cubicBezTo>
                  <a:pt x="670138" y="229809"/>
                  <a:pt x="663602" y="232637"/>
                  <a:pt x="657252" y="235812"/>
                </a:cubicBezTo>
                <a:cubicBezTo>
                  <a:pt x="648143" y="263138"/>
                  <a:pt x="659012" y="237631"/>
                  <a:pt x="638202" y="264387"/>
                </a:cubicBezTo>
                <a:cubicBezTo>
                  <a:pt x="620422" y="287247"/>
                  <a:pt x="621057" y="301852"/>
                  <a:pt x="590577" y="312012"/>
                </a:cubicBezTo>
                <a:cubicBezTo>
                  <a:pt x="581052" y="315187"/>
                  <a:pt x="570204" y="318097"/>
                  <a:pt x="562002" y="321537"/>
                </a:cubicBezTo>
                <a:cubicBezTo>
                  <a:pt x="553800" y="324977"/>
                  <a:pt x="548376" y="323884"/>
                  <a:pt x="541364" y="332650"/>
                </a:cubicBezTo>
                <a:cubicBezTo>
                  <a:pt x="513412" y="367590"/>
                  <a:pt x="521256" y="374190"/>
                  <a:pt x="514377" y="383450"/>
                </a:cubicBezTo>
                <a:cubicBezTo>
                  <a:pt x="507498" y="392710"/>
                  <a:pt x="504852" y="386625"/>
                  <a:pt x="500089" y="388212"/>
                </a:cubicBezTo>
                <a:cubicBezTo>
                  <a:pt x="490564" y="394562"/>
                  <a:pt x="477864" y="397737"/>
                  <a:pt x="471514" y="407262"/>
                </a:cubicBezTo>
                <a:lnTo>
                  <a:pt x="452464" y="435837"/>
                </a:lnTo>
                <a:cubicBezTo>
                  <a:pt x="449289" y="445362"/>
                  <a:pt x="445374" y="454671"/>
                  <a:pt x="442939" y="464412"/>
                </a:cubicBezTo>
                <a:cubicBezTo>
                  <a:pt x="441352" y="470762"/>
                  <a:pt x="442805" y="478834"/>
                  <a:pt x="438177" y="483462"/>
                </a:cubicBezTo>
                <a:cubicBezTo>
                  <a:pt x="435667" y="485972"/>
                  <a:pt x="435002" y="477112"/>
                  <a:pt x="433414" y="473937"/>
                </a:cubicBezTo>
                <a:lnTo>
                  <a:pt x="423889" y="535850"/>
                </a:lnTo>
                <a:cubicBezTo>
                  <a:pt x="427064" y="550137"/>
                  <a:pt x="421508" y="569981"/>
                  <a:pt x="423889" y="578712"/>
                </a:cubicBezTo>
                <a:cubicBezTo>
                  <a:pt x="426270" y="587443"/>
                  <a:pt x="436789" y="582684"/>
                  <a:pt x="438177" y="588237"/>
                </a:cubicBezTo>
                <a:cubicBezTo>
                  <a:pt x="442843" y="606902"/>
                  <a:pt x="432623" y="617998"/>
                  <a:pt x="423889" y="631100"/>
                </a:cubicBezTo>
                <a:cubicBezTo>
                  <a:pt x="425477" y="635862"/>
                  <a:pt x="425516" y="641467"/>
                  <a:pt x="428652" y="645387"/>
                </a:cubicBezTo>
                <a:cubicBezTo>
                  <a:pt x="454053" y="677137"/>
                  <a:pt x="433412" y="631098"/>
                  <a:pt x="452464" y="669200"/>
                </a:cubicBezTo>
                <a:cubicBezTo>
                  <a:pt x="454709" y="673690"/>
                  <a:pt x="453050" y="680702"/>
                  <a:pt x="457227" y="683487"/>
                </a:cubicBezTo>
                <a:cubicBezTo>
                  <a:pt x="463962" y="687977"/>
                  <a:pt x="473102" y="686662"/>
                  <a:pt x="481039" y="688250"/>
                </a:cubicBezTo>
                <a:cubicBezTo>
                  <a:pt x="488396" y="699285"/>
                  <a:pt x="494368" y="717784"/>
                  <a:pt x="514377" y="697775"/>
                </a:cubicBezTo>
                <a:cubicBezTo>
                  <a:pt x="521477" y="690676"/>
                  <a:pt x="523902" y="669200"/>
                  <a:pt x="523902" y="669200"/>
                </a:cubicBezTo>
                <a:cubicBezTo>
                  <a:pt x="527766" y="680793"/>
                  <a:pt x="533751" y="690226"/>
                  <a:pt x="523902" y="702537"/>
                </a:cubicBezTo>
                <a:cubicBezTo>
                  <a:pt x="520766" y="706457"/>
                  <a:pt x="514104" y="705055"/>
                  <a:pt x="509614" y="707300"/>
                </a:cubicBezTo>
                <a:cubicBezTo>
                  <a:pt x="467649" y="728283"/>
                  <a:pt x="539271" y="705839"/>
                  <a:pt x="457227" y="726350"/>
                </a:cubicBezTo>
                <a:lnTo>
                  <a:pt x="425477" y="745400"/>
                </a:lnTo>
                <a:cubicBezTo>
                  <a:pt x="413835" y="752279"/>
                  <a:pt x="399019" y="757306"/>
                  <a:pt x="387377" y="767625"/>
                </a:cubicBezTo>
                <a:cubicBezTo>
                  <a:pt x="375735" y="777944"/>
                  <a:pt x="363829" y="798316"/>
                  <a:pt x="355627" y="807312"/>
                </a:cubicBezTo>
                <a:cubicBezTo>
                  <a:pt x="347425" y="816308"/>
                  <a:pt x="337635" y="817367"/>
                  <a:pt x="338164" y="821600"/>
                </a:cubicBezTo>
                <a:cubicBezTo>
                  <a:pt x="338693" y="825833"/>
                  <a:pt x="357214" y="827950"/>
                  <a:pt x="358802" y="832712"/>
                </a:cubicBezTo>
                <a:cubicBezTo>
                  <a:pt x="357214" y="842237"/>
                  <a:pt x="344249" y="858377"/>
                  <a:pt x="338164" y="864462"/>
                </a:cubicBezTo>
                <a:cubicBezTo>
                  <a:pt x="332079" y="870547"/>
                  <a:pt x="327845" y="866579"/>
                  <a:pt x="322289" y="869225"/>
                </a:cubicBezTo>
                <a:cubicBezTo>
                  <a:pt x="316733" y="871871"/>
                  <a:pt x="309589" y="878750"/>
                  <a:pt x="304827" y="880337"/>
                </a:cubicBezTo>
                <a:cubicBezTo>
                  <a:pt x="300064" y="883512"/>
                  <a:pt x="301916" y="887745"/>
                  <a:pt x="296889" y="893037"/>
                </a:cubicBezTo>
                <a:cubicBezTo>
                  <a:pt x="291862" y="898329"/>
                  <a:pt x="305838" y="901697"/>
                  <a:pt x="274664" y="912087"/>
                </a:cubicBezTo>
                <a:cubicBezTo>
                  <a:pt x="269902" y="915262"/>
                  <a:pt x="256937" y="908118"/>
                  <a:pt x="247677" y="912087"/>
                </a:cubicBezTo>
                <a:cubicBezTo>
                  <a:pt x="238417" y="916056"/>
                  <a:pt x="234303" y="929144"/>
                  <a:pt x="219102" y="935900"/>
                </a:cubicBezTo>
                <a:cubicBezTo>
                  <a:pt x="209927" y="939978"/>
                  <a:pt x="200052" y="942250"/>
                  <a:pt x="190527" y="945425"/>
                </a:cubicBezTo>
                <a:lnTo>
                  <a:pt x="176239" y="950187"/>
                </a:lnTo>
                <a:cubicBezTo>
                  <a:pt x="171477" y="948600"/>
                  <a:pt x="165502" y="948975"/>
                  <a:pt x="161952" y="945425"/>
                </a:cubicBezTo>
                <a:cubicBezTo>
                  <a:pt x="151506" y="934979"/>
                  <a:pt x="158820" y="924744"/>
                  <a:pt x="166714" y="916850"/>
                </a:cubicBezTo>
                <a:cubicBezTo>
                  <a:pt x="170762" y="912803"/>
                  <a:pt x="176239" y="910500"/>
                  <a:pt x="181002" y="907325"/>
                </a:cubicBezTo>
                <a:cubicBezTo>
                  <a:pt x="184177" y="897800"/>
                  <a:pt x="200052" y="881925"/>
                  <a:pt x="190527" y="878750"/>
                </a:cubicBezTo>
                <a:lnTo>
                  <a:pt x="104802" y="850175"/>
                </a:lnTo>
                <a:lnTo>
                  <a:pt x="76227" y="840650"/>
                </a:lnTo>
                <a:lnTo>
                  <a:pt x="61939" y="835887"/>
                </a:lnTo>
                <a:cubicBezTo>
                  <a:pt x="46064" y="812075"/>
                  <a:pt x="57177" y="824775"/>
                  <a:pt x="23839" y="802550"/>
                </a:cubicBezTo>
                <a:lnTo>
                  <a:pt x="9552" y="793025"/>
                </a:lnTo>
                <a:cubicBezTo>
                  <a:pt x="6377" y="783500"/>
                  <a:pt x="-474" y="774478"/>
                  <a:pt x="27" y="764450"/>
                </a:cubicBezTo>
                <a:cubicBezTo>
                  <a:pt x="1614" y="732700"/>
                  <a:pt x="2035" y="700870"/>
                  <a:pt x="4789" y="669200"/>
                </a:cubicBezTo>
                <a:cubicBezTo>
                  <a:pt x="5224" y="664199"/>
                  <a:pt x="7307" y="659402"/>
                  <a:pt x="9552" y="654912"/>
                </a:cubicBezTo>
                <a:cubicBezTo>
                  <a:pt x="12112" y="649793"/>
                  <a:pt x="15902" y="645387"/>
                  <a:pt x="19077" y="640625"/>
                </a:cubicBezTo>
                <a:cubicBezTo>
                  <a:pt x="20664" y="635862"/>
                  <a:pt x="21594" y="630827"/>
                  <a:pt x="23839" y="626337"/>
                </a:cubicBezTo>
                <a:cubicBezTo>
                  <a:pt x="26399" y="621218"/>
                  <a:pt x="30244" y="622613"/>
                  <a:pt x="33364" y="612050"/>
                </a:cubicBezTo>
                <a:cubicBezTo>
                  <a:pt x="36485" y="601487"/>
                  <a:pt x="40974" y="570895"/>
                  <a:pt x="42562" y="562957"/>
                </a:cubicBezTo>
                <a:cubicBezTo>
                  <a:pt x="41497" y="548052"/>
                  <a:pt x="51725" y="524972"/>
                  <a:pt x="37143" y="503099"/>
                </a:cubicBezTo>
                <a:lnTo>
                  <a:pt x="45358" y="478700"/>
                </a:lnTo>
                <a:cubicBezTo>
                  <a:pt x="32818" y="441081"/>
                  <a:pt x="44912" y="465605"/>
                  <a:pt x="53900" y="417668"/>
                </a:cubicBezTo>
                <a:cubicBezTo>
                  <a:pt x="64429" y="361515"/>
                  <a:pt x="58990" y="401846"/>
                  <a:pt x="58990" y="374512"/>
                </a:cubicBezTo>
              </a:path>
            </a:pathLst>
          </a:custGeom>
          <a:solidFill>
            <a:srgbClr val="0000CC">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1" name="Freeform 3"/>
          <p:cNvSpPr>
            <a:spLocks/>
          </p:cNvSpPr>
          <p:nvPr/>
        </p:nvSpPr>
        <p:spPr bwMode="auto">
          <a:xfrm>
            <a:off x="4724400" y="3171825"/>
            <a:ext cx="2063750" cy="2022475"/>
          </a:xfrm>
          <a:custGeom>
            <a:avLst/>
            <a:gdLst>
              <a:gd name="T0" fmla="*/ 88900 w 1551797"/>
              <a:gd name="T1" fmla="*/ 587125 h 1565132"/>
              <a:gd name="T2" fmla="*/ 107950 w 1551797"/>
              <a:gd name="T3" fmla="*/ 650625 h 1565132"/>
              <a:gd name="T4" fmla="*/ 44450 w 1551797"/>
              <a:gd name="T5" fmla="*/ 701425 h 1565132"/>
              <a:gd name="T6" fmla="*/ 31750 w 1551797"/>
              <a:gd name="T7" fmla="*/ 803025 h 1565132"/>
              <a:gd name="T8" fmla="*/ 0 w 1551797"/>
              <a:gd name="T9" fmla="*/ 853825 h 1565132"/>
              <a:gd name="T10" fmla="*/ 31750 w 1551797"/>
              <a:gd name="T11" fmla="*/ 980825 h 1565132"/>
              <a:gd name="T12" fmla="*/ 127000 w 1551797"/>
              <a:gd name="T13" fmla="*/ 1037975 h 1565132"/>
              <a:gd name="T14" fmla="*/ 152400 w 1551797"/>
              <a:gd name="T15" fmla="*/ 1164975 h 1565132"/>
              <a:gd name="T16" fmla="*/ 203200 w 1551797"/>
              <a:gd name="T17" fmla="*/ 1203075 h 1565132"/>
              <a:gd name="T18" fmla="*/ 279400 w 1551797"/>
              <a:gd name="T19" fmla="*/ 1291975 h 1565132"/>
              <a:gd name="T20" fmla="*/ 241300 w 1551797"/>
              <a:gd name="T21" fmla="*/ 1387225 h 1565132"/>
              <a:gd name="T22" fmla="*/ 863600 w 1551797"/>
              <a:gd name="T23" fmla="*/ 1495175 h 1565132"/>
              <a:gd name="T24" fmla="*/ 939800 w 1551797"/>
              <a:gd name="T25" fmla="*/ 1412625 h 1565132"/>
              <a:gd name="T26" fmla="*/ 1028700 w 1551797"/>
              <a:gd name="T27" fmla="*/ 1342775 h 1565132"/>
              <a:gd name="T28" fmla="*/ 1092200 w 1551797"/>
              <a:gd name="T29" fmla="*/ 1260225 h 1565132"/>
              <a:gd name="T30" fmla="*/ 1155700 w 1551797"/>
              <a:gd name="T31" fmla="*/ 1139575 h 1565132"/>
              <a:gd name="T32" fmla="*/ 1171502 w 1551797"/>
              <a:gd name="T33" fmla="*/ 1061327 h 1565132"/>
              <a:gd name="T34" fmla="*/ 1225550 w 1551797"/>
              <a:gd name="T35" fmla="*/ 961775 h 1565132"/>
              <a:gd name="T36" fmla="*/ 1270000 w 1551797"/>
              <a:gd name="T37" fmla="*/ 923675 h 1565132"/>
              <a:gd name="T38" fmla="*/ 1303276 w 1551797"/>
              <a:gd name="T39" fmla="*/ 845428 h 1565132"/>
              <a:gd name="T40" fmla="*/ 1377950 w 1551797"/>
              <a:gd name="T41" fmla="*/ 688725 h 1565132"/>
              <a:gd name="T42" fmla="*/ 1435100 w 1551797"/>
              <a:gd name="T43" fmla="*/ 555375 h 1565132"/>
              <a:gd name="T44" fmla="*/ 1487476 w 1551797"/>
              <a:gd name="T45" fmla="*/ 397239 h 1565132"/>
              <a:gd name="T46" fmla="*/ 1524000 w 1551797"/>
              <a:gd name="T47" fmla="*/ 288675 h 1565132"/>
              <a:gd name="T48" fmla="*/ 1536700 w 1551797"/>
              <a:gd name="T49" fmla="*/ 117225 h 1565132"/>
              <a:gd name="T50" fmla="*/ 1404829 w 1551797"/>
              <a:gd name="T51" fmla="*/ 170894 h 1565132"/>
              <a:gd name="T52" fmla="*/ 1327150 w 1551797"/>
              <a:gd name="T53" fmla="*/ 282325 h 1565132"/>
              <a:gd name="T54" fmla="*/ 1184202 w 1551797"/>
              <a:gd name="T55" fmla="*/ 332511 h 1565132"/>
              <a:gd name="T56" fmla="*/ 1174750 w 1551797"/>
              <a:gd name="T57" fmla="*/ 415675 h 1565132"/>
              <a:gd name="T58" fmla="*/ 1111250 w 1551797"/>
              <a:gd name="T59" fmla="*/ 472825 h 1565132"/>
              <a:gd name="T60" fmla="*/ 990600 w 1551797"/>
              <a:gd name="T61" fmla="*/ 555375 h 1565132"/>
              <a:gd name="T62" fmla="*/ 914400 w 1551797"/>
              <a:gd name="T63" fmla="*/ 593475 h 1565132"/>
              <a:gd name="T64" fmla="*/ 806450 w 1551797"/>
              <a:gd name="T65" fmla="*/ 593475 h 1565132"/>
              <a:gd name="T66" fmla="*/ 831850 w 1551797"/>
              <a:gd name="T67" fmla="*/ 523625 h 1565132"/>
              <a:gd name="T68" fmla="*/ 869950 w 1551797"/>
              <a:gd name="T69" fmla="*/ 453775 h 1565132"/>
              <a:gd name="T70" fmla="*/ 819150 w 1551797"/>
              <a:gd name="T71" fmla="*/ 295025 h 1565132"/>
              <a:gd name="T72" fmla="*/ 774700 w 1551797"/>
              <a:gd name="T73" fmla="*/ 275975 h 1565132"/>
              <a:gd name="T74" fmla="*/ 704850 w 1551797"/>
              <a:gd name="T75" fmla="*/ 320425 h 1565132"/>
              <a:gd name="T76" fmla="*/ 755650 w 1551797"/>
              <a:gd name="T77" fmla="*/ 187075 h 1565132"/>
              <a:gd name="T78" fmla="*/ 711200 w 1551797"/>
              <a:gd name="T79" fmla="*/ 110875 h 1565132"/>
              <a:gd name="T80" fmla="*/ 635000 w 1551797"/>
              <a:gd name="T81" fmla="*/ 79125 h 1565132"/>
              <a:gd name="T82" fmla="*/ 508000 w 1551797"/>
              <a:gd name="T83" fmla="*/ 148975 h 1565132"/>
              <a:gd name="T84" fmla="*/ 488950 w 1551797"/>
              <a:gd name="T85" fmla="*/ 275975 h 1565132"/>
              <a:gd name="T86" fmla="*/ 482600 w 1551797"/>
              <a:gd name="T87" fmla="*/ 345825 h 1565132"/>
              <a:gd name="T88" fmla="*/ 488950 w 1551797"/>
              <a:gd name="T89" fmla="*/ 434725 h 1565132"/>
              <a:gd name="T90" fmla="*/ 463550 w 1551797"/>
              <a:gd name="T91" fmla="*/ 599825 h 1565132"/>
              <a:gd name="T92" fmla="*/ 387350 w 1551797"/>
              <a:gd name="T93" fmla="*/ 637925 h 1565132"/>
              <a:gd name="T94" fmla="*/ 336550 w 1551797"/>
              <a:gd name="T95" fmla="*/ 580775 h 1565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1797" h="1565132">
                <a:moveTo>
                  <a:pt x="57150" y="536325"/>
                </a:moveTo>
                <a:lnTo>
                  <a:pt x="57150" y="536325"/>
                </a:lnTo>
                <a:cubicBezTo>
                  <a:pt x="67733" y="553258"/>
                  <a:pt x="76426" y="571532"/>
                  <a:pt x="88900" y="587125"/>
                </a:cubicBezTo>
                <a:cubicBezTo>
                  <a:pt x="93668" y="593084"/>
                  <a:pt x="102554" y="594429"/>
                  <a:pt x="107950" y="599825"/>
                </a:cubicBezTo>
                <a:cubicBezTo>
                  <a:pt x="120260" y="612135"/>
                  <a:pt x="121835" y="622431"/>
                  <a:pt x="127000" y="637925"/>
                </a:cubicBezTo>
                <a:cubicBezTo>
                  <a:pt x="120650" y="642158"/>
                  <a:pt x="114776" y="647212"/>
                  <a:pt x="107950" y="650625"/>
                </a:cubicBezTo>
                <a:cubicBezTo>
                  <a:pt x="101963" y="653618"/>
                  <a:pt x="93633" y="652242"/>
                  <a:pt x="88900" y="656975"/>
                </a:cubicBezTo>
                <a:cubicBezTo>
                  <a:pt x="84167" y="661708"/>
                  <a:pt x="87283" y="671292"/>
                  <a:pt x="82550" y="676025"/>
                </a:cubicBezTo>
                <a:cubicBezTo>
                  <a:pt x="71757" y="686818"/>
                  <a:pt x="44450" y="701425"/>
                  <a:pt x="44450" y="701425"/>
                </a:cubicBezTo>
                <a:cubicBezTo>
                  <a:pt x="42333" y="707775"/>
                  <a:pt x="38100" y="713782"/>
                  <a:pt x="38100" y="720475"/>
                </a:cubicBezTo>
                <a:cubicBezTo>
                  <a:pt x="38100" y="728448"/>
                  <a:pt x="47806" y="755942"/>
                  <a:pt x="50800" y="764925"/>
                </a:cubicBezTo>
                <a:cubicBezTo>
                  <a:pt x="46617" y="777474"/>
                  <a:pt x="42941" y="794073"/>
                  <a:pt x="31750" y="803025"/>
                </a:cubicBezTo>
                <a:cubicBezTo>
                  <a:pt x="26523" y="807206"/>
                  <a:pt x="19050" y="807258"/>
                  <a:pt x="12700" y="809375"/>
                </a:cubicBezTo>
                <a:cubicBezTo>
                  <a:pt x="10583" y="817842"/>
                  <a:pt x="8748" y="826384"/>
                  <a:pt x="6350" y="834775"/>
                </a:cubicBezTo>
                <a:cubicBezTo>
                  <a:pt x="4511" y="841211"/>
                  <a:pt x="0" y="847132"/>
                  <a:pt x="0" y="853825"/>
                </a:cubicBezTo>
                <a:cubicBezTo>
                  <a:pt x="0" y="877204"/>
                  <a:pt x="2287" y="900651"/>
                  <a:pt x="6350" y="923675"/>
                </a:cubicBezTo>
                <a:cubicBezTo>
                  <a:pt x="8676" y="936858"/>
                  <a:pt x="11624" y="950636"/>
                  <a:pt x="19050" y="961775"/>
                </a:cubicBezTo>
                <a:cubicBezTo>
                  <a:pt x="23283" y="968125"/>
                  <a:pt x="26007" y="975799"/>
                  <a:pt x="31750" y="980825"/>
                </a:cubicBezTo>
                <a:cubicBezTo>
                  <a:pt x="43237" y="990876"/>
                  <a:pt x="69850" y="1006225"/>
                  <a:pt x="69850" y="1006225"/>
                </a:cubicBezTo>
                <a:cubicBezTo>
                  <a:pt x="74083" y="1012575"/>
                  <a:pt x="76591" y="1020507"/>
                  <a:pt x="82550" y="1025275"/>
                </a:cubicBezTo>
                <a:cubicBezTo>
                  <a:pt x="86691" y="1028588"/>
                  <a:pt x="125341" y="1037560"/>
                  <a:pt x="127000" y="1037975"/>
                </a:cubicBezTo>
                <a:cubicBezTo>
                  <a:pt x="133421" y="1047607"/>
                  <a:pt x="146050" y="1062930"/>
                  <a:pt x="146050" y="1076075"/>
                </a:cubicBezTo>
                <a:cubicBezTo>
                  <a:pt x="146050" y="1091400"/>
                  <a:pt x="138361" y="1111843"/>
                  <a:pt x="133350" y="1126875"/>
                </a:cubicBezTo>
                <a:cubicBezTo>
                  <a:pt x="138515" y="1142369"/>
                  <a:pt x="140090" y="1152665"/>
                  <a:pt x="152400" y="1164975"/>
                </a:cubicBezTo>
                <a:cubicBezTo>
                  <a:pt x="157796" y="1170371"/>
                  <a:pt x="164624" y="1174262"/>
                  <a:pt x="171450" y="1177675"/>
                </a:cubicBezTo>
                <a:cubicBezTo>
                  <a:pt x="177437" y="1180668"/>
                  <a:pt x="184150" y="1181908"/>
                  <a:pt x="190500" y="1184025"/>
                </a:cubicBezTo>
                <a:cubicBezTo>
                  <a:pt x="194733" y="1190375"/>
                  <a:pt x="198130" y="1197371"/>
                  <a:pt x="203200" y="1203075"/>
                </a:cubicBezTo>
                <a:cubicBezTo>
                  <a:pt x="215132" y="1216499"/>
                  <a:pt x="241300" y="1241175"/>
                  <a:pt x="241300" y="1241175"/>
                </a:cubicBezTo>
                <a:cubicBezTo>
                  <a:pt x="246465" y="1256669"/>
                  <a:pt x="248040" y="1266965"/>
                  <a:pt x="260350" y="1279275"/>
                </a:cubicBezTo>
                <a:cubicBezTo>
                  <a:pt x="265746" y="1284671"/>
                  <a:pt x="273050" y="1287742"/>
                  <a:pt x="279400" y="1291975"/>
                </a:cubicBezTo>
                <a:cubicBezTo>
                  <a:pt x="285467" y="1310176"/>
                  <a:pt x="293023" y="1322341"/>
                  <a:pt x="279400" y="1342775"/>
                </a:cubicBezTo>
                <a:cubicBezTo>
                  <a:pt x="275687" y="1348344"/>
                  <a:pt x="266700" y="1347008"/>
                  <a:pt x="260350" y="1349125"/>
                </a:cubicBezTo>
                <a:cubicBezTo>
                  <a:pt x="223954" y="1403720"/>
                  <a:pt x="254804" y="1351720"/>
                  <a:pt x="241300" y="1387225"/>
                </a:cubicBezTo>
                <a:cubicBezTo>
                  <a:pt x="227796" y="1422730"/>
                  <a:pt x="195288" y="1514274"/>
                  <a:pt x="179327" y="1562157"/>
                </a:cubicBezTo>
                <a:cubicBezTo>
                  <a:pt x="279869" y="1581207"/>
                  <a:pt x="735542" y="1502583"/>
                  <a:pt x="844550" y="1501525"/>
                </a:cubicBezTo>
                <a:lnTo>
                  <a:pt x="863600" y="1495175"/>
                </a:lnTo>
                <a:cubicBezTo>
                  <a:pt x="874183" y="1480358"/>
                  <a:pt x="885982" y="1466338"/>
                  <a:pt x="895350" y="1450725"/>
                </a:cubicBezTo>
                <a:cubicBezTo>
                  <a:pt x="898794" y="1444985"/>
                  <a:pt x="897519" y="1436902"/>
                  <a:pt x="901700" y="1431675"/>
                </a:cubicBezTo>
                <a:cubicBezTo>
                  <a:pt x="913832" y="1416510"/>
                  <a:pt x="924462" y="1420294"/>
                  <a:pt x="939800" y="1412625"/>
                </a:cubicBezTo>
                <a:cubicBezTo>
                  <a:pt x="946626" y="1409212"/>
                  <a:pt x="952500" y="1404158"/>
                  <a:pt x="958850" y="1399925"/>
                </a:cubicBezTo>
                <a:cubicBezTo>
                  <a:pt x="963083" y="1393575"/>
                  <a:pt x="965807" y="1385901"/>
                  <a:pt x="971550" y="1380875"/>
                </a:cubicBezTo>
                <a:lnTo>
                  <a:pt x="1028700" y="1342775"/>
                </a:lnTo>
                <a:lnTo>
                  <a:pt x="1047750" y="1330075"/>
                </a:lnTo>
                <a:lnTo>
                  <a:pt x="1066800" y="1317375"/>
                </a:lnTo>
                <a:cubicBezTo>
                  <a:pt x="1082002" y="1294571"/>
                  <a:pt x="1085723" y="1292611"/>
                  <a:pt x="1092200" y="1260225"/>
                </a:cubicBezTo>
                <a:cubicBezTo>
                  <a:pt x="1093959" y="1251428"/>
                  <a:pt x="1098798" y="1220408"/>
                  <a:pt x="1104900" y="1209425"/>
                </a:cubicBezTo>
                <a:cubicBezTo>
                  <a:pt x="1112313" y="1196082"/>
                  <a:pt x="1125473" y="1185805"/>
                  <a:pt x="1130300" y="1171325"/>
                </a:cubicBezTo>
                <a:cubicBezTo>
                  <a:pt x="1139063" y="1145035"/>
                  <a:pt x="1131081" y="1155988"/>
                  <a:pt x="1155700" y="1139575"/>
                </a:cubicBezTo>
                <a:cubicBezTo>
                  <a:pt x="1159933" y="1133225"/>
                  <a:pt x="1162441" y="1125293"/>
                  <a:pt x="1168400" y="1120525"/>
                </a:cubicBezTo>
                <a:cubicBezTo>
                  <a:pt x="1173627" y="1116344"/>
                  <a:pt x="1186933" y="1124041"/>
                  <a:pt x="1187450" y="1114175"/>
                </a:cubicBezTo>
                <a:cubicBezTo>
                  <a:pt x="1187967" y="1104309"/>
                  <a:pt x="1167269" y="1074027"/>
                  <a:pt x="1171502" y="1061327"/>
                </a:cubicBezTo>
                <a:lnTo>
                  <a:pt x="1212850" y="1037975"/>
                </a:lnTo>
                <a:lnTo>
                  <a:pt x="1219200" y="1018925"/>
                </a:lnTo>
                <a:cubicBezTo>
                  <a:pt x="1221317" y="999875"/>
                  <a:pt x="1222399" y="980681"/>
                  <a:pt x="1225550" y="961775"/>
                </a:cubicBezTo>
                <a:cubicBezTo>
                  <a:pt x="1226650" y="955173"/>
                  <a:pt x="1230054" y="948597"/>
                  <a:pt x="1231900" y="942725"/>
                </a:cubicBezTo>
                <a:cubicBezTo>
                  <a:pt x="1233746" y="936853"/>
                  <a:pt x="1230639" y="929537"/>
                  <a:pt x="1236626" y="926544"/>
                </a:cubicBezTo>
                <a:cubicBezTo>
                  <a:pt x="1243452" y="923131"/>
                  <a:pt x="1263650" y="927908"/>
                  <a:pt x="1270000" y="923675"/>
                </a:cubicBezTo>
                <a:cubicBezTo>
                  <a:pt x="1274233" y="917325"/>
                  <a:pt x="1264677" y="906639"/>
                  <a:pt x="1263602" y="899709"/>
                </a:cubicBezTo>
                <a:cubicBezTo>
                  <a:pt x="1262527" y="892779"/>
                  <a:pt x="1256941" y="891141"/>
                  <a:pt x="1263553" y="882094"/>
                </a:cubicBezTo>
                <a:cubicBezTo>
                  <a:pt x="1270165" y="873047"/>
                  <a:pt x="1248681" y="881824"/>
                  <a:pt x="1303276" y="845428"/>
                </a:cubicBezTo>
                <a:cubicBezTo>
                  <a:pt x="1305393" y="803095"/>
                  <a:pt x="1327404" y="755059"/>
                  <a:pt x="1333500" y="733175"/>
                </a:cubicBezTo>
                <a:cubicBezTo>
                  <a:pt x="1339596" y="711291"/>
                  <a:pt x="1335117" y="718858"/>
                  <a:pt x="1339850" y="714125"/>
                </a:cubicBezTo>
                <a:cubicBezTo>
                  <a:pt x="1350643" y="703332"/>
                  <a:pt x="1365250" y="697192"/>
                  <a:pt x="1377950" y="688725"/>
                </a:cubicBezTo>
                <a:lnTo>
                  <a:pt x="1397000" y="676025"/>
                </a:lnTo>
                <a:lnTo>
                  <a:pt x="1416050" y="663325"/>
                </a:lnTo>
                <a:cubicBezTo>
                  <a:pt x="1446410" y="617785"/>
                  <a:pt x="1423610" y="658781"/>
                  <a:pt x="1435100" y="555375"/>
                </a:cubicBezTo>
                <a:cubicBezTo>
                  <a:pt x="1435681" y="550143"/>
                  <a:pt x="1444360" y="517806"/>
                  <a:pt x="1447800" y="510925"/>
                </a:cubicBezTo>
                <a:cubicBezTo>
                  <a:pt x="1451213" y="504099"/>
                  <a:pt x="1456267" y="498225"/>
                  <a:pt x="1460500" y="491875"/>
                </a:cubicBezTo>
                <a:cubicBezTo>
                  <a:pt x="1468118" y="400464"/>
                  <a:pt x="1447938" y="456546"/>
                  <a:pt x="1487476" y="397239"/>
                </a:cubicBezTo>
                <a:lnTo>
                  <a:pt x="1504950" y="358525"/>
                </a:lnTo>
                <a:lnTo>
                  <a:pt x="1517650" y="339475"/>
                </a:lnTo>
                <a:cubicBezTo>
                  <a:pt x="1519767" y="322542"/>
                  <a:pt x="1521405" y="305542"/>
                  <a:pt x="1524000" y="288675"/>
                </a:cubicBezTo>
                <a:cubicBezTo>
                  <a:pt x="1525641" y="278008"/>
                  <a:pt x="1530350" y="267718"/>
                  <a:pt x="1530350" y="256925"/>
                </a:cubicBezTo>
                <a:cubicBezTo>
                  <a:pt x="1530350" y="237758"/>
                  <a:pt x="1522942" y="223058"/>
                  <a:pt x="1524000" y="199775"/>
                </a:cubicBezTo>
                <a:cubicBezTo>
                  <a:pt x="1525058" y="176492"/>
                  <a:pt x="1532729" y="150135"/>
                  <a:pt x="1536700" y="117225"/>
                </a:cubicBezTo>
                <a:cubicBezTo>
                  <a:pt x="1540671" y="84315"/>
                  <a:pt x="1560000" y="13441"/>
                  <a:pt x="1547825" y="2312"/>
                </a:cubicBezTo>
                <a:cubicBezTo>
                  <a:pt x="1535650" y="-8817"/>
                  <a:pt x="1487483" y="22354"/>
                  <a:pt x="1463650" y="50451"/>
                </a:cubicBezTo>
                <a:cubicBezTo>
                  <a:pt x="1439817" y="78548"/>
                  <a:pt x="1414879" y="137540"/>
                  <a:pt x="1404829" y="170894"/>
                </a:cubicBezTo>
                <a:cubicBezTo>
                  <a:pt x="1394779" y="204248"/>
                  <a:pt x="1413122" y="233062"/>
                  <a:pt x="1403350" y="250575"/>
                </a:cubicBezTo>
                <a:cubicBezTo>
                  <a:pt x="1393579" y="268089"/>
                  <a:pt x="1391540" y="260862"/>
                  <a:pt x="1346200" y="275975"/>
                </a:cubicBezTo>
                <a:lnTo>
                  <a:pt x="1327150" y="282325"/>
                </a:lnTo>
                <a:cubicBezTo>
                  <a:pt x="1299633" y="280208"/>
                  <a:pt x="1272198" y="275975"/>
                  <a:pt x="1244600" y="275975"/>
                </a:cubicBezTo>
                <a:cubicBezTo>
                  <a:pt x="1231725" y="275975"/>
                  <a:pt x="1216566" y="272902"/>
                  <a:pt x="1206500" y="282325"/>
                </a:cubicBezTo>
                <a:cubicBezTo>
                  <a:pt x="1196434" y="291748"/>
                  <a:pt x="1188452" y="317694"/>
                  <a:pt x="1184202" y="332511"/>
                </a:cubicBezTo>
                <a:cubicBezTo>
                  <a:pt x="1179953" y="347328"/>
                  <a:pt x="1178886" y="364875"/>
                  <a:pt x="1181003" y="371225"/>
                </a:cubicBezTo>
                <a:cubicBezTo>
                  <a:pt x="1144607" y="425820"/>
                  <a:pt x="1188492" y="389217"/>
                  <a:pt x="1187450" y="396625"/>
                </a:cubicBezTo>
                <a:cubicBezTo>
                  <a:pt x="1186408" y="404033"/>
                  <a:pt x="1180146" y="410279"/>
                  <a:pt x="1174750" y="415675"/>
                </a:cubicBezTo>
                <a:cubicBezTo>
                  <a:pt x="1169354" y="421071"/>
                  <a:pt x="1162050" y="424142"/>
                  <a:pt x="1155700" y="428375"/>
                </a:cubicBezTo>
                <a:cubicBezTo>
                  <a:pt x="1153583" y="434725"/>
                  <a:pt x="1154083" y="442692"/>
                  <a:pt x="1149350" y="447425"/>
                </a:cubicBezTo>
                <a:cubicBezTo>
                  <a:pt x="1138557" y="458218"/>
                  <a:pt x="1111250" y="472825"/>
                  <a:pt x="1111250" y="472825"/>
                </a:cubicBezTo>
                <a:cubicBezTo>
                  <a:pt x="1080785" y="518522"/>
                  <a:pt x="1123926" y="462258"/>
                  <a:pt x="1060450" y="504575"/>
                </a:cubicBezTo>
                <a:lnTo>
                  <a:pt x="1022350" y="529975"/>
                </a:lnTo>
                <a:cubicBezTo>
                  <a:pt x="1000941" y="562088"/>
                  <a:pt x="1021272" y="540039"/>
                  <a:pt x="990600" y="555375"/>
                </a:cubicBezTo>
                <a:cubicBezTo>
                  <a:pt x="983774" y="558788"/>
                  <a:pt x="978524" y="564975"/>
                  <a:pt x="971550" y="568075"/>
                </a:cubicBezTo>
                <a:cubicBezTo>
                  <a:pt x="959317" y="573512"/>
                  <a:pt x="944589" y="573349"/>
                  <a:pt x="933450" y="580775"/>
                </a:cubicBezTo>
                <a:cubicBezTo>
                  <a:pt x="927100" y="585008"/>
                  <a:pt x="921374" y="590375"/>
                  <a:pt x="914400" y="593475"/>
                </a:cubicBezTo>
                <a:cubicBezTo>
                  <a:pt x="902167" y="598912"/>
                  <a:pt x="876300" y="606175"/>
                  <a:pt x="876300" y="606175"/>
                </a:cubicBezTo>
                <a:cubicBezTo>
                  <a:pt x="859367" y="604058"/>
                  <a:pt x="842290" y="602878"/>
                  <a:pt x="825500" y="599825"/>
                </a:cubicBezTo>
                <a:cubicBezTo>
                  <a:pt x="818914" y="598628"/>
                  <a:pt x="811677" y="597656"/>
                  <a:pt x="806450" y="593475"/>
                </a:cubicBezTo>
                <a:cubicBezTo>
                  <a:pt x="800491" y="588707"/>
                  <a:pt x="797983" y="580775"/>
                  <a:pt x="793750" y="574425"/>
                </a:cubicBezTo>
                <a:cubicBezTo>
                  <a:pt x="797563" y="559173"/>
                  <a:pt x="799096" y="540938"/>
                  <a:pt x="812800" y="529975"/>
                </a:cubicBezTo>
                <a:cubicBezTo>
                  <a:pt x="818027" y="525794"/>
                  <a:pt x="825863" y="526618"/>
                  <a:pt x="831850" y="523625"/>
                </a:cubicBezTo>
                <a:cubicBezTo>
                  <a:pt x="838676" y="520212"/>
                  <a:pt x="844550" y="515158"/>
                  <a:pt x="850900" y="510925"/>
                </a:cubicBezTo>
                <a:lnTo>
                  <a:pt x="863600" y="472825"/>
                </a:lnTo>
                <a:lnTo>
                  <a:pt x="869950" y="453775"/>
                </a:lnTo>
                <a:cubicBezTo>
                  <a:pt x="867833" y="426258"/>
                  <a:pt x="867023" y="398610"/>
                  <a:pt x="863600" y="371225"/>
                </a:cubicBezTo>
                <a:cubicBezTo>
                  <a:pt x="861021" y="350591"/>
                  <a:pt x="841358" y="328336"/>
                  <a:pt x="831850" y="314075"/>
                </a:cubicBezTo>
                <a:cubicBezTo>
                  <a:pt x="827617" y="307725"/>
                  <a:pt x="821563" y="302265"/>
                  <a:pt x="819150" y="295025"/>
                </a:cubicBezTo>
                <a:cubicBezTo>
                  <a:pt x="817033" y="288675"/>
                  <a:pt x="816981" y="281202"/>
                  <a:pt x="812800" y="275975"/>
                </a:cubicBezTo>
                <a:cubicBezTo>
                  <a:pt x="808032" y="270016"/>
                  <a:pt x="800100" y="267508"/>
                  <a:pt x="793750" y="263275"/>
                </a:cubicBezTo>
                <a:cubicBezTo>
                  <a:pt x="787400" y="267508"/>
                  <a:pt x="778933" y="269625"/>
                  <a:pt x="774700" y="275975"/>
                </a:cubicBezTo>
                <a:cubicBezTo>
                  <a:pt x="774370" y="276469"/>
                  <a:pt x="765247" y="317178"/>
                  <a:pt x="762000" y="320425"/>
                </a:cubicBezTo>
                <a:cubicBezTo>
                  <a:pt x="757267" y="325158"/>
                  <a:pt x="749300" y="324658"/>
                  <a:pt x="742950" y="326775"/>
                </a:cubicBezTo>
                <a:cubicBezTo>
                  <a:pt x="730250" y="324658"/>
                  <a:pt x="714904" y="328468"/>
                  <a:pt x="704850" y="320425"/>
                </a:cubicBezTo>
                <a:cubicBezTo>
                  <a:pt x="699623" y="316244"/>
                  <a:pt x="706467" y="306108"/>
                  <a:pt x="711200" y="301375"/>
                </a:cubicBezTo>
                <a:cubicBezTo>
                  <a:pt x="721993" y="290582"/>
                  <a:pt x="749300" y="275975"/>
                  <a:pt x="749300" y="275975"/>
                </a:cubicBezTo>
                <a:cubicBezTo>
                  <a:pt x="765548" y="227230"/>
                  <a:pt x="766016" y="244091"/>
                  <a:pt x="755650" y="187075"/>
                </a:cubicBezTo>
                <a:cubicBezTo>
                  <a:pt x="754453" y="180489"/>
                  <a:pt x="753481" y="173252"/>
                  <a:pt x="749300" y="168025"/>
                </a:cubicBezTo>
                <a:cubicBezTo>
                  <a:pt x="744532" y="162066"/>
                  <a:pt x="736600" y="159558"/>
                  <a:pt x="730250" y="155325"/>
                </a:cubicBezTo>
                <a:cubicBezTo>
                  <a:pt x="726437" y="140073"/>
                  <a:pt x="724904" y="121838"/>
                  <a:pt x="711200" y="110875"/>
                </a:cubicBezTo>
                <a:cubicBezTo>
                  <a:pt x="705973" y="106694"/>
                  <a:pt x="698137" y="107518"/>
                  <a:pt x="692150" y="104525"/>
                </a:cubicBezTo>
                <a:cubicBezTo>
                  <a:pt x="685324" y="101112"/>
                  <a:pt x="680074" y="94925"/>
                  <a:pt x="673100" y="91825"/>
                </a:cubicBezTo>
                <a:cubicBezTo>
                  <a:pt x="660867" y="86388"/>
                  <a:pt x="635000" y="79125"/>
                  <a:pt x="635000" y="79125"/>
                </a:cubicBezTo>
                <a:cubicBezTo>
                  <a:pt x="524437" y="90181"/>
                  <a:pt x="595728" y="62419"/>
                  <a:pt x="565150" y="123575"/>
                </a:cubicBezTo>
                <a:cubicBezTo>
                  <a:pt x="561737" y="130401"/>
                  <a:pt x="553074" y="133175"/>
                  <a:pt x="546100" y="136275"/>
                </a:cubicBezTo>
                <a:cubicBezTo>
                  <a:pt x="533867" y="141712"/>
                  <a:pt x="508000" y="148975"/>
                  <a:pt x="508000" y="148975"/>
                </a:cubicBezTo>
                <a:cubicBezTo>
                  <a:pt x="503767" y="161675"/>
                  <a:pt x="497501" y="173870"/>
                  <a:pt x="495300" y="187075"/>
                </a:cubicBezTo>
                <a:cubicBezTo>
                  <a:pt x="487850" y="231777"/>
                  <a:pt x="493021" y="212961"/>
                  <a:pt x="482600" y="244225"/>
                </a:cubicBezTo>
                <a:cubicBezTo>
                  <a:pt x="484717" y="254808"/>
                  <a:pt x="486332" y="265504"/>
                  <a:pt x="488950" y="275975"/>
                </a:cubicBezTo>
                <a:cubicBezTo>
                  <a:pt x="490573" y="282469"/>
                  <a:pt x="495300" y="288332"/>
                  <a:pt x="495300" y="295025"/>
                </a:cubicBezTo>
                <a:cubicBezTo>
                  <a:pt x="495300" y="305818"/>
                  <a:pt x="491568" y="316304"/>
                  <a:pt x="488950" y="326775"/>
                </a:cubicBezTo>
                <a:cubicBezTo>
                  <a:pt x="487327" y="333269"/>
                  <a:pt x="487333" y="341092"/>
                  <a:pt x="482600" y="345825"/>
                </a:cubicBezTo>
                <a:cubicBezTo>
                  <a:pt x="477867" y="350558"/>
                  <a:pt x="469900" y="350058"/>
                  <a:pt x="463550" y="352175"/>
                </a:cubicBezTo>
                <a:cubicBezTo>
                  <a:pt x="465890" y="368556"/>
                  <a:pt x="467384" y="397942"/>
                  <a:pt x="476250" y="415675"/>
                </a:cubicBezTo>
                <a:cubicBezTo>
                  <a:pt x="479663" y="422501"/>
                  <a:pt x="485850" y="427751"/>
                  <a:pt x="488950" y="434725"/>
                </a:cubicBezTo>
                <a:cubicBezTo>
                  <a:pt x="494387" y="446958"/>
                  <a:pt x="501650" y="472825"/>
                  <a:pt x="501650" y="472825"/>
                </a:cubicBezTo>
                <a:cubicBezTo>
                  <a:pt x="501279" y="478768"/>
                  <a:pt x="512671" y="569418"/>
                  <a:pt x="482600" y="593475"/>
                </a:cubicBezTo>
                <a:cubicBezTo>
                  <a:pt x="477373" y="597656"/>
                  <a:pt x="469537" y="596832"/>
                  <a:pt x="463550" y="599825"/>
                </a:cubicBezTo>
                <a:cubicBezTo>
                  <a:pt x="456724" y="603238"/>
                  <a:pt x="450850" y="608292"/>
                  <a:pt x="444500" y="612525"/>
                </a:cubicBezTo>
                <a:cubicBezTo>
                  <a:pt x="437370" y="623220"/>
                  <a:pt x="428346" y="642047"/>
                  <a:pt x="412750" y="644275"/>
                </a:cubicBezTo>
                <a:cubicBezTo>
                  <a:pt x="404110" y="645509"/>
                  <a:pt x="395817" y="640042"/>
                  <a:pt x="387350" y="637925"/>
                </a:cubicBezTo>
                <a:cubicBezTo>
                  <a:pt x="381000" y="633692"/>
                  <a:pt x="373068" y="631184"/>
                  <a:pt x="368300" y="625225"/>
                </a:cubicBezTo>
                <a:cubicBezTo>
                  <a:pt x="343670" y="594437"/>
                  <a:pt x="384464" y="613680"/>
                  <a:pt x="342900" y="599825"/>
                </a:cubicBezTo>
                <a:cubicBezTo>
                  <a:pt x="340783" y="593475"/>
                  <a:pt x="337747" y="587361"/>
                  <a:pt x="336550" y="580775"/>
                </a:cubicBezTo>
                <a:cubicBezTo>
                  <a:pt x="333497" y="563985"/>
                  <a:pt x="330200" y="529975"/>
                  <a:pt x="330200" y="529975"/>
                </a:cubicBezTo>
                <a:lnTo>
                  <a:pt x="57150" y="536325"/>
                </a:lnTo>
                <a:close/>
              </a:path>
            </a:pathLst>
          </a:custGeom>
          <a:solidFill>
            <a:srgbClr val="0066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Tree>
    <p:extLst>
      <p:ext uri="{BB962C8B-B14F-4D97-AF65-F5344CB8AC3E}">
        <p14:creationId xmlns:p14="http://schemas.microsoft.com/office/powerpoint/2010/main" val="26998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1295400"/>
          </a:xfrm>
        </p:spPr>
        <p:txBody>
          <a:bodyPr>
            <a:normAutofit fontScale="90000"/>
          </a:bodyPr>
          <a:lstStyle/>
          <a:p>
            <a:pPr>
              <a:defRPr/>
            </a:pPr>
            <a:r>
              <a:rPr lang="en-US">
                <a:latin typeface="Rockwell"/>
                <a:cs typeface="Rockwell"/>
              </a:rPr>
              <a:t>The American System</a:t>
            </a:r>
            <a:br>
              <a:rPr lang="en-US">
                <a:latin typeface="Rockwell"/>
                <a:cs typeface="Rockwell"/>
              </a:rPr>
            </a:br>
            <a:r>
              <a:rPr lang="en-US">
                <a:latin typeface="Rockwell"/>
                <a:cs typeface="Rockwell"/>
              </a:rPr>
              <a:t>Protective Tariffs</a:t>
            </a:r>
          </a:p>
        </p:txBody>
      </p:sp>
      <p:sp>
        <p:nvSpPr>
          <p:cNvPr id="3" name="Content Placeholder 2">
            <a:extLst>
              <a:ext uri="{FF2B5EF4-FFF2-40B4-BE49-F238E27FC236}"/>
            </a:extLst>
          </p:cNvPr>
          <p:cNvSpPr>
            <a:spLocks noGrp="1"/>
          </p:cNvSpPr>
          <p:nvPr>
            <p:ph sz="half" idx="1"/>
          </p:nvPr>
        </p:nvSpPr>
        <p:spPr>
          <a:xfrm>
            <a:off x="0" y="1447800"/>
            <a:ext cx="9144000" cy="5410200"/>
          </a:xfrm>
        </p:spPr>
        <p:txBody>
          <a:bodyPr>
            <a:noAutofit/>
          </a:bodyPr>
          <a:lstStyle/>
          <a:p>
            <a:pPr>
              <a:defRPr/>
            </a:pPr>
            <a:r>
              <a:rPr lang="en-US" sz="2400" dirty="0">
                <a:latin typeface="Rockwell"/>
                <a:cs typeface="Rockwell"/>
              </a:rPr>
              <a:t>Purpose</a:t>
            </a:r>
          </a:p>
          <a:p>
            <a:pPr lvl="1">
              <a:defRPr/>
            </a:pPr>
            <a:r>
              <a:rPr lang="en-US" sz="2000" dirty="0">
                <a:latin typeface="Rockwell"/>
                <a:cs typeface="Rockwell"/>
              </a:rPr>
              <a:t>Promote domestic industries</a:t>
            </a:r>
          </a:p>
          <a:p>
            <a:pPr lvl="1">
              <a:defRPr/>
            </a:pPr>
            <a:r>
              <a:rPr lang="en-US" sz="2000" dirty="0">
                <a:latin typeface="Rockwell"/>
                <a:cs typeface="Rockwell"/>
              </a:rPr>
              <a:t>Generate federal revenue</a:t>
            </a:r>
          </a:p>
          <a:p>
            <a:pPr>
              <a:defRPr/>
            </a:pPr>
            <a:r>
              <a:rPr lang="en-US" sz="2400" dirty="0">
                <a:latin typeface="Rockwell"/>
                <a:cs typeface="Rockwell"/>
              </a:rPr>
              <a:t>Support</a:t>
            </a:r>
          </a:p>
          <a:p>
            <a:pPr lvl="1">
              <a:defRPr/>
            </a:pPr>
            <a:r>
              <a:rPr lang="en-US" sz="2000" dirty="0">
                <a:latin typeface="Rockwell"/>
                <a:cs typeface="Rockwell"/>
              </a:rPr>
              <a:t>Northern industries expanded</a:t>
            </a:r>
          </a:p>
          <a:p>
            <a:pPr lvl="1">
              <a:defRPr/>
            </a:pPr>
            <a:r>
              <a:rPr lang="en-US" sz="2000" dirty="0">
                <a:latin typeface="Rockwell"/>
                <a:cs typeface="Rockwell"/>
              </a:rPr>
              <a:t>Revenue mostly subsidized infrastructure in the North</a:t>
            </a:r>
          </a:p>
          <a:p>
            <a:pPr lvl="1">
              <a:defRPr/>
            </a:pPr>
            <a:r>
              <a:rPr lang="en-US" sz="2000" dirty="0">
                <a:latin typeface="Rockwell"/>
                <a:cs typeface="Rockwell"/>
              </a:rPr>
              <a:t>South and West can benefit from Northern consumption of raw materials and crops</a:t>
            </a:r>
          </a:p>
          <a:p>
            <a:pPr>
              <a:defRPr/>
            </a:pPr>
            <a:r>
              <a:rPr lang="en-US" sz="2400" dirty="0">
                <a:latin typeface="Rockwell"/>
                <a:cs typeface="Rockwell"/>
              </a:rPr>
              <a:t>Opposition</a:t>
            </a:r>
          </a:p>
          <a:p>
            <a:pPr lvl="1">
              <a:defRPr/>
            </a:pPr>
            <a:r>
              <a:rPr lang="en-US" sz="2000" dirty="0">
                <a:latin typeface="Rockwell"/>
                <a:cs typeface="Rockwell"/>
              </a:rPr>
              <a:t>West and South suffered through higher prices on manufactured goods</a:t>
            </a:r>
          </a:p>
          <a:p>
            <a:pPr lvl="1">
              <a:defRPr/>
            </a:pPr>
            <a:r>
              <a:rPr lang="en-US" sz="2000" dirty="0">
                <a:latin typeface="Rockwell"/>
                <a:cs typeface="Rockwell"/>
              </a:rPr>
              <a:t>Southern plantations and farmers dealt with foreign competition</a:t>
            </a:r>
          </a:p>
        </p:txBody>
      </p:sp>
    </p:spTree>
    <p:extLst>
      <p:ext uri="{BB962C8B-B14F-4D97-AF65-F5344CB8AC3E}">
        <p14:creationId xmlns:p14="http://schemas.microsoft.com/office/powerpoint/2010/main" val="11574471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normAutofit fontScale="90000"/>
          </a:bodyPr>
          <a:lstStyle/>
          <a:p>
            <a:pPr>
              <a:defRPr/>
            </a:pPr>
            <a:r>
              <a:rPr lang="en-US" dirty="0">
                <a:latin typeface="Rockwell"/>
                <a:cs typeface="Rockwell"/>
              </a:rPr>
              <a:t>The American System</a:t>
            </a:r>
            <a:br>
              <a:rPr lang="en-US" dirty="0">
                <a:latin typeface="Rockwell"/>
                <a:cs typeface="Rockwell"/>
              </a:rPr>
            </a:br>
            <a:r>
              <a:rPr lang="en-US" dirty="0">
                <a:latin typeface="Rockwell"/>
                <a:cs typeface="Rockwell"/>
              </a:rPr>
              <a:t>Bank of the United States (BUS)</a:t>
            </a:r>
          </a:p>
        </p:txBody>
      </p:sp>
      <p:sp>
        <p:nvSpPr>
          <p:cNvPr id="3" name="Content Placeholder 2">
            <a:extLst>
              <a:ext uri="{FF2B5EF4-FFF2-40B4-BE49-F238E27FC236}"/>
            </a:extLst>
          </p:cNvPr>
          <p:cNvSpPr>
            <a:spLocks noGrp="1"/>
          </p:cNvSpPr>
          <p:nvPr>
            <p:ph sz="half" idx="1"/>
          </p:nvPr>
        </p:nvSpPr>
        <p:spPr>
          <a:xfrm>
            <a:off x="0" y="1600200"/>
            <a:ext cx="9144000" cy="5257800"/>
          </a:xfrm>
        </p:spPr>
        <p:txBody>
          <a:bodyPr>
            <a:normAutofit/>
          </a:bodyPr>
          <a:lstStyle/>
          <a:p>
            <a:pPr>
              <a:defRPr/>
            </a:pPr>
            <a:r>
              <a:rPr lang="en-US" sz="2400" dirty="0">
                <a:latin typeface="Rockwell"/>
                <a:cs typeface="Rockwell"/>
              </a:rPr>
              <a:t>Purpose</a:t>
            </a:r>
          </a:p>
          <a:p>
            <a:pPr lvl="1">
              <a:defRPr/>
            </a:pPr>
            <a:r>
              <a:rPr lang="en-US" sz="2000" dirty="0">
                <a:latin typeface="Rockwell"/>
                <a:cs typeface="Rockwell"/>
              </a:rPr>
              <a:t>Manage federal revenue</a:t>
            </a:r>
          </a:p>
          <a:p>
            <a:pPr lvl="1">
              <a:defRPr/>
            </a:pPr>
            <a:r>
              <a:rPr lang="en-US" sz="2000" dirty="0">
                <a:latin typeface="Rockwell"/>
                <a:cs typeface="Rockwell"/>
              </a:rPr>
              <a:t>Regulate national credit and limit risky state/local banking</a:t>
            </a:r>
          </a:p>
          <a:p>
            <a:pPr lvl="1">
              <a:defRPr/>
            </a:pPr>
            <a:r>
              <a:rPr lang="en-US" sz="2000" dirty="0">
                <a:latin typeface="Rockwell"/>
                <a:cs typeface="Rockwell"/>
              </a:rPr>
              <a:t>Facilitate commerce and trade</a:t>
            </a:r>
          </a:p>
          <a:p>
            <a:pPr lvl="1">
              <a:defRPr/>
            </a:pPr>
            <a:r>
              <a:rPr lang="en-US" sz="2000" dirty="0">
                <a:latin typeface="Rockwell"/>
                <a:cs typeface="Rockwell"/>
              </a:rPr>
              <a:t>Stabilize and regulate national currency</a:t>
            </a:r>
          </a:p>
          <a:p>
            <a:pPr>
              <a:defRPr/>
            </a:pPr>
            <a:r>
              <a:rPr lang="en-US" sz="2400" dirty="0">
                <a:latin typeface="Rockwell"/>
                <a:cs typeface="Rockwell"/>
              </a:rPr>
              <a:t>Support</a:t>
            </a:r>
          </a:p>
          <a:p>
            <a:pPr lvl="1">
              <a:defRPr/>
            </a:pPr>
            <a:r>
              <a:rPr lang="en-US" sz="1800" dirty="0">
                <a:latin typeface="Rockwell"/>
                <a:cs typeface="Rockwell"/>
              </a:rPr>
              <a:t>Democratize credit system between Eastern banking and credit-seeking Western and Southern farmers</a:t>
            </a:r>
          </a:p>
          <a:p>
            <a:pPr lvl="1">
              <a:defRPr/>
            </a:pPr>
            <a:r>
              <a:rPr lang="en-US" sz="1800" dirty="0">
                <a:latin typeface="Rockwell"/>
                <a:cs typeface="Rockwell"/>
              </a:rPr>
              <a:t>Avoid speculation and economic panics</a:t>
            </a:r>
          </a:p>
          <a:p>
            <a:pPr>
              <a:defRPr/>
            </a:pPr>
            <a:r>
              <a:rPr lang="en-US" sz="2400" dirty="0">
                <a:latin typeface="Rockwell"/>
                <a:cs typeface="Rockwell"/>
              </a:rPr>
              <a:t>Opposition</a:t>
            </a:r>
          </a:p>
          <a:p>
            <a:pPr lvl="1">
              <a:defRPr/>
            </a:pPr>
            <a:r>
              <a:rPr lang="en-US" sz="1800" dirty="0">
                <a:latin typeface="Rockwell"/>
                <a:cs typeface="Rockwell"/>
              </a:rPr>
              <a:t>Constitutional legitimacy</a:t>
            </a:r>
          </a:p>
          <a:p>
            <a:pPr lvl="1">
              <a:defRPr/>
            </a:pPr>
            <a:r>
              <a:rPr lang="en-US" sz="1800" dirty="0">
                <a:latin typeface="Rockwell"/>
                <a:cs typeface="Rockwell"/>
              </a:rPr>
              <a:t>Perceived consolidation of wealth among baking and industrial elites</a:t>
            </a:r>
          </a:p>
        </p:txBody>
      </p:sp>
    </p:spTree>
    <p:extLst>
      <p:ext uri="{BB962C8B-B14F-4D97-AF65-F5344CB8AC3E}">
        <p14:creationId xmlns:p14="http://schemas.microsoft.com/office/powerpoint/2010/main" val="12908246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1143000"/>
          </a:xfrm>
        </p:spPr>
        <p:txBody>
          <a:bodyPr>
            <a:normAutofit fontScale="90000"/>
          </a:bodyPr>
          <a:lstStyle/>
          <a:p>
            <a:pPr>
              <a:defRPr/>
            </a:pPr>
            <a:r>
              <a:rPr lang="en-US" sz="4000" dirty="0">
                <a:latin typeface="Rockwell"/>
                <a:cs typeface="Rockwell"/>
              </a:rPr>
              <a:t>The American System</a:t>
            </a:r>
            <a:br>
              <a:rPr lang="en-US" sz="4000" dirty="0">
                <a:latin typeface="Rockwell"/>
                <a:cs typeface="Rockwell"/>
              </a:rPr>
            </a:br>
            <a:r>
              <a:rPr lang="en-US" sz="4000" dirty="0">
                <a:latin typeface="Rockwell"/>
                <a:cs typeface="Rockwell"/>
              </a:rPr>
              <a:t>Internal Improvements/Infrastructure</a:t>
            </a:r>
          </a:p>
        </p:txBody>
      </p:sp>
      <p:sp>
        <p:nvSpPr>
          <p:cNvPr id="3" name="Content Placeholder 2">
            <a:extLst>
              <a:ext uri="{FF2B5EF4-FFF2-40B4-BE49-F238E27FC236}"/>
            </a:extLst>
          </p:cNvPr>
          <p:cNvSpPr>
            <a:spLocks noGrp="1"/>
          </p:cNvSpPr>
          <p:nvPr>
            <p:ph sz="half" idx="1"/>
          </p:nvPr>
        </p:nvSpPr>
        <p:spPr>
          <a:xfrm>
            <a:off x="0" y="1371600"/>
            <a:ext cx="9144000" cy="5486400"/>
          </a:xfrm>
        </p:spPr>
        <p:txBody>
          <a:bodyPr>
            <a:normAutofit/>
          </a:bodyPr>
          <a:lstStyle/>
          <a:p>
            <a:pPr>
              <a:buFont typeface="Wingdings 3" pitchFamily="2" charset="2"/>
              <a:buChar char="}"/>
              <a:defRPr/>
            </a:pPr>
            <a:r>
              <a:rPr lang="en-US" dirty="0">
                <a:ea typeface="+mn-ea"/>
                <a:cs typeface="+mn-cs"/>
              </a:rPr>
              <a:t>Purpose</a:t>
            </a:r>
          </a:p>
          <a:p>
            <a:pPr lvl="1">
              <a:buFont typeface="Wingdings" pitchFamily="2" charset="2"/>
              <a:buChar char="§"/>
              <a:defRPr/>
            </a:pPr>
            <a:r>
              <a:rPr lang="en-US" dirty="0">
                <a:ea typeface="+mn-ea"/>
              </a:rPr>
              <a:t>More efficient commercial transportation</a:t>
            </a:r>
          </a:p>
          <a:p>
            <a:pPr lvl="2">
              <a:buFont typeface="Wingdings 3" pitchFamily="2" charset="2"/>
              <a:buChar char=""/>
              <a:defRPr/>
            </a:pPr>
            <a:r>
              <a:rPr lang="en-US" dirty="0">
                <a:ea typeface="+mn-ea"/>
              </a:rPr>
              <a:t>Roads, canals, turnpikes, harbors</a:t>
            </a:r>
          </a:p>
          <a:p>
            <a:pPr lvl="1">
              <a:buFont typeface="Wingdings" pitchFamily="2" charset="2"/>
              <a:buChar char="§"/>
              <a:defRPr/>
            </a:pPr>
            <a:r>
              <a:rPr lang="en-US" dirty="0">
                <a:ea typeface="+mn-ea"/>
              </a:rPr>
              <a:t>Connect regional markets</a:t>
            </a:r>
          </a:p>
          <a:p>
            <a:pPr lvl="1">
              <a:buFont typeface="Wingdings" pitchFamily="2" charset="2"/>
              <a:buChar char="§"/>
              <a:defRPr/>
            </a:pPr>
            <a:r>
              <a:rPr lang="en-US" dirty="0">
                <a:ea typeface="+mn-ea"/>
              </a:rPr>
              <a:t>Subsidized by federal revenue generated by land sales and tariffs</a:t>
            </a:r>
          </a:p>
          <a:p>
            <a:pPr>
              <a:buFont typeface="Wingdings 3" pitchFamily="2" charset="2"/>
              <a:buChar char="}"/>
              <a:defRPr/>
            </a:pPr>
            <a:r>
              <a:rPr lang="en-US" dirty="0">
                <a:ea typeface="+mn-ea"/>
                <a:cs typeface="+mn-cs"/>
              </a:rPr>
              <a:t>Support</a:t>
            </a:r>
          </a:p>
          <a:p>
            <a:pPr lvl="1">
              <a:buFont typeface="Wingdings" pitchFamily="2" charset="2"/>
              <a:buChar char="§"/>
              <a:defRPr/>
            </a:pPr>
            <a:r>
              <a:rPr lang="en-US" dirty="0">
                <a:ea typeface="+mn-ea"/>
              </a:rPr>
              <a:t>Fulfilling the public good and general welfare</a:t>
            </a:r>
          </a:p>
          <a:p>
            <a:pPr>
              <a:buFont typeface="Wingdings 3" pitchFamily="2" charset="2"/>
              <a:buChar char="}"/>
              <a:defRPr/>
            </a:pPr>
            <a:r>
              <a:rPr lang="en-US" dirty="0">
                <a:ea typeface="+mn-ea"/>
                <a:cs typeface="+mn-cs"/>
              </a:rPr>
              <a:t>Opposition</a:t>
            </a:r>
          </a:p>
          <a:p>
            <a:pPr lvl="1">
              <a:buFont typeface="Wingdings" pitchFamily="2" charset="2"/>
              <a:buChar char="§"/>
              <a:defRPr/>
            </a:pPr>
            <a:r>
              <a:rPr lang="en-US" dirty="0">
                <a:ea typeface="+mn-ea"/>
              </a:rPr>
              <a:t>Expansion of federal power over states</a:t>
            </a:r>
          </a:p>
          <a:p>
            <a:pPr lvl="1">
              <a:buFont typeface="Wingdings" pitchFamily="2" charset="2"/>
              <a:buChar char="§"/>
              <a:defRPr/>
            </a:pPr>
            <a:r>
              <a:rPr lang="en-US" dirty="0">
                <a:ea typeface="+mn-ea"/>
              </a:rPr>
              <a:t>Benefits the wealthy at the expense of common man</a:t>
            </a:r>
            <a:endParaRPr lang="en-US" sz="2800" dirty="0">
              <a:ea typeface="+mn-ea"/>
            </a:endParaRPr>
          </a:p>
        </p:txBody>
      </p:sp>
    </p:spTree>
    <p:extLst>
      <p:ext uri="{BB962C8B-B14F-4D97-AF65-F5344CB8AC3E}">
        <p14:creationId xmlns:p14="http://schemas.microsoft.com/office/powerpoint/2010/main" val="30957449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152400" y="76200"/>
            <a:ext cx="6172200" cy="938719"/>
          </a:xfrm>
          <a:prstGeom prst="rect">
            <a:avLst/>
          </a:prstGeom>
          <a:solidFill>
            <a:srgbClr val="FFCCFF"/>
          </a:solidFill>
          <a:ln w="12700">
            <a:solidFill>
              <a:schemeClr val="tx1"/>
            </a:solidFill>
            <a:miter lim="800000"/>
            <a:headEnd/>
            <a:tailEnd/>
          </a:ln>
        </p:spPr>
        <p:txBody>
          <a:bodyPr>
            <a:spAutoFit/>
          </a:bodyPr>
          <a:lstStyle/>
          <a:p>
            <a:pPr algn="ctr">
              <a:lnSpc>
                <a:spcPct val="75000"/>
              </a:lnSpc>
            </a:pPr>
            <a:r>
              <a:rPr lang="en-US" sz="2400">
                <a:solidFill>
                  <a:schemeClr val="bg1"/>
                </a:solidFill>
                <a:latin typeface="Rockwell"/>
                <a:cs typeface="Rockwell"/>
              </a:rPr>
              <a:t>Jefferson’s hand-picked successor, James Madison, won the </a:t>
            </a:r>
            <a:br>
              <a:rPr lang="en-US" sz="2400">
                <a:solidFill>
                  <a:schemeClr val="bg1"/>
                </a:solidFill>
                <a:latin typeface="Rockwell"/>
                <a:cs typeface="Rockwell"/>
              </a:rPr>
            </a:br>
            <a:r>
              <a:rPr lang="en-US" sz="2400">
                <a:solidFill>
                  <a:schemeClr val="bg1"/>
                </a:solidFill>
                <a:latin typeface="Rockwell"/>
                <a:cs typeface="Rockwell"/>
              </a:rPr>
              <a:t>presidency in 1808 &amp; 1812</a:t>
            </a:r>
          </a:p>
        </p:txBody>
      </p:sp>
      <p:pic>
        <p:nvPicPr>
          <p:cNvPr id="53251" name="Picture 2" descr="http://1.bp.blogspot.com/-QjEFDvsbpMg/TuJBJFi6aDI/AAAAAAAAJd8/MD4wDu5VbqU/s1600/James_Madison+president+1808.jpg"/>
          <p:cNvPicPr>
            <a:picLocks noChangeAspect="1" noChangeArrowheads="1"/>
          </p:cNvPicPr>
          <p:nvPr/>
        </p:nvPicPr>
        <p:blipFill>
          <a:blip r:embed="rId2">
            <a:extLst>
              <a:ext uri="{28A0092B-C50C-407E-A947-70E740481C1C}">
                <a14:useLocalDpi xmlns:a14="http://schemas.microsoft.com/office/drawing/2010/main" val="0"/>
              </a:ext>
            </a:extLst>
          </a:blip>
          <a:srcRect l="16731" t="11781" r="16110" b="24527"/>
          <a:stretch>
            <a:fillRect/>
          </a:stretch>
        </p:blipFill>
        <p:spPr bwMode="auto">
          <a:xfrm>
            <a:off x="6477000" y="76200"/>
            <a:ext cx="25098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0" descr="ElectoralCollege1812-Large"/>
          <p:cNvPicPr>
            <a:picLocks noChangeAspect="1" noChangeArrowheads="1"/>
          </p:cNvPicPr>
          <p:nvPr/>
        </p:nvPicPr>
        <p:blipFill>
          <a:blip r:embed="rId3">
            <a:extLst>
              <a:ext uri="{28A0092B-C50C-407E-A947-70E740481C1C}">
                <a14:useLocalDpi xmlns:a14="http://schemas.microsoft.com/office/drawing/2010/main" val="0"/>
              </a:ext>
            </a:extLst>
          </a:blip>
          <a:srcRect l="16811" t="3044" r="-111" b="-3044"/>
          <a:stretch>
            <a:fillRect/>
          </a:stretch>
        </p:blipFill>
        <p:spPr bwMode="auto">
          <a:xfrm>
            <a:off x="4632325" y="3048000"/>
            <a:ext cx="4511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3253" name="Picture 6" descr="ElectoralCollege1808-Large"/>
          <p:cNvPicPr>
            <a:picLocks noChangeAspect="1" noChangeArrowheads="1"/>
          </p:cNvPicPr>
          <p:nvPr/>
        </p:nvPicPr>
        <p:blipFill>
          <a:blip r:embed="rId4">
            <a:extLst>
              <a:ext uri="{28A0092B-C50C-407E-A947-70E740481C1C}">
                <a14:useLocalDpi xmlns:a14="http://schemas.microsoft.com/office/drawing/2010/main" val="0"/>
              </a:ext>
            </a:extLst>
          </a:blip>
          <a:srcRect l="16838" t="2863"/>
          <a:stretch>
            <a:fillRect/>
          </a:stretch>
        </p:blipFill>
        <p:spPr bwMode="auto">
          <a:xfrm>
            <a:off x="0" y="3051175"/>
            <a:ext cx="449103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3254" name="Rectangle 13"/>
          <p:cNvSpPr>
            <a:spLocks noChangeArrowheads="1"/>
          </p:cNvSpPr>
          <p:nvPr/>
        </p:nvSpPr>
        <p:spPr bwMode="auto">
          <a:xfrm>
            <a:off x="152400" y="1385888"/>
            <a:ext cx="6172200" cy="1215717"/>
          </a:xfrm>
          <a:prstGeom prst="rect">
            <a:avLst/>
          </a:prstGeom>
          <a:solidFill>
            <a:srgbClr val="CCFFCC"/>
          </a:solidFill>
          <a:ln w="12700">
            <a:solidFill>
              <a:schemeClr val="tx1"/>
            </a:solidFill>
            <a:miter lim="800000"/>
            <a:headEnd/>
            <a:tailEnd/>
          </a:ln>
        </p:spPr>
        <p:txBody>
          <a:bodyPr>
            <a:spAutoFit/>
          </a:bodyPr>
          <a:lstStyle/>
          <a:p>
            <a:pPr marL="0" lvl="1" algn="ctr">
              <a:lnSpc>
                <a:spcPct val="75000"/>
              </a:lnSpc>
            </a:pPr>
            <a:r>
              <a:rPr lang="en-US" sz="2400" dirty="0">
                <a:solidFill>
                  <a:schemeClr val="bg1"/>
                </a:solidFill>
                <a:latin typeface="Rockwell"/>
                <a:cs typeface="Rockwell"/>
              </a:rPr>
              <a:t>Madison was well-qualified: He was the architect of the Constitution, served in Congress, &amp; served as Jefferson’s Secretary of State</a:t>
            </a:r>
          </a:p>
        </p:txBody>
      </p:sp>
    </p:spTree>
    <p:extLst>
      <p:ext uri="{BB962C8B-B14F-4D97-AF65-F5344CB8AC3E}">
        <p14:creationId xmlns:p14="http://schemas.microsoft.com/office/powerpoint/2010/main" val="34182917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76200" y="152400"/>
            <a:ext cx="8823325" cy="6705600"/>
          </a:xfrm>
        </p:spPr>
        <p:txBody>
          <a:bodyPr>
            <a:normAutofit/>
          </a:bodyPr>
          <a:lstStyle/>
          <a:p>
            <a:pPr marL="0" indent="0" algn="ctr">
              <a:lnSpc>
                <a:spcPct val="80000"/>
              </a:lnSpc>
              <a:spcBef>
                <a:spcPts val="400"/>
              </a:spcBef>
              <a:spcAft>
                <a:spcPts val="1200"/>
              </a:spcAft>
              <a:buFont typeface="Arial" charset="0"/>
              <a:buNone/>
            </a:pPr>
            <a:r>
              <a:rPr lang="en-US" sz="2800" u="sng" dirty="0">
                <a:latin typeface="Rockwell"/>
                <a:cs typeface="Rockwell"/>
              </a:rPr>
              <a:t>Problem</a:t>
            </a:r>
            <a:r>
              <a:rPr lang="en-US" sz="2800" dirty="0">
                <a:latin typeface="Rockwell"/>
                <a:cs typeface="Rockwell"/>
              </a:rPr>
              <a:t>: Since 1793, Britain and France have been at war, violated free trade, and used impressment against American merchants. Attempts to resolve these issues did not solve these problems</a:t>
            </a:r>
          </a:p>
          <a:p>
            <a:pPr marL="0" indent="0">
              <a:lnSpc>
                <a:spcPct val="80000"/>
              </a:lnSpc>
              <a:spcBef>
                <a:spcPts val="400"/>
              </a:spcBef>
              <a:spcAft>
                <a:spcPts val="400"/>
              </a:spcAft>
              <a:buFont typeface="Arial" charset="0"/>
              <a:buChar char="•"/>
            </a:pPr>
            <a:r>
              <a:rPr lang="en-US" sz="2800" dirty="0" smtClean="0">
                <a:latin typeface="Rockwell"/>
                <a:cs typeface="Rockwell"/>
              </a:rPr>
              <a:t>Washington’s </a:t>
            </a:r>
            <a:r>
              <a:rPr lang="en-US" sz="2800" dirty="0">
                <a:latin typeface="Rockwell"/>
                <a:cs typeface="Rockwell"/>
              </a:rPr>
              <a:t>P</a:t>
            </a:r>
            <a:r>
              <a:rPr lang="en-US" sz="2800" i="1" dirty="0">
                <a:latin typeface="Rockwell"/>
                <a:cs typeface="Rockwell"/>
              </a:rPr>
              <a:t>roclamation </a:t>
            </a:r>
            <a:br>
              <a:rPr lang="en-US" sz="2800" i="1" dirty="0">
                <a:latin typeface="Rockwell"/>
                <a:cs typeface="Rockwell"/>
              </a:rPr>
            </a:br>
            <a:r>
              <a:rPr lang="en-US" sz="2800" i="1" dirty="0">
                <a:latin typeface="Rockwell"/>
                <a:cs typeface="Rockwell"/>
              </a:rPr>
              <a:t>of Neutrality</a:t>
            </a:r>
            <a:r>
              <a:rPr lang="en-US" sz="2800" dirty="0">
                <a:latin typeface="Rockwell"/>
                <a:cs typeface="Rockwell"/>
              </a:rPr>
              <a:t> (1793)</a:t>
            </a:r>
          </a:p>
          <a:p>
            <a:pPr marL="0" indent="0">
              <a:lnSpc>
                <a:spcPct val="80000"/>
              </a:lnSpc>
              <a:spcBef>
                <a:spcPts val="400"/>
              </a:spcBef>
              <a:spcAft>
                <a:spcPts val="400"/>
              </a:spcAft>
              <a:buFont typeface="Arial" charset="0"/>
              <a:buChar char="•"/>
            </a:pPr>
            <a:r>
              <a:rPr lang="en-US" sz="2800" dirty="0" smtClean="0">
                <a:latin typeface="Rockwell"/>
                <a:cs typeface="Rockwell"/>
              </a:rPr>
              <a:t>Adams’ XYZ </a:t>
            </a:r>
            <a:r>
              <a:rPr lang="en-US" sz="2800" dirty="0">
                <a:latin typeface="Rockwell"/>
                <a:cs typeface="Rockwell"/>
              </a:rPr>
              <a:t>Affair (1798)</a:t>
            </a:r>
          </a:p>
          <a:p>
            <a:pPr marL="0" indent="0">
              <a:lnSpc>
                <a:spcPct val="80000"/>
              </a:lnSpc>
              <a:spcBef>
                <a:spcPts val="400"/>
              </a:spcBef>
              <a:spcAft>
                <a:spcPts val="400"/>
              </a:spcAft>
              <a:buFont typeface="Arial" charset="0"/>
              <a:buChar char="•"/>
            </a:pPr>
            <a:r>
              <a:rPr lang="en-US" sz="2800" dirty="0" smtClean="0">
                <a:latin typeface="Rockwell"/>
                <a:cs typeface="Rockwell"/>
              </a:rPr>
              <a:t>Jefferson’s </a:t>
            </a:r>
            <a:r>
              <a:rPr lang="en-US" sz="2800" dirty="0">
                <a:latin typeface="Rockwell"/>
                <a:cs typeface="Rockwell"/>
              </a:rPr>
              <a:t>embargo (1807)</a:t>
            </a:r>
          </a:p>
        </p:txBody>
      </p:sp>
      <p:pic>
        <p:nvPicPr>
          <p:cNvPr id="57347"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4785" r="5022" b="2896"/>
          <a:stretch>
            <a:fillRect/>
          </a:stretch>
        </p:blipFill>
        <p:spPr bwMode="auto">
          <a:xfrm>
            <a:off x="5105400" y="1905000"/>
            <a:ext cx="3967163"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ChangeArrowheads="1"/>
          </p:cNvSpPr>
          <p:nvPr/>
        </p:nvSpPr>
        <p:spPr bwMode="auto">
          <a:xfrm>
            <a:off x="152400" y="3886200"/>
            <a:ext cx="4800600" cy="2519664"/>
          </a:xfrm>
          <a:prstGeom prst="rect">
            <a:avLst/>
          </a:prstGeom>
          <a:solidFill>
            <a:srgbClr val="CCFFCC"/>
          </a:solidFill>
          <a:ln w="9525">
            <a:solidFill>
              <a:schemeClr val="tx1"/>
            </a:solidFill>
            <a:miter lim="800000"/>
            <a:headEnd/>
            <a:tailEnd/>
          </a:ln>
        </p:spPr>
        <p:txBody>
          <a:bodyPr>
            <a:spAutoFit/>
          </a:bodyPr>
          <a:lstStyle/>
          <a:p>
            <a:pPr algn="ctr">
              <a:lnSpc>
                <a:spcPct val="80000"/>
              </a:lnSpc>
              <a:spcBef>
                <a:spcPct val="10000"/>
              </a:spcBef>
            </a:pPr>
            <a:r>
              <a:rPr lang="en-US" sz="2800" dirty="0">
                <a:solidFill>
                  <a:schemeClr val="bg1"/>
                </a:solidFill>
                <a:latin typeface="Rockwell"/>
                <a:cs typeface="Rockwell"/>
              </a:rPr>
              <a:t>Brainstorm three solutions </a:t>
            </a:r>
            <a:br>
              <a:rPr lang="en-US" sz="2800" dirty="0">
                <a:solidFill>
                  <a:schemeClr val="bg1"/>
                </a:solidFill>
                <a:latin typeface="Rockwell"/>
                <a:cs typeface="Rockwell"/>
              </a:rPr>
            </a:br>
            <a:r>
              <a:rPr lang="en-US" sz="2800" dirty="0">
                <a:solidFill>
                  <a:schemeClr val="bg1"/>
                </a:solidFill>
                <a:latin typeface="Rockwell"/>
                <a:cs typeface="Rockwell"/>
              </a:rPr>
              <a:t>President Madison could use to solve this problem and  select the 1 best alternative. Be sure to explain your decision </a:t>
            </a:r>
          </a:p>
        </p:txBody>
      </p:sp>
    </p:spTree>
    <p:extLst>
      <p:ext uri="{BB962C8B-B14F-4D97-AF65-F5344CB8AC3E}">
        <p14:creationId xmlns:p14="http://schemas.microsoft.com/office/powerpoint/2010/main" val="34693173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3999" r="5022" b="2896"/>
          <a:stretch>
            <a:fillRect/>
          </a:stretch>
        </p:blipFill>
        <p:spPr bwMode="auto">
          <a:xfrm>
            <a:off x="76200" y="1143000"/>
            <a:ext cx="46482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ChangeArrowheads="1"/>
          </p:cNvSpPr>
          <p:nvPr/>
        </p:nvSpPr>
        <p:spPr bwMode="auto">
          <a:xfrm>
            <a:off x="381000" y="100013"/>
            <a:ext cx="8382000" cy="1140825"/>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Many Congressmen called “War Hawks” </a:t>
            </a:r>
            <a:br>
              <a:rPr lang="en-US" sz="2800" dirty="0">
                <a:solidFill>
                  <a:srgbClr val="000000"/>
                </a:solidFill>
                <a:latin typeface="Rockwell"/>
                <a:cs typeface="Rockwell"/>
              </a:rPr>
            </a:br>
            <a:r>
              <a:rPr lang="en-US" sz="2800" dirty="0">
                <a:solidFill>
                  <a:srgbClr val="000000"/>
                </a:solidFill>
                <a:latin typeface="Rockwell"/>
                <a:cs typeface="Rockwell"/>
              </a:rPr>
              <a:t>demanded war with Britain to defend U.S. honor</a:t>
            </a:r>
          </a:p>
        </p:txBody>
      </p:sp>
      <p:pic>
        <p:nvPicPr>
          <p:cNvPr id="56324" name="Picture 4" descr="http://www.conservapedia.com/images/thumb/8/8b/Henry-clay5.jpg/420px-Henry-clay5.jpg"/>
          <p:cNvPicPr>
            <a:picLocks noChangeAspect="1" noChangeArrowheads="1"/>
          </p:cNvPicPr>
          <p:nvPr/>
        </p:nvPicPr>
        <p:blipFill>
          <a:blip r:embed="rId3">
            <a:extLst>
              <a:ext uri="{28A0092B-C50C-407E-A947-70E740481C1C}">
                <a14:useLocalDpi xmlns:a14="http://schemas.microsoft.com/office/drawing/2010/main" val="0"/>
              </a:ext>
            </a:extLst>
          </a:blip>
          <a:srcRect t="10368" b="1749"/>
          <a:stretch>
            <a:fillRect/>
          </a:stretch>
        </p:blipFill>
        <p:spPr bwMode="auto">
          <a:xfrm>
            <a:off x="4857750" y="2446338"/>
            <a:ext cx="4154488"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a:off x="4857750" y="1143000"/>
            <a:ext cx="4154488" cy="1219200"/>
          </a:xfrm>
          <a:prstGeom prst="wedgeRectCallout">
            <a:avLst>
              <a:gd name="adj1" fmla="val 8880"/>
              <a:gd name="adj2" fmla="val 163602"/>
            </a:avLst>
          </a:prstGeom>
          <a:solidFill>
            <a:srgbClr val="FFCC99"/>
          </a:solidFill>
          <a:ln w="12700">
            <a:solidFill>
              <a:schemeClr val="tx1"/>
            </a:solidFill>
            <a:miter lim="800000"/>
            <a:headEnd/>
            <a:tailEnd/>
          </a:ln>
        </p:spPr>
        <p:txBody>
          <a:bodyPr/>
          <a:lstStyle/>
          <a:p>
            <a:pPr algn="ctr" eaLnBrk="1" hangingPunct="1">
              <a:lnSpc>
                <a:spcPct val="80000"/>
              </a:lnSpc>
            </a:pPr>
            <a:r>
              <a:rPr lang="en-US" sz="2800">
                <a:solidFill>
                  <a:srgbClr val="000000"/>
                </a:solidFill>
                <a:latin typeface="Rockwell"/>
                <a:cs typeface="Rockwell"/>
              </a:rPr>
              <a:t>“</a:t>
            </a:r>
            <a:r>
              <a:rPr lang="en-US" sz="2800" i="1">
                <a:solidFill>
                  <a:srgbClr val="000000"/>
                </a:solidFill>
                <a:latin typeface="Rockwell"/>
                <a:cs typeface="Rockwell"/>
              </a:rPr>
              <a:t>Free Trade and </a:t>
            </a:r>
            <a:br>
              <a:rPr lang="en-US" sz="2800" i="1">
                <a:solidFill>
                  <a:srgbClr val="000000"/>
                </a:solidFill>
                <a:latin typeface="Rockwell"/>
                <a:cs typeface="Rockwell"/>
              </a:rPr>
            </a:br>
            <a:r>
              <a:rPr lang="en-US" sz="2800" i="1">
                <a:solidFill>
                  <a:srgbClr val="000000"/>
                </a:solidFill>
                <a:latin typeface="Rockwell"/>
                <a:cs typeface="Rockwell"/>
              </a:rPr>
              <a:t>Sailors' Rights</a:t>
            </a:r>
            <a:r>
              <a:rPr lang="en-US" sz="2800">
                <a:solidFill>
                  <a:srgbClr val="000000"/>
                </a:solidFill>
                <a:latin typeface="Rockwell"/>
                <a:cs typeface="Rockwell"/>
              </a:rPr>
              <a:t>” was </a:t>
            </a:r>
            <a:br>
              <a:rPr lang="en-US" sz="2800">
                <a:solidFill>
                  <a:srgbClr val="000000"/>
                </a:solidFill>
                <a:latin typeface="Rockwell"/>
                <a:cs typeface="Rockwell"/>
              </a:rPr>
            </a:br>
            <a:r>
              <a:rPr lang="en-US" sz="2800">
                <a:solidFill>
                  <a:srgbClr val="000000"/>
                </a:solidFill>
                <a:latin typeface="Rockwell"/>
                <a:cs typeface="Rockwell"/>
              </a:rPr>
              <a:t>a popular battle cry</a:t>
            </a:r>
          </a:p>
        </p:txBody>
      </p:sp>
    </p:spTree>
    <p:extLst>
      <p:ext uri="{BB962C8B-B14F-4D97-AF65-F5344CB8AC3E}">
        <p14:creationId xmlns:p14="http://schemas.microsoft.com/office/powerpoint/2010/main" val="1057161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6000">
                <a:solidFill>
                  <a:srgbClr val="FFFFFF"/>
                </a:solidFill>
                <a:latin typeface="+mn-lt"/>
              </a:rPr>
              <a:t>War Hawks</a:t>
            </a:r>
          </a:p>
        </p:txBody>
      </p:sp>
      <p:sp>
        <p:nvSpPr>
          <p:cNvPr id="16387" name="Rectangle 3"/>
          <p:cNvSpPr>
            <a:spLocks noGrp="1" noChangeArrowheads="1"/>
          </p:cNvSpPr>
          <p:nvPr>
            <p:ph type="body" idx="1"/>
          </p:nvPr>
        </p:nvSpPr>
        <p:spPr>
          <a:xfrm>
            <a:off x="0" y="1604818"/>
            <a:ext cx="4419600" cy="5257800"/>
          </a:xfrm>
          <a:noFill/>
        </p:spPr>
        <p:txBody>
          <a:bodyPr/>
          <a:lstStyle/>
          <a:p>
            <a:pPr marL="609600" indent="-609600" eaLnBrk="1" hangingPunct="1"/>
            <a:r>
              <a:rPr lang="en-US" dirty="0">
                <a:solidFill>
                  <a:srgbClr val="FFFFFF"/>
                </a:solidFill>
              </a:rPr>
              <a:t>Young Democratic-Republican leaders</a:t>
            </a:r>
          </a:p>
          <a:p>
            <a:pPr marL="609600" indent="-609600" eaLnBrk="1" hangingPunct="1"/>
            <a:r>
              <a:rPr lang="en-US" dirty="0">
                <a:solidFill>
                  <a:srgbClr val="FFFFFF"/>
                </a:solidFill>
              </a:rPr>
              <a:t>Wanted to protect American interests</a:t>
            </a:r>
          </a:p>
          <a:p>
            <a:pPr marL="609600" indent="-609600" eaLnBrk="1" hangingPunct="1"/>
            <a:r>
              <a:rPr lang="en-US" dirty="0">
                <a:solidFill>
                  <a:srgbClr val="FFFFFF"/>
                </a:solidFill>
              </a:rPr>
              <a:t>Webster, Clay, Calhoun</a:t>
            </a:r>
          </a:p>
        </p:txBody>
      </p:sp>
      <p:sp>
        <p:nvSpPr>
          <p:cNvPr id="6" name="Rectangle 3"/>
          <p:cNvSpPr txBox="1">
            <a:spLocks noChangeArrowheads="1"/>
          </p:cNvSpPr>
          <p:nvPr/>
        </p:nvSpPr>
        <p:spPr>
          <a:xfrm>
            <a:off x="4724400" y="1574800"/>
            <a:ext cx="4419600" cy="525780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indent="-609600"/>
            <a:r>
              <a:rPr lang="en-US" smtClean="0">
                <a:solidFill>
                  <a:srgbClr val="FFFFFF"/>
                </a:solidFill>
              </a:rPr>
              <a:t>Northerners</a:t>
            </a:r>
          </a:p>
          <a:p>
            <a:pPr marL="1009650" lvl="1" indent="-609600"/>
            <a:r>
              <a:rPr lang="en-US" smtClean="0">
                <a:solidFill>
                  <a:srgbClr val="FFFFFF"/>
                </a:solidFill>
              </a:rPr>
              <a:t>Seize Canada</a:t>
            </a:r>
          </a:p>
          <a:p>
            <a:pPr marL="609600" indent="-609600"/>
            <a:r>
              <a:rPr lang="en-US" smtClean="0">
                <a:solidFill>
                  <a:srgbClr val="FFFFFF"/>
                </a:solidFill>
              </a:rPr>
              <a:t>Southerners</a:t>
            </a:r>
          </a:p>
          <a:p>
            <a:pPr marL="1009650" lvl="1" indent="-609600"/>
            <a:r>
              <a:rPr lang="en-US" smtClean="0">
                <a:solidFill>
                  <a:srgbClr val="FFFFFF"/>
                </a:solidFill>
              </a:rPr>
              <a:t>Seize Florida</a:t>
            </a:r>
          </a:p>
          <a:p>
            <a:pPr marL="609600" indent="-609600"/>
            <a:r>
              <a:rPr lang="en-US" smtClean="0">
                <a:solidFill>
                  <a:srgbClr val="FFFFFF"/>
                </a:solidFill>
              </a:rPr>
              <a:t>All War Hawks</a:t>
            </a:r>
          </a:p>
          <a:p>
            <a:pPr marL="1009650" lvl="1" indent="-609600"/>
            <a:r>
              <a:rPr lang="en-US" smtClean="0">
                <a:solidFill>
                  <a:srgbClr val="FFFFFF"/>
                </a:solidFill>
              </a:rPr>
              <a:t>Stop impressment</a:t>
            </a:r>
          </a:p>
          <a:p>
            <a:pPr marL="1009650" lvl="1" indent="-609600"/>
            <a:r>
              <a:rPr lang="en-US" smtClean="0">
                <a:solidFill>
                  <a:srgbClr val="FFFFFF"/>
                </a:solidFill>
              </a:rPr>
              <a:t>Protect trade</a:t>
            </a:r>
          </a:p>
          <a:p>
            <a:pPr marL="1009650" lvl="1" indent="-609600"/>
            <a:r>
              <a:rPr lang="en-US" smtClean="0">
                <a:solidFill>
                  <a:srgbClr val="FFFFFF"/>
                </a:solidFill>
              </a:rPr>
              <a:t>Expand westward</a:t>
            </a:r>
            <a:endParaRPr lang="en-US" dirty="0">
              <a:solidFill>
                <a:srgbClr val="FFFFFF"/>
              </a:solidFill>
            </a:endParaRPr>
          </a:p>
        </p:txBody>
      </p:sp>
    </p:spTree>
    <p:extLst>
      <p:ext uri="{BB962C8B-B14F-4D97-AF65-F5344CB8AC3E}">
        <p14:creationId xmlns:p14="http://schemas.microsoft.com/office/powerpoint/2010/main" val="385816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13107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13107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pic>
        <p:nvPicPr>
          <p:cNvPr id="34820" name="Picture 15" descr="United_States_1812-06-1812-12"/>
          <p:cNvPicPr>
            <a:picLocks noChangeAspect="1" noChangeArrowheads="1"/>
          </p:cNvPicPr>
          <p:nvPr/>
        </p:nvPicPr>
        <p:blipFill>
          <a:blip r:embed="rId3">
            <a:extLst>
              <a:ext uri="{28A0092B-C50C-407E-A947-70E740481C1C}">
                <a14:useLocalDpi xmlns:a14="http://schemas.microsoft.com/office/drawing/2010/main" val="0"/>
              </a:ext>
            </a:extLst>
          </a:blip>
          <a:srcRect t="4025"/>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9" name="Rectangle 17"/>
          <p:cNvSpPr>
            <a:spLocks noGrp="1" noChangeArrowheads="1"/>
          </p:cNvSpPr>
          <p:nvPr>
            <p:ph type="title"/>
          </p:nvPr>
        </p:nvSpPr>
        <p:spPr>
          <a:xfrm>
            <a:off x="0" y="0"/>
            <a:ext cx="9144000" cy="990600"/>
          </a:xfrm>
          <a:solidFill>
            <a:srgbClr val="CCFFCC"/>
          </a:solidFill>
          <a:ln w="38100">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80000"/>
              </a:lnSpc>
              <a:defRPr/>
            </a:pPr>
            <a:r>
              <a:rPr lang="en-US" sz="3600" smtClean="0">
                <a:solidFill>
                  <a:srgbClr val="000000"/>
                </a:solidFill>
                <a:cs typeface="+mj-cs"/>
              </a:rPr>
              <a:t>Which region would have supported a declaration of war the most? </a:t>
            </a:r>
          </a:p>
        </p:txBody>
      </p:sp>
      <p:sp>
        <p:nvSpPr>
          <p:cNvPr id="131090" name="Rectangle 18"/>
          <p:cNvSpPr>
            <a:spLocks noChangeArrowheads="1"/>
          </p:cNvSpPr>
          <p:nvPr/>
        </p:nvSpPr>
        <p:spPr bwMode="auto">
          <a:xfrm>
            <a:off x="914400" y="2563994"/>
            <a:ext cx="7467600" cy="148553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80000"/>
              </a:lnSpc>
              <a:defRPr/>
            </a:pPr>
            <a:r>
              <a:rPr lang="en-US" sz="2800">
                <a:solidFill>
                  <a:srgbClr val="000000"/>
                </a:solidFill>
                <a:cs typeface="+mn-cs"/>
              </a:rPr>
              <a:t>Most calls for war centered on British interference with U.S. trade rights. </a:t>
            </a:r>
          </a:p>
          <a:p>
            <a:pPr algn="ctr" eaLnBrk="1" hangingPunct="1">
              <a:lnSpc>
                <a:spcPct val="80000"/>
              </a:lnSpc>
              <a:defRPr/>
            </a:pPr>
            <a:r>
              <a:rPr lang="en-US" sz="2800">
                <a:solidFill>
                  <a:srgbClr val="000000"/>
                </a:solidFill>
                <a:cs typeface="+mn-cs"/>
              </a:rPr>
              <a:t>"Free Trade &amp; Sailors' Rights" was a popular battle cry </a:t>
            </a:r>
          </a:p>
        </p:txBody>
      </p:sp>
      <p:sp>
        <p:nvSpPr>
          <p:cNvPr id="131091" name="AutoShape 19"/>
          <p:cNvSpPr>
            <a:spLocks noChangeArrowheads="1"/>
          </p:cNvSpPr>
          <p:nvPr/>
        </p:nvSpPr>
        <p:spPr bwMode="auto">
          <a:xfrm>
            <a:off x="76200" y="1828800"/>
            <a:ext cx="5410200" cy="2286000"/>
          </a:xfrm>
          <a:prstGeom prst="wedgeRectCallout">
            <a:avLst>
              <a:gd name="adj1" fmla="val 94074"/>
              <a:gd name="adj2" fmla="val -3000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a:solidFill>
                  <a:srgbClr val="000000"/>
                </a:solidFill>
                <a:cs typeface="+mn-cs"/>
              </a:rPr>
              <a:t>NE Federalists thought war with Britain as a </a:t>
            </a:r>
            <a:r>
              <a:rPr lang="en-US" sz="2800" i="1" u="sng">
                <a:solidFill>
                  <a:srgbClr val="000000"/>
                </a:solidFill>
                <a:cs typeface="+mn-cs"/>
              </a:rPr>
              <a:t>mistake</a:t>
            </a:r>
            <a:r>
              <a:rPr lang="en-US" sz="2800">
                <a:solidFill>
                  <a:srgbClr val="000000"/>
                </a:solidFill>
                <a:cs typeface="+mn-cs"/>
              </a:rPr>
              <a:t>: they feared the U.S. could not defeat England &amp; a war would bankrupt the country </a:t>
            </a:r>
          </a:p>
        </p:txBody>
      </p:sp>
      <p:sp>
        <p:nvSpPr>
          <p:cNvPr id="131092" name="AutoShape 20"/>
          <p:cNvSpPr>
            <a:spLocks noChangeArrowheads="1"/>
          </p:cNvSpPr>
          <p:nvPr/>
        </p:nvSpPr>
        <p:spPr bwMode="auto">
          <a:xfrm>
            <a:off x="228600" y="304800"/>
            <a:ext cx="5181600" cy="1447800"/>
          </a:xfrm>
          <a:prstGeom prst="wedgeRectCallout">
            <a:avLst>
              <a:gd name="adj1" fmla="val 66023"/>
              <a:gd name="adj2" fmla="val 185199"/>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a:solidFill>
                  <a:srgbClr val="000000"/>
                </a:solidFill>
                <a:cs typeface="+mn-cs"/>
              </a:rPr>
              <a:t>Americans in the West &amp; South wanted war to gain Canada &amp; Spanish Florida</a:t>
            </a:r>
            <a:r>
              <a:rPr lang="en-US" sz="1400">
                <a:solidFill>
                  <a:srgbClr val="000000"/>
                </a:solidFill>
                <a:cs typeface="+mn-cs"/>
              </a:rPr>
              <a:t> </a:t>
            </a:r>
          </a:p>
        </p:txBody>
      </p:sp>
      <p:sp>
        <p:nvSpPr>
          <p:cNvPr id="131093" name="AutoShape 21"/>
          <p:cNvSpPr>
            <a:spLocks noChangeArrowheads="1"/>
          </p:cNvSpPr>
          <p:nvPr/>
        </p:nvSpPr>
        <p:spPr bwMode="auto">
          <a:xfrm>
            <a:off x="76200" y="5410200"/>
            <a:ext cx="8229600" cy="1371600"/>
          </a:xfrm>
          <a:prstGeom prst="wedgeRectCallout">
            <a:avLst>
              <a:gd name="adj1" fmla="val 35880"/>
              <a:gd name="adj2" fmla="val -117824"/>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sz="2800" dirty="0">
                <a:solidFill>
                  <a:srgbClr val="000000"/>
                </a:solidFill>
                <a:cs typeface="+mn-cs"/>
              </a:rPr>
              <a:t>By 1810, </a:t>
            </a:r>
            <a:r>
              <a:rPr kumimoji="1" lang="en-US" sz="2800" i="1" u="sng" dirty="0">
                <a:solidFill>
                  <a:srgbClr val="000000"/>
                </a:solidFill>
                <a:cs typeface="+mn-cs"/>
              </a:rPr>
              <a:t>War Hawks</a:t>
            </a:r>
            <a:r>
              <a:rPr kumimoji="1" lang="en-US" sz="2800" dirty="0">
                <a:solidFill>
                  <a:srgbClr val="000000"/>
                </a:solidFill>
                <a:cs typeface="+mn-cs"/>
              </a:rPr>
              <a:t> in Congress, led by Henry Clay (KY) &amp; John C. Calhoun (SC), demanded war with England</a:t>
            </a:r>
          </a:p>
        </p:txBody>
      </p:sp>
      <p:sp>
        <p:nvSpPr>
          <p:cNvPr id="131094" name="Rectangle 22"/>
          <p:cNvSpPr>
            <a:spLocks noChangeArrowheads="1"/>
          </p:cNvSpPr>
          <p:nvPr/>
        </p:nvSpPr>
        <p:spPr bwMode="auto">
          <a:xfrm>
            <a:off x="1066800" y="1351647"/>
            <a:ext cx="7086600" cy="129061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20000"/>
              </a:spcBef>
              <a:buClr>
                <a:schemeClr val="accent1"/>
              </a:buClr>
              <a:buSzPct val="90000"/>
              <a:buFont typeface="Wingdings" charset="0"/>
              <a:buNone/>
              <a:defRPr/>
            </a:pPr>
            <a:r>
              <a:rPr kumimoji="1" lang="en-US" sz="3200" dirty="0">
                <a:solidFill>
                  <a:srgbClr val="000000"/>
                </a:solidFill>
                <a:cs typeface="+mn-cs"/>
              </a:rPr>
              <a:t>Madison eventually gave in &amp; asked Congress for a declaration of war in June 1812 </a:t>
            </a:r>
          </a:p>
        </p:txBody>
      </p:sp>
      <p:sp>
        <p:nvSpPr>
          <p:cNvPr id="131096" name="AutoShape 24"/>
          <p:cNvSpPr>
            <a:spLocks noChangeArrowheads="1"/>
          </p:cNvSpPr>
          <p:nvPr/>
        </p:nvSpPr>
        <p:spPr bwMode="auto">
          <a:xfrm>
            <a:off x="76200" y="76200"/>
            <a:ext cx="8915400" cy="990600"/>
          </a:xfrm>
          <a:prstGeom prst="wedgeRectCallout">
            <a:avLst>
              <a:gd name="adj1" fmla="val 819"/>
              <a:gd name="adj2" fmla="val 89903"/>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dirty="0">
                <a:solidFill>
                  <a:srgbClr val="000000"/>
                </a:solidFill>
                <a:cs typeface="+mn-cs"/>
              </a:rPr>
              <a:t>Patriotism surged as War Hawks claimed the  War of 1812 the </a:t>
            </a:r>
            <a:r>
              <a:rPr lang="ja-JP" altLang="en-US" sz="2800" dirty="0">
                <a:solidFill>
                  <a:srgbClr val="000000"/>
                </a:solidFill>
                <a:latin typeface="Arial"/>
                <a:cs typeface="+mn-cs"/>
              </a:rPr>
              <a:t>“</a:t>
            </a:r>
            <a:r>
              <a:rPr lang="en-US" sz="2800" dirty="0">
                <a:solidFill>
                  <a:srgbClr val="000000"/>
                </a:solidFill>
                <a:cs typeface="+mn-cs"/>
              </a:rPr>
              <a:t>Second American Revolution</a:t>
            </a:r>
            <a:r>
              <a:rPr lang="ja-JP" altLang="en-US" sz="2800" dirty="0">
                <a:solidFill>
                  <a:srgbClr val="000000"/>
                </a:solidFill>
                <a:latin typeface="Arial"/>
                <a:cs typeface="+mn-cs"/>
              </a:rPr>
              <a:t>”</a:t>
            </a:r>
            <a:endParaRPr lang="en-US" sz="2800" dirty="0">
              <a:solidFill>
                <a:srgbClr val="000000"/>
              </a:solidFill>
              <a:cs typeface="+mn-cs"/>
            </a:endParaRPr>
          </a:p>
        </p:txBody>
      </p:sp>
    </p:spTree>
    <p:extLst>
      <p:ext uri="{BB962C8B-B14F-4D97-AF65-F5344CB8AC3E}">
        <p14:creationId xmlns:p14="http://schemas.microsoft.com/office/powerpoint/2010/main" val="12236215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1090"/>
                                        </p:tgtEl>
                                        <p:attrNameLst>
                                          <p:attrName>style.visibility</p:attrName>
                                        </p:attrNameLst>
                                      </p:cBhvr>
                                      <p:to>
                                        <p:strVal val="visible"/>
                                      </p:to>
                                    </p:set>
                                    <p:anim calcmode="lin" valueType="num">
                                      <p:cBhvr>
                                        <p:cTn id="7" dur="500" fill="hold"/>
                                        <p:tgtEl>
                                          <p:spTgt spid="131090"/>
                                        </p:tgtEl>
                                        <p:attrNameLst>
                                          <p:attrName>ppt_w</p:attrName>
                                        </p:attrNameLst>
                                      </p:cBhvr>
                                      <p:tavLst>
                                        <p:tav tm="0">
                                          <p:val>
                                            <p:fltVal val="0"/>
                                          </p:val>
                                        </p:tav>
                                        <p:tav tm="100000">
                                          <p:val>
                                            <p:strVal val="#ppt_w"/>
                                          </p:val>
                                        </p:tav>
                                      </p:tavLst>
                                    </p:anim>
                                    <p:anim calcmode="lin" valueType="num">
                                      <p:cBhvr>
                                        <p:cTn id="8" dur="500" fill="hold"/>
                                        <p:tgtEl>
                                          <p:spTgt spid="131090"/>
                                        </p:tgtEl>
                                        <p:attrNameLst>
                                          <p:attrName>ppt_h</p:attrName>
                                        </p:attrNameLst>
                                      </p:cBhvr>
                                      <p:tavLst>
                                        <p:tav tm="0">
                                          <p:val>
                                            <p:fltVal val="0"/>
                                          </p:val>
                                        </p:tav>
                                        <p:tav tm="100000">
                                          <p:val>
                                            <p:strVal val="#ppt_h"/>
                                          </p:val>
                                        </p:tav>
                                      </p:tavLst>
                                    </p:anim>
                                    <p:animEffect transition="in" filter="fade">
                                      <p:cBhvr>
                                        <p:cTn id="9" dur="500"/>
                                        <p:tgtEl>
                                          <p:spTgt spid="1310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31090"/>
                                        </p:tgtEl>
                                        <p:attrNameLst>
                                          <p:attrName>ppt_w</p:attrName>
                                        </p:attrNameLst>
                                      </p:cBhvr>
                                      <p:tavLst>
                                        <p:tav tm="0">
                                          <p:val>
                                            <p:strVal val="ppt_w"/>
                                          </p:val>
                                        </p:tav>
                                        <p:tav tm="100000">
                                          <p:val>
                                            <p:fltVal val="0"/>
                                          </p:val>
                                        </p:tav>
                                      </p:tavLst>
                                    </p:anim>
                                    <p:anim calcmode="lin" valueType="num">
                                      <p:cBhvr>
                                        <p:cTn id="14" dur="500"/>
                                        <p:tgtEl>
                                          <p:spTgt spid="131090"/>
                                        </p:tgtEl>
                                        <p:attrNameLst>
                                          <p:attrName>ppt_h</p:attrName>
                                        </p:attrNameLst>
                                      </p:cBhvr>
                                      <p:tavLst>
                                        <p:tav tm="0">
                                          <p:val>
                                            <p:strVal val="ppt_h"/>
                                          </p:val>
                                        </p:tav>
                                        <p:tav tm="100000">
                                          <p:val>
                                            <p:fltVal val="0"/>
                                          </p:val>
                                        </p:tav>
                                      </p:tavLst>
                                    </p:anim>
                                    <p:animEffect transition="out" filter="fade">
                                      <p:cBhvr>
                                        <p:cTn id="15" dur="500"/>
                                        <p:tgtEl>
                                          <p:spTgt spid="131090"/>
                                        </p:tgtEl>
                                      </p:cBhvr>
                                    </p:animEffect>
                                    <p:set>
                                      <p:cBhvr>
                                        <p:cTn id="16" dur="1" fill="hold">
                                          <p:stCondLst>
                                            <p:cond delay="499"/>
                                          </p:stCondLst>
                                        </p:cTn>
                                        <p:tgtEl>
                                          <p:spTgt spid="131090"/>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31091"/>
                                        </p:tgtEl>
                                        <p:attrNameLst>
                                          <p:attrName>style.visibility</p:attrName>
                                        </p:attrNameLst>
                                      </p:cBhvr>
                                      <p:to>
                                        <p:strVal val="visible"/>
                                      </p:to>
                                    </p:set>
                                    <p:anim calcmode="lin" valueType="num">
                                      <p:cBhvr>
                                        <p:cTn id="19" dur="500" fill="hold"/>
                                        <p:tgtEl>
                                          <p:spTgt spid="131091"/>
                                        </p:tgtEl>
                                        <p:attrNameLst>
                                          <p:attrName>ppt_w</p:attrName>
                                        </p:attrNameLst>
                                      </p:cBhvr>
                                      <p:tavLst>
                                        <p:tav tm="0">
                                          <p:val>
                                            <p:fltVal val="0"/>
                                          </p:val>
                                        </p:tav>
                                        <p:tav tm="100000">
                                          <p:val>
                                            <p:strVal val="#ppt_w"/>
                                          </p:val>
                                        </p:tav>
                                      </p:tavLst>
                                    </p:anim>
                                    <p:anim calcmode="lin" valueType="num">
                                      <p:cBhvr>
                                        <p:cTn id="20" dur="500" fill="hold"/>
                                        <p:tgtEl>
                                          <p:spTgt spid="131091"/>
                                        </p:tgtEl>
                                        <p:attrNameLst>
                                          <p:attrName>ppt_h</p:attrName>
                                        </p:attrNameLst>
                                      </p:cBhvr>
                                      <p:tavLst>
                                        <p:tav tm="0">
                                          <p:val>
                                            <p:fltVal val="0"/>
                                          </p:val>
                                        </p:tav>
                                        <p:tav tm="100000">
                                          <p:val>
                                            <p:strVal val="#ppt_h"/>
                                          </p:val>
                                        </p:tav>
                                      </p:tavLst>
                                    </p:anim>
                                    <p:animEffect transition="in" filter="fade">
                                      <p:cBhvr>
                                        <p:cTn id="21" dur="500"/>
                                        <p:tgtEl>
                                          <p:spTgt spid="1310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31091"/>
                                        </p:tgtEl>
                                        <p:attrNameLst>
                                          <p:attrName>ppt_w</p:attrName>
                                        </p:attrNameLst>
                                      </p:cBhvr>
                                      <p:tavLst>
                                        <p:tav tm="0">
                                          <p:val>
                                            <p:strVal val="ppt_w"/>
                                          </p:val>
                                        </p:tav>
                                        <p:tav tm="100000">
                                          <p:val>
                                            <p:fltVal val="0"/>
                                          </p:val>
                                        </p:tav>
                                      </p:tavLst>
                                    </p:anim>
                                    <p:anim calcmode="lin" valueType="num">
                                      <p:cBhvr>
                                        <p:cTn id="26" dur="500"/>
                                        <p:tgtEl>
                                          <p:spTgt spid="131091"/>
                                        </p:tgtEl>
                                        <p:attrNameLst>
                                          <p:attrName>ppt_h</p:attrName>
                                        </p:attrNameLst>
                                      </p:cBhvr>
                                      <p:tavLst>
                                        <p:tav tm="0">
                                          <p:val>
                                            <p:strVal val="ppt_h"/>
                                          </p:val>
                                        </p:tav>
                                        <p:tav tm="100000">
                                          <p:val>
                                            <p:fltVal val="0"/>
                                          </p:val>
                                        </p:tav>
                                      </p:tavLst>
                                    </p:anim>
                                    <p:animEffect transition="out" filter="fade">
                                      <p:cBhvr>
                                        <p:cTn id="27" dur="500"/>
                                        <p:tgtEl>
                                          <p:spTgt spid="131091"/>
                                        </p:tgtEl>
                                      </p:cBhvr>
                                    </p:animEffect>
                                    <p:set>
                                      <p:cBhvr>
                                        <p:cTn id="28" dur="1" fill="hold">
                                          <p:stCondLst>
                                            <p:cond delay="499"/>
                                          </p:stCondLst>
                                        </p:cTn>
                                        <p:tgtEl>
                                          <p:spTgt spid="131091"/>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31092"/>
                                        </p:tgtEl>
                                        <p:attrNameLst>
                                          <p:attrName>style.visibility</p:attrName>
                                        </p:attrNameLst>
                                      </p:cBhvr>
                                      <p:to>
                                        <p:strVal val="visible"/>
                                      </p:to>
                                    </p:set>
                                    <p:anim calcmode="lin" valueType="num">
                                      <p:cBhvr>
                                        <p:cTn id="31" dur="500" fill="hold"/>
                                        <p:tgtEl>
                                          <p:spTgt spid="131092"/>
                                        </p:tgtEl>
                                        <p:attrNameLst>
                                          <p:attrName>ppt_w</p:attrName>
                                        </p:attrNameLst>
                                      </p:cBhvr>
                                      <p:tavLst>
                                        <p:tav tm="0">
                                          <p:val>
                                            <p:fltVal val="0"/>
                                          </p:val>
                                        </p:tav>
                                        <p:tav tm="100000">
                                          <p:val>
                                            <p:strVal val="#ppt_w"/>
                                          </p:val>
                                        </p:tav>
                                      </p:tavLst>
                                    </p:anim>
                                    <p:anim calcmode="lin" valueType="num">
                                      <p:cBhvr>
                                        <p:cTn id="32" dur="500" fill="hold"/>
                                        <p:tgtEl>
                                          <p:spTgt spid="131092"/>
                                        </p:tgtEl>
                                        <p:attrNameLst>
                                          <p:attrName>ppt_h</p:attrName>
                                        </p:attrNameLst>
                                      </p:cBhvr>
                                      <p:tavLst>
                                        <p:tav tm="0">
                                          <p:val>
                                            <p:fltVal val="0"/>
                                          </p:val>
                                        </p:tav>
                                        <p:tav tm="100000">
                                          <p:val>
                                            <p:strVal val="#ppt_h"/>
                                          </p:val>
                                        </p:tav>
                                      </p:tavLst>
                                    </p:anim>
                                    <p:animEffect transition="in" filter="fade">
                                      <p:cBhvr>
                                        <p:cTn id="33" dur="500"/>
                                        <p:tgtEl>
                                          <p:spTgt spid="1310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1093"/>
                                        </p:tgtEl>
                                        <p:attrNameLst>
                                          <p:attrName>style.visibility</p:attrName>
                                        </p:attrNameLst>
                                      </p:cBhvr>
                                      <p:to>
                                        <p:strVal val="visible"/>
                                      </p:to>
                                    </p:set>
                                    <p:anim calcmode="lin" valueType="num">
                                      <p:cBhvr>
                                        <p:cTn id="38" dur="500" fill="hold"/>
                                        <p:tgtEl>
                                          <p:spTgt spid="131093"/>
                                        </p:tgtEl>
                                        <p:attrNameLst>
                                          <p:attrName>ppt_w</p:attrName>
                                        </p:attrNameLst>
                                      </p:cBhvr>
                                      <p:tavLst>
                                        <p:tav tm="0">
                                          <p:val>
                                            <p:fltVal val="0"/>
                                          </p:val>
                                        </p:tav>
                                        <p:tav tm="100000">
                                          <p:val>
                                            <p:strVal val="#ppt_w"/>
                                          </p:val>
                                        </p:tav>
                                      </p:tavLst>
                                    </p:anim>
                                    <p:anim calcmode="lin" valueType="num">
                                      <p:cBhvr>
                                        <p:cTn id="39" dur="500" fill="hold"/>
                                        <p:tgtEl>
                                          <p:spTgt spid="131093"/>
                                        </p:tgtEl>
                                        <p:attrNameLst>
                                          <p:attrName>ppt_h</p:attrName>
                                        </p:attrNameLst>
                                      </p:cBhvr>
                                      <p:tavLst>
                                        <p:tav tm="0">
                                          <p:val>
                                            <p:fltVal val="0"/>
                                          </p:val>
                                        </p:tav>
                                        <p:tav tm="100000">
                                          <p:val>
                                            <p:strVal val="#ppt_h"/>
                                          </p:val>
                                        </p:tav>
                                      </p:tavLst>
                                    </p:anim>
                                    <p:animEffect transition="in" filter="fade">
                                      <p:cBhvr>
                                        <p:cTn id="40" dur="500"/>
                                        <p:tgtEl>
                                          <p:spTgt spid="13109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xit" presetSubtype="0" fill="hold" grpId="1" nodeType="clickEffect">
                                  <p:stCondLst>
                                    <p:cond delay="0"/>
                                  </p:stCondLst>
                                  <p:childTnLst>
                                    <p:anim calcmode="lin" valueType="num">
                                      <p:cBhvr>
                                        <p:cTn id="44" dur="500"/>
                                        <p:tgtEl>
                                          <p:spTgt spid="131092"/>
                                        </p:tgtEl>
                                        <p:attrNameLst>
                                          <p:attrName>ppt_w</p:attrName>
                                        </p:attrNameLst>
                                      </p:cBhvr>
                                      <p:tavLst>
                                        <p:tav tm="0">
                                          <p:val>
                                            <p:strVal val="ppt_w"/>
                                          </p:val>
                                        </p:tav>
                                        <p:tav tm="100000">
                                          <p:val>
                                            <p:fltVal val="0"/>
                                          </p:val>
                                        </p:tav>
                                      </p:tavLst>
                                    </p:anim>
                                    <p:anim calcmode="lin" valueType="num">
                                      <p:cBhvr>
                                        <p:cTn id="45" dur="500"/>
                                        <p:tgtEl>
                                          <p:spTgt spid="131092"/>
                                        </p:tgtEl>
                                        <p:attrNameLst>
                                          <p:attrName>ppt_h</p:attrName>
                                        </p:attrNameLst>
                                      </p:cBhvr>
                                      <p:tavLst>
                                        <p:tav tm="0">
                                          <p:val>
                                            <p:strVal val="ppt_h"/>
                                          </p:val>
                                        </p:tav>
                                        <p:tav tm="100000">
                                          <p:val>
                                            <p:fltVal val="0"/>
                                          </p:val>
                                        </p:tav>
                                      </p:tavLst>
                                    </p:anim>
                                    <p:animEffect transition="out" filter="fade">
                                      <p:cBhvr>
                                        <p:cTn id="46" dur="500"/>
                                        <p:tgtEl>
                                          <p:spTgt spid="131092"/>
                                        </p:tgtEl>
                                      </p:cBhvr>
                                    </p:animEffect>
                                    <p:set>
                                      <p:cBhvr>
                                        <p:cTn id="47" dur="1" fill="hold">
                                          <p:stCondLst>
                                            <p:cond delay="499"/>
                                          </p:stCondLst>
                                        </p:cTn>
                                        <p:tgtEl>
                                          <p:spTgt spid="131092"/>
                                        </p:tgtEl>
                                        <p:attrNameLst>
                                          <p:attrName>style.visibility</p:attrName>
                                        </p:attrNameLst>
                                      </p:cBhvr>
                                      <p:to>
                                        <p:strVal val="hidden"/>
                                      </p:to>
                                    </p:set>
                                  </p:childTnLst>
                                </p:cTn>
                              </p:par>
                              <p:par>
                                <p:cTn id="48" presetID="53" presetClass="exit" presetSubtype="0" fill="hold" grpId="1" nodeType="withEffect">
                                  <p:stCondLst>
                                    <p:cond delay="0"/>
                                  </p:stCondLst>
                                  <p:childTnLst>
                                    <p:anim calcmode="lin" valueType="num">
                                      <p:cBhvr>
                                        <p:cTn id="49" dur="500"/>
                                        <p:tgtEl>
                                          <p:spTgt spid="131093"/>
                                        </p:tgtEl>
                                        <p:attrNameLst>
                                          <p:attrName>ppt_w</p:attrName>
                                        </p:attrNameLst>
                                      </p:cBhvr>
                                      <p:tavLst>
                                        <p:tav tm="0">
                                          <p:val>
                                            <p:strVal val="ppt_w"/>
                                          </p:val>
                                        </p:tav>
                                        <p:tav tm="100000">
                                          <p:val>
                                            <p:fltVal val="0"/>
                                          </p:val>
                                        </p:tav>
                                      </p:tavLst>
                                    </p:anim>
                                    <p:anim calcmode="lin" valueType="num">
                                      <p:cBhvr>
                                        <p:cTn id="50" dur="500"/>
                                        <p:tgtEl>
                                          <p:spTgt spid="131093"/>
                                        </p:tgtEl>
                                        <p:attrNameLst>
                                          <p:attrName>ppt_h</p:attrName>
                                        </p:attrNameLst>
                                      </p:cBhvr>
                                      <p:tavLst>
                                        <p:tav tm="0">
                                          <p:val>
                                            <p:strVal val="ppt_h"/>
                                          </p:val>
                                        </p:tav>
                                        <p:tav tm="100000">
                                          <p:val>
                                            <p:fltVal val="0"/>
                                          </p:val>
                                        </p:tav>
                                      </p:tavLst>
                                    </p:anim>
                                    <p:animEffect transition="out" filter="fade">
                                      <p:cBhvr>
                                        <p:cTn id="51" dur="500"/>
                                        <p:tgtEl>
                                          <p:spTgt spid="131093"/>
                                        </p:tgtEl>
                                      </p:cBhvr>
                                    </p:animEffect>
                                    <p:set>
                                      <p:cBhvr>
                                        <p:cTn id="52" dur="1" fill="hold">
                                          <p:stCondLst>
                                            <p:cond delay="499"/>
                                          </p:stCondLst>
                                        </p:cTn>
                                        <p:tgtEl>
                                          <p:spTgt spid="131093"/>
                                        </p:tgtEl>
                                        <p:attrNameLst>
                                          <p:attrName>style.visibility</p:attrName>
                                        </p:attrNameLst>
                                      </p:cBhvr>
                                      <p:to>
                                        <p:strVal val="hidden"/>
                                      </p:to>
                                    </p:set>
                                  </p:childTnLst>
                                </p:cTn>
                              </p:par>
                              <p:par>
                                <p:cTn id="53" presetID="53" presetClass="entr" presetSubtype="0" fill="hold" grpId="0" nodeType="withEffect">
                                  <p:stCondLst>
                                    <p:cond delay="0"/>
                                  </p:stCondLst>
                                  <p:childTnLst>
                                    <p:set>
                                      <p:cBhvr>
                                        <p:cTn id="54" dur="1" fill="hold">
                                          <p:stCondLst>
                                            <p:cond delay="0"/>
                                          </p:stCondLst>
                                        </p:cTn>
                                        <p:tgtEl>
                                          <p:spTgt spid="131094"/>
                                        </p:tgtEl>
                                        <p:attrNameLst>
                                          <p:attrName>style.visibility</p:attrName>
                                        </p:attrNameLst>
                                      </p:cBhvr>
                                      <p:to>
                                        <p:strVal val="visible"/>
                                      </p:to>
                                    </p:set>
                                    <p:anim calcmode="lin" valueType="num">
                                      <p:cBhvr>
                                        <p:cTn id="55" dur="500" fill="hold"/>
                                        <p:tgtEl>
                                          <p:spTgt spid="131094"/>
                                        </p:tgtEl>
                                        <p:attrNameLst>
                                          <p:attrName>ppt_w</p:attrName>
                                        </p:attrNameLst>
                                      </p:cBhvr>
                                      <p:tavLst>
                                        <p:tav tm="0">
                                          <p:val>
                                            <p:fltVal val="0"/>
                                          </p:val>
                                        </p:tav>
                                        <p:tav tm="100000">
                                          <p:val>
                                            <p:strVal val="#ppt_w"/>
                                          </p:val>
                                        </p:tav>
                                      </p:tavLst>
                                    </p:anim>
                                    <p:anim calcmode="lin" valueType="num">
                                      <p:cBhvr>
                                        <p:cTn id="56" dur="500" fill="hold"/>
                                        <p:tgtEl>
                                          <p:spTgt spid="131094"/>
                                        </p:tgtEl>
                                        <p:attrNameLst>
                                          <p:attrName>ppt_h</p:attrName>
                                        </p:attrNameLst>
                                      </p:cBhvr>
                                      <p:tavLst>
                                        <p:tav tm="0">
                                          <p:val>
                                            <p:fltVal val="0"/>
                                          </p:val>
                                        </p:tav>
                                        <p:tav tm="100000">
                                          <p:val>
                                            <p:strVal val="#ppt_h"/>
                                          </p:val>
                                        </p:tav>
                                      </p:tavLst>
                                    </p:anim>
                                    <p:animEffect transition="in" filter="fade">
                                      <p:cBhvr>
                                        <p:cTn id="57" dur="500"/>
                                        <p:tgtEl>
                                          <p:spTgt spid="131094"/>
                                        </p:tgtEl>
                                      </p:cBhvr>
                                    </p:animEffect>
                                  </p:childTnLst>
                                </p:cTn>
                              </p:par>
                            </p:childTnLst>
                          </p:cTn>
                        </p:par>
                        <p:par>
                          <p:cTn id="58" fill="hold" nodeType="afterGroup">
                            <p:stCondLst>
                              <p:cond delay="500"/>
                            </p:stCondLst>
                            <p:childTnLst>
                              <p:par>
                                <p:cTn id="59" presetID="53" presetClass="entr" presetSubtype="0" fill="hold" grpId="0" nodeType="afterEffect">
                                  <p:stCondLst>
                                    <p:cond delay="0"/>
                                  </p:stCondLst>
                                  <p:childTnLst>
                                    <p:set>
                                      <p:cBhvr>
                                        <p:cTn id="60" dur="1" fill="hold">
                                          <p:stCondLst>
                                            <p:cond delay="0"/>
                                          </p:stCondLst>
                                        </p:cTn>
                                        <p:tgtEl>
                                          <p:spTgt spid="131096"/>
                                        </p:tgtEl>
                                        <p:attrNameLst>
                                          <p:attrName>style.visibility</p:attrName>
                                        </p:attrNameLst>
                                      </p:cBhvr>
                                      <p:to>
                                        <p:strVal val="visible"/>
                                      </p:to>
                                    </p:set>
                                    <p:anim calcmode="lin" valueType="num">
                                      <p:cBhvr>
                                        <p:cTn id="61" dur="500" fill="hold"/>
                                        <p:tgtEl>
                                          <p:spTgt spid="131096"/>
                                        </p:tgtEl>
                                        <p:attrNameLst>
                                          <p:attrName>ppt_w</p:attrName>
                                        </p:attrNameLst>
                                      </p:cBhvr>
                                      <p:tavLst>
                                        <p:tav tm="0">
                                          <p:val>
                                            <p:fltVal val="0"/>
                                          </p:val>
                                        </p:tav>
                                        <p:tav tm="100000">
                                          <p:val>
                                            <p:strVal val="#ppt_w"/>
                                          </p:val>
                                        </p:tav>
                                      </p:tavLst>
                                    </p:anim>
                                    <p:anim calcmode="lin" valueType="num">
                                      <p:cBhvr>
                                        <p:cTn id="62" dur="500" fill="hold"/>
                                        <p:tgtEl>
                                          <p:spTgt spid="131096"/>
                                        </p:tgtEl>
                                        <p:attrNameLst>
                                          <p:attrName>ppt_h</p:attrName>
                                        </p:attrNameLst>
                                      </p:cBhvr>
                                      <p:tavLst>
                                        <p:tav tm="0">
                                          <p:val>
                                            <p:fltVal val="0"/>
                                          </p:val>
                                        </p:tav>
                                        <p:tav tm="100000">
                                          <p:val>
                                            <p:strVal val="#ppt_h"/>
                                          </p:val>
                                        </p:tav>
                                      </p:tavLst>
                                    </p:anim>
                                    <p:animEffect transition="in" filter="fade">
                                      <p:cBhvr>
                                        <p:cTn id="63" dur="500"/>
                                        <p:tgtEl>
                                          <p:spTgt spid="131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0" grpId="0" animBg="1"/>
      <p:bldP spid="131090" grpId="1" animBg="1"/>
      <p:bldP spid="131091" grpId="0" animBg="1"/>
      <p:bldP spid="131091" grpId="1" animBg="1"/>
      <p:bldP spid="131092" grpId="0" animBg="1"/>
      <p:bldP spid="131092" grpId="1" animBg="1"/>
      <p:bldP spid="131093" grpId="0" animBg="1"/>
      <p:bldP spid="131093" grpId="1" animBg="1"/>
      <p:bldP spid="131094" grpId="0" animBg="1"/>
      <p:bldP spid="1310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88</TotalTime>
  <Words>1506</Words>
  <Application>Microsoft Macintosh PowerPoint</Application>
  <PresentationFormat>On-screen Show (4:3)</PresentationFormat>
  <Paragraphs>216</Paragraphs>
  <Slides>34</Slides>
  <Notes>9</Notes>
  <HiddenSlides>0</HiddenSlides>
  <MMClips>3</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Do Now</vt:lpstr>
      <vt:lpstr>3. The War of 1812 and the Era of Good Feelings-Madison and Monroe</vt:lpstr>
      <vt:lpstr>AP Prompt</vt:lpstr>
      <vt:lpstr>Outline</vt:lpstr>
      <vt:lpstr>PowerPoint Presentation</vt:lpstr>
      <vt:lpstr>PowerPoint Presentation</vt:lpstr>
      <vt:lpstr>PowerPoint Presentation</vt:lpstr>
      <vt:lpstr>War Hawks</vt:lpstr>
      <vt:lpstr>Which region would have supported a declaration of war the most? </vt:lpstr>
      <vt:lpstr>PowerPoint Presentation</vt:lpstr>
      <vt:lpstr>War for U.S. maritime (ocean trade) rights or a war for territory?</vt:lpstr>
      <vt:lpstr>Text Analysis</vt:lpstr>
      <vt:lpstr>The War of 1812 (1812—1815)</vt:lpstr>
      <vt:lpstr>War of 1812 Battles with Frontier Natives</vt:lpstr>
      <vt:lpstr>PowerPoint Presentation</vt:lpstr>
      <vt:lpstr>The War of 1812 (1812—1815)</vt:lpstr>
      <vt:lpstr>Death of Federalist Party</vt:lpstr>
      <vt:lpstr>Text Analysis</vt:lpstr>
      <vt:lpstr>Hartford Convention (1814)</vt:lpstr>
      <vt:lpstr>PowerPoint Presentation</vt:lpstr>
      <vt:lpstr>Treaty of Ghent</vt:lpstr>
      <vt:lpstr>Adams-Onis Treaty (1819)</vt:lpstr>
      <vt:lpstr>War of 1812’s Impact</vt:lpstr>
      <vt:lpstr>A National Perception</vt:lpstr>
      <vt:lpstr>Era of Good Feelings James Monroe (D-R) (1817-1825)</vt:lpstr>
      <vt:lpstr>The Era of Good Feelings:  1817-1825</vt:lpstr>
      <vt:lpstr>Era of Good Feelings  The Great Triumvirate</vt:lpstr>
      <vt:lpstr>Politics After the War of 1812</vt:lpstr>
      <vt:lpstr>Henry Clay’s American System</vt:lpstr>
      <vt:lpstr>The American System</vt:lpstr>
      <vt:lpstr>PowerPoint Presentation</vt:lpstr>
      <vt:lpstr>The American System Protective Tariffs</vt:lpstr>
      <vt:lpstr>The American System Bank of the United States (BUS)</vt:lpstr>
      <vt:lpstr>The American System Internal Improvements/Infrastructure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33</cp:revision>
  <dcterms:created xsi:type="dcterms:W3CDTF">2019-07-30T18:40:06Z</dcterms:created>
  <dcterms:modified xsi:type="dcterms:W3CDTF">2019-09-27T15:33:32Z</dcterms:modified>
</cp:coreProperties>
</file>