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bin" ContentType="audio/unknown"/>
  <Override PartName="/ppt/media/audio2.bin" ContentType="audio/unknown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8"/>
  </p:notesMasterIdLst>
  <p:sldIdLst>
    <p:sldId id="257" r:id="rId2"/>
    <p:sldId id="256" r:id="rId3"/>
    <p:sldId id="272" r:id="rId4"/>
    <p:sldId id="267" r:id="rId5"/>
    <p:sldId id="26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3D2CD-1BC3-FF4B-AD18-36DD733FD361}" type="datetimeFigureOut">
              <a:rPr lang="en-US" smtClean="0"/>
              <a:t>2/5/19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8D84E-5CF2-2F42-AA14-B0A5A6488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67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D84E-5CF2-2F42-AA14-B0A5A64888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61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(1913) was;</a:t>
            </a:r>
          </a:p>
        </p:txBody>
      </p:sp>
      <p:sp>
        <p:nvSpPr>
          <p:cNvPr id="522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9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AA335-5EE2-304B-9936-F0526BD6C654}" type="slidenum">
              <a:rPr lang="en-US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56355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D979-4A4B-8847-8E6A-716D7AFAF52C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2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and contrast progressive policies of Roosevelt and Taft in their respective presidencies.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757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0188"/>
            <a:ext cx="8077200" cy="66479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Rockwell"/>
                <a:cs typeface="Rockwell"/>
              </a:rPr>
              <a:t>Wilson &amp; African Americans</a:t>
            </a:r>
            <a:endParaRPr lang="en-US" dirty="0">
              <a:solidFill>
                <a:srgbClr val="FFFFFF"/>
              </a:solidFill>
              <a:latin typeface="Rockwell"/>
              <a:cs typeface="Rockwel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411552"/>
            <a:ext cx="3810000" cy="4487382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rgbClr val="FFFFFF"/>
                </a:solidFill>
                <a:latin typeface="Rockwell"/>
                <a:cs typeface="Rockwell"/>
              </a:rPr>
              <a:t>Segregation of federal offices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rgbClr val="FFFFFF"/>
                </a:solidFill>
                <a:latin typeface="Rockwell"/>
                <a:cs typeface="Rockwell"/>
              </a:rPr>
              <a:t>Discouraged African Americans from applying for federal employment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rgbClr val="FFFFFF"/>
                </a:solidFill>
                <a:latin typeface="Rockwell"/>
                <a:cs typeface="Rockwell"/>
              </a:rPr>
              <a:t>Praise for the Confederacy &amp; KKK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i="1" dirty="0" smtClean="0">
                <a:solidFill>
                  <a:srgbClr val="FFFFFF"/>
                </a:solidFill>
                <a:latin typeface="Rockwell"/>
                <a:cs typeface="Rockwell"/>
              </a:rPr>
              <a:t>The Birth of a Nation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FFFFFF"/>
                </a:solidFill>
                <a:latin typeface="Rockwell"/>
                <a:cs typeface="Rockwell"/>
              </a:rPr>
              <a:t>1</a:t>
            </a:r>
            <a:r>
              <a:rPr lang="en-US" sz="2400" baseline="30000" dirty="0" smtClean="0">
                <a:solidFill>
                  <a:srgbClr val="FFFFFF"/>
                </a:solidFill>
                <a:latin typeface="Rockwell"/>
                <a:cs typeface="Rockwell"/>
              </a:rPr>
              <a:t>st</a:t>
            </a:r>
            <a:r>
              <a:rPr lang="en-US" sz="2400" dirty="0" smtClean="0">
                <a:solidFill>
                  <a:srgbClr val="FFFFFF"/>
                </a:solidFill>
                <a:latin typeface="Rockwell"/>
                <a:cs typeface="Rockwell"/>
              </a:rPr>
              <a:t> film screened at the White House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990600"/>
            <a:ext cx="3669957" cy="565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2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Gov Steps in to Attack business:</a:t>
            </a:r>
            <a:br>
              <a:rPr lang="en-US" sz="4000"/>
            </a:br>
            <a:r>
              <a:rPr lang="en-US" sz="4000"/>
              <a:t>Laws Passed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Interstate Commerce Commission: </a:t>
            </a:r>
            <a:r>
              <a:rPr lang="en-US" sz="2400" dirty="0" err="1">
                <a:solidFill>
                  <a:srgbClr val="FFFFFF"/>
                </a:solidFill>
              </a:rPr>
              <a:t>Gov</a:t>
            </a:r>
            <a:r>
              <a:rPr lang="en-US" sz="2400" dirty="0">
                <a:solidFill>
                  <a:srgbClr val="FFFFFF"/>
                </a:solidFill>
              </a:rPr>
              <a:t> Agency to oversee = regulate on RR. (TR)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Elkins Act- regulate RR – no specials to friends (TR)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Hepburn Act- regulate RR- no free passes- Bribery (TR)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Meat Inspection Act-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Pure Food and Drug Act- </a:t>
            </a:r>
            <a:r>
              <a:rPr lang="en-US" sz="2400" dirty="0" err="1">
                <a:solidFill>
                  <a:srgbClr val="FFFFFF"/>
                </a:solidFill>
              </a:rPr>
              <a:t>Gov</a:t>
            </a:r>
            <a:r>
              <a:rPr lang="en-US" sz="2400" dirty="0">
                <a:solidFill>
                  <a:srgbClr val="FFFFFF"/>
                </a:solidFill>
              </a:rPr>
              <a:t> regulate food industry, and drugs- </a:t>
            </a:r>
            <a:r>
              <a:rPr lang="en-US" sz="2400" u="sng" dirty="0">
                <a:solidFill>
                  <a:srgbClr val="FFFFFF"/>
                </a:solidFill>
              </a:rPr>
              <a:t>The Jungle-</a:t>
            </a:r>
            <a:r>
              <a:rPr lang="en-US" sz="2400" dirty="0">
                <a:solidFill>
                  <a:srgbClr val="FFFFFF"/>
                </a:solidFill>
              </a:rPr>
              <a:t> Upton Sinclair-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Clayton Anti-Trust Act- attacks Big Business (Wilson)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Federal Trade Commission-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Federal Reserve System- Organizes the Banking system, regulate the money supply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Federal Income Tax </a:t>
            </a:r>
          </a:p>
        </p:txBody>
      </p:sp>
    </p:spTree>
    <p:extLst>
      <p:ext uri="{BB962C8B-B14F-4D97-AF65-F5344CB8AC3E}">
        <p14:creationId xmlns:p14="http://schemas.microsoft.com/office/powerpoint/2010/main" val="2991515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868680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dirty="0">
                <a:latin typeface="Rockwell"/>
                <a:cs typeface="Rockwell"/>
              </a:rPr>
              <a:t>Look over the chart.  How are these </a:t>
            </a:r>
            <a:r>
              <a:rPr lang="en-US" sz="3400" dirty="0" smtClean="0">
                <a:latin typeface="Rockwell"/>
                <a:cs typeface="Rockwell"/>
              </a:rPr>
              <a:t>Presidents’ progressive </a:t>
            </a:r>
            <a:r>
              <a:rPr lang="en-US" sz="3400" dirty="0">
                <a:latin typeface="Rockwell"/>
                <a:cs typeface="Rockwell"/>
              </a:rPr>
              <a:t>reforms changing the federal government?</a:t>
            </a:r>
          </a:p>
        </p:txBody>
      </p:sp>
      <p:pic>
        <p:nvPicPr>
          <p:cNvPr id="70661" name="Picture 2" descr="figure 20-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" y="1828800"/>
            <a:ext cx="8610600" cy="4916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52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Progressive Constitutional Amendments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9115"/>
            <a:ext cx="8229600" cy="52377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16</a:t>
            </a:r>
            <a:r>
              <a:rPr lang="en-US" baseline="30000" dirty="0"/>
              <a:t>th</a:t>
            </a:r>
            <a:r>
              <a:rPr lang="en-US" dirty="0"/>
              <a:t> Amendment= Income Taxes</a:t>
            </a:r>
          </a:p>
          <a:p>
            <a:r>
              <a:rPr lang="en-US" dirty="0"/>
              <a:t>17</a:t>
            </a:r>
            <a:r>
              <a:rPr lang="en-US" baseline="30000" dirty="0"/>
              <a:t>th</a:t>
            </a:r>
            <a:r>
              <a:rPr lang="en-US" dirty="0"/>
              <a:t> Amendment= Direct Election of </a:t>
            </a:r>
            <a:r>
              <a:rPr lang="en-US" dirty="0" smtClean="0"/>
              <a:t>Senators</a:t>
            </a:r>
            <a:endParaRPr lang="en-US" dirty="0"/>
          </a:p>
          <a:p>
            <a:pPr lvl="1"/>
            <a:r>
              <a:rPr lang="en-US" sz="1800" b="1" dirty="0" smtClean="0"/>
              <a:t>Government </a:t>
            </a:r>
            <a:r>
              <a:rPr lang="en-US" sz="1800" b="1" dirty="0"/>
              <a:t>of the </a:t>
            </a:r>
            <a:r>
              <a:rPr lang="en-US" sz="1800" b="1" dirty="0" smtClean="0"/>
              <a:t>People</a:t>
            </a:r>
          </a:p>
          <a:p>
            <a:pPr lvl="1"/>
            <a:r>
              <a:rPr lang="en-US" sz="1400" b="1" dirty="0" smtClean="0"/>
              <a:t>Initiatives</a:t>
            </a:r>
            <a:endParaRPr lang="en-US" sz="1400" b="1" dirty="0"/>
          </a:p>
          <a:p>
            <a:pPr lvl="2">
              <a:lnSpc>
                <a:spcPct val="80000"/>
              </a:lnSpc>
            </a:pPr>
            <a:r>
              <a:rPr lang="en-US" sz="1400" dirty="0"/>
              <a:t>Petition of enough voter signatures to force an election</a:t>
            </a:r>
          </a:p>
          <a:p>
            <a:pPr lvl="1">
              <a:lnSpc>
                <a:spcPct val="80000"/>
              </a:lnSpc>
            </a:pPr>
            <a:r>
              <a:rPr lang="en-US" sz="1400" b="1" dirty="0"/>
              <a:t>Referendums</a:t>
            </a:r>
          </a:p>
          <a:p>
            <a:pPr lvl="2">
              <a:lnSpc>
                <a:spcPct val="80000"/>
              </a:lnSpc>
            </a:pPr>
            <a:r>
              <a:rPr lang="en-US" sz="1400" dirty="0"/>
              <a:t>Legislative proposals determined by electorate</a:t>
            </a:r>
          </a:p>
          <a:p>
            <a:pPr lvl="1">
              <a:lnSpc>
                <a:spcPct val="80000"/>
              </a:lnSpc>
            </a:pPr>
            <a:r>
              <a:rPr lang="en-US" sz="1400" b="1" dirty="0"/>
              <a:t>Recalls</a:t>
            </a:r>
          </a:p>
          <a:p>
            <a:pPr lvl="2">
              <a:lnSpc>
                <a:spcPct val="80000"/>
              </a:lnSpc>
            </a:pPr>
            <a:r>
              <a:rPr lang="en-US" sz="1400" dirty="0"/>
              <a:t>Remove elected officials through local/state </a:t>
            </a:r>
            <a:r>
              <a:rPr lang="en-US" sz="1400" dirty="0" smtClean="0"/>
              <a:t>elections</a:t>
            </a:r>
            <a:endParaRPr lang="en-US" sz="1400" dirty="0"/>
          </a:p>
          <a:p>
            <a:r>
              <a:rPr lang="en-US" dirty="0"/>
              <a:t>18</a:t>
            </a:r>
            <a:r>
              <a:rPr lang="en-US" baseline="30000" dirty="0"/>
              <a:t>th</a:t>
            </a:r>
            <a:r>
              <a:rPr lang="en-US" dirty="0"/>
              <a:t> Amendment= Prohibition of Alcohol</a:t>
            </a:r>
          </a:p>
          <a:p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Amendment= </a:t>
            </a:r>
            <a:r>
              <a:rPr lang="en-US" dirty="0" smtClean="0"/>
              <a:t>Women’s Right to </a:t>
            </a:r>
            <a:r>
              <a:rPr lang="en-US" dirty="0"/>
              <a:t>Vote</a:t>
            </a:r>
          </a:p>
        </p:txBody>
      </p:sp>
    </p:spTree>
    <p:extLst>
      <p:ext uri="{BB962C8B-B14F-4D97-AF65-F5344CB8AC3E}">
        <p14:creationId xmlns:p14="http://schemas.microsoft.com/office/powerpoint/2010/main" val="30725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/>
              <a:t>Waning of the Progressive Movement 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Progressive movement peaks by 1917</a:t>
            </a:r>
          </a:p>
          <a:p>
            <a:r>
              <a:rPr lang="en-US" sz="2800"/>
              <a:t>Success of the movement led to its decline</a:t>
            </a:r>
          </a:p>
          <a:p>
            <a:r>
              <a:rPr lang="en-US" sz="2800"/>
              <a:t>Advent of World War I also hurt progressive activism</a:t>
            </a:r>
          </a:p>
          <a:p>
            <a:r>
              <a:rPr lang="en-US" sz="2800"/>
              <a:t>Progressives themselves began to weary of their reform zeal—as did the nation as a whole</a:t>
            </a:r>
          </a:p>
          <a:p>
            <a:r>
              <a:rPr lang="en-US" sz="2800"/>
              <a:t>Ironically, voter participation has steadily declined since the election of 1912</a:t>
            </a:r>
          </a:p>
        </p:txBody>
      </p:sp>
    </p:spTree>
    <p:extLst>
      <p:ext uri="{BB962C8B-B14F-4D97-AF65-F5344CB8AC3E}">
        <p14:creationId xmlns:p14="http://schemas.microsoft.com/office/powerpoint/2010/main" val="1084161452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Progressive Era: An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could it be seen as effective?</a:t>
            </a:r>
          </a:p>
          <a:p>
            <a:pPr lvl="1"/>
            <a:r>
              <a:rPr lang="en-US" dirty="0" smtClean="0"/>
              <a:t>Reforms: child labor, women’s labor</a:t>
            </a:r>
          </a:p>
          <a:p>
            <a:pPr lvl="1"/>
            <a:r>
              <a:rPr lang="en-US" dirty="0" smtClean="0"/>
              <a:t>Increased participation in politics</a:t>
            </a:r>
          </a:p>
          <a:p>
            <a:pPr lvl="2"/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amendment, 19</a:t>
            </a:r>
            <a:r>
              <a:rPr lang="en-US" baseline="30000" dirty="0" smtClean="0"/>
              <a:t>th</a:t>
            </a:r>
            <a:r>
              <a:rPr lang="en-US" dirty="0" smtClean="0"/>
              <a:t> amendment, initiative, referendum, reform</a:t>
            </a:r>
          </a:p>
          <a:p>
            <a:pPr lvl="1"/>
            <a:r>
              <a:rPr lang="en-US" dirty="0" smtClean="0"/>
              <a:t>Trusts were broken up</a:t>
            </a:r>
            <a:endParaRPr lang="en-US" dirty="0"/>
          </a:p>
          <a:p>
            <a:r>
              <a:rPr lang="en-US" dirty="0" smtClean="0"/>
              <a:t>Ineffective?</a:t>
            </a:r>
          </a:p>
          <a:p>
            <a:pPr lvl="1"/>
            <a:r>
              <a:rPr lang="en-US" dirty="0" smtClean="0"/>
              <a:t>African American Civil Rights Lacking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41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>
            <p:ph type="title"/>
          </p:nvPr>
        </p:nvSpPr>
        <p:spPr>
          <a:xfrm>
            <a:off x="380629" y="609451"/>
            <a:ext cx="8229823" cy="75902"/>
          </a:xfrm>
        </p:spPr>
        <p:txBody>
          <a:bodyPr lIns="88896" tIns="50798" rIns="88896" bIns="50798">
            <a:normAutofit fontScale="90000"/>
          </a:bodyPr>
          <a:lstStyle/>
          <a:p>
            <a:pPr defTabSz="914145"/>
            <a:r>
              <a:rPr lang="en-US" sz="3200" b="1">
                <a:latin typeface="Rockwell"/>
                <a:cs typeface="Rockwell"/>
                <a:sym typeface="Arial" charset="0"/>
              </a:rPr>
              <a:t>Overview of American Progressivism</a:t>
            </a:r>
            <a:br>
              <a:rPr lang="en-US" sz="3200" b="1">
                <a:latin typeface="Rockwell"/>
                <a:cs typeface="Rockwell"/>
                <a:sym typeface="Arial" charset="0"/>
              </a:rPr>
            </a:br>
            <a:endParaRPr lang="en-US">
              <a:latin typeface="Rockwell"/>
              <a:cs typeface="Rockwell"/>
            </a:endParaRPr>
          </a:p>
        </p:txBody>
      </p:sp>
      <p:sp>
        <p:nvSpPr>
          <p:cNvPr id="4098" name="Rectangle 2"/>
          <p:cNvSpPr>
            <a:spLocks noChangeArrowheads="1"/>
          </p:cNvSpPr>
          <p:nvPr>
            <p:ph type="body" idx="1"/>
          </p:nvPr>
        </p:nvSpPr>
        <p:spPr>
          <a:xfrm>
            <a:off x="456531" y="761256"/>
            <a:ext cx="8379395" cy="6241852"/>
          </a:xfrm>
        </p:spPr>
        <p:txBody>
          <a:bodyPr lIns="88896" tIns="50798" rIns="88896" bIns="50798" anchor="t"/>
          <a:lstStyle/>
          <a:p>
            <a:pPr marL="195330" indent="-195330" defTabSz="914145">
              <a:spcBef>
                <a:spcPts val="492"/>
              </a:spcBef>
              <a:buClr>
                <a:srgbClr val="000000"/>
              </a:buClr>
              <a:buFont typeface="ArialMT" charset="0"/>
              <a:buChar char="•"/>
            </a:pPr>
            <a:r>
              <a:rPr lang="en-US" sz="2200" dirty="0">
                <a:latin typeface="Rockwell"/>
                <a:cs typeface="Rockwell"/>
                <a:sym typeface="Arial" charset="0"/>
              </a:rPr>
              <a:t>Progressivism was not an organized movement; it was a general spirit of reform (or CHANGE) embraced by Americans with diverse goals and backgrounds during the early 20</a:t>
            </a:r>
            <a:r>
              <a:rPr lang="en-US" sz="2200" baseline="31000" dirty="0">
                <a:latin typeface="Rockwell"/>
                <a:cs typeface="Rockwell"/>
                <a:sym typeface="Arial" charset="0"/>
              </a:rPr>
              <a:t>th</a:t>
            </a:r>
            <a:r>
              <a:rPr lang="en-US" sz="2200" dirty="0">
                <a:latin typeface="Rockwell"/>
                <a:cs typeface="Rockwell"/>
                <a:sym typeface="Arial" charset="0"/>
              </a:rPr>
              <a:t>  century. </a:t>
            </a:r>
          </a:p>
          <a:p>
            <a:pPr marL="195330" indent="-195330" defTabSz="914145">
              <a:spcBef>
                <a:spcPts val="492"/>
              </a:spcBef>
              <a:buClr>
                <a:srgbClr val="000000"/>
              </a:buClr>
              <a:buFont typeface="ArialMT" charset="0"/>
              <a:buChar char="•"/>
            </a:pPr>
            <a:r>
              <a:rPr lang="en-US" sz="2200" dirty="0">
                <a:latin typeface="Rockwell"/>
                <a:cs typeface="Rockwell"/>
                <a:sym typeface="Arial" charset="0"/>
              </a:rPr>
              <a:t>Progressives sought the advancement of humanity</a:t>
            </a:r>
          </a:p>
          <a:p>
            <a:pPr marL="195330" indent="-195330" defTabSz="914145">
              <a:spcBef>
                <a:spcPts val="492"/>
              </a:spcBef>
              <a:buNone/>
            </a:pPr>
            <a:r>
              <a:rPr lang="en-US" sz="1800" dirty="0">
                <a:latin typeface="Rockwell"/>
                <a:cs typeface="Rockwell"/>
                <a:sym typeface="Arial" charset="0"/>
              </a:rPr>
              <a:t>	(progress = improvement of mankind in an evolutionary sense. Think: Darwin) </a:t>
            </a:r>
            <a:r>
              <a:rPr lang="en-US" sz="2200" dirty="0">
                <a:latin typeface="Rockwell"/>
                <a:cs typeface="Rockwell"/>
                <a:sym typeface="Arial" charset="0"/>
              </a:rPr>
              <a:t>through reform of government , the economy, and society.</a:t>
            </a:r>
          </a:p>
          <a:p>
            <a:pPr marL="195330" indent="-195330" defTabSz="914145">
              <a:spcBef>
                <a:spcPts val="492"/>
              </a:spcBef>
              <a:buClr>
                <a:srgbClr val="000000"/>
              </a:buClr>
              <a:buFont typeface="ArialMT" charset="0"/>
              <a:buChar char="•"/>
            </a:pPr>
            <a:r>
              <a:rPr lang="en-US" sz="2200" dirty="0">
                <a:latin typeface="Rockwell"/>
                <a:cs typeface="Rockwell"/>
                <a:sym typeface="Arial" charset="0"/>
              </a:rPr>
              <a:t>It first emerged as a response to the vast changes brought by industrialization. </a:t>
            </a:r>
          </a:p>
          <a:p>
            <a:pPr marL="195330" indent="-195330" defTabSz="914145">
              <a:spcBef>
                <a:spcPts val="492"/>
              </a:spcBef>
              <a:buClr>
                <a:srgbClr val="000000"/>
              </a:buClr>
              <a:buFont typeface="ArialMT" charset="0"/>
              <a:buChar char="•"/>
            </a:pPr>
            <a:r>
              <a:rPr lang="en-US" sz="2200" dirty="0">
                <a:latin typeface="Rockwell"/>
                <a:cs typeface="Rockwell"/>
                <a:sym typeface="Arial" charset="0"/>
              </a:rPr>
              <a:t>It was an alternative to the traditional conservative response to social and economic issues (e.g. Pres. McKinley); then and, even today, </a:t>
            </a:r>
            <a:r>
              <a:rPr lang="en-US" sz="2200" dirty="0" smtClean="0">
                <a:latin typeface="Rockwell"/>
                <a:cs typeface="Rockwell"/>
                <a:sym typeface="Arial" charset="0"/>
              </a:rPr>
              <a:t>it’s </a:t>
            </a:r>
            <a:r>
              <a:rPr lang="en-US" sz="2200" dirty="0">
                <a:latin typeface="Rockwell"/>
                <a:cs typeface="Rockwell"/>
                <a:sym typeface="Arial" charset="0"/>
              </a:rPr>
              <a:t>been associated with left-wing politics, and even more radical streams of communism or anarchism.</a:t>
            </a:r>
          </a:p>
          <a:p>
            <a:pPr marL="195330" indent="-195330" defTabSz="914145">
              <a:spcBef>
                <a:spcPts val="492"/>
              </a:spcBef>
              <a:buClr>
                <a:srgbClr val="000000"/>
              </a:buClr>
              <a:buFont typeface="ArialMT" charset="0"/>
              <a:buChar char="•"/>
            </a:pPr>
            <a:r>
              <a:rPr lang="en-US" sz="2200" dirty="0">
                <a:latin typeface="Rockwell"/>
                <a:cs typeface="Rockwell"/>
                <a:sym typeface="Arial" charset="0"/>
              </a:rPr>
              <a:t>Progressivism was, thus, both forward-looking and backward-looking in its outlook. </a:t>
            </a:r>
          </a:p>
        </p:txBody>
      </p:sp>
      <p:sp>
        <p:nvSpPr>
          <p:cNvPr id="4099" name="Rectangle 3"/>
          <p:cNvSpPr>
            <a:spLocks/>
          </p:cNvSpPr>
          <p:nvPr/>
        </p:nvSpPr>
        <p:spPr bwMode="auto">
          <a:xfrm>
            <a:off x="6552158" y="6245201"/>
            <a:ext cx="2134195" cy="475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8896" tIns="50798" rIns="88896" bIns="50798"/>
          <a:lstStyle/>
          <a:p>
            <a:pPr algn="r" defTabSz="914145"/>
            <a:r>
              <a:rPr lang="en-US" sz="1300">
                <a:latin typeface="Arial" charset="0"/>
                <a:cs typeface="Arial" charset="0"/>
                <a:sym typeface="Arial" charset="0"/>
              </a:rPr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67326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43539"/>
            <a:ext cx="7772400" cy="2056912"/>
          </a:xfrm>
        </p:spPr>
        <p:txBody>
          <a:bodyPr>
            <a:normAutofit/>
          </a:bodyPr>
          <a:lstStyle/>
          <a:p>
            <a:r>
              <a:rPr lang="en-US" dirty="0" smtClean="0"/>
              <a:t>3. Wilsonian Progressivism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 2018-2019</a:t>
            </a:r>
          </a:p>
          <a:p>
            <a:r>
              <a:rPr lang="en-US" dirty="0" smtClean="0"/>
              <a:t>Period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613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/>
          </p:cNvSpPr>
          <p:nvPr/>
        </p:nvSpPr>
        <p:spPr bwMode="auto">
          <a:xfrm>
            <a:off x="6552158" y="6245201"/>
            <a:ext cx="2134195" cy="475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8896" tIns="50798" rIns="88896" bIns="50798"/>
          <a:lstStyle/>
          <a:p>
            <a:pPr algn="r" defTabSz="914145"/>
            <a:r>
              <a:rPr lang="en-US" sz="1300">
                <a:latin typeface="Arial" charset="0"/>
                <a:cs typeface="Arial" charset="0"/>
                <a:sym typeface="Arial" charset="0"/>
              </a:rPr>
              <a:t>3</a:t>
            </a:r>
            <a:endParaRPr lang="en-US"/>
          </a:p>
        </p:txBody>
      </p:sp>
      <p:sp>
        <p:nvSpPr>
          <p:cNvPr id="5122" name="Rectangle 2"/>
          <p:cNvSpPr>
            <a:spLocks noChangeArrowheads="1"/>
          </p:cNvSpPr>
          <p:nvPr>
            <p:ph type="title"/>
          </p:nvPr>
        </p:nvSpPr>
        <p:spPr>
          <a:xfrm>
            <a:off x="380629" y="0"/>
            <a:ext cx="8229823" cy="1065982"/>
          </a:xfrm>
        </p:spPr>
        <p:txBody>
          <a:bodyPr lIns="88896" tIns="50798" rIns="88896" bIns="50798">
            <a:normAutofit fontScale="90000"/>
          </a:bodyPr>
          <a:lstStyle/>
          <a:p>
            <a:pPr defTabSz="914145"/>
            <a:r>
              <a:rPr lang="en-US" sz="2700" b="1" u="sng">
                <a:latin typeface="Rockwell"/>
                <a:cs typeface="Rockwell"/>
                <a:sym typeface="Arial" charset="0"/>
              </a:rPr>
              <a:t>Roots of the Progressive Movement:</a:t>
            </a:r>
            <a:r>
              <a:rPr lang="en-US" sz="2700">
                <a:latin typeface="Rockwell"/>
                <a:cs typeface="Rockwell"/>
                <a:sym typeface="Arial" charset="0"/>
              </a:rPr>
              <a:t> </a:t>
            </a:r>
            <a:br>
              <a:rPr lang="en-US" sz="2700">
                <a:latin typeface="Rockwell"/>
                <a:cs typeface="Rockwell"/>
                <a:sym typeface="Arial" charset="0"/>
              </a:rPr>
            </a:br>
            <a:endParaRPr lang="en-US">
              <a:latin typeface="Rockwell"/>
              <a:cs typeface="Rockwell"/>
            </a:endParaRPr>
          </a:p>
        </p:txBody>
      </p:sp>
      <p:sp>
        <p:nvSpPr>
          <p:cNvPr id="5123" name="Rectangle 3"/>
          <p:cNvSpPr>
            <a:spLocks noChangeArrowheads="1"/>
          </p:cNvSpPr>
          <p:nvPr>
            <p:ph type="body" idx="1"/>
          </p:nvPr>
        </p:nvSpPr>
        <p:spPr>
          <a:xfrm>
            <a:off x="-456531" y="1294805"/>
            <a:ext cx="7695159" cy="5563195"/>
          </a:xfrm>
        </p:spPr>
        <p:txBody>
          <a:bodyPr lIns="88896" tIns="50798" rIns="88896" bIns="50798" anchor="t"/>
          <a:lstStyle/>
          <a:p>
            <a:pPr marL="851639" lvl="2" indent="-208724" defTabSz="914145">
              <a:lnSpc>
                <a:spcPct val="90000"/>
              </a:lnSpc>
              <a:spcBef>
                <a:spcPts val="352"/>
              </a:spcBef>
              <a:buClr>
                <a:srgbClr val="000000"/>
              </a:buClr>
              <a:buFont typeface="ArialMT" charset="0"/>
              <a:buChar char="•"/>
            </a:pPr>
            <a:r>
              <a:rPr lang="en-US" sz="2200" dirty="0">
                <a:latin typeface="Rockwell"/>
                <a:ea typeface="ＭＳ Ｐゴシック" charset="0"/>
                <a:cs typeface="Rockwell"/>
                <a:sym typeface="Arial" charset="0"/>
              </a:rPr>
              <a:t>Origins can be traced to: </a:t>
            </a:r>
          </a:p>
          <a:p>
            <a:pPr marL="1215511" lvl="3" indent="-251139" defTabSz="914145">
              <a:lnSpc>
                <a:spcPct val="90000"/>
              </a:lnSpc>
              <a:spcBef>
                <a:spcPts val="281"/>
              </a:spcBef>
              <a:buClr>
                <a:srgbClr val="000000"/>
              </a:buClr>
              <a:buFont typeface="ArialMT" charset="0"/>
              <a:buChar char="–"/>
            </a:pPr>
            <a:r>
              <a:rPr lang="en-US" sz="2200" dirty="0">
                <a:latin typeface="Rockwell"/>
                <a:ea typeface="ＭＳ Ｐゴシック" charset="0"/>
                <a:cs typeface="Rockwell"/>
                <a:sym typeface="Arial" charset="0"/>
              </a:rPr>
              <a:t>Populist era (Think: William Jennings Bryan and the Silver controversy, the Depression of 1893)</a:t>
            </a:r>
          </a:p>
          <a:p>
            <a:pPr marL="851639" lvl="2" indent="-208724" defTabSz="914145">
              <a:lnSpc>
                <a:spcPct val="90000"/>
              </a:lnSpc>
              <a:spcBef>
                <a:spcPts val="352"/>
              </a:spcBef>
              <a:buClr>
                <a:srgbClr val="000000"/>
              </a:buClr>
              <a:buFont typeface="ArialMT" charset="0"/>
              <a:buChar char="•"/>
            </a:pPr>
            <a:r>
              <a:rPr lang="en-US" sz="2200" dirty="0" smtClean="0">
                <a:latin typeface="Rockwell"/>
                <a:ea typeface="ＭＳ Ｐゴシック" charset="0"/>
                <a:cs typeface="Rockwell"/>
                <a:sym typeface="Arial" charset="0"/>
              </a:rPr>
              <a:t>Sparks for </a:t>
            </a:r>
            <a:r>
              <a:rPr lang="en-US" sz="2200" dirty="0">
                <a:latin typeface="Rockwell"/>
                <a:ea typeface="ＭＳ Ｐゴシック" charset="0"/>
                <a:cs typeface="Rockwell"/>
                <a:sym typeface="Arial" charset="0"/>
              </a:rPr>
              <a:t>dramatic activism: </a:t>
            </a:r>
          </a:p>
          <a:p>
            <a:pPr marL="1215511" lvl="3" indent="-251139" defTabSz="914145">
              <a:lnSpc>
                <a:spcPct val="90000"/>
              </a:lnSpc>
              <a:spcBef>
                <a:spcPts val="281"/>
              </a:spcBef>
              <a:buClr>
                <a:srgbClr val="000000"/>
              </a:buClr>
              <a:buFont typeface="ArialMT" charset="0"/>
              <a:buChar char="–"/>
            </a:pPr>
            <a:r>
              <a:rPr lang="en-US" sz="2200" dirty="0">
                <a:latin typeface="Rockwell"/>
                <a:ea typeface="ＭＳ Ｐゴシック" charset="0"/>
                <a:cs typeface="Rockwell"/>
                <a:sym typeface="Arial" charset="0"/>
              </a:rPr>
              <a:t>Triangle Shirtwaist Factory Fire in 1911</a:t>
            </a:r>
          </a:p>
          <a:p>
            <a:pPr marL="851639" lvl="2" indent="-208724" defTabSz="914145">
              <a:lnSpc>
                <a:spcPct val="90000"/>
              </a:lnSpc>
              <a:spcBef>
                <a:spcPts val="352"/>
              </a:spcBef>
              <a:buClr>
                <a:srgbClr val="000000"/>
              </a:buClr>
              <a:buFont typeface="ArialMT" charset="0"/>
              <a:buChar char="•"/>
            </a:pPr>
            <a:r>
              <a:rPr lang="en-US" sz="2200" dirty="0">
                <a:latin typeface="Rockwell"/>
                <a:ea typeface="ＭＳ Ｐゴシック" charset="0"/>
                <a:cs typeface="Rockwell"/>
                <a:sym typeface="Arial" charset="0"/>
              </a:rPr>
              <a:t>Who were progressives, generally? </a:t>
            </a:r>
          </a:p>
          <a:p>
            <a:pPr marL="1215511" lvl="3" indent="-251139" defTabSz="914145">
              <a:lnSpc>
                <a:spcPct val="90000"/>
              </a:lnSpc>
              <a:spcBef>
                <a:spcPts val="281"/>
              </a:spcBef>
              <a:buClr>
                <a:srgbClr val="000000"/>
              </a:buClr>
              <a:buFont typeface="ArialMT" charset="0"/>
              <a:buChar char="–"/>
            </a:pPr>
            <a:r>
              <a:rPr lang="en-US" sz="2200" dirty="0">
                <a:latin typeface="Rockwell"/>
                <a:ea typeface="ＭＳ Ｐゴシック" charset="0"/>
                <a:cs typeface="Rockwell"/>
                <a:sym typeface="Arial" charset="0"/>
              </a:rPr>
              <a:t>A mix of privileged, elite, middle class intellectuals, angry writers, and activists</a:t>
            </a:r>
          </a:p>
          <a:p>
            <a:pPr marL="1215511" lvl="3" indent="-251139" defTabSz="914145">
              <a:lnSpc>
                <a:spcPct val="90000"/>
              </a:lnSpc>
              <a:spcBef>
                <a:spcPts val="281"/>
              </a:spcBef>
              <a:buClr>
                <a:srgbClr val="000000"/>
              </a:buClr>
              <a:buFont typeface="ArialMT" charset="0"/>
              <a:buChar char="–"/>
            </a:pPr>
            <a:r>
              <a:rPr lang="en-US" sz="2200" dirty="0">
                <a:latin typeface="Rockwell"/>
                <a:ea typeface="ＭＳ Ｐゴシック" charset="0"/>
                <a:cs typeface="Rockwell"/>
                <a:sym typeface="Arial" charset="0"/>
              </a:rPr>
              <a:t>They organized to educate the public , and lobby for new reforms to many problems in our country related to industrialization and rapid urbanization.</a:t>
            </a:r>
          </a:p>
        </p:txBody>
      </p:sp>
      <p:pic>
        <p:nvPicPr>
          <p:cNvPr id="5124" name="Picture 4" descr="6-173-close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842" y="3504903"/>
            <a:ext cx="1696641" cy="251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25" name="Picture 5" descr="cross_of_gold_speech_carto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628" y="1370708"/>
            <a:ext cx="1523628" cy="190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137689"/>
      </p:ext>
    </p:extLst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900" y="0"/>
            <a:ext cx="6420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70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12 Election Ma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65200"/>
            <a:ext cx="9144000" cy="491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76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Woodrow Wilson’s ‘New Freedom’ 1913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Text Analysis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30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533" y="230188"/>
            <a:ext cx="8456467" cy="66479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Rockwell"/>
                <a:cs typeface="Rockwell"/>
              </a:rPr>
              <a:t>The “New Freedom”</a:t>
            </a:r>
            <a:endParaRPr lang="en-US" dirty="0">
              <a:solidFill>
                <a:srgbClr val="FFFFFF"/>
              </a:solidFill>
              <a:latin typeface="Rockwell"/>
              <a:cs typeface="Rockwell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" y="1411552"/>
            <a:ext cx="4343400" cy="54599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srgbClr val="FFFFFF"/>
                </a:solidFill>
                <a:latin typeface="Rockwell"/>
                <a:cs typeface="Rockwell"/>
              </a:rPr>
              <a:t>Tear down the </a:t>
            </a:r>
            <a:r>
              <a:rPr lang="en-US" dirty="0">
                <a:solidFill>
                  <a:srgbClr val="FFFFFF"/>
                </a:solidFill>
                <a:latin typeface="Rockwell"/>
                <a:cs typeface="Rockwell"/>
              </a:rPr>
              <a:t>“triple wall of privilege”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FFFF"/>
                </a:solidFill>
                <a:latin typeface="Rockwell"/>
                <a:cs typeface="Rockwell"/>
              </a:rPr>
              <a:t>Lower high </a:t>
            </a:r>
            <a:r>
              <a:rPr lang="en-US" sz="2800" dirty="0">
                <a:solidFill>
                  <a:srgbClr val="FFFFFF"/>
                </a:solidFill>
                <a:latin typeface="Rockwell"/>
                <a:cs typeface="Rockwell"/>
              </a:rPr>
              <a:t>tariffs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FFFF"/>
                </a:solidFill>
                <a:latin typeface="Rockwell"/>
                <a:cs typeface="Rockwell"/>
              </a:rPr>
              <a:t>Regulate big </a:t>
            </a:r>
            <a:r>
              <a:rPr lang="en-US" sz="2800" dirty="0">
                <a:solidFill>
                  <a:srgbClr val="FFFFFF"/>
                </a:solidFill>
                <a:latin typeface="Rockwell"/>
                <a:cs typeface="Rockwell"/>
              </a:rPr>
              <a:t>business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FFFF"/>
                </a:solidFill>
                <a:latin typeface="Rockwell"/>
                <a:cs typeface="Rockwell"/>
              </a:rPr>
              <a:t>Reform the banking </a:t>
            </a:r>
            <a:r>
              <a:rPr lang="en-US" sz="2800" dirty="0">
                <a:solidFill>
                  <a:srgbClr val="FFFFFF"/>
                </a:solidFill>
                <a:latin typeface="Rockwell"/>
                <a:cs typeface="Rockwell"/>
              </a:rPr>
              <a:t>system</a:t>
            </a:r>
          </a:p>
          <a:p>
            <a:pPr marL="0" lvl="0" indent="0">
              <a:buNone/>
            </a:pPr>
            <a:endParaRPr lang="en-US" dirty="0" smtClean="0">
              <a:solidFill>
                <a:srgbClr val="FFFFFF"/>
              </a:solidFill>
              <a:latin typeface="Rockwell"/>
              <a:cs typeface="Rockwell"/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srgbClr val="FFFFFF"/>
                </a:solidFill>
                <a:latin typeface="Rockwell"/>
                <a:cs typeface="Rockwell"/>
              </a:rPr>
              <a:t>“Priming the pump” for business growth</a:t>
            </a:r>
            <a:endParaRPr lang="en-US" sz="2800" dirty="0" smtClean="0">
              <a:solidFill>
                <a:srgbClr val="FFFFFF"/>
              </a:solidFill>
              <a:latin typeface="Rockwell"/>
              <a:cs typeface="Rockwell"/>
            </a:endParaRPr>
          </a:p>
          <a:p>
            <a:pPr lvl="0">
              <a:buFont typeface="Courier New" panose="02070309020205020404" pitchFamily="49" charset="0"/>
              <a:buChar char="o"/>
            </a:pPr>
            <a:endParaRPr lang="en-US" sz="2400" dirty="0" smtClean="0">
              <a:solidFill>
                <a:srgbClr val="FFFFFF"/>
              </a:solidFill>
              <a:latin typeface="Rockwell"/>
              <a:cs typeface="Rockwel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1" y="993624"/>
            <a:ext cx="4800599" cy="58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1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>
                <a:latin typeface="Rockwell"/>
                <a:cs typeface="Rockwell"/>
              </a:rPr>
              <a:t>Woodrow Wilson/New Freedom 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5943600" cy="651998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200" dirty="0">
                <a:latin typeface="Rockwell"/>
                <a:cs typeface="Rockwell"/>
              </a:rPr>
              <a:t>Lowers Tariffs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>
                <a:latin typeface="Rockwell"/>
                <a:cs typeface="Rockwell"/>
              </a:rPr>
              <a:t>Wilson does not believe that any trusts were “good” trusts: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>
                <a:latin typeface="Rockwell"/>
                <a:cs typeface="Rockwell"/>
              </a:rPr>
              <a:t> </a:t>
            </a:r>
            <a:r>
              <a:rPr lang="en-US" sz="2200" b="1" dirty="0">
                <a:latin typeface="Rockwell"/>
                <a:cs typeface="Rockwell"/>
              </a:rPr>
              <a:t>found it impossible to break them all up and so worked to control big corporations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dirty="0">
                <a:latin typeface="Rockwell"/>
                <a:cs typeface="Rockwell"/>
              </a:rPr>
              <a:t>Federal Trade Commission:</a:t>
            </a:r>
            <a:r>
              <a:rPr lang="en-US" sz="2200" dirty="0">
                <a:latin typeface="Rockwell"/>
                <a:cs typeface="Rockwell"/>
              </a:rPr>
              <a:t> Could investigate companies and order them to stop using unfair business practices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dirty="0">
                <a:latin typeface="Rockwell"/>
                <a:cs typeface="Rockwell"/>
              </a:rPr>
              <a:t>Clayton Anti Trust Act:</a:t>
            </a:r>
            <a:r>
              <a:rPr lang="en-US" sz="2200" dirty="0">
                <a:latin typeface="Rockwell"/>
                <a:cs typeface="Rockwell"/>
              </a:rPr>
              <a:t> Prohibited business practices that tried to destroy competition. It also protected Unions and Workers right to organize. (reinforced/clarified Sherman Anti-Trust Act)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dirty="0">
                <a:latin typeface="Rockwell"/>
                <a:cs typeface="Rockwell"/>
              </a:rPr>
              <a:t>Federal Reserve Act – regulated and centralized banking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dirty="0">
                <a:latin typeface="Rockwell"/>
                <a:cs typeface="Rockwell"/>
              </a:rPr>
              <a:t>Began Graduated Federal Income Tax  </a:t>
            </a:r>
          </a:p>
        </p:txBody>
      </p:sp>
      <p:pic>
        <p:nvPicPr>
          <p:cNvPr id="22537" name="Picture 9" descr="Wilson, W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67413" y="1143000"/>
            <a:ext cx="3100387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43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lson Native America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>
            <a:normAutofit fontScale="90000"/>
          </a:bodyPr>
          <a:lstStyle/>
          <a:p>
            <a:r>
              <a:rPr lang="en-US" dirty="0">
                <a:latin typeface="Rockwell"/>
                <a:cs typeface="Rockwell"/>
              </a:rPr>
              <a:t>Woodrow Wilson's New Freedom</a:t>
            </a:r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094652"/>
            <a:ext cx="9144000" cy="5763347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>
            <a:normAutofit/>
          </a:bodyPr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3600" dirty="0">
                <a:latin typeface="Rockwell"/>
                <a:cs typeface="Rockwell"/>
              </a:rPr>
              <a:t>Wilson believed in strong, activist leadership &amp; helped push through many </a:t>
            </a:r>
            <a:r>
              <a:rPr lang="ja-JP" altLang="en-US" sz="3600" dirty="0">
                <a:latin typeface="Rockwell"/>
                <a:cs typeface="Rockwell"/>
              </a:rPr>
              <a:t>“</a:t>
            </a:r>
            <a:r>
              <a:rPr lang="en-US" sz="3600" dirty="0">
                <a:latin typeface="Rockwell"/>
                <a:cs typeface="Rockwell"/>
              </a:rPr>
              <a:t>New Freedom</a:t>
            </a:r>
            <a:r>
              <a:rPr lang="ja-JP" altLang="en-US" sz="3600" dirty="0">
                <a:latin typeface="Rockwell"/>
                <a:cs typeface="Rockwell"/>
              </a:rPr>
              <a:t>”</a:t>
            </a:r>
            <a:r>
              <a:rPr lang="en-US" sz="3600" dirty="0">
                <a:latin typeface="Rockwell"/>
                <a:cs typeface="Rockwell"/>
              </a:rPr>
              <a:t> ideas: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3200" u="sng" dirty="0">
                <a:latin typeface="Rockwell"/>
                <a:cs typeface="Rockwell"/>
              </a:rPr>
              <a:t>Underwood Tariff Act (1913)</a:t>
            </a:r>
            <a:r>
              <a:rPr lang="en-US" sz="3200" dirty="0">
                <a:latin typeface="Rockwell"/>
                <a:cs typeface="Rockwell"/>
              </a:rPr>
              <a:t> reduced tariffs &amp; created the   1</a:t>
            </a:r>
            <a:r>
              <a:rPr lang="en-US" sz="3200" baseline="30000" dirty="0">
                <a:latin typeface="Rockwell"/>
                <a:cs typeface="Rockwell"/>
              </a:rPr>
              <a:t>st</a:t>
            </a:r>
            <a:r>
              <a:rPr lang="en-US" sz="3200" dirty="0">
                <a:latin typeface="Rockwell"/>
                <a:cs typeface="Rockwell"/>
              </a:rPr>
              <a:t> graduated income tax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3200" u="sng" dirty="0">
                <a:latin typeface="Rockwell"/>
                <a:cs typeface="Rockwell"/>
              </a:rPr>
              <a:t>Federal Reserve Act (1913):</a:t>
            </a:r>
            <a:r>
              <a:rPr lang="en-US" sz="3200" dirty="0">
                <a:latin typeface="Rockwell"/>
                <a:cs typeface="Rockwell"/>
              </a:rPr>
              <a:t> the Federal Reserve regulates the economy by adjusting the money supply &amp; interest rates</a:t>
            </a:r>
          </a:p>
        </p:txBody>
      </p:sp>
      <p:sp>
        <p:nvSpPr>
          <p:cNvPr id="124935" name="AutoShape 7"/>
          <p:cNvSpPr>
            <a:spLocks noChangeArrowheads="1"/>
          </p:cNvSpPr>
          <p:nvPr/>
        </p:nvSpPr>
        <p:spPr bwMode="auto">
          <a:xfrm>
            <a:off x="1447800" y="1371600"/>
            <a:ext cx="6781800" cy="609600"/>
          </a:xfrm>
          <a:prstGeom prst="wedgeRectCallout">
            <a:avLst>
              <a:gd name="adj1" fmla="val -2265"/>
              <a:gd name="adj2" fmla="val 243616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Font typeface="Arial" charset="0"/>
              <a:buNone/>
            </a:pPr>
            <a:r>
              <a:rPr kumimoji="1" lang="en-US" sz="2800" dirty="0">
                <a:solidFill>
                  <a:schemeClr val="bg1"/>
                </a:solidFill>
                <a:latin typeface="Rockwell"/>
                <a:ea typeface="ＭＳ Ｐゴシック" charset="0"/>
                <a:cs typeface="Rockwell"/>
              </a:rPr>
              <a:t>1% tax for all, but 2% for the rich</a:t>
            </a:r>
            <a:endParaRPr lang="en-US" sz="2800" dirty="0">
              <a:solidFill>
                <a:schemeClr val="bg1"/>
              </a:solidFill>
              <a:latin typeface="Rockwell"/>
              <a:ea typeface="ＭＳ Ｐゴシック" charset="0"/>
              <a:cs typeface="Rockwell"/>
            </a:endParaRPr>
          </a:p>
        </p:txBody>
      </p:sp>
      <p:sp>
        <p:nvSpPr>
          <p:cNvPr id="124936" name="AutoShape 8"/>
          <p:cNvSpPr>
            <a:spLocks noChangeArrowheads="1"/>
          </p:cNvSpPr>
          <p:nvPr/>
        </p:nvSpPr>
        <p:spPr bwMode="auto">
          <a:xfrm>
            <a:off x="1066800" y="2209800"/>
            <a:ext cx="7924800" cy="1066800"/>
          </a:xfrm>
          <a:prstGeom prst="wedgeRectCallout">
            <a:avLst>
              <a:gd name="adj1" fmla="val -25495"/>
              <a:gd name="adj2" fmla="val 167508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Font typeface="Arial" charset="0"/>
              <a:buNone/>
            </a:pPr>
            <a:r>
              <a:rPr kumimoji="1" lang="en-US" sz="2800">
                <a:solidFill>
                  <a:schemeClr val="bg1"/>
                </a:solidFill>
                <a:latin typeface="Rockwell"/>
                <a:ea typeface="ＭＳ Ｐゴシック" charset="0"/>
                <a:cs typeface="Rockwell"/>
              </a:rPr>
              <a:t>The </a:t>
            </a:r>
            <a:r>
              <a:rPr lang="en-US" sz="2800">
                <a:solidFill>
                  <a:schemeClr val="bg1"/>
                </a:solidFill>
                <a:latin typeface="Rockwell"/>
                <a:ea typeface="ＭＳ Ｐゴシック" charset="0"/>
                <a:cs typeface="Rockwell"/>
              </a:rPr>
              <a:t>1</a:t>
            </a:r>
            <a:r>
              <a:rPr lang="en-US" sz="2800" baseline="30000">
                <a:solidFill>
                  <a:schemeClr val="bg1"/>
                </a:solidFill>
                <a:latin typeface="Rockwell"/>
                <a:ea typeface="ＭＳ Ｐゴシック" charset="0"/>
                <a:cs typeface="Rockwell"/>
              </a:rPr>
              <a:t>st</a:t>
            </a:r>
            <a:r>
              <a:rPr lang="en-US" sz="2800">
                <a:solidFill>
                  <a:schemeClr val="bg1"/>
                </a:solidFill>
                <a:latin typeface="Rockwell"/>
                <a:ea typeface="ＭＳ Ｐゴシック" charset="0"/>
                <a:cs typeface="Rockwell"/>
              </a:rPr>
              <a:t> efficient national banking system since Jackson destroyed the BUS in 1832</a:t>
            </a:r>
          </a:p>
        </p:txBody>
      </p:sp>
    </p:spTree>
    <p:extLst>
      <p:ext uri="{BB962C8B-B14F-4D97-AF65-F5344CB8AC3E}">
        <p14:creationId xmlns:p14="http://schemas.microsoft.com/office/powerpoint/2010/main" val="42808590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5" grpId="0" animBg="1"/>
      <p:bldP spid="124936" grpId="0" animBg="1"/>
    </p:bld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126</TotalTime>
  <Words>708</Words>
  <Application>Microsoft Macintosh PowerPoint</Application>
  <PresentationFormat>On-screen Show (4:3)</PresentationFormat>
  <Paragraphs>94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Theme</vt:lpstr>
      <vt:lpstr>Do Now</vt:lpstr>
      <vt:lpstr>3. Wilsonian Progressivism</vt:lpstr>
      <vt:lpstr>Roots of the Progressive Movement:  </vt:lpstr>
      <vt:lpstr>PowerPoint Presentation</vt:lpstr>
      <vt:lpstr>PowerPoint Presentation</vt:lpstr>
      <vt:lpstr>Woodrow Wilson’s ‘New Freedom’ 1913</vt:lpstr>
      <vt:lpstr>The “New Freedom”</vt:lpstr>
      <vt:lpstr>Woodrow Wilson/New Freedom </vt:lpstr>
      <vt:lpstr>Woodrow Wilson's New Freedom</vt:lpstr>
      <vt:lpstr>Wilson &amp; African Americans</vt:lpstr>
      <vt:lpstr>Gov Steps in to Attack business: Laws Passed</vt:lpstr>
      <vt:lpstr>PowerPoint Presentation</vt:lpstr>
      <vt:lpstr>Progressive Constitutional Amendments</vt:lpstr>
      <vt:lpstr>The Waning of the Progressive Movement  </vt:lpstr>
      <vt:lpstr>Progressive Era: An Analysis</vt:lpstr>
      <vt:lpstr>Overview of American Progressivism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Craig Winchell</dc:creator>
  <cp:lastModifiedBy>Craig Winchell</cp:lastModifiedBy>
  <cp:revision>16</cp:revision>
  <dcterms:created xsi:type="dcterms:W3CDTF">2018-05-15T21:37:39Z</dcterms:created>
  <dcterms:modified xsi:type="dcterms:W3CDTF">2019-02-05T19:22:07Z</dcterms:modified>
</cp:coreProperties>
</file>