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audio1.bin" ContentType="audio/unknown"/>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9"/>
  </p:notesMasterIdLst>
  <p:sldIdLst>
    <p:sldId id="263" r:id="rId2"/>
    <p:sldId id="256" r:id="rId3"/>
    <p:sldId id="258" r:id="rId4"/>
    <p:sldId id="270" r:id="rId5"/>
    <p:sldId id="264" r:id="rId6"/>
    <p:sldId id="265" r:id="rId7"/>
    <p:sldId id="266" r:id="rId8"/>
    <p:sldId id="267" r:id="rId9"/>
    <p:sldId id="260" r:id="rId10"/>
    <p:sldId id="261" r:id="rId11"/>
    <p:sldId id="262" r:id="rId12"/>
    <p:sldId id="268" r:id="rId13"/>
    <p:sldId id="271" r:id="rId14"/>
    <p:sldId id="272" r:id="rId15"/>
    <p:sldId id="273" r:id="rId16"/>
    <p:sldId id="269"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8" d="100"/>
          <a:sy n="58" d="100"/>
        </p:scale>
        <p:origin x="-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6E78D6-3C0D-FB41-A2F6-D8F8590916CA}" type="datetimeFigureOut">
              <a:rPr lang="en-US" smtClean="0"/>
              <a:t>2/10/20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C028E9-60AB-DF4F-A166-1F1F22DBB4A6}" type="slidenum">
              <a:rPr lang="en-US" smtClean="0"/>
              <a:t>‹#›</a:t>
            </a:fld>
            <a:endParaRPr lang="en-US"/>
          </a:p>
        </p:txBody>
      </p:sp>
    </p:spTree>
    <p:extLst>
      <p:ext uri="{BB962C8B-B14F-4D97-AF65-F5344CB8AC3E}">
        <p14:creationId xmlns:p14="http://schemas.microsoft.com/office/powerpoint/2010/main" val="2383120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tourolaw.edu/PATCH/Schenck/"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fld id="{7D769ED8-641A-4703-85F1-3F9EB8BAE104}" type="slidenum">
              <a:rPr lang="en-US" altLang="en-US" sz="1200" smtClean="0"/>
              <a:pPr eaLnBrk="1" hangingPunct="1"/>
              <a:t>9</a:t>
            </a:fld>
            <a:endParaRPr lang="en-US" altLang="en-US" sz="1200" smtClean="0"/>
          </a:p>
        </p:txBody>
      </p:sp>
      <p:sp>
        <p:nvSpPr>
          <p:cNvPr id="35843" name="Rectangle 2"/>
          <p:cNvSpPr>
            <a:spLocks noGrp="1" noRot="1" noChangeAspect="1" noChangeArrowheads="1" noTextEdit="1"/>
          </p:cNvSpPr>
          <p:nvPr>
            <p:ph type="sldImg"/>
          </p:nvPr>
        </p:nvSpPr>
        <p:spPr>
          <a:ln cap="flat"/>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42067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nSpc>
                <a:spcPct val="80000"/>
              </a:lnSpc>
            </a:pPr>
            <a:r>
              <a:rPr lang="en-US" sz="800" b="1">
                <a:latin typeface="Times New Roman" charset="0"/>
                <a:hlinkClick r:id="rId3"/>
              </a:rPr>
              <a:t>Schenck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47 (1919)	</a:t>
            </a:r>
            <a:r>
              <a:rPr lang="en-US" sz="800" b="1">
                <a:latin typeface="Times New Roman" charset="0"/>
              </a:rPr>
              <a:t>Concepts:</a:t>
            </a:r>
            <a:r>
              <a:rPr lang="en-US" sz="800">
                <a:latin typeface="Times New Roman" charset="0"/>
              </a:rPr>
              <a:t> Clear &amp; Present Danger/Free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Charles T. Schenck and Elizabeth Baer, charged with conspiring to print and circulate documents intended to cause insubordination within the military, were convicted of violating the Espionage Act of 1917. The act made it a crime to </a:t>
            </a:r>
            <a:r>
              <a:rPr lang="ja-JP" altLang="en-US" sz="800">
                <a:latin typeface="Times New Roman" charset="0"/>
              </a:rPr>
              <a:t>“</a:t>
            </a:r>
            <a:r>
              <a:rPr lang="en-US" sz="800">
                <a:latin typeface="Times New Roman" charset="0"/>
              </a:rPr>
              <a:t>willfully cause or attempt to cause insubordination, disloyalty, mutiny, or refusal of duty in the military ... or to willfully obstruct the recruiting service of the United States.</a:t>
            </a:r>
            <a:r>
              <a:rPr lang="ja-JP" altLang="en-US" sz="800">
                <a:latin typeface="Times New Roman" charset="0"/>
              </a:rPr>
              <a:t>”</a:t>
            </a:r>
            <a:r>
              <a:rPr lang="en-US" sz="800">
                <a:latin typeface="Times New Roman" charset="0"/>
              </a:rPr>
              <a:t> Schenck appealed the conviction to the Supreme Court of the United States, claiming all his actions were protected by the First Amendment.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Schenck</a:t>
            </a:r>
            <a:r>
              <a:rPr lang="ja-JP" altLang="en-US" sz="800">
                <a:latin typeface="Times New Roman" charset="0"/>
              </a:rPr>
              <a:t>’</a:t>
            </a:r>
            <a:r>
              <a:rPr lang="en-US" sz="800">
                <a:latin typeface="Times New Roman" charset="0"/>
              </a:rPr>
              <a:t>s and Baer</a:t>
            </a:r>
            <a:r>
              <a:rPr lang="ja-JP" altLang="en-US" sz="800">
                <a:latin typeface="Times New Roman" charset="0"/>
              </a:rPr>
              <a:t>’</a:t>
            </a:r>
            <a:r>
              <a:rPr lang="en-US" sz="800">
                <a:latin typeface="Times New Roman" charset="0"/>
              </a:rPr>
              <a:t>s First Amendment right to freedom of speech were violated when they were convicted of conspiring to obstruct the recruitment and enlistment of service.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Court unanimously upheld the conviction of Schenck, not for violation of the Espionage Act, but rather for conspiracy to violate it. The Court found that the First Amendment did not apply in this case, and that Schenck</a:t>
            </a:r>
            <a:r>
              <a:rPr lang="ja-JP" altLang="en-US" sz="800">
                <a:latin typeface="Times New Roman" charset="0"/>
              </a:rPr>
              <a:t>’</a:t>
            </a:r>
            <a:r>
              <a:rPr lang="en-US" sz="800">
                <a:latin typeface="Times New Roman" charset="0"/>
              </a:rPr>
              <a:t>s speech was not constitutionally protected because it posed a </a:t>
            </a:r>
            <a:r>
              <a:rPr lang="ja-JP" altLang="en-US" sz="800">
                <a:latin typeface="Times New Roman" charset="0"/>
              </a:rPr>
              <a:t>“</a:t>
            </a:r>
            <a:r>
              <a:rPr lang="en-US" sz="800">
                <a:latin typeface="Times New Roman" charset="0"/>
              </a:rPr>
              <a:t>clear and present danger</a:t>
            </a:r>
            <a:r>
              <a:rPr lang="ja-JP" altLang="en-US" sz="800">
                <a:latin typeface="Times New Roman" charset="0"/>
              </a:rPr>
              <a:t>”</a:t>
            </a:r>
            <a:r>
              <a:rPr lang="en-US" sz="800">
                <a:latin typeface="Times New Roman" charset="0"/>
              </a:rPr>
              <a:t> to the country. The nation was involved in World War I, and the Court saw Schenck</a:t>
            </a:r>
            <a:r>
              <a:rPr lang="ja-JP" altLang="en-US" sz="800">
                <a:latin typeface="Times New Roman" charset="0"/>
              </a:rPr>
              <a:t>’</a:t>
            </a:r>
            <a:r>
              <a:rPr lang="en-US" sz="800">
                <a:latin typeface="Times New Roman" charset="0"/>
              </a:rPr>
              <a:t>s speech and action as counter-productive to the national war effort. The Court reasoned that certain speech could be curtailed, using the example of a situation where one cannot yell </a:t>
            </a:r>
            <a:r>
              <a:rPr lang="ja-JP" altLang="en-US" sz="800">
                <a:latin typeface="Times New Roman" charset="0"/>
              </a:rPr>
              <a:t>“</a:t>
            </a:r>
            <a:r>
              <a:rPr lang="en-US" sz="800">
                <a:latin typeface="Times New Roman" charset="0"/>
              </a:rPr>
              <a:t>fire</a:t>
            </a:r>
            <a:r>
              <a:rPr lang="ja-JP" altLang="en-US" sz="800">
                <a:latin typeface="Times New Roman" charset="0"/>
              </a:rPr>
              <a:t>”</a:t>
            </a:r>
            <a:r>
              <a:rPr lang="en-US" sz="800">
                <a:latin typeface="Times New Roman" charset="0"/>
              </a:rPr>
              <a:t> in a crowded theatre. </a:t>
            </a:r>
          </a:p>
          <a:p>
            <a:pPr>
              <a:lnSpc>
                <a:spcPct val="80000"/>
              </a:lnSpc>
            </a:pPr>
            <a:r>
              <a:rPr lang="en-US" sz="800">
                <a:latin typeface="Times New Roman" charset="0"/>
              </a:rPr>
              <a:t>  </a:t>
            </a:r>
            <a:endParaRPr lang="en-US" sz="800" b="1">
              <a:latin typeface="Times New Roman" charset="0"/>
              <a:hlinkClick r:id=""/>
            </a:endParaRPr>
          </a:p>
          <a:p>
            <a:pPr>
              <a:lnSpc>
                <a:spcPct val="80000"/>
              </a:lnSpc>
            </a:pPr>
            <a:r>
              <a:rPr lang="en-US" sz="800" b="1">
                <a:latin typeface="Times New Roman" charset="0"/>
                <a:hlinkClick r:id=""/>
              </a:rPr>
              <a:t>Debs v. United States</a:t>
            </a:r>
            <a:endParaRPr lang="en-US" sz="800" b="1">
              <a:latin typeface="Times New Roman" charset="0"/>
            </a:endParaRPr>
          </a:p>
          <a:p>
            <a:pPr>
              <a:lnSpc>
                <a:spcPct val="80000"/>
              </a:lnSpc>
            </a:pPr>
            <a:r>
              <a:rPr lang="en-US" sz="800" b="1">
                <a:latin typeface="Times New Roman" charset="0"/>
              </a:rPr>
              <a:t>Citation:</a:t>
            </a:r>
            <a:r>
              <a:rPr lang="en-US" sz="800">
                <a:latin typeface="Times New Roman" charset="0"/>
              </a:rPr>
              <a:t> 249 U.S. 211 (1919)	</a:t>
            </a:r>
            <a:r>
              <a:rPr lang="en-US" sz="800" b="1">
                <a:latin typeface="Times New Roman" charset="0"/>
              </a:rPr>
              <a:t>Concepts:</a:t>
            </a:r>
            <a:r>
              <a:rPr lang="en-US" sz="800">
                <a:latin typeface="Times New Roman" charset="0"/>
              </a:rPr>
              <a:t> Free Speech v. Congressional War Powers </a:t>
            </a:r>
            <a:endParaRPr lang="en-US" sz="800" b="1">
              <a:latin typeface="Times New Roman" charset="0"/>
            </a:endParaRPr>
          </a:p>
          <a:p>
            <a:pPr>
              <a:lnSpc>
                <a:spcPct val="80000"/>
              </a:lnSpc>
            </a:pPr>
            <a:r>
              <a:rPr lang="en-US" sz="800" b="1">
                <a:latin typeface="Times New Roman" charset="0"/>
              </a:rPr>
              <a:t>Facts</a:t>
            </a:r>
            <a:r>
              <a:rPr lang="en-US" sz="800">
                <a:latin typeface="Times New Roman" charset="0"/>
              </a:rPr>
              <a:t> </a:t>
            </a:r>
          </a:p>
          <a:p>
            <a:pPr>
              <a:lnSpc>
                <a:spcPct val="80000"/>
              </a:lnSpc>
            </a:pPr>
            <a:r>
              <a:rPr lang="en-US" sz="800">
                <a:latin typeface="Times New Roman" charset="0"/>
              </a:rPr>
              <a:t>Eugene V. Debs, a well-known socialist, gave a public speech to an assembly of people in Canton, Ohio. The speech was about the growth of socialism and contained statements which were intended to interfere with recruiting and advocated insubordination, disloyalty, and mutiny in the armed forces. Debs was arrested and charged with violating the Espionage Act of 1917. </a:t>
            </a:r>
            <a:endParaRPr lang="en-US" sz="800" b="1">
              <a:latin typeface="Times New Roman" charset="0"/>
            </a:endParaRPr>
          </a:p>
          <a:p>
            <a:pPr>
              <a:lnSpc>
                <a:spcPct val="80000"/>
              </a:lnSpc>
            </a:pPr>
            <a:r>
              <a:rPr lang="en-US" sz="800" b="1">
                <a:latin typeface="Times New Roman" charset="0"/>
              </a:rPr>
              <a:t>Issue</a:t>
            </a:r>
            <a:r>
              <a:rPr lang="en-US" sz="800">
                <a:latin typeface="Times New Roman" charset="0"/>
              </a:rPr>
              <a:t> </a:t>
            </a:r>
          </a:p>
          <a:p>
            <a:pPr>
              <a:lnSpc>
                <a:spcPct val="80000"/>
              </a:lnSpc>
            </a:pPr>
            <a:r>
              <a:rPr lang="en-US" sz="800">
                <a:latin typeface="Times New Roman" charset="0"/>
              </a:rPr>
              <a:t>Whether the United States violated the right of freedom of speech given to Debs in the First Amendment of the United States Constitution. </a:t>
            </a:r>
            <a:endParaRPr lang="en-US" sz="800" b="1">
              <a:latin typeface="Times New Roman" charset="0"/>
            </a:endParaRPr>
          </a:p>
          <a:p>
            <a:pPr>
              <a:lnSpc>
                <a:spcPct val="80000"/>
              </a:lnSpc>
            </a:pPr>
            <a:r>
              <a:rPr lang="en-US" sz="800" b="1">
                <a:latin typeface="Times New Roman" charset="0"/>
              </a:rPr>
              <a:t>Opinion</a:t>
            </a:r>
            <a:r>
              <a:rPr lang="en-US" sz="800">
                <a:latin typeface="Times New Roman" charset="0"/>
              </a:rPr>
              <a:t> </a:t>
            </a:r>
          </a:p>
          <a:p>
            <a:pPr>
              <a:lnSpc>
                <a:spcPct val="80000"/>
              </a:lnSpc>
            </a:pPr>
            <a:r>
              <a:rPr lang="en-US" sz="800">
                <a:latin typeface="Times New Roman" charset="0"/>
              </a:rPr>
              <a:t>The Supreme Court of the United States upheld the lower court</a:t>
            </a:r>
            <a:r>
              <a:rPr lang="ja-JP" altLang="en-US" sz="800">
                <a:latin typeface="Times New Roman" charset="0"/>
              </a:rPr>
              <a:t>’</a:t>
            </a:r>
            <a:r>
              <a:rPr lang="en-US" sz="800">
                <a:latin typeface="Times New Roman" charset="0"/>
              </a:rPr>
              <a:t>s decision in favor of the United States. The Court said that Debs had actually planned to discourage people from enlisting in the Armed Forces. The Court refused to grant him protection under the First Amendment freedom of speech clause, stating that Debs </a:t>
            </a:r>
            <a:r>
              <a:rPr lang="ja-JP" altLang="en-US" sz="800">
                <a:latin typeface="Times New Roman" charset="0"/>
              </a:rPr>
              <a:t>“</a:t>
            </a:r>
            <a:r>
              <a:rPr lang="en-US" sz="800">
                <a:latin typeface="Times New Roman" charset="0"/>
              </a:rPr>
              <a:t>used words [in his speech] with the purpose of obstructing the recruiting service.</a:t>
            </a:r>
            <a:r>
              <a:rPr lang="ja-JP" altLang="en-US" sz="800">
                <a:latin typeface="Times New Roman" charset="0"/>
              </a:rPr>
              <a:t>”</a:t>
            </a:r>
            <a:r>
              <a:rPr lang="en-US" sz="800">
                <a:latin typeface="Times New Roman" charset="0"/>
              </a:rPr>
              <a:t> Debs</a:t>
            </a:r>
            <a:r>
              <a:rPr lang="ja-JP" altLang="en-US" sz="800">
                <a:latin typeface="Times New Roman" charset="0"/>
              </a:rPr>
              <a:t>’</a:t>
            </a:r>
            <a:r>
              <a:rPr lang="en-US" sz="800">
                <a:latin typeface="Times New Roman" charset="0"/>
              </a:rPr>
              <a:t> conviction under the Espionage Act would stand, because his speech represented a danger to the safety of the United States. </a:t>
            </a:r>
          </a:p>
          <a:p>
            <a:pPr>
              <a:lnSpc>
                <a:spcPct val="80000"/>
              </a:lnSpc>
            </a:pPr>
            <a:endParaRPr lang="en-US" sz="800">
              <a:latin typeface="Times New Roman" charset="0"/>
            </a:endParaRPr>
          </a:p>
          <a:p>
            <a:pPr>
              <a:lnSpc>
                <a:spcPct val="80000"/>
              </a:lnSpc>
            </a:pPr>
            <a:r>
              <a:rPr lang="en-US" sz="800">
                <a:latin typeface="Times New Roman" charset="0"/>
              </a:rPr>
              <a:t>Abrams v US</a:t>
            </a:r>
          </a:p>
          <a:p>
            <a:pPr>
              <a:lnSpc>
                <a:spcPct val="80000"/>
              </a:lnSpc>
            </a:pPr>
            <a:r>
              <a:rPr lang="en-US" sz="800" b="1">
                <a:latin typeface="Times New Roman" charset="0"/>
              </a:rPr>
              <a:t>Facts of the Case</a:t>
            </a:r>
            <a:endParaRPr lang="en-US" sz="800">
              <a:latin typeface="Times New Roman" charset="0"/>
            </a:endParaRPr>
          </a:p>
          <a:p>
            <a:pPr>
              <a:lnSpc>
                <a:spcPct val="80000"/>
              </a:lnSpc>
            </a:pPr>
            <a:r>
              <a:rPr lang="en-US" sz="800">
                <a:latin typeface="Times New Roman" charset="0"/>
              </a:rPr>
              <a:t>The defendants were convicted on the basis of two leaflets they printed and threw from windows of a building. One leaflet signed "revolutionists" denounced the sending of American troops to Russia. The second leaflet, written in Yiddish, denounced the war and US efforts to impede the Russian Revolution. The defendants were charged and convicted for inciting resistance to the war effort and for urging curtailment of production of essential war material. They were sentenced to 20 years in prison.</a:t>
            </a:r>
            <a:endParaRPr lang="en-US" sz="800" b="1">
              <a:latin typeface="Times New Roman" charset="0"/>
            </a:endParaRPr>
          </a:p>
          <a:p>
            <a:pPr>
              <a:lnSpc>
                <a:spcPct val="80000"/>
              </a:lnSpc>
            </a:pPr>
            <a:r>
              <a:rPr lang="en-US" sz="800" b="1">
                <a:latin typeface="Times New Roman" charset="0"/>
              </a:rPr>
              <a:t>Question</a:t>
            </a:r>
            <a:endParaRPr lang="en-US" sz="800">
              <a:latin typeface="Times New Roman" charset="0"/>
            </a:endParaRPr>
          </a:p>
          <a:p>
            <a:pPr>
              <a:lnSpc>
                <a:spcPct val="80000"/>
              </a:lnSpc>
            </a:pPr>
            <a:r>
              <a:rPr lang="en-US" sz="800">
                <a:latin typeface="Times New Roman" charset="0"/>
              </a:rPr>
              <a:t>Do the amendments to the Espionage Act or the application of those amendments in this case violate the free speech clause of the First Amendment?</a:t>
            </a:r>
            <a:endParaRPr lang="en-US" sz="800" b="1">
              <a:latin typeface="Times New Roman" charset="0"/>
            </a:endParaRPr>
          </a:p>
          <a:p>
            <a:pPr>
              <a:lnSpc>
                <a:spcPct val="80000"/>
              </a:lnSpc>
            </a:pPr>
            <a:r>
              <a:rPr lang="en-US" sz="800" b="1">
                <a:latin typeface="Times New Roman" charset="0"/>
              </a:rPr>
              <a:t>Conclusion</a:t>
            </a:r>
            <a:endParaRPr lang="en-US" sz="800">
              <a:latin typeface="Times New Roman" charset="0"/>
            </a:endParaRPr>
          </a:p>
          <a:p>
            <a:pPr>
              <a:lnSpc>
                <a:spcPct val="80000"/>
              </a:lnSpc>
            </a:pPr>
            <a:r>
              <a:rPr lang="en-US" sz="800">
                <a:latin typeface="Times New Roman" charset="0"/>
              </a:rPr>
              <a:t>No and no. The act's amendments are constitutional and the defendants' convictions are affirmed. In Clarke's majority opinion, the leaflets are an appeal to violent revolution, a call for a general strike, and an attempt to curtail production of munitions. The leaflets had a tendency to encourage war resistance and to curtail war production. Holmes and Brandeis dissented on narrow ground: the necessary intent had not been shown. These views were to become a classic libertarian pronouncement.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w Cen MT" charset="0"/>
                <a:ea typeface="ＭＳ Ｐゴシック" charset="0"/>
                <a:cs typeface="ＭＳ Ｐゴシック" charset="0"/>
              </a:defRPr>
            </a:lvl1pPr>
            <a:lvl2pPr marL="742950" indent="-285750" eaLnBrk="0" hangingPunct="0">
              <a:defRPr sz="2400">
                <a:solidFill>
                  <a:schemeClr val="tx1"/>
                </a:solidFill>
                <a:latin typeface="Tw Cen MT" charset="0"/>
                <a:ea typeface="ＭＳ Ｐゴシック" charset="0"/>
              </a:defRPr>
            </a:lvl2pPr>
            <a:lvl3pPr marL="1143000" indent="-228600" eaLnBrk="0" hangingPunct="0">
              <a:defRPr sz="2400">
                <a:solidFill>
                  <a:schemeClr val="tx1"/>
                </a:solidFill>
                <a:latin typeface="Tw Cen MT" charset="0"/>
                <a:ea typeface="ＭＳ Ｐゴシック" charset="0"/>
              </a:defRPr>
            </a:lvl3pPr>
            <a:lvl4pPr marL="1600200" indent="-228600" eaLnBrk="0" hangingPunct="0">
              <a:defRPr sz="2400">
                <a:solidFill>
                  <a:schemeClr val="tx1"/>
                </a:solidFill>
                <a:latin typeface="Tw Cen MT" charset="0"/>
                <a:ea typeface="ＭＳ Ｐゴシック" charset="0"/>
              </a:defRPr>
            </a:lvl4pPr>
            <a:lvl5pPr marL="2057400" indent="-228600" eaLnBrk="0" hangingPunct="0">
              <a:defRPr sz="2400">
                <a:solidFill>
                  <a:schemeClr val="tx1"/>
                </a:solidFill>
                <a:latin typeface="Tw Cen MT" charset="0"/>
                <a:ea typeface="ＭＳ Ｐゴシック" charset="0"/>
              </a:defRPr>
            </a:lvl5pPr>
            <a:lvl6pPr marL="2514600" indent="-228600" eaLnBrk="0" fontAlgn="base" hangingPunct="0">
              <a:spcBef>
                <a:spcPct val="0"/>
              </a:spcBef>
              <a:spcAft>
                <a:spcPct val="0"/>
              </a:spcAft>
              <a:defRPr sz="2400">
                <a:solidFill>
                  <a:schemeClr val="tx1"/>
                </a:solidFill>
                <a:latin typeface="Tw Cen MT" charset="0"/>
                <a:ea typeface="ＭＳ Ｐゴシック" charset="0"/>
              </a:defRPr>
            </a:lvl6pPr>
            <a:lvl7pPr marL="2971800" indent="-228600" eaLnBrk="0" fontAlgn="base" hangingPunct="0">
              <a:spcBef>
                <a:spcPct val="0"/>
              </a:spcBef>
              <a:spcAft>
                <a:spcPct val="0"/>
              </a:spcAft>
              <a:defRPr sz="2400">
                <a:solidFill>
                  <a:schemeClr val="tx1"/>
                </a:solidFill>
                <a:latin typeface="Tw Cen MT" charset="0"/>
                <a:ea typeface="ＭＳ Ｐゴシック" charset="0"/>
              </a:defRPr>
            </a:lvl7pPr>
            <a:lvl8pPr marL="3429000" indent="-228600" eaLnBrk="0" fontAlgn="base" hangingPunct="0">
              <a:spcBef>
                <a:spcPct val="0"/>
              </a:spcBef>
              <a:spcAft>
                <a:spcPct val="0"/>
              </a:spcAft>
              <a:defRPr sz="2400">
                <a:solidFill>
                  <a:schemeClr val="tx1"/>
                </a:solidFill>
                <a:latin typeface="Tw Cen MT" charset="0"/>
                <a:ea typeface="ＭＳ Ｐゴシック" charset="0"/>
              </a:defRPr>
            </a:lvl8pPr>
            <a:lvl9pPr marL="3886200" indent="-228600" eaLnBrk="0" fontAlgn="base" hangingPunct="0">
              <a:spcBef>
                <a:spcPct val="0"/>
              </a:spcBef>
              <a:spcAft>
                <a:spcPct val="0"/>
              </a:spcAft>
              <a:defRPr sz="2400">
                <a:solidFill>
                  <a:schemeClr val="tx1"/>
                </a:solidFill>
                <a:latin typeface="Tw Cen MT" charset="0"/>
                <a:ea typeface="ＭＳ Ｐゴシック" charset="0"/>
              </a:defRPr>
            </a:lvl9pPr>
          </a:lstStyle>
          <a:p>
            <a:pPr eaLnBrk="1" hangingPunct="1"/>
            <a:fld id="{5F2C08C3-FC37-3B45-8B54-F07301C359C8}" type="slidenum">
              <a:rPr lang="en-US" sz="1200">
                <a:latin typeface="Calibri" charset="0"/>
              </a:rPr>
              <a:pPr eaLnBrk="1" hangingPunct="1"/>
              <a:t>13</a:t>
            </a:fld>
            <a:endParaRPr lang="en-US"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11</a:t>
            </a:r>
          </a:p>
        </p:txBody>
      </p:sp>
      <p:sp>
        <p:nvSpPr>
          <p:cNvPr id="4403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4038"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4039"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eaLnBrk="0" hangingPunct="0"/>
            <a:r>
              <a:rPr lang="en-US" sz="1000" i="1"/>
              <a:t>13</a:t>
            </a:r>
          </a:p>
        </p:txBody>
      </p:sp>
      <p:sp>
        <p:nvSpPr>
          <p:cNvPr id="4608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46086"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6087"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Text Box 1"/>
          <p:cNvSpPr txBox="1">
            <a:spLocks noChangeArrowheads="1"/>
          </p:cNvSpPr>
          <p:nvPr/>
        </p:nvSpPr>
        <p:spPr bwMode="auto">
          <a:xfrm>
            <a:off x="1152525" y="685362"/>
            <a:ext cx="4554538" cy="3429996"/>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49154" name="Rectangle 2"/>
          <p:cNvSpPr txBox="1">
            <a:spLocks noGrp="1" noChangeArrowheads="1"/>
          </p:cNvSpPr>
          <p:nvPr>
            <p:ph type="body"/>
          </p:nvPr>
        </p:nvSpPr>
        <p:spPr bwMode="auto">
          <a:xfrm>
            <a:off x="1060451" y="4349656"/>
            <a:ext cx="4741863" cy="351287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38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3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18</a:t>
            </a:r>
          </a:p>
        </p:txBody>
      </p:sp>
      <p:sp>
        <p:nvSpPr>
          <p:cNvPr id="3994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2"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9943"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1"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20</a:t>
            </a:r>
          </a:p>
        </p:txBody>
      </p:sp>
      <p:sp>
        <p:nvSpPr>
          <p:cNvPr id="43012"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3"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3014"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3015"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19</a:t>
            </a:r>
          </a:p>
        </p:txBody>
      </p:sp>
      <p:sp>
        <p:nvSpPr>
          <p:cNvPr id="4198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8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99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199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t>17</a:t>
            </a:r>
          </a:p>
        </p:txBody>
      </p:sp>
      <p:sp>
        <p:nvSpPr>
          <p:cNvPr id="36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870" name="Rectangle 6"/>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36871" name="Rectangle 7"/>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57541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95000"/>
                </a:prstClr>
              </a:solidFill>
              <a:latin typeface="Corbe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tint val="95000"/>
                </a:prstClr>
              </a:solidFill>
              <a:latin typeface="Corbel"/>
            </a:endParaRPr>
          </a:p>
        </p:txBody>
      </p:sp>
      <p:sp>
        <p:nvSpPr>
          <p:cNvPr id="7" name="Rectangle 6"/>
          <p:cNvSpPr>
            <a:spLocks noGrp="1" noChangeArrowheads="1"/>
          </p:cNvSpPr>
          <p:nvPr>
            <p:ph type="sldNum" sz="quarter" idx="12"/>
          </p:nvPr>
        </p:nvSpPr>
        <p:spPr>
          <a:ln/>
        </p:spPr>
        <p:txBody>
          <a:bodyPr/>
          <a:lstStyle>
            <a:lvl1pPr>
              <a:defRPr/>
            </a:lvl1pPr>
          </a:lstStyle>
          <a:p>
            <a:fld id="{451AA335-5EE2-304B-9936-F0526BD6C654}" type="slidenum">
              <a:rPr lang="en-US">
                <a:solidFill>
                  <a:prstClr val="black">
                    <a:tint val="95000"/>
                  </a:prstClr>
                </a:solidFill>
                <a:latin typeface="Corbel"/>
              </a:rPr>
              <a:pPr/>
              <a:t>‹#›</a:t>
            </a:fld>
            <a:endParaRPr lang="en-US">
              <a:solidFill>
                <a:prstClr val="black">
                  <a:tint val="95000"/>
                </a:prstClr>
              </a:solidFill>
              <a:latin typeface="Corbel"/>
            </a:endParaRPr>
          </a:p>
        </p:txBody>
      </p:sp>
    </p:spTree>
    <p:extLst>
      <p:ext uri="{BB962C8B-B14F-4D97-AF65-F5344CB8AC3E}">
        <p14:creationId xmlns:p14="http://schemas.microsoft.com/office/powerpoint/2010/main" val="342893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2/10/20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2/10/20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2/10/20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2/10/20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2/10/20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2/10/20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 Id="rId3"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audio" Target="../media/audio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Wilson’s POV on business and the role of government. </a:t>
            </a:r>
            <a:endParaRPr lang="en-US" dirty="0"/>
          </a:p>
        </p:txBody>
      </p:sp>
    </p:spTree>
    <p:extLst>
      <p:ext uri="{BB962C8B-B14F-4D97-AF65-F5344CB8AC3E}">
        <p14:creationId xmlns:p14="http://schemas.microsoft.com/office/powerpoint/2010/main" val="2519105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Progressive Era: An Analysis</a:t>
            </a:r>
            <a:endParaRPr lang="en-US" dirty="0"/>
          </a:p>
        </p:txBody>
      </p:sp>
      <p:sp>
        <p:nvSpPr>
          <p:cNvPr id="3" name="Content Placeholder 2"/>
          <p:cNvSpPr>
            <a:spLocks noGrp="1"/>
          </p:cNvSpPr>
          <p:nvPr>
            <p:ph idx="1"/>
          </p:nvPr>
        </p:nvSpPr>
        <p:spPr/>
        <p:txBody>
          <a:bodyPr>
            <a:normAutofit/>
          </a:bodyPr>
          <a:lstStyle/>
          <a:p>
            <a:r>
              <a:rPr lang="en-US" dirty="0" smtClean="0"/>
              <a:t>How could it be seen as effective?</a:t>
            </a:r>
          </a:p>
          <a:p>
            <a:pPr lvl="1"/>
            <a:r>
              <a:rPr lang="en-US" dirty="0" smtClean="0"/>
              <a:t>Reforms: child labor, women’s labor</a:t>
            </a:r>
          </a:p>
          <a:p>
            <a:pPr lvl="1"/>
            <a:r>
              <a:rPr lang="en-US" dirty="0" smtClean="0"/>
              <a:t>Increased participation in politics</a:t>
            </a:r>
          </a:p>
          <a:p>
            <a:pPr lvl="2"/>
            <a:r>
              <a:rPr lang="en-US" dirty="0" smtClean="0"/>
              <a:t>17</a:t>
            </a:r>
            <a:r>
              <a:rPr lang="en-US" baseline="30000" dirty="0" smtClean="0"/>
              <a:t>th</a:t>
            </a:r>
            <a:r>
              <a:rPr lang="en-US" dirty="0" smtClean="0"/>
              <a:t> amendment, 19</a:t>
            </a:r>
            <a:r>
              <a:rPr lang="en-US" baseline="30000" dirty="0" smtClean="0"/>
              <a:t>th</a:t>
            </a:r>
            <a:r>
              <a:rPr lang="en-US" dirty="0" smtClean="0"/>
              <a:t> amendment, initiative, referendum, reform</a:t>
            </a:r>
          </a:p>
          <a:p>
            <a:pPr lvl="1"/>
            <a:r>
              <a:rPr lang="en-US" dirty="0" smtClean="0"/>
              <a:t>Trusts were broken up</a:t>
            </a:r>
            <a:endParaRPr lang="en-US" dirty="0"/>
          </a:p>
          <a:p>
            <a:r>
              <a:rPr lang="en-US" dirty="0" smtClean="0"/>
              <a:t>Ineffective?</a:t>
            </a:r>
          </a:p>
          <a:p>
            <a:pPr lvl="1"/>
            <a:r>
              <a:rPr lang="en-US" dirty="0" smtClean="0"/>
              <a:t>African American Civil Rights Lacking</a:t>
            </a:r>
          </a:p>
          <a:p>
            <a:pPr lvl="1"/>
            <a:endParaRPr lang="en-US" dirty="0" smtClean="0"/>
          </a:p>
          <a:p>
            <a:pPr lvl="1"/>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723781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t>The </a:t>
            </a:r>
            <a:r>
              <a:rPr lang="en-US" dirty="0"/>
              <a:t>Waning of the Progressive Movement  </a:t>
            </a:r>
          </a:p>
        </p:txBody>
      </p:sp>
      <p:sp>
        <p:nvSpPr>
          <p:cNvPr id="30723" name="Rectangle 3"/>
          <p:cNvSpPr>
            <a:spLocks noGrp="1" noChangeArrowheads="1"/>
          </p:cNvSpPr>
          <p:nvPr>
            <p:ph type="body" idx="1"/>
          </p:nvPr>
        </p:nvSpPr>
        <p:spPr/>
        <p:txBody>
          <a:bodyPr/>
          <a:lstStyle/>
          <a:p>
            <a:r>
              <a:rPr lang="en-US" sz="2800"/>
              <a:t>Progressive movement peaks by 1917</a:t>
            </a:r>
          </a:p>
          <a:p>
            <a:r>
              <a:rPr lang="en-US" sz="2800"/>
              <a:t>Success of the movement led to its decline</a:t>
            </a:r>
          </a:p>
          <a:p>
            <a:r>
              <a:rPr lang="en-US" sz="2800"/>
              <a:t>Advent of World War I also hurt progressive activism</a:t>
            </a:r>
          </a:p>
          <a:p>
            <a:r>
              <a:rPr lang="en-US" sz="2800"/>
              <a:t>Progressives themselves began to weary of their reform zeal—as did the nation as a whole</a:t>
            </a:r>
          </a:p>
          <a:p>
            <a:r>
              <a:rPr lang="en-US" sz="2800"/>
              <a:t>Ironically, voter participation has steadily declined since the election of 1912</a:t>
            </a:r>
          </a:p>
        </p:txBody>
      </p:sp>
    </p:spTree>
    <p:extLst>
      <p:ext uri="{BB962C8B-B14F-4D97-AF65-F5344CB8AC3E}">
        <p14:creationId xmlns:p14="http://schemas.microsoft.com/office/powerpoint/2010/main" val="172439565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p:cTn id="7"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anim calcmode="lin" valueType="num">
                                      <p:cBhvr>
                                        <p:cTn id="15"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07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0723">
                                            <p:txEl>
                                              <p:pRg st="2" end="2"/>
                                            </p:txEl>
                                          </p:spTgt>
                                        </p:tgtEl>
                                        <p:attrNameLst>
                                          <p:attrName>style.visibility</p:attrName>
                                        </p:attrNameLst>
                                      </p:cBhvr>
                                      <p:to>
                                        <p:strVal val="visible"/>
                                      </p:to>
                                    </p:set>
                                    <p:anim calcmode="lin" valueType="num">
                                      <p:cBhvr>
                                        <p:cTn id="23"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07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07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07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7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0723">
                                            <p:txEl>
                                              <p:pRg st="4" end="4"/>
                                            </p:txEl>
                                          </p:spTgt>
                                        </p:tgtEl>
                                        <p:attrNameLst>
                                          <p:attrName>style.visibility</p:attrName>
                                        </p:attrNameLst>
                                      </p:cBhvr>
                                      <p:to>
                                        <p:strVal val="visible"/>
                                      </p:to>
                                    </p:set>
                                    <p:anim calcmode="lin" valueType="num">
                                      <p:cBhvr>
                                        <p:cTn id="39"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072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07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07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Check</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the Progressive Era changed the role of government from 1900-1920. </a:t>
            </a:r>
            <a:endParaRPr lang="en-US" dirty="0"/>
          </a:p>
        </p:txBody>
      </p:sp>
    </p:spTree>
    <p:extLst>
      <p:ext uri="{BB962C8B-B14F-4D97-AF65-F5344CB8AC3E}">
        <p14:creationId xmlns:p14="http://schemas.microsoft.com/office/powerpoint/2010/main" val="72527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ontent Placeholder 2"/>
          <p:cNvSpPr>
            <a:spLocks noGrp="1"/>
          </p:cNvSpPr>
          <p:nvPr>
            <p:ph idx="1"/>
          </p:nvPr>
        </p:nvSpPr>
        <p:spPr>
          <a:xfrm>
            <a:off x="0" y="658813"/>
            <a:ext cx="4227513" cy="5867400"/>
          </a:xfrm>
        </p:spPr>
        <p:txBody>
          <a:bodyPr>
            <a:normAutofit fontScale="92500" lnSpcReduction="20000"/>
          </a:bodyPr>
          <a:lstStyle/>
          <a:p>
            <a:pPr eaLnBrk="1" hangingPunct="1"/>
            <a:r>
              <a:rPr lang="en-US" sz="2800" dirty="0" smtClean="0">
                <a:latin typeface="Rockwell"/>
                <a:cs typeface="Rockwell"/>
              </a:rPr>
              <a:t>War breaks out in Europe in 1914</a:t>
            </a:r>
          </a:p>
          <a:p>
            <a:pPr eaLnBrk="1" hangingPunct="1"/>
            <a:r>
              <a:rPr lang="en-US" sz="2800" dirty="0" smtClean="0">
                <a:latin typeface="Rockwell"/>
                <a:cs typeface="Rockwell"/>
              </a:rPr>
              <a:t>Most </a:t>
            </a:r>
            <a:r>
              <a:rPr lang="en-US" sz="2800" dirty="0">
                <a:latin typeface="Rockwell"/>
                <a:cs typeface="Rockwell"/>
              </a:rPr>
              <a:t>Americans saw no reason for involvement in a European war</a:t>
            </a:r>
          </a:p>
          <a:p>
            <a:pPr eaLnBrk="1" hangingPunct="1"/>
            <a:r>
              <a:rPr lang="en-US" sz="2800" dirty="0">
                <a:latin typeface="Rockwell"/>
                <a:cs typeface="Rockwell"/>
              </a:rPr>
              <a:t>No </a:t>
            </a:r>
            <a:r>
              <a:rPr lang="en-US" sz="2800" dirty="0" smtClean="0">
                <a:latin typeface="Rockwell"/>
                <a:cs typeface="Rockwell"/>
              </a:rPr>
              <a:t>direct </a:t>
            </a:r>
            <a:r>
              <a:rPr lang="en-US" sz="2800" dirty="0">
                <a:latin typeface="Rockwell"/>
                <a:cs typeface="Rockwell"/>
              </a:rPr>
              <a:t>threat to U.S.</a:t>
            </a:r>
          </a:p>
          <a:p>
            <a:pPr eaLnBrk="1" hangingPunct="1"/>
            <a:r>
              <a:rPr lang="en-US" sz="2800" dirty="0">
                <a:latin typeface="Rockwell"/>
                <a:cs typeface="Rockwell"/>
              </a:rPr>
              <a:t>Most favored allies but not strongly enough to help</a:t>
            </a:r>
          </a:p>
          <a:p>
            <a:pPr eaLnBrk="1" hangingPunct="1"/>
            <a:r>
              <a:rPr lang="en-US" sz="2800" dirty="0">
                <a:latin typeface="Rockwell"/>
                <a:cs typeface="Rockwell"/>
              </a:rPr>
              <a:t>German invasion of neutral Belgium viewed negatively – especially slaughter of civilians</a:t>
            </a:r>
          </a:p>
          <a:p>
            <a:pPr eaLnBrk="1" hangingPunct="1"/>
            <a:endParaRPr lang="en-US" dirty="0">
              <a:latin typeface="Rockwell"/>
              <a:cs typeface="Rockwell"/>
            </a:endParaRPr>
          </a:p>
        </p:txBody>
      </p:sp>
      <p:pic>
        <p:nvPicPr>
          <p:cNvPr id="39938" name="Picture 2" descr="http://www.kirkwood.k12.mo.us/parent_student/KHS/plattes/topics17and18/topics17and18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7513" y="457200"/>
            <a:ext cx="4640262"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8139225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2294" name="Rectangle 6"/>
          <p:cNvSpPr>
            <a:spLocks noGrp="1" noChangeArrowheads="1"/>
          </p:cNvSpPr>
          <p:nvPr>
            <p:ph type="title"/>
          </p:nvPr>
        </p:nvSpPr>
        <p:spPr>
          <a:xfrm>
            <a:off x="152400" y="0"/>
            <a:ext cx="8763000" cy="838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Freedom of the Seas</a:t>
            </a:r>
          </a:p>
        </p:txBody>
      </p:sp>
      <p:sp>
        <p:nvSpPr>
          <p:cNvPr id="12295" name="Rectangle 7"/>
          <p:cNvSpPr>
            <a:spLocks noGrp="1" noChangeArrowheads="1"/>
          </p:cNvSpPr>
          <p:nvPr>
            <p:ph type="body" idx="1"/>
          </p:nvPr>
        </p:nvSpPr>
        <p:spPr>
          <a:xfrm>
            <a:off x="152400" y="762000"/>
            <a:ext cx="8991600" cy="60960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Autofit/>
          </a:bodyPr>
          <a:lstStyle/>
          <a:p>
            <a:pPr>
              <a:lnSpc>
                <a:spcPct val="95000"/>
              </a:lnSpc>
              <a:spcBef>
                <a:spcPct val="10000"/>
              </a:spcBef>
            </a:pPr>
            <a:r>
              <a:rPr lang="en-US" sz="3600" dirty="0">
                <a:latin typeface="Rockwell"/>
                <a:cs typeface="Rockwell"/>
              </a:rPr>
              <a:t>England began a blockade around Germany to cut off war supplies:</a:t>
            </a:r>
          </a:p>
          <a:p>
            <a:pPr lvl="1">
              <a:lnSpc>
                <a:spcPct val="95000"/>
              </a:lnSpc>
              <a:spcBef>
                <a:spcPct val="10000"/>
              </a:spcBef>
            </a:pPr>
            <a:r>
              <a:rPr lang="en-US" sz="3200" dirty="0">
                <a:latin typeface="Rockwell"/>
                <a:cs typeface="Rockwell"/>
              </a:rPr>
              <a:t>Wilson protested that the blockade infringed on America</a:t>
            </a:r>
            <a:r>
              <a:rPr lang="ja-JP" altLang="en-US" sz="3200" dirty="0">
                <a:latin typeface="Rockwell"/>
                <a:cs typeface="Rockwell"/>
              </a:rPr>
              <a:t>’</a:t>
            </a:r>
            <a:r>
              <a:rPr lang="en-US" sz="3200" dirty="0">
                <a:latin typeface="Rockwell"/>
                <a:cs typeface="Rockwell"/>
              </a:rPr>
              <a:t>s right to trade as a neutral nation </a:t>
            </a:r>
          </a:p>
          <a:p>
            <a:pPr lvl="1">
              <a:lnSpc>
                <a:spcPct val="95000"/>
              </a:lnSpc>
              <a:spcBef>
                <a:spcPct val="10000"/>
              </a:spcBef>
            </a:pPr>
            <a:r>
              <a:rPr lang="en-US" sz="3200" dirty="0">
                <a:latin typeface="Rockwell"/>
                <a:cs typeface="Rockwell"/>
              </a:rPr>
              <a:t>But the flood of Allied war orders helped fuel the U.S. economy</a:t>
            </a:r>
          </a:p>
          <a:p>
            <a:pPr lvl="1">
              <a:lnSpc>
                <a:spcPct val="95000"/>
              </a:lnSpc>
              <a:spcBef>
                <a:spcPct val="10000"/>
              </a:spcBef>
            </a:pPr>
            <a:r>
              <a:rPr lang="en-US" sz="3200" dirty="0">
                <a:latin typeface="Rockwell"/>
                <a:cs typeface="Rockwell"/>
              </a:rPr>
              <a:t>Loans &amp; trade drew the U.S. closer to the Allies while trade with Germany all but ended</a:t>
            </a:r>
          </a:p>
        </p:txBody>
      </p:sp>
      <p:sp>
        <p:nvSpPr>
          <p:cNvPr id="305163" name="AutoShape 11"/>
          <p:cNvSpPr>
            <a:spLocks noChangeArrowheads="1"/>
          </p:cNvSpPr>
          <p:nvPr/>
        </p:nvSpPr>
        <p:spPr bwMode="auto">
          <a:xfrm>
            <a:off x="1752600" y="914400"/>
            <a:ext cx="5867400" cy="990600"/>
          </a:xfrm>
          <a:prstGeom prst="wedgeRectCallout">
            <a:avLst>
              <a:gd name="adj1" fmla="val 47241"/>
              <a:gd name="adj2" fmla="val 367306"/>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dirty="0">
                <a:solidFill>
                  <a:schemeClr val="bg1"/>
                </a:solidFill>
                <a:latin typeface="Rockwell"/>
                <a:cs typeface="Rockwell"/>
              </a:rPr>
              <a:t>By 1916, the U.S. was a </a:t>
            </a:r>
            <a:r>
              <a:rPr lang="ja-JP" altLang="en-US" sz="2800" dirty="0">
                <a:solidFill>
                  <a:schemeClr val="bg1"/>
                </a:solidFill>
                <a:latin typeface="Rockwell"/>
                <a:cs typeface="Rockwell"/>
              </a:rPr>
              <a:t>“</a:t>
            </a:r>
            <a:r>
              <a:rPr lang="en-US" sz="2800" dirty="0">
                <a:solidFill>
                  <a:schemeClr val="bg1"/>
                </a:solidFill>
                <a:latin typeface="Rockwell"/>
                <a:cs typeface="Rockwell"/>
              </a:rPr>
              <a:t>neutral</a:t>
            </a:r>
            <a:r>
              <a:rPr lang="ja-JP" altLang="en-US" sz="2800" dirty="0">
                <a:solidFill>
                  <a:schemeClr val="bg1"/>
                </a:solidFill>
                <a:latin typeface="Rockwell"/>
                <a:cs typeface="Rockwell"/>
              </a:rPr>
              <a:t>”</a:t>
            </a:r>
            <a:r>
              <a:rPr lang="en-US" sz="2800" dirty="0">
                <a:solidFill>
                  <a:schemeClr val="bg1"/>
                </a:solidFill>
                <a:latin typeface="Rockwell"/>
                <a:cs typeface="Rockwell"/>
              </a:rPr>
              <a:t> nation in name only</a:t>
            </a:r>
          </a:p>
        </p:txBody>
      </p:sp>
      <p:sp>
        <p:nvSpPr>
          <p:cNvPr id="305164" name="AutoShape 12"/>
          <p:cNvSpPr>
            <a:spLocks noChangeArrowheads="1"/>
          </p:cNvSpPr>
          <p:nvPr/>
        </p:nvSpPr>
        <p:spPr bwMode="auto">
          <a:xfrm>
            <a:off x="152400" y="2590800"/>
            <a:ext cx="8839200" cy="990600"/>
          </a:xfrm>
          <a:prstGeom prst="wedgeRectCallout">
            <a:avLst>
              <a:gd name="adj1" fmla="val -29472"/>
              <a:gd name="adj2" fmla="val 206412"/>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a:solidFill>
                  <a:schemeClr val="bg1"/>
                </a:solidFill>
                <a:latin typeface="Rockwell"/>
                <a:cs typeface="Rockwell"/>
              </a:rPr>
              <a:t>The U.S. gave $2.5 billion in loans to the Allies, but only $27 million to the Central Powers</a:t>
            </a:r>
          </a:p>
        </p:txBody>
      </p:sp>
      <p:sp>
        <p:nvSpPr>
          <p:cNvPr id="305165" name="AutoShape 13"/>
          <p:cNvSpPr>
            <a:spLocks noChangeArrowheads="1"/>
          </p:cNvSpPr>
          <p:nvPr/>
        </p:nvSpPr>
        <p:spPr bwMode="auto">
          <a:xfrm>
            <a:off x="152400" y="3733800"/>
            <a:ext cx="8839200" cy="990600"/>
          </a:xfrm>
          <a:prstGeom prst="wedgeRectCallout">
            <a:avLst>
              <a:gd name="adj1" fmla="val 880"/>
              <a:gd name="adj2" fmla="val 93431"/>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0" hangingPunct="0">
              <a:lnSpc>
                <a:spcPct val="80000"/>
              </a:lnSpc>
            </a:pPr>
            <a:r>
              <a:rPr lang="en-US" sz="2800">
                <a:solidFill>
                  <a:schemeClr val="bg1"/>
                </a:solidFill>
                <a:latin typeface="Rockwell"/>
                <a:cs typeface="Rockwell"/>
              </a:rPr>
              <a:t>Trade with the Allies caused U.S. trade to jump from $2 billion to  $6 billion from 1913 to 1916</a:t>
            </a:r>
          </a:p>
        </p:txBody>
      </p:sp>
    </p:spTree>
    <p:extLst>
      <p:ext uri="{BB962C8B-B14F-4D97-AF65-F5344CB8AC3E}">
        <p14:creationId xmlns:p14="http://schemas.microsoft.com/office/powerpoint/2010/main" val="279447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05164"/>
                                        </p:tgtEl>
                                        <p:attrNameLst>
                                          <p:attrName>style.visibility</p:attrName>
                                        </p:attrNameLst>
                                      </p:cBhvr>
                                      <p:to>
                                        <p:strVal val="visible"/>
                                      </p:to>
                                    </p:set>
                                    <p:anim calcmode="lin" valueType="num">
                                      <p:cBhvr>
                                        <p:cTn id="7" dur="500" fill="hold"/>
                                        <p:tgtEl>
                                          <p:spTgt spid="305164"/>
                                        </p:tgtEl>
                                        <p:attrNameLst>
                                          <p:attrName>ppt_w</p:attrName>
                                        </p:attrNameLst>
                                      </p:cBhvr>
                                      <p:tavLst>
                                        <p:tav tm="0">
                                          <p:val>
                                            <p:fltVal val="0"/>
                                          </p:val>
                                        </p:tav>
                                        <p:tav tm="100000">
                                          <p:val>
                                            <p:strVal val="#ppt_w"/>
                                          </p:val>
                                        </p:tav>
                                      </p:tavLst>
                                    </p:anim>
                                    <p:anim calcmode="lin" valueType="num">
                                      <p:cBhvr>
                                        <p:cTn id="8" dur="500" fill="hold"/>
                                        <p:tgtEl>
                                          <p:spTgt spid="305164"/>
                                        </p:tgtEl>
                                        <p:attrNameLst>
                                          <p:attrName>ppt_h</p:attrName>
                                        </p:attrNameLst>
                                      </p:cBhvr>
                                      <p:tavLst>
                                        <p:tav tm="0">
                                          <p:val>
                                            <p:fltVal val="0"/>
                                          </p:val>
                                        </p:tav>
                                        <p:tav tm="100000">
                                          <p:val>
                                            <p:strVal val="#ppt_h"/>
                                          </p:val>
                                        </p:tav>
                                      </p:tavLst>
                                    </p:anim>
                                    <p:animEffect transition="in" filter="fade">
                                      <p:cBhvr>
                                        <p:cTn id="9" dur="500"/>
                                        <p:tgtEl>
                                          <p:spTgt spid="305164"/>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05165"/>
                                        </p:tgtEl>
                                        <p:attrNameLst>
                                          <p:attrName>style.visibility</p:attrName>
                                        </p:attrNameLst>
                                      </p:cBhvr>
                                      <p:to>
                                        <p:strVal val="visible"/>
                                      </p:to>
                                    </p:set>
                                    <p:anim calcmode="lin" valueType="num">
                                      <p:cBhvr>
                                        <p:cTn id="13" dur="500" fill="hold"/>
                                        <p:tgtEl>
                                          <p:spTgt spid="305165"/>
                                        </p:tgtEl>
                                        <p:attrNameLst>
                                          <p:attrName>ppt_w</p:attrName>
                                        </p:attrNameLst>
                                      </p:cBhvr>
                                      <p:tavLst>
                                        <p:tav tm="0">
                                          <p:val>
                                            <p:fltVal val="0"/>
                                          </p:val>
                                        </p:tav>
                                        <p:tav tm="100000">
                                          <p:val>
                                            <p:strVal val="#ppt_w"/>
                                          </p:val>
                                        </p:tav>
                                      </p:tavLst>
                                    </p:anim>
                                    <p:anim calcmode="lin" valueType="num">
                                      <p:cBhvr>
                                        <p:cTn id="14" dur="500" fill="hold"/>
                                        <p:tgtEl>
                                          <p:spTgt spid="305165"/>
                                        </p:tgtEl>
                                        <p:attrNameLst>
                                          <p:attrName>ppt_h</p:attrName>
                                        </p:attrNameLst>
                                      </p:cBhvr>
                                      <p:tavLst>
                                        <p:tav tm="0">
                                          <p:val>
                                            <p:fltVal val="0"/>
                                          </p:val>
                                        </p:tav>
                                        <p:tav tm="100000">
                                          <p:val>
                                            <p:strVal val="#ppt_h"/>
                                          </p:val>
                                        </p:tav>
                                      </p:tavLst>
                                    </p:anim>
                                    <p:animEffect transition="in" filter="fade">
                                      <p:cBhvr>
                                        <p:cTn id="15" dur="500"/>
                                        <p:tgtEl>
                                          <p:spTgt spid="30516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05163"/>
                                        </p:tgtEl>
                                        <p:attrNameLst>
                                          <p:attrName>style.visibility</p:attrName>
                                        </p:attrNameLst>
                                      </p:cBhvr>
                                      <p:to>
                                        <p:strVal val="visible"/>
                                      </p:to>
                                    </p:set>
                                    <p:anim calcmode="lin" valueType="num">
                                      <p:cBhvr>
                                        <p:cTn id="20" dur="500" fill="hold"/>
                                        <p:tgtEl>
                                          <p:spTgt spid="305163"/>
                                        </p:tgtEl>
                                        <p:attrNameLst>
                                          <p:attrName>ppt_w</p:attrName>
                                        </p:attrNameLst>
                                      </p:cBhvr>
                                      <p:tavLst>
                                        <p:tav tm="0">
                                          <p:val>
                                            <p:fltVal val="0"/>
                                          </p:val>
                                        </p:tav>
                                        <p:tav tm="100000">
                                          <p:val>
                                            <p:strVal val="#ppt_w"/>
                                          </p:val>
                                        </p:tav>
                                      </p:tavLst>
                                    </p:anim>
                                    <p:anim calcmode="lin" valueType="num">
                                      <p:cBhvr>
                                        <p:cTn id="21" dur="500" fill="hold"/>
                                        <p:tgtEl>
                                          <p:spTgt spid="305163"/>
                                        </p:tgtEl>
                                        <p:attrNameLst>
                                          <p:attrName>ppt_h</p:attrName>
                                        </p:attrNameLst>
                                      </p:cBhvr>
                                      <p:tavLst>
                                        <p:tav tm="0">
                                          <p:val>
                                            <p:fltVal val="0"/>
                                          </p:val>
                                        </p:tav>
                                        <p:tav tm="100000">
                                          <p:val>
                                            <p:strVal val="#ppt_h"/>
                                          </p:val>
                                        </p:tav>
                                      </p:tavLst>
                                    </p:anim>
                                    <p:animEffect transition="in" filter="fade">
                                      <p:cBhvr>
                                        <p:cTn id="22" dur="500"/>
                                        <p:tgtEl>
                                          <p:spTgt spid="305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63" grpId="0" animBg="1"/>
      <p:bldP spid="305164" grpId="0" animBg="1"/>
      <p:bldP spid="3051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Rockwell"/>
                <a:cs typeface="Rockwell"/>
              </a:rPr>
              <a:t>US War Policy</a:t>
            </a:r>
            <a:endParaRPr lang="en-US" dirty="0">
              <a:latin typeface="Rockwell"/>
              <a:cs typeface="Rockwell"/>
            </a:endParaRPr>
          </a:p>
        </p:txBody>
      </p:sp>
      <p:sp>
        <p:nvSpPr>
          <p:cNvPr id="3" name="Content Placeholder 2"/>
          <p:cNvSpPr>
            <a:spLocks noGrp="1"/>
          </p:cNvSpPr>
          <p:nvPr>
            <p:ph idx="1"/>
          </p:nvPr>
        </p:nvSpPr>
        <p:spPr/>
        <p:txBody>
          <a:bodyPr/>
          <a:lstStyle/>
          <a:p>
            <a:r>
              <a:rPr lang="en-US" dirty="0" smtClean="0">
                <a:latin typeface="Rockwell"/>
                <a:cs typeface="Rockwell"/>
              </a:rPr>
              <a:t>Neutral militarily, not economically </a:t>
            </a:r>
            <a:endParaRPr lang="en-US" dirty="0">
              <a:latin typeface="Rockwell"/>
              <a:cs typeface="Rockwell"/>
            </a:endParaRPr>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771891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98600" y="0"/>
            <a:ext cx="6134100" cy="6858000"/>
          </a:xfrm>
          <a:prstGeom prst="rect">
            <a:avLst/>
          </a:prstGeom>
        </p:spPr>
      </p:pic>
    </p:spTree>
    <p:extLst>
      <p:ext uri="{BB962C8B-B14F-4D97-AF65-F5344CB8AC3E}">
        <p14:creationId xmlns:p14="http://schemas.microsoft.com/office/powerpoint/2010/main" val="76631908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endParaRPr lang="en-US"/>
          </a:p>
        </p:txBody>
      </p:sp>
      <p:sp>
        <p:nvSpPr>
          <p:cNvPr id="15366" name="Rectangle 6"/>
          <p:cNvSpPr>
            <a:spLocks noGrp="1" noChangeArrowheads="1"/>
          </p:cNvSpPr>
          <p:nvPr>
            <p:ph type="title"/>
          </p:nvPr>
        </p:nvSpPr>
        <p:spPr>
          <a:xfrm>
            <a:off x="279400" y="0"/>
            <a:ext cx="8636000" cy="990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Rockwell"/>
                <a:cs typeface="Rockwell"/>
              </a:rPr>
              <a:t>Election of 1916</a:t>
            </a:r>
          </a:p>
        </p:txBody>
      </p:sp>
      <p:sp>
        <p:nvSpPr>
          <p:cNvPr id="15367" name="Rectangle 7"/>
          <p:cNvSpPr>
            <a:spLocks noGrp="1" noChangeArrowheads="1"/>
          </p:cNvSpPr>
          <p:nvPr>
            <p:ph type="body" idx="1"/>
          </p:nvPr>
        </p:nvSpPr>
        <p:spPr>
          <a:xfrm>
            <a:off x="0" y="914400"/>
            <a:ext cx="9144000" cy="59436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pPr>
            <a:r>
              <a:rPr lang="en-US">
                <a:latin typeface="Rockwell"/>
                <a:cs typeface="Rockwell"/>
              </a:rPr>
              <a:t>In the 1916 election, Wilson balanced contrasting stances:</a:t>
            </a:r>
          </a:p>
          <a:p>
            <a:pPr lvl="1">
              <a:lnSpc>
                <a:spcPct val="90000"/>
              </a:lnSpc>
            </a:pPr>
            <a:r>
              <a:rPr lang="en-US">
                <a:latin typeface="Rockwell"/>
                <a:cs typeface="Rockwell"/>
              </a:rPr>
              <a:t>He appealed to progressives &amp; anti-war voters with the slogan </a:t>
            </a:r>
            <a:r>
              <a:rPr lang="ja-JP" altLang="en-US">
                <a:latin typeface="Rockwell"/>
                <a:cs typeface="Rockwell"/>
              </a:rPr>
              <a:t>“</a:t>
            </a:r>
            <a:r>
              <a:rPr lang="en-US" i="1">
                <a:latin typeface="Rockwell"/>
                <a:cs typeface="Rockwell"/>
              </a:rPr>
              <a:t>He kept us out of war</a:t>
            </a:r>
            <a:r>
              <a:rPr lang="ja-JP" altLang="en-US">
                <a:latin typeface="Rockwell"/>
                <a:cs typeface="Rockwell"/>
              </a:rPr>
              <a:t>”</a:t>
            </a:r>
            <a:endParaRPr lang="en-US">
              <a:latin typeface="Rockwell"/>
              <a:cs typeface="Rockwell"/>
            </a:endParaRPr>
          </a:p>
          <a:p>
            <a:pPr lvl="1">
              <a:lnSpc>
                <a:spcPct val="90000"/>
              </a:lnSpc>
            </a:pPr>
            <a:r>
              <a:rPr lang="en-US">
                <a:latin typeface="Rockwell"/>
                <a:cs typeface="Rockwell"/>
              </a:rPr>
              <a:t>But argued for </a:t>
            </a:r>
            <a:r>
              <a:rPr lang="ja-JP" altLang="en-US">
                <a:latin typeface="Rockwell"/>
                <a:cs typeface="Rockwell"/>
              </a:rPr>
              <a:t>“</a:t>
            </a:r>
            <a:r>
              <a:rPr lang="en-US">
                <a:latin typeface="Rockwell"/>
                <a:cs typeface="Rockwell"/>
              </a:rPr>
              <a:t>preparedness</a:t>
            </a:r>
            <a:r>
              <a:rPr lang="ja-JP" altLang="en-US">
                <a:latin typeface="Rockwell"/>
                <a:cs typeface="Rockwell"/>
              </a:rPr>
              <a:t>”</a:t>
            </a:r>
            <a:r>
              <a:rPr lang="en-US">
                <a:latin typeface="Rockwell"/>
                <a:cs typeface="Rockwell"/>
              </a:rPr>
              <a:t> by building up the military in case the U.S. joins the war</a:t>
            </a:r>
          </a:p>
          <a:p>
            <a:pPr>
              <a:lnSpc>
                <a:spcPct val="90000"/>
              </a:lnSpc>
            </a:pPr>
            <a:r>
              <a:rPr lang="en-US">
                <a:latin typeface="Rockwell"/>
                <a:cs typeface="Rockwell"/>
              </a:rPr>
              <a:t>Wilson won by affirming 2 goals: freedom of the seas &amp; neutrality </a:t>
            </a:r>
          </a:p>
        </p:txBody>
      </p:sp>
      <p:pic>
        <p:nvPicPr>
          <p:cNvPr id="9" name="Picture 12" descr="File:1916 Electoral Map.png"/>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l="5000"/>
          <a:stretch>
            <a:fillRect/>
          </a:stretch>
        </p:blipFill>
        <p:spPr bwMode="auto">
          <a:xfrm>
            <a:off x="0" y="914400"/>
            <a:ext cx="9144000" cy="51736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0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0" y="1600200"/>
            <a:ext cx="4495800" cy="4525963"/>
          </a:xfrm>
        </p:spPr>
        <p:txBody>
          <a:bodyPr/>
          <a:lstStyle/>
          <a:p>
            <a:r>
              <a:rPr lang="en-US" b="1" u="sng" dirty="0" smtClean="0">
                <a:solidFill>
                  <a:srgbClr val="FFFFFF"/>
                </a:solidFill>
              </a:rPr>
              <a:t>Unrestricted Submarine Warfare </a:t>
            </a:r>
            <a:r>
              <a:rPr lang="en-US" b="1" dirty="0" smtClean="0">
                <a:solidFill>
                  <a:srgbClr val="FFFFFF"/>
                </a:solidFill>
              </a:rPr>
              <a:t>(Feb. 1917)</a:t>
            </a:r>
            <a:endParaRPr lang="en-US" dirty="0" smtClean="0">
              <a:solidFill>
                <a:srgbClr val="FFFFFF"/>
              </a:solidFill>
            </a:endParaRPr>
          </a:p>
          <a:p>
            <a:pPr lvl="1"/>
            <a:r>
              <a:rPr lang="en-US" dirty="0" smtClean="0">
                <a:solidFill>
                  <a:srgbClr val="FFFFFF"/>
                </a:solidFill>
              </a:rPr>
              <a:t>Early February 1917 -- Germany decided to pursue “unrestricted submarine warfare”   </a:t>
            </a:r>
          </a:p>
          <a:p>
            <a:pPr lvl="1"/>
            <a:r>
              <a:rPr lang="en-US" dirty="0" smtClean="0">
                <a:solidFill>
                  <a:srgbClr val="FFFFFF"/>
                </a:solidFill>
              </a:rPr>
              <a:t>Tell Wilson on January 31</a:t>
            </a:r>
            <a:r>
              <a:rPr lang="en-US" baseline="30000" dirty="0" smtClean="0">
                <a:solidFill>
                  <a:srgbClr val="FFFFFF"/>
                </a:solidFill>
              </a:rPr>
              <a:t>st</a:t>
            </a:r>
            <a:r>
              <a:rPr lang="en-US" dirty="0" smtClean="0">
                <a:solidFill>
                  <a:srgbClr val="FFFFFF"/>
                </a:solidFill>
              </a:rPr>
              <a:t>, he cuts off diplomatic ties</a:t>
            </a:r>
          </a:p>
          <a:p>
            <a:endParaRPr lang="en-US" dirty="0">
              <a:solidFill>
                <a:srgbClr val="FFFFFF"/>
              </a:solidFill>
            </a:endParaRPr>
          </a:p>
        </p:txBody>
      </p:sp>
      <p:pic>
        <p:nvPicPr>
          <p:cNvPr id="23554" name="Picture 2" descr=" Germany's call for all-out unrestricted submarine warfare on January 31, "/>
          <p:cNvPicPr>
            <a:picLocks noGrp="1" noChangeAspect="1" noChangeArrowheads="1"/>
          </p:cNvPicPr>
          <p:nvPr>
            <p:ph sz="half" idx="2"/>
          </p:nvPr>
        </p:nvPicPr>
        <p:blipFill>
          <a:blip r:embed="rId2" cstate="print"/>
          <a:srcRect/>
          <a:stretch>
            <a:fillRect/>
          </a:stretch>
        </p:blipFill>
        <p:spPr bwMode="auto">
          <a:xfrm>
            <a:off x="4872011" y="3766817"/>
            <a:ext cx="4532797" cy="2819400"/>
          </a:xfrm>
          <a:prstGeom prst="rect">
            <a:avLst/>
          </a:prstGeom>
          <a:noFill/>
        </p:spPr>
      </p:pic>
    </p:spTree>
    <p:extLst>
      <p:ext uri="{BB962C8B-B14F-4D97-AF65-F5344CB8AC3E}">
        <p14:creationId xmlns:p14="http://schemas.microsoft.com/office/powerpoint/2010/main" val="37982273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0" y="1524000"/>
            <a:ext cx="4517136" cy="4572000"/>
          </a:xfrm>
        </p:spPr>
        <p:txBody>
          <a:bodyPr>
            <a:normAutofit fontScale="92500" lnSpcReduction="10000"/>
          </a:bodyPr>
          <a:lstStyle/>
          <a:p>
            <a:r>
              <a:rPr lang="en-US" b="1" u="sng" dirty="0" smtClean="0">
                <a:solidFill>
                  <a:srgbClr val="FFFFFF"/>
                </a:solidFill>
                <a:cs typeface="Arial" pitchFamily="34" charset="0"/>
              </a:rPr>
              <a:t>Zimmerman Telegraph </a:t>
            </a:r>
            <a:r>
              <a:rPr lang="en-US" b="1" dirty="0" smtClean="0">
                <a:solidFill>
                  <a:srgbClr val="FFFFFF"/>
                </a:solidFill>
                <a:cs typeface="Arial" pitchFamily="34" charset="0"/>
              </a:rPr>
              <a:t>(March 1, 1917)</a:t>
            </a:r>
            <a:endParaRPr lang="en-US" dirty="0" smtClean="0">
              <a:solidFill>
                <a:srgbClr val="FFFFFF"/>
              </a:solidFill>
              <a:cs typeface="Arial" pitchFamily="34" charset="0"/>
            </a:endParaRPr>
          </a:p>
          <a:p>
            <a:pPr lvl="1"/>
            <a:r>
              <a:rPr lang="en-US" sz="2200" dirty="0" smtClean="0">
                <a:solidFill>
                  <a:srgbClr val="FFFFFF"/>
                </a:solidFill>
                <a:cs typeface="Arial" pitchFamily="34" charset="0"/>
              </a:rPr>
              <a:t>Coded message from Germany to Mexico. </a:t>
            </a:r>
          </a:p>
          <a:p>
            <a:pPr lvl="1"/>
            <a:endParaRPr lang="en-US" sz="2200" dirty="0" smtClean="0">
              <a:solidFill>
                <a:srgbClr val="FFFFFF"/>
              </a:solidFill>
              <a:cs typeface="Arial" pitchFamily="34" charset="0"/>
            </a:endParaRPr>
          </a:p>
          <a:p>
            <a:pPr lvl="1"/>
            <a:r>
              <a:rPr lang="en-US" sz="2200" dirty="0" smtClean="0">
                <a:solidFill>
                  <a:srgbClr val="FFFFFF"/>
                </a:solidFill>
                <a:cs typeface="Arial" pitchFamily="34" charset="0"/>
              </a:rPr>
              <a:t>Says if Mexico attacks US, Germany will help Mexico take back Arizona, New Mexico and Texas.</a:t>
            </a:r>
          </a:p>
          <a:p>
            <a:pPr lvl="1">
              <a:buNone/>
            </a:pPr>
            <a:endParaRPr lang="en-US" sz="2200" dirty="0" smtClean="0">
              <a:solidFill>
                <a:srgbClr val="FFFFFF"/>
              </a:solidFill>
              <a:cs typeface="Arial" pitchFamily="34" charset="0"/>
            </a:endParaRPr>
          </a:p>
          <a:p>
            <a:pPr lvl="1"/>
            <a:r>
              <a:rPr lang="en-US" sz="2200" dirty="0" smtClean="0">
                <a:solidFill>
                  <a:srgbClr val="FFFFFF"/>
                </a:solidFill>
                <a:cs typeface="Arial" pitchFamily="34" charset="0"/>
              </a:rPr>
              <a:t>British intercepted, decoded and sent to the US</a:t>
            </a:r>
          </a:p>
          <a:p>
            <a:endParaRPr lang="en-US" dirty="0">
              <a:solidFill>
                <a:srgbClr val="FFFFFF"/>
              </a:solidFill>
            </a:endParaRPr>
          </a:p>
        </p:txBody>
      </p:sp>
      <p:pic>
        <p:nvPicPr>
          <p:cNvPr id="24578" name="Picture 2" descr="http://www.archives.gov/education/lessons/zimmermann/images/decoded-message-m.jpg"/>
          <p:cNvPicPr>
            <a:picLocks noGrp="1" noChangeAspect="1" noChangeArrowheads="1"/>
          </p:cNvPicPr>
          <p:nvPr>
            <p:ph sz="half" idx="2"/>
          </p:nvPr>
        </p:nvPicPr>
        <p:blipFill>
          <a:blip r:embed="rId2" cstate="print"/>
          <a:srcRect/>
          <a:stretch>
            <a:fillRect/>
          </a:stretch>
        </p:blipFill>
        <p:spPr bwMode="auto">
          <a:xfrm>
            <a:off x="5021239" y="2438400"/>
            <a:ext cx="4122761" cy="4419600"/>
          </a:xfrm>
          <a:prstGeom prst="rect">
            <a:avLst/>
          </a:prstGeom>
          <a:noFill/>
        </p:spPr>
      </p:pic>
    </p:spTree>
    <p:extLst>
      <p:ext uri="{BB962C8B-B14F-4D97-AF65-F5344CB8AC3E}">
        <p14:creationId xmlns:p14="http://schemas.microsoft.com/office/powerpoint/2010/main" val="2970582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87913"/>
            <a:ext cx="7772400" cy="3012537"/>
          </a:xfrm>
        </p:spPr>
        <p:txBody>
          <a:bodyPr>
            <a:normAutofit/>
          </a:bodyPr>
          <a:lstStyle/>
          <a:p>
            <a:r>
              <a:rPr lang="en-US" dirty="0" smtClean="0"/>
              <a:t>3. Wilson’s America-Democratic Progressivism</a:t>
            </a:r>
            <a:r>
              <a:rPr lang="en-US" dirty="0" smtClean="0"/>
              <a:t>, World </a:t>
            </a:r>
            <a:r>
              <a:rPr lang="en-US" dirty="0" smtClean="0"/>
              <a:t>War I and the First Red Scare</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 19-20</a:t>
            </a:r>
          </a:p>
          <a:p>
            <a:r>
              <a:rPr lang="en-US" dirty="0" smtClean="0"/>
              <a:t>Period 7</a:t>
            </a:r>
            <a:endParaRPr lang="en-US" dirty="0"/>
          </a:p>
        </p:txBody>
      </p:sp>
    </p:spTree>
    <p:extLst>
      <p:ext uri="{BB962C8B-B14F-4D97-AF65-F5344CB8AC3E}">
        <p14:creationId xmlns:p14="http://schemas.microsoft.com/office/powerpoint/2010/main" val="133296252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Final Straw(s)</a:t>
            </a:r>
            <a:endParaRPr lang="en-US" dirty="0"/>
          </a:p>
        </p:txBody>
      </p:sp>
      <p:sp>
        <p:nvSpPr>
          <p:cNvPr id="3" name="Content Placeholder 2"/>
          <p:cNvSpPr>
            <a:spLocks noGrp="1"/>
          </p:cNvSpPr>
          <p:nvPr>
            <p:ph sz="half" idx="1"/>
          </p:nvPr>
        </p:nvSpPr>
        <p:spPr>
          <a:xfrm>
            <a:off x="457200" y="1600200"/>
            <a:ext cx="8686800" cy="4525963"/>
          </a:xfrm>
        </p:spPr>
        <p:txBody>
          <a:bodyPr>
            <a:normAutofit/>
          </a:bodyPr>
          <a:lstStyle/>
          <a:p>
            <a:r>
              <a:rPr lang="en-US" b="1" u="sng" dirty="0" smtClean="0"/>
              <a:t>Russian Revolution </a:t>
            </a:r>
            <a:r>
              <a:rPr lang="en-US" b="1" dirty="0" smtClean="0"/>
              <a:t>(March 15, 1917)</a:t>
            </a:r>
            <a:endParaRPr lang="en-US" dirty="0" smtClean="0"/>
          </a:p>
          <a:p>
            <a:pPr lvl="1"/>
            <a:r>
              <a:rPr lang="en-US" dirty="0" smtClean="0"/>
              <a:t>Czar Nicholas II of Russia is toppled from power and Russia is taken over by a republican government (no communists yet) Russia not a monarchy -- now it is a war between democracy &amp; autocratic rule</a:t>
            </a:r>
          </a:p>
          <a:p>
            <a:endParaRPr lang="en-US" dirty="0"/>
          </a:p>
        </p:txBody>
      </p:sp>
      <p:pic>
        <p:nvPicPr>
          <p:cNvPr id="25602" name="Picture 2" descr="http://www.bbc.co.uk/history/worldwars/wwone/images/eastern_front_freedom.jpg"/>
          <p:cNvPicPr>
            <a:picLocks noGrp="1" noChangeAspect="1" noChangeArrowheads="1"/>
          </p:cNvPicPr>
          <p:nvPr>
            <p:ph sz="half" idx="2"/>
          </p:nvPr>
        </p:nvPicPr>
        <p:blipFill>
          <a:blip r:embed="rId2" cstate="print"/>
          <a:srcRect/>
          <a:stretch>
            <a:fillRect/>
          </a:stretch>
        </p:blipFill>
        <p:spPr bwMode="auto">
          <a:xfrm>
            <a:off x="5654991" y="4834374"/>
            <a:ext cx="3489009" cy="2023625"/>
          </a:xfrm>
          <a:prstGeom prst="rect">
            <a:avLst/>
          </a:prstGeom>
          <a:noFill/>
        </p:spPr>
      </p:pic>
    </p:spTree>
    <p:extLst>
      <p:ext uri="{BB962C8B-B14F-4D97-AF65-F5344CB8AC3E}">
        <p14:creationId xmlns:p14="http://schemas.microsoft.com/office/powerpoint/2010/main" val="292064251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 Enters the War</a:t>
            </a:r>
            <a:endParaRPr lang="en-US" dirty="0"/>
          </a:p>
        </p:txBody>
      </p:sp>
      <p:sp>
        <p:nvSpPr>
          <p:cNvPr id="3" name="Content Placeholder 2"/>
          <p:cNvSpPr>
            <a:spLocks noGrp="1"/>
          </p:cNvSpPr>
          <p:nvPr>
            <p:ph sz="half" idx="1"/>
          </p:nvPr>
        </p:nvSpPr>
        <p:spPr>
          <a:xfrm>
            <a:off x="304799" y="1524000"/>
            <a:ext cx="8382001" cy="5334000"/>
          </a:xfrm>
        </p:spPr>
        <p:txBody>
          <a:bodyPr>
            <a:normAutofit lnSpcReduction="10000"/>
          </a:bodyPr>
          <a:lstStyle/>
          <a:p>
            <a:r>
              <a:rPr lang="en-US" sz="2800" dirty="0" smtClean="0"/>
              <a:t>Wilson asks Congress for a declaration of war-April 2, 1917</a:t>
            </a:r>
          </a:p>
          <a:p>
            <a:pPr lvl="1"/>
            <a:r>
              <a:rPr lang="en-US" dirty="0" smtClean="0"/>
              <a:t>‘War has been thrust upon America by the German Empire</a:t>
            </a:r>
            <a:r>
              <a:rPr lang="mr-IN" dirty="0" smtClean="0"/>
              <a:t>…</a:t>
            </a:r>
            <a:r>
              <a:rPr lang="en-US" dirty="0" smtClean="0"/>
              <a:t>’</a:t>
            </a:r>
          </a:p>
          <a:p>
            <a:pPr lvl="2"/>
            <a:r>
              <a:rPr lang="en-US" dirty="0" smtClean="0"/>
              <a:t>Senate 62-6</a:t>
            </a:r>
          </a:p>
          <a:p>
            <a:pPr lvl="2"/>
            <a:r>
              <a:rPr lang="en-US" dirty="0" smtClean="0"/>
              <a:t>House </a:t>
            </a:r>
            <a:r>
              <a:rPr lang="is-IS" dirty="0"/>
              <a:t>373–50</a:t>
            </a:r>
            <a:endParaRPr lang="en-US" dirty="0" smtClean="0"/>
          </a:p>
          <a:p>
            <a:pPr lvl="0"/>
            <a:r>
              <a:rPr lang="en-US" sz="2800" dirty="0" smtClean="0"/>
              <a:t>What impact did US soldiers have on the war? </a:t>
            </a:r>
            <a:endParaRPr lang="en-US" dirty="0"/>
          </a:p>
          <a:p>
            <a:pPr lvl="1"/>
            <a:r>
              <a:rPr lang="en-US" dirty="0" smtClean="0"/>
              <a:t>American Expeditionary Forces-SMALL role in combat</a:t>
            </a:r>
          </a:p>
          <a:p>
            <a:pPr lvl="1"/>
            <a:r>
              <a:rPr lang="en-US" dirty="0" smtClean="0"/>
              <a:t>America’s military resources of soldiers and war materials tipped the balance of the war and led to Germany’s defeat.</a:t>
            </a:r>
            <a:endParaRPr lang="en-US" sz="1400" dirty="0" smtClean="0"/>
          </a:p>
        </p:txBody>
      </p:sp>
    </p:spTree>
    <p:extLst>
      <p:ext uri="{BB962C8B-B14F-4D97-AF65-F5344CB8AC3E}">
        <p14:creationId xmlns:p14="http://schemas.microsoft.com/office/powerpoint/2010/main" val="2941927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0" y="0"/>
            <a:ext cx="9144000" cy="1143794"/>
          </a:xfrm>
          <a:ln/>
        </p:spPr>
        <p:txBody>
          <a:bodyPr lIns="90000" tIns="46800" rIns="90000" bIns="46800">
            <a:normAutofit fontScale="90000"/>
          </a:bodyPr>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dirty="0"/>
              <a:t>The Yanks are coming</a:t>
            </a:r>
            <a:r>
              <a:rPr lang="en-GB" dirty="0" smtClean="0"/>
              <a:t>!   US “Doughboys”</a:t>
            </a:r>
            <a:endParaRPr lang="en-GB" dirty="0"/>
          </a:p>
        </p:txBody>
      </p:sp>
      <p:pic>
        <p:nvPicPr>
          <p:cNvPr id="16386" name="Picture 2"/>
          <p:cNvPicPr>
            <a:picLocks noChangeAspect="1" noChangeArrowheads="1"/>
          </p:cNvPicPr>
          <p:nvPr/>
        </p:nvPicPr>
        <p:blipFill>
          <a:blip r:embed="rId3" cstate="print"/>
          <a:srcRect l="12276"/>
          <a:stretch>
            <a:fillRect/>
          </a:stretch>
        </p:blipFill>
        <p:spPr bwMode="auto">
          <a:xfrm>
            <a:off x="0" y="2085975"/>
            <a:ext cx="3267075" cy="4772025"/>
          </a:xfrm>
          <a:prstGeom prst="rect">
            <a:avLst/>
          </a:prstGeom>
          <a:noFill/>
          <a:ln w="9525">
            <a:noFill/>
            <a:round/>
            <a:headEnd/>
            <a:tailEnd/>
          </a:ln>
          <a:effectLst/>
        </p:spPr>
      </p:pic>
      <p:pic>
        <p:nvPicPr>
          <p:cNvPr id="16387" name="Picture 3"/>
          <p:cNvPicPr>
            <a:picLocks noChangeAspect="1" noChangeArrowheads="1"/>
          </p:cNvPicPr>
          <p:nvPr/>
        </p:nvPicPr>
        <p:blipFill>
          <a:blip r:embed="rId4" cstate="print"/>
          <a:srcRect r="9234"/>
          <a:stretch>
            <a:fillRect/>
          </a:stretch>
        </p:blipFill>
        <p:spPr bwMode="auto">
          <a:xfrm>
            <a:off x="5867400" y="1790700"/>
            <a:ext cx="3276600" cy="5067300"/>
          </a:xfrm>
          <a:prstGeom prst="rect">
            <a:avLst/>
          </a:prstGeom>
          <a:noFill/>
          <a:ln w="9525">
            <a:noFill/>
            <a:round/>
            <a:headEnd/>
            <a:tailEnd/>
          </a:ln>
          <a:effectLst/>
        </p:spPr>
      </p:pic>
      <p:pic>
        <p:nvPicPr>
          <p:cNvPr id="16388" name="Picture 4"/>
          <p:cNvPicPr>
            <a:picLocks noChangeAspect="1" noChangeArrowheads="1"/>
          </p:cNvPicPr>
          <p:nvPr/>
        </p:nvPicPr>
        <p:blipFill>
          <a:blip r:embed="rId5" cstate="print"/>
          <a:srcRect/>
          <a:stretch>
            <a:fillRect/>
          </a:stretch>
        </p:blipFill>
        <p:spPr bwMode="auto">
          <a:xfrm>
            <a:off x="2971800" y="1219200"/>
            <a:ext cx="3317875" cy="4876800"/>
          </a:xfrm>
          <a:prstGeom prst="rect">
            <a:avLst/>
          </a:prstGeom>
          <a:noFill/>
          <a:ln w="9525">
            <a:noFill/>
            <a:round/>
            <a:headEnd/>
            <a:tailEnd/>
          </a:ln>
          <a:effectLst/>
        </p:spPr>
      </p:pic>
    </p:spTree>
    <p:extLst>
      <p:ext uri="{BB962C8B-B14F-4D97-AF65-F5344CB8AC3E}">
        <p14:creationId xmlns:p14="http://schemas.microsoft.com/office/powerpoint/2010/main" val="1296708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WW1poster-The Navy is Call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4691063" cy="6858000"/>
          </a:xfrm>
          <a:ln w="19050">
            <a:solidFill>
              <a:srgbClr val="CC0000"/>
            </a:solidFill>
            <a:miter lim="800000"/>
            <a:headEnd/>
            <a:tailEnd/>
          </a:ln>
        </p:spPr>
      </p:pic>
      <p:pic>
        <p:nvPicPr>
          <p:cNvPr id="28675" name="Picture 3" descr="WW1poster-Tell That to the Marines"/>
          <p:cNvPicPr>
            <a:picLocks noChangeAspect="1" noChangeArrowheads="1"/>
          </p:cNvPicPr>
          <p:nvPr/>
        </p:nvPicPr>
        <p:blipFill>
          <a:blip r:embed="rId3">
            <a:lum contrast="12000"/>
            <a:extLst>
              <a:ext uri="{28A0092B-C50C-407E-A947-70E740481C1C}">
                <a14:useLocalDpi xmlns:a14="http://schemas.microsoft.com/office/drawing/2010/main" val="0"/>
              </a:ext>
            </a:extLst>
          </a:blip>
          <a:srcRect l="5426" r="6201"/>
          <a:stretch>
            <a:fillRect/>
          </a:stretch>
        </p:blipFill>
        <p:spPr bwMode="auto">
          <a:xfrm>
            <a:off x="4598988" y="0"/>
            <a:ext cx="4545012"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06664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Wilson’s ‘Fourteen Points’</a:t>
            </a:r>
            <a:endParaRPr lang="en-US" dirty="0"/>
          </a:p>
        </p:txBody>
      </p:sp>
      <p:sp>
        <p:nvSpPr>
          <p:cNvPr id="3" name="Content Placeholder 2"/>
          <p:cNvSpPr>
            <a:spLocks noGrp="1"/>
          </p:cNvSpPr>
          <p:nvPr>
            <p:ph idx="1"/>
          </p:nvPr>
        </p:nvSpPr>
        <p:spPr/>
        <p:txBody>
          <a:bodyPr/>
          <a:lstStyle/>
          <a:p>
            <a:r>
              <a:rPr lang="en-US" dirty="0" smtClean="0"/>
              <a:t>Text Analysis Questions</a:t>
            </a:r>
            <a:endParaRPr lang="en-US" dirty="0"/>
          </a:p>
        </p:txBody>
      </p:sp>
    </p:spTree>
    <p:extLst>
      <p:ext uri="{BB962C8B-B14F-4D97-AF65-F5344CB8AC3E}">
        <p14:creationId xmlns:p14="http://schemas.microsoft.com/office/powerpoint/2010/main" val="12636115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6"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7"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38" name="Rectangle 6"/>
          <p:cNvSpPr>
            <a:spLocks noGrp="1" noChangeArrowheads="1"/>
          </p:cNvSpPr>
          <p:nvPr>
            <p:ph type="title"/>
          </p:nvPr>
        </p:nvSpPr>
        <p:spPr>
          <a:xfrm>
            <a:off x="311064" y="0"/>
            <a:ext cx="8604336" cy="609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r>
              <a:rPr lang="en-US" sz="2800" dirty="0">
                <a:latin typeface="Rockwell"/>
                <a:cs typeface="Rockwell"/>
              </a:rPr>
              <a:t>A Bureaucratic War</a:t>
            </a:r>
          </a:p>
        </p:txBody>
      </p:sp>
      <p:sp>
        <p:nvSpPr>
          <p:cNvPr id="38919" name="Rectangle 7"/>
          <p:cNvSpPr>
            <a:spLocks noGrp="1" noChangeArrowheads="1"/>
          </p:cNvSpPr>
          <p:nvPr>
            <p:ph type="body" idx="1"/>
          </p:nvPr>
        </p:nvSpPr>
        <p:spPr>
          <a:xfrm>
            <a:off x="76200" y="533400"/>
            <a:ext cx="9067800" cy="6324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0000"/>
              </a:lnSpc>
              <a:spcBef>
                <a:spcPct val="10000"/>
              </a:spcBef>
            </a:pPr>
            <a:r>
              <a:rPr lang="en-US" dirty="0">
                <a:latin typeface="Rockwell"/>
                <a:cs typeface="Rockwell"/>
              </a:rPr>
              <a:t>To coordinate the war effort, 5,000 new </a:t>
            </a:r>
            <a:r>
              <a:rPr lang="en-US" dirty="0" smtClean="0">
                <a:latin typeface="Rockwell"/>
                <a:cs typeface="Rockwell"/>
              </a:rPr>
              <a:t>gov’t </a:t>
            </a:r>
            <a:r>
              <a:rPr lang="en-US" dirty="0">
                <a:latin typeface="Rockwell"/>
                <a:cs typeface="Rockwell"/>
              </a:rPr>
              <a:t>agencies were created:</a:t>
            </a:r>
          </a:p>
          <a:p>
            <a:pPr lvl="1">
              <a:lnSpc>
                <a:spcPct val="90000"/>
              </a:lnSpc>
              <a:spcBef>
                <a:spcPct val="10000"/>
              </a:spcBef>
            </a:pPr>
            <a:r>
              <a:rPr lang="en-US" u="sng" dirty="0">
                <a:latin typeface="Rockwell"/>
                <a:cs typeface="Rockwell"/>
              </a:rPr>
              <a:t>War Industries Board (WIB)</a:t>
            </a:r>
            <a:r>
              <a:rPr lang="en-US" dirty="0">
                <a:latin typeface="Rockwell"/>
                <a:cs typeface="Rockwell"/>
              </a:rPr>
              <a:t> oversaw all factories, determined priorities, fixed consumer prices</a:t>
            </a:r>
          </a:p>
          <a:p>
            <a:pPr lvl="1">
              <a:lnSpc>
                <a:spcPct val="90000"/>
              </a:lnSpc>
              <a:spcBef>
                <a:spcPct val="10000"/>
              </a:spcBef>
            </a:pPr>
            <a:r>
              <a:rPr lang="en-US" u="sng" dirty="0">
                <a:latin typeface="Rockwell"/>
                <a:cs typeface="Rockwell"/>
              </a:rPr>
              <a:t>Food Admin</a:t>
            </a:r>
            <a:r>
              <a:rPr lang="en-US" dirty="0">
                <a:latin typeface="Rockwell"/>
                <a:cs typeface="Rockwell"/>
              </a:rPr>
              <a:t> supplied food to soldiers by appealing to civilians </a:t>
            </a:r>
          </a:p>
          <a:p>
            <a:pPr lvl="1">
              <a:lnSpc>
                <a:spcPct val="90000"/>
              </a:lnSpc>
              <a:spcBef>
                <a:spcPct val="10000"/>
              </a:spcBef>
            </a:pPr>
            <a:r>
              <a:rPr lang="en-US" u="sng" dirty="0">
                <a:latin typeface="Rockwell"/>
                <a:cs typeface="Rockwell"/>
              </a:rPr>
              <a:t>Fuel Admin</a:t>
            </a:r>
            <a:r>
              <a:rPr lang="en-US" dirty="0">
                <a:latin typeface="Rockwell"/>
                <a:cs typeface="Rockwell"/>
              </a:rPr>
              <a:t> rationed coal &amp; oil</a:t>
            </a:r>
          </a:p>
          <a:p>
            <a:pPr lvl="1">
              <a:lnSpc>
                <a:spcPct val="90000"/>
              </a:lnSpc>
              <a:spcBef>
                <a:spcPct val="10000"/>
              </a:spcBef>
            </a:pPr>
            <a:r>
              <a:rPr lang="en-US" u="sng" dirty="0">
                <a:latin typeface="Rockwell"/>
                <a:cs typeface="Rockwell"/>
              </a:rPr>
              <a:t>RR Admin</a:t>
            </a:r>
            <a:r>
              <a:rPr lang="en-US" dirty="0">
                <a:latin typeface="Rockwell"/>
                <a:cs typeface="Rockwell"/>
              </a:rPr>
              <a:t>, </a:t>
            </a:r>
            <a:r>
              <a:rPr lang="en-US" u="sng" dirty="0">
                <a:latin typeface="Rockwell"/>
                <a:cs typeface="Rockwell"/>
              </a:rPr>
              <a:t>War Shipping Board</a:t>
            </a:r>
            <a:r>
              <a:rPr lang="en-US" dirty="0">
                <a:latin typeface="Rockwell"/>
                <a:cs typeface="Rockwell"/>
              </a:rPr>
              <a:t>,  &amp; </a:t>
            </a:r>
            <a:r>
              <a:rPr lang="en-US" u="sng" dirty="0">
                <a:latin typeface="Rockwell"/>
                <a:cs typeface="Rockwell"/>
              </a:rPr>
              <a:t>War Trade Board</a:t>
            </a:r>
            <a:r>
              <a:rPr lang="en-US" dirty="0">
                <a:latin typeface="Rockwell"/>
                <a:cs typeface="Rockwell"/>
              </a:rPr>
              <a:t> helped move resources to troops</a:t>
            </a:r>
          </a:p>
        </p:txBody>
      </p:sp>
      <p:sp>
        <p:nvSpPr>
          <p:cNvPr id="38920" name="AutoShape 8"/>
          <p:cNvSpPr>
            <a:spLocks noChangeArrowheads="1"/>
          </p:cNvSpPr>
          <p:nvPr/>
        </p:nvSpPr>
        <p:spPr bwMode="auto">
          <a:xfrm>
            <a:off x="609600" y="2133600"/>
            <a:ext cx="8305800" cy="990600"/>
          </a:xfrm>
          <a:prstGeom prst="wedgeRectCallout">
            <a:avLst>
              <a:gd name="adj1" fmla="val -13801"/>
              <a:gd name="adj2" fmla="val 200481"/>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Imposed </a:t>
            </a:r>
            <a:r>
              <a:rPr kumimoji="1" lang="ja-JP" altLang="en-US" sz="2800">
                <a:solidFill>
                  <a:srgbClr val="000000"/>
                </a:solidFill>
                <a:latin typeface="Rockwell"/>
                <a:cs typeface="Rockwell"/>
              </a:rPr>
              <a:t>“</a:t>
            </a:r>
            <a:r>
              <a:rPr kumimoji="1" lang="en-US" sz="2800">
                <a:solidFill>
                  <a:srgbClr val="000000"/>
                </a:solidFill>
                <a:latin typeface="Rockwell"/>
                <a:cs typeface="Rockwell"/>
              </a:rPr>
              <a:t>gasless</a:t>
            </a:r>
            <a:r>
              <a:rPr kumimoji="1" lang="ja-JP" altLang="en-US" sz="2800">
                <a:solidFill>
                  <a:srgbClr val="000000"/>
                </a:solidFill>
                <a:latin typeface="Rockwell"/>
                <a:cs typeface="Rockwell"/>
              </a:rPr>
              <a:t>”</a:t>
            </a:r>
            <a:r>
              <a:rPr kumimoji="1" lang="en-US" sz="2800">
                <a:solidFill>
                  <a:srgbClr val="000000"/>
                </a:solidFill>
                <a:latin typeface="Rockwell"/>
                <a:cs typeface="Rockwell"/>
              </a:rPr>
              <a:t> days &amp; shut down factories for days to divert or conserve fuel </a:t>
            </a:r>
            <a:endParaRPr lang="en-US" sz="2800">
              <a:solidFill>
                <a:srgbClr val="000000"/>
              </a:solidFill>
              <a:latin typeface="Rockwell"/>
              <a:cs typeface="Rockwell"/>
            </a:endParaRPr>
          </a:p>
        </p:txBody>
      </p:sp>
      <p:sp>
        <p:nvSpPr>
          <p:cNvPr id="38921" name="AutoShape 9"/>
          <p:cNvSpPr>
            <a:spLocks noChangeArrowheads="1"/>
          </p:cNvSpPr>
          <p:nvPr/>
        </p:nvSpPr>
        <p:spPr bwMode="auto">
          <a:xfrm>
            <a:off x="76200" y="4876800"/>
            <a:ext cx="8915400" cy="1447800"/>
          </a:xfrm>
          <a:prstGeom prst="wedgeRectCallout">
            <a:avLst>
              <a:gd name="adj1" fmla="val -25144"/>
              <a:gd name="adj2" fmla="val -1093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Font typeface="Arial" charset="0"/>
              <a:buNone/>
            </a:pPr>
            <a:r>
              <a:rPr kumimoji="1" lang="en-US" sz="2800" dirty="0">
                <a:solidFill>
                  <a:srgbClr val="000000"/>
                </a:solidFill>
                <a:latin typeface="Rockwell"/>
                <a:cs typeface="Rockwell"/>
              </a:rPr>
              <a:t>Asked for a spirit of self-sacrifice, imposed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meatless</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 &amp;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wheat-less</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 days &amp; encouraged Americans to plant </a:t>
            </a:r>
            <a:r>
              <a:rPr kumimoji="1" lang="ja-JP" altLang="en-US" sz="2800" dirty="0">
                <a:solidFill>
                  <a:srgbClr val="000000"/>
                </a:solidFill>
                <a:latin typeface="Rockwell"/>
                <a:cs typeface="Rockwell"/>
              </a:rPr>
              <a:t>“</a:t>
            </a:r>
            <a:r>
              <a:rPr kumimoji="1" lang="en-US" sz="2800" dirty="0">
                <a:solidFill>
                  <a:srgbClr val="000000"/>
                </a:solidFill>
                <a:latin typeface="Rockwell"/>
                <a:cs typeface="Rockwell"/>
              </a:rPr>
              <a:t>victory gardens</a:t>
            </a:r>
            <a:r>
              <a:rPr kumimoji="1" lang="ja-JP" altLang="en-US" sz="2800" dirty="0">
                <a:solidFill>
                  <a:srgbClr val="000000"/>
                </a:solidFill>
                <a:latin typeface="Rockwell"/>
                <a:cs typeface="Rockwell"/>
              </a:rPr>
              <a:t>”</a:t>
            </a:r>
            <a:endParaRPr lang="en-US" sz="2800" dirty="0">
              <a:solidFill>
                <a:srgbClr val="000000"/>
              </a:solidFill>
              <a:latin typeface="Rockwell"/>
              <a:cs typeface="Rockwell"/>
            </a:endParaRPr>
          </a:p>
        </p:txBody>
      </p:sp>
      <p:sp>
        <p:nvSpPr>
          <p:cNvPr id="38922" name="AutoShape 10"/>
          <p:cNvSpPr>
            <a:spLocks noChangeArrowheads="1"/>
          </p:cNvSpPr>
          <p:nvPr/>
        </p:nvSpPr>
        <p:spPr bwMode="auto">
          <a:xfrm>
            <a:off x="1143000" y="3810000"/>
            <a:ext cx="7620000" cy="990600"/>
          </a:xfrm>
          <a:prstGeom prst="wedgeRectCallout">
            <a:avLst>
              <a:gd name="adj1" fmla="val -42519"/>
              <a:gd name="adj2" fmla="val -184935"/>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0000"/>
              </a:lnSpc>
              <a:spcBef>
                <a:spcPct val="20000"/>
              </a:spcBef>
              <a:buFont typeface="Arial" charset="0"/>
              <a:buNone/>
            </a:pPr>
            <a:r>
              <a:rPr kumimoji="1" lang="en-US" sz="2800">
                <a:solidFill>
                  <a:srgbClr val="000000"/>
                </a:solidFill>
                <a:latin typeface="Rockwell"/>
                <a:cs typeface="Rockwell"/>
              </a:rPr>
              <a:t>WIB director Bernard Baruch became the </a:t>
            </a:r>
            <a:r>
              <a:rPr kumimoji="1" lang="ja-JP" altLang="en-US" sz="2800">
                <a:solidFill>
                  <a:srgbClr val="000000"/>
                </a:solidFill>
                <a:latin typeface="Rockwell"/>
                <a:cs typeface="Rockwell"/>
              </a:rPr>
              <a:t>“</a:t>
            </a:r>
            <a:r>
              <a:rPr kumimoji="1" lang="en-US" sz="2800" u="sng">
                <a:solidFill>
                  <a:srgbClr val="000000"/>
                </a:solidFill>
                <a:latin typeface="Rockwell"/>
                <a:cs typeface="Rockwell"/>
              </a:rPr>
              <a:t>dictator</a:t>
            </a:r>
            <a:r>
              <a:rPr kumimoji="1" lang="en-US" sz="2800">
                <a:solidFill>
                  <a:srgbClr val="000000"/>
                </a:solidFill>
                <a:latin typeface="Rockwell"/>
                <a:cs typeface="Rockwell"/>
              </a:rPr>
              <a:t> of the American economy</a:t>
            </a:r>
            <a:r>
              <a:rPr kumimoji="1" lang="ja-JP" altLang="en-US" sz="2800">
                <a:solidFill>
                  <a:srgbClr val="000000"/>
                </a:solidFill>
                <a:latin typeface="Rockwell"/>
                <a:cs typeface="Rockwell"/>
              </a:rPr>
              <a:t>”</a:t>
            </a:r>
            <a:endParaRPr lang="en-US" sz="2800">
              <a:solidFill>
                <a:srgbClr val="000000"/>
              </a:solidFill>
              <a:latin typeface="Rockwell"/>
              <a:cs typeface="Rockwell"/>
            </a:endParaRPr>
          </a:p>
        </p:txBody>
      </p:sp>
    </p:spTree>
    <p:extLst>
      <p:ext uri="{BB962C8B-B14F-4D97-AF65-F5344CB8AC3E}">
        <p14:creationId xmlns:p14="http://schemas.microsoft.com/office/powerpoint/2010/main" val="113667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p:cTn id="7" dur="500" fill="hold"/>
                                        <p:tgtEl>
                                          <p:spTgt spid="38922"/>
                                        </p:tgtEl>
                                        <p:attrNameLst>
                                          <p:attrName>ppt_w</p:attrName>
                                        </p:attrNameLst>
                                      </p:cBhvr>
                                      <p:tavLst>
                                        <p:tav tm="0">
                                          <p:val>
                                            <p:fltVal val="0"/>
                                          </p:val>
                                        </p:tav>
                                        <p:tav tm="100000">
                                          <p:val>
                                            <p:strVal val="#ppt_w"/>
                                          </p:val>
                                        </p:tav>
                                      </p:tavLst>
                                    </p:anim>
                                    <p:anim calcmode="lin" valueType="num">
                                      <p:cBhvr>
                                        <p:cTn id="8" dur="500" fill="hold"/>
                                        <p:tgtEl>
                                          <p:spTgt spid="38922"/>
                                        </p:tgtEl>
                                        <p:attrNameLst>
                                          <p:attrName>ppt_h</p:attrName>
                                        </p:attrNameLst>
                                      </p:cBhvr>
                                      <p:tavLst>
                                        <p:tav tm="0">
                                          <p:val>
                                            <p:fltVal val="0"/>
                                          </p:val>
                                        </p:tav>
                                        <p:tav tm="100000">
                                          <p:val>
                                            <p:strVal val="#ppt_h"/>
                                          </p:val>
                                        </p:tav>
                                      </p:tavLst>
                                    </p:anim>
                                    <p:animEffect transition="in" filter="fade">
                                      <p:cBhvr>
                                        <p:cTn id="9" dur="500"/>
                                        <p:tgtEl>
                                          <p:spTgt spid="38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8922"/>
                                        </p:tgtEl>
                                        <p:attrNameLst>
                                          <p:attrName>ppt_w</p:attrName>
                                        </p:attrNameLst>
                                      </p:cBhvr>
                                      <p:tavLst>
                                        <p:tav tm="0">
                                          <p:val>
                                            <p:strVal val="ppt_w"/>
                                          </p:val>
                                        </p:tav>
                                        <p:tav tm="100000">
                                          <p:val>
                                            <p:fltVal val="0"/>
                                          </p:val>
                                        </p:tav>
                                      </p:tavLst>
                                    </p:anim>
                                    <p:anim calcmode="lin" valueType="num">
                                      <p:cBhvr>
                                        <p:cTn id="14" dur="500"/>
                                        <p:tgtEl>
                                          <p:spTgt spid="38922"/>
                                        </p:tgtEl>
                                        <p:attrNameLst>
                                          <p:attrName>ppt_h</p:attrName>
                                        </p:attrNameLst>
                                      </p:cBhvr>
                                      <p:tavLst>
                                        <p:tav tm="0">
                                          <p:val>
                                            <p:strVal val="ppt_h"/>
                                          </p:val>
                                        </p:tav>
                                        <p:tav tm="100000">
                                          <p:val>
                                            <p:fltVal val="0"/>
                                          </p:val>
                                        </p:tav>
                                      </p:tavLst>
                                    </p:anim>
                                    <p:animEffect transition="out" filter="fade">
                                      <p:cBhvr>
                                        <p:cTn id="15" dur="500"/>
                                        <p:tgtEl>
                                          <p:spTgt spid="38922"/>
                                        </p:tgtEl>
                                      </p:cBhvr>
                                    </p:animEffect>
                                    <p:set>
                                      <p:cBhvr>
                                        <p:cTn id="16" dur="1" fill="hold">
                                          <p:stCondLst>
                                            <p:cond delay="499"/>
                                          </p:stCondLst>
                                        </p:cTn>
                                        <p:tgtEl>
                                          <p:spTgt spid="3892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8921"/>
                                        </p:tgtEl>
                                        <p:attrNameLst>
                                          <p:attrName>style.visibility</p:attrName>
                                        </p:attrNameLst>
                                      </p:cBhvr>
                                      <p:to>
                                        <p:strVal val="visible"/>
                                      </p:to>
                                    </p:set>
                                    <p:anim calcmode="lin" valueType="num">
                                      <p:cBhvr>
                                        <p:cTn id="19" dur="500" fill="hold"/>
                                        <p:tgtEl>
                                          <p:spTgt spid="38921"/>
                                        </p:tgtEl>
                                        <p:attrNameLst>
                                          <p:attrName>ppt_w</p:attrName>
                                        </p:attrNameLst>
                                      </p:cBhvr>
                                      <p:tavLst>
                                        <p:tav tm="0">
                                          <p:val>
                                            <p:fltVal val="0"/>
                                          </p:val>
                                        </p:tav>
                                        <p:tav tm="100000">
                                          <p:val>
                                            <p:strVal val="#ppt_w"/>
                                          </p:val>
                                        </p:tav>
                                      </p:tavLst>
                                    </p:anim>
                                    <p:anim calcmode="lin" valueType="num">
                                      <p:cBhvr>
                                        <p:cTn id="20" dur="500" fill="hold"/>
                                        <p:tgtEl>
                                          <p:spTgt spid="38921"/>
                                        </p:tgtEl>
                                        <p:attrNameLst>
                                          <p:attrName>ppt_h</p:attrName>
                                        </p:attrNameLst>
                                      </p:cBhvr>
                                      <p:tavLst>
                                        <p:tav tm="0">
                                          <p:val>
                                            <p:fltVal val="0"/>
                                          </p:val>
                                        </p:tav>
                                        <p:tav tm="100000">
                                          <p:val>
                                            <p:strVal val="#ppt_h"/>
                                          </p:val>
                                        </p:tav>
                                      </p:tavLst>
                                    </p:anim>
                                    <p:animEffect transition="in" filter="fade">
                                      <p:cBhvr>
                                        <p:cTn id="21" dur="500"/>
                                        <p:tgtEl>
                                          <p:spTgt spid="3892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8921"/>
                                        </p:tgtEl>
                                        <p:attrNameLst>
                                          <p:attrName>ppt_w</p:attrName>
                                        </p:attrNameLst>
                                      </p:cBhvr>
                                      <p:tavLst>
                                        <p:tav tm="0">
                                          <p:val>
                                            <p:strVal val="ppt_w"/>
                                          </p:val>
                                        </p:tav>
                                        <p:tav tm="100000">
                                          <p:val>
                                            <p:fltVal val="0"/>
                                          </p:val>
                                        </p:tav>
                                      </p:tavLst>
                                    </p:anim>
                                    <p:anim calcmode="lin" valueType="num">
                                      <p:cBhvr>
                                        <p:cTn id="26" dur="500"/>
                                        <p:tgtEl>
                                          <p:spTgt spid="38921"/>
                                        </p:tgtEl>
                                        <p:attrNameLst>
                                          <p:attrName>ppt_h</p:attrName>
                                        </p:attrNameLst>
                                      </p:cBhvr>
                                      <p:tavLst>
                                        <p:tav tm="0">
                                          <p:val>
                                            <p:strVal val="ppt_h"/>
                                          </p:val>
                                        </p:tav>
                                        <p:tav tm="100000">
                                          <p:val>
                                            <p:fltVal val="0"/>
                                          </p:val>
                                        </p:tav>
                                      </p:tavLst>
                                    </p:anim>
                                    <p:animEffect transition="out" filter="fade">
                                      <p:cBhvr>
                                        <p:cTn id="27" dur="500"/>
                                        <p:tgtEl>
                                          <p:spTgt spid="38921"/>
                                        </p:tgtEl>
                                      </p:cBhvr>
                                    </p:animEffect>
                                    <p:set>
                                      <p:cBhvr>
                                        <p:cTn id="28" dur="1" fill="hold">
                                          <p:stCondLst>
                                            <p:cond delay="499"/>
                                          </p:stCondLst>
                                        </p:cTn>
                                        <p:tgtEl>
                                          <p:spTgt spid="38921"/>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8920"/>
                                        </p:tgtEl>
                                        <p:attrNameLst>
                                          <p:attrName>style.visibility</p:attrName>
                                        </p:attrNameLst>
                                      </p:cBhvr>
                                      <p:to>
                                        <p:strVal val="visible"/>
                                      </p:to>
                                    </p:set>
                                    <p:anim calcmode="lin" valueType="num">
                                      <p:cBhvr>
                                        <p:cTn id="31" dur="500" fill="hold"/>
                                        <p:tgtEl>
                                          <p:spTgt spid="38920"/>
                                        </p:tgtEl>
                                        <p:attrNameLst>
                                          <p:attrName>ppt_w</p:attrName>
                                        </p:attrNameLst>
                                      </p:cBhvr>
                                      <p:tavLst>
                                        <p:tav tm="0">
                                          <p:val>
                                            <p:fltVal val="0"/>
                                          </p:val>
                                        </p:tav>
                                        <p:tav tm="100000">
                                          <p:val>
                                            <p:strVal val="#ppt_w"/>
                                          </p:val>
                                        </p:tav>
                                      </p:tavLst>
                                    </p:anim>
                                    <p:anim calcmode="lin" valueType="num">
                                      <p:cBhvr>
                                        <p:cTn id="32" dur="500" fill="hold"/>
                                        <p:tgtEl>
                                          <p:spTgt spid="38920"/>
                                        </p:tgtEl>
                                        <p:attrNameLst>
                                          <p:attrName>ppt_h</p:attrName>
                                        </p:attrNameLst>
                                      </p:cBhvr>
                                      <p:tavLst>
                                        <p:tav tm="0">
                                          <p:val>
                                            <p:fltVal val="0"/>
                                          </p:val>
                                        </p:tav>
                                        <p:tav tm="100000">
                                          <p:val>
                                            <p:strVal val="#ppt_h"/>
                                          </p:val>
                                        </p:tav>
                                      </p:tavLst>
                                    </p:anim>
                                    <p:animEffect transition="in" filter="fade">
                                      <p:cBhvr>
                                        <p:cTn id="33" dur="500"/>
                                        <p:tgtEl>
                                          <p:spTgt spid="38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animBg="1"/>
      <p:bldP spid="38921" grpId="1" animBg="1"/>
      <p:bldP spid="38922" grpId="0" animBg="1"/>
      <p:bldP spid="38922"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2"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Grp="1" noChangeArrowheads="1"/>
          </p:cNvSpPr>
          <p:nvPr>
            <p:ph type="title"/>
          </p:nvPr>
        </p:nvSpPr>
        <p:spPr>
          <a:xfrm>
            <a:off x="207376" y="0"/>
            <a:ext cx="8708024"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Workers in the War</a:t>
            </a:r>
          </a:p>
        </p:txBody>
      </p:sp>
      <p:sp>
        <p:nvSpPr>
          <p:cNvPr id="43015" name="Rectangle 7"/>
          <p:cNvSpPr>
            <a:spLocks noGrp="1" noChangeArrowheads="1"/>
          </p:cNvSpPr>
          <p:nvPr>
            <p:ph type="body" idx="1"/>
          </p:nvPr>
        </p:nvSpPr>
        <p:spPr>
          <a:xfrm>
            <a:off x="0" y="838200"/>
            <a:ext cx="9144000" cy="6019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fontScale="92500"/>
          </a:bodyPr>
          <a:lstStyle/>
          <a:p>
            <a:pPr>
              <a:lnSpc>
                <a:spcPct val="90000"/>
              </a:lnSpc>
              <a:spcBef>
                <a:spcPct val="15000"/>
              </a:spcBef>
              <a:defRPr/>
            </a:pPr>
            <a:r>
              <a:rPr lang="en-US" dirty="0" smtClean="0">
                <a:ea typeface="+mn-ea"/>
              </a:rPr>
              <a:t>The war called for more laborers:</a:t>
            </a:r>
          </a:p>
          <a:p>
            <a:pPr lvl="1">
              <a:lnSpc>
                <a:spcPct val="90000"/>
              </a:lnSpc>
              <a:spcBef>
                <a:spcPct val="15000"/>
              </a:spcBef>
              <a:defRPr/>
            </a:pPr>
            <a:r>
              <a:rPr lang="en-US" sz="3800" dirty="0" smtClean="0"/>
              <a:t>8 million </a:t>
            </a:r>
            <a:r>
              <a:rPr lang="en-US" sz="3800" u="sng" dirty="0" smtClean="0"/>
              <a:t>women</a:t>
            </a:r>
            <a:r>
              <a:rPr lang="en-US" sz="3800" dirty="0" smtClean="0"/>
              <a:t> found new, better-paying jobs in war industry (but few housewives entered the workforce, unlike WW2)</a:t>
            </a:r>
          </a:p>
          <a:p>
            <a:pPr lvl="1">
              <a:lnSpc>
                <a:spcPct val="90000"/>
              </a:lnSpc>
              <a:spcBef>
                <a:spcPct val="15000"/>
              </a:spcBef>
              <a:defRPr/>
            </a:pPr>
            <a:r>
              <a:rPr lang="en-US" sz="3800" dirty="0" smtClean="0"/>
              <a:t>450,000 Southern </a:t>
            </a:r>
            <a:r>
              <a:rPr lang="en-US" sz="3800" u="sng" dirty="0" smtClean="0"/>
              <a:t>African Americans </a:t>
            </a:r>
            <a:r>
              <a:rPr lang="en-US" sz="3800" dirty="0" smtClean="0"/>
              <a:t>moved north for new industrial jobs &amp; better pay (led to race riots)</a:t>
            </a:r>
          </a:p>
          <a:p>
            <a:pPr lvl="1">
              <a:lnSpc>
                <a:spcPct val="90000"/>
              </a:lnSpc>
              <a:spcBef>
                <a:spcPct val="15000"/>
              </a:spcBef>
              <a:defRPr/>
            </a:pPr>
            <a:r>
              <a:rPr lang="en-US" sz="3800" dirty="0" smtClean="0"/>
              <a:t>100,000 </a:t>
            </a:r>
            <a:r>
              <a:rPr lang="en-US" sz="3800" u="sng" dirty="0" smtClean="0"/>
              <a:t>Mexican-Americans</a:t>
            </a:r>
            <a:r>
              <a:rPr lang="en-US" sz="3800" dirty="0" smtClean="0"/>
              <a:t> laborers worked in SW farms &amp; ranches</a:t>
            </a:r>
          </a:p>
        </p:txBody>
      </p:sp>
    </p:spTree>
    <p:extLst>
      <p:ext uri="{BB962C8B-B14F-4D97-AF65-F5344CB8AC3E}">
        <p14:creationId xmlns:p14="http://schemas.microsoft.com/office/powerpoint/2010/main" val="3631155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3"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4"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5"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606" name="Rectangle 6"/>
          <p:cNvSpPr>
            <a:spLocks noGrp="1" noChangeArrowheads="1"/>
          </p:cNvSpPr>
          <p:nvPr>
            <p:ph type="title"/>
          </p:nvPr>
        </p:nvSpPr>
        <p:spPr>
          <a:xfrm>
            <a:off x="0" y="0"/>
            <a:ext cx="8915400" cy="990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Workers in the War</a:t>
            </a:r>
          </a:p>
        </p:txBody>
      </p:sp>
      <p:sp>
        <p:nvSpPr>
          <p:cNvPr id="40967" name="Rectangle 7"/>
          <p:cNvSpPr>
            <a:spLocks noGrp="1" noChangeArrowheads="1"/>
          </p:cNvSpPr>
          <p:nvPr>
            <p:ph type="body" idx="1"/>
          </p:nvPr>
        </p:nvSpPr>
        <p:spPr>
          <a:xfrm>
            <a:off x="0" y="1192132"/>
            <a:ext cx="9144000" cy="5665868"/>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0000"/>
              </a:spcBef>
            </a:pPr>
            <a:r>
              <a:rPr lang="en-US" dirty="0">
                <a:latin typeface="Rockwell"/>
                <a:cs typeface="Rockwell"/>
              </a:rPr>
              <a:t>WWI led to a new alliance between the </a:t>
            </a:r>
            <a:r>
              <a:rPr lang="en-US" dirty="0" err="1">
                <a:latin typeface="Rockwell"/>
                <a:cs typeface="Rockwell"/>
              </a:rPr>
              <a:t>gov</a:t>
            </a:r>
            <a:r>
              <a:rPr lang="ja-JP" altLang="en-US" dirty="0">
                <a:latin typeface="Rockwell"/>
                <a:cs typeface="Rockwell"/>
              </a:rPr>
              <a:t>’</a:t>
            </a:r>
            <a:r>
              <a:rPr lang="en-US" dirty="0">
                <a:latin typeface="Rockwell"/>
                <a:cs typeface="Rockwell"/>
              </a:rPr>
              <a:t>t &amp; labor unions:</a:t>
            </a:r>
          </a:p>
          <a:p>
            <a:pPr lvl="1">
              <a:lnSpc>
                <a:spcPct val="95000"/>
              </a:lnSpc>
              <a:spcBef>
                <a:spcPct val="10000"/>
              </a:spcBef>
            </a:pPr>
            <a:r>
              <a:rPr lang="en-US" dirty="0">
                <a:latin typeface="Rockwell"/>
                <a:cs typeface="Rockwell"/>
              </a:rPr>
              <a:t>AFL headman Gompers was named to the </a:t>
            </a:r>
            <a:r>
              <a:rPr lang="en-US" u="sng" dirty="0">
                <a:latin typeface="Rockwell"/>
                <a:cs typeface="Rockwell"/>
              </a:rPr>
              <a:t>Council of Nat</a:t>
            </a:r>
            <a:r>
              <a:rPr lang="ja-JP" altLang="en-US" u="sng" dirty="0">
                <a:latin typeface="Rockwell"/>
                <a:cs typeface="Rockwell"/>
              </a:rPr>
              <a:t>’</a:t>
            </a:r>
            <a:r>
              <a:rPr lang="en-US" u="sng" dirty="0">
                <a:latin typeface="Rockwell"/>
                <a:cs typeface="Rockwell"/>
              </a:rPr>
              <a:t>l Defense</a:t>
            </a:r>
            <a:r>
              <a:rPr lang="en-US" dirty="0">
                <a:latin typeface="Rockwell"/>
                <a:cs typeface="Rockwell"/>
              </a:rPr>
              <a:t> to help enlist union support for the war effort</a:t>
            </a:r>
          </a:p>
          <a:p>
            <a:pPr lvl="1">
              <a:lnSpc>
                <a:spcPct val="95000"/>
              </a:lnSpc>
              <a:spcBef>
                <a:spcPct val="10000"/>
              </a:spcBef>
            </a:pPr>
            <a:r>
              <a:rPr lang="en-US" u="sng" dirty="0">
                <a:latin typeface="Rockwell"/>
                <a:cs typeface="Rockwell"/>
              </a:rPr>
              <a:t>War Labor Board (WLB)</a:t>
            </a:r>
            <a:r>
              <a:rPr lang="en-US" dirty="0">
                <a:latin typeface="Rockwell"/>
                <a:cs typeface="Rockwell"/>
              </a:rPr>
              <a:t> was formed to standardize wages &amp; hours, protect union rights, &amp; give equal pay for women</a:t>
            </a:r>
          </a:p>
        </p:txBody>
      </p:sp>
    </p:spTree>
    <p:extLst>
      <p:ext uri="{BB962C8B-B14F-4D97-AF65-F5344CB8AC3E}">
        <p14:creationId xmlns:p14="http://schemas.microsoft.com/office/powerpoint/2010/main" val="2538892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5943600" y="3505200"/>
            <a:ext cx="3200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tx1"/>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eaLnBrk="1" hangingPunct="1">
              <a:spcBef>
                <a:spcPct val="50000"/>
              </a:spcBef>
            </a:pPr>
            <a:r>
              <a:rPr lang="ja-JP" altLang="en-US" sz="4000" b="1" dirty="0"/>
              <a:t>“</a:t>
            </a:r>
            <a:r>
              <a:rPr lang="en-US" sz="4000" b="1" dirty="0"/>
              <a:t>Keeping Warm</a:t>
            </a:r>
            <a:r>
              <a:rPr lang="ja-JP" altLang="en-US" sz="4000" b="1" dirty="0"/>
              <a:t>”</a:t>
            </a:r>
            <a:r>
              <a:rPr lang="en-US" sz="4000" b="1" dirty="0"/>
              <a:t>     </a:t>
            </a:r>
            <a:r>
              <a:rPr lang="en-US" sz="4000" b="1" i="1" dirty="0"/>
              <a:t>Los Angeles Times</a:t>
            </a:r>
          </a:p>
        </p:txBody>
      </p:sp>
      <p:sp>
        <p:nvSpPr>
          <p:cNvPr id="277508" name="Rectangle 4"/>
          <p:cNvSpPr>
            <a:spLocks noGrp="1" noChangeArrowheads="1"/>
          </p:cNvSpPr>
          <p:nvPr>
            <p:ph type="title"/>
          </p:nvPr>
        </p:nvSpPr>
        <p:spPr>
          <a:xfrm>
            <a:off x="6172200" y="762000"/>
            <a:ext cx="2971800" cy="2133600"/>
          </a:xfrm>
        </p:spPr>
        <p:txBody>
          <a:bodyPr/>
          <a:lstStyle/>
          <a:p>
            <a:r>
              <a:rPr lang="en-US" dirty="0">
                <a:latin typeface="Times New Roman" charset="0"/>
              </a:rPr>
              <a:t>Coal </a:t>
            </a:r>
            <a:r>
              <a:rPr lang="en-US" dirty="0" smtClean="0">
                <a:latin typeface="Times New Roman" charset="0"/>
              </a:rPr>
              <a:t>Miner’s </a:t>
            </a:r>
            <a:r>
              <a:rPr lang="en-US" dirty="0">
                <a:latin typeface="Times New Roman" charset="0"/>
              </a:rPr>
              <a:t>Strike 1919 </a:t>
            </a:r>
          </a:p>
        </p:txBody>
      </p:sp>
      <p:pic>
        <p:nvPicPr>
          <p:cNvPr id="26628" name="Picture 5" descr="Pol_Cartoon-Coak Strike - 1919"/>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b="8696"/>
          <a:stretch>
            <a:fillRect/>
          </a:stretch>
        </p:blipFill>
        <p:spPr bwMode="auto">
          <a:xfrm>
            <a:off x="0" y="0"/>
            <a:ext cx="6096000" cy="6858000"/>
          </a:xfrm>
          <a:prstGeom prst="rect">
            <a:avLst/>
          </a:prstGeom>
          <a:noFill/>
          <a:ln w="19050">
            <a:solidFill>
              <a:srgbClr val="CC0000"/>
            </a:solidFill>
            <a:miter lim="800000"/>
            <a:headEnd/>
            <a:tailEnd/>
          </a:ln>
          <a:extLst>
            <a:ext uri="{909E8E84-426E-40dd-AFC4-6F175D3DCCD1}">
              <a14:hiddenFill xmlns:a14="http://schemas.microsoft.com/office/drawing/2010/main">
                <a:solidFill>
                  <a:schemeClr val="accent1"/>
                </a:solidFill>
              </a14:hiddenFill>
            </a:ext>
          </a:extLst>
        </p:spPr>
      </p:pic>
      <p:sp>
        <p:nvSpPr>
          <p:cNvPr id="277510" name="AutoShape 6"/>
          <p:cNvSpPr>
            <a:spLocks noChangeArrowheads="1"/>
          </p:cNvSpPr>
          <p:nvPr/>
        </p:nvSpPr>
        <p:spPr bwMode="auto">
          <a:xfrm>
            <a:off x="1066800" y="228600"/>
            <a:ext cx="7391400" cy="990600"/>
          </a:xfrm>
          <a:prstGeom prst="wedgeRectCallout">
            <a:avLst>
              <a:gd name="adj1" fmla="val 3481"/>
              <a:gd name="adj2" fmla="val 43781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kumimoji="1" lang="en-US" sz="2800" dirty="0">
                <a:solidFill>
                  <a:srgbClr val="000000"/>
                </a:solidFill>
              </a:rPr>
              <a:t>But the WLB seized companies during strikes (</a:t>
            </a:r>
            <a:r>
              <a:rPr kumimoji="1" lang="en-US" sz="2800" i="1" dirty="0">
                <a:solidFill>
                  <a:srgbClr val="000000"/>
                </a:solidFill>
              </a:rPr>
              <a:t>national interests come first!</a:t>
            </a:r>
            <a:r>
              <a:rPr kumimoji="1" lang="en-US" sz="2800" dirty="0">
                <a:solidFill>
                  <a:srgbClr val="000000"/>
                </a:solidFill>
              </a:rPr>
              <a:t>)</a:t>
            </a:r>
          </a:p>
        </p:txBody>
      </p:sp>
    </p:spTree>
    <p:extLst>
      <p:ext uri="{BB962C8B-B14F-4D97-AF65-F5344CB8AC3E}">
        <p14:creationId xmlns:p14="http://schemas.microsoft.com/office/powerpoint/2010/main" val="18680516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7510"/>
                                        </p:tgtEl>
                                        <p:attrNameLst>
                                          <p:attrName>style.visibility</p:attrName>
                                        </p:attrNameLst>
                                      </p:cBhvr>
                                      <p:to>
                                        <p:strVal val="visible"/>
                                      </p:to>
                                    </p:set>
                                    <p:anim calcmode="lin" valueType="num">
                                      <p:cBhvr>
                                        <p:cTn id="7" dur="500" fill="hold"/>
                                        <p:tgtEl>
                                          <p:spTgt spid="277510"/>
                                        </p:tgtEl>
                                        <p:attrNameLst>
                                          <p:attrName>ppt_w</p:attrName>
                                        </p:attrNameLst>
                                      </p:cBhvr>
                                      <p:tavLst>
                                        <p:tav tm="0">
                                          <p:val>
                                            <p:fltVal val="0"/>
                                          </p:val>
                                        </p:tav>
                                        <p:tav tm="100000">
                                          <p:val>
                                            <p:strVal val="#ppt_w"/>
                                          </p:val>
                                        </p:tav>
                                      </p:tavLst>
                                    </p:anim>
                                    <p:anim calcmode="lin" valueType="num">
                                      <p:cBhvr>
                                        <p:cTn id="8" dur="500" fill="hold"/>
                                        <p:tgtEl>
                                          <p:spTgt spid="277510"/>
                                        </p:tgtEl>
                                        <p:attrNameLst>
                                          <p:attrName>ppt_h</p:attrName>
                                        </p:attrNameLst>
                                      </p:cBhvr>
                                      <p:tavLst>
                                        <p:tav tm="0">
                                          <p:val>
                                            <p:fltVal val="0"/>
                                          </p:val>
                                        </p:tav>
                                        <p:tav tm="100000">
                                          <p:val>
                                            <p:strVal val="#ppt_h"/>
                                          </p:val>
                                        </p:tav>
                                      </p:tavLst>
                                    </p:anim>
                                    <p:animEffect transition="in" filter="fade">
                                      <p:cBhvr>
                                        <p:cTn id="9" dur="500"/>
                                        <p:tgtEl>
                                          <p:spTgt spid="277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10"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8" name="Rectangle 4"/>
          <p:cNvSpPr>
            <a:spLocks noChangeArrowheads="1"/>
          </p:cNvSpPr>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9" name="Rectangle 5"/>
          <p:cNvSpPr>
            <a:spLocks noChangeArrowheads="1"/>
          </p:cNvSpPr>
          <p:nvPr/>
        </p:nvSpPr>
        <p:spPr bwMode="auto">
          <a:xfrm>
            <a:off x="31242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50" name="Rectangle 6"/>
          <p:cNvSpPr>
            <a:spLocks noGrp="1" noChangeArrowheads="1"/>
          </p:cNvSpPr>
          <p:nvPr>
            <p:ph type="title"/>
          </p:nvPr>
        </p:nvSpPr>
        <p:spPr>
          <a:xfrm>
            <a:off x="228600" y="0"/>
            <a:ext cx="8686800" cy="9144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dirty="0">
                <a:latin typeface="Rockwell"/>
                <a:cs typeface="Rockwell"/>
              </a:rPr>
              <a:t>Homefront Propaganda</a:t>
            </a:r>
          </a:p>
        </p:txBody>
      </p:sp>
      <p:sp>
        <p:nvSpPr>
          <p:cNvPr id="36871" name="Rectangle 7"/>
          <p:cNvSpPr>
            <a:spLocks noGrp="1" noChangeArrowheads="1"/>
          </p:cNvSpPr>
          <p:nvPr>
            <p:ph type="body" idx="1"/>
          </p:nvPr>
        </p:nvSpPr>
        <p:spPr>
          <a:xfrm>
            <a:off x="0" y="762000"/>
            <a:ext cx="9144000" cy="6096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normAutofit/>
          </a:bodyPr>
          <a:lstStyle/>
          <a:p>
            <a:pPr>
              <a:lnSpc>
                <a:spcPct val="90000"/>
              </a:lnSpc>
            </a:pPr>
            <a:r>
              <a:rPr lang="en-US" sz="3600" dirty="0">
                <a:solidFill>
                  <a:srgbClr val="FFFFFF"/>
                </a:solidFill>
                <a:latin typeface="Rockwell"/>
                <a:cs typeface="Rockwell"/>
              </a:rPr>
              <a:t>Wilson formed the Committee on Public Information (CPI) &amp; hired muckraker George Creel to publicize the U.S. war effort:</a:t>
            </a:r>
          </a:p>
          <a:p>
            <a:pPr lvl="1">
              <a:lnSpc>
                <a:spcPct val="90000"/>
              </a:lnSpc>
            </a:pPr>
            <a:r>
              <a:rPr lang="en-US" sz="3200" dirty="0">
                <a:solidFill>
                  <a:srgbClr val="FFFFFF"/>
                </a:solidFill>
                <a:latin typeface="Rockwell"/>
                <a:cs typeface="Rockwell"/>
              </a:rPr>
              <a:t>Voluntary censorship in press</a:t>
            </a:r>
          </a:p>
          <a:p>
            <a:pPr lvl="1">
              <a:lnSpc>
                <a:spcPct val="90000"/>
              </a:lnSpc>
            </a:pPr>
            <a:r>
              <a:rPr lang="en-US" sz="3200" dirty="0">
                <a:solidFill>
                  <a:srgbClr val="FFFFFF"/>
                </a:solidFill>
                <a:latin typeface="Rockwell"/>
                <a:cs typeface="Rockwell"/>
              </a:rPr>
              <a:t>75,000 </a:t>
            </a:r>
            <a:r>
              <a:rPr lang="ja-JP" altLang="en-US" sz="3200" dirty="0">
                <a:solidFill>
                  <a:srgbClr val="FFFFFF"/>
                </a:solidFill>
                <a:latin typeface="Rockwell"/>
                <a:cs typeface="Rockwell"/>
              </a:rPr>
              <a:t>“</a:t>
            </a:r>
            <a:r>
              <a:rPr lang="en-US" sz="3200" dirty="0">
                <a:solidFill>
                  <a:srgbClr val="FFFFFF"/>
                </a:solidFill>
                <a:latin typeface="Rockwell"/>
                <a:cs typeface="Rockwell"/>
              </a:rPr>
              <a:t>4-minute men</a:t>
            </a:r>
            <a:r>
              <a:rPr lang="ja-JP" altLang="en-US" sz="3200" dirty="0">
                <a:solidFill>
                  <a:srgbClr val="FFFFFF"/>
                </a:solidFill>
                <a:latin typeface="Rockwell"/>
                <a:cs typeface="Rockwell"/>
              </a:rPr>
              <a:t>”</a:t>
            </a:r>
            <a:r>
              <a:rPr lang="en-US" sz="3200" dirty="0">
                <a:solidFill>
                  <a:srgbClr val="FFFFFF"/>
                </a:solidFill>
                <a:latin typeface="Rockwell"/>
                <a:cs typeface="Rockwell"/>
              </a:rPr>
              <a:t> gave speeches (</a:t>
            </a:r>
            <a:r>
              <a:rPr lang="en-US" sz="3200" u="sng" dirty="0">
                <a:solidFill>
                  <a:srgbClr val="FFFFFF"/>
                </a:solidFill>
                <a:latin typeface="Rockwell"/>
                <a:cs typeface="Rockwell"/>
              </a:rPr>
              <a:t>facts</a:t>
            </a:r>
            <a:r>
              <a:rPr lang="en-US" sz="3200" dirty="0">
                <a:solidFill>
                  <a:srgbClr val="FFFFFF"/>
                </a:solidFill>
                <a:latin typeface="Rockwell"/>
                <a:cs typeface="Rockwell"/>
              </a:rPr>
              <a:t> or </a:t>
            </a:r>
            <a:r>
              <a:rPr lang="en-US" sz="3200" u="sng" dirty="0">
                <a:solidFill>
                  <a:srgbClr val="FFFFFF"/>
                </a:solidFill>
                <a:latin typeface="Rockwell"/>
                <a:cs typeface="Rockwell"/>
              </a:rPr>
              <a:t>emotions</a:t>
            </a:r>
            <a:r>
              <a:rPr lang="en-US" sz="3200" dirty="0">
                <a:solidFill>
                  <a:srgbClr val="FFFFFF"/>
                </a:solidFill>
                <a:latin typeface="Rockwell"/>
                <a:cs typeface="Rockwell"/>
              </a:rPr>
              <a:t>?)</a:t>
            </a:r>
          </a:p>
          <a:p>
            <a:pPr lvl="1">
              <a:lnSpc>
                <a:spcPct val="90000"/>
              </a:lnSpc>
            </a:pPr>
            <a:r>
              <a:rPr lang="en-US" sz="3200" dirty="0">
                <a:solidFill>
                  <a:srgbClr val="FFFFFF"/>
                </a:solidFill>
                <a:latin typeface="Rockwell"/>
                <a:cs typeface="Rockwell"/>
              </a:rPr>
              <a:t>Propaganda motion picture films</a:t>
            </a:r>
          </a:p>
          <a:p>
            <a:pPr>
              <a:lnSpc>
                <a:spcPct val="90000"/>
              </a:lnSpc>
            </a:pPr>
            <a:r>
              <a:rPr lang="en-US" sz="3600" dirty="0">
                <a:solidFill>
                  <a:srgbClr val="FFFFFF"/>
                </a:solidFill>
                <a:latin typeface="Rockwell"/>
                <a:cs typeface="Rockwell"/>
              </a:rPr>
              <a:t>Led to sweeping anti-German sentiment &amp; some vigilantism </a:t>
            </a:r>
            <a:endParaRPr lang="en-US" sz="3600" dirty="0" smtClean="0">
              <a:solidFill>
                <a:srgbClr val="FFFFFF"/>
              </a:solidFill>
              <a:latin typeface="Rockwell"/>
              <a:cs typeface="Rockwell"/>
            </a:endParaRPr>
          </a:p>
          <a:p>
            <a:pPr>
              <a:lnSpc>
                <a:spcPct val="90000"/>
              </a:lnSpc>
            </a:pPr>
            <a:r>
              <a:rPr lang="en-US" sz="3600" smtClean="0">
                <a:solidFill>
                  <a:srgbClr val="FFFFFF"/>
                </a:solidFill>
                <a:latin typeface="Rockwell"/>
                <a:cs typeface="Rockwell"/>
              </a:rPr>
              <a:t>RACE AND THE 18</a:t>
            </a:r>
            <a:r>
              <a:rPr lang="en-US" sz="3600" baseline="30000" smtClean="0">
                <a:solidFill>
                  <a:srgbClr val="FFFFFF"/>
                </a:solidFill>
                <a:latin typeface="Rockwell"/>
                <a:cs typeface="Rockwell"/>
              </a:rPr>
              <a:t>th</a:t>
            </a:r>
            <a:r>
              <a:rPr lang="en-US" sz="3600" smtClean="0">
                <a:solidFill>
                  <a:srgbClr val="FFFFFF"/>
                </a:solidFill>
                <a:latin typeface="Rockwell"/>
                <a:cs typeface="Rockwell"/>
              </a:rPr>
              <a:t> AMENDMENT</a:t>
            </a:r>
            <a:endParaRPr lang="en-US" sz="3600" dirty="0">
              <a:solidFill>
                <a:srgbClr val="FFFFFF"/>
              </a:solidFill>
              <a:latin typeface="Rockwell"/>
              <a:cs typeface="Rockwell"/>
            </a:endParaRPr>
          </a:p>
        </p:txBody>
      </p:sp>
      <p:sp>
        <p:nvSpPr>
          <p:cNvPr id="36872" name="AutoShape 8"/>
          <p:cNvSpPr>
            <a:spLocks noChangeArrowheads="1"/>
          </p:cNvSpPr>
          <p:nvPr/>
        </p:nvSpPr>
        <p:spPr bwMode="auto">
          <a:xfrm>
            <a:off x="2286000" y="1371600"/>
            <a:ext cx="6019800" cy="1066800"/>
          </a:xfrm>
          <a:prstGeom prst="wedgeRectCallout">
            <a:avLst>
              <a:gd name="adj1" fmla="val -32963"/>
              <a:gd name="adj2" fmla="val 217708"/>
            </a:avLst>
          </a:prstGeom>
          <a:solidFill>
            <a:srgbClr val="FFCC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ja-JP" altLang="en-US" sz="2800">
                <a:solidFill>
                  <a:schemeClr val="bg1"/>
                </a:solidFill>
                <a:latin typeface="Rockwell"/>
                <a:cs typeface="Rockwell"/>
              </a:rPr>
              <a:t>“</a:t>
            </a:r>
            <a:r>
              <a:rPr lang="en-US" sz="2800">
                <a:solidFill>
                  <a:schemeClr val="bg1"/>
                </a:solidFill>
                <a:latin typeface="Rockwell"/>
                <a:cs typeface="Rockwell"/>
              </a:rPr>
              <a:t>Why We Are Fighting</a:t>
            </a:r>
            <a:r>
              <a:rPr lang="ja-JP" altLang="en-US" sz="2800">
                <a:solidFill>
                  <a:schemeClr val="bg1"/>
                </a:solidFill>
                <a:latin typeface="Rockwell"/>
                <a:cs typeface="Rockwell"/>
              </a:rPr>
              <a:t>”</a:t>
            </a:r>
            <a:r>
              <a:rPr lang="en-US" sz="2800">
                <a:solidFill>
                  <a:schemeClr val="bg1"/>
                </a:solidFill>
                <a:latin typeface="Rockwell"/>
                <a:cs typeface="Rockwell"/>
              </a:rPr>
              <a:t> &amp;   </a:t>
            </a:r>
            <a:r>
              <a:rPr lang="ja-JP" altLang="en-US" sz="2800">
                <a:solidFill>
                  <a:schemeClr val="bg1"/>
                </a:solidFill>
                <a:latin typeface="Rockwell"/>
                <a:cs typeface="Rockwell"/>
              </a:rPr>
              <a:t>“</a:t>
            </a:r>
            <a:r>
              <a:rPr lang="en-US" sz="2800">
                <a:solidFill>
                  <a:schemeClr val="bg1"/>
                </a:solidFill>
                <a:latin typeface="Rockwell"/>
                <a:cs typeface="Rockwell"/>
              </a:rPr>
              <a:t>The Meaning of America</a:t>
            </a:r>
            <a:r>
              <a:rPr lang="ja-JP" altLang="en-US" sz="2800">
                <a:solidFill>
                  <a:schemeClr val="bg1"/>
                </a:solidFill>
                <a:latin typeface="Rockwell"/>
                <a:cs typeface="Rockwell"/>
              </a:rPr>
              <a:t>”</a:t>
            </a:r>
            <a:endParaRPr lang="en-US" sz="2800">
              <a:solidFill>
                <a:schemeClr val="bg1"/>
              </a:solidFill>
              <a:latin typeface="Rockwell"/>
              <a:cs typeface="Rockwell"/>
            </a:endParaRPr>
          </a:p>
        </p:txBody>
      </p:sp>
      <p:sp>
        <p:nvSpPr>
          <p:cNvPr id="36873" name="AutoShape 9"/>
          <p:cNvSpPr>
            <a:spLocks noChangeArrowheads="1"/>
          </p:cNvSpPr>
          <p:nvPr/>
        </p:nvSpPr>
        <p:spPr bwMode="auto">
          <a:xfrm>
            <a:off x="2225675" y="2209800"/>
            <a:ext cx="6096000" cy="1066800"/>
          </a:xfrm>
          <a:prstGeom prst="wedgeRectCallout">
            <a:avLst>
              <a:gd name="adj1" fmla="val 22630"/>
              <a:gd name="adj2" fmla="val 218898"/>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3200" i="1">
                <a:solidFill>
                  <a:srgbClr val="000000"/>
                </a:solidFill>
              </a:rPr>
              <a:t>The Prussian Curse</a:t>
            </a:r>
            <a:r>
              <a:rPr lang="en-US" sz="3200">
                <a:solidFill>
                  <a:srgbClr val="000000"/>
                </a:solidFill>
              </a:rPr>
              <a:t> &amp; </a:t>
            </a:r>
          </a:p>
          <a:p>
            <a:pPr algn="ctr">
              <a:lnSpc>
                <a:spcPct val="80000"/>
              </a:lnSpc>
            </a:pPr>
            <a:r>
              <a:rPr lang="en-US" sz="3200" i="1">
                <a:solidFill>
                  <a:srgbClr val="000000"/>
                </a:solidFill>
              </a:rPr>
              <a:t>The Kaiser, the Beast of Berlin</a:t>
            </a:r>
          </a:p>
        </p:txBody>
      </p:sp>
      <p:sp>
        <p:nvSpPr>
          <p:cNvPr id="36874" name="AutoShape 10"/>
          <p:cNvSpPr>
            <a:spLocks noChangeArrowheads="1"/>
          </p:cNvSpPr>
          <p:nvPr/>
        </p:nvSpPr>
        <p:spPr bwMode="auto">
          <a:xfrm>
            <a:off x="228600" y="1981200"/>
            <a:ext cx="8610600" cy="990600"/>
          </a:xfrm>
          <a:prstGeom prst="wedgeRectCallout">
            <a:avLst>
              <a:gd name="adj1" fmla="val 14898"/>
              <a:gd name="adj2" fmla="val 33125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a:solidFill>
                  <a:schemeClr val="bg1"/>
                </a:solidFill>
                <a:latin typeface="Rockwell"/>
                <a:cs typeface="Rockwell"/>
              </a:rPr>
              <a:t>Sauerkraut was renamed </a:t>
            </a:r>
            <a:r>
              <a:rPr lang="ja-JP" altLang="en-US" sz="2800">
                <a:solidFill>
                  <a:schemeClr val="bg1"/>
                </a:solidFill>
                <a:latin typeface="Rockwell"/>
                <a:cs typeface="Rockwell"/>
              </a:rPr>
              <a:t>“</a:t>
            </a:r>
            <a:r>
              <a:rPr lang="en-US" sz="2800">
                <a:solidFill>
                  <a:schemeClr val="bg1"/>
                </a:solidFill>
                <a:latin typeface="Rockwell"/>
                <a:cs typeface="Rockwell"/>
              </a:rPr>
              <a:t>Liberty Cabbage</a:t>
            </a:r>
            <a:r>
              <a:rPr lang="ja-JP" altLang="en-US" sz="2800">
                <a:solidFill>
                  <a:schemeClr val="bg1"/>
                </a:solidFill>
                <a:latin typeface="Rockwell"/>
                <a:cs typeface="Rockwell"/>
              </a:rPr>
              <a:t>”</a:t>
            </a:r>
            <a:r>
              <a:rPr lang="en-US" sz="2800">
                <a:solidFill>
                  <a:schemeClr val="bg1"/>
                </a:solidFill>
                <a:latin typeface="Rockwell"/>
                <a:cs typeface="Rockwell"/>
              </a:rPr>
              <a:t> &amp; pretzels were no longer served in bars</a:t>
            </a:r>
          </a:p>
        </p:txBody>
      </p:sp>
      <p:sp>
        <p:nvSpPr>
          <p:cNvPr id="36875" name="AutoShape 11"/>
          <p:cNvSpPr>
            <a:spLocks noChangeArrowheads="1"/>
          </p:cNvSpPr>
          <p:nvPr/>
        </p:nvSpPr>
        <p:spPr bwMode="auto">
          <a:xfrm>
            <a:off x="2057400" y="3124200"/>
            <a:ext cx="6172200" cy="990600"/>
          </a:xfrm>
          <a:prstGeom prst="wedgeRectCallout">
            <a:avLst>
              <a:gd name="adj1" fmla="val 19032"/>
              <a:gd name="adj2" fmla="val 212019"/>
            </a:avLst>
          </a:prstGeom>
          <a:solidFill>
            <a:srgbClr val="FF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latin typeface="Rockwell"/>
                <a:cs typeface="Rockwell"/>
              </a:rPr>
              <a:t>Bach, Beethoven, &amp; Brahms were not played in symphonies </a:t>
            </a:r>
          </a:p>
        </p:txBody>
      </p:sp>
    </p:spTree>
    <p:extLst>
      <p:ext uri="{BB962C8B-B14F-4D97-AF65-F5344CB8AC3E}">
        <p14:creationId xmlns:p14="http://schemas.microsoft.com/office/powerpoint/2010/main" val="2173600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anim calcmode="lin" valueType="num">
                                      <p:cBhvr>
                                        <p:cTn id="7" dur="500" fill="hold"/>
                                        <p:tgtEl>
                                          <p:spTgt spid="36872"/>
                                        </p:tgtEl>
                                        <p:attrNameLst>
                                          <p:attrName>ppt_w</p:attrName>
                                        </p:attrNameLst>
                                      </p:cBhvr>
                                      <p:tavLst>
                                        <p:tav tm="0">
                                          <p:val>
                                            <p:fltVal val="0"/>
                                          </p:val>
                                        </p:tav>
                                        <p:tav tm="100000">
                                          <p:val>
                                            <p:strVal val="#ppt_w"/>
                                          </p:val>
                                        </p:tav>
                                      </p:tavLst>
                                    </p:anim>
                                    <p:anim calcmode="lin" valueType="num">
                                      <p:cBhvr>
                                        <p:cTn id="8" dur="500" fill="hold"/>
                                        <p:tgtEl>
                                          <p:spTgt spid="36872"/>
                                        </p:tgtEl>
                                        <p:attrNameLst>
                                          <p:attrName>ppt_h</p:attrName>
                                        </p:attrNameLst>
                                      </p:cBhvr>
                                      <p:tavLst>
                                        <p:tav tm="0">
                                          <p:val>
                                            <p:fltVal val="0"/>
                                          </p:val>
                                        </p:tav>
                                        <p:tav tm="100000">
                                          <p:val>
                                            <p:strVal val="#ppt_h"/>
                                          </p:val>
                                        </p:tav>
                                      </p:tavLst>
                                    </p:anim>
                                    <p:animEffect transition="in" filter="fade">
                                      <p:cBhvr>
                                        <p:cTn id="9" dur="500"/>
                                        <p:tgtEl>
                                          <p:spTgt spid="368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childTnLst>
                                    <p:anim calcmode="lin" valueType="num">
                                      <p:cBhvr>
                                        <p:cTn id="13" dur="500"/>
                                        <p:tgtEl>
                                          <p:spTgt spid="36872"/>
                                        </p:tgtEl>
                                        <p:attrNameLst>
                                          <p:attrName>ppt_w</p:attrName>
                                        </p:attrNameLst>
                                      </p:cBhvr>
                                      <p:tavLst>
                                        <p:tav tm="0">
                                          <p:val>
                                            <p:strVal val="ppt_w"/>
                                          </p:val>
                                        </p:tav>
                                        <p:tav tm="100000">
                                          <p:val>
                                            <p:fltVal val="0"/>
                                          </p:val>
                                        </p:tav>
                                      </p:tavLst>
                                    </p:anim>
                                    <p:anim calcmode="lin" valueType="num">
                                      <p:cBhvr>
                                        <p:cTn id="14" dur="500"/>
                                        <p:tgtEl>
                                          <p:spTgt spid="36872"/>
                                        </p:tgtEl>
                                        <p:attrNameLst>
                                          <p:attrName>ppt_h</p:attrName>
                                        </p:attrNameLst>
                                      </p:cBhvr>
                                      <p:tavLst>
                                        <p:tav tm="0">
                                          <p:val>
                                            <p:strVal val="ppt_h"/>
                                          </p:val>
                                        </p:tav>
                                        <p:tav tm="100000">
                                          <p:val>
                                            <p:fltVal val="0"/>
                                          </p:val>
                                        </p:tav>
                                      </p:tavLst>
                                    </p:anim>
                                    <p:animEffect transition="out" filter="fade">
                                      <p:cBhvr>
                                        <p:cTn id="15" dur="500"/>
                                        <p:tgtEl>
                                          <p:spTgt spid="36872"/>
                                        </p:tgtEl>
                                      </p:cBhvr>
                                    </p:animEffect>
                                    <p:set>
                                      <p:cBhvr>
                                        <p:cTn id="16" dur="1" fill="hold">
                                          <p:stCondLst>
                                            <p:cond delay="499"/>
                                          </p:stCondLst>
                                        </p:cTn>
                                        <p:tgtEl>
                                          <p:spTgt spid="36872"/>
                                        </p:tgtEl>
                                        <p:attrNameLst>
                                          <p:attrName>style.visibility</p:attrName>
                                        </p:attrNameLst>
                                      </p:cBhvr>
                                      <p:to>
                                        <p:strVal val="hidden"/>
                                      </p:to>
                                    </p:set>
                                  </p:childTnLst>
                                </p:cTn>
                              </p:par>
                              <p:par>
                                <p:cTn id="17" presetID="53" presetClass="entr" presetSubtype="0" fill="hold" grpId="0" nodeType="with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p:cTn id="19" dur="500" fill="hold"/>
                                        <p:tgtEl>
                                          <p:spTgt spid="36873"/>
                                        </p:tgtEl>
                                        <p:attrNameLst>
                                          <p:attrName>ppt_w</p:attrName>
                                        </p:attrNameLst>
                                      </p:cBhvr>
                                      <p:tavLst>
                                        <p:tav tm="0">
                                          <p:val>
                                            <p:fltVal val="0"/>
                                          </p:val>
                                        </p:tav>
                                        <p:tav tm="100000">
                                          <p:val>
                                            <p:strVal val="#ppt_w"/>
                                          </p:val>
                                        </p:tav>
                                      </p:tavLst>
                                    </p:anim>
                                    <p:anim calcmode="lin" valueType="num">
                                      <p:cBhvr>
                                        <p:cTn id="20" dur="500" fill="hold"/>
                                        <p:tgtEl>
                                          <p:spTgt spid="36873"/>
                                        </p:tgtEl>
                                        <p:attrNameLst>
                                          <p:attrName>ppt_h</p:attrName>
                                        </p:attrNameLst>
                                      </p:cBhvr>
                                      <p:tavLst>
                                        <p:tav tm="0">
                                          <p:val>
                                            <p:fltVal val="0"/>
                                          </p:val>
                                        </p:tav>
                                        <p:tav tm="100000">
                                          <p:val>
                                            <p:strVal val="#ppt_h"/>
                                          </p:val>
                                        </p:tav>
                                      </p:tavLst>
                                    </p:anim>
                                    <p:animEffect transition="in" filter="fade">
                                      <p:cBhvr>
                                        <p:cTn id="21" dur="500"/>
                                        <p:tgtEl>
                                          <p:spTgt spid="3687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0" fill="hold" grpId="1" nodeType="clickEffect">
                                  <p:stCondLst>
                                    <p:cond delay="0"/>
                                  </p:stCondLst>
                                  <p:childTnLst>
                                    <p:anim calcmode="lin" valueType="num">
                                      <p:cBhvr>
                                        <p:cTn id="25" dur="500"/>
                                        <p:tgtEl>
                                          <p:spTgt spid="36873"/>
                                        </p:tgtEl>
                                        <p:attrNameLst>
                                          <p:attrName>ppt_w</p:attrName>
                                        </p:attrNameLst>
                                      </p:cBhvr>
                                      <p:tavLst>
                                        <p:tav tm="0">
                                          <p:val>
                                            <p:strVal val="ppt_w"/>
                                          </p:val>
                                        </p:tav>
                                        <p:tav tm="100000">
                                          <p:val>
                                            <p:fltVal val="0"/>
                                          </p:val>
                                        </p:tav>
                                      </p:tavLst>
                                    </p:anim>
                                    <p:anim calcmode="lin" valueType="num">
                                      <p:cBhvr>
                                        <p:cTn id="26" dur="500"/>
                                        <p:tgtEl>
                                          <p:spTgt spid="36873"/>
                                        </p:tgtEl>
                                        <p:attrNameLst>
                                          <p:attrName>ppt_h</p:attrName>
                                        </p:attrNameLst>
                                      </p:cBhvr>
                                      <p:tavLst>
                                        <p:tav tm="0">
                                          <p:val>
                                            <p:strVal val="ppt_h"/>
                                          </p:val>
                                        </p:tav>
                                        <p:tav tm="100000">
                                          <p:val>
                                            <p:fltVal val="0"/>
                                          </p:val>
                                        </p:tav>
                                      </p:tavLst>
                                    </p:anim>
                                    <p:animEffect transition="out" filter="fade">
                                      <p:cBhvr>
                                        <p:cTn id="27" dur="500"/>
                                        <p:tgtEl>
                                          <p:spTgt spid="36873"/>
                                        </p:tgtEl>
                                      </p:cBhvr>
                                    </p:animEffect>
                                    <p:set>
                                      <p:cBhvr>
                                        <p:cTn id="28" dur="1" fill="hold">
                                          <p:stCondLst>
                                            <p:cond delay="499"/>
                                          </p:stCondLst>
                                        </p:cTn>
                                        <p:tgtEl>
                                          <p:spTgt spid="36873"/>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36874"/>
                                        </p:tgtEl>
                                        <p:attrNameLst>
                                          <p:attrName>style.visibility</p:attrName>
                                        </p:attrNameLst>
                                      </p:cBhvr>
                                      <p:to>
                                        <p:strVal val="visible"/>
                                      </p:to>
                                    </p:set>
                                    <p:anim calcmode="lin" valueType="num">
                                      <p:cBhvr>
                                        <p:cTn id="31" dur="500" fill="hold"/>
                                        <p:tgtEl>
                                          <p:spTgt spid="36874"/>
                                        </p:tgtEl>
                                        <p:attrNameLst>
                                          <p:attrName>ppt_w</p:attrName>
                                        </p:attrNameLst>
                                      </p:cBhvr>
                                      <p:tavLst>
                                        <p:tav tm="0">
                                          <p:val>
                                            <p:fltVal val="0"/>
                                          </p:val>
                                        </p:tav>
                                        <p:tav tm="100000">
                                          <p:val>
                                            <p:strVal val="#ppt_w"/>
                                          </p:val>
                                        </p:tav>
                                      </p:tavLst>
                                    </p:anim>
                                    <p:anim calcmode="lin" valueType="num">
                                      <p:cBhvr>
                                        <p:cTn id="32" dur="500" fill="hold"/>
                                        <p:tgtEl>
                                          <p:spTgt spid="36874"/>
                                        </p:tgtEl>
                                        <p:attrNameLst>
                                          <p:attrName>ppt_h</p:attrName>
                                        </p:attrNameLst>
                                      </p:cBhvr>
                                      <p:tavLst>
                                        <p:tav tm="0">
                                          <p:val>
                                            <p:fltVal val="0"/>
                                          </p:val>
                                        </p:tav>
                                        <p:tav tm="100000">
                                          <p:val>
                                            <p:strVal val="#ppt_h"/>
                                          </p:val>
                                        </p:tav>
                                      </p:tavLst>
                                    </p:anim>
                                    <p:animEffect transition="in" filter="fade">
                                      <p:cBhvr>
                                        <p:cTn id="33" dur="500"/>
                                        <p:tgtEl>
                                          <p:spTgt spid="36874"/>
                                        </p:tgtEl>
                                      </p:cBhvr>
                                    </p:animEffect>
                                  </p:childTnLst>
                                </p:cTn>
                              </p:par>
                            </p:childTnLst>
                          </p:cTn>
                        </p:par>
                        <p:par>
                          <p:cTn id="34" fill="hold" nodeType="afterGroup">
                            <p:stCondLst>
                              <p:cond delay="500"/>
                            </p:stCondLst>
                            <p:childTnLst>
                              <p:par>
                                <p:cTn id="35" presetID="53" presetClass="entr" presetSubtype="0" fill="hold" grpId="0" nodeType="afterEffect">
                                  <p:stCondLst>
                                    <p:cond delay="0"/>
                                  </p:stCondLst>
                                  <p:childTnLst>
                                    <p:set>
                                      <p:cBhvr>
                                        <p:cTn id="36" dur="1" fill="hold">
                                          <p:stCondLst>
                                            <p:cond delay="0"/>
                                          </p:stCondLst>
                                        </p:cTn>
                                        <p:tgtEl>
                                          <p:spTgt spid="36875"/>
                                        </p:tgtEl>
                                        <p:attrNameLst>
                                          <p:attrName>style.visibility</p:attrName>
                                        </p:attrNameLst>
                                      </p:cBhvr>
                                      <p:to>
                                        <p:strVal val="visible"/>
                                      </p:to>
                                    </p:set>
                                    <p:anim calcmode="lin" valueType="num">
                                      <p:cBhvr>
                                        <p:cTn id="37" dur="500" fill="hold"/>
                                        <p:tgtEl>
                                          <p:spTgt spid="36875"/>
                                        </p:tgtEl>
                                        <p:attrNameLst>
                                          <p:attrName>ppt_w</p:attrName>
                                        </p:attrNameLst>
                                      </p:cBhvr>
                                      <p:tavLst>
                                        <p:tav tm="0">
                                          <p:val>
                                            <p:fltVal val="0"/>
                                          </p:val>
                                        </p:tav>
                                        <p:tav tm="100000">
                                          <p:val>
                                            <p:strVal val="#ppt_w"/>
                                          </p:val>
                                        </p:tav>
                                      </p:tavLst>
                                    </p:anim>
                                    <p:anim calcmode="lin" valueType="num">
                                      <p:cBhvr>
                                        <p:cTn id="38" dur="500" fill="hold"/>
                                        <p:tgtEl>
                                          <p:spTgt spid="36875"/>
                                        </p:tgtEl>
                                        <p:attrNameLst>
                                          <p:attrName>ppt_h</p:attrName>
                                        </p:attrNameLst>
                                      </p:cBhvr>
                                      <p:tavLst>
                                        <p:tav tm="0">
                                          <p:val>
                                            <p:fltVal val="0"/>
                                          </p:val>
                                        </p:tav>
                                        <p:tav tm="100000">
                                          <p:val>
                                            <p:strVal val="#ppt_h"/>
                                          </p:val>
                                        </p:tav>
                                      </p:tavLst>
                                    </p:anim>
                                    <p:animEffect transition="in" filter="fade">
                                      <p:cBhvr>
                                        <p:cTn id="39" dur="500"/>
                                        <p:tgtEl>
                                          <p:spTgt spid="36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animBg="1"/>
      <p:bldP spid="36872" grpId="1" animBg="1"/>
      <p:bldP spid="36873" grpId="0" animBg="1"/>
      <p:bldP spid="36873" grpId="1" animBg="1"/>
      <p:bldP spid="36874" grpId="0" animBg="1"/>
      <p:bldP spid="368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pPr marL="0" indent="0" algn="ctr">
              <a:buNone/>
            </a:pPr>
            <a:r>
              <a:rPr lang="en-US" dirty="0" smtClean="0"/>
              <a:t>Evaluate the extent to which the role of the government changed from 1900-1920.</a:t>
            </a:r>
            <a:endParaRPr lang="en-US" dirty="0"/>
          </a:p>
        </p:txBody>
      </p:sp>
    </p:spTree>
    <p:extLst>
      <p:ext uri="{BB962C8B-B14F-4D97-AF65-F5344CB8AC3E}">
        <p14:creationId xmlns:p14="http://schemas.microsoft.com/office/powerpoint/2010/main" val="137909571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Rot="1" noChangeArrowheads="1"/>
          </p:cNvSpPr>
          <p:nvPr>
            <p:ph type="title"/>
          </p:nvPr>
        </p:nvSpPr>
        <p:spPr>
          <a:xfrm>
            <a:off x="304800" y="0"/>
            <a:ext cx="8540750" cy="685800"/>
          </a:xfrm>
        </p:spPr>
        <p:txBody>
          <a:bodyPr>
            <a:normAutofit fontScale="90000"/>
          </a:bodyPr>
          <a:lstStyle/>
          <a:p>
            <a:pPr eaLnBrk="1" hangingPunct="1">
              <a:defRPr/>
            </a:pPr>
            <a:r>
              <a:rPr lang="en-US">
                <a:latin typeface="Rockwell"/>
                <a:cs typeface="Rockwell"/>
              </a:rPr>
              <a:t>American Domestic Insecurity</a:t>
            </a:r>
          </a:p>
        </p:txBody>
      </p:sp>
      <p:sp>
        <p:nvSpPr>
          <p:cNvPr id="32771" name="Rectangle 1027"/>
          <p:cNvSpPr>
            <a:spLocks noGrp="1" noRot="1" noChangeArrowheads="1"/>
          </p:cNvSpPr>
          <p:nvPr>
            <p:ph type="body" sz="half" idx="1"/>
          </p:nvPr>
        </p:nvSpPr>
        <p:spPr>
          <a:xfrm>
            <a:off x="0" y="762000"/>
            <a:ext cx="5029200" cy="6096000"/>
          </a:xfrm>
        </p:spPr>
        <p:txBody>
          <a:bodyPr/>
          <a:lstStyle/>
          <a:p>
            <a:pPr eaLnBrk="1" hangingPunct="1">
              <a:lnSpc>
                <a:spcPct val="90000"/>
              </a:lnSpc>
              <a:defRPr/>
            </a:pPr>
            <a:r>
              <a:rPr lang="en-US" sz="2000" dirty="0">
                <a:latin typeface="Rockwell"/>
                <a:cs typeface="Rockwell"/>
              </a:rPr>
              <a:t>American Protective League (APL)</a:t>
            </a:r>
          </a:p>
          <a:p>
            <a:pPr eaLnBrk="1" hangingPunct="1">
              <a:lnSpc>
                <a:spcPct val="90000"/>
              </a:lnSpc>
              <a:defRPr/>
            </a:pPr>
            <a:r>
              <a:rPr lang="en-US" sz="2000" b="1" dirty="0">
                <a:latin typeface="Rockwell"/>
                <a:cs typeface="Rockwell"/>
              </a:rPr>
              <a:t>Espionage Act of 1917</a:t>
            </a:r>
            <a:endParaRPr lang="en-US" sz="2000" dirty="0">
              <a:latin typeface="Rockwell"/>
              <a:cs typeface="Rockwell"/>
            </a:endParaRPr>
          </a:p>
          <a:p>
            <a:pPr lvl="1" eaLnBrk="1" hangingPunct="1">
              <a:lnSpc>
                <a:spcPct val="90000"/>
              </a:lnSpc>
              <a:defRPr/>
            </a:pPr>
            <a:r>
              <a:rPr lang="en-US" sz="1800" dirty="0">
                <a:latin typeface="Rockwell"/>
                <a:cs typeface="Rockwell"/>
              </a:rPr>
              <a:t>Prohibition of:</a:t>
            </a:r>
          </a:p>
          <a:p>
            <a:pPr lvl="2" eaLnBrk="1" hangingPunct="1">
              <a:lnSpc>
                <a:spcPct val="90000"/>
              </a:lnSpc>
              <a:defRPr/>
            </a:pPr>
            <a:r>
              <a:rPr lang="en-US" sz="1600" dirty="0">
                <a:latin typeface="Rockwell"/>
                <a:cs typeface="Rockwell"/>
              </a:rPr>
              <a:t>Interfere in military operations</a:t>
            </a:r>
          </a:p>
          <a:p>
            <a:pPr lvl="2" eaLnBrk="1" hangingPunct="1">
              <a:lnSpc>
                <a:spcPct val="90000"/>
              </a:lnSpc>
              <a:defRPr/>
            </a:pPr>
            <a:r>
              <a:rPr lang="en-US" sz="1600" dirty="0">
                <a:latin typeface="Rockwell"/>
                <a:cs typeface="Rockwell"/>
              </a:rPr>
              <a:t>Interfere in military recruitment</a:t>
            </a:r>
          </a:p>
          <a:p>
            <a:pPr lvl="2" eaLnBrk="1" hangingPunct="1">
              <a:lnSpc>
                <a:spcPct val="90000"/>
              </a:lnSpc>
              <a:defRPr/>
            </a:pPr>
            <a:r>
              <a:rPr lang="en-US" sz="1600" dirty="0">
                <a:latin typeface="Rockwell"/>
                <a:cs typeface="Rockwell"/>
              </a:rPr>
              <a:t>Support of U.S. enemies</a:t>
            </a:r>
          </a:p>
          <a:p>
            <a:pPr lvl="2" eaLnBrk="1" hangingPunct="1">
              <a:lnSpc>
                <a:spcPct val="90000"/>
              </a:lnSpc>
              <a:defRPr/>
            </a:pPr>
            <a:r>
              <a:rPr lang="en-US" sz="1600" dirty="0">
                <a:latin typeface="Rockwell"/>
                <a:cs typeface="Rockwell"/>
              </a:rPr>
              <a:t>Promote insubordination</a:t>
            </a:r>
          </a:p>
          <a:p>
            <a:pPr lvl="1" eaLnBrk="1" hangingPunct="1">
              <a:lnSpc>
                <a:spcPct val="90000"/>
              </a:lnSpc>
              <a:defRPr/>
            </a:pPr>
            <a:r>
              <a:rPr lang="en-US" sz="1200" dirty="0">
                <a:latin typeface="Rockwell"/>
                <a:cs typeface="Rockwell"/>
              </a:rPr>
              <a:t>"The question in every case is whether the words used are used in such circumstances and are of such a nature as to create a </a:t>
            </a:r>
            <a:r>
              <a:rPr lang="en-US" sz="1200" b="1" u="sng" dirty="0">
                <a:latin typeface="Rockwell"/>
                <a:cs typeface="Rockwell"/>
              </a:rPr>
              <a:t>clear and present danger</a:t>
            </a:r>
            <a:r>
              <a:rPr lang="en-US" sz="1200" u="sng" dirty="0">
                <a:latin typeface="Rockwell"/>
                <a:cs typeface="Rockwell"/>
              </a:rPr>
              <a:t> </a:t>
            </a:r>
            <a:r>
              <a:rPr lang="en-US" sz="1200" dirty="0">
                <a:latin typeface="Rockwell"/>
                <a:cs typeface="Rockwell"/>
              </a:rPr>
              <a:t>that they will bring about the substantive evils that the United States Congress has a right to prevent. It is a question of proximity and degree. When a nation is at war, many things that might be said in time of peace are such a hindrance to its effort that their utterance will not be endured so long as men fight, and that no Court could regard them as protected by any constitutional right.</a:t>
            </a:r>
            <a:r>
              <a:rPr lang="ja-JP" altLang="en-US" sz="1200" dirty="0">
                <a:latin typeface="Rockwell"/>
                <a:cs typeface="Rockwell"/>
              </a:rPr>
              <a:t>“</a:t>
            </a:r>
            <a:endParaRPr lang="en-US" sz="1200" dirty="0">
              <a:latin typeface="Rockwell"/>
              <a:cs typeface="Rockwell"/>
            </a:endParaRPr>
          </a:p>
          <a:p>
            <a:pPr lvl="2" eaLnBrk="1" hangingPunct="1">
              <a:lnSpc>
                <a:spcPct val="90000"/>
              </a:lnSpc>
              <a:defRPr/>
            </a:pPr>
            <a:r>
              <a:rPr lang="en-US" sz="1400" b="1" i="1" dirty="0">
                <a:latin typeface="Rockwell"/>
                <a:cs typeface="Rockwell"/>
              </a:rPr>
              <a:t>Schenk v. United States </a:t>
            </a:r>
            <a:r>
              <a:rPr lang="en-US" sz="1400" b="1" dirty="0">
                <a:latin typeface="Rockwell"/>
                <a:cs typeface="Rockwell"/>
              </a:rPr>
              <a:t>(1919)</a:t>
            </a:r>
          </a:p>
          <a:p>
            <a:pPr lvl="2" eaLnBrk="1" hangingPunct="1">
              <a:lnSpc>
                <a:spcPct val="90000"/>
              </a:lnSpc>
              <a:defRPr/>
            </a:pPr>
            <a:r>
              <a:rPr lang="en-US" sz="1400" b="1" i="1" dirty="0">
                <a:latin typeface="Rockwell"/>
                <a:cs typeface="Rockwell"/>
              </a:rPr>
              <a:t>Abrams v. United States</a:t>
            </a:r>
            <a:r>
              <a:rPr lang="en-US" sz="1400" b="1" dirty="0">
                <a:latin typeface="Rockwell"/>
                <a:cs typeface="Rockwell"/>
              </a:rPr>
              <a:t> (1919)</a:t>
            </a:r>
            <a:endParaRPr lang="en-US" sz="1400" b="1" i="1" dirty="0">
              <a:latin typeface="Rockwell"/>
              <a:cs typeface="Rockwell"/>
            </a:endParaRPr>
          </a:p>
          <a:p>
            <a:pPr eaLnBrk="1" hangingPunct="1">
              <a:lnSpc>
                <a:spcPct val="90000"/>
              </a:lnSpc>
              <a:defRPr/>
            </a:pPr>
            <a:r>
              <a:rPr lang="en-US" sz="2000" b="1" dirty="0">
                <a:latin typeface="Rockwell"/>
                <a:cs typeface="Rockwell"/>
              </a:rPr>
              <a:t>Sedition Act of 1918</a:t>
            </a:r>
          </a:p>
          <a:p>
            <a:pPr lvl="1" eaLnBrk="1" hangingPunct="1">
              <a:lnSpc>
                <a:spcPct val="90000"/>
              </a:lnSpc>
              <a:defRPr/>
            </a:pPr>
            <a:r>
              <a:rPr lang="en-US" sz="1800" dirty="0">
                <a:latin typeface="Rockwell"/>
                <a:cs typeface="Rockwell"/>
              </a:rPr>
              <a:t>In times of war:</a:t>
            </a:r>
          </a:p>
          <a:p>
            <a:pPr lvl="2" eaLnBrk="1" hangingPunct="1">
              <a:lnSpc>
                <a:spcPct val="90000"/>
              </a:lnSpc>
              <a:defRPr/>
            </a:pPr>
            <a:r>
              <a:rPr lang="en-US" sz="1600" dirty="0">
                <a:latin typeface="Rockwell"/>
                <a:cs typeface="Rockwell"/>
              </a:rPr>
              <a:t>Prohibit disloyal, profane, scurrilous, abusive language against U.S. government, military, and flag</a:t>
            </a:r>
          </a:p>
        </p:txBody>
      </p:sp>
      <p:pic>
        <p:nvPicPr>
          <p:cNvPr id="23555" name="Picture 1029" descr="Sedition Act.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524000"/>
            <a:ext cx="4114800" cy="4114800"/>
          </a:xfrm>
        </p:spPr>
      </p:pic>
      <p:sp>
        <p:nvSpPr>
          <p:cNvPr id="6" name="AutoShape 5"/>
          <p:cNvSpPr>
            <a:spLocks noChangeArrowheads="1"/>
          </p:cNvSpPr>
          <p:nvPr/>
        </p:nvSpPr>
        <p:spPr bwMode="auto">
          <a:xfrm>
            <a:off x="1399790" y="3654145"/>
            <a:ext cx="7744210" cy="1192132"/>
          </a:xfrm>
          <a:prstGeom prst="wedgeRectCallout">
            <a:avLst>
              <a:gd name="adj1" fmla="val -26194"/>
              <a:gd name="adj2" fmla="val -228523"/>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spcBef>
                <a:spcPct val="20000"/>
              </a:spcBef>
              <a:buClr>
                <a:schemeClr val="accent1"/>
              </a:buClr>
              <a:buFont typeface="Arial" charset="0"/>
              <a:buNone/>
            </a:pPr>
            <a:r>
              <a:rPr kumimoji="1" lang="en-US" sz="2800" dirty="0">
                <a:solidFill>
                  <a:srgbClr val="000000"/>
                </a:solidFill>
              </a:rPr>
              <a:t>Wilson set out to encourage U.S. unity (like Lincoln during the Civil War, </a:t>
            </a:r>
            <a:r>
              <a:rPr kumimoji="1" lang="en-US" sz="2800" dirty="0" smtClean="0">
                <a:solidFill>
                  <a:srgbClr val="000000"/>
                </a:solidFill>
              </a:rPr>
              <a:t> Wilson </a:t>
            </a:r>
            <a:r>
              <a:rPr kumimoji="1" lang="en-US" sz="2800" dirty="0">
                <a:solidFill>
                  <a:srgbClr val="000000"/>
                </a:solidFill>
              </a:rPr>
              <a:t>was willing to use force if needed)</a:t>
            </a:r>
          </a:p>
        </p:txBody>
      </p:sp>
    </p:spTree>
    <p:extLst>
      <p:ext uri="{BB962C8B-B14F-4D97-AF65-F5344CB8AC3E}">
        <p14:creationId xmlns:p14="http://schemas.microsoft.com/office/powerpoint/2010/main" val="490253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762000"/>
          </a:xfrm>
        </p:spPr>
        <p:txBody>
          <a:bodyPr/>
          <a:lstStyle/>
          <a:p>
            <a:r>
              <a:rPr lang="en-US" sz="4000">
                <a:latin typeface="Rockwell"/>
                <a:cs typeface="Rockwell"/>
              </a:rPr>
              <a:t>Homefront Censorship</a:t>
            </a:r>
          </a:p>
        </p:txBody>
      </p:sp>
      <p:sp>
        <p:nvSpPr>
          <p:cNvPr id="12291" name="Rectangle 3"/>
          <p:cNvSpPr>
            <a:spLocks noGrp="1" noChangeArrowheads="1"/>
          </p:cNvSpPr>
          <p:nvPr>
            <p:ph type="body" idx="1"/>
          </p:nvPr>
        </p:nvSpPr>
        <p:spPr>
          <a:xfrm>
            <a:off x="0" y="762000"/>
            <a:ext cx="9144000" cy="6096000"/>
          </a:xfrm>
        </p:spPr>
        <p:txBody>
          <a:bodyPr>
            <a:normAutofit/>
          </a:bodyPr>
          <a:lstStyle/>
          <a:p>
            <a:pPr>
              <a:lnSpc>
                <a:spcPct val="95000"/>
              </a:lnSpc>
              <a:spcBef>
                <a:spcPct val="15000"/>
              </a:spcBef>
            </a:pPr>
            <a:r>
              <a:rPr lang="en-US" sz="4000" dirty="0">
                <a:latin typeface="Rockwell"/>
                <a:cs typeface="Rockwell"/>
              </a:rPr>
              <a:t>First Amendment restrictions were upheld by the Supreme Court:</a:t>
            </a:r>
          </a:p>
          <a:p>
            <a:pPr lvl="1">
              <a:lnSpc>
                <a:spcPct val="95000"/>
              </a:lnSpc>
              <a:spcBef>
                <a:spcPct val="15000"/>
              </a:spcBef>
            </a:pPr>
            <a:r>
              <a:rPr lang="en-US" sz="3600" dirty="0">
                <a:latin typeface="Rockwell"/>
                <a:cs typeface="Rockwell"/>
              </a:rPr>
              <a:t>3 cases were decided in 1919: </a:t>
            </a:r>
            <a:r>
              <a:rPr lang="en-US" sz="3600" i="1" u="sng" dirty="0">
                <a:latin typeface="Rockwell"/>
                <a:cs typeface="Rockwell"/>
              </a:rPr>
              <a:t>Schenk v US</a:t>
            </a:r>
            <a:r>
              <a:rPr lang="en-US" sz="3600" dirty="0">
                <a:latin typeface="Rockwell"/>
                <a:cs typeface="Rockwell"/>
              </a:rPr>
              <a:t>, </a:t>
            </a:r>
            <a:r>
              <a:rPr lang="en-US" sz="3600" i="1" u="sng" dirty="0">
                <a:latin typeface="Rockwell"/>
                <a:cs typeface="Rockwell"/>
              </a:rPr>
              <a:t>Debs v US</a:t>
            </a:r>
            <a:r>
              <a:rPr lang="en-US" sz="3600" dirty="0">
                <a:latin typeface="Rockwell"/>
                <a:cs typeface="Rockwell"/>
              </a:rPr>
              <a:t>, </a:t>
            </a:r>
            <a:r>
              <a:rPr lang="en-US" sz="3600" i="1" u="sng" dirty="0">
                <a:latin typeface="Rockwell"/>
                <a:cs typeface="Rockwell"/>
              </a:rPr>
              <a:t>Abrams v US</a:t>
            </a:r>
            <a:r>
              <a:rPr lang="en-US" sz="3600" i="1" dirty="0">
                <a:latin typeface="Rockwell"/>
                <a:cs typeface="Rockwell"/>
              </a:rPr>
              <a:t> </a:t>
            </a:r>
            <a:r>
              <a:rPr lang="en-US" sz="3600" dirty="0">
                <a:latin typeface="Rockwell"/>
                <a:cs typeface="Rockwell"/>
              </a:rPr>
              <a:t>that supported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convictions under the Espionage Act of 1917</a:t>
            </a:r>
          </a:p>
          <a:p>
            <a:pPr lvl="1">
              <a:lnSpc>
                <a:spcPct val="95000"/>
              </a:lnSpc>
              <a:spcBef>
                <a:spcPct val="15000"/>
              </a:spcBef>
            </a:pPr>
            <a:r>
              <a:rPr lang="en-US" sz="3600" dirty="0">
                <a:latin typeface="Rockwell"/>
                <a:cs typeface="Rockwell"/>
              </a:rPr>
              <a:t>The </a:t>
            </a:r>
            <a:r>
              <a:rPr lang="en-US" sz="3600" dirty="0" err="1">
                <a:latin typeface="Rockwell"/>
                <a:cs typeface="Rockwell"/>
              </a:rPr>
              <a:t>gov</a:t>
            </a:r>
            <a:r>
              <a:rPr lang="ja-JP" altLang="en-US" sz="3600" dirty="0">
                <a:latin typeface="Rockwell"/>
                <a:cs typeface="Rockwell"/>
              </a:rPr>
              <a:t>’</a:t>
            </a:r>
            <a:r>
              <a:rPr lang="en-US" sz="3600" dirty="0">
                <a:latin typeface="Rockwell"/>
                <a:cs typeface="Rockwell"/>
              </a:rPr>
              <a:t>t used the wartime climate to undermine radical labor unions (IWW) &amp; socialism </a:t>
            </a:r>
          </a:p>
        </p:txBody>
      </p:sp>
      <p:sp>
        <p:nvSpPr>
          <p:cNvPr id="330756" name="AutoShape 4"/>
          <p:cNvSpPr>
            <a:spLocks noChangeArrowheads="1"/>
          </p:cNvSpPr>
          <p:nvPr/>
        </p:nvSpPr>
        <p:spPr bwMode="auto">
          <a:xfrm>
            <a:off x="152400" y="152400"/>
            <a:ext cx="8763000" cy="1066800"/>
          </a:xfrm>
          <a:prstGeom prst="wedgeRectCallout">
            <a:avLst>
              <a:gd name="adj1" fmla="val -30876"/>
              <a:gd name="adj2" fmla="val 225303"/>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a:solidFill>
                  <a:schemeClr val="bg1"/>
                </a:solidFill>
              </a:rPr>
              <a:t>Schenk was sentenced for conspiracy to circulate pamphlets encouraging soldiers to mutiny</a:t>
            </a:r>
          </a:p>
        </p:txBody>
      </p:sp>
      <p:sp>
        <p:nvSpPr>
          <p:cNvPr id="330757" name="AutoShape 5"/>
          <p:cNvSpPr>
            <a:spLocks noChangeArrowheads="1"/>
          </p:cNvSpPr>
          <p:nvPr/>
        </p:nvSpPr>
        <p:spPr bwMode="auto">
          <a:xfrm>
            <a:off x="609600" y="4953000"/>
            <a:ext cx="7772400" cy="1447800"/>
          </a:xfrm>
          <a:prstGeom prst="wedgeRectCallout">
            <a:avLst>
              <a:gd name="adj1" fmla="val -19343"/>
              <a:gd name="adj2" fmla="val -175218"/>
            </a:avLst>
          </a:prstGeom>
          <a:solidFill>
            <a:srgbClr val="99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400" dirty="0">
                <a:solidFill>
                  <a:srgbClr val="000000"/>
                </a:solidFill>
              </a:rPr>
              <a:t>1</a:t>
            </a:r>
            <a:r>
              <a:rPr lang="en-US" sz="2400" baseline="30000" dirty="0">
                <a:solidFill>
                  <a:srgbClr val="000000"/>
                </a:solidFill>
              </a:rPr>
              <a:t>st</a:t>
            </a:r>
            <a:r>
              <a:rPr lang="en-US" sz="2400" dirty="0">
                <a:solidFill>
                  <a:srgbClr val="000000"/>
                </a:solidFill>
              </a:rPr>
              <a:t> Amendment rights can be restricted when it presents a </a:t>
            </a:r>
            <a:r>
              <a:rPr lang="ja-JP" altLang="en-US" sz="2400" dirty="0">
                <a:solidFill>
                  <a:srgbClr val="000000"/>
                </a:solidFill>
              </a:rPr>
              <a:t>“</a:t>
            </a:r>
            <a:r>
              <a:rPr lang="en-US" sz="2400" dirty="0">
                <a:solidFill>
                  <a:srgbClr val="000000"/>
                </a:solidFill>
              </a:rPr>
              <a:t>clear &amp; present danger</a:t>
            </a:r>
            <a:r>
              <a:rPr lang="ja-JP" altLang="en-US" sz="2400" dirty="0">
                <a:solidFill>
                  <a:srgbClr val="000000"/>
                </a:solidFill>
              </a:rPr>
              <a:t>”</a:t>
            </a:r>
            <a:endParaRPr lang="en-US" sz="2400" dirty="0">
              <a:solidFill>
                <a:srgbClr val="000000"/>
              </a:solidFill>
            </a:endParaRPr>
          </a:p>
          <a:p>
            <a:pPr algn="ctr">
              <a:lnSpc>
                <a:spcPct val="85000"/>
              </a:lnSpc>
            </a:pPr>
            <a:r>
              <a:rPr lang="en-US" sz="2400" dirty="0">
                <a:solidFill>
                  <a:srgbClr val="000000"/>
                </a:solidFill>
              </a:rPr>
              <a:t>(Like </a:t>
            </a:r>
            <a:r>
              <a:rPr lang="ja-JP" altLang="en-US" sz="2400" dirty="0">
                <a:solidFill>
                  <a:srgbClr val="000000"/>
                </a:solidFill>
              </a:rPr>
              <a:t>“</a:t>
            </a:r>
            <a:r>
              <a:rPr lang="en-US" sz="2400" dirty="0">
                <a:solidFill>
                  <a:srgbClr val="000000"/>
                </a:solidFill>
              </a:rPr>
              <a:t>yelling </a:t>
            </a:r>
            <a:r>
              <a:rPr lang="ja-JP" altLang="en-US" sz="2400" dirty="0">
                <a:solidFill>
                  <a:srgbClr val="000000"/>
                </a:solidFill>
              </a:rPr>
              <a:t>‘</a:t>
            </a:r>
            <a:r>
              <a:rPr lang="en-US" sz="2400" dirty="0">
                <a:solidFill>
                  <a:srgbClr val="000000"/>
                </a:solidFill>
              </a:rPr>
              <a:t>fire</a:t>
            </a:r>
            <a:r>
              <a:rPr lang="ja-JP" altLang="en-US" sz="2400" dirty="0">
                <a:solidFill>
                  <a:srgbClr val="000000"/>
                </a:solidFill>
              </a:rPr>
              <a:t>’</a:t>
            </a:r>
            <a:r>
              <a:rPr lang="en-US" sz="2400" dirty="0">
                <a:solidFill>
                  <a:srgbClr val="000000"/>
                </a:solidFill>
              </a:rPr>
              <a:t> in a crowded theater</a:t>
            </a:r>
            <a:r>
              <a:rPr lang="ja-JP" altLang="en-US" sz="2400" dirty="0">
                <a:solidFill>
                  <a:srgbClr val="000000"/>
                </a:solidFill>
              </a:rPr>
              <a:t>”</a:t>
            </a:r>
            <a:r>
              <a:rPr lang="en-US" sz="2400" dirty="0">
                <a:solidFill>
                  <a:srgbClr val="000000"/>
                </a:solidFill>
              </a:rPr>
              <a:t>) </a:t>
            </a:r>
          </a:p>
        </p:txBody>
      </p:sp>
      <p:sp>
        <p:nvSpPr>
          <p:cNvPr id="330760" name="AutoShape 8"/>
          <p:cNvSpPr>
            <a:spLocks noChangeArrowheads="1"/>
          </p:cNvSpPr>
          <p:nvPr/>
        </p:nvSpPr>
        <p:spPr bwMode="auto">
          <a:xfrm>
            <a:off x="457200" y="3200400"/>
            <a:ext cx="5715000" cy="1066800"/>
          </a:xfrm>
          <a:prstGeom prst="wedgeRectCallout">
            <a:avLst>
              <a:gd name="adj1" fmla="val 81944"/>
              <a:gd name="adj2" fmla="val 232736"/>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dirty="0">
                <a:solidFill>
                  <a:schemeClr val="bg1"/>
                </a:solidFill>
              </a:rPr>
              <a:t>Socialism in the U.S. never recovered from WWI attacks</a:t>
            </a:r>
          </a:p>
          <a:p>
            <a:pPr algn="ctr">
              <a:lnSpc>
                <a:spcPct val="85000"/>
              </a:lnSpc>
            </a:pPr>
            <a:endParaRPr lang="en-US" sz="4800" dirty="0">
              <a:solidFill>
                <a:schemeClr val="bg1"/>
              </a:solidFill>
            </a:endParaRPr>
          </a:p>
        </p:txBody>
      </p:sp>
      <p:sp>
        <p:nvSpPr>
          <p:cNvPr id="9" name="AutoShape 6"/>
          <p:cNvSpPr>
            <a:spLocks noChangeArrowheads="1"/>
          </p:cNvSpPr>
          <p:nvPr/>
        </p:nvSpPr>
        <p:spPr bwMode="auto">
          <a:xfrm>
            <a:off x="914400" y="304800"/>
            <a:ext cx="7696200" cy="1752600"/>
          </a:xfrm>
          <a:prstGeom prst="wedgeRectCallout">
            <a:avLst>
              <a:gd name="adj1" fmla="val -10306"/>
              <a:gd name="adj2" fmla="val 151182"/>
            </a:avLst>
          </a:prstGeom>
          <a:solidFill>
            <a:srgbClr val="FF7C8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0000"/>
              </a:lnSpc>
            </a:pPr>
            <a:r>
              <a:rPr lang="en-US" sz="2800" dirty="0">
                <a:solidFill>
                  <a:schemeClr val="bg1"/>
                </a:solidFill>
              </a:rPr>
              <a:t>Eugene V. Debs was jailed when his Socialist newsletter </a:t>
            </a:r>
            <a:r>
              <a:rPr lang="en-US" sz="2800" i="1" dirty="0">
                <a:solidFill>
                  <a:schemeClr val="bg1"/>
                </a:solidFill>
              </a:rPr>
              <a:t>Appeal to Reason</a:t>
            </a:r>
            <a:r>
              <a:rPr lang="en-US" sz="2800" dirty="0">
                <a:solidFill>
                  <a:schemeClr val="bg1"/>
                </a:solidFill>
              </a:rPr>
              <a:t> encouraged Americans to resist enlisting in the military to fight a </a:t>
            </a:r>
            <a:r>
              <a:rPr lang="ja-JP" altLang="en-US" sz="2800" dirty="0">
                <a:solidFill>
                  <a:schemeClr val="bg1"/>
                </a:solidFill>
              </a:rPr>
              <a:t>“</a:t>
            </a:r>
            <a:r>
              <a:rPr lang="en-US" sz="2800" dirty="0">
                <a:solidFill>
                  <a:schemeClr val="bg1"/>
                </a:solidFill>
              </a:rPr>
              <a:t>capitalists</a:t>
            </a:r>
            <a:r>
              <a:rPr lang="ja-JP" altLang="en-US" sz="2800" dirty="0">
                <a:solidFill>
                  <a:schemeClr val="bg1"/>
                </a:solidFill>
              </a:rPr>
              <a:t>’</a:t>
            </a:r>
            <a:r>
              <a:rPr lang="en-US" sz="2800" dirty="0">
                <a:solidFill>
                  <a:schemeClr val="bg1"/>
                </a:solidFill>
              </a:rPr>
              <a:t> war</a:t>
            </a:r>
            <a:r>
              <a:rPr lang="ja-JP" altLang="en-US" sz="2800" dirty="0">
                <a:solidFill>
                  <a:schemeClr val="bg1"/>
                </a:solidFill>
              </a:rPr>
              <a:t>”</a:t>
            </a:r>
            <a:endParaRPr lang="en-US" sz="2800" dirty="0">
              <a:solidFill>
                <a:schemeClr val="bg1"/>
              </a:solidFill>
            </a:endParaRPr>
          </a:p>
        </p:txBody>
      </p:sp>
      <p:sp>
        <p:nvSpPr>
          <p:cNvPr id="10" name="AutoShape 7"/>
          <p:cNvSpPr>
            <a:spLocks noChangeArrowheads="1"/>
          </p:cNvSpPr>
          <p:nvPr/>
        </p:nvSpPr>
        <p:spPr bwMode="auto">
          <a:xfrm>
            <a:off x="152400" y="4800600"/>
            <a:ext cx="8915400" cy="1828800"/>
          </a:xfrm>
          <a:prstGeom prst="wedgeRectCallout">
            <a:avLst>
              <a:gd name="adj1" fmla="val -7282"/>
              <a:gd name="adj2" fmla="val -103819"/>
            </a:avLst>
          </a:prstGeom>
          <a:solidFill>
            <a:srgbClr val="99FF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lnSpc>
                <a:spcPct val="85000"/>
              </a:lnSpc>
            </a:pPr>
            <a:r>
              <a:rPr lang="en-US" sz="2800" dirty="0">
                <a:solidFill>
                  <a:schemeClr val="bg1"/>
                </a:solidFill>
              </a:rPr>
              <a:t>Defendants passed out documents that denounced the sending of U.S. troops to Russia (to resist the Bolshevik Revolution) &amp; that called for a   general strike &amp; other </a:t>
            </a:r>
            <a:r>
              <a:rPr lang="ja-JP" altLang="en-US" sz="2800" dirty="0">
                <a:solidFill>
                  <a:schemeClr val="bg1"/>
                </a:solidFill>
              </a:rPr>
              <a:t>“</a:t>
            </a:r>
            <a:r>
              <a:rPr lang="en-US" sz="2800" dirty="0">
                <a:solidFill>
                  <a:schemeClr val="bg1"/>
                </a:solidFill>
              </a:rPr>
              <a:t>revolutionary actions</a:t>
            </a:r>
            <a:r>
              <a:rPr lang="ja-JP" altLang="en-US" sz="2800" dirty="0">
                <a:solidFill>
                  <a:schemeClr val="bg1"/>
                </a:solidFill>
              </a:rPr>
              <a:t>”</a:t>
            </a:r>
            <a:r>
              <a:rPr lang="en-US" sz="2800" dirty="0">
                <a:solidFill>
                  <a:schemeClr val="bg1"/>
                </a:solidFill>
              </a:rPr>
              <a:t> </a:t>
            </a:r>
          </a:p>
        </p:txBody>
      </p:sp>
    </p:spTree>
    <p:extLst>
      <p:ext uri="{BB962C8B-B14F-4D97-AF65-F5344CB8AC3E}">
        <p14:creationId xmlns:p14="http://schemas.microsoft.com/office/powerpoint/2010/main" val="514513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 calcmode="lin" valueType="num">
                                      <p:cBhvr>
                                        <p:cTn id="7" dur="500" fill="hold"/>
                                        <p:tgtEl>
                                          <p:spTgt spid="330756"/>
                                        </p:tgtEl>
                                        <p:attrNameLst>
                                          <p:attrName>ppt_w</p:attrName>
                                        </p:attrNameLst>
                                      </p:cBhvr>
                                      <p:tavLst>
                                        <p:tav tm="0">
                                          <p:val>
                                            <p:fltVal val="0"/>
                                          </p:val>
                                        </p:tav>
                                        <p:tav tm="100000">
                                          <p:val>
                                            <p:strVal val="#ppt_w"/>
                                          </p:val>
                                        </p:tav>
                                      </p:tavLst>
                                    </p:anim>
                                    <p:anim calcmode="lin" valueType="num">
                                      <p:cBhvr>
                                        <p:cTn id="8" dur="500" fill="hold"/>
                                        <p:tgtEl>
                                          <p:spTgt spid="330756"/>
                                        </p:tgtEl>
                                        <p:attrNameLst>
                                          <p:attrName>ppt_h</p:attrName>
                                        </p:attrNameLst>
                                      </p:cBhvr>
                                      <p:tavLst>
                                        <p:tav tm="0">
                                          <p:val>
                                            <p:fltVal val="0"/>
                                          </p:val>
                                        </p:tav>
                                        <p:tav tm="100000">
                                          <p:val>
                                            <p:strVal val="#ppt_h"/>
                                          </p:val>
                                        </p:tav>
                                      </p:tavLst>
                                    </p:anim>
                                    <p:animEffect transition="in" filter="fade">
                                      <p:cBhvr>
                                        <p:cTn id="9" dur="500"/>
                                        <p:tgtEl>
                                          <p:spTgt spid="330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30757"/>
                                        </p:tgtEl>
                                        <p:attrNameLst>
                                          <p:attrName>style.visibility</p:attrName>
                                        </p:attrNameLst>
                                      </p:cBhvr>
                                      <p:to>
                                        <p:strVal val="visible"/>
                                      </p:to>
                                    </p:set>
                                    <p:anim calcmode="lin" valueType="num">
                                      <p:cBhvr>
                                        <p:cTn id="14" dur="500" fill="hold"/>
                                        <p:tgtEl>
                                          <p:spTgt spid="330757"/>
                                        </p:tgtEl>
                                        <p:attrNameLst>
                                          <p:attrName>ppt_w</p:attrName>
                                        </p:attrNameLst>
                                      </p:cBhvr>
                                      <p:tavLst>
                                        <p:tav tm="0">
                                          <p:val>
                                            <p:fltVal val="0"/>
                                          </p:val>
                                        </p:tav>
                                        <p:tav tm="100000">
                                          <p:val>
                                            <p:strVal val="#ppt_w"/>
                                          </p:val>
                                        </p:tav>
                                      </p:tavLst>
                                    </p:anim>
                                    <p:anim calcmode="lin" valueType="num">
                                      <p:cBhvr>
                                        <p:cTn id="15" dur="500" fill="hold"/>
                                        <p:tgtEl>
                                          <p:spTgt spid="330757"/>
                                        </p:tgtEl>
                                        <p:attrNameLst>
                                          <p:attrName>ppt_h</p:attrName>
                                        </p:attrNameLst>
                                      </p:cBhvr>
                                      <p:tavLst>
                                        <p:tav tm="0">
                                          <p:val>
                                            <p:fltVal val="0"/>
                                          </p:val>
                                        </p:tav>
                                        <p:tav tm="100000">
                                          <p:val>
                                            <p:strVal val="#ppt_h"/>
                                          </p:val>
                                        </p:tav>
                                      </p:tavLst>
                                    </p:anim>
                                    <p:animEffect transition="in" filter="fade">
                                      <p:cBhvr>
                                        <p:cTn id="16" dur="500"/>
                                        <p:tgtEl>
                                          <p:spTgt spid="3307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xit" presetSubtype="0" fill="hold" grpId="1" nodeType="clickEffect">
                                  <p:stCondLst>
                                    <p:cond delay="0"/>
                                  </p:stCondLst>
                                  <p:childTnLst>
                                    <p:anim calcmode="lin" valueType="num">
                                      <p:cBhvr>
                                        <p:cTn id="20" dur="500"/>
                                        <p:tgtEl>
                                          <p:spTgt spid="330756"/>
                                        </p:tgtEl>
                                        <p:attrNameLst>
                                          <p:attrName>ppt_w</p:attrName>
                                        </p:attrNameLst>
                                      </p:cBhvr>
                                      <p:tavLst>
                                        <p:tav tm="0">
                                          <p:val>
                                            <p:strVal val="ppt_w"/>
                                          </p:val>
                                        </p:tav>
                                        <p:tav tm="100000">
                                          <p:val>
                                            <p:fltVal val="0"/>
                                          </p:val>
                                        </p:tav>
                                      </p:tavLst>
                                    </p:anim>
                                    <p:anim calcmode="lin" valueType="num">
                                      <p:cBhvr>
                                        <p:cTn id="21" dur="500"/>
                                        <p:tgtEl>
                                          <p:spTgt spid="330756"/>
                                        </p:tgtEl>
                                        <p:attrNameLst>
                                          <p:attrName>ppt_h</p:attrName>
                                        </p:attrNameLst>
                                      </p:cBhvr>
                                      <p:tavLst>
                                        <p:tav tm="0">
                                          <p:val>
                                            <p:strVal val="ppt_h"/>
                                          </p:val>
                                        </p:tav>
                                        <p:tav tm="100000">
                                          <p:val>
                                            <p:fltVal val="0"/>
                                          </p:val>
                                        </p:tav>
                                      </p:tavLst>
                                    </p:anim>
                                    <p:animEffect transition="out" filter="fade">
                                      <p:cBhvr>
                                        <p:cTn id="22" dur="500"/>
                                        <p:tgtEl>
                                          <p:spTgt spid="330756"/>
                                        </p:tgtEl>
                                      </p:cBhvr>
                                    </p:animEffect>
                                    <p:set>
                                      <p:cBhvr>
                                        <p:cTn id="23" dur="1" fill="hold">
                                          <p:stCondLst>
                                            <p:cond delay="499"/>
                                          </p:stCondLst>
                                        </p:cTn>
                                        <p:tgtEl>
                                          <p:spTgt spid="330756"/>
                                        </p:tgtEl>
                                        <p:attrNameLst>
                                          <p:attrName>style.visibility</p:attrName>
                                        </p:attrNameLst>
                                      </p:cBhvr>
                                      <p:to>
                                        <p:strVal val="hidden"/>
                                      </p:to>
                                    </p:set>
                                  </p:childTnLst>
                                </p:cTn>
                              </p:par>
                              <p:par>
                                <p:cTn id="24" presetID="53" presetClass="exit" presetSubtype="0" fill="hold" grpId="1" nodeType="withEffect">
                                  <p:stCondLst>
                                    <p:cond delay="0"/>
                                  </p:stCondLst>
                                  <p:childTnLst>
                                    <p:anim calcmode="lin" valueType="num">
                                      <p:cBhvr>
                                        <p:cTn id="25" dur="500"/>
                                        <p:tgtEl>
                                          <p:spTgt spid="330757"/>
                                        </p:tgtEl>
                                        <p:attrNameLst>
                                          <p:attrName>ppt_w</p:attrName>
                                        </p:attrNameLst>
                                      </p:cBhvr>
                                      <p:tavLst>
                                        <p:tav tm="0">
                                          <p:val>
                                            <p:strVal val="ppt_w"/>
                                          </p:val>
                                        </p:tav>
                                        <p:tav tm="100000">
                                          <p:val>
                                            <p:fltVal val="0"/>
                                          </p:val>
                                        </p:tav>
                                      </p:tavLst>
                                    </p:anim>
                                    <p:anim calcmode="lin" valueType="num">
                                      <p:cBhvr>
                                        <p:cTn id="26" dur="500"/>
                                        <p:tgtEl>
                                          <p:spTgt spid="330757"/>
                                        </p:tgtEl>
                                        <p:attrNameLst>
                                          <p:attrName>ppt_h</p:attrName>
                                        </p:attrNameLst>
                                      </p:cBhvr>
                                      <p:tavLst>
                                        <p:tav tm="0">
                                          <p:val>
                                            <p:strVal val="ppt_h"/>
                                          </p:val>
                                        </p:tav>
                                        <p:tav tm="100000">
                                          <p:val>
                                            <p:fltVal val="0"/>
                                          </p:val>
                                        </p:tav>
                                      </p:tavLst>
                                    </p:anim>
                                    <p:animEffect transition="out" filter="fade">
                                      <p:cBhvr>
                                        <p:cTn id="27" dur="500"/>
                                        <p:tgtEl>
                                          <p:spTgt spid="330757"/>
                                        </p:tgtEl>
                                      </p:cBhvr>
                                    </p:animEffect>
                                    <p:set>
                                      <p:cBhvr>
                                        <p:cTn id="28" dur="1" fill="hold">
                                          <p:stCondLst>
                                            <p:cond delay="499"/>
                                          </p:stCondLst>
                                        </p:cTn>
                                        <p:tgtEl>
                                          <p:spTgt spid="330757"/>
                                        </p:tgtEl>
                                        <p:attrNameLst>
                                          <p:attrName>style.visibility</p:attrName>
                                        </p:attrNameLst>
                                      </p:cBhvr>
                                      <p:to>
                                        <p:strVal val="hidden"/>
                                      </p:to>
                                    </p:set>
                                  </p:childTnLst>
                                </p:cTn>
                              </p:par>
                              <p:par>
                                <p:cTn id="29" presetID="53"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grpId="1" nodeType="clickEffect">
                                  <p:stCondLst>
                                    <p:cond delay="0"/>
                                  </p:stCondLst>
                                  <p:childTnLst>
                                    <p:anim calcmode="lin" valueType="num">
                                      <p:cBhvr>
                                        <p:cTn id="37" dur="500"/>
                                        <p:tgtEl>
                                          <p:spTgt spid="9"/>
                                        </p:tgtEl>
                                        <p:attrNameLst>
                                          <p:attrName>ppt_w</p:attrName>
                                        </p:attrNameLst>
                                      </p:cBhvr>
                                      <p:tavLst>
                                        <p:tav tm="0">
                                          <p:val>
                                            <p:strVal val="ppt_w"/>
                                          </p:val>
                                        </p:tav>
                                        <p:tav tm="100000">
                                          <p:val>
                                            <p:fltVal val="0"/>
                                          </p:val>
                                        </p:tav>
                                      </p:tavLst>
                                    </p:anim>
                                    <p:anim calcmode="lin" valueType="num">
                                      <p:cBhvr>
                                        <p:cTn id="38" dur="500"/>
                                        <p:tgtEl>
                                          <p:spTgt spid="9"/>
                                        </p:tgtEl>
                                        <p:attrNameLst>
                                          <p:attrName>ppt_h</p:attrName>
                                        </p:attrNameLst>
                                      </p:cBhvr>
                                      <p:tavLst>
                                        <p:tav tm="0">
                                          <p:val>
                                            <p:strVal val="ppt_h"/>
                                          </p:val>
                                        </p:tav>
                                        <p:tav tm="100000">
                                          <p:val>
                                            <p:fltVal val="0"/>
                                          </p:val>
                                        </p:tav>
                                      </p:tavLst>
                                    </p:anim>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53"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xit" presetSubtype="0" fill="hold" grpId="1" nodeType="clickEffect">
                                  <p:stCondLst>
                                    <p:cond delay="0"/>
                                  </p:stCondLst>
                                  <p:childTnLst>
                                    <p:anim calcmode="lin" valueType="num">
                                      <p:cBhvr>
                                        <p:cTn id="49" dur="500"/>
                                        <p:tgtEl>
                                          <p:spTgt spid="10"/>
                                        </p:tgtEl>
                                        <p:attrNameLst>
                                          <p:attrName>ppt_w</p:attrName>
                                        </p:attrNameLst>
                                      </p:cBhvr>
                                      <p:tavLst>
                                        <p:tav tm="0">
                                          <p:val>
                                            <p:strVal val="ppt_w"/>
                                          </p:val>
                                        </p:tav>
                                        <p:tav tm="100000">
                                          <p:val>
                                            <p:fltVal val="0"/>
                                          </p:val>
                                        </p:tav>
                                      </p:tavLst>
                                    </p:anim>
                                    <p:anim calcmode="lin" valueType="num">
                                      <p:cBhvr>
                                        <p:cTn id="50" dur="500"/>
                                        <p:tgtEl>
                                          <p:spTgt spid="10"/>
                                        </p:tgtEl>
                                        <p:attrNameLst>
                                          <p:attrName>ppt_h</p:attrName>
                                        </p:attrNameLst>
                                      </p:cBhvr>
                                      <p:tavLst>
                                        <p:tav tm="0">
                                          <p:val>
                                            <p:strVal val="ppt_h"/>
                                          </p:val>
                                        </p:tav>
                                        <p:tav tm="100000">
                                          <p:val>
                                            <p:fltVal val="0"/>
                                          </p:val>
                                        </p:tav>
                                      </p:tavLst>
                                    </p:anim>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330760"/>
                                        </p:tgtEl>
                                        <p:attrNameLst>
                                          <p:attrName>style.visibility</p:attrName>
                                        </p:attrNameLst>
                                      </p:cBhvr>
                                      <p:to>
                                        <p:strVal val="visible"/>
                                      </p:to>
                                    </p:set>
                                    <p:anim calcmode="lin" valueType="num">
                                      <p:cBhvr>
                                        <p:cTn id="57" dur="500" fill="hold"/>
                                        <p:tgtEl>
                                          <p:spTgt spid="330760"/>
                                        </p:tgtEl>
                                        <p:attrNameLst>
                                          <p:attrName>ppt_w</p:attrName>
                                        </p:attrNameLst>
                                      </p:cBhvr>
                                      <p:tavLst>
                                        <p:tav tm="0">
                                          <p:val>
                                            <p:fltVal val="0"/>
                                          </p:val>
                                        </p:tav>
                                        <p:tav tm="100000">
                                          <p:val>
                                            <p:strVal val="#ppt_w"/>
                                          </p:val>
                                        </p:tav>
                                      </p:tavLst>
                                    </p:anim>
                                    <p:anim calcmode="lin" valueType="num">
                                      <p:cBhvr>
                                        <p:cTn id="58" dur="500" fill="hold"/>
                                        <p:tgtEl>
                                          <p:spTgt spid="330760"/>
                                        </p:tgtEl>
                                        <p:attrNameLst>
                                          <p:attrName>ppt_h</p:attrName>
                                        </p:attrNameLst>
                                      </p:cBhvr>
                                      <p:tavLst>
                                        <p:tav tm="0">
                                          <p:val>
                                            <p:fltVal val="0"/>
                                          </p:val>
                                        </p:tav>
                                        <p:tav tm="100000">
                                          <p:val>
                                            <p:strVal val="#ppt_h"/>
                                          </p:val>
                                        </p:tav>
                                      </p:tavLst>
                                    </p:anim>
                                    <p:animEffect transition="in" filter="fade">
                                      <p:cBhvr>
                                        <p:cTn id="59" dur="500"/>
                                        <p:tgtEl>
                                          <p:spTgt spid="330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animBg="1"/>
      <p:bldP spid="330756" grpId="1" animBg="1"/>
      <p:bldP spid="330757" grpId="0" animBg="1"/>
      <p:bldP spid="330757" grpId="1" animBg="1"/>
      <p:bldP spid="330760" grpId="0" animBg="1"/>
      <p:bldP spid="9" grpId="0" animBg="1"/>
      <p:bldP spid="9" grpId="1" animBg="1"/>
      <p:bldP spid="10" grpId="0" animBg="1"/>
      <p:bldP spid="10"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152400" y="152400"/>
            <a:ext cx="5943600" cy="762000"/>
          </a:xfrm>
        </p:spPr>
        <p:txBody>
          <a:bodyPr/>
          <a:lstStyle/>
          <a:p>
            <a:pPr eaLnBrk="1" hangingPunct="1">
              <a:defRPr/>
            </a:pPr>
            <a:r>
              <a:rPr lang="en-US">
                <a:latin typeface="Rockwell"/>
                <a:cs typeface="Rockwell"/>
              </a:rPr>
              <a:t>Wilson and Peace</a:t>
            </a:r>
          </a:p>
        </p:txBody>
      </p:sp>
      <p:sp>
        <p:nvSpPr>
          <p:cNvPr id="24579" name="Rectangle 3"/>
          <p:cNvSpPr>
            <a:spLocks noGrp="1" noRot="1" noChangeArrowheads="1"/>
          </p:cNvSpPr>
          <p:nvPr>
            <p:ph type="body" sz="half" idx="1"/>
          </p:nvPr>
        </p:nvSpPr>
        <p:spPr>
          <a:xfrm>
            <a:off x="0" y="990600"/>
            <a:ext cx="5867400" cy="5867400"/>
          </a:xfrm>
        </p:spPr>
        <p:txBody>
          <a:bodyPr/>
          <a:lstStyle/>
          <a:p>
            <a:pPr eaLnBrk="1" hangingPunct="1">
              <a:lnSpc>
                <a:spcPct val="80000"/>
              </a:lnSpc>
              <a:defRPr/>
            </a:pPr>
            <a:r>
              <a:rPr lang="en-US" sz="2000" b="1" dirty="0">
                <a:latin typeface="Rockwell"/>
                <a:cs typeface="Rockwell"/>
              </a:rPr>
              <a:t>Fourteen Points</a:t>
            </a:r>
            <a:endParaRPr lang="en-US" sz="2000" dirty="0">
              <a:latin typeface="Rockwell"/>
              <a:cs typeface="Rockwell"/>
            </a:endParaRPr>
          </a:p>
          <a:p>
            <a:pPr lvl="1" eaLnBrk="1" hangingPunct="1">
              <a:lnSpc>
                <a:spcPct val="80000"/>
              </a:lnSpc>
              <a:defRPr/>
            </a:pPr>
            <a:r>
              <a:rPr lang="ja-JP" altLang="en-US" sz="1800" dirty="0">
                <a:latin typeface="Rockwell"/>
                <a:cs typeface="Rockwell"/>
              </a:rPr>
              <a:t>“</a:t>
            </a:r>
            <a:r>
              <a:rPr lang="en-US" sz="1800" dirty="0">
                <a:latin typeface="Rockwell"/>
                <a:cs typeface="Rockwell"/>
              </a:rPr>
              <a:t>peace without victory</a:t>
            </a:r>
            <a:r>
              <a:rPr lang="ja-JP" altLang="en-US" sz="1800" dirty="0">
                <a:latin typeface="Rockwell"/>
                <a:cs typeface="Rockwell"/>
              </a:rPr>
              <a:t>”</a:t>
            </a:r>
            <a:endParaRPr lang="en-US" sz="1800" dirty="0">
              <a:latin typeface="Rockwell"/>
              <a:cs typeface="Rockwell"/>
            </a:endParaRPr>
          </a:p>
          <a:p>
            <a:pPr lvl="1" eaLnBrk="1" hangingPunct="1">
              <a:lnSpc>
                <a:spcPct val="80000"/>
              </a:lnSpc>
              <a:defRPr/>
            </a:pPr>
            <a:r>
              <a:rPr lang="en-US" sz="1800" dirty="0">
                <a:latin typeface="Rockwell"/>
                <a:cs typeface="Rockwell"/>
              </a:rPr>
              <a:t>Freedom of the seas</a:t>
            </a:r>
          </a:p>
          <a:p>
            <a:pPr lvl="1" eaLnBrk="1" hangingPunct="1">
              <a:lnSpc>
                <a:spcPct val="80000"/>
              </a:lnSpc>
              <a:defRPr/>
            </a:pPr>
            <a:r>
              <a:rPr lang="en-US" sz="1800" dirty="0">
                <a:latin typeface="Rockwell"/>
                <a:cs typeface="Rockwell"/>
              </a:rPr>
              <a:t>Self-determination</a:t>
            </a:r>
          </a:p>
          <a:p>
            <a:pPr lvl="1" eaLnBrk="1" hangingPunct="1">
              <a:lnSpc>
                <a:spcPct val="80000"/>
              </a:lnSpc>
              <a:defRPr/>
            </a:pPr>
            <a:r>
              <a:rPr lang="en-US" sz="1800" dirty="0">
                <a:latin typeface="Rockwell"/>
                <a:cs typeface="Rockwell"/>
              </a:rPr>
              <a:t>League of Nations</a:t>
            </a:r>
          </a:p>
          <a:p>
            <a:pPr eaLnBrk="1" hangingPunct="1">
              <a:lnSpc>
                <a:spcPct val="80000"/>
              </a:lnSpc>
              <a:defRPr/>
            </a:pPr>
            <a:r>
              <a:rPr lang="en-US" sz="2000" b="1" dirty="0">
                <a:latin typeface="Rockwell"/>
                <a:cs typeface="Rockwell"/>
              </a:rPr>
              <a:t>Treaty of Versailles</a:t>
            </a:r>
          </a:p>
          <a:p>
            <a:pPr lvl="1" eaLnBrk="1" hangingPunct="1">
              <a:lnSpc>
                <a:spcPct val="80000"/>
              </a:lnSpc>
              <a:defRPr/>
            </a:pPr>
            <a:r>
              <a:rPr lang="en-US" sz="1800" dirty="0">
                <a:latin typeface="Rockwell"/>
                <a:cs typeface="Rockwell"/>
              </a:rPr>
              <a:t>German guilt, reparations</a:t>
            </a:r>
          </a:p>
          <a:p>
            <a:pPr lvl="1" eaLnBrk="1" hangingPunct="1">
              <a:lnSpc>
                <a:spcPct val="80000"/>
              </a:lnSpc>
              <a:defRPr/>
            </a:pPr>
            <a:r>
              <a:rPr lang="en-US" sz="1800" b="1" dirty="0">
                <a:latin typeface="Rockwell"/>
                <a:cs typeface="Rockwell"/>
              </a:rPr>
              <a:t>League of Nations</a:t>
            </a:r>
          </a:p>
          <a:p>
            <a:pPr eaLnBrk="1" hangingPunct="1">
              <a:lnSpc>
                <a:spcPct val="80000"/>
              </a:lnSpc>
              <a:defRPr/>
            </a:pPr>
            <a:r>
              <a:rPr lang="en-US" sz="2000" b="1" dirty="0">
                <a:latin typeface="Rockwell"/>
                <a:cs typeface="Rockwell"/>
              </a:rPr>
              <a:t>Wilson and Senate Treaty Ratification</a:t>
            </a:r>
          </a:p>
          <a:p>
            <a:pPr lvl="1" eaLnBrk="1" hangingPunct="1">
              <a:lnSpc>
                <a:spcPct val="80000"/>
              </a:lnSpc>
              <a:defRPr/>
            </a:pPr>
            <a:r>
              <a:rPr lang="en-US" sz="1800" dirty="0">
                <a:latin typeface="Rockwell"/>
                <a:cs typeface="Rockwell"/>
              </a:rPr>
              <a:t>Senate Opposition</a:t>
            </a:r>
          </a:p>
          <a:p>
            <a:pPr lvl="2" eaLnBrk="1" hangingPunct="1">
              <a:lnSpc>
                <a:spcPct val="80000"/>
              </a:lnSpc>
              <a:defRPr/>
            </a:pPr>
            <a:r>
              <a:rPr lang="en-US" sz="1600" b="1" dirty="0">
                <a:latin typeface="Rockwell"/>
                <a:cs typeface="Rockwell"/>
              </a:rPr>
              <a:t>Irreconcilables</a:t>
            </a:r>
          </a:p>
          <a:p>
            <a:pPr lvl="3" eaLnBrk="1" hangingPunct="1">
              <a:lnSpc>
                <a:spcPct val="80000"/>
              </a:lnSpc>
              <a:defRPr/>
            </a:pPr>
            <a:r>
              <a:rPr lang="en-US" sz="1400" dirty="0">
                <a:latin typeface="Rockwell"/>
                <a:cs typeface="Rockwell"/>
              </a:rPr>
              <a:t>Strongly opposed the Treaty of Versailles</a:t>
            </a:r>
          </a:p>
          <a:p>
            <a:pPr lvl="2" eaLnBrk="1" hangingPunct="1">
              <a:lnSpc>
                <a:spcPct val="80000"/>
              </a:lnSpc>
              <a:defRPr/>
            </a:pPr>
            <a:r>
              <a:rPr lang="en-US" sz="1600" b="1" dirty="0">
                <a:latin typeface="Rockwell"/>
                <a:cs typeface="Rockwell"/>
              </a:rPr>
              <a:t>Reservationists</a:t>
            </a:r>
          </a:p>
          <a:p>
            <a:pPr lvl="3" eaLnBrk="1" hangingPunct="1">
              <a:lnSpc>
                <a:spcPct val="80000"/>
              </a:lnSpc>
              <a:defRPr/>
            </a:pPr>
            <a:r>
              <a:rPr lang="en-US" sz="1400" dirty="0">
                <a:latin typeface="Rockwell"/>
                <a:cs typeface="Rockwell"/>
              </a:rPr>
              <a:t>Henry Cabot Lodge</a:t>
            </a:r>
          </a:p>
          <a:p>
            <a:pPr lvl="3" eaLnBrk="1" hangingPunct="1">
              <a:lnSpc>
                <a:spcPct val="80000"/>
              </a:lnSpc>
              <a:defRPr/>
            </a:pPr>
            <a:r>
              <a:rPr lang="en-US" sz="1400" dirty="0">
                <a:latin typeface="Rockwell"/>
                <a:cs typeface="Rockwell"/>
              </a:rPr>
              <a:t>Amendments to Treaty to limit American involvement</a:t>
            </a:r>
          </a:p>
          <a:p>
            <a:pPr lvl="1" eaLnBrk="1" hangingPunct="1">
              <a:lnSpc>
                <a:spcPct val="80000"/>
              </a:lnSpc>
              <a:defRPr/>
            </a:pPr>
            <a:r>
              <a:rPr lang="en-US" sz="1800" dirty="0">
                <a:latin typeface="Rockwell"/>
                <a:cs typeface="Rockwell"/>
              </a:rPr>
              <a:t>Wilson</a:t>
            </a:r>
            <a:r>
              <a:rPr lang="ja-JP" altLang="en-US" sz="1800" dirty="0">
                <a:latin typeface="Rockwell"/>
                <a:cs typeface="Rockwell"/>
              </a:rPr>
              <a:t>’</a:t>
            </a:r>
            <a:r>
              <a:rPr lang="en-US" sz="1800" dirty="0">
                <a:latin typeface="Rockwell"/>
                <a:cs typeface="Rockwell"/>
              </a:rPr>
              <a:t>s Public Campaign</a:t>
            </a:r>
          </a:p>
          <a:p>
            <a:pPr lvl="2" eaLnBrk="1" hangingPunct="1">
              <a:lnSpc>
                <a:spcPct val="80000"/>
              </a:lnSpc>
              <a:defRPr/>
            </a:pPr>
            <a:r>
              <a:rPr lang="en-US" sz="1600" dirty="0">
                <a:latin typeface="Rockwell"/>
                <a:cs typeface="Rockwell"/>
              </a:rPr>
              <a:t>Wilson debilitated by a stroke from exhaustion</a:t>
            </a:r>
          </a:p>
          <a:p>
            <a:pPr lvl="1" eaLnBrk="1" hangingPunct="1">
              <a:lnSpc>
                <a:spcPct val="80000"/>
              </a:lnSpc>
              <a:defRPr/>
            </a:pPr>
            <a:r>
              <a:rPr lang="en-US" sz="1800" dirty="0">
                <a:latin typeface="Rockwell"/>
                <a:cs typeface="Rockwell"/>
              </a:rPr>
              <a:t>Senate rejects Treaty and League of Nations</a:t>
            </a:r>
          </a:p>
          <a:p>
            <a:pPr lvl="2" eaLnBrk="1" hangingPunct="1">
              <a:lnSpc>
                <a:spcPct val="80000"/>
              </a:lnSpc>
              <a:defRPr/>
            </a:pPr>
            <a:r>
              <a:rPr lang="en-US" sz="1600" dirty="0">
                <a:latin typeface="Rockwell"/>
                <a:cs typeface="Rockwell"/>
              </a:rPr>
              <a:t>U.S. will eventually negotiate separate treaties</a:t>
            </a:r>
          </a:p>
        </p:txBody>
      </p:sp>
      <p:pic>
        <p:nvPicPr>
          <p:cNvPr id="25603" name="Picture 4" descr="AmericaFirs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24600" y="-41275"/>
            <a:ext cx="2819400" cy="3851275"/>
          </a:xfrm>
        </p:spPr>
      </p:pic>
      <p:pic>
        <p:nvPicPr>
          <p:cNvPr id="2560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798888"/>
            <a:ext cx="32766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90500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ap In The Brid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
            <a:ext cx="9144000" cy="6472238"/>
          </a:xfrm>
          <a:prstGeom prst="rect">
            <a:avLst/>
          </a:prstGeom>
        </p:spPr>
      </p:pic>
    </p:spTree>
    <p:extLst>
      <p:ext uri="{BB962C8B-B14F-4D97-AF65-F5344CB8AC3E}">
        <p14:creationId xmlns:p14="http://schemas.microsoft.com/office/powerpoint/2010/main" val="34532936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terrupting the Ceremony-WWI.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308" y="-218614"/>
            <a:ext cx="6078360" cy="7629740"/>
          </a:xfrm>
          <a:prstGeom prst="rect">
            <a:avLst/>
          </a:prstGeom>
        </p:spPr>
      </p:pic>
    </p:spTree>
    <p:extLst>
      <p:ext uri="{BB962C8B-B14F-4D97-AF65-F5344CB8AC3E}">
        <p14:creationId xmlns:p14="http://schemas.microsoft.com/office/powerpoint/2010/main" val="92616032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0" y="0"/>
            <a:ext cx="9144000" cy="1371600"/>
          </a:xfrm>
        </p:spPr>
        <p:txBody>
          <a:bodyPr>
            <a:normAutofit fontScale="90000"/>
          </a:bodyPr>
          <a:lstStyle/>
          <a:p>
            <a:pPr eaLnBrk="1" hangingPunct="1">
              <a:defRPr/>
            </a:pPr>
            <a:r>
              <a:rPr lang="en-US">
                <a:latin typeface="Rockwell"/>
                <a:cs typeface="Rockwell"/>
              </a:rPr>
              <a:t>Postwar America</a:t>
            </a:r>
            <a:br>
              <a:rPr lang="en-US">
                <a:latin typeface="Rockwell"/>
                <a:cs typeface="Rockwell"/>
              </a:rPr>
            </a:br>
            <a:r>
              <a:rPr lang="en-US">
                <a:latin typeface="Rockwell"/>
                <a:cs typeface="Rockwell"/>
              </a:rPr>
              <a:t>Labor Unions and Strikes</a:t>
            </a:r>
          </a:p>
        </p:txBody>
      </p:sp>
      <p:sp>
        <p:nvSpPr>
          <p:cNvPr id="37891" name="Rectangle 3"/>
          <p:cNvSpPr>
            <a:spLocks noGrp="1" noRot="1" noChangeArrowheads="1"/>
          </p:cNvSpPr>
          <p:nvPr>
            <p:ph type="body" sz="half" idx="1"/>
          </p:nvPr>
        </p:nvSpPr>
        <p:spPr>
          <a:xfrm>
            <a:off x="0" y="1295400"/>
            <a:ext cx="4267200" cy="5562600"/>
          </a:xfrm>
        </p:spPr>
        <p:txBody>
          <a:bodyPr/>
          <a:lstStyle/>
          <a:p>
            <a:pPr eaLnBrk="1" hangingPunct="1">
              <a:defRPr/>
            </a:pPr>
            <a:r>
              <a:rPr lang="en-US" sz="1800" dirty="0">
                <a:latin typeface="Rockwell"/>
                <a:cs typeface="Rockwell"/>
              </a:rPr>
              <a:t>Causes</a:t>
            </a:r>
          </a:p>
          <a:p>
            <a:pPr lvl="1" eaLnBrk="1" hangingPunct="1">
              <a:defRPr/>
            </a:pPr>
            <a:r>
              <a:rPr lang="en-US" sz="1600" dirty="0">
                <a:latin typeface="Rockwell"/>
                <a:cs typeface="Rockwell"/>
              </a:rPr>
              <a:t>Unions wanted to preserve labor gains during war</a:t>
            </a:r>
          </a:p>
          <a:p>
            <a:pPr lvl="1" eaLnBrk="1" hangingPunct="1">
              <a:defRPr/>
            </a:pPr>
            <a:r>
              <a:rPr lang="en-US" sz="1600" dirty="0">
                <a:latin typeface="Rockwell"/>
                <a:cs typeface="Rockwell"/>
              </a:rPr>
              <a:t>Post-war inflation demanded higher wages</a:t>
            </a:r>
          </a:p>
          <a:p>
            <a:pPr eaLnBrk="1" hangingPunct="1">
              <a:defRPr/>
            </a:pPr>
            <a:r>
              <a:rPr lang="en-US" sz="1800" dirty="0">
                <a:latin typeface="Rockwell"/>
                <a:cs typeface="Rockwell"/>
              </a:rPr>
              <a:t>Union Membership</a:t>
            </a:r>
          </a:p>
          <a:p>
            <a:pPr lvl="1" eaLnBrk="1" hangingPunct="1">
              <a:defRPr/>
            </a:pPr>
            <a:r>
              <a:rPr lang="en-US" sz="1600" dirty="0">
                <a:latin typeface="Rockwell"/>
                <a:cs typeface="Rockwell"/>
              </a:rPr>
              <a:t>AFL supported WWI</a:t>
            </a:r>
          </a:p>
          <a:p>
            <a:pPr lvl="2" eaLnBrk="1" hangingPunct="1">
              <a:defRPr/>
            </a:pPr>
            <a:r>
              <a:rPr lang="en-US" sz="1400" dirty="0">
                <a:latin typeface="Rockwell"/>
                <a:cs typeface="Rockwell"/>
              </a:rPr>
              <a:t>AFL reached 4 million by 1920</a:t>
            </a:r>
          </a:p>
          <a:p>
            <a:pPr lvl="1" eaLnBrk="1" hangingPunct="1">
              <a:defRPr/>
            </a:pPr>
            <a:r>
              <a:rPr lang="en-US" sz="1600" dirty="0">
                <a:latin typeface="Rockwell"/>
                <a:cs typeface="Rockwell"/>
              </a:rPr>
              <a:t>IWW opposed WWI</a:t>
            </a:r>
          </a:p>
          <a:p>
            <a:pPr lvl="2" eaLnBrk="1" hangingPunct="1">
              <a:defRPr/>
            </a:pPr>
            <a:r>
              <a:rPr lang="en-US" sz="1400" dirty="0">
                <a:latin typeface="Rockwell"/>
                <a:cs typeface="Rockwell"/>
              </a:rPr>
              <a:t>Lost membership</a:t>
            </a:r>
          </a:p>
          <a:p>
            <a:pPr eaLnBrk="1" hangingPunct="1">
              <a:defRPr/>
            </a:pPr>
            <a:r>
              <a:rPr lang="en-US" sz="1800" b="1" dirty="0">
                <a:latin typeface="Rockwell"/>
                <a:cs typeface="Rockwell"/>
              </a:rPr>
              <a:t>Strikes of 1919</a:t>
            </a:r>
          </a:p>
          <a:p>
            <a:pPr lvl="1" eaLnBrk="1" hangingPunct="1">
              <a:defRPr/>
            </a:pPr>
            <a:r>
              <a:rPr lang="en-US" sz="1600" dirty="0">
                <a:latin typeface="Rockwell"/>
                <a:cs typeface="Rockwell"/>
              </a:rPr>
              <a:t>Seattle General Strike</a:t>
            </a:r>
          </a:p>
          <a:p>
            <a:pPr lvl="1" eaLnBrk="1" hangingPunct="1">
              <a:defRPr/>
            </a:pPr>
            <a:r>
              <a:rPr lang="en-US" sz="1600" dirty="0">
                <a:latin typeface="Rockwell"/>
                <a:cs typeface="Rockwell"/>
              </a:rPr>
              <a:t>Boston Police Strike</a:t>
            </a:r>
          </a:p>
          <a:p>
            <a:pPr lvl="1" eaLnBrk="1" hangingPunct="1">
              <a:defRPr/>
            </a:pPr>
            <a:r>
              <a:rPr lang="en-US" sz="1600" dirty="0">
                <a:latin typeface="Rockwell"/>
                <a:cs typeface="Rockwell"/>
              </a:rPr>
              <a:t>Steel Strike</a:t>
            </a:r>
          </a:p>
          <a:p>
            <a:pPr lvl="1" eaLnBrk="1" hangingPunct="1">
              <a:defRPr/>
            </a:pPr>
            <a:r>
              <a:rPr lang="en-US" sz="1600" dirty="0">
                <a:latin typeface="Rockwell"/>
                <a:cs typeface="Rockwell"/>
              </a:rPr>
              <a:t>Coal Strike</a:t>
            </a:r>
          </a:p>
          <a:p>
            <a:pPr eaLnBrk="1" hangingPunct="1">
              <a:defRPr/>
            </a:pPr>
            <a:r>
              <a:rPr lang="en-US" sz="1800" dirty="0">
                <a:latin typeface="Rockwell"/>
                <a:cs typeface="Rockwell"/>
              </a:rPr>
              <a:t>Public Perception</a:t>
            </a:r>
          </a:p>
          <a:p>
            <a:pPr lvl="1" eaLnBrk="1" hangingPunct="1">
              <a:defRPr/>
            </a:pPr>
            <a:r>
              <a:rPr lang="en-US" sz="1600" dirty="0">
                <a:latin typeface="Rockwell"/>
                <a:cs typeface="Rockwell"/>
              </a:rPr>
              <a:t>Association with radicals</a:t>
            </a:r>
          </a:p>
          <a:p>
            <a:pPr lvl="1" eaLnBrk="1" hangingPunct="1">
              <a:defRPr/>
            </a:pPr>
            <a:r>
              <a:rPr lang="en-US" sz="1600" dirty="0">
                <a:latin typeface="Rockwell"/>
                <a:cs typeface="Rockwell"/>
              </a:rPr>
              <a:t>Strikes causes product shortages</a:t>
            </a:r>
          </a:p>
        </p:txBody>
      </p:sp>
      <p:pic>
        <p:nvPicPr>
          <p:cNvPr id="26627" name="Picture 5" descr="USClosed.jpg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1336675"/>
            <a:ext cx="4876800" cy="5521325"/>
          </a:xfrm>
        </p:spPr>
      </p:pic>
    </p:spTree>
    <p:extLst>
      <p:ext uri="{BB962C8B-B14F-4D97-AF65-F5344CB8AC3E}">
        <p14:creationId xmlns:p14="http://schemas.microsoft.com/office/powerpoint/2010/main" val="339570967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0" y="0"/>
            <a:ext cx="9144000" cy="1219200"/>
          </a:xfrm>
        </p:spPr>
        <p:txBody>
          <a:bodyPr>
            <a:normAutofit fontScale="90000"/>
          </a:bodyPr>
          <a:lstStyle/>
          <a:p>
            <a:pPr eaLnBrk="1" hangingPunct="1">
              <a:defRPr/>
            </a:pPr>
            <a:r>
              <a:rPr lang="en-US">
                <a:latin typeface="Rockwell"/>
                <a:cs typeface="Rockwell"/>
              </a:rPr>
              <a:t>Postwar America</a:t>
            </a:r>
            <a:br>
              <a:rPr lang="en-US">
                <a:latin typeface="Rockwell"/>
                <a:cs typeface="Rockwell"/>
              </a:rPr>
            </a:br>
            <a:r>
              <a:rPr lang="en-US">
                <a:latin typeface="Rockwell"/>
                <a:cs typeface="Rockwell"/>
              </a:rPr>
              <a:t>Race Riots</a:t>
            </a:r>
          </a:p>
        </p:txBody>
      </p:sp>
      <p:sp>
        <p:nvSpPr>
          <p:cNvPr id="39939" name="Rectangle 3"/>
          <p:cNvSpPr>
            <a:spLocks noGrp="1" noRot="1" noChangeArrowheads="1"/>
          </p:cNvSpPr>
          <p:nvPr>
            <p:ph type="body" sz="half" idx="1"/>
          </p:nvPr>
        </p:nvSpPr>
        <p:spPr>
          <a:xfrm>
            <a:off x="0" y="1295400"/>
            <a:ext cx="4953000" cy="5562600"/>
          </a:xfrm>
        </p:spPr>
        <p:txBody>
          <a:bodyPr/>
          <a:lstStyle/>
          <a:p>
            <a:pPr eaLnBrk="1" hangingPunct="1">
              <a:defRPr/>
            </a:pPr>
            <a:r>
              <a:rPr lang="en-US" sz="2800" dirty="0">
                <a:latin typeface="Rockwell"/>
                <a:cs typeface="Rockwell"/>
              </a:rPr>
              <a:t>Red Summer of 1919</a:t>
            </a:r>
          </a:p>
          <a:p>
            <a:pPr lvl="1" eaLnBrk="1" hangingPunct="1">
              <a:defRPr/>
            </a:pPr>
            <a:r>
              <a:rPr lang="en-US" sz="2400" dirty="0">
                <a:latin typeface="Rockwell"/>
                <a:cs typeface="Rockwell"/>
              </a:rPr>
              <a:t>Three dozen cities experienced race riots</a:t>
            </a:r>
          </a:p>
          <a:p>
            <a:pPr lvl="1" eaLnBrk="1" hangingPunct="1">
              <a:defRPr/>
            </a:pPr>
            <a:r>
              <a:rPr lang="en-US" sz="2400" dirty="0">
                <a:latin typeface="Rockwell"/>
                <a:cs typeface="Rockwell"/>
              </a:rPr>
              <a:t>Economic competition and First Red Scare</a:t>
            </a:r>
          </a:p>
          <a:p>
            <a:pPr eaLnBrk="1" hangingPunct="1">
              <a:defRPr/>
            </a:pPr>
            <a:r>
              <a:rPr lang="en-US" sz="2800" dirty="0">
                <a:latin typeface="Rockwell"/>
                <a:cs typeface="Rockwell"/>
              </a:rPr>
              <a:t>Chicago (July-August)</a:t>
            </a:r>
          </a:p>
          <a:p>
            <a:pPr lvl="1" eaLnBrk="1" hangingPunct="1">
              <a:defRPr/>
            </a:pPr>
            <a:r>
              <a:rPr lang="en-US" sz="2400" dirty="0">
                <a:latin typeface="Rockwell"/>
                <a:cs typeface="Rockwell"/>
              </a:rPr>
              <a:t>Blacks react to stoning of young man</a:t>
            </a:r>
          </a:p>
          <a:p>
            <a:pPr eaLnBrk="1" hangingPunct="1">
              <a:defRPr/>
            </a:pPr>
            <a:r>
              <a:rPr lang="en-US" sz="2800" dirty="0">
                <a:latin typeface="Rockwell"/>
                <a:cs typeface="Rockwell"/>
              </a:rPr>
              <a:t>Omaha (September)</a:t>
            </a:r>
          </a:p>
          <a:p>
            <a:pPr lvl="1" eaLnBrk="1" hangingPunct="1">
              <a:defRPr/>
            </a:pPr>
            <a:r>
              <a:rPr lang="en-US" sz="2400" dirty="0">
                <a:latin typeface="Rockwell"/>
                <a:cs typeface="Rockwell"/>
              </a:rPr>
              <a:t>Brutal lynching of William Brown</a:t>
            </a:r>
          </a:p>
        </p:txBody>
      </p:sp>
      <p:pic>
        <p:nvPicPr>
          <p:cNvPr id="27651" name="Picture 5" descr="Treat_em_Tough.gif                                             000A84C2Macintosh HD                   C5A9507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295400"/>
            <a:ext cx="4191000" cy="5562600"/>
          </a:xfrm>
        </p:spPr>
      </p:pic>
    </p:spTree>
    <p:extLst>
      <p:ext uri="{BB962C8B-B14F-4D97-AF65-F5344CB8AC3E}">
        <p14:creationId xmlns:p14="http://schemas.microsoft.com/office/powerpoint/2010/main" val="15836367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0" y="0"/>
            <a:ext cx="9144000" cy="990600"/>
          </a:xfrm>
        </p:spPr>
        <p:txBody>
          <a:bodyPr>
            <a:normAutofit fontScale="90000"/>
          </a:bodyPr>
          <a:lstStyle/>
          <a:p>
            <a:pPr eaLnBrk="1" hangingPunct="1">
              <a:defRPr/>
            </a:pPr>
            <a:r>
              <a:rPr lang="en-US" sz="3200">
                <a:latin typeface="Rockwell"/>
                <a:cs typeface="Rockwell"/>
              </a:rPr>
              <a:t>Postwar America</a:t>
            </a:r>
            <a:br>
              <a:rPr lang="en-US" sz="3200">
                <a:latin typeface="Rockwell"/>
                <a:cs typeface="Rockwell"/>
              </a:rPr>
            </a:br>
            <a:r>
              <a:rPr lang="en-US" sz="3200" b="1">
                <a:latin typeface="Rockwell"/>
                <a:cs typeface="Rockwell"/>
              </a:rPr>
              <a:t>First Red Scare</a:t>
            </a:r>
            <a:endParaRPr lang="en-US">
              <a:latin typeface="Rockwell"/>
              <a:cs typeface="Rockwell"/>
            </a:endParaRPr>
          </a:p>
        </p:txBody>
      </p:sp>
      <p:sp>
        <p:nvSpPr>
          <p:cNvPr id="40963" name="Rectangle 3"/>
          <p:cNvSpPr>
            <a:spLocks noGrp="1" noRot="1" noChangeArrowheads="1"/>
          </p:cNvSpPr>
          <p:nvPr>
            <p:ph type="body" sz="half" idx="1"/>
          </p:nvPr>
        </p:nvSpPr>
        <p:spPr>
          <a:xfrm>
            <a:off x="0" y="1143000"/>
            <a:ext cx="4191000" cy="5715000"/>
          </a:xfrm>
        </p:spPr>
        <p:txBody>
          <a:bodyPr/>
          <a:lstStyle/>
          <a:p>
            <a:pPr eaLnBrk="1" hangingPunct="1">
              <a:defRPr/>
            </a:pPr>
            <a:r>
              <a:rPr lang="en-US" sz="2400" dirty="0">
                <a:latin typeface="Rockwell"/>
                <a:cs typeface="Rockwell"/>
              </a:rPr>
              <a:t>Causes</a:t>
            </a:r>
          </a:p>
          <a:p>
            <a:pPr lvl="1" eaLnBrk="1" hangingPunct="1">
              <a:defRPr/>
            </a:pPr>
            <a:r>
              <a:rPr lang="en-US" sz="2000" dirty="0">
                <a:latin typeface="Rockwell"/>
                <a:cs typeface="Rockwell"/>
              </a:rPr>
              <a:t>War Propaganda</a:t>
            </a:r>
          </a:p>
          <a:p>
            <a:pPr lvl="2" eaLnBrk="1" hangingPunct="1">
              <a:defRPr/>
            </a:pPr>
            <a:r>
              <a:rPr lang="en-US" sz="1600" dirty="0" err="1">
                <a:latin typeface="Rockwell"/>
                <a:cs typeface="Rockwell"/>
              </a:rPr>
              <a:t>Overman</a:t>
            </a:r>
            <a:r>
              <a:rPr lang="en-US" sz="1600" dirty="0">
                <a:latin typeface="Rockwell"/>
                <a:cs typeface="Rockwell"/>
              </a:rPr>
              <a:t> Committee</a:t>
            </a:r>
          </a:p>
          <a:p>
            <a:pPr lvl="1" eaLnBrk="1" hangingPunct="1">
              <a:defRPr/>
            </a:pPr>
            <a:r>
              <a:rPr lang="en-US" sz="2000" dirty="0">
                <a:latin typeface="Rockwell"/>
                <a:cs typeface="Rockwell"/>
              </a:rPr>
              <a:t>Russian Revolution</a:t>
            </a:r>
          </a:p>
          <a:p>
            <a:pPr lvl="1" eaLnBrk="1" hangingPunct="1">
              <a:defRPr/>
            </a:pPr>
            <a:r>
              <a:rPr lang="en-US" sz="2000" dirty="0">
                <a:latin typeface="Rockwell"/>
                <a:cs typeface="Rockwell"/>
              </a:rPr>
              <a:t>Strikes and Riots</a:t>
            </a:r>
          </a:p>
          <a:p>
            <a:pPr eaLnBrk="1" hangingPunct="1">
              <a:defRPr/>
            </a:pPr>
            <a:r>
              <a:rPr lang="en-US" sz="2400" dirty="0">
                <a:latin typeface="Rockwell"/>
                <a:cs typeface="Rockwell"/>
              </a:rPr>
              <a:t>Targets</a:t>
            </a:r>
          </a:p>
          <a:p>
            <a:pPr lvl="1" eaLnBrk="1" hangingPunct="1">
              <a:defRPr/>
            </a:pPr>
            <a:r>
              <a:rPr lang="en-US" sz="2000" dirty="0">
                <a:latin typeface="Rockwell"/>
                <a:cs typeface="Rockwell"/>
              </a:rPr>
              <a:t>Anarchists, Bolsheviks, Socialists, Communists, Wobblies</a:t>
            </a:r>
          </a:p>
          <a:p>
            <a:pPr eaLnBrk="1" hangingPunct="1">
              <a:defRPr/>
            </a:pPr>
            <a:r>
              <a:rPr lang="en-US" sz="2400" dirty="0">
                <a:latin typeface="Rockwell"/>
                <a:cs typeface="Rockwell"/>
              </a:rPr>
              <a:t>1919 Bombings</a:t>
            </a:r>
          </a:p>
          <a:p>
            <a:pPr eaLnBrk="1" hangingPunct="1">
              <a:defRPr/>
            </a:pPr>
            <a:r>
              <a:rPr lang="en-US" sz="2400" dirty="0">
                <a:latin typeface="Rockwell"/>
                <a:cs typeface="Rockwell"/>
              </a:rPr>
              <a:t>Attorney General A. Mitchell Palmer</a:t>
            </a:r>
          </a:p>
          <a:p>
            <a:pPr lvl="1" eaLnBrk="1" hangingPunct="1">
              <a:defRPr/>
            </a:pPr>
            <a:r>
              <a:rPr lang="en-US" sz="2000" b="1" dirty="0">
                <a:latin typeface="Rockwell"/>
                <a:cs typeface="Rockwell"/>
              </a:rPr>
              <a:t>Palmer Raids</a:t>
            </a:r>
            <a:endParaRPr lang="en-US" sz="2000" dirty="0">
              <a:latin typeface="Rockwell"/>
              <a:cs typeface="Rockwell"/>
            </a:endParaRPr>
          </a:p>
          <a:p>
            <a:pPr lvl="1" eaLnBrk="1" hangingPunct="1">
              <a:defRPr/>
            </a:pPr>
            <a:r>
              <a:rPr lang="en-US" sz="2000" dirty="0">
                <a:latin typeface="Rockwell"/>
                <a:cs typeface="Rockwell"/>
              </a:rPr>
              <a:t>Deportations</a:t>
            </a:r>
            <a:endParaRPr lang="en-US" sz="2400" dirty="0">
              <a:latin typeface="Rockwell"/>
              <a:cs typeface="Rockwell"/>
            </a:endParaRPr>
          </a:p>
        </p:txBody>
      </p:sp>
      <p:pic>
        <p:nvPicPr>
          <p:cNvPr id="28675"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59263" y="1143000"/>
            <a:ext cx="4884737" cy="5562600"/>
          </a:xfrm>
        </p:spPr>
      </p:pic>
    </p:spTree>
    <p:extLst>
      <p:ext uri="{BB962C8B-B14F-4D97-AF65-F5344CB8AC3E}">
        <p14:creationId xmlns:p14="http://schemas.microsoft.com/office/powerpoint/2010/main" val="2918487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Wilson and Progressivism</a:t>
            </a:r>
          </a:p>
          <a:p>
            <a:r>
              <a:rPr lang="en-US" dirty="0" smtClean="0"/>
              <a:t>US ‘Neutrality’ as War Begins</a:t>
            </a:r>
          </a:p>
          <a:p>
            <a:r>
              <a:rPr lang="en-US" dirty="0" smtClean="0"/>
              <a:t>US Enters the Conflict</a:t>
            </a:r>
          </a:p>
          <a:p>
            <a:r>
              <a:rPr lang="en-US" dirty="0" smtClean="0"/>
              <a:t>The War ‘Over Here’</a:t>
            </a:r>
          </a:p>
          <a:p>
            <a:pPr lvl="1"/>
            <a:r>
              <a:rPr lang="en-US" dirty="0" smtClean="0"/>
              <a:t>Economic Policies</a:t>
            </a:r>
          </a:p>
          <a:p>
            <a:pPr lvl="1"/>
            <a:r>
              <a:rPr lang="en-US" dirty="0" smtClean="0"/>
              <a:t>Political Policies</a:t>
            </a:r>
          </a:p>
          <a:p>
            <a:pPr lvl="1"/>
            <a:r>
              <a:rPr lang="en-US" dirty="0" smtClean="0"/>
              <a:t>Nativism</a:t>
            </a:r>
          </a:p>
          <a:p>
            <a:pPr lvl="1"/>
            <a:r>
              <a:rPr lang="en-US" dirty="0" smtClean="0"/>
              <a:t>Great Migration</a:t>
            </a:r>
          </a:p>
          <a:p>
            <a:r>
              <a:rPr lang="en-US" dirty="0" smtClean="0"/>
              <a:t>Conclusions and an Opportunity Missed</a:t>
            </a:r>
            <a:endParaRPr lang="en-US" dirty="0"/>
          </a:p>
        </p:txBody>
      </p:sp>
    </p:spTree>
    <p:extLst>
      <p:ext uri="{BB962C8B-B14F-4D97-AF65-F5344CB8AC3E}">
        <p14:creationId xmlns:p14="http://schemas.microsoft.com/office/powerpoint/2010/main" val="9272584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33" y="230188"/>
            <a:ext cx="8456467" cy="664797"/>
          </a:xfrm>
        </p:spPr>
        <p:txBody>
          <a:bodyPr>
            <a:normAutofit fontScale="90000"/>
          </a:bodyPr>
          <a:lstStyle/>
          <a:p>
            <a:r>
              <a:rPr lang="en-US" dirty="0" smtClean="0">
                <a:solidFill>
                  <a:srgbClr val="FFFFFF"/>
                </a:solidFill>
                <a:latin typeface="Rockwell"/>
                <a:cs typeface="Rockwell"/>
              </a:rPr>
              <a:t>The “New Freedom”</a:t>
            </a:r>
            <a:endParaRPr lang="en-US" dirty="0">
              <a:solidFill>
                <a:srgbClr val="FFFFFF"/>
              </a:solidFill>
              <a:latin typeface="Rockwell"/>
              <a:cs typeface="Rockwell"/>
            </a:endParaRPr>
          </a:p>
        </p:txBody>
      </p:sp>
      <p:sp>
        <p:nvSpPr>
          <p:cNvPr id="4" name="Text Placeholder 2"/>
          <p:cNvSpPr>
            <a:spLocks noGrp="1"/>
          </p:cNvSpPr>
          <p:nvPr>
            <p:ph type="body" sz="quarter" idx="10"/>
          </p:nvPr>
        </p:nvSpPr>
        <p:spPr>
          <a:xfrm>
            <a:off x="1" y="1411552"/>
            <a:ext cx="4343400" cy="5459956"/>
          </a:xfrm>
        </p:spPr>
        <p:txBody>
          <a:bodyPr>
            <a:normAutofit/>
          </a:bodyPr>
          <a:lstStyle/>
          <a:p>
            <a:pPr marL="0" lvl="0" indent="0">
              <a:buNone/>
            </a:pPr>
            <a:r>
              <a:rPr lang="en-US" dirty="0" smtClean="0">
                <a:solidFill>
                  <a:srgbClr val="FFFFFF"/>
                </a:solidFill>
                <a:latin typeface="Rockwell"/>
                <a:cs typeface="Rockwell"/>
              </a:rPr>
              <a:t>Tear down the </a:t>
            </a:r>
            <a:r>
              <a:rPr lang="en-US" dirty="0">
                <a:solidFill>
                  <a:srgbClr val="FFFFFF"/>
                </a:solidFill>
                <a:latin typeface="Rockwell"/>
                <a:cs typeface="Rockwell"/>
              </a:rPr>
              <a:t>“triple wall of privilege”</a:t>
            </a:r>
          </a:p>
          <a:p>
            <a:pPr marL="514350" lvl="0" indent="-514350">
              <a:buFont typeface="+mj-lt"/>
              <a:buAutoNum type="arabicPeriod"/>
            </a:pPr>
            <a:r>
              <a:rPr lang="en-US" sz="2800" dirty="0" smtClean="0">
                <a:solidFill>
                  <a:srgbClr val="FFFFFF"/>
                </a:solidFill>
                <a:latin typeface="Rockwell"/>
                <a:cs typeface="Rockwell"/>
              </a:rPr>
              <a:t>Lower high </a:t>
            </a:r>
            <a:r>
              <a:rPr lang="en-US" sz="2800" dirty="0">
                <a:solidFill>
                  <a:srgbClr val="FFFFFF"/>
                </a:solidFill>
                <a:latin typeface="Rockwell"/>
                <a:cs typeface="Rockwell"/>
              </a:rPr>
              <a:t>tariffs</a:t>
            </a:r>
          </a:p>
          <a:p>
            <a:pPr marL="514350" lvl="0" indent="-514350">
              <a:buFont typeface="+mj-lt"/>
              <a:buAutoNum type="arabicPeriod"/>
            </a:pPr>
            <a:r>
              <a:rPr lang="en-US" sz="2800" dirty="0" smtClean="0">
                <a:solidFill>
                  <a:srgbClr val="FFFFFF"/>
                </a:solidFill>
                <a:latin typeface="Rockwell"/>
                <a:cs typeface="Rockwell"/>
              </a:rPr>
              <a:t>Regulate big </a:t>
            </a:r>
            <a:r>
              <a:rPr lang="en-US" sz="2800" dirty="0">
                <a:solidFill>
                  <a:srgbClr val="FFFFFF"/>
                </a:solidFill>
                <a:latin typeface="Rockwell"/>
                <a:cs typeface="Rockwell"/>
              </a:rPr>
              <a:t>business</a:t>
            </a:r>
          </a:p>
          <a:p>
            <a:pPr marL="514350" lvl="0" indent="-514350">
              <a:buFont typeface="+mj-lt"/>
              <a:buAutoNum type="arabicPeriod"/>
            </a:pPr>
            <a:r>
              <a:rPr lang="en-US" sz="2800" dirty="0" smtClean="0">
                <a:solidFill>
                  <a:srgbClr val="FFFFFF"/>
                </a:solidFill>
                <a:latin typeface="Rockwell"/>
                <a:cs typeface="Rockwell"/>
              </a:rPr>
              <a:t>Reform the banking </a:t>
            </a:r>
            <a:r>
              <a:rPr lang="en-US" sz="2800" dirty="0">
                <a:solidFill>
                  <a:srgbClr val="FFFFFF"/>
                </a:solidFill>
                <a:latin typeface="Rockwell"/>
                <a:cs typeface="Rockwell"/>
              </a:rPr>
              <a:t>system</a:t>
            </a:r>
          </a:p>
          <a:p>
            <a:pPr marL="0" lvl="0" indent="0">
              <a:buNone/>
            </a:pPr>
            <a:endParaRPr lang="en-US" dirty="0" smtClean="0">
              <a:solidFill>
                <a:srgbClr val="FFFFFF"/>
              </a:solidFill>
              <a:latin typeface="Rockwell"/>
              <a:cs typeface="Rockwell"/>
            </a:endParaRPr>
          </a:p>
          <a:p>
            <a:pPr marL="0" lvl="0" indent="0">
              <a:buNone/>
            </a:pPr>
            <a:r>
              <a:rPr lang="en-US" dirty="0" smtClean="0">
                <a:solidFill>
                  <a:srgbClr val="FFFFFF"/>
                </a:solidFill>
                <a:latin typeface="Rockwell"/>
                <a:cs typeface="Rockwell"/>
              </a:rPr>
              <a:t>“Priming the pump” for business growth</a:t>
            </a:r>
            <a:endParaRPr lang="en-US" sz="2800" dirty="0" smtClean="0">
              <a:solidFill>
                <a:srgbClr val="FFFFFF"/>
              </a:solidFill>
              <a:latin typeface="Rockwell"/>
              <a:cs typeface="Rockwell"/>
            </a:endParaRPr>
          </a:p>
          <a:p>
            <a:pPr lvl="0">
              <a:buFont typeface="Courier New" panose="02070309020205020404" pitchFamily="49" charset="0"/>
              <a:buChar char="o"/>
            </a:pPr>
            <a:endParaRPr lang="en-US" sz="2400" dirty="0" smtClean="0">
              <a:solidFill>
                <a:srgbClr val="FFFFFF"/>
              </a:solidFill>
              <a:latin typeface="Rockwell"/>
              <a:cs typeface="Rockwell"/>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43401" y="993624"/>
            <a:ext cx="4800599" cy="5884606"/>
          </a:xfrm>
          <a:prstGeom prst="rect">
            <a:avLst/>
          </a:prstGeom>
        </p:spPr>
      </p:pic>
    </p:spTree>
    <p:extLst>
      <p:ext uri="{BB962C8B-B14F-4D97-AF65-F5344CB8AC3E}">
        <p14:creationId xmlns:p14="http://schemas.microsoft.com/office/powerpoint/2010/main" val="38734625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533400" y="0"/>
            <a:ext cx="8229600" cy="533400"/>
          </a:xfrm>
        </p:spPr>
        <p:txBody>
          <a:bodyPr>
            <a:normAutofit fontScale="90000"/>
          </a:bodyPr>
          <a:lstStyle/>
          <a:p>
            <a:pPr eaLnBrk="1" hangingPunct="1"/>
            <a:r>
              <a:rPr lang="en-US" sz="4000" b="1">
                <a:latin typeface="Rockwell"/>
                <a:cs typeface="Rockwell"/>
              </a:rPr>
              <a:t>Woodrow Wilson/New Freedom </a:t>
            </a:r>
          </a:p>
        </p:txBody>
      </p:sp>
      <p:sp>
        <p:nvSpPr>
          <p:cNvPr id="22533" name="Rectangle 5"/>
          <p:cNvSpPr>
            <a:spLocks noGrp="1" noChangeArrowheads="1"/>
          </p:cNvSpPr>
          <p:nvPr>
            <p:ph type="body" sz="half" idx="1"/>
          </p:nvPr>
        </p:nvSpPr>
        <p:spPr>
          <a:xfrm>
            <a:off x="0" y="533400"/>
            <a:ext cx="9144000" cy="6324600"/>
          </a:xfrm>
        </p:spPr>
        <p:txBody>
          <a:bodyPr>
            <a:noAutofit/>
          </a:bodyPr>
          <a:lstStyle/>
          <a:p>
            <a:pPr eaLnBrk="1" hangingPunct="1">
              <a:lnSpc>
                <a:spcPct val="80000"/>
              </a:lnSpc>
            </a:pPr>
            <a:r>
              <a:rPr lang="en-US" sz="2700" dirty="0">
                <a:latin typeface="Rockwell"/>
                <a:cs typeface="Rockwell"/>
              </a:rPr>
              <a:t>Lowers Tariffs </a:t>
            </a:r>
          </a:p>
          <a:p>
            <a:pPr eaLnBrk="1" hangingPunct="1">
              <a:lnSpc>
                <a:spcPct val="80000"/>
              </a:lnSpc>
            </a:pPr>
            <a:r>
              <a:rPr lang="en-US" sz="2700" dirty="0">
                <a:latin typeface="Rockwell"/>
                <a:cs typeface="Rockwell"/>
              </a:rPr>
              <a:t>Wilson does not believe that any trusts were “good” trusts: </a:t>
            </a:r>
          </a:p>
          <a:p>
            <a:pPr lvl="1" eaLnBrk="1" hangingPunct="1">
              <a:lnSpc>
                <a:spcPct val="80000"/>
              </a:lnSpc>
            </a:pPr>
            <a:r>
              <a:rPr lang="en-US" sz="2700" dirty="0">
                <a:latin typeface="Rockwell"/>
                <a:cs typeface="Rockwell"/>
              </a:rPr>
              <a:t> </a:t>
            </a:r>
            <a:r>
              <a:rPr lang="en-US" sz="2700" b="1" dirty="0">
                <a:latin typeface="Rockwell"/>
                <a:cs typeface="Rockwell"/>
              </a:rPr>
              <a:t>found it impossible to break them all up and so worked to control big corporations</a:t>
            </a:r>
          </a:p>
          <a:p>
            <a:pPr eaLnBrk="1" hangingPunct="1">
              <a:lnSpc>
                <a:spcPct val="80000"/>
              </a:lnSpc>
            </a:pPr>
            <a:r>
              <a:rPr lang="en-US" sz="2700" b="1" dirty="0">
                <a:latin typeface="Rockwell"/>
                <a:cs typeface="Rockwell"/>
              </a:rPr>
              <a:t>Federal Trade Commission:</a:t>
            </a:r>
            <a:r>
              <a:rPr lang="en-US" sz="2700" dirty="0">
                <a:latin typeface="Rockwell"/>
                <a:cs typeface="Rockwell"/>
              </a:rPr>
              <a:t> Could investigate companies and order them to stop using unfair business practices</a:t>
            </a:r>
          </a:p>
          <a:p>
            <a:pPr eaLnBrk="1" hangingPunct="1">
              <a:lnSpc>
                <a:spcPct val="80000"/>
              </a:lnSpc>
            </a:pPr>
            <a:r>
              <a:rPr lang="en-US" sz="2700" b="1" dirty="0">
                <a:latin typeface="Rockwell"/>
                <a:cs typeface="Rockwell"/>
              </a:rPr>
              <a:t>Clayton Anti Trust Act:</a:t>
            </a:r>
            <a:r>
              <a:rPr lang="en-US" sz="2700" dirty="0">
                <a:latin typeface="Rockwell"/>
                <a:cs typeface="Rockwell"/>
              </a:rPr>
              <a:t> Prohibited business practices that tried to destroy competition. It also protected Unions and Workers right to organize. (reinforced/clarified Sherman Anti-Trust Act</a:t>
            </a:r>
            <a:r>
              <a:rPr lang="en-US" sz="2700" dirty="0" smtClean="0">
                <a:latin typeface="Rockwell"/>
                <a:cs typeface="Rockwell"/>
              </a:rPr>
              <a:t>)</a:t>
            </a:r>
          </a:p>
          <a:p>
            <a:pPr marL="342900" lvl="1" indent="-342900">
              <a:lnSpc>
                <a:spcPct val="80000"/>
              </a:lnSpc>
              <a:buFont typeface="Arial"/>
              <a:buChar char="•"/>
            </a:pPr>
            <a:r>
              <a:rPr lang="en-US" sz="2700" u="sng" dirty="0">
                <a:cs typeface="Rockwell"/>
              </a:rPr>
              <a:t>Underwood Tariff Act (1913)</a:t>
            </a:r>
            <a:r>
              <a:rPr lang="en-US" sz="2700" dirty="0">
                <a:cs typeface="Rockwell"/>
              </a:rPr>
              <a:t> reduced tariffs &amp; created the   1</a:t>
            </a:r>
            <a:r>
              <a:rPr lang="en-US" sz="2700" baseline="30000" dirty="0">
                <a:cs typeface="Rockwell"/>
              </a:rPr>
              <a:t>st</a:t>
            </a:r>
            <a:r>
              <a:rPr lang="en-US" sz="2700" dirty="0">
                <a:cs typeface="Rockwell"/>
              </a:rPr>
              <a:t> graduated income </a:t>
            </a:r>
            <a:r>
              <a:rPr lang="en-US" sz="2700" dirty="0" smtClean="0">
                <a:cs typeface="Rockwell"/>
              </a:rPr>
              <a:t>tax</a:t>
            </a:r>
            <a:endParaRPr lang="en-US" sz="2700" dirty="0">
              <a:latin typeface="Rockwell"/>
              <a:cs typeface="Rockwell"/>
            </a:endParaRPr>
          </a:p>
          <a:p>
            <a:pPr eaLnBrk="1" hangingPunct="1">
              <a:lnSpc>
                <a:spcPct val="80000"/>
              </a:lnSpc>
            </a:pPr>
            <a:r>
              <a:rPr lang="en-US" sz="2700" b="1" dirty="0">
                <a:latin typeface="Rockwell"/>
                <a:cs typeface="Rockwell"/>
              </a:rPr>
              <a:t>Federal Reserve Act – regulated and centralized </a:t>
            </a:r>
            <a:r>
              <a:rPr lang="en-US" sz="2700" b="1" dirty="0" smtClean="0">
                <a:latin typeface="Rockwell"/>
                <a:cs typeface="Rockwell"/>
              </a:rPr>
              <a:t>banking</a:t>
            </a:r>
            <a:endParaRPr lang="en-US" sz="2700" b="1" dirty="0">
              <a:latin typeface="Rockwell"/>
              <a:cs typeface="Rockwell"/>
            </a:endParaRPr>
          </a:p>
        </p:txBody>
      </p:sp>
      <p:sp>
        <p:nvSpPr>
          <p:cNvPr id="6" name="AutoShape 7"/>
          <p:cNvSpPr>
            <a:spLocks noChangeArrowheads="1"/>
          </p:cNvSpPr>
          <p:nvPr/>
        </p:nvSpPr>
        <p:spPr bwMode="auto">
          <a:xfrm>
            <a:off x="1447800" y="1371600"/>
            <a:ext cx="6781800" cy="609600"/>
          </a:xfrm>
          <a:prstGeom prst="wedgeRectCallout">
            <a:avLst>
              <a:gd name="adj1" fmla="val 36927"/>
              <a:gd name="adj2" fmla="val 606239"/>
            </a:avLst>
          </a:prstGeom>
          <a:solidFill>
            <a:srgbClr val="CCFFCC"/>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10000"/>
              </a:spcBef>
              <a:spcAft>
                <a:spcPct val="0"/>
              </a:spcAft>
              <a:buFont typeface="Arial" charset="0"/>
              <a:buNone/>
            </a:pPr>
            <a:r>
              <a:rPr kumimoji="1" lang="en-US" sz="2800" dirty="0">
                <a:solidFill>
                  <a:schemeClr val="bg1"/>
                </a:solidFill>
                <a:latin typeface="Rockwell"/>
                <a:ea typeface="ＭＳ Ｐゴシック" charset="0"/>
                <a:cs typeface="Rockwell"/>
              </a:rPr>
              <a:t>1% tax for all, but 2% for the rich</a:t>
            </a:r>
            <a:endParaRPr lang="en-US" sz="2800" dirty="0">
              <a:solidFill>
                <a:schemeClr val="bg1"/>
              </a:solidFill>
              <a:latin typeface="Rockwell"/>
              <a:ea typeface="ＭＳ Ｐゴシック" charset="0"/>
              <a:cs typeface="Rockwell"/>
            </a:endParaRPr>
          </a:p>
        </p:txBody>
      </p:sp>
      <p:sp>
        <p:nvSpPr>
          <p:cNvPr id="7" name="AutoShape 8"/>
          <p:cNvSpPr>
            <a:spLocks noChangeArrowheads="1"/>
          </p:cNvSpPr>
          <p:nvPr/>
        </p:nvSpPr>
        <p:spPr bwMode="auto">
          <a:xfrm>
            <a:off x="1066800" y="2209800"/>
            <a:ext cx="7924800" cy="1066800"/>
          </a:xfrm>
          <a:prstGeom prst="wedgeRectCallout">
            <a:avLst>
              <a:gd name="adj1" fmla="val -10358"/>
              <a:gd name="adj2" fmla="val 324020"/>
            </a:avLst>
          </a:prstGeom>
          <a:solidFill>
            <a:srgbClr val="FFFF99"/>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5000"/>
              </a:lnSpc>
              <a:spcBef>
                <a:spcPct val="10000"/>
              </a:spcBef>
              <a:spcAft>
                <a:spcPct val="0"/>
              </a:spcAft>
              <a:buFont typeface="Arial" charset="0"/>
              <a:buNone/>
            </a:pPr>
            <a:r>
              <a:rPr kumimoji="1" lang="en-US" sz="2800" dirty="0">
                <a:solidFill>
                  <a:schemeClr val="bg1"/>
                </a:solidFill>
                <a:latin typeface="Rockwell"/>
                <a:ea typeface="ＭＳ Ｐゴシック" charset="0"/>
                <a:cs typeface="Rockwell"/>
              </a:rPr>
              <a:t>The </a:t>
            </a:r>
            <a:r>
              <a:rPr lang="en-US" sz="2800" dirty="0">
                <a:solidFill>
                  <a:schemeClr val="bg1"/>
                </a:solidFill>
                <a:latin typeface="Rockwell"/>
                <a:ea typeface="ＭＳ Ｐゴシック" charset="0"/>
                <a:cs typeface="Rockwell"/>
              </a:rPr>
              <a:t>1</a:t>
            </a:r>
            <a:r>
              <a:rPr lang="en-US" sz="2800" baseline="30000" dirty="0">
                <a:solidFill>
                  <a:schemeClr val="bg1"/>
                </a:solidFill>
                <a:latin typeface="Rockwell"/>
                <a:ea typeface="ＭＳ Ｐゴシック" charset="0"/>
                <a:cs typeface="Rockwell"/>
              </a:rPr>
              <a:t>st</a:t>
            </a:r>
            <a:r>
              <a:rPr lang="en-US" sz="2800" dirty="0">
                <a:solidFill>
                  <a:schemeClr val="bg1"/>
                </a:solidFill>
                <a:latin typeface="Rockwell"/>
                <a:ea typeface="ＭＳ Ｐゴシック" charset="0"/>
                <a:cs typeface="Rockwell"/>
              </a:rPr>
              <a:t> efficient national banking system since Jackson destroyed the BUS in 1832</a:t>
            </a:r>
          </a:p>
        </p:txBody>
      </p:sp>
    </p:spTree>
    <p:extLst>
      <p:ext uri="{BB962C8B-B14F-4D97-AF65-F5344CB8AC3E}">
        <p14:creationId xmlns:p14="http://schemas.microsoft.com/office/powerpoint/2010/main" val="974913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3">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3">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2533">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3">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2533">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0188"/>
            <a:ext cx="8077200" cy="664797"/>
          </a:xfrm>
        </p:spPr>
        <p:txBody>
          <a:bodyPr>
            <a:normAutofit fontScale="90000"/>
          </a:bodyPr>
          <a:lstStyle/>
          <a:p>
            <a:r>
              <a:rPr lang="en-US" dirty="0" smtClean="0">
                <a:solidFill>
                  <a:srgbClr val="FFFFFF"/>
                </a:solidFill>
                <a:latin typeface="Rockwell"/>
                <a:cs typeface="Rockwell"/>
              </a:rPr>
              <a:t>Wilson &amp; African Americans</a:t>
            </a:r>
            <a:endParaRPr lang="en-US" dirty="0">
              <a:solidFill>
                <a:srgbClr val="FFFFFF"/>
              </a:solidFill>
              <a:latin typeface="Rockwell"/>
              <a:cs typeface="Rockwell"/>
            </a:endParaRPr>
          </a:p>
        </p:txBody>
      </p:sp>
      <p:sp>
        <p:nvSpPr>
          <p:cNvPr id="3" name="Text Placeholder 2"/>
          <p:cNvSpPr>
            <a:spLocks noGrp="1"/>
          </p:cNvSpPr>
          <p:nvPr>
            <p:ph type="body" sz="quarter" idx="10"/>
          </p:nvPr>
        </p:nvSpPr>
        <p:spPr>
          <a:xfrm>
            <a:off x="685800" y="1411552"/>
            <a:ext cx="3810000" cy="4487382"/>
          </a:xfrm>
        </p:spPr>
        <p:txBody>
          <a:bodyPr>
            <a:normAutofit fontScale="92500" lnSpcReduction="10000"/>
          </a:bodyPr>
          <a:lstStyle/>
          <a:p>
            <a:pPr>
              <a:buFont typeface="Courier New" panose="02070309020205020404" pitchFamily="49" charset="0"/>
              <a:buChar char="o"/>
            </a:pPr>
            <a:r>
              <a:rPr lang="en-US" sz="2800" dirty="0" smtClean="0">
                <a:solidFill>
                  <a:srgbClr val="FFFFFF"/>
                </a:solidFill>
                <a:latin typeface="Rockwell"/>
                <a:cs typeface="Rockwell"/>
              </a:rPr>
              <a:t>Segregation of federal offices</a:t>
            </a:r>
          </a:p>
          <a:p>
            <a:pPr>
              <a:buFont typeface="Courier New" panose="02070309020205020404" pitchFamily="49" charset="0"/>
              <a:buChar char="o"/>
            </a:pPr>
            <a:r>
              <a:rPr lang="en-US" sz="2800" dirty="0" smtClean="0">
                <a:solidFill>
                  <a:srgbClr val="FFFFFF"/>
                </a:solidFill>
                <a:latin typeface="Rockwell"/>
                <a:cs typeface="Rockwell"/>
              </a:rPr>
              <a:t>Discouraged African Americans from applying for federal employment</a:t>
            </a:r>
          </a:p>
          <a:p>
            <a:pPr>
              <a:buFont typeface="Courier New" panose="02070309020205020404" pitchFamily="49" charset="0"/>
              <a:buChar char="o"/>
            </a:pPr>
            <a:r>
              <a:rPr lang="en-US" sz="2800" dirty="0" smtClean="0">
                <a:solidFill>
                  <a:srgbClr val="FFFFFF"/>
                </a:solidFill>
                <a:latin typeface="Rockwell"/>
                <a:cs typeface="Rockwell"/>
              </a:rPr>
              <a:t>Praise for the Confederacy &amp; KKK</a:t>
            </a:r>
          </a:p>
          <a:p>
            <a:pPr>
              <a:buFont typeface="Courier New" panose="02070309020205020404" pitchFamily="49" charset="0"/>
              <a:buChar char="o"/>
            </a:pPr>
            <a:r>
              <a:rPr lang="en-US" sz="2800" i="1" dirty="0" smtClean="0">
                <a:solidFill>
                  <a:srgbClr val="FFFFFF"/>
                </a:solidFill>
                <a:latin typeface="Rockwell"/>
                <a:cs typeface="Rockwell"/>
              </a:rPr>
              <a:t>The Birth of a Nation</a:t>
            </a:r>
          </a:p>
          <a:p>
            <a:pPr lvl="1">
              <a:buFont typeface="Courier New" panose="02070309020205020404" pitchFamily="49" charset="0"/>
              <a:buChar char="o"/>
            </a:pPr>
            <a:r>
              <a:rPr lang="en-US" sz="2400" dirty="0" smtClean="0">
                <a:solidFill>
                  <a:srgbClr val="FFFFFF"/>
                </a:solidFill>
                <a:latin typeface="Rockwell"/>
                <a:cs typeface="Rockwell"/>
              </a:rPr>
              <a:t>1</a:t>
            </a:r>
            <a:r>
              <a:rPr lang="en-US" sz="2400" baseline="30000" dirty="0" smtClean="0">
                <a:solidFill>
                  <a:srgbClr val="FFFFFF"/>
                </a:solidFill>
                <a:latin typeface="Rockwell"/>
                <a:cs typeface="Rockwell"/>
              </a:rPr>
              <a:t>st</a:t>
            </a:r>
            <a:r>
              <a:rPr lang="en-US" sz="2400" dirty="0" smtClean="0">
                <a:solidFill>
                  <a:srgbClr val="FFFFFF"/>
                </a:solidFill>
                <a:latin typeface="Rockwell"/>
                <a:cs typeface="Rockwell"/>
              </a:rPr>
              <a:t> film screened at the White House</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000" y="990600"/>
            <a:ext cx="3669957" cy="5659602"/>
          </a:xfrm>
          <a:prstGeom prst="rect">
            <a:avLst/>
          </a:prstGeom>
        </p:spPr>
      </p:pic>
    </p:spTree>
    <p:extLst>
      <p:ext uri="{BB962C8B-B14F-4D97-AF65-F5344CB8AC3E}">
        <p14:creationId xmlns:p14="http://schemas.microsoft.com/office/powerpoint/2010/main" val="31546218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Text Box 4"/>
          <p:cNvSpPr txBox="1">
            <a:spLocks noChangeArrowheads="1"/>
          </p:cNvSpPr>
          <p:nvPr/>
        </p:nvSpPr>
        <p:spPr bwMode="auto">
          <a:xfrm>
            <a:off x="152400" y="152400"/>
            <a:ext cx="8686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3400" dirty="0">
                <a:latin typeface="Rockwell"/>
                <a:cs typeface="Rockwell"/>
              </a:rPr>
              <a:t>Look over the chart.  How are these </a:t>
            </a:r>
            <a:r>
              <a:rPr lang="en-US" sz="3400" dirty="0" smtClean="0">
                <a:latin typeface="Rockwell"/>
                <a:cs typeface="Rockwell"/>
              </a:rPr>
              <a:t>Presidents’ progressive </a:t>
            </a:r>
            <a:r>
              <a:rPr lang="en-US" sz="3400" dirty="0">
                <a:latin typeface="Rockwell"/>
                <a:cs typeface="Rockwell"/>
              </a:rPr>
              <a:t>reforms changing the federal government?</a:t>
            </a:r>
          </a:p>
        </p:txBody>
      </p:sp>
      <p:pic>
        <p:nvPicPr>
          <p:cNvPr id="70661" name="Picture 2" descr="figure 2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 y="1828800"/>
            <a:ext cx="8610600" cy="4916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482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59401"/>
            <a:ext cx="8229600" cy="1143000"/>
          </a:xfrm>
          <a:noFill/>
        </p:spPr>
        <p:txBody>
          <a:bodyPr/>
          <a:lstStyle/>
          <a:p>
            <a:pPr eaLnBrk="1" hangingPunct="1"/>
            <a:r>
              <a:rPr lang="en-US" altLang="en-US" dirty="0" smtClean="0"/>
              <a:t>Progressive Amendments:</a:t>
            </a:r>
          </a:p>
        </p:txBody>
      </p:sp>
      <p:sp>
        <p:nvSpPr>
          <p:cNvPr id="18436" name="Rectangle 3"/>
          <p:cNvSpPr>
            <a:spLocks noGrp="1" noChangeArrowheads="1"/>
          </p:cNvSpPr>
          <p:nvPr>
            <p:ph type="body" idx="1"/>
          </p:nvPr>
        </p:nvSpPr>
        <p:spPr>
          <a:xfrm>
            <a:off x="228600" y="1794960"/>
            <a:ext cx="2667000" cy="3962400"/>
          </a:xfrm>
          <a:noFill/>
        </p:spPr>
        <p:txBody>
          <a:bodyPr>
            <a:normAutofit fontScale="77500" lnSpcReduction="20000"/>
          </a:bodyPr>
          <a:lstStyle/>
          <a:p>
            <a:pPr marL="0" indent="0" eaLnBrk="1" hangingPunct="1">
              <a:spcBef>
                <a:spcPct val="0"/>
              </a:spcBef>
            </a:pPr>
            <a:r>
              <a:rPr lang="en-US" altLang="en-US" dirty="0" smtClean="0">
                <a:latin typeface="Rockwell"/>
                <a:cs typeface="Rockwell"/>
              </a:rPr>
              <a:t>16</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17</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600" dirty="0" smtClean="0">
              <a:latin typeface="Rockwell"/>
              <a:cs typeface="Rockwell"/>
            </a:endParaRPr>
          </a:p>
          <a:p>
            <a:pPr marL="0" indent="0" eaLnBrk="1" hangingPunct="1">
              <a:spcBef>
                <a:spcPct val="0"/>
              </a:spcBef>
            </a:pPr>
            <a:r>
              <a:rPr lang="en-US" altLang="en-US" dirty="0" smtClean="0">
                <a:latin typeface="Rockwell"/>
                <a:cs typeface="Rockwell"/>
              </a:rPr>
              <a:t>18</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a:p>
            <a:pPr marL="0" indent="0" eaLnBrk="1" hangingPunct="1">
              <a:spcBef>
                <a:spcPct val="0"/>
              </a:spcBef>
            </a:pPr>
            <a:endParaRPr lang="en-US" altLang="en-US" sz="1400" dirty="0" smtClean="0">
              <a:latin typeface="Rockwell"/>
              <a:cs typeface="Rockwell"/>
            </a:endParaRPr>
          </a:p>
          <a:p>
            <a:pPr marL="0" indent="0" eaLnBrk="1" hangingPunct="1">
              <a:spcBef>
                <a:spcPct val="0"/>
              </a:spcBef>
            </a:pPr>
            <a:r>
              <a:rPr lang="en-US" altLang="en-US" dirty="0" smtClean="0">
                <a:latin typeface="Rockwell"/>
                <a:cs typeface="Rockwell"/>
              </a:rPr>
              <a:t>19</a:t>
            </a:r>
            <a:r>
              <a:rPr lang="en-US" altLang="en-US" baseline="30000" dirty="0" smtClean="0">
                <a:latin typeface="Rockwell"/>
                <a:cs typeface="Rockwell"/>
              </a:rPr>
              <a:t>th</a:t>
            </a:r>
            <a:r>
              <a:rPr lang="en-US" altLang="en-US" dirty="0" smtClean="0">
                <a:latin typeface="Rockwell"/>
                <a:cs typeface="Rockwell"/>
              </a:rPr>
              <a:t> Amendment</a:t>
            </a:r>
          </a:p>
          <a:p>
            <a:pPr marL="0" indent="0" eaLnBrk="1" hangingPunct="1">
              <a:spcBef>
                <a:spcPct val="0"/>
              </a:spcBef>
            </a:pPr>
            <a:endParaRPr lang="en-US" altLang="en-US" dirty="0" smtClean="0">
              <a:latin typeface="Rockwell"/>
              <a:cs typeface="Rockwell"/>
            </a:endParaRPr>
          </a:p>
        </p:txBody>
      </p:sp>
      <p:sp>
        <p:nvSpPr>
          <p:cNvPr id="18437" name="Rectangle 4"/>
          <p:cNvSpPr>
            <a:spLocks noChangeArrowheads="1"/>
          </p:cNvSpPr>
          <p:nvPr/>
        </p:nvSpPr>
        <p:spPr bwMode="auto">
          <a:xfrm>
            <a:off x="304800" y="1032960"/>
            <a:ext cx="6248400" cy="462307"/>
          </a:xfrm>
          <a:prstGeom prst="rect">
            <a:avLst/>
          </a:prstGeom>
          <a:ln/>
          <a:extLst/>
        </p:spPr>
        <p:style>
          <a:lnRef idx="2">
            <a:schemeClr val="dk1"/>
          </a:lnRef>
          <a:fillRef idx="1">
            <a:schemeClr val="lt1"/>
          </a:fillRef>
          <a:effectRef idx="0">
            <a:schemeClr val="dk1"/>
          </a:effectRef>
          <a:fontRef idx="minor">
            <a:schemeClr val="dk1"/>
          </a:fontRef>
        </p:style>
        <p:txBody>
          <a:bodyPr lIns="92075" tIns="46038" rIns="92075" bIns="46038">
            <a:spAutoFit/>
          </a:bodyPr>
          <a:lstStyle>
            <a:lvl1pPr marL="342900" indent="-342900"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228600" indent="52388"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lvl="2" eaLnBrk="1" hangingPunct="1"/>
            <a:r>
              <a:rPr lang="en-US" altLang="en-US">
                <a:solidFill>
                  <a:srgbClr val="000000"/>
                </a:solidFill>
                <a:latin typeface="Rockwell"/>
                <a:cs typeface="Rockwell"/>
              </a:rPr>
              <a:t>Political Reforms</a:t>
            </a:r>
          </a:p>
        </p:txBody>
      </p:sp>
      <p:sp>
        <p:nvSpPr>
          <p:cNvPr id="18438" name="Rectangle 14"/>
          <p:cNvSpPr>
            <a:spLocks noChangeArrowheads="1"/>
          </p:cNvSpPr>
          <p:nvPr/>
        </p:nvSpPr>
        <p:spPr bwMode="auto">
          <a:xfrm>
            <a:off x="3352800" y="1718760"/>
            <a:ext cx="4419600" cy="4724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charset="0"/>
              </a:defRPr>
            </a:lvl1pPr>
            <a:lvl2pPr marL="742950" indent="-285750" eaLnBrk="0" hangingPunct="0">
              <a:defRPr sz="2400">
                <a:solidFill>
                  <a:schemeClr val="tx1"/>
                </a:solidFill>
                <a:latin typeface="KeplerRegular" charset="0"/>
              </a:defRPr>
            </a:lvl2pPr>
            <a:lvl3pPr marL="1143000" indent="-228600" eaLnBrk="0" hangingPunct="0">
              <a:defRPr sz="2400">
                <a:solidFill>
                  <a:schemeClr val="tx1"/>
                </a:solidFill>
                <a:latin typeface="KeplerRegular" charset="0"/>
              </a:defRPr>
            </a:lvl3pPr>
            <a:lvl4pPr marL="1600200" indent="-228600" eaLnBrk="0" hangingPunct="0">
              <a:defRPr sz="2400">
                <a:solidFill>
                  <a:schemeClr val="tx1"/>
                </a:solidFill>
                <a:latin typeface="KeplerRegular" charset="0"/>
              </a:defRPr>
            </a:lvl4pPr>
            <a:lvl5pPr marL="2057400" indent="-228600" eaLnBrk="0" hangingPunct="0">
              <a:defRPr sz="2400">
                <a:solidFill>
                  <a:schemeClr val="tx1"/>
                </a:solidFill>
                <a:latin typeface="KeplerRegular" charset="0"/>
              </a:defRPr>
            </a:lvl5pPr>
            <a:lvl6pPr marL="2514600" indent="-228600" eaLnBrk="0" fontAlgn="base" hangingPunct="0">
              <a:spcBef>
                <a:spcPct val="0"/>
              </a:spcBef>
              <a:spcAft>
                <a:spcPct val="0"/>
              </a:spcAft>
              <a:defRPr sz="2400">
                <a:solidFill>
                  <a:schemeClr val="tx1"/>
                </a:solidFill>
                <a:latin typeface="KeplerRegular" charset="0"/>
              </a:defRPr>
            </a:lvl6pPr>
            <a:lvl7pPr marL="2971800" indent="-228600" eaLnBrk="0" fontAlgn="base" hangingPunct="0">
              <a:spcBef>
                <a:spcPct val="0"/>
              </a:spcBef>
              <a:spcAft>
                <a:spcPct val="0"/>
              </a:spcAft>
              <a:defRPr sz="2400">
                <a:solidFill>
                  <a:schemeClr val="tx1"/>
                </a:solidFill>
                <a:latin typeface="KeplerRegular" charset="0"/>
              </a:defRPr>
            </a:lvl7pPr>
            <a:lvl8pPr marL="3429000" indent="-228600" eaLnBrk="0" fontAlgn="base" hangingPunct="0">
              <a:spcBef>
                <a:spcPct val="0"/>
              </a:spcBef>
              <a:spcAft>
                <a:spcPct val="0"/>
              </a:spcAft>
              <a:defRPr sz="2400">
                <a:solidFill>
                  <a:schemeClr val="tx1"/>
                </a:solidFill>
                <a:latin typeface="KeplerRegular" charset="0"/>
              </a:defRPr>
            </a:lvl8pPr>
            <a:lvl9pPr marL="3886200" indent="-228600" eaLnBrk="0" fontAlgn="base" hangingPunct="0">
              <a:spcBef>
                <a:spcPct val="0"/>
              </a:spcBef>
              <a:spcAft>
                <a:spcPct val="0"/>
              </a:spcAft>
              <a:defRPr sz="2400">
                <a:solidFill>
                  <a:schemeClr val="tx1"/>
                </a:solidFill>
                <a:latin typeface="KeplerRegular" charset="0"/>
              </a:defRPr>
            </a:lvl9pPr>
          </a:lstStyle>
          <a:p>
            <a:pPr eaLnBrk="1" hangingPunct="1"/>
            <a:r>
              <a:rPr lang="en-US" altLang="en-US" dirty="0">
                <a:latin typeface="Rockwell"/>
                <a:cs typeface="Rockwell"/>
              </a:rPr>
              <a:t>This gave Congress the power to levy </a:t>
            </a:r>
            <a:r>
              <a:rPr lang="en-US" altLang="en-US" dirty="0" smtClean="0">
                <a:latin typeface="Rockwell"/>
                <a:cs typeface="Rockwell"/>
              </a:rPr>
              <a:t>(impose) an </a:t>
            </a:r>
            <a:r>
              <a:rPr lang="en-US" altLang="en-US" u="sng" dirty="0">
                <a:latin typeface="Rockwell"/>
                <a:cs typeface="Rockwell"/>
              </a:rPr>
              <a:t>income tax</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This called for </a:t>
            </a:r>
            <a:r>
              <a:rPr lang="en-US" altLang="en-US" u="sng" dirty="0">
                <a:latin typeface="Rockwell"/>
                <a:cs typeface="Rockwell"/>
              </a:rPr>
              <a:t>direct election </a:t>
            </a:r>
            <a:r>
              <a:rPr lang="en-US" altLang="en-US" dirty="0">
                <a:latin typeface="Rockwell"/>
                <a:cs typeface="Rockwell"/>
              </a:rPr>
              <a:t>of </a:t>
            </a:r>
            <a:r>
              <a:rPr lang="en-US" altLang="en-US" u="sng" dirty="0">
                <a:latin typeface="Rockwell"/>
                <a:cs typeface="Rockwell"/>
              </a:rPr>
              <a:t>Senators</a:t>
            </a:r>
            <a:r>
              <a:rPr lang="en-US" altLang="en-US" dirty="0">
                <a:latin typeface="Rockwell"/>
                <a:cs typeface="Rockwell"/>
              </a:rPr>
              <a:t>.</a:t>
            </a:r>
          </a:p>
          <a:p>
            <a:pPr eaLnBrk="1" hangingPunct="1"/>
            <a:endParaRPr lang="en-US" altLang="en-US" sz="2200" dirty="0">
              <a:latin typeface="Rockwell"/>
              <a:cs typeface="Rockwell"/>
            </a:endParaRPr>
          </a:p>
          <a:p>
            <a:pPr eaLnBrk="1" hangingPunct="1"/>
            <a:r>
              <a:rPr lang="en-US" altLang="en-US" dirty="0">
                <a:latin typeface="Rockwell"/>
                <a:cs typeface="Rockwell"/>
              </a:rPr>
              <a:t>Prohibited the manufacture and </a:t>
            </a:r>
            <a:r>
              <a:rPr lang="en-US" altLang="en-US" dirty="0" smtClean="0">
                <a:latin typeface="Rockwell"/>
                <a:cs typeface="Rockwell"/>
              </a:rPr>
              <a:t>sale </a:t>
            </a:r>
            <a:r>
              <a:rPr lang="en-US" altLang="en-US" dirty="0">
                <a:latin typeface="Rockwell"/>
                <a:cs typeface="Rockwell"/>
              </a:rPr>
              <a:t>of </a:t>
            </a:r>
            <a:r>
              <a:rPr lang="en-US" altLang="en-US" u="sng" dirty="0">
                <a:latin typeface="Rockwell"/>
                <a:cs typeface="Rockwell"/>
              </a:rPr>
              <a:t>alcoholic beverages</a:t>
            </a:r>
            <a:r>
              <a:rPr lang="en-US" altLang="en-US" dirty="0">
                <a:latin typeface="Rockwell"/>
                <a:cs typeface="Rockwell"/>
              </a:rPr>
              <a:t>.</a:t>
            </a:r>
          </a:p>
          <a:p>
            <a:pPr eaLnBrk="1" hangingPunct="1"/>
            <a:endParaRPr lang="en-US" altLang="en-US" sz="1700" dirty="0">
              <a:latin typeface="Rockwell"/>
              <a:cs typeface="Rockwell"/>
            </a:endParaRPr>
          </a:p>
          <a:p>
            <a:pPr eaLnBrk="1" hangingPunct="1"/>
            <a:r>
              <a:rPr lang="en-US" altLang="en-US" dirty="0">
                <a:latin typeface="Rockwell"/>
                <a:cs typeface="Rockwell"/>
              </a:rPr>
              <a:t>This gave </a:t>
            </a:r>
            <a:r>
              <a:rPr lang="en-US" altLang="en-US" u="sng" dirty="0">
                <a:latin typeface="Rockwell"/>
                <a:cs typeface="Rockwell"/>
              </a:rPr>
              <a:t>women</a:t>
            </a:r>
            <a:r>
              <a:rPr lang="en-US" altLang="en-US" dirty="0">
                <a:latin typeface="Rockwell"/>
                <a:cs typeface="Rockwell"/>
              </a:rPr>
              <a:t> the right to </a:t>
            </a:r>
            <a:r>
              <a:rPr lang="en-US" altLang="en-US" u="sng" dirty="0">
                <a:latin typeface="Rockwell"/>
                <a:cs typeface="Rockwell"/>
              </a:rPr>
              <a:t>vote</a:t>
            </a:r>
            <a:r>
              <a:rPr lang="en-US" altLang="en-US" dirty="0">
                <a:latin typeface="Rockwell"/>
                <a:cs typeface="Rockwell"/>
              </a:rPr>
              <a:t>.</a:t>
            </a:r>
          </a:p>
        </p:txBody>
      </p:sp>
      <p:cxnSp>
        <p:nvCxnSpPr>
          <p:cNvPr id="18439" name="Straight Arrow Connector 16"/>
          <p:cNvCxnSpPr>
            <a:cxnSpLocks noChangeShapeType="1"/>
          </p:cNvCxnSpPr>
          <p:nvPr/>
        </p:nvCxnSpPr>
        <p:spPr bwMode="auto">
          <a:xfrm>
            <a:off x="2667000" y="2023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0" name="Straight Arrow Connector 17"/>
          <p:cNvCxnSpPr>
            <a:cxnSpLocks noChangeShapeType="1"/>
          </p:cNvCxnSpPr>
          <p:nvPr/>
        </p:nvCxnSpPr>
        <p:spPr bwMode="auto">
          <a:xfrm>
            <a:off x="2667000" y="30141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1" name="Straight Arrow Connector 18"/>
          <p:cNvCxnSpPr>
            <a:cxnSpLocks noChangeShapeType="1"/>
          </p:cNvCxnSpPr>
          <p:nvPr/>
        </p:nvCxnSpPr>
        <p:spPr bwMode="auto">
          <a:xfrm>
            <a:off x="2667000" y="40809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442" name="Straight Arrow Connector 19"/>
          <p:cNvCxnSpPr>
            <a:cxnSpLocks noChangeShapeType="1"/>
          </p:cNvCxnSpPr>
          <p:nvPr/>
        </p:nvCxnSpPr>
        <p:spPr bwMode="auto">
          <a:xfrm>
            <a:off x="2667000" y="5071560"/>
            <a:ext cx="7620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20574695"/>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1970</TotalTime>
  <Words>1949</Words>
  <Application>Microsoft Macintosh PowerPoint</Application>
  <PresentationFormat>On-screen Show (4:3)</PresentationFormat>
  <Paragraphs>273</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Theme</vt:lpstr>
      <vt:lpstr>Do Now</vt:lpstr>
      <vt:lpstr>3. Wilson’s America-Democratic Progressivism, World War I and the First Red Scare</vt:lpstr>
      <vt:lpstr>AP PROMPT</vt:lpstr>
      <vt:lpstr>Outline</vt:lpstr>
      <vt:lpstr>The “New Freedom”</vt:lpstr>
      <vt:lpstr>Woodrow Wilson/New Freedom </vt:lpstr>
      <vt:lpstr>Wilson &amp; African Americans</vt:lpstr>
      <vt:lpstr>PowerPoint Presentation</vt:lpstr>
      <vt:lpstr>Progressive Amendments:</vt:lpstr>
      <vt:lpstr>Progressive Era: An Analysis</vt:lpstr>
      <vt:lpstr>The Waning of the Progressive Movement  </vt:lpstr>
      <vt:lpstr>Thesis Check</vt:lpstr>
      <vt:lpstr>PowerPoint Presentation</vt:lpstr>
      <vt:lpstr>Freedom of the Seas</vt:lpstr>
      <vt:lpstr>US War Policy</vt:lpstr>
      <vt:lpstr>PowerPoint Presentation</vt:lpstr>
      <vt:lpstr>Election of 1916</vt:lpstr>
      <vt:lpstr>The Final Straw(s)</vt:lpstr>
      <vt:lpstr>The Final Straw(s)</vt:lpstr>
      <vt:lpstr>The Final Straw(s)</vt:lpstr>
      <vt:lpstr>America Enters the War</vt:lpstr>
      <vt:lpstr>The Yanks are coming!   US “Doughboys”</vt:lpstr>
      <vt:lpstr>PowerPoint Presentation</vt:lpstr>
      <vt:lpstr>Wilson’s ‘Fourteen Points’</vt:lpstr>
      <vt:lpstr>A Bureaucratic War</vt:lpstr>
      <vt:lpstr>Workers in the War</vt:lpstr>
      <vt:lpstr>Workers in the War</vt:lpstr>
      <vt:lpstr>Coal Miner’s Strike 1919 </vt:lpstr>
      <vt:lpstr>Homefront Propaganda</vt:lpstr>
      <vt:lpstr>American Domestic Insecurity</vt:lpstr>
      <vt:lpstr>Homefront Censorship</vt:lpstr>
      <vt:lpstr>Wilson and Peace</vt:lpstr>
      <vt:lpstr>PowerPoint Presentation</vt:lpstr>
      <vt:lpstr>PowerPoint Presentation</vt:lpstr>
      <vt:lpstr>Postwar America Labor Unions and Strikes</vt:lpstr>
      <vt:lpstr>Postwar America Race Riots</vt:lpstr>
      <vt:lpstr>Postwar America First Red Scare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30</cp:revision>
  <dcterms:created xsi:type="dcterms:W3CDTF">2019-12-18T18:43:13Z</dcterms:created>
  <dcterms:modified xsi:type="dcterms:W3CDTF">2020-02-10T14:46:23Z</dcterms:modified>
</cp:coreProperties>
</file>