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3" r:id="rId6"/>
    <p:sldId id="260" r:id="rId7"/>
    <p:sldId id="261" r:id="rId8"/>
    <p:sldId id="264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3D2CD-1BC3-FF4B-AD18-36DD733FD361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8D84E-5CF2-2F42-AA14-B0A5A6488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6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D84E-5CF2-2F42-AA14-B0A5A64888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61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33804E5-41EC-0A45-9B28-EAD4E4201D9B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/>
              <a:t>13</a:t>
            </a: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  <p:sp>
        <p:nvSpPr>
          <p:cNvPr id="41992" name="Rectangle 7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B5BF69-9B90-FB4E-8A0B-87D1A0C873B6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The resulting pro-slavery victory, led to</a:t>
            </a:r>
          </a:p>
          <a:p>
            <a:pPr lvl="1" eaLnBrk="1" hangingPunct="1">
              <a:spcBef>
                <a:spcPct val="10000"/>
              </a:spcBef>
            </a:pPr>
            <a:endParaRPr lang="en-US" sz="16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C943C-8B05-2E45-AFC1-F5C3FA568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2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youtube.com/watch?v=r-AU5zgyUYQ" TargetMode="Externa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popular sovereignty and how was it intended </a:t>
            </a:r>
            <a:r>
              <a:rPr lang="en-US" dirty="0"/>
              <a:t>to </a:t>
            </a:r>
            <a:r>
              <a:rPr lang="en-US" dirty="0" smtClean="0"/>
              <a:t>solve the  </a:t>
            </a:r>
            <a:r>
              <a:rPr lang="en-US" dirty="0"/>
              <a:t>sectional problem </a:t>
            </a:r>
            <a:r>
              <a:rPr lang="en-US" dirty="0" smtClean="0"/>
              <a:t>of expansion of slavery on a national leve</a:t>
            </a:r>
            <a:r>
              <a:rPr lang="en-US" dirty="0" smtClean="0"/>
              <a:t>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5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-193182"/>
            <a:ext cx="7886700" cy="1506827"/>
          </a:xfrm>
        </p:spPr>
        <p:txBody>
          <a:bodyPr/>
          <a:lstStyle/>
          <a:p>
            <a:pPr algn="ctr"/>
            <a:r>
              <a:rPr lang="en-US" altLang="en-US" sz="4000" b="1" dirty="0" smtClean="0">
                <a:solidFill>
                  <a:srgbClr val="FFFFFF"/>
                </a:solidFill>
              </a:rPr>
              <a:t>“Bleeding” Kansas bleeds into Washington DC</a:t>
            </a:r>
            <a:endParaRPr lang="en-US" altLang="en-US" sz="3800" b="1" dirty="0">
              <a:solidFill>
                <a:srgbClr val="FFFFFF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5484" y="1313646"/>
            <a:ext cx="8864186" cy="5419165"/>
          </a:xfrm>
        </p:spPr>
        <p:txBody>
          <a:bodyPr>
            <a:noAutofit/>
          </a:bodyPr>
          <a:lstStyle/>
          <a:p>
            <a:r>
              <a:rPr lang="en-US" sz="2100" dirty="0" smtClean="0">
                <a:solidFill>
                  <a:srgbClr val="FFFFFF"/>
                </a:solidFill>
              </a:rPr>
              <a:t>May 1854 - Violence from Bleeding Kansas makes its way to DC!</a:t>
            </a:r>
          </a:p>
          <a:p>
            <a:pPr lvl="1"/>
            <a:r>
              <a:rPr lang="en-US" sz="2100" dirty="0" smtClean="0">
                <a:solidFill>
                  <a:srgbClr val="FFFFFF"/>
                </a:solidFill>
              </a:rPr>
              <a:t>Sen. </a:t>
            </a:r>
            <a:r>
              <a:rPr lang="en-US" sz="2100" dirty="0">
                <a:solidFill>
                  <a:srgbClr val="FFFFFF"/>
                </a:solidFill>
              </a:rPr>
              <a:t>Charles Sumner (Mass) gave a speech attacking </a:t>
            </a:r>
            <a:r>
              <a:rPr lang="en-US" sz="2100" dirty="0" smtClean="0">
                <a:solidFill>
                  <a:srgbClr val="FFFFFF"/>
                </a:solidFill>
              </a:rPr>
              <a:t>slavery. </a:t>
            </a:r>
          </a:p>
          <a:p>
            <a:pPr lvl="1"/>
            <a:r>
              <a:rPr lang="en-US" sz="2100" dirty="0" smtClean="0">
                <a:solidFill>
                  <a:srgbClr val="FFFFFF"/>
                </a:solidFill>
              </a:rPr>
              <a:t>Sen. </a:t>
            </a:r>
            <a:r>
              <a:rPr lang="en-US" sz="2100" dirty="0">
                <a:solidFill>
                  <a:srgbClr val="FFFFFF"/>
                </a:solidFill>
              </a:rPr>
              <a:t>Andrew Butler (</a:t>
            </a:r>
            <a:r>
              <a:rPr lang="en-US" sz="2100" dirty="0" smtClean="0">
                <a:solidFill>
                  <a:srgbClr val="FFFFFF"/>
                </a:solidFill>
              </a:rPr>
              <a:t>SC) a </a:t>
            </a:r>
            <a:r>
              <a:rPr lang="en-US" sz="2100" dirty="0">
                <a:solidFill>
                  <a:srgbClr val="FFFFFF"/>
                </a:solidFill>
              </a:rPr>
              <a:t>slavery </a:t>
            </a:r>
            <a:r>
              <a:rPr lang="en-US" sz="2100" dirty="0" smtClean="0">
                <a:solidFill>
                  <a:srgbClr val="FFFFFF"/>
                </a:solidFill>
              </a:rPr>
              <a:t>defender - enraged </a:t>
            </a:r>
            <a:r>
              <a:rPr lang="en-US" sz="2100" dirty="0">
                <a:solidFill>
                  <a:srgbClr val="FFFFFF"/>
                </a:solidFill>
              </a:rPr>
              <a:t>by the speech.  </a:t>
            </a:r>
            <a:endParaRPr lang="en-US" sz="2100" dirty="0" smtClean="0">
              <a:solidFill>
                <a:srgbClr val="FFFFFF"/>
              </a:solidFill>
            </a:endParaRPr>
          </a:p>
          <a:p>
            <a:pPr lvl="1"/>
            <a:r>
              <a:rPr lang="en-US" sz="2100" dirty="0" smtClean="0">
                <a:solidFill>
                  <a:srgbClr val="FFFFFF"/>
                </a:solidFill>
              </a:rPr>
              <a:t>A </a:t>
            </a:r>
            <a:r>
              <a:rPr lang="en-US" sz="2100" dirty="0">
                <a:solidFill>
                  <a:srgbClr val="FFFFFF"/>
                </a:solidFill>
              </a:rPr>
              <a:t>few days </a:t>
            </a:r>
            <a:r>
              <a:rPr lang="en-US" sz="2100" dirty="0" smtClean="0">
                <a:solidFill>
                  <a:srgbClr val="FFFFFF"/>
                </a:solidFill>
              </a:rPr>
              <a:t>later…</a:t>
            </a:r>
            <a:r>
              <a:rPr lang="en-US" altLang="en-US" sz="2100" dirty="0">
                <a:solidFill>
                  <a:srgbClr val="FFFFFF"/>
                </a:solidFill>
              </a:rPr>
              <a:t> </a:t>
            </a:r>
            <a:r>
              <a:rPr lang="en-US" altLang="en-US" sz="2100" dirty="0" smtClean="0">
                <a:solidFill>
                  <a:srgbClr val="FFFFFF"/>
                </a:solidFill>
              </a:rPr>
              <a:t>Butler’s nephew (</a:t>
            </a:r>
            <a:r>
              <a:rPr lang="en-US" altLang="en-US" sz="2100" b="1" dirty="0" smtClean="0">
                <a:solidFill>
                  <a:srgbClr val="FFFFFF"/>
                </a:solidFill>
              </a:rPr>
              <a:t>Preston Brooks)</a:t>
            </a:r>
            <a:r>
              <a:rPr lang="en-US" altLang="en-US" sz="2100" dirty="0" smtClean="0">
                <a:solidFill>
                  <a:srgbClr val="FFFFFF"/>
                </a:solidFill>
              </a:rPr>
              <a:t> </a:t>
            </a:r>
            <a:r>
              <a:rPr lang="en-US" altLang="en-US" sz="2100" dirty="0">
                <a:solidFill>
                  <a:srgbClr val="FFFFFF"/>
                </a:solidFill>
              </a:rPr>
              <a:t>attacks </a:t>
            </a:r>
            <a:r>
              <a:rPr lang="en-US" altLang="en-US" sz="2100" dirty="0" smtClean="0">
                <a:solidFill>
                  <a:srgbClr val="FFFFFF"/>
                </a:solidFill>
              </a:rPr>
              <a:t>Sumner </a:t>
            </a:r>
            <a:r>
              <a:rPr lang="en-US" sz="2100" dirty="0" smtClean="0">
                <a:solidFill>
                  <a:srgbClr val="FFFFFF"/>
                </a:solidFill>
              </a:rPr>
              <a:t>on </a:t>
            </a:r>
            <a:r>
              <a:rPr lang="en-US" sz="2100" dirty="0">
                <a:solidFill>
                  <a:srgbClr val="FFFFFF"/>
                </a:solidFill>
              </a:rPr>
              <a:t>the floor of the Senate with a cane until he was </a:t>
            </a:r>
            <a:r>
              <a:rPr lang="en-US" sz="2100" dirty="0" smtClean="0">
                <a:solidFill>
                  <a:srgbClr val="FFFFFF"/>
                </a:solidFill>
              </a:rPr>
              <a:t>unconscious – known as the </a:t>
            </a:r>
            <a:r>
              <a:rPr lang="en-US" sz="2100" b="1" dirty="0" smtClean="0">
                <a:solidFill>
                  <a:srgbClr val="FFFFFF"/>
                </a:solidFill>
              </a:rPr>
              <a:t>Sumner Caning.</a:t>
            </a:r>
            <a:endParaRPr lang="en-US" sz="2100" b="1" dirty="0">
              <a:solidFill>
                <a:srgbClr val="FFFFFF"/>
              </a:solidFill>
            </a:endParaRPr>
          </a:p>
          <a:p>
            <a:pPr lvl="1"/>
            <a:r>
              <a:rPr lang="en-US" sz="2100" dirty="0" smtClean="0">
                <a:solidFill>
                  <a:srgbClr val="FFFFFF"/>
                </a:solidFill>
              </a:rPr>
              <a:t>Sumner - injured so severely </a:t>
            </a:r>
            <a:r>
              <a:rPr lang="en-US" sz="2100" dirty="0">
                <a:solidFill>
                  <a:srgbClr val="FFFFFF"/>
                </a:solidFill>
              </a:rPr>
              <a:t>that he </a:t>
            </a:r>
            <a:r>
              <a:rPr lang="en-US" sz="2100" dirty="0" smtClean="0">
                <a:solidFill>
                  <a:srgbClr val="FFFFFF"/>
                </a:solidFill>
              </a:rPr>
              <a:t>couldn’t return </a:t>
            </a:r>
            <a:r>
              <a:rPr lang="en-US" sz="2100" dirty="0">
                <a:solidFill>
                  <a:srgbClr val="FFFFFF"/>
                </a:solidFill>
              </a:rPr>
              <a:t>to the Senate </a:t>
            </a:r>
            <a:r>
              <a:rPr lang="en-US" sz="2100" dirty="0" smtClean="0">
                <a:solidFill>
                  <a:srgbClr val="FFFFFF"/>
                </a:solidFill>
              </a:rPr>
              <a:t>for four </a:t>
            </a:r>
            <a:r>
              <a:rPr lang="en-US" sz="2100" dirty="0">
                <a:solidFill>
                  <a:srgbClr val="FFFFFF"/>
                </a:solidFill>
              </a:rPr>
              <a:t>years.  </a:t>
            </a:r>
            <a:endParaRPr lang="en-US" sz="2100" dirty="0" smtClean="0">
              <a:solidFill>
                <a:srgbClr val="FFFFFF"/>
              </a:solidFill>
            </a:endParaRPr>
          </a:p>
          <a:p>
            <a:pPr lvl="1"/>
            <a:r>
              <a:rPr lang="en-US" sz="2100" dirty="0" smtClean="0">
                <a:solidFill>
                  <a:srgbClr val="FFFFFF"/>
                </a:solidFill>
              </a:rPr>
              <a:t>Both Sumner and Brooks </a:t>
            </a:r>
            <a:r>
              <a:rPr lang="en-US" sz="2100" dirty="0">
                <a:solidFill>
                  <a:srgbClr val="FFFFFF"/>
                </a:solidFill>
              </a:rPr>
              <a:t>became heroes </a:t>
            </a:r>
            <a:r>
              <a:rPr lang="en-US" sz="2100" dirty="0" smtClean="0">
                <a:solidFill>
                  <a:srgbClr val="FFFFFF"/>
                </a:solidFill>
              </a:rPr>
              <a:t>in their </a:t>
            </a:r>
            <a:r>
              <a:rPr lang="en-US" sz="2100" dirty="0">
                <a:solidFill>
                  <a:srgbClr val="FFFFFF"/>
                </a:solidFill>
              </a:rPr>
              <a:t>own regions (N &amp; S</a:t>
            </a:r>
            <a:r>
              <a:rPr lang="en-US" sz="2100" dirty="0" smtClean="0">
                <a:solidFill>
                  <a:srgbClr val="FFFFFF"/>
                </a:solidFill>
              </a:rPr>
              <a:t>).</a:t>
            </a:r>
          </a:p>
          <a:p>
            <a:r>
              <a:rPr lang="en-US" altLang="en-US" sz="2100" dirty="0" smtClean="0">
                <a:solidFill>
                  <a:srgbClr val="FFFFFF"/>
                </a:solidFill>
              </a:rPr>
              <a:t>Violence </a:t>
            </a:r>
            <a:r>
              <a:rPr lang="en-US" altLang="en-US" sz="2100" dirty="0">
                <a:solidFill>
                  <a:srgbClr val="FFFFFF"/>
                </a:solidFill>
              </a:rPr>
              <a:t>over slavery is everywhere and further splits the N and S.</a:t>
            </a:r>
            <a:endParaRPr lang="en-US" altLang="en-US" sz="2100" u="sn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8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9525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sz="4000" b="1" dirty="0">
                <a:effectLst/>
                <a:latin typeface="Rockwell"/>
                <a:cs typeface="Rockwell"/>
              </a:rPr>
              <a:t>Brooks-Sumner Incident</a:t>
            </a:r>
            <a:r>
              <a:rPr lang="en-US" sz="4000" dirty="0">
                <a:effectLst/>
                <a:latin typeface="Rockwell"/>
                <a:cs typeface="Rockwell"/>
              </a:rPr>
              <a:t/>
            </a:r>
            <a:br>
              <a:rPr lang="en-US" sz="4000" dirty="0">
                <a:effectLst/>
                <a:latin typeface="Rockwell"/>
                <a:cs typeface="Rockwell"/>
              </a:rPr>
            </a:br>
            <a:r>
              <a:rPr lang="en-US" sz="4000" dirty="0">
                <a:effectLst/>
                <a:latin typeface="Rockwell"/>
                <a:cs typeface="Rockwell"/>
              </a:rPr>
              <a:t>May 22, 1856</a:t>
            </a:r>
            <a:endParaRPr lang="en-US" dirty="0">
              <a:effectLst/>
              <a:latin typeface="Rockwell"/>
              <a:cs typeface="Rockwell"/>
            </a:endParaRPr>
          </a:p>
        </p:txBody>
      </p:sp>
      <p:sp>
        <p:nvSpPr>
          <p:cNvPr id="51202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371600"/>
            <a:ext cx="2130442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sz="2000" dirty="0">
                <a:effectLst/>
                <a:latin typeface="Rockwell"/>
                <a:cs typeface="Rockwell"/>
              </a:rPr>
              <a:t>Senator Charles Sumner (R) (MA) </a:t>
            </a:r>
          </a:p>
          <a:p>
            <a:pPr lvl="1"/>
            <a:r>
              <a:rPr lang="en-US" sz="1800" dirty="0">
                <a:effectLst/>
                <a:latin typeface="Rockwell"/>
                <a:cs typeface="Rockwell"/>
              </a:rPr>
              <a:t>‘Crime Against Kansas’ Speech</a:t>
            </a:r>
          </a:p>
          <a:p>
            <a:r>
              <a:rPr lang="en-US" sz="2000" dirty="0">
                <a:effectLst/>
                <a:latin typeface="Rockwell"/>
                <a:cs typeface="Rockwell"/>
              </a:rPr>
              <a:t>Rep. Preston Brooks (D) (SC)</a:t>
            </a:r>
          </a:p>
          <a:p>
            <a:pPr lvl="1"/>
            <a:r>
              <a:rPr lang="en-US" sz="1800" dirty="0">
                <a:effectLst/>
                <a:latin typeface="Rockwell"/>
                <a:cs typeface="Rockwell"/>
              </a:rPr>
              <a:t>Becomes a Southern </a:t>
            </a:r>
            <a:r>
              <a:rPr lang="en-US" sz="1800" dirty="0" smtClean="0">
                <a:effectLst/>
                <a:latin typeface="Rockwell"/>
                <a:cs typeface="Rockwell"/>
              </a:rPr>
              <a:t>hero</a:t>
            </a:r>
            <a:endParaRPr lang="en-US" sz="1800" dirty="0" smtClean="0">
              <a:effectLst/>
              <a:latin typeface="Rockwell"/>
              <a:cs typeface="Rockwell"/>
            </a:endParaRPr>
          </a:p>
          <a:p>
            <a:pPr lvl="1"/>
            <a:r>
              <a:rPr lang="en-US" sz="1800" dirty="0" smtClean="0">
                <a:effectLst/>
                <a:latin typeface="Rockwell"/>
                <a:cs typeface="Rockwell"/>
                <a:hlinkClick r:id="rId2"/>
              </a:rPr>
              <a:t>Enjoy!</a:t>
            </a:r>
            <a:r>
              <a:rPr lang="en-US" sz="1800" dirty="0" smtClean="0">
                <a:effectLst/>
                <a:latin typeface="Rockwell"/>
                <a:cs typeface="Rockwell"/>
              </a:rPr>
              <a:t> </a:t>
            </a:r>
            <a:endParaRPr lang="en-US" sz="1800" dirty="0">
              <a:effectLst/>
              <a:latin typeface="Rockwell"/>
              <a:cs typeface="Rockwell"/>
            </a:endParaRPr>
          </a:p>
        </p:txBody>
      </p:sp>
      <p:pic>
        <p:nvPicPr>
          <p:cNvPr id="5120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1682" y="1371600"/>
            <a:ext cx="7104856" cy="4651558"/>
          </a:xfrm>
        </p:spPr>
      </p:pic>
    </p:spTree>
    <p:extLst>
      <p:ext uri="{BB962C8B-B14F-4D97-AF65-F5344CB8AC3E}">
        <p14:creationId xmlns:p14="http://schemas.microsoft.com/office/powerpoint/2010/main" val="412119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cing Slavery Down the Throat of a FreeSoil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889000"/>
            <a:ext cx="77851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8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9777"/>
            <a:ext cx="7772400" cy="3155027"/>
          </a:xfrm>
        </p:spPr>
        <p:txBody>
          <a:bodyPr>
            <a:normAutofit/>
          </a:bodyPr>
          <a:lstStyle/>
          <a:p>
            <a:r>
              <a:rPr lang="en-US" smtClean="0"/>
              <a:t>Bleeding Kansas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32362"/>
            <a:ext cx="6400800" cy="1972942"/>
          </a:xfrm>
        </p:spPr>
        <p:txBody>
          <a:bodyPr>
            <a:normAutofit/>
          </a:bodyPr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 2018-2019</a:t>
            </a:r>
          </a:p>
          <a:p>
            <a:r>
              <a:rPr lang="en-US" dirty="0" smtClean="0"/>
              <a:t>Period </a:t>
            </a:r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5461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SAQ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75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Kansas-Nebraska Act, 1854</a:t>
            </a: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6200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>
          <a:xfrm rot="20524002">
            <a:off x="3285020" y="5377609"/>
            <a:ext cx="1828800" cy="83820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-84667" y="0"/>
            <a:ext cx="9228667" cy="99060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r>
              <a:rPr lang="ja-JP" altLang="en-US" dirty="0">
                <a:latin typeface="Rockwell"/>
                <a:cs typeface="Rockwell"/>
              </a:rPr>
              <a:t>“</a:t>
            </a:r>
            <a:r>
              <a:rPr lang="en-US" dirty="0">
                <a:latin typeface="Rockwell"/>
                <a:cs typeface="Rockwell"/>
              </a:rPr>
              <a:t>Bleeding Kansas</a:t>
            </a:r>
            <a:r>
              <a:rPr lang="ja-JP" altLang="en-US" dirty="0">
                <a:latin typeface="Rockwell"/>
                <a:cs typeface="Rockwell"/>
              </a:rPr>
              <a:t>”</a:t>
            </a:r>
            <a:r>
              <a:rPr lang="en-US" dirty="0">
                <a:latin typeface="Rockwell"/>
                <a:cs typeface="Rockwell"/>
              </a:rPr>
              <a:t> (1854-1858)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  <a:noFill/>
        </p:spPr>
        <p:txBody>
          <a:bodyPr lIns="90488" tIns="44450" rIns="90488" bIns="44450">
            <a:normAutofit lnSpcReduction="10000"/>
          </a:bodyPr>
          <a:lstStyle/>
          <a:p>
            <a:r>
              <a:rPr lang="en-US" sz="4400" dirty="0">
                <a:latin typeface="Rockwell"/>
                <a:cs typeface="Rockwell"/>
              </a:rPr>
              <a:t>The Kansas-Nebraska Act (1854) proposed popular sovereignty</a:t>
            </a:r>
          </a:p>
          <a:p>
            <a:pPr lvl="1"/>
            <a:r>
              <a:rPr lang="en-US" sz="4000" dirty="0">
                <a:latin typeface="Rockwell"/>
                <a:cs typeface="Rockwell"/>
              </a:rPr>
              <a:t>The vote to determine slavery in Kansas turned into a bloody small-scale civil war</a:t>
            </a:r>
          </a:p>
          <a:p>
            <a:pPr lvl="1"/>
            <a:r>
              <a:rPr lang="en-US" sz="4000" dirty="0">
                <a:latin typeface="Rockwell"/>
                <a:cs typeface="Rockwell"/>
              </a:rPr>
              <a:t>Republicans benefited from the fighting by using </a:t>
            </a:r>
            <a:r>
              <a:rPr lang="ja-JP" altLang="en-US" sz="4000" dirty="0">
                <a:latin typeface="Rockwell"/>
                <a:cs typeface="Rockwell"/>
              </a:rPr>
              <a:t>“</a:t>
            </a:r>
            <a:r>
              <a:rPr lang="en-US" sz="4000" dirty="0">
                <a:latin typeface="Rockwell"/>
                <a:cs typeface="Rockwell"/>
              </a:rPr>
              <a:t>Bleeding Kansas</a:t>
            </a:r>
            <a:r>
              <a:rPr lang="ja-JP" altLang="en-US" sz="4000" dirty="0">
                <a:latin typeface="Rockwell"/>
                <a:cs typeface="Rockwell"/>
              </a:rPr>
              <a:t>”</a:t>
            </a:r>
            <a:r>
              <a:rPr lang="en-US" sz="4000" dirty="0">
                <a:latin typeface="Rockwell"/>
                <a:cs typeface="Rockwell"/>
              </a:rPr>
              <a:t> propaganda to support their anti-slave cause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1143000" y="1524000"/>
            <a:ext cx="7010400" cy="1371600"/>
          </a:xfrm>
          <a:prstGeom prst="wedgeRectCallout">
            <a:avLst>
              <a:gd name="adj1" fmla="val 111"/>
              <a:gd name="adj2" fmla="val 241319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800" dirty="0">
                <a:solidFill>
                  <a:schemeClr val="bg1"/>
                </a:solidFill>
              </a:rPr>
              <a:t>Pro-slavery residents created </a:t>
            </a:r>
            <a:r>
              <a:rPr lang="en-US" sz="2800" dirty="0" smtClean="0">
                <a:solidFill>
                  <a:schemeClr val="bg1"/>
                </a:solidFill>
              </a:rPr>
              <a:t>Kansas’ </a:t>
            </a:r>
            <a:r>
              <a:rPr lang="en-US" sz="2800" dirty="0">
                <a:solidFill>
                  <a:schemeClr val="bg1"/>
                </a:solidFill>
              </a:rPr>
              <a:t>first territorial legislature &amp; wrote laws protecting slavery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1752600" y="3048000"/>
            <a:ext cx="5943600" cy="1447800"/>
          </a:xfrm>
          <a:prstGeom prst="wedgeRectCallout">
            <a:avLst>
              <a:gd name="adj1" fmla="val -4329"/>
              <a:gd name="adj2" fmla="val 123574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800" dirty="0">
                <a:solidFill>
                  <a:schemeClr val="bg1"/>
                </a:solidFill>
              </a:rPr>
              <a:t>Free </a:t>
            </a:r>
            <a:r>
              <a:rPr lang="en-US" sz="2800" dirty="0" err="1">
                <a:solidFill>
                  <a:schemeClr val="bg1"/>
                </a:solidFill>
              </a:rPr>
              <a:t>soilers</a:t>
            </a:r>
            <a:r>
              <a:rPr lang="en-US" sz="2800" dirty="0">
                <a:solidFill>
                  <a:schemeClr val="bg1"/>
                </a:solidFill>
              </a:rPr>
              <a:t> created a rival territorial </a:t>
            </a:r>
            <a:r>
              <a:rPr lang="en-US" sz="2800" dirty="0" smtClean="0">
                <a:solidFill>
                  <a:schemeClr val="bg1"/>
                </a:solidFill>
              </a:rPr>
              <a:t>gov’t </a:t>
            </a:r>
            <a:r>
              <a:rPr lang="en-US" sz="2800" dirty="0">
                <a:solidFill>
                  <a:schemeClr val="bg1"/>
                </a:solidFill>
              </a:rPr>
              <a:t>that was not recognized by President Pierce</a:t>
            </a:r>
          </a:p>
        </p:txBody>
      </p:sp>
    </p:spTree>
    <p:extLst>
      <p:ext uri="{BB962C8B-B14F-4D97-AF65-F5344CB8AC3E}">
        <p14:creationId xmlns:p14="http://schemas.microsoft.com/office/powerpoint/2010/main" val="39518998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Pro-Slavery Border Ruffians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752600"/>
            <a:ext cx="66770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13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910328"/>
          </a:xfrm>
        </p:spPr>
        <p:txBody>
          <a:bodyPr>
            <a:normAutofit/>
          </a:bodyPr>
          <a:lstStyle/>
          <a:p>
            <a:pPr lvl="0">
              <a:buClr>
                <a:srgbClr val="D16349"/>
              </a:buClr>
            </a:pPr>
            <a:r>
              <a:rPr lang="en-US" dirty="0" smtClean="0">
                <a:solidFill>
                  <a:srgbClr val="FFFFFF"/>
                </a:solidFill>
                <a:latin typeface="Rockwell"/>
                <a:cs typeface="Rockwell"/>
              </a:rPr>
              <a:t>Aided Free-</a:t>
            </a:r>
            <a:r>
              <a:rPr lang="en-US" dirty="0" err="1" smtClean="0">
                <a:solidFill>
                  <a:srgbClr val="FFFFFF"/>
                </a:solidFill>
                <a:latin typeface="Rockwell"/>
                <a:cs typeface="Rockwell"/>
              </a:rPr>
              <a:t>Soilers</a:t>
            </a:r>
            <a:r>
              <a:rPr lang="en-US" dirty="0" smtClean="0">
                <a:solidFill>
                  <a:srgbClr val="FFFFFF"/>
                </a:solidFill>
                <a:latin typeface="Rockwell"/>
                <a:cs typeface="Rockwell"/>
              </a:rPr>
              <a:t> who wanted to move to Kansas</a:t>
            </a:r>
          </a:p>
          <a:p>
            <a:pPr marL="45720" lvl="0" indent="0">
              <a:buClr>
                <a:srgbClr val="D16349"/>
              </a:buClr>
              <a:buNone/>
            </a:pPr>
            <a:endParaRPr lang="en-US" dirty="0" smtClean="0">
              <a:solidFill>
                <a:srgbClr val="FFFFFF"/>
              </a:solidFill>
              <a:latin typeface="Rockwell"/>
              <a:cs typeface="Rockwell"/>
            </a:endParaRPr>
          </a:p>
          <a:p>
            <a:pPr lvl="1"/>
            <a:endParaRPr lang="en-US" dirty="0" smtClean="0">
              <a:solidFill>
                <a:srgbClr val="FFFFFF"/>
              </a:solidFill>
              <a:latin typeface="Rockwell"/>
              <a:cs typeface="Rockwel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Rockwell"/>
                <a:cs typeface="Rockwell"/>
              </a:rPr>
              <a:t>Anti-Slavery New England Emigrant Aid Company</a:t>
            </a:r>
            <a:endParaRPr lang="en-US" dirty="0">
              <a:latin typeface="Rockwell"/>
              <a:cs typeface="Rockwell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81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01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7172" name="Picture 5" descr="223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5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5" name="AutoShape 9"/>
          <p:cNvSpPr>
            <a:spLocks noChangeArrowheads="1"/>
          </p:cNvSpPr>
          <p:nvPr/>
        </p:nvSpPr>
        <p:spPr bwMode="auto">
          <a:xfrm>
            <a:off x="228600" y="5562600"/>
            <a:ext cx="5105400" cy="990600"/>
          </a:xfrm>
          <a:prstGeom prst="wedgeRectCallout">
            <a:avLst>
              <a:gd name="adj1" fmla="val 33708"/>
              <a:gd name="adj2" fmla="val -209778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</a:rPr>
              <a:t>Free-</a:t>
            </a:r>
            <a:r>
              <a:rPr lang="en-US" sz="2800" dirty="0" err="1">
                <a:solidFill>
                  <a:srgbClr val="000000"/>
                </a:solidFill>
              </a:rPr>
              <a:t>soilers</a:t>
            </a:r>
            <a:r>
              <a:rPr lang="en-US" sz="2800" dirty="0">
                <a:solidFill>
                  <a:srgbClr val="000000"/>
                </a:solidFill>
              </a:rPr>
              <a:t> from Kansas voted against slavery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1752600" y="228600"/>
            <a:ext cx="5791200" cy="1447800"/>
          </a:xfrm>
          <a:prstGeom prst="wedgeRectCallout">
            <a:avLst>
              <a:gd name="adj1" fmla="val 6690"/>
              <a:gd name="adj2" fmla="val 175986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</a:rPr>
              <a:t>Thousands of pro-slavery Missouri residents crossed the border &amp; voted for slavery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0189" name="Picture 13" descr="Photo of KANSAS-NEBRASKA ACT, 1855. &#10;Broadside of 1855 seeking delegates to attend a 'Free State' convention to address the slavery conflict in the Kansas Territory  precipitated by the Kansas-Nebraska Act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2"/>
          <a:stretch>
            <a:fillRect/>
          </a:stretch>
        </p:blipFill>
        <p:spPr bwMode="auto">
          <a:xfrm>
            <a:off x="4572000" y="225425"/>
            <a:ext cx="4419600" cy="2900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457200" y="152400"/>
            <a:ext cx="7924800" cy="100965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600"/>
              <a:t>The vote revealed a pro-slavery victory which led to a violent civil war in Kansas</a:t>
            </a: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457200" y="152400"/>
            <a:ext cx="7924800" cy="100965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  <a:latin typeface="Rockwell"/>
                <a:cs typeface="Rockwell"/>
              </a:rPr>
              <a:t>This incident became known as </a:t>
            </a:r>
            <a:r>
              <a:rPr lang="ja-JP" altLang="en-US" sz="3600" dirty="0">
                <a:solidFill>
                  <a:srgbClr val="000000"/>
                </a:solidFill>
                <a:latin typeface="Rockwell"/>
                <a:cs typeface="Rockwell"/>
              </a:rPr>
              <a:t>“</a:t>
            </a:r>
            <a:r>
              <a:rPr lang="en-US" sz="3600" dirty="0">
                <a:solidFill>
                  <a:srgbClr val="000000"/>
                </a:solidFill>
                <a:latin typeface="Rockwell"/>
                <a:cs typeface="Rockwell"/>
              </a:rPr>
              <a:t>Bleeding Kansas</a:t>
            </a:r>
            <a:r>
              <a:rPr lang="ja-JP" altLang="en-US" sz="3600" dirty="0">
                <a:solidFill>
                  <a:srgbClr val="000000"/>
                </a:solidFill>
                <a:latin typeface="Rockwell"/>
                <a:cs typeface="Rockwell"/>
              </a:rPr>
              <a:t>”</a:t>
            </a:r>
            <a:endParaRPr lang="en-US" sz="3600" dirty="0">
              <a:solidFill>
                <a:srgbClr val="000000"/>
              </a:solidFill>
              <a:latin typeface="Rockwell"/>
              <a:cs typeface="Rockwell"/>
            </a:endParaRPr>
          </a:p>
        </p:txBody>
      </p:sp>
      <p:pic>
        <p:nvPicPr>
          <p:cNvPr id="14" name="Picture 14" descr="Photo of KANSAS-NEBRASKA ACT, 1855. &#10;Pro-slavery Missourians ferrying into Kansas to vote in the new territory's first election in May 1855: colored engraving, 19th century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b="15550"/>
          <a:stretch>
            <a:fillRect/>
          </a:stretch>
        </p:blipFill>
        <p:spPr bwMode="auto">
          <a:xfrm>
            <a:off x="3175" y="3352800"/>
            <a:ext cx="3654425" cy="355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Photo of KANSAS-NEBRASKA ACT, 1855. &#10;'Border Ruffians' from Missouri at the polls in 1855 in Kickapoo, Kansas Territory, to vote for a pro-slavery legislature. Contemporary American engraving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" b="9792"/>
          <a:stretch>
            <a:fillRect/>
          </a:stretch>
        </p:blipFill>
        <p:spPr bwMode="auto">
          <a:xfrm>
            <a:off x="1752600" y="1223963"/>
            <a:ext cx="5180013" cy="55578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304690_m_14_03"/>
          <p:cNvPicPr preferRelativeResize="0">
            <a:picLocks noChangeAspect="1" noChangeArrowheads="1"/>
          </p:cNvPicPr>
          <p:nvPr/>
        </p:nvPicPr>
        <p:blipFill>
          <a:blip r:embed="rId7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/>
          <a:stretch>
            <a:fillRect/>
          </a:stretch>
        </p:blipFill>
        <p:spPr bwMode="auto">
          <a:xfrm>
            <a:off x="0" y="2133600"/>
            <a:ext cx="9144000" cy="3670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9" descr="Photo of KANSAS-NEBRASKA ACT, 1856. &#10;The sacking of the Free Soil capital of Lawrence, Kansas by pro-slavery men on May 21, 1856: American engraving, 19th century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1" b="16364"/>
          <a:stretch>
            <a:fillRect/>
          </a:stretch>
        </p:blipFill>
        <p:spPr bwMode="auto">
          <a:xfrm>
            <a:off x="5562600" y="1539875"/>
            <a:ext cx="3581400" cy="3260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56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8208E-6 L -0.39167 0.0212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1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 animBg="1"/>
      <p:bldP spid="50185" grpId="1" animBg="1"/>
      <p:bldP spid="50186" grpId="0" animBg="1"/>
      <p:bldP spid="50186" grpId="1" animBg="1"/>
      <p:bldP spid="50191" grpId="0" animBg="1"/>
      <p:bldP spid="501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217" y="981636"/>
            <a:ext cx="5712727" cy="5876364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Anti-slavery and pro-slavery forces both organized in opposition to each other, leading to violence. 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altLang="en-US" dirty="0" smtClean="0">
                <a:solidFill>
                  <a:srgbClr val="FFFFFF"/>
                </a:solidFill>
              </a:rPr>
              <a:t>Ex: Proslavery </a:t>
            </a:r>
            <a:r>
              <a:rPr lang="en-US" altLang="en-US" dirty="0">
                <a:solidFill>
                  <a:srgbClr val="FFFFFF"/>
                </a:solidFill>
              </a:rPr>
              <a:t>men (800) burned down the </a:t>
            </a:r>
            <a:r>
              <a:rPr lang="en-US" altLang="en-US" dirty="0" smtClean="0">
                <a:solidFill>
                  <a:srgbClr val="FFFFFF"/>
                </a:solidFill>
              </a:rPr>
              <a:t>Abolitionist headquarters</a:t>
            </a:r>
            <a:r>
              <a:rPr lang="en-US" altLang="en-US" dirty="0">
                <a:solidFill>
                  <a:srgbClr val="FFFFFF"/>
                </a:solidFill>
              </a:rPr>
              <a:t>, printing presses, and looted </a:t>
            </a:r>
            <a:r>
              <a:rPr lang="en-US" altLang="en-US" dirty="0" smtClean="0">
                <a:solidFill>
                  <a:srgbClr val="FFFFFF"/>
                </a:solidFill>
              </a:rPr>
              <a:t>homes/stores </a:t>
            </a:r>
            <a:r>
              <a:rPr lang="en-US" altLang="en-US" dirty="0">
                <a:solidFill>
                  <a:srgbClr val="FFFFFF"/>
                </a:solidFill>
              </a:rPr>
              <a:t>in Lawrence (anti-slavery town) – called the </a:t>
            </a:r>
            <a:r>
              <a:rPr lang="en-US" altLang="en-US" b="1" dirty="0">
                <a:solidFill>
                  <a:srgbClr val="FFFFFF"/>
                </a:solidFill>
              </a:rPr>
              <a:t>Sack of Lawrence</a:t>
            </a:r>
            <a:r>
              <a:rPr lang="en-US" altLang="en-US" b="1" dirty="0" smtClean="0">
                <a:solidFill>
                  <a:srgbClr val="FFFFFF"/>
                </a:solidFill>
              </a:rPr>
              <a:t>.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b="1" dirty="0" smtClean="0">
                <a:solidFill>
                  <a:srgbClr val="FFFFFF"/>
                </a:solidFill>
              </a:rPr>
              <a:t>John Brown </a:t>
            </a:r>
            <a:r>
              <a:rPr lang="en-US" dirty="0" smtClean="0">
                <a:solidFill>
                  <a:srgbClr val="FFFFFF"/>
                </a:solidFill>
              </a:rPr>
              <a:t>(abolitionist who stated God had sent him to fight slavery) - </a:t>
            </a:r>
            <a:r>
              <a:rPr lang="en-US" altLang="en-US" dirty="0">
                <a:solidFill>
                  <a:srgbClr val="FFFFFF"/>
                </a:solidFill>
              </a:rPr>
              <a:t>attacked the settlement of Pottawatomie and killed 5 men</a:t>
            </a:r>
            <a:r>
              <a:rPr lang="en-US" altLang="en-US" dirty="0" smtClean="0">
                <a:solidFill>
                  <a:srgbClr val="FFFFFF"/>
                </a:solidFill>
              </a:rPr>
              <a:t>.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sz="2600" dirty="0" smtClean="0">
                <a:solidFill>
                  <a:srgbClr val="FFFFFF"/>
                </a:solidFill>
              </a:rPr>
              <a:t>Known </a:t>
            </a:r>
            <a:r>
              <a:rPr lang="en-US" sz="2600" dirty="0">
                <a:solidFill>
                  <a:srgbClr val="FFFFFF"/>
                </a:solidFill>
              </a:rPr>
              <a:t>as the </a:t>
            </a:r>
            <a:r>
              <a:rPr lang="en-US" sz="2600" b="1" dirty="0">
                <a:solidFill>
                  <a:srgbClr val="FFFFFF"/>
                </a:solidFill>
              </a:rPr>
              <a:t>Pottawatomie </a:t>
            </a:r>
            <a:r>
              <a:rPr lang="en-US" sz="2600" b="1" dirty="0" smtClean="0">
                <a:solidFill>
                  <a:srgbClr val="FFFFFF"/>
                </a:solidFill>
              </a:rPr>
              <a:t>Massacre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smtClean="0">
                <a:solidFill>
                  <a:srgbClr val="FFFFFF"/>
                </a:solidFill>
              </a:rPr>
              <a:t>- led </a:t>
            </a:r>
            <a:r>
              <a:rPr lang="en-US" sz="2600" dirty="0">
                <a:solidFill>
                  <a:srgbClr val="FFFFFF"/>
                </a:solidFill>
              </a:rPr>
              <a:t>to more violence and guerilla </a:t>
            </a:r>
            <a:r>
              <a:rPr lang="en-US" sz="2600" dirty="0" smtClean="0">
                <a:solidFill>
                  <a:srgbClr val="FFFFFF"/>
                </a:solidFill>
              </a:rPr>
              <a:t>warfare </a:t>
            </a:r>
            <a:endParaRPr lang="en-US" sz="2600" dirty="0" smtClean="0">
              <a:solidFill>
                <a:srgbClr val="FFFFFF"/>
              </a:solidFill>
            </a:endParaRPr>
          </a:p>
          <a:p>
            <a:pPr lvl="1"/>
            <a:r>
              <a:rPr lang="en-US" sz="2600" dirty="0" smtClean="0">
                <a:solidFill>
                  <a:srgbClr val="FFFFFF"/>
                </a:solidFill>
              </a:rPr>
              <a:t>(</a:t>
            </a:r>
            <a:r>
              <a:rPr lang="en-US" sz="2600" dirty="0" smtClean="0">
                <a:solidFill>
                  <a:srgbClr val="FFFFFF"/>
                </a:solidFill>
              </a:rPr>
              <a:t>200+ deaths as a result!).</a:t>
            </a:r>
            <a:endParaRPr lang="en-US" sz="2600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endParaRPr lang="en-US" altLang="en-US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dirty="0" smtClean="0">
                <a:solidFill>
                  <a:srgbClr val="FFFFFF"/>
                </a:solidFill>
              </a:rPr>
              <a:t>Nicknamed </a:t>
            </a:r>
            <a:r>
              <a:rPr lang="en-US" altLang="en-US" b="1" dirty="0">
                <a:solidFill>
                  <a:srgbClr val="FFFFFF"/>
                </a:solidFill>
              </a:rPr>
              <a:t>Bleeding Kansas</a:t>
            </a:r>
            <a:r>
              <a:rPr lang="en-US" altLang="en-US" b="1" dirty="0" smtClean="0">
                <a:solidFill>
                  <a:srgbClr val="FFFFFF"/>
                </a:solidFill>
              </a:rPr>
              <a:t>!</a:t>
            </a:r>
          </a:p>
          <a:p>
            <a:pPr>
              <a:lnSpc>
                <a:spcPct val="80000"/>
              </a:lnSpc>
            </a:pPr>
            <a:endParaRPr lang="en-US" altLang="en-US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dirty="0" smtClean="0">
                <a:solidFill>
                  <a:srgbClr val="FFFFFF"/>
                </a:solidFill>
              </a:rPr>
              <a:t>Lecompton </a:t>
            </a:r>
            <a:r>
              <a:rPr lang="en-US" altLang="en-US" dirty="0" smtClean="0">
                <a:solidFill>
                  <a:srgbClr val="FFFFFF"/>
                </a:solidFill>
              </a:rPr>
              <a:t>Constitution v. Topeka Constitution (1856)</a:t>
            </a:r>
            <a:endParaRPr lang="en-US" altLang="en-US" dirty="0">
              <a:solidFill>
                <a:srgbClr val="FFFFFF"/>
              </a:solidFill>
            </a:endParaRPr>
          </a:p>
          <a:p>
            <a:pPr>
              <a:buFont typeface="Wingdings 2" pitchFamily="18" charset="2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-137151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“Bleeding” Kansas</a:t>
            </a:r>
          </a:p>
        </p:txBody>
      </p:sp>
      <p:pic>
        <p:nvPicPr>
          <p:cNvPr id="4" name="Picture 16" descr="lawr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945" y="1527002"/>
            <a:ext cx="3568304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304690_m_14_03"/>
          <p:cNvPicPr preferRelativeResize="0"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4945" y="4991688"/>
            <a:ext cx="3019494" cy="1574266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296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49</TotalTime>
  <Words>498</Words>
  <Application>Microsoft Macintosh PowerPoint</Application>
  <PresentationFormat>On-screen Show (4:3)</PresentationFormat>
  <Paragraphs>51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Theme</vt:lpstr>
      <vt:lpstr>Do Now</vt:lpstr>
      <vt:lpstr>Bleeding Kansas</vt:lpstr>
      <vt:lpstr>AP Prompt</vt:lpstr>
      <vt:lpstr>Kansas-Nebraska Act, 1854</vt:lpstr>
      <vt:lpstr>“Bleeding Kansas” (1854-1858)</vt:lpstr>
      <vt:lpstr>Pro-Slavery Border Ruffians</vt:lpstr>
      <vt:lpstr>Anti-Slavery New England Emigrant Aid Company</vt:lpstr>
      <vt:lpstr>PowerPoint Presentation</vt:lpstr>
      <vt:lpstr>“Bleeding” Kansas</vt:lpstr>
      <vt:lpstr>“Bleeding” Kansas bleeds into Washington DC</vt:lpstr>
      <vt:lpstr>Brooks-Sumner Incident May 22, 1856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39</cp:revision>
  <dcterms:created xsi:type="dcterms:W3CDTF">2018-05-15T21:37:39Z</dcterms:created>
  <dcterms:modified xsi:type="dcterms:W3CDTF">2018-10-30T14:40:13Z</dcterms:modified>
</cp:coreProperties>
</file>