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 id="2147483810" r:id="rId2"/>
    <p:sldMasterId id="2147483822" r:id="rId3"/>
  </p:sldMasterIdLst>
  <p:notesMasterIdLst>
    <p:notesMasterId r:id="rId41"/>
  </p:notesMasterIdLst>
  <p:sldIdLst>
    <p:sldId id="256" r:id="rId4"/>
    <p:sldId id="270" r:id="rId5"/>
    <p:sldId id="271" r:id="rId6"/>
    <p:sldId id="272" r:id="rId7"/>
    <p:sldId id="274" r:id="rId8"/>
    <p:sldId id="275" r:id="rId9"/>
    <p:sldId id="276" r:id="rId10"/>
    <p:sldId id="277" r:id="rId11"/>
    <p:sldId id="278" r:id="rId12"/>
    <p:sldId id="287" r:id="rId13"/>
    <p:sldId id="257" r:id="rId14"/>
    <p:sldId id="285" r:id="rId15"/>
    <p:sldId id="286" r:id="rId16"/>
    <p:sldId id="283" r:id="rId17"/>
    <p:sldId id="284" r:id="rId18"/>
    <p:sldId id="296" r:id="rId19"/>
    <p:sldId id="281" r:id="rId20"/>
    <p:sldId id="295" r:id="rId21"/>
    <p:sldId id="258" r:id="rId22"/>
    <p:sldId id="259" r:id="rId23"/>
    <p:sldId id="260" r:id="rId24"/>
    <p:sldId id="261" r:id="rId25"/>
    <p:sldId id="262" r:id="rId26"/>
    <p:sldId id="263" r:id="rId27"/>
    <p:sldId id="264" r:id="rId28"/>
    <p:sldId id="266" r:id="rId29"/>
    <p:sldId id="267" r:id="rId30"/>
    <p:sldId id="288" r:id="rId31"/>
    <p:sldId id="289" r:id="rId32"/>
    <p:sldId id="290" r:id="rId33"/>
    <p:sldId id="291" r:id="rId34"/>
    <p:sldId id="292" r:id="rId35"/>
    <p:sldId id="293" r:id="rId36"/>
    <p:sldId id="269" r:id="rId37"/>
    <p:sldId id="294" r:id="rId38"/>
    <p:sldId id="268" r:id="rId39"/>
    <p:sldId id="28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67C7B-8944-6942-8261-E13D20DDC334}" type="datetimeFigureOut">
              <a:rPr lang="en-US" smtClean="0"/>
              <a:t>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3FDA6-EE98-6A43-9F43-B8E84A57B887}" type="slidenum">
              <a:rPr lang="en-US" smtClean="0"/>
              <a:t>‹#›</a:t>
            </a:fld>
            <a:endParaRPr lang="en-US"/>
          </a:p>
        </p:txBody>
      </p:sp>
    </p:spTree>
    <p:extLst>
      <p:ext uri="{BB962C8B-B14F-4D97-AF65-F5344CB8AC3E}">
        <p14:creationId xmlns:p14="http://schemas.microsoft.com/office/powerpoint/2010/main" val="2448633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p:spPr>
        <p:txBody>
          <a:bodyPr/>
          <a:lstStyle/>
          <a:p>
            <a:r>
              <a:rPr lang="en-US"/>
              <a:t>Although divided into rural &amp; urban sects, Democrats were setting</a:t>
            </a:r>
            <a:r>
              <a:rPr lang="en-US" sz="1000"/>
              <a:t> </a:t>
            </a:r>
            <a:r>
              <a:rPr lang="en-US"/>
              <a:t>stage</a:t>
            </a:r>
            <a:r>
              <a:rPr lang="en-US" sz="1000"/>
              <a:t> </a:t>
            </a:r>
            <a:r>
              <a:rPr lang="en-US"/>
              <a:t>for</a:t>
            </a:r>
            <a:r>
              <a:rPr lang="en-US" sz="1000"/>
              <a:t> </a:t>
            </a:r>
            <a:r>
              <a:rPr lang="en-US"/>
              <a:t>future</a:t>
            </a:r>
            <a:r>
              <a:rPr lang="en-US" sz="1000"/>
              <a:t> </a:t>
            </a:r>
            <a:r>
              <a:rPr lang="en-US"/>
              <a:t>dominance, especially among urban voters</a:t>
            </a:r>
          </a:p>
        </p:txBody>
      </p:sp>
      <p:sp>
        <p:nvSpPr>
          <p:cNvPr id="124931"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21CF0-4DEA-0643-8BFE-6313E5A00922}" type="slidenum">
              <a:rPr lang="en-US"/>
              <a:pPr/>
              <a:t>20</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96214-28FE-E940-8701-C21F8DD1C9A4}" type="slidenum">
              <a:rPr lang="en-US"/>
              <a:pPr/>
              <a:t>24</a:t>
            </a:fld>
            <a:endParaRPr lang="en-US"/>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24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a:endParaRPr lang="en-US">
              <a:latin typeface="Times New Roman" charset="0"/>
            </a:endParaRPr>
          </a:p>
        </p:txBody>
      </p:sp>
      <p:sp>
        <p:nvSpPr>
          <p:cNvPr id="5837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939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041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3 distinct lives of the KKK: 1</a:t>
            </a:r>
            <a:r>
              <a:rPr lang="en-US" baseline="30000">
                <a:latin typeface="Times New Roman" charset="0"/>
              </a:rPr>
              <a:t>st</a:t>
            </a:r>
            <a:r>
              <a:rPr lang="en-US">
                <a:latin typeface="Times New Roman" charset="0"/>
              </a:rPr>
              <a:t> Klan aimed at Reconstruction was disbanded in 1869. 2</a:t>
            </a:r>
            <a:r>
              <a:rPr lang="en-US" baseline="30000">
                <a:latin typeface="Times New Roman" charset="0"/>
              </a:rPr>
              <a:t>nd</a:t>
            </a:r>
            <a:r>
              <a:rPr lang="en-US">
                <a:latin typeface="Times New Roman" charset="0"/>
              </a:rPr>
              <a:t> Klan aimed at cultural changes of early 20</a:t>
            </a:r>
            <a:r>
              <a:rPr lang="en-US" baseline="30000">
                <a:latin typeface="Times New Roman" charset="0"/>
              </a:rPr>
              <a:t>th</a:t>
            </a:r>
            <a:r>
              <a:rPr lang="en-US">
                <a:latin typeface="Times New Roman" charset="0"/>
              </a:rPr>
              <a:t> century existed from 1915 to 1944; 3</a:t>
            </a:r>
            <a:r>
              <a:rPr lang="en-US" baseline="30000">
                <a:latin typeface="Times New Roman" charset="0"/>
              </a:rPr>
              <a:t>rd</a:t>
            </a:r>
            <a:r>
              <a:rPr lang="en-US">
                <a:latin typeface="Times New Roman" charset="0"/>
              </a:rPr>
              <a:t> Klan emerged in 1946 aimed at growing civil rights movement &amp; communism</a:t>
            </a:r>
          </a:p>
        </p:txBody>
      </p:sp>
      <p:sp>
        <p:nvSpPr>
          <p:cNvPr id="6144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1BEC0-340A-7043-B7EA-409D41BF462E}" type="slidenum">
              <a:rPr lang="en-US"/>
              <a:pPr/>
              <a:t>34</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sz="2000">
              <a:latin typeface="Times New Roman" charset="0"/>
            </a:endParaRPr>
          </a:p>
        </p:txBody>
      </p:sp>
      <p:sp>
        <p:nvSpPr>
          <p:cNvPr id="6451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noFill/>
          <a:ln/>
        </p:spPr>
        <p:txBody>
          <a:bodyPr/>
          <a:lstStyle/>
          <a:p>
            <a:r>
              <a:rPr lang="en-US"/>
              <a:t>Background: Origins of the scandal date back to the popular conservation legislation of presidents Teddy Roosevelt, William Taft and Woodrow Wilson, specifically as to the creation of naval petroleum reserves in Wyoming and California. Three naval oil fields, Elk Hills and Buena Vista Hills in California and Teapot Dome in Wyoming, were tracts of public land that were reserved by previous presidents to be emergency underground supplies to be used by the navy only when the regular oil supplies diminished. The Teapot Dome oil field received its name because of a rock resembling a teapot that was located above the oil-bearing land. Many politicians and private oil interests had opposed the restrictions placed on the oil fields claiming that the reserves were unnecessary and that the American oil companies could provide for the U.S. Navy. </a:t>
            </a:r>
          </a:p>
        </p:txBody>
      </p:sp>
      <p:sp>
        <p:nvSpPr>
          <p:cNvPr id="126979"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ln/>
        </p:spPr>
        <p:txBody>
          <a:bodyPr/>
          <a:lstStyle/>
          <a:p>
            <a:endParaRPr lang="en-US"/>
          </a:p>
        </p:txBody>
      </p:sp>
      <p:sp>
        <p:nvSpPr>
          <p:cNvPr id="134147"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ln/>
        </p:spPr>
        <p:txBody>
          <a:bodyPr/>
          <a:lstStyle/>
          <a:p>
            <a:endParaRPr lang="en-US"/>
          </a:p>
        </p:txBody>
      </p:sp>
      <p:sp>
        <p:nvSpPr>
          <p:cNvPr id="13824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D37FD-B375-AE4D-9BDD-F481FA472884}" type="slidenum">
              <a:rPr lang="en-US">
                <a:solidFill>
                  <a:prstClr val="black"/>
                </a:solidFill>
              </a:rPr>
              <a:pPr/>
              <a:t>11</a:t>
            </a:fld>
            <a:endParaRPr lang="en-US">
              <a:solidFill>
                <a:prstClr val="black"/>
              </a:solidFill>
            </a:endParaRPr>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22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325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ln/>
        </p:spPr>
        <p:txBody>
          <a:bodyPr/>
          <a:lstStyle/>
          <a:p>
            <a:endParaRPr lang="en-US"/>
          </a:p>
        </p:txBody>
      </p:sp>
      <p:sp>
        <p:nvSpPr>
          <p:cNvPr id="143363" name="Rectangle 3"/>
          <p:cNvSpPr>
            <a:spLocks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04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41A9D-3500-0A43-8ABF-3D788979375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15423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41A9D-3500-0A43-8ABF-3D788979375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46645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41A9D-3500-0A43-8ABF-3D788979375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356807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466" name="Group 2"/>
          <p:cNvGrpSpPr>
            <a:grpSpLocks/>
          </p:cNvGrpSpPr>
          <p:nvPr/>
        </p:nvGrpSpPr>
        <p:grpSpPr bwMode="auto">
          <a:xfrm>
            <a:off x="-3175" y="2438400"/>
            <a:ext cx="9147175" cy="1063625"/>
            <a:chOff x="-2" y="1536"/>
            <a:chExt cx="5762" cy="670"/>
          </a:xfrm>
        </p:grpSpPr>
        <p:grpSp>
          <p:nvGrpSpPr>
            <p:cNvPr id="62467" name="Group 3"/>
            <p:cNvGrpSpPr>
              <a:grpSpLocks/>
            </p:cNvGrpSpPr>
            <p:nvPr/>
          </p:nvGrpSpPr>
          <p:grpSpPr bwMode="auto">
            <a:xfrm flipH="1">
              <a:off x="-2" y="1562"/>
              <a:ext cx="5762" cy="638"/>
              <a:chOff x="-2" y="1562"/>
              <a:chExt cx="5762" cy="638"/>
            </a:xfrm>
          </p:grpSpPr>
          <p:sp>
            <p:nvSpPr>
              <p:cNvPr id="62468"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69"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1"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4"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5"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7"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79"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1"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3"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5"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2487"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2488"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2489"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62490"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198955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254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7634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991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118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6816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87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1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41A9D-3500-0A43-8ABF-3D788979375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2138191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716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92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78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365765 h 720"/>
                  <a:gd name="T4" fmla="*/ 243 w 1000"/>
                  <a:gd name="T5" fmla="*/ 365765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641 h 272"/>
                  <a:gd name="T4" fmla="*/ 240 w 624"/>
                  <a:gd name="T5" fmla="*/ 566 h 272"/>
                  <a:gd name="T6" fmla="*/ 624 w 624"/>
                  <a:gd name="T7" fmla="*/ 64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30 h 362"/>
                  <a:gd name="T2" fmla="*/ 8 w 632"/>
                  <a:gd name="T3" fmla="*/ 209 h 362"/>
                  <a:gd name="T4" fmla="*/ 248 w 632"/>
                  <a:gd name="T5" fmla="*/ 209 h 362"/>
                  <a:gd name="T6" fmla="*/ 632 w 632"/>
                  <a:gd name="T7" fmla="*/ 209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41 h 385"/>
                <a:gd name="T2" fmla="*/ 5762 w 5762"/>
                <a:gd name="T3" fmla="*/ 230 h 385"/>
                <a:gd name="T4" fmla="*/ 5762 w 5762"/>
                <a:gd name="T5" fmla="*/ 4 h 385"/>
                <a:gd name="T6" fmla="*/ 0 w 5762"/>
                <a:gd name="T7" fmla="*/ 0 h 385"/>
                <a:gd name="T8" fmla="*/ 0 w 5762"/>
                <a:gd name="T9" fmla="*/ 24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2489"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62490"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3855940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67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0722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580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9709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32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54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41A9D-3500-0A43-8ABF-3D7889793750}" type="datetimeFigureOut">
              <a:rPr lang="en-US" smtClean="0"/>
              <a:t>2/10/17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756600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768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268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86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809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0"/>
            <a:ext cx="8229600" cy="685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41A9D-3500-0A43-8ABF-3D7889793750}"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266927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41A9D-3500-0A43-8ABF-3D7889793750}" type="datetimeFigureOut">
              <a:rPr lang="en-US" smtClean="0"/>
              <a:t>2/10/17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402991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341A9D-3500-0A43-8ABF-3D7889793750}" type="datetimeFigureOut">
              <a:rPr lang="en-US" smtClean="0"/>
              <a:t>2/10/17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117458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41A9D-3500-0A43-8ABF-3D7889793750}" type="datetimeFigureOut">
              <a:rPr lang="en-US" smtClean="0"/>
              <a:t>2/10/17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69888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41A9D-3500-0A43-8ABF-3D7889793750}"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2093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41A9D-3500-0A43-8ABF-3D7889793750}" type="datetimeFigureOut">
              <a:rPr lang="en-US" smtClean="0"/>
              <a:t>2/10/17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0B4EBF-2BB4-E24C-A1EC-2EDD62822187}" type="slidenum">
              <a:rPr lang="en-US" smtClean="0"/>
              <a:t>‹#›</a:t>
            </a:fld>
            <a:endParaRPr lang="en-US"/>
          </a:p>
        </p:txBody>
      </p:sp>
    </p:spTree>
    <p:extLst>
      <p:ext uri="{BB962C8B-B14F-4D97-AF65-F5344CB8AC3E}">
        <p14:creationId xmlns:p14="http://schemas.microsoft.com/office/powerpoint/2010/main" val="2928470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41A9D-3500-0A43-8ABF-3D7889793750}" type="datetimeFigureOut">
              <a:rPr lang="en-US" smtClean="0"/>
              <a:t>2/10/17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B4EBF-2BB4-E24C-A1EC-2EDD62822187}" type="slidenum">
              <a:rPr lang="en-US" smtClean="0"/>
              <a:t>‹#›</a:t>
            </a:fld>
            <a:endParaRPr lang="en-US"/>
          </a:p>
        </p:txBody>
      </p:sp>
    </p:spTree>
    <p:extLst>
      <p:ext uri="{BB962C8B-B14F-4D97-AF65-F5344CB8AC3E}">
        <p14:creationId xmlns:p14="http://schemas.microsoft.com/office/powerpoint/2010/main" val="375780639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4763"/>
            <a:ext cx="1063625" cy="6858001"/>
            <a:chOff x="0" y="-3"/>
            <a:chExt cx="670" cy="4320"/>
          </a:xfrm>
        </p:grpSpPr>
        <p:grpSp>
          <p:nvGrpSpPr>
            <p:cNvPr id="61443" name="Group 3"/>
            <p:cNvGrpSpPr>
              <a:grpSpLocks/>
            </p:cNvGrpSpPr>
            <p:nvPr/>
          </p:nvGrpSpPr>
          <p:grpSpPr bwMode="auto">
            <a:xfrm rot="16200000" flipH="1">
              <a:off x="-1815" y="1838"/>
              <a:ext cx="4320" cy="638"/>
              <a:chOff x="-2" y="1562"/>
              <a:chExt cx="5762" cy="638"/>
            </a:xfrm>
          </p:grpSpPr>
          <p:sp>
            <p:nvSpPr>
              <p:cNvPr id="61444"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45"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46"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47"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48"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49"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0"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1"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2"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3"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4"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5"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6"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7"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8"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59"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60"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61"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62"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1463"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61464"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61465"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66"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903376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mn-ea"/>
        </a:defRPr>
      </a:lvl2pPr>
      <a:lvl3pPr marL="1143000" indent="-228600" algn="l" rtl="0" eaLnBrk="0" fontAlgn="base" hangingPunct="0">
        <a:spcBef>
          <a:spcPct val="20000"/>
        </a:spcBef>
        <a:spcAft>
          <a:spcPct val="0"/>
        </a:spcAft>
        <a:buChar char="•"/>
        <a:defRPr kumimoji="1" sz="4000">
          <a:solidFill>
            <a:schemeClr val="tx1"/>
          </a:solidFill>
          <a:latin typeface="+mn-lt"/>
          <a:ea typeface="+mn-ea"/>
        </a:defRPr>
      </a:lvl3pPr>
      <a:lvl4pPr marL="1600200" indent="-228600" algn="l" rtl="0" eaLnBrk="0" fontAlgn="base" hangingPunct="0">
        <a:spcBef>
          <a:spcPct val="20000"/>
        </a:spcBef>
        <a:spcAft>
          <a:spcPct val="0"/>
        </a:spcAft>
        <a:buChar char="•"/>
        <a:defRPr kumimoji="1" sz="4000">
          <a:solidFill>
            <a:schemeClr val="tx1"/>
          </a:solidFill>
          <a:latin typeface="+mn-lt"/>
          <a:ea typeface="+mn-ea"/>
        </a:defRPr>
      </a:lvl4pPr>
      <a:lvl5pPr marL="2057400" indent="-228600" algn="l" rtl="0" eaLnBrk="0" fontAlgn="base" hangingPunct="0">
        <a:spcBef>
          <a:spcPct val="20000"/>
        </a:spcBef>
        <a:spcAft>
          <a:spcPct val="0"/>
        </a:spcAft>
        <a:buChar char="•"/>
        <a:defRPr kumimoji="1" sz="4000">
          <a:solidFill>
            <a:schemeClr val="tx1"/>
          </a:solidFill>
          <a:latin typeface="+mn-lt"/>
          <a:ea typeface="+mn-ea"/>
        </a:defRPr>
      </a:lvl5pPr>
      <a:lvl6pPr marL="2514600" indent="-228600" algn="l" rtl="0" eaLnBrk="0" fontAlgn="base" hangingPunct="0">
        <a:spcBef>
          <a:spcPct val="20000"/>
        </a:spcBef>
        <a:spcAft>
          <a:spcPct val="0"/>
        </a:spcAft>
        <a:buChar char="•"/>
        <a:defRPr kumimoji="1" sz="4000">
          <a:solidFill>
            <a:schemeClr val="tx1"/>
          </a:solidFill>
          <a:latin typeface="+mn-lt"/>
          <a:ea typeface="+mn-ea"/>
        </a:defRPr>
      </a:lvl6pPr>
      <a:lvl7pPr marL="2971800" indent="-228600" algn="l" rtl="0" eaLnBrk="0" fontAlgn="base" hangingPunct="0">
        <a:spcBef>
          <a:spcPct val="20000"/>
        </a:spcBef>
        <a:spcAft>
          <a:spcPct val="0"/>
        </a:spcAft>
        <a:buChar char="•"/>
        <a:defRPr kumimoji="1" sz="4000">
          <a:solidFill>
            <a:schemeClr val="tx1"/>
          </a:solidFill>
          <a:latin typeface="+mn-lt"/>
          <a:ea typeface="+mn-ea"/>
        </a:defRPr>
      </a:lvl7pPr>
      <a:lvl8pPr marL="3429000" indent="-228600" algn="l" rtl="0" eaLnBrk="0" fontAlgn="base" hangingPunct="0">
        <a:spcBef>
          <a:spcPct val="20000"/>
        </a:spcBef>
        <a:spcAft>
          <a:spcPct val="0"/>
        </a:spcAft>
        <a:buChar char="•"/>
        <a:defRPr kumimoji="1" sz="4000">
          <a:solidFill>
            <a:schemeClr val="tx1"/>
          </a:solidFill>
          <a:latin typeface="+mn-lt"/>
          <a:ea typeface="+mn-ea"/>
        </a:defRPr>
      </a:lvl8pPr>
      <a:lvl9pPr marL="3886200" indent="-228600" algn="l" rtl="0" eaLnBrk="0" fontAlgn="base" hangingPunct="0">
        <a:spcBef>
          <a:spcPct val="20000"/>
        </a:spcBef>
        <a:spcAft>
          <a:spcPct val="0"/>
        </a:spcAft>
        <a:buChar char="•"/>
        <a:defRPr kumimoji="1" sz="4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365765 h 720"/>
                  <a:gd name="T4" fmla="*/ 243 w 1000"/>
                  <a:gd name="T5" fmla="*/ 365765 h 720"/>
                  <a:gd name="T6" fmla="*/ 243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641 h 272"/>
                  <a:gd name="T4" fmla="*/ 240 w 624"/>
                  <a:gd name="T5" fmla="*/ 566 h 272"/>
                  <a:gd name="T6" fmla="*/ 624 w 624"/>
                  <a:gd name="T7" fmla="*/ 64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30 h 362"/>
                  <a:gd name="T2" fmla="*/ 8 w 632"/>
                  <a:gd name="T3" fmla="*/ 209 h 362"/>
                  <a:gd name="T4" fmla="*/ 248 w 632"/>
                  <a:gd name="T5" fmla="*/ 209 h 362"/>
                  <a:gd name="T6" fmla="*/ 632 w 632"/>
                  <a:gd name="T7" fmla="*/ 209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17 h 317"/>
                  <a:gd name="T4" fmla="*/ 624 w 624"/>
                  <a:gd name="T5" fmla="*/ 21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636 h 317"/>
                  <a:gd name="T4" fmla="*/ 624 w 624"/>
                  <a:gd name="T5" fmla="*/ 63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642 h 317"/>
                  <a:gd name="T4" fmla="*/ 624 w 624"/>
                  <a:gd name="T5" fmla="*/ 6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18 h 370"/>
                  <a:gd name="T2" fmla="*/ 0 w 624"/>
                  <a:gd name="T3" fmla="*/ 106 h 370"/>
                  <a:gd name="T4" fmla="*/ 624 w 624"/>
                  <a:gd name="T5" fmla="*/ 106 h 370"/>
                  <a:gd name="T6" fmla="*/ 624 w 624"/>
                  <a:gd name="T7" fmla="*/ 18 h 370"/>
                  <a:gd name="T8" fmla="*/ 384 w 624"/>
                  <a:gd name="T9" fmla="*/ 3 h 370"/>
                  <a:gd name="T10" fmla="*/ 0 w 624"/>
                  <a:gd name="T11" fmla="*/ 1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636 h 272"/>
                  <a:gd name="T4" fmla="*/ 240 w 624"/>
                  <a:gd name="T5" fmla="*/ 561 h 272"/>
                  <a:gd name="T6" fmla="*/ 624 w 624"/>
                  <a:gd name="T7" fmla="*/ 63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30 h 362"/>
                  <a:gd name="T2" fmla="*/ 8 w 632"/>
                  <a:gd name="T3" fmla="*/ 211 h 362"/>
                  <a:gd name="T4" fmla="*/ 248 w 632"/>
                  <a:gd name="T5" fmla="*/ 211 h 362"/>
                  <a:gd name="T6" fmla="*/ 632 w 632"/>
                  <a:gd name="T7" fmla="*/ 211 h 362"/>
                  <a:gd name="T8" fmla="*/ 632 w 632"/>
                  <a:gd name="T9" fmla="*/ 30 h 362"/>
                  <a:gd name="T10" fmla="*/ 104 w 632"/>
                  <a:gd name="T11" fmla="*/ 30 h 362"/>
                  <a:gd name="T12" fmla="*/ 8 w 632"/>
                  <a:gd name="T13" fmla="*/ 3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241 h 385"/>
                <a:gd name="T2" fmla="*/ 2428 w 5762"/>
                <a:gd name="T3" fmla="*/ 230 h 385"/>
                <a:gd name="T4" fmla="*/ 2428 w 5762"/>
                <a:gd name="T5" fmla="*/ 4 h 385"/>
                <a:gd name="T6" fmla="*/ 0 w 5762"/>
                <a:gd name="T7" fmla="*/ 0 h 385"/>
                <a:gd name="T8" fmla="*/ 0 w 5762"/>
                <a:gd name="T9" fmla="*/ 24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2428 w 5761"/>
                <a:gd name="T3" fmla="*/ 0 h 189"/>
                <a:gd name="T4" fmla="*/ 242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52722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exhibitions.library.temple.edu/prohibition/viewpage.jsp?img=33" TargetMode="External"/><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Culture, Politics and Economics of the 1920s</a:t>
            </a:r>
            <a:endParaRPr lang="en-US" dirty="0"/>
          </a:p>
        </p:txBody>
      </p:sp>
      <p:sp>
        <p:nvSpPr>
          <p:cNvPr id="3" name="Subtitle 2"/>
          <p:cNvSpPr>
            <a:spLocks noGrp="1"/>
          </p:cNvSpPr>
          <p:nvPr>
            <p:ph type="subTitle" idx="1"/>
          </p:nvPr>
        </p:nvSpPr>
        <p:spPr/>
        <p:txBody>
          <a:bodyPr>
            <a:normAutofit/>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10891726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Economics of the 1920’s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4314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52400" y="152400"/>
            <a:ext cx="4648200" cy="6553200"/>
          </a:xfrm>
        </p:spPr>
        <p:txBody>
          <a:bodyPr/>
          <a:lstStyle/>
          <a:p>
            <a:pPr>
              <a:lnSpc>
                <a:spcPct val="90000"/>
              </a:lnSpc>
            </a:pPr>
            <a:r>
              <a:rPr lang="en-CA" sz="2400" b="1"/>
              <a:t>an </a:t>
            </a:r>
            <a:r>
              <a:rPr lang="en-CA" sz="2400" b="1">
                <a:solidFill>
                  <a:schemeClr val="tx2"/>
                </a:solidFill>
              </a:rPr>
              <a:t>agri. depression</a:t>
            </a:r>
            <a:r>
              <a:rPr lang="en-CA" sz="2400" b="1"/>
              <a:t> in early 1920's contributed to this urban migration</a:t>
            </a:r>
          </a:p>
          <a:p>
            <a:pPr>
              <a:lnSpc>
                <a:spcPct val="90000"/>
              </a:lnSpc>
            </a:pPr>
            <a:r>
              <a:rPr lang="en-CA" sz="2400" b="1"/>
              <a:t>U.S. farmers lost agri. markets in postwar Europe</a:t>
            </a:r>
          </a:p>
          <a:p>
            <a:pPr>
              <a:lnSpc>
                <a:spcPct val="90000"/>
              </a:lnSpc>
            </a:pPr>
            <a:r>
              <a:rPr lang="en-CA" sz="2400" b="1"/>
              <a:t>at same time agri. efficiency increased so more food produced (more food = lower prices) and fewer labourers needed</a:t>
            </a:r>
          </a:p>
          <a:p>
            <a:pPr>
              <a:lnSpc>
                <a:spcPct val="90000"/>
              </a:lnSpc>
            </a:pPr>
            <a:r>
              <a:rPr lang="en-CA" sz="2400" b="1"/>
              <a:t>so farming was no longer as prosperous, and bankers called in their loans (farms repossessed)</a:t>
            </a:r>
          </a:p>
          <a:p>
            <a:pPr>
              <a:lnSpc>
                <a:spcPct val="90000"/>
              </a:lnSpc>
            </a:pPr>
            <a:r>
              <a:rPr lang="en-CA" sz="2400" b="1"/>
              <a:t>so American farmers enter the Depression in advance of the rest of society</a:t>
            </a:r>
            <a:endParaRPr lang="en-US" sz="2400" b="1"/>
          </a:p>
        </p:txBody>
      </p:sp>
      <p:pic>
        <p:nvPicPr>
          <p:cNvPr id="36869" name="Picture 5" descr="chart: Farm exports begin to fall as wartime demand disappears with World War I's 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3810000"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MG108_II_B-12_seeder_disc-h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514600"/>
            <a:ext cx="35052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a_000075_bo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724400"/>
            <a:ext cx="2743200" cy="219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95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lide(fromBottom)">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slide(fromBottom)">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fade">
                                      <p:cBhvr>
                                        <p:cTn id="17" dur="2000"/>
                                        <p:tgtEl>
                                          <p:spTgt spid="36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slide(fromBottom)">
                                      <p:cBhvr>
                                        <p:cTn id="22" dur="500"/>
                                        <p:tgtEl>
                                          <p:spTgt spid="368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6873"/>
                                        </p:tgtEl>
                                        <p:attrNameLst>
                                          <p:attrName>style.visibility</p:attrName>
                                        </p:attrNameLst>
                                      </p:cBhvr>
                                      <p:to>
                                        <p:strVal val="visible"/>
                                      </p:to>
                                    </p:set>
                                    <p:animEffect transition="in" filter="dissolve">
                                      <p:cBhvr>
                                        <p:cTn id="27" dur="500"/>
                                        <p:tgtEl>
                                          <p:spTgt spid="368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6867">
                                            <p:txEl>
                                              <p:pRg st="3" end="3"/>
                                            </p:txEl>
                                          </p:spTgt>
                                        </p:tgtEl>
                                        <p:attrNameLst>
                                          <p:attrName>style.visibility</p:attrName>
                                        </p:attrNameLst>
                                      </p:cBhvr>
                                      <p:to>
                                        <p:strVal val="visible"/>
                                      </p:to>
                                    </p:set>
                                    <p:animEffect transition="in" filter="slide(fromBottom)">
                                      <p:cBhvr>
                                        <p:cTn id="32" dur="500"/>
                                        <p:tgtEl>
                                          <p:spTgt spid="36867">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6875"/>
                                        </p:tgtEl>
                                        <p:attrNameLst>
                                          <p:attrName>style.visibility</p:attrName>
                                        </p:attrNameLst>
                                      </p:cBhvr>
                                      <p:to>
                                        <p:strVal val="visible"/>
                                      </p:to>
                                    </p:set>
                                    <p:animEffect transition="in" filter="dissolve">
                                      <p:cBhvr>
                                        <p:cTn id="37" dur="500"/>
                                        <p:tgtEl>
                                          <p:spTgt spid="368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36867">
                                            <p:txEl>
                                              <p:pRg st="4" end="4"/>
                                            </p:txEl>
                                          </p:spTgt>
                                        </p:tgtEl>
                                        <p:attrNameLst>
                                          <p:attrName>style.visibility</p:attrName>
                                        </p:attrNameLst>
                                      </p:cBhvr>
                                      <p:to>
                                        <p:strVal val="visible"/>
                                      </p:to>
                                    </p:set>
                                    <p:animEffect transition="in" filter="slide(fromBottom)">
                                      <p:cBhvr>
                                        <p:cTn id="42"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1268"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Economic Weaknesses</a:t>
            </a:r>
          </a:p>
        </p:txBody>
      </p:sp>
      <p:sp>
        <p:nvSpPr>
          <p:cNvPr id="11269" name="Rectangle 5"/>
          <p:cNvSpPr>
            <a:spLocks noGrp="1" noChangeArrowheads="1"/>
          </p:cNvSpPr>
          <p:nvPr>
            <p:ph type="body" idx="1"/>
          </p:nvPr>
        </p:nvSpPr>
        <p:spPr>
          <a:xfrm>
            <a:off x="762000" y="990600"/>
            <a:ext cx="8382000" cy="5867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spcBef>
                <a:spcPct val="15000"/>
              </a:spcBef>
            </a:pPr>
            <a:r>
              <a:rPr lang="en-US">
                <a:latin typeface="Arial" charset="0"/>
              </a:rPr>
              <a:t>The </a:t>
            </a:r>
            <a:r>
              <a:rPr lang="ja-JP" altLang="en-US">
                <a:latin typeface="Arial" charset="0"/>
              </a:rPr>
              <a:t>“</a:t>
            </a:r>
            <a:r>
              <a:rPr lang="en-US">
                <a:latin typeface="Arial" charset="0"/>
              </a:rPr>
              <a:t>Roaring 20s</a:t>
            </a:r>
            <a:r>
              <a:rPr lang="ja-JP" altLang="en-US">
                <a:latin typeface="Arial" charset="0"/>
              </a:rPr>
              <a:t>”</a:t>
            </a:r>
            <a:r>
              <a:rPr lang="en-US">
                <a:latin typeface="Arial" charset="0"/>
              </a:rPr>
              <a:t> was not as prosperous as it appeared:</a:t>
            </a:r>
          </a:p>
          <a:p>
            <a:pPr lvl="1">
              <a:spcBef>
                <a:spcPct val="15000"/>
              </a:spcBef>
            </a:pPr>
            <a:r>
              <a:rPr lang="en-US">
                <a:latin typeface="Arial" charset="0"/>
              </a:rPr>
              <a:t>RR, cotton textile, coal industries suffered due to new competition</a:t>
            </a:r>
          </a:p>
          <a:p>
            <a:pPr lvl="1">
              <a:spcBef>
                <a:spcPct val="15000"/>
              </a:spcBef>
            </a:pPr>
            <a:r>
              <a:rPr lang="en-US">
                <a:latin typeface="Arial" charset="0"/>
              </a:rPr>
              <a:t>Farmers boomed during WWI but a decline in demand after the war deflated farm prices</a:t>
            </a:r>
          </a:p>
        </p:txBody>
      </p:sp>
      <p:sp>
        <p:nvSpPr>
          <p:cNvPr id="16390" name="AutoShape 1030"/>
          <p:cNvSpPr>
            <a:spLocks noChangeArrowheads="1"/>
          </p:cNvSpPr>
          <p:nvPr/>
        </p:nvSpPr>
        <p:spPr bwMode="auto">
          <a:xfrm>
            <a:off x="381000" y="5715000"/>
            <a:ext cx="8610600" cy="990600"/>
          </a:xfrm>
          <a:prstGeom prst="wedgeRectCallout">
            <a:avLst>
              <a:gd name="adj1" fmla="val -18250"/>
              <a:gd name="adj2" fmla="val -19631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15000"/>
              </a:spcBef>
              <a:spcAft>
                <a:spcPct val="0"/>
              </a:spcAft>
              <a:buFont typeface="Arial" charset="0"/>
              <a:buNone/>
            </a:pPr>
            <a:r>
              <a:rPr kumimoji="1" lang="en-US" sz="3600">
                <a:solidFill>
                  <a:srgbClr val="000000"/>
                </a:solidFill>
                <a:latin typeface="Times New Roman" charset="0"/>
                <a:ea typeface="ＭＳ Ｐゴシック" charset="0"/>
              </a:rPr>
              <a:t>Farm per capita income was $273 per year vs. the U.S. average of $681 per year</a:t>
            </a:r>
            <a:endParaRPr lang="en-US" sz="3600">
              <a:solidFill>
                <a:srgbClr val="000000"/>
              </a:solidFill>
              <a:latin typeface="Times New Roman" charset="0"/>
              <a:ea typeface="ＭＳ Ｐゴシック" charset="0"/>
            </a:endParaRPr>
          </a:p>
        </p:txBody>
      </p:sp>
    </p:spTree>
    <p:extLst>
      <p:ext uri="{BB962C8B-B14F-4D97-AF65-F5344CB8AC3E}">
        <p14:creationId xmlns:p14="http://schemas.microsoft.com/office/powerpoint/2010/main" val="87818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animEffect transition="in" filter="fade">
                                      <p:cBhvr>
                                        <p:cTn id="9"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1143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Economic Weaknesses</a:t>
            </a:r>
          </a:p>
        </p:txBody>
      </p:sp>
      <p:sp>
        <p:nvSpPr>
          <p:cNvPr id="12293" name="Rectangle 5"/>
          <p:cNvSpPr>
            <a:spLocks noGrp="1" noChangeArrowheads="1"/>
          </p:cNvSpPr>
          <p:nvPr>
            <p:ph type="body" idx="1"/>
          </p:nvPr>
        </p:nvSpPr>
        <p:spPr>
          <a:xfrm>
            <a:off x="685800" y="838200"/>
            <a:ext cx="84582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lvl="1">
              <a:lnSpc>
                <a:spcPct val="90000"/>
              </a:lnSpc>
            </a:pPr>
            <a:r>
              <a:rPr lang="en-US">
                <a:latin typeface="Arial" charset="0"/>
              </a:rPr>
              <a:t>Union membership dropped due to improved conditions &amp; links to  Debs</a:t>
            </a:r>
            <a:r>
              <a:rPr lang="ja-JP" altLang="en-US">
                <a:latin typeface="Arial" charset="0"/>
              </a:rPr>
              <a:t>’</a:t>
            </a:r>
            <a:r>
              <a:rPr lang="en-US">
                <a:latin typeface="Arial" charset="0"/>
              </a:rPr>
              <a:t> </a:t>
            </a:r>
            <a:r>
              <a:rPr lang="ja-JP" altLang="en-US">
                <a:latin typeface="Arial" charset="0"/>
              </a:rPr>
              <a:t>“</a:t>
            </a:r>
            <a:r>
              <a:rPr lang="en-US">
                <a:latin typeface="Arial" charset="0"/>
              </a:rPr>
              <a:t>radical socialism</a:t>
            </a:r>
            <a:r>
              <a:rPr lang="ja-JP" altLang="en-US">
                <a:latin typeface="Arial" charset="0"/>
              </a:rPr>
              <a:t>”</a:t>
            </a:r>
            <a:r>
              <a:rPr lang="en-US">
                <a:latin typeface="Arial" charset="0"/>
              </a:rPr>
              <a:t> </a:t>
            </a:r>
          </a:p>
          <a:p>
            <a:pPr lvl="1">
              <a:lnSpc>
                <a:spcPct val="90000"/>
              </a:lnSpc>
            </a:pPr>
            <a:r>
              <a:rPr lang="en-US">
                <a:latin typeface="Arial" charset="0"/>
              </a:rPr>
              <a:t>Northern migration of blacks grew but workers gained menial jobs &amp; faced racism</a:t>
            </a:r>
          </a:p>
          <a:p>
            <a:pPr lvl="1">
              <a:lnSpc>
                <a:spcPct val="90000"/>
              </a:lnSpc>
            </a:pPr>
            <a:r>
              <a:rPr lang="en-US">
                <a:latin typeface="Arial" charset="0"/>
              </a:rPr>
              <a:t>Growth in income was unequal with middle-class managers, bankers, engineers benefiting the most from the new affluence</a:t>
            </a:r>
          </a:p>
        </p:txBody>
      </p:sp>
    </p:spTree>
    <p:extLst>
      <p:ext uri="{BB962C8B-B14F-4D97-AF65-F5344CB8AC3E}">
        <p14:creationId xmlns:p14="http://schemas.microsoft.com/office/powerpoint/2010/main" val="786574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43000" y="0"/>
            <a:ext cx="7772400" cy="914400"/>
          </a:xfrm>
        </p:spPr>
        <p:txBody>
          <a:bodyPr/>
          <a:lstStyle/>
          <a:p>
            <a:r>
              <a:rPr lang="en-US">
                <a:latin typeface="Times New Roman" charset="0"/>
              </a:rPr>
              <a:t>The Second Industrial Revolution </a:t>
            </a:r>
          </a:p>
        </p:txBody>
      </p:sp>
      <p:sp>
        <p:nvSpPr>
          <p:cNvPr id="148483" name="Rectangle 3"/>
          <p:cNvSpPr>
            <a:spLocks noGrp="1" noChangeArrowheads="1"/>
          </p:cNvSpPr>
          <p:nvPr>
            <p:ph type="body" idx="1"/>
          </p:nvPr>
        </p:nvSpPr>
        <p:spPr>
          <a:xfrm>
            <a:off x="762000" y="838200"/>
            <a:ext cx="8382000" cy="6019800"/>
          </a:xfrm>
        </p:spPr>
        <p:txBody>
          <a:bodyPr/>
          <a:lstStyle/>
          <a:p>
            <a:pPr>
              <a:defRPr/>
            </a:pPr>
            <a:r>
              <a:rPr lang="en-US" smtClean="0">
                <a:ea typeface="+mn-ea"/>
              </a:rPr>
              <a:t>From 1922 to 1929, the U.S. had  a 2</a:t>
            </a:r>
            <a:r>
              <a:rPr lang="en-US" baseline="30000" smtClean="0">
                <a:ea typeface="+mn-ea"/>
              </a:rPr>
              <a:t>nd</a:t>
            </a:r>
            <a:r>
              <a:rPr lang="en-US" smtClean="0">
                <a:ea typeface="+mn-ea"/>
              </a:rPr>
              <a:t> industrial boom:</a:t>
            </a:r>
          </a:p>
          <a:p>
            <a:pPr lvl="1">
              <a:defRPr/>
            </a:pPr>
            <a:r>
              <a:rPr lang="en-US" smtClean="0"/>
              <a:t>Mostly in </a:t>
            </a:r>
            <a:r>
              <a:rPr lang="en-US" u="sng" smtClean="0">
                <a:effectLst>
                  <a:outerShdw blurRad="38100" dist="38100" dir="2700000" algn="tl">
                    <a:srgbClr val="C0C0C0"/>
                  </a:outerShdw>
                </a:effectLst>
              </a:rPr>
              <a:t>consumer durable goods</a:t>
            </a:r>
            <a:r>
              <a:rPr lang="en-US" smtClean="0"/>
              <a:t> like appliances, cars, radios, furniture, &amp; clothing</a:t>
            </a:r>
          </a:p>
          <a:p>
            <a:pPr lvl="1">
              <a:defRPr/>
            </a:pPr>
            <a:r>
              <a:rPr lang="en-US" smtClean="0"/>
              <a:t>Electricity replaced steam power</a:t>
            </a:r>
          </a:p>
          <a:p>
            <a:pPr lvl="1">
              <a:defRPr/>
            </a:pPr>
            <a:r>
              <a:rPr lang="en-US" smtClean="0"/>
              <a:t>Corporations used salaried executives, plant managers, &amp; engineers to increase efficiency</a:t>
            </a:r>
          </a:p>
        </p:txBody>
      </p:sp>
      <p:sp>
        <p:nvSpPr>
          <p:cNvPr id="148484" name="AutoShape 4"/>
          <p:cNvSpPr>
            <a:spLocks noChangeArrowheads="1"/>
          </p:cNvSpPr>
          <p:nvPr/>
        </p:nvSpPr>
        <p:spPr bwMode="auto">
          <a:xfrm>
            <a:off x="1066800" y="228600"/>
            <a:ext cx="7391400" cy="1447800"/>
          </a:xfrm>
          <a:prstGeom prst="wedgeRectCallout">
            <a:avLst>
              <a:gd name="adj1" fmla="val 5542"/>
              <a:gd name="adj2" fmla="val 9517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dirty="0"/>
              <a:t>The increase of national name brands (rather than locally produced goods) linked Americans more than ever</a:t>
            </a:r>
          </a:p>
        </p:txBody>
      </p:sp>
    </p:spTree>
    <p:extLst>
      <p:ext uri="{BB962C8B-B14F-4D97-AF65-F5344CB8AC3E}">
        <p14:creationId xmlns:p14="http://schemas.microsoft.com/office/powerpoint/2010/main" val="2968793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Effect transition="in" filter="fade">
                                      <p:cBhvr>
                                        <p:cTn id="9" dur="500"/>
                                        <p:tgtEl>
                                          <p:spTgt spid="14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91200" y="2362200"/>
            <a:ext cx="3352800" cy="1371600"/>
          </a:xfrm>
        </p:spPr>
        <p:txBody>
          <a:bodyPr/>
          <a:lstStyle/>
          <a:p>
            <a:r>
              <a:rPr lang="en-US">
                <a:latin typeface="Times New Roman" charset="0"/>
              </a:rPr>
              <a:t>Glenwood Stove Ad</a:t>
            </a:r>
          </a:p>
        </p:txBody>
      </p:sp>
      <p:pic>
        <p:nvPicPr>
          <p:cNvPr id="8195" name="Picture 8" descr="fridge"/>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4419600" y="1447800"/>
            <a:ext cx="4724400" cy="541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 Box 10"/>
          <p:cNvSpPr txBox="1">
            <a:spLocks noChangeArrowheads="1"/>
          </p:cNvSpPr>
          <p:nvPr/>
        </p:nvSpPr>
        <p:spPr bwMode="auto">
          <a:xfrm>
            <a:off x="0" y="0"/>
            <a:ext cx="9144000" cy="1449388"/>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pPr>
            <a:r>
              <a:rPr kumimoji="1" lang="en-US" sz="3600"/>
              <a:t>1920s consumerism led to luxury living: </a:t>
            </a:r>
          </a:p>
          <a:p>
            <a:pPr lvl="1" algn="ctr">
              <a:lnSpc>
                <a:spcPct val="80000"/>
              </a:lnSpc>
            </a:pPr>
            <a:r>
              <a:rPr kumimoji="1" lang="en-US" sz="3600"/>
              <a:t>New appliances like refrigerators,       washing machines, &amp; vacuums</a:t>
            </a:r>
          </a:p>
        </p:txBody>
      </p:sp>
      <p:pic>
        <p:nvPicPr>
          <p:cNvPr id="54285" name="Picture 13" descr="DIVI7233538"/>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447800"/>
            <a:ext cx="4419600" cy="5410200"/>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5911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4285"/>
                                        </p:tgtEl>
                                      </p:cBhvr>
                                      <p:by x="250000" y="250000"/>
                                    </p:animScale>
                                  </p:childTnLst>
                                </p:cTn>
                              </p:par>
                              <p:par>
                                <p:cTn id="7" presetID="56" presetClass="path" presetSubtype="0" accel="50000" decel="50000" fill="hold" nodeType="withEffect">
                                  <p:stCondLst>
                                    <p:cond delay="0"/>
                                  </p:stCondLst>
                                  <p:childTnLst>
                                    <p:animMotion origin="layout" path="M -2.77778E-6 1.11111E-6 L 0.2941 -0.58889 " pathEditMode="relative" rAng="0" ptsTypes="AA">
                                      <p:cBhvr>
                                        <p:cTn id="8" dur="2000" fill="hold"/>
                                        <p:tgtEl>
                                          <p:spTgt spid="54285"/>
                                        </p:tgtEl>
                                        <p:attrNameLst>
                                          <p:attrName>ppt_x</p:attrName>
                                          <p:attrName>ppt_y</p:attrName>
                                        </p:attrNameLst>
                                      </p:cBhvr>
                                      <p:rCtr x="14705" y="-2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 Consumer Culture?</a:t>
            </a:r>
            <a:endParaRPr lang="en-US" dirty="0"/>
          </a:p>
        </p:txBody>
      </p:sp>
      <p:sp>
        <p:nvSpPr>
          <p:cNvPr id="3" name="Content Placeholder 2"/>
          <p:cNvSpPr>
            <a:spLocks noGrp="1"/>
          </p:cNvSpPr>
          <p:nvPr>
            <p:ph idx="1"/>
          </p:nvPr>
        </p:nvSpPr>
        <p:spPr/>
        <p:txBody>
          <a:bodyPr/>
          <a:lstStyle/>
          <a:p>
            <a:r>
              <a:rPr lang="en-US" dirty="0" smtClean="0"/>
              <a:t>Buying on credit</a:t>
            </a:r>
          </a:p>
          <a:p>
            <a:endParaRPr lang="en-US" dirty="0" smtClean="0"/>
          </a:p>
          <a:p>
            <a:endParaRPr lang="en-US" dirty="0"/>
          </a:p>
          <a:p>
            <a:r>
              <a:rPr lang="en-US" dirty="0" smtClean="0"/>
              <a:t>Buying on margin</a:t>
            </a:r>
            <a:endParaRPr lang="en-US" dirty="0"/>
          </a:p>
        </p:txBody>
      </p:sp>
    </p:spTree>
    <p:extLst>
      <p:ext uri="{BB962C8B-B14F-4D97-AF65-F5344CB8AC3E}">
        <p14:creationId xmlns:p14="http://schemas.microsoft.com/office/powerpoint/2010/main" val="271102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the 1920s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83161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2340" name="Rectangle 4"/>
          <p:cNvSpPr>
            <a:spLocks noGrp="1" noChangeArrowheads="1"/>
          </p:cNvSpPr>
          <p:nvPr>
            <p:ph type="title"/>
          </p:nvPr>
        </p:nvSpPr>
        <p:spPr>
          <a:xfrm>
            <a:off x="11430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Old and the New</a:t>
            </a:r>
          </a:p>
        </p:txBody>
      </p:sp>
      <p:sp>
        <p:nvSpPr>
          <p:cNvPr id="142341" name="Rectangle 5"/>
          <p:cNvSpPr>
            <a:spLocks noGrp="1" noChangeArrowheads="1"/>
          </p:cNvSpPr>
          <p:nvPr>
            <p:ph type="body" idx="1"/>
          </p:nvPr>
        </p:nvSpPr>
        <p:spPr>
          <a:xfrm>
            <a:off x="914400" y="609600"/>
            <a:ext cx="8229600" cy="6248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5000"/>
              </a:spcBef>
            </a:pPr>
            <a:r>
              <a:rPr lang="en-US"/>
              <a:t>Urban culture &amp; industrial production dominated the 1920s:</a:t>
            </a:r>
          </a:p>
          <a:p>
            <a:pPr lvl="1">
              <a:lnSpc>
                <a:spcPct val="95000"/>
              </a:lnSpc>
              <a:spcBef>
                <a:spcPct val="15000"/>
              </a:spcBef>
            </a:pPr>
            <a:r>
              <a:rPr lang="en-US"/>
              <a:t>Mass-produced consumer goods, mass media, advertising spread a new American culture</a:t>
            </a:r>
          </a:p>
          <a:p>
            <a:pPr lvl="1">
              <a:lnSpc>
                <a:spcPct val="95000"/>
              </a:lnSpc>
              <a:spcBef>
                <a:spcPct val="15000"/>
              </a:spcBef>
            </a:pPr>
            <a:r>
              <a:rPr lang="en-US"/>
              <a:t>Much to the dismay of a rural America trying to cling to traditional values </a:t>
            </a:r>
          </a:p>
          <a:p>
            <a:pPr>
              <a:lnSpc>
                <a:spcPct val="95000"/>
              </a:lnSpc>
              <a:spcBef>
                <a:spcPct val="15000"/>
              </a:spcBef>
            </a:pPr>
            <a:r>
              <a:rPr lang="en-US"/>
              <a:t>Progressive reforms were no match for technology &amp; prosperity</a:t>
            </a:r>
          </a:p>
        </p:txBody>
      </p:sp>
    </p:spTree>
    <p:extLst>
      <p:ext uri="{BB962C8B-B14F-4D97-AF65-F5344CB8AC3E}">
        <p14:creationId xmlns:p14="http://schemas.microsoft.com/office/powerpoint/2010/main" val="786869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86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28676" name="Rectangle 4"/>
          <p:cNvSpPr>
            <a:spLocks noGrp="1" noChangeArrowheads="1"/>
          </p:cNvSpPr>
          <p:nvPr>
            <p:ph type="title"/>
          </p:nvPr>
        </p:nvSpPr>
        <p:spPr>
          <a:xfrm>
            <a:off x="533400" y="0"/>
            <a:ext cx="8382000" cy="914400"/>
          </a:xfrm>
          <a:noFill/>
        </p:spPr>
        <p:txBody>
          <a:bodyPr lIns="90488" tIns="44450" rIns="90488" bIns="44450"/>
          <a:lstStyle/>
          <a:p>
            <a:r>
              <a:rPr lang="en-US" dirty="0">
                <a:latin typeface="Times New Roman" charset="0"/>
              </a:rPr>
              <a:t>Women and the Family</a:t>
            </a:r>
          </a:p>
        </p:txBody>
      </p:sp>
      <p:sp>
        <p:nvSpPr>
          <p:cNvPr id="28677" name="Rectangle 5"/>
          <p:cNvSpPr>
            <a:spLocks noGrp="1" noChangeArrowheads="1"/>
          </p:cNvSpPr>
          <p:nvPr>
            <p:ph idx="1"/>
          </p:nvPr>
        </p:nvSpPr>
        <p:spPr>
          <a:xfrm>
            <a:off x="304800" y="762000"/>
            <a:ext cx="8839200" cy="6096000"/>
          </a:xfrm>
          <a:noFill/>
        </p:spPr>
        <p:txBody>
          <a:bodyPr lIns="90488" tIns="44450" rIns="90488" bIns="44450"/>
          <a:lstStyle/>
          <a:p>
            <a:pPr>
              <a:lnSpc>
                <a:spcPct val="95000"/>
              </a:lnSpc>
              <a:spcBef>
                <a:spcPct val="10000"/>
              </a:spcBef>
            </a:pPr>
            <a:r>
              <a:rPr lang="en-US" dirty="0">
                <a:latin typeface="Arial" charset="0"/>
              </a:rPr>
              <a:t>Change (&amp; continuity) for women:</a:t>
            </a:r>
          </a:p>
          <a:p>
            <a:pPr lvl="1">
              <a:lnSpc>
                <a:spcPct val="95000"/>
              </a:lnSpc>
              <a:spcBef>
                <a:spcPct val="10000"/>
              </a:spcBef>
            </a:pPr>
            <a:r>
              <a:rPr lang="en-US" dirty="0">
                <a:latin typeface="Arial" charset="0"/>
              </a:rPr>
              <a:t>Female workers after WW I were  limited to teachers, nurses, &amp; other low-paying jobs </a:t>
            </a:r>
          </a:p>
          <a:p>
            <a:pPr lvl="1">
              <a:lnSpc>
                <a:spcPct val="95000"/>
              </a:lnSpc>
              <a:spcBef>
                <a:spcPct val="10000"/>
              </a:spcBef>
            </a:pPr>
            <a:r>
              <a:rPr lang="en-US" dirty="0">
                <a:latin typeface="Arial" charset="0"/>
              </a:rPr>
              <a:t>The 19</a:t>
            </a:r>
            <a:r>
              <a:rPr lang="en-US" baseline="30000" dirty="0">
                <a:latin typeface="Arial" charset="0"/>
              </a:rPr>
              <a:t>th</a:t>
            </a:r>
            <a:r>
              <a:rPr lang="en-US" dirty="0">
                <a:latin typeface="Arial" charset="0"/>
              </a:rPr>
              <a:t> </a:t>
            </a:r>
          </a:p>
          <a:p>
            <a:pPr lvl="1">
              <a:lnSpc>
                <a:spcPct val="95000"/>
              </a:lnSpc>
              <a:spcBef>
                <a:spcPct val="10000"/>
              </a:spcBef>
              <a:buFont typeface="Arial" charset="0"/>
              <a:buNone/>
            </a:pPr>
            <a:r>
              <a:rPr lang="en-US" dirty="0">
                <a:latin typeface="Arial" charset="0"/>
              </a:rPr>
              <a:t>	Amendment gave </a:t>
            </a:r>
          </a:p>
          <a:p>
            <a:pPr lvl="1">
              <a:lnSpc>
                <a:spcPct val="95000"/>
              </a:lnSpc>
              <a:spcBef>
                <a:spcPct val="10000"/>
              </a:spcBef>
              <a:buFont typeface="Arial" charset="0"/>
              <a:buNone/>
            </a:pPr>
            <a:r>
              <a:rPr lang="en-US" dirty="0">
                <a:latin typeface="Arial" charset="0"/>
              </a:rPr>
              <a:t>	women the right </a:t>
            </a:r>
          </a:p>
          <a:p>
            <a:pPr lvl="1">
              <a:lnSpc>
                <a:spcPct val="95000"/>
              </a:lnSpc>
              <a:spcBef>
                <a:spcPct val="10000"/>
              </a:spcBef>
              <a:buFont typeface="Arial" charset="0"/>
              <a:buNone/>
            </a:pPr>
            <a:r>
              <a:rPr lang="en-US" dirty="0">
                <a:latin typeface="Arial" charset="0"/>
              </a:rPr>
              <a:t>	to vote but few </a:t>
            </a:r>
          </a:p>
          <a:p>
            <a:pPr lvl="1">
              <a:lnSpc>
                <a:spcPct val="95000"/>
              </a:lnSpc>
              <a:spcBef>
                <a:spcPct val="10000"/>
              </a:spcBef>
              <a:buFont typeface="Arial" charset="0"/>
              <a:buNone/>
            </a:pPr>
            <a:r>
              <a:rPr lang="en-US" dirty="0">
                <a:latin typeface="Arial" charset="0"/>
              </a:rPr>
              <a:t>	women voted</a:t>
            </a:r>
          </a:p>
        </p:txBody>
      </p:sp>
      <p:pic>
        <p:nvPicPr>
          <p:cNvPr id="28678" name="Picture 2" descr="19thamend"/>
          <p:cNvPicPr>
            <a:picLocks noChangeAspect="1" noChangeArrowheads="1"/>
          </p:cNvPicPr>
          <p:nvPr/>
        </p:nvPicPr>
        <p:blipFill>
          <a:blip r:embed="rId3">
            <a:extLst>
              <a:ext uri="{28A0092B-C50C-407E-A947-70E740481C1C}">
                <a14:useLocalDpi xmlns:a14="http://schemas.microsoft.com/office/drawing/2010/main" val="0"/>
              </a:ext>
            </a:extLst>
          </a:blip>
          <a:srcRect l="10027" t="9669" r="10298" b="17303"/>
          <a:stretch>
            <a:fillRect/>
          </a:stretch>
        </p:blipFill>
        <p:spPr bwMode="auto">
          <a:xfrm>
            <a:off x="5568950" y="3371850"/>
            <a:ext cx="3571875" cy="3486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8618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3183"/>
            <a:ext cx="8229600" cy="1143000"/>
          </a:xfrm>
        </p:spPr>
        <p:txBody>
          <a:bodyPr>
            <a:noAutofit/>
          </a:bodyPr>
          <a:lstStyle/>
          <a:p>
            <a:r>
              <a:rPr lang="en-US" sz="7000" dirty="0" smtClean="0"/>
              <a:t>1920s Politics</a:t>
            </a:r>
            <a:endParaRPr lang="en-US" sz="7000" dirty="0"/>
          </a:p>
        </p:txBody>
      </p:sp>
    </p:spTree>
    <p:extLst>
      <p:ext uri="{BB962C8B-B14F-4D97-AF65-F5344CB8AC3E}">
        <p14:creationId xmlns:p14="http://schemas.microsoft.com/office/powerpoint/2010/main" val="19599423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28599" y="152400"/>
            <a:ext cx="5126567" cy="6705600"/>
          </a:xfrm>
        </p:spPr>
        <p:txBody>
          <a:bodyPr/>
          <a:lstStyle/>
          <a:p>
            <a:pPr>
              <a:lnSpc>
                <a:spcPct val="90000"/>
              </a:lnSpc>
            </a:pPr>
            <a:r>
              <a:rPr lang="en-CA" sz="2400" b="1" dirty="0"/>
              <a:t>1920's also brought about great changes for </a:t>
            </a:r>
            <a:r>
              <a:rPr lang="en-CA" sz="2400" b="1" u="sng" dirty="0"/>
              <a:t>women...</a:t>
            </a:r>
            <a:endParaRPr lang="en-CA" sz="2400" b="1" dirty="0"/>
          </a:p>
          <a:p>
            <a:pPr>
              <a:lnSpc>
                <a:spcPct val="90000"/>
              </a:lnSpc>
            </a:pPr>
            <a:r>
              <a:rPr lang="en-CA" sz="2400" b="1" dirty="0"/>
              <a:t>1920 - 19th Amendment gave them the federal vote</a:t>
            </a:r>
          </a:p>
          <a:p>
            <a:pPr>
              <a:lnSpc>
                <a:spcPct val="90000"/>
              </a:lnSpc>
            </a:pPr>
            <a:r>
              <a:rPr lang="en-CA" sz="2400" b="1" dirty="0"/>
              <a:t>after 1920, social circumstances changed too as more women worked outside the home</a:t>
            </a:r>
          </a:p>
          <a:p>
            <a:pPr>
              <a:lnSpc>
                <a:spcPct val="90000"/>
              </a:lnSpc>
            </a:pPr>
            <a:r>
              <a:rPr lang="en-CA" sz="2400" b="1" dirty="0"/>
              <a:t>and more women went to college and clamoured to join the professions</a:t>
            </a:r>
          </a:p>
          <a:p>
            <a:pPr>
              <a:lnSpc>
                <a:spcPct val="90000"/>
              </a:lnSpc>
            </a:pPr>
            <a:r>
              <a:rPr lang="en-CA" sz="2400" b="1" dirty="0"/>
              <a:t>women didn't want to sacrifice wartime gains - amounted to a social revolt</a:t>
            </a:r>
          </a:p>
          <a:p>
            <a:pPr>
              <a:lnSpc>
                <a:spcPct val="90000"/>
              </a:lnSpc>
            </a:pPr>
            <a:r>
              <a:rPr lang="en-CA" sz="2400" b="1" dirty="0"/>
              <a:t>characterized by the FLAPPER/ "new woman"</a:t>
            </a:r>
          </a:p>
          <a:p>
            <a:pPr lvl="1">
              <a:lnSpc>
                <a:spcPct val="90000"/>
              </a:lnSpc>
            </a:pPr>
            <a:r>
              <a:rPr lang="en-CA" sz="2000" b="1" dirty="0"/>
              <a:t>(bobbed hair, short dresses, smoked in public...)</a:t>
            </a:r>
            <a:endParaRPr lang="en-US" sz="2000" b="1" dirty="0"/>
          </a:p>
        </p:txBody>
      </p:sp>
      <p:pic>
        <p:nvPicPr>
          <p:cNvPr id="45061" name="Picture 5" descr="Fla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4038600"/>
            <a:ext cx="221138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Photograph:Women casting their votes in New York City, c. 192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275"/>
            <a:ext cx="2971800" cy="2403475"/>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collections_women_wor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5167" y="1771650"/>
            <a:ext cx="28575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450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lide(fromBottom)">
                                      <p:cBhvr>
                                        <p:cTn id="7" dur="500"/>
                                        <p:tgtEl>
                                          <p:spTgt spid="45059">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slide(fromBottom)">
                                      <p:cBhvr>
                                        <p:cTn id="10" dur="500"/>
                                        <p:tgtEl>
                                          <p:spTgt spid="450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5063"/>
                                        </p:tgtEl>
                                        <p:attrNameLst>
                                          <p:attrName>style.visibility</p:attrName>
                                        </p:attrNameLst>
                                      </p:cBhvr>
                                      <p:to>
                                        <p:strVal val="visible"/>
                                      </p:to>
                                    </p:set>
                                    <p:animEffect transition="in" filter="dissolve">
                                      <p:cBhvr>
                                        <p:cTn id="15" dur="500"/>
                                        <p:tgtEl>
                                          <p:spTgt spid="450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45059">
                                            <p:txEl>
                                              <p:pRg st="2" end="2"/>
                                            </p:txEl>
                                          </p:spTgt>
                                        </p:tgtEl>
                                        <p:attrNameLst>
                                          <p:attrName>style.visibility</p:attrName>
                                        </p:attrNameLst>
                                      </p:cBhvr>
                                      <p:to>
                                        <p:strVal val="visible"/>
                                      </p:to>
                                    </p:set>
                                    <p:animEffect transition="in" filter="slide(fromBottom)">
                                      <p:cBhvr>
                                        <p:cTn id="20" dur="500"/>
                                        <p:tgtEl>
                                          <p:spTgt spid="4505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5065"/>
                                        </p:tgtEl>
                                        <p:attrNameLst>
                                          <p:attrName>style.visibility</p:attrName>
                                        </p:attrNameLst>
                                      </p:cBhvr>
                                      <p:to>
                                        <p:strVal val="visible"/>
                                      </p:to>
                                    </p:set>
                                    <p:animEffect transition="in" filter="dissolve">
                                      <p:cBhvr>
                                        <p:cTn id="25" dur="500"/>
                                        <p:tgtEl>
                                          <p:spTgt spid="450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Effect transition="in" filter="slide(fromBottom)">
                                      <p:cBhvr>
                                        <p:cTn id="30" dur="500"/>
                                        <p:tgtEl>
                                          <p:spTgt spid="45059">
                                            <p:txEl>
                                              <p:pRg st="3" end="3"/>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45059">
                                            <p:txEl>
                                              <p:pRg st="4" end="4"/>
                                            </p:txEl>
                                          </p:spTgt>
                                        </p:tgtEl>
                                        <p:attrNameLst>
                                          <p:attrName>style.visibility</p:attrName>
                                        </p:attrNameLst>
                                      </p:cBhvr>
                                      <p:to>
                                        <p:strVal val="visible"/>
                                      </p:to>
                                    </p:set>
                                    <p:animEffect transition="in" filter="slide(fromBottom)">
                                      <p:cBhvr>
                                        <p:cTn id="33" dur="500"/>
                                        <p:tgtEl>
                                          <p:spTgt spid="4505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45059">
                                            <p:txEl>
                                              <p:pRg st="5" end="5"/>
                                            </p:txEl>
                                          </p:spTgt>
                                        </p:tgtEl>
                                        <p:attrNameLst>
                                          <p:attrName>style.visibility</p:attrName>
                                        </p:attrNameLst>
                                      </p:cBhvr>
                                      <p:to>
                                        <p:strVal val="visible"/>
                                      </p:to>
                                    </p:set>
                                    <p:animEffect transition="in" filter="slide(fromBottom)">
                                      <p:cBhvr>
                                        <p:cTn id="38" dur="500"/>
                                        <p:tgtEl>
                                          <p:spTgt spid="45059">
                                            <p:txEl>
                                              <p:pRg st="5" end="5"/>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45059">
                                            <p:txEl>
                                              <p:pRg st="6" end="6"/>
                                            </p:txEl>
                                          </p:spTgt>
                                        </p:tgtEl>
                                        <p:attrNameLst>
                                          <p:attrName>style.visibility</p:attrName>
                                        </p:attrNameLst>
                                      </p:cBhvr>
                                      <p:to>
                                        <p:strVal val="visible"/>
                                      </p:to>
                                    </p:set>
                                    <p:animEffect transition="in" filter="slide(fromBottom)">
                                      <p:cBhvr>
                                        <p:cTn id="41" dur="500"/>
                                        <p:tgtEl>
                                          <p:spTgt spid="45059">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4" presetClass="entr" presetSubtype="0" fill="hold" nodeType="clickEffect">
                                  <p:stCondLst>
                                    <p:cond delay="0"/>
                                  </p:stCondLst>
                                  <p:childTnLst>
                                    <p:set>
                                      <p:cBhvr>
                                        <p:cTn id="45" dur="1" fill="hold">
                                          <p:stCondLst>
                                            <p:cond delay="0"/>
                                          </p:stCondLst>
                                        </p:cTn>
                                        <p:tgtEl>
                                          <p:spTgt spid="45061"/>
                                        </p:tgtEl>
                                        <p:attrNameLst>
                                          <p:attrName>style.visibility</p:attrName>
                                        </p:attrNameLst>
                                      </p:cBhvr>
                                      <p:to>
                                        <p:strVal val="visible"/>
                                      </p:to>
                                    </p:set>
                                    <p:anim to="" calcmode="lin" valueType="num">
                                      <p:cBhvr>
                                        <p:cTn id="46"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atin typeface="Times New Roman" charset="0"/>
            </a:endParaRPr>
          </a:p>
        </p:txBody>
      </p:sp>
      <p:sp>
        <p:nvSpPr>
          <p:cNvPr id="29699" name="Rectangle 3"/>
          <p:cNvSpPr>
            <a:spLocks noGrp="1" noChangeArrowheads="1"/>
          </p:cNvSpPr>
          <p:nvPr>
            <p:ph type="body" idx="1"/>
          </p:nvPr>
        </p:nvSpPr>
        <p:spPr/>
        <p:txBody>
          <a:bodyPr/>
          <a:lstStyle/>
          <a:p>
            <a:endParaRPr lang="en-US">
              <a:latin typeface="Arial" charset="0"/>
            </a:endParaRPr>
          </a:p>
        </p:txBody>
      </p:sp>
      <p:pic>
        <p:nvPicPr>
          <p:cNvPr id="29700" name="Picture 10" descr="ERA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2"/>
          <p:cNvSpPr txBox="1">
            <a:spLocks noChangeArrowheads="1"/>
          </p:cNvSpPr>
          <p:nvPr/>
        </p:nvSpPr>
        <p:spPr bwMode="auto">
          <a:xfrm>
            <a:off x="0" y="0"/>
            <a:ext cx="9144000" cy="1009650"/>
          </a:xfrm>
          <a:prstGeom prst="rect">
            <a:avLst/>
          </a:prstGeom>
          <a:solidFill>
            <a:srgbClr val="FFCCFF"/>
          </a:solidFill>
          <a:ln w="381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20000"/>
              </a:spcBef>
              <a:buFont typeface="Arial" charset="0"/>
              <a:buNone/>
            </a:pPr>
            <a:r>
              <a:rPr kumimoji="1" lang="en-US" sz="3600"/>
              <a:t>Alice Paul</a:t>
            </a:r>
            <a:r>
              <a:rPr kumimoji="1" lang="ja-JP" altLang="en-US" sz="3600"/>
              <a:t>’</a:t>
            </a:r>
            <a:r>
              <a:rPr kumimoji="1" lang="en-US" sz="3600"/>
              <a:t>s National Women</a:t>
            </a:r>
            <a:r>
              <a:rPr kumimoji="1" lang="ja-JP" altLang="en-US" sz="3600"/>
              <a:t>’</a:t>
            </a:r>
            <a:r>
              <a:rPr kumimoji="1" lang="en-US" sz="3600"/>
              <a:t>s Party (NWP) failed to pass an Equal Rights Amendment</a:t>
            </a:r>
            <a:endParaRPr lang="en-US" sz="3600"/>
          </a:p>
        </p:txBody>
      </p:sp>
    </p:spTree>
    <p:extLst>
      <p:ext uri="{BB962C8B-B14F-4D97-AF65-F5344CB8AC3E}">
        <p14:creationId xmlns:p14="http://schemas.microsoft.com/office/powerpoint/2010/main" val="22803638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atin typeface="Times New Roman" charset="0"/>
              </a:rPr>
              <a:t>Women and the Family</a:t>
            </a:r>
          </a:p>
        </p:txBody>
      </p:sp>
      <p:sp>
        <p:nvSpPr>
          <p:cNvPr id="30723" name="Rectangle 3"/>
          <p:cNvSpPr>
            <a:spLocks noGrp="1" noChangeArrowheads="1"/>
          </p:cNvSpPr>
          <p:nvPr>
            <p:ph type="body" idx="1"/>
          </p:nvPr>
        </p:nvSpPr>
        <p:spPr>
          <a:xfrm>
            <a:off x="914400" y="914400"/>
            <a:ext cx="8229600" cy="5943600"/>
          </a:xfrm>
        </p:spPr>
        <p:txBody>
          <a:bodyPr/>
          <a:lstStyle/>
          <a:p>
            <a:pPr lvl="1"/>
            <a:r>
              <a:rPr lang="ja-JP" altLang="en-US">
                <a:latin typeface="Arial" charset="0"/>
              </a:rPr>
              <a:t>“</a:t>
            </a:r>
            <a:r>
              <a:rPr lang="en-US">
                <a:latin typeface="Arial" charset="0"/>
              </a:rPr>
              <a:t>Flappers</a:t>
            </a:r>
            <a:r>
              <a:rPr lang="ja-JP" altLang="en-US">
                <a:latin typeface="Arial" charset="0"/>
              </a:rPr>
              <a:t>”</a:t>
            </a:r>
            <a:r>
              <a:rPr lang="en-US">
                <a:latin typeface="Arial" charset="0"/>
              </a:rPr>
              <a:t> rebelled against Victorian customs </a:t>
            </a:r>
          </a:p>
          <a:p>
            <a:pPr lvl="1"/>
            <a:r>
              <a:rPr lang="en-US">
                <a:latin typeface="Arial" charset="0"/>
              </a:rPr>
              <a:t>Divorce rates doubled</a:t>
            </a:r>
          </a:p>
          <a:p>
            <a:pPr lvl="1">
              <a:buFont typeface="Arial" charset="0"/>
              <a:buNone/>
            </a:pPr>
            <a:endParaRPr lang="en-US">
              <a:latin typeface="Arial" charset="0"/>
            </a:endParaRPr>
          </a:p>
        </p:txBody>
      </p:sp>
      <p:pic>
        <p:nvPicPr>
          <p:cNvPr id="30724" name="Picture 8" descr="flapper"/>
          <p:cNvPicPr>
            <a:picLocks noChangeAspect="1" noChangeArrowheads="1"/>
          </p:cNvPicPr>
          <p:nvPr/>
        </p:nvPicPr>
        <p:blipFill>
          <a:blip r:embed="rId2">
            <a:extLst>
              <a:ext uri="{28A0092B-C50C-407E-A947-70E740481C1C}">
                <a14:useLocalDpi xmlns:a14="http://schemas.microsoft.com/office/drawing/2010/main" val="0"/>
              </a:ext>
            </a:extLst>
          </a:blip>
          <a:srcRect l="9059" t="9929" r="10916" b="16312"/>
          <a:stretch>
            <a:fillRect/>
          </a:stretch>
        </p:blipFill>
        <p:spPr bwMode="auto">
          <a:xfrm>
            <a:off x="5181600" y="2970213"/>
            <a:ext cx="39624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3" descr="time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0"/>
            <a:ext cx="29511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3" name="Picture 25" descr="group07-h"/>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1828800" y="0"/>
            <a:ext cx="64325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4" name="Picture 26" descr="4%20Flapp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35" name="AutoShape 27"/>
          <p:cNvSpPr>
            <a:spLocks noChangeArrowheads="1"/>
          </p:cNvSpPr>
          <p:nvPr/>
        </p:nvSpPr>
        <p:spPr bwMode="auto">
          <a:xfrm>
            <a:off x="914400" y="3200400"/>
            <a:ext cx="6629400" cy="1143000"/>
          </a:xfrm>
          <a:prstGeom prst="wedgeRectCallout">
            <a:avLst>
              <a:gd name="adj1" fmla="val -37764"/>
              <a:gd name="adj2" fmla="val -224444"/>
            </a:avLst>
          </a:prstGeom>
          <a:solidFill>
            <a:srgbClr val="CCECFF"/>
          </a:solidFill>
          <a:ln w="38100">
            <a:solidFill>
              <a:schemeClr val="tx1"/>
            </a:solidFill>
            <a:miter lim="800000"/>
            <a:headEnd/>
            <a:tailEnd/>
          </a:ln>
        </p:spPr>
        <p:txBody>
          <a:bodyPr/>
          <a:lstStyle/>
          <a:p>
            <a:pPr algn="ctr">
              <a:lnSpc>
                <a:spcPct val="80000"/>
              </a:lnSpc>
            </a:pPr>
            <a:r>
              <a:rPr lang="en-US" sz="3200" dirty="0"/>
              <a:t>But…most women looked forward to lives as a mother and a wife</a:t>
            </a:r>
          </a:p>
        </p:txBody>
      </p:sp>
      <p:sp>
        <p:nvSpPr>
          <p:cNvPr id="94236" name="AutoShape 28"/>
          <p:cNvSpPr>
            <a:spLocks noChangeArrowheads="1"/>
          </p:cNvSpPr>
          <p:nvPr/>
        </p:nvSpPr>
        <p:spPr bwMode="auto">
          <a:xfrm>
            <a:off x="1371600" y="3810000"/>
            <a:ext cx="7543800" cy="1905000"/>
          </a:xfrm>
          <a:prstGeom prst="wedgeRectCallout">
            <a:avLst>
              <a:gd name="adj1" fmla="val 11176"/>
              <a:gd name="adj2" fmla="val -163167"/>
            </a:avLst>
          </a:prstGeom>
          <a:solidFill>
            <a:srgbClr val="FFFFCC"/>
          </a:solidFill>
          <a:ln w="38100">
            <a:solidFill>
              <a:schemeClr val="tx1"/>
            </a:solidFill>
            <a:miter lim="800000"/>
            <a:headEnd/>
            <a:tailEnd/>
          </a:ln>
        </p:spPr>
        <p:txBody>
          <a:bodyPr/>
          <a:lstStyle/>
          <a:p>
            <a:pPr algn="ctr">
              <a:lnSpc>
                <a:spcPct val="80000"/>
              </a:lnSpc>
              <a:spcBef>
                <a:spcPct val="10000"/>
              </a:spcBef>
            </a:pPr>
            <a:r>
              <a:rPr lang="ja-JP" altLang="en-US" sz="3200" dirty="0"/>
              <a:t>“</a:t>
            </a:r>
            <a:r>
              <a:rPr lang="en-US" sz="3200" dirty="0"/>
              <a:t>The creation and fulfillment of a successful home…compares favorably with building a beautiful cathedral.</a:t>
            </a:r>
            <a:r>
              <a:rPr lang="ja-JP" altLang="en-US" sz="3200" dirty="0"/>
              <a:t>”</a:t>
            </a:r>
            <a:endParaRPr lang="en-US" sz="3200" dirty="0"/>
          </a:p>
          <a:p>
            <a:pPr algn="r">
              <a:lnSpc>
                <a:spcPct val="80000"/>
              </a:lnSpc>
              <a:spcBef>
                <a:spcPct val="10000"/>
              </a:spcBef>
            </a:pPr>
            <a:r>
              <a:rPr lang="en-US" sz="3200" dirty="0"/>
              <a:t>—</a:t>
            </a:r>
            <a:r>
              <a:rPr lang="en-US" sz="3200" i="1" dirty="0"/>
              <a:t>Ladies Home Journal</a:t>
            </a:r>
          </a:p>
        </p:txBody>
      </p:sp>
    </p:spTree>
    <p:extLst>
      <p:ext uri="{BB962C8B-B14F-4D97-AF65-F5344CB8AC3E}">
        <p14:creationId xmlns:p14="http://schemas.microsoft.com/office/powerpoint/2010/main" val="3144828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4233"/>
                                        </p:tgtEl>
                                        <p:attrNameLst>
                                          <p:attrName>style.visibility</p:attrName>
                                        </p:attrNameLst>
                                      </p:cBhvr>
                                      <p:to>
                                        <p:strVal val="visible"/>
                                      </p:to>
                                    </p:set>
                                    <p:anim calcmode="lin" valueType="num">
                                      <p:cBhvr>
                                        <p:cTn id="7" dur="500" fill="hold"/>
                                        <p:tgtEl>
                                          <p:spTgt spid="94233"/>
                                        </p:tgtEl>
                                        <p:attrNameLst>
                                          <p:attrName>ppt_w</p:attrName>
                                        </p:attrNameLst>
                                      </p:cBhvr>
                                      <p:tavLst>
                                        <p:tav tm="0">
                                          <p:val>
                                            <p:fltVal val="0"/>
                                          </p:val>
                                        </p:tav>
                                        <p:tav tm="100000">
                                          <p:val>
                                            <p:strVal val="#ppt_w"/>
                                          </p:val>
                                        </p:tav>
                                      </p:tavLst>
                                    </p:anim>
                                    <p:anim calcmode="lin" valueType="num">
                                      <p:cBhvr>
                                        <p:cTn id="8" dur="500" fill="hold"/>
                                        <p:tgtEl>
                                          <p:spTgt spid="94233"/>
                                        </p:tgtEl>
                                        <p:attrNameLst>
                                          <p:attrName>ppt_h</p:attrName>
                                        </p:attrNameLst>
                                      </p:cBhvr>
                                      <p:tavLst>
                                        <p:tav tm="0">
                                          <p:val>
                                            <p:fltVal val="0"/>
                                          </p:val>
                                        </p:tav>
                                        <p:tav tm="100000">
                                          <p:val>
                                            <p:strVal val="#ppt_h"/>
                                          </p:val>
                                        </p:tav>
                                      </p:tavLst>
                                    </p:anim>
                                    <p:animEffect transition="in" filter="fade">
                                      <p:cBhvr>
                                        <p:cTn id="9" dur="500"/>
                                        <p:tgtEl>
                                          <p:spTgt spid="942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4234"/>
                                        </p:tgtEl>
                                        <p:attrNameLst>
                                          <p:attrName>style.visibility</p:attrName>
                                        </p:attrNameLst>
                                      </p:cBhvr>
                                      <p:to>
                                        <p:strVal val="visible"/>
                                      </p:to>
                                    </p:set>
                                    <p:anim calcmode="lin" valueType="num">
                                      <p:cBhvr>
                                        <p:cTn id="14" dur="500" fill="hold"/>
                                        <p:tgtEl>
                                          <p:spTgt spid="94234"/>
                                        </p:tgtEl>
                                        <p:attrNameLst>
                                          <p:attrName>ppt_w</p:attrName>
                                        </p:attrNameLst>
                                      </p:cBhvr>
                                      <p:tavLst>
                                        <p:tav tm="0">
                                          <p:val>
                                            <p:fltVal val="0"/>
                                          </p:val>
                                        </p:tav>
                                        <p:tav tm="100000">
                                          <p:val>
                                            <p:strVal val="#ppt_w"/>
                                          </p:val>
                                        </p:tav>
                                      </p:tavLst>
                                    </p:anim>
                                    <p:anim calcmode="lin" valueType="num">
                                      <p:cBhvr>
                                        <p:cTn id="15" dur="500" fill="hold"/>
                                        <p:tgtEl>
                                          <p:spTgt spid="94234"/>
                                        </p:tgtEl>
                                        <p:attrNameLst>
                                          <p:attrName>ppt_h</p:attrName>
                                        </p:attrNameLst>
                                      </p:cBhvr>
                                      <p:tavLst>
                                        <p:tav tm="0">
                                          <p:val>
                                            <p:fltVal val="0"/>
                                          </p:val>
                                        </p:tav>
                                        <p:tav tm="100000">
                                          <p:val>
                                            <p:strVal val="#ppt_h"/>
                                          </p:val>
                                        </p:tav>
                                      </p:tavLst>
                                    </p:anim>
                                    <p:animEffect transition="in" filter="fade">
                                      <p:cBhvr>
                                        <p:cTn id="16" dur="500"/>
                                        <p:tgtEl>
                                          <p:spTgt spid="942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4235"/>
                                        </p:tgtEl>
                                        <p:attrNameLst>
                                          <p:attrName>style.visibility</p:attrName>
                                        </p:attrNameLst>
                                      </p:cBhvr>
                                      <p:to>
                                        <p:strVal val="visible"/>
                                      </p:to>
                                    </p:set>
                                    <p:anim calcmode="lin" valueType="num">
                                      <p:cBhvr>
                                        <p:cTn id="21" dur="500" fill="hold"/>
                                        <p:tgtEl>
                                          <p:spTgt spid="94235"/>
                                        </p:tgtEl>
                                        <p:attrNameLst>
                                          <p:attrName>ppt_w</p:attrName>
                                        </p:attrNameLst>
                                      </p:cBhvr>
                                      <p:tavLst>
                                        <p:tav tm="0">
                                          <p:val>
                                            <p:fltVal val="0"/>
                                          </p:val>
                                        </p:tav>
                                        <p:tav tm="100000">
                                          <p:val>
                                            <p:strVal val="#ppt_w"/>
                                          </p:val>
                                        </p:tav>
                                      </p:tavLst>
                                    </p:anim>
                                    <p:anim calcmode="lin" valueType="num">
                                      <p:cBhvr>
                                        <p:cTn id="22" dur="500" fill="hold"/>
                                        <p:tgtEl>
                                          <p:spTgt spid="94235"/>
                                        </p:tgtEl>
                                        <p:attrNameLst>
                                          <p:attrName>ppt_h</p:attrName>
                                        </p:attrNameLst>
                                      </p:cBhvr>
                                      <p:tavLst>
                                        <p:tav tm="0">
                                          <p:val>
                                            <p:fltVal val="0"/>
                                          </p:val>
                                        </p:tav>
                                        <p:tav tm="100000">
                                          <p:val>
                                            <p:strVal val="#ppt_h"/>
                                          </p:val>
                                        </p:tav>
                                      </p:tavLst>
                                    </p:anim>
                                    <p:animEffect transition="in" filter="fade">
                                      <p:cBhvr>
                                        <p:cTn id="23" dur="500"/>
                                        <p:tgtEl>
                                          <p:spTgt spid="942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xit" presetSubtype="0" fill="hold" grpId="1" nodeType="clickEffect">
                                  <p:stCondLst>
                                    <p:cond delay="0"/>
                                  </p:stCondLst>
                                  <p:childTnLst>
                                    <p:anim calcmode="lin" valueType="num">
                                      <p:cBhvr>
                                        <p:cTn id="27" dur="500"/>
                                        <p:tgtEl>
                                          <p:spTgt spid="94235"/>
                                        </p:tgtEl>
                                        <p:attrNameLst>
                                          <p:attrName>ppt_w</p:attrName>
                                        </p:attrNameLst>
                                      </p:cBhvr>
                                      <p:tavLst>
                                        <p:tav tm="0">
                                          <p:val>
                                            <p:strVal val="ppt_w"/>
                                          </p:val>
                                        </p:tav>
                                        <p:tav tm="100000">
                                          <p:val>
                                            <p:fltVal val="0"/>
                                          </p:val>
                                        </p:tav>
                                      </p:tavLst>
                                    </p:anim>
                                    <p:anim calcmode="lin" valueType="num">
                                      <p:cBhvr>
                                        <p:cTn id="28" dur="500"/>
                                        <p:tgtEl>
                                          <p:spTgt spid="94235"/>
                                        </p:tgtEl>
                                        <p:attrNameLst>
                                          <p:attrName>ppt_h</p:attrName>
                                        </p:attrNameLst>
                                      </p:cBhvr>
                                      <p:tavLst>
                                        <p:tav tm="0">
                                          <p:val>
                                            <p:strVal val="ppt_h"/>
                                          </p:val>
                                        </p:tav>
                                        <p:tav tm="100000">
                                          <p:val>
                                            <p:fltVal val="0"/>
                                          </p:val>
                                        </p:tav>
                                      </p:tavLst>
                                    </p:anim>
                                    <p:animEffect transition="out" filter="fade">
                                      <p:cBhvr>
                                        <p:cTn id="29" dur="500"/>
                                        <p:tgtEl>
                                          <p:spTgt spid="94235"/>
                                        </p:tgtEl>
                                      </p:cBhvr>
                                    </p:animEffect>
                                    <p:set>
                                      <p:cBhvr>
                                        <p:cTn id="30" dur="1" fill="hold">
                                          <p:stCondLst>
                                            <p:cond delay="499"/>
                                          </p:stCondLst>
                                        </p:cTn>
                                        <p:tgtEl>
                                          <p:spTgt spid="94235"/>
                                        </p:tgtEl>
                                        <p:attrNameLst>
                                          <p:attrName>style.visibility</p:attrName>
                                        </p:attrNameLst>
                                      </p:cBhvr>
                                      <p:to>
                                        <p:strVal val="hidden"/>
                                      </p:to>
                                    </p:set>
                                  </p:childTnLst>
                                </p:cTn>
                              </p:par>
                              <p:par>
                                <p:cTn id="31" presetID="53" presetClass="entr" presetSubtype="0" fill="hold" grpId="0" nodeType="withEffect">
                                  <p:stCondLst>
                                    <p:cond delay="0"/>
                                  </p:stCondLst>
                                  <p:childTnLst>
                                    <p:set>
                                      <p:cBhvr>
                                        <p:cTn id="32" dur="1" fill="hold">
                                          <p:stCondLst>
                                            <p:cond delay="0"/>
                                          </p:stCondLst>
                                        </p:cTn>
                                        <p:tgtEl>
                                          <p:spTgt spid="94236"/>
                                        </p:tgtEl>
                                        <p:attrNameLst>
                                          <p:attrName>style.visibility</p:attrName>
                                        </p:attrNameLst>
                                      </p:cBhvr>
                                      <p:to>
                                        <p:strVal val="visible"/>
                                      </p:to>
                                    </p:set>
                                    <p:anim calcmode="lin" valueType="num">
                                      <p:cBhvr>
                                        <p:cTn id="33" dur="500" fill="hold"/>
                                        <p:tgtEl>
                                          <p:spTgt spid="94236"/>
                                        </p:tgtEl>
                                        <p:attrNameLst>
                                          <p:attrName>ppt_w</p:attrName>
                                        </p:attrNameLst>
                                      </p:cBhvr>
                                      <p:tavLst>
                                        <p:tav tm="0">
                                          <p:val>
                                            <p:fltVal val="0"/>
                                          </p:val>
                                        </p:tav>
                                        <p:tav tm="100000">
                                          <p:val>
                                            <p:strVal val="#ppt_w"/>
                                          </p:val>
                                        </p:tav>
                                      </p:tavLst>
                                    </p:anim>
                                    <p:anim calcmode="lin" valueType="num">
                                      <p:cBhvr>
                                        <p:cTn id="34" dur="500" fill="hold"/>
                                        <p:tgtEl>
                                          <p:spTgt spid="94236"/>
                                        </p:tgtEl>
                                        <p:attrNameLst>
                                          <p:attrName>ppt_h</p:attrName>
                                        </p:attrNameLst>
                                      </p:cBhvr>
                                      <p:tavLst>
                                        <p:tav tm="0">
                                          <p:val>
                                            <p:fltVal val="0"/>
                                          </p:val>
                                        </p:tav>
                                        <p:tav tm="100000">
                                          <p:val>
                                            <p:strVal val="#ppt_h"/>
                                          </p:val>
                                        </p:tav>
                                      </p:tavLst>
                                    </p:anim>
                                    <p:animEffect transition="in" filter="fade">
                                      <p:cBhvr>
                                        <p:cTn id="35" dur="500"/>
                                        <p:tgtEl>
                                          <p:spTgt spid="94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5" grpId="0" animBg="1"/>
      <p:bldP spid="94235" grpId="1" animBg="1"/>
      <p:bldP spid="942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atin typeface="Times New Roman" charset="0"/>
              </a:rPr>
              <a:t>Women and the Family</a:t>
            </a:r>
          </a:p>
        </p:txBody>
      </p:sp>
      <p:sp>
        <p:nvSpPr>
          <p:cNvPr id="31747" name="Rectangle 3"/>
          <p:cNvSpPr>
            <a:spLocks noGrp="1" noChangeArrowheads="1"/>
          </p:cNvSpPr>
          <p:nvPr>
            <p:ph type="body" idx="1"/>
          </p:nvPr>
        </p:nvSpPr>
        <p:spPr>
          <a:xfrm>
            <a:off x="914400" y="990600"/>
            <a:ext cx="8229600" cy="5867400"/>
          </a:xfrm>
        </p:spPr>
        <p:txBody>
          <a:bodyPr/>
          <a:lstStyle/>
          <a:p>
            <a:r>
              <a:rPr lang="en-US">
                <a:latin typeface="Arial" charset="0"/>
              </a:rPr>
              <a:t>Families became smaller due to greater access to birth control</a:t>
            </a:r>
          </a:p>
          <a:p>
            <a:r>
              <a:rPr lang="en-US">
                <a:latin typeface="Arial" charset="0"/>
              </a:rPr>
              <a:t>Children were no longer need to work to support their families</a:t>
            </a:r>
          </a:p>
          <a:p>
            <a:r>
              <a:rPr lang="en-US">
                <a:latin typeface="Arial" charset="0"/>
              </a:rPr>
              <a:t>Teens began to </a:t>
            </a:r>
            <a:r>
              <a:rPr lang="ja-JP" altLang="en-US">
                <a:latin typeface="Arial" charset="0"/>
              </a:rPr>
              <a:t>“</a:t>
            </a:r>
            <a:r>
              <a:rPr lang="en-US">
                <a:latin typeface="Arial" charset="0"/>
              </a:rPr>
              <a:t>discover</a:t>
            </a:r>
            <a:r>
              <a:rPr lang="ja-JP" altLang="en-US">
                <a:latin typeface="Arial" charset="0"/>
              </a:rPr>
              <a:t>”</a:t>
            </a:r>
            <a:r>
              <a:rPr lang="en-US">
                <a:latin typeface="Arial" charset="0"/>
              </a:rPr>
              <a:t> their adolescence &amp; revolt against their parents by drinking, having premarital sex, &amp; searching for new forms of excitement</a:t>
            </a:r>
          </a:p>
        </p:txBody>
      </p:sp>
      <p:sp>
        <p:nvSpPr>
          <p:cNvPr id="96260" name="AutoShape 4"/>
          <p:cNvSpPr>
            <a:spLocks noChangeArrowheads="1"/>
          </p:cNvSpPr>
          <p:nvPr/>
        </p:nvSpPr>
        <p:spPr bwMode="auto">
          <a:xfrm>
            <a:off x="1219200" y="1143000"/>
            <a:ext cx="7620000" cy="1524000"/>
          </a:xfrm>
          <a:prstGeom prst="wedgeRectCallout">
            <a:avLst>
              <a:gd name="adj1" fmla="val 3440"/>
              <a:gd name="adj2" fmla="val 128023"/>
            </a:avLst>
          </a:prstGeom>
          <a:solidFill>
            <a:srgbClr val="FFCCFF"/>
          </a:solidFill>
          <a:ln w="38100">
            <a:solidFill>
              <a:schemeClr val="tx1"/>
            </a:solidFill>
            <a:miter lim="800000"/>
            <a:headEnd/>
            <a:tailEnd/>
          </a:ln>
        </p:spPr>
        <p:txBody>
          <a:bodyPr/>
          <a:lstStyle/>
          <a:p>
            <a:pPr algn="ctr" eaLnBrk="0" fontAlgn="base" hangingPunct="0">
              <a:lnSpc>
                <a:spcPct val="80000"/>
              </a:lnSpc>
              <a:spcBef>
                <a:spcPct val="10000"/>
              </a:spcBef>
              <a:spcAft>
                <a:spcPct val="0"/>
              </a:spcAft>
            </a:pP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I have been kissed by dozens of men.   I suppose I</a:t>
            </a: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ll kiss dozens more.</a:t>
            </a:r>
            <a:r>
              <a:rPr lang="ja-JP" altLang="en-US" sz="3600" smtClean="0">
                <a:solidFill>
                  <a:srgbClr val="000000"/>
                </a:solidFill>
                <a:latin typeface="Times New Roman" charset="0"/>
                <a:ea typeface="ＭＳ Ｐゴシック" charset="0"/>
              </a:rPr>
              <a:t>”</a:t>
            </a:r>
            <a:endParaRPr lang="en-US" sz="3600" smtClean="0">
              <a:solidFill>
                <a:srgbClr val="000000"/>
              </a:solidFill>
              <a:latin typeface="Times New Roman" charset="0"/>
              <a:ea typeface="ＭＳ Ｐゴシック" charset="0"/>
            </a:endParaRPr>
          </a:p>
          <a:p>
            <a:pPr algn="r" eaLnBrk="0" fontAlgn="base" hangingPunct="0">
              <a:lnSpc>
                <a:spcPct val="80000"/>
              </a:lnSpc>
              <a:spcBef>
                <a:spcPct val="10000"/>
              </a:spcBef>
              <a:spcAft>
                <a:spcPct val="0"/>
              </a:spcAft>
            </a:pPr>
            <a:r>
              <a:rPr lang="en-US" sz="3600" smtClean="0">
                <a:solidFill>
                  <a:srgbClr val="000000"/>
                </a:solidFill>
                <a:latin typeface="Times New Roman" charset="0"/>
                <a:ea typeface="ＭＳ Ｐゴシック" charset="0"/>
              </a:rPr>
              <a:t>—character in F. Scott Fitzgerald novel</a:t>
            </a:r>
          </a:p>
        </p:txBody>
      </p:sp>
    </p:spTree>
    <p:extLst>
      <p:ext uri="{BB962C8B-B14F-4D97-AF65-F5344CB8AC3E}">
        <p14:creationId xmlns:p14="http://schemas.microsoft.com/office/powerpoint/2010/main" val="474398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6260"/>
                                        </p:tgtEl>
                                        <p:attrNameLst>
                                          <p:attrName>style.visibility</p:attrName>
                                        </p:attrNameLst>
                                      </p:cBhvr>
                                      <p:to>
                                        <p:strVal val="visible"/>
                                      </p:to>
                                    </p:set>
                                    <p:anim calcmode="lin" valueType="num">
                                      <p:cBhvr>
                                        <p:cTn id="7" dur="500" fill="hold"/>
                                        <p:tgtEl>
                                          <p:spTgt spid="96260"/>
                                        </p:tgtEl>
                                        <p:attrNameLst>
                                          <p:attrName>ppt_w</p:attrName>
                                        </p:attrNameLst>
                                      </p:cBhvr>
                                      <p:tavLst>
                                        <p:tav tm="0">
                                          <p:val>
                                            <p:fltVal val="0"/>
                                          </p:val>
                                        </p:tav>
                                        <p:tav tm="100000">
                                          <p:val>
                                            <p:strVal val="#ppt_w"/>
                                          </p:val>
                                        </p:tav>
                                      </p:tavLst>
                                    </p:anim>
                                    <p:anim calcmode="lin" valueType="num">
                                      <p:cBhvr>
                                        <p:cTn id="8" dur="500" fill="hold"/>
                                        <p:tgtEl>
                                          <p:spTgt spid="96260"/>
                                        </p:tgtEl>
                                        <p:attrNameLst>
                                          <p:attrName>ppt_h</p:attrName>
                                        </p:attrNameLst>
                                      </p:cBhvr>
                                      <p:tavLst>
                                        <p:tav tm="0">
                                          <p:val>
                                            <p:fltVal val="0"/>
                                          </p:val>
                                        </p:tav>
                                        <p:tav tm="100000">
                                          <p:val>
                                            <p:strVal val="#ppt_h"/>
                                          </p:val>
                                        </p:tav>
                                      </p:tavLst>
                                    </p:anim>
                                    <p:animEffect transition="in" filter="fade">
                                      <p:cBhvr>
                                        <p:cTn id="9"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11667" y="152400"/>
            <a:ext cx="5926667" cy="2971800"/>
          </a:xfrm>
        </p:spPr>
        <p:txBody>
          <a:bodyPr/>
          <a:lstStyle/>
          <a:p>
            <a:pPr>
              <a:lnSpc>
                <a:spcPct val="90000"/>
              </a:lnSpc>
            </a:pPr>
            <a:r>
              <a:rPr lang="en-CA" sz="2400" b="1" dirty="0"/>
              <a:t>Blacks moved north to take advantage of booming wartime industry (= </a:t>
            </a:r>
            <a:r>
              <a:rPr lang="en-CA" sz="2400" b="1" dirty="0">
                <a:solidFill>
                  <a:schemeClr val="tx2"/>
                </a:solidFill>
              </a:rPr>
              <a:t>Great Migration</a:t>
            </a:r>
            <a:r>
              <a:rPr lang="en-CA" sz="2400" b="1" dirty="0"/>
              <a:t>) - Black ghettoes began to form, i.e. </a:t>
            </a:r>
            <a:r>
              <a:rPr lang="en-CA" sz="2400" b="1" dirty="0">
                <a:solidFill>
                  <a:schemeClr val="tx2"/>
                </a:solidFill>
              </a:rPr>
              <a:t>Harlem</a:t>
            </a:r>
          </a:p>
          <a:p>
            <a:pPr>
              <a:lnSpc>
                <a:spcPct val="90000"/>
              </a:lnSpc>
            </a:pPr>
            <a:r>
              <a:rPr lang="en-CA" sz="2400" b="1" dirty="0"/>
              <a:t>within these ghettoes a distinct Black culture flourished</a:t>
            </a:r>
          </a:p>
          <a:p>
            <a:pPr>
              <a:lnSpc>
                <a:spcPct val="90000"/>
              </a:lnSpc>
            </a:pPr>
            <a:r>
              <a:rPr lang="en-CA" sz="2400" b="1" dirty="0"/>
              <a:t>But both blacks and whites wanted cultural interchange restricted</a:t>
            </a:r>
            <a:endParaRPr lang="en-US" sz="2400" b="1" dirty="0"/>
          </a:p>
        </p:txBody>
      </p:sp>
      <p:pic>
        <p:nvPicPr>
          <p:cNvPr id="40965" name="Picture 5" descr="world_war1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57200"/>
            <a:ext cx="3295650" cy="2387600"/>
          </a:xfrm>
          <a:prstGeom prst="rect">
            <a:avLst/>
          </a:prstGeom>
          <a:noFill/>
          <a:extLst>
            <a:ext uri="{909E8E84-426E-40dd-AFC4-6F175D3DCCD1}">
              <a14:hiddenFill xmlns:a14="http://schemas.microsoft.com/office/drawing/2010/main">
                <a:solidFill>
                  <a:srgbClr val="FFFFFF"/>
                </a:solidFill>
              </a14:hiddenFill>
            </a:ext>
          </a:extLst>
        </p:spPr>
      </p:pic>
      <p:pic>
        <p:nvPicPr>
          <p:cNvPr id="40967" name="Picture 7"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24200"/>
            <a:ext cx="53340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40969" name="Picture 9" descr="harl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962400"/>
            <a:ext cx="2895600" cy="220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523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2000"/>
                                        <p:tgtEl>
                                          <p:spTgt spid="40967"/>
                                        </p:tgtEl>
                                      </p:cBhvr>
                                    </p:animEffect>
                                    <p:anim calcmode="lin" valueType="num">
                                      <p:cBhvr>
                                        <p:cTn id="8" dur="2000" fill="hold"/>
                                        <p:tgtEl>
                                          <p:spTgt spid="40967"/>
                                        </p:tgtEl>
                                        <p:attrNameLst>
                                          <p:attrName>style.rotation</p:attrName>
                                        </p:attrNameLst>
                                      </p:cBhvr>
                                      <p:tavLst>
                                        <p:tav tm="0">
                                          <p:val>
                                            <p:fltVal val="720"/>
                                          </p:val>
                                        </p:tav>
                                        <p:tav tm="100000">
                                          <p:val>
                                            <p:fltVal val="0"/>
                                          </p:val>
                                        </p:tav>
                                      </p:tavLst>
                                    </p:anim>
                                    <p:anim calcmode="lin" valueType="num">
                                      <p:cBhvr>
                                        <p:cTn id="9" dur="2000" fill="hold"/>
                                        <p:tgtEl>
                                          <p:spTgt spid="40967"/>
                                        </p:tgtEl>
                                        <p:attrNameLst>
                                          <p:attrName>ppt_h</p:attrName>
                                        </p:attrNameLst>
                                      </p:cBhvr>
                                      <p:tavLst>
                                        <p:tav tm="0">
                                          <p:val>
                                            <p:fltVal val="0"/>
                                          </p:val>
                                        </p:tav>
                                        <p:tav tm="100000">
                                          <p:val>
                                            <p:strVal val="#ppt_h"/>
                                          </p:val>
                                        </p:tav>
                                      </p:tavLst>
                                    </p:anim>
                                    <p:anim calcmode="lin" valueType="num">
                                      <p:cBhvr>
                                        <p:cTn id="10" dur="2000" fill="hold"/>
                                        <p:tgtEl>
                                          <p:spTgt spid="4096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40963">
                                            <p:txEl>
                                              <p:pRg st="0" end="0"/>
                                            </p:txEl>
                                          </p:spTgt>
                                        </p:tgtEl>
                                        <p:attrNameLst>
                                          <p:attrName>style.visibility</p:attrName>
                                        </p:attrNameLst>
                                      </p:cBhvr>
                                      <p:to>
                                        <p:strVal val="visible"/>
                                      </p:to>
                                    </p:set>
                                    <p:animEffect transition="in" filter="slide(fromBottom)">
                                      <p:cBhvr>
                                        <p:cTn id="15" dur="500"/>
                                        <p:tgtEl>
                                          <p:spTgt spid="409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0965"/>
                                        </p:tgtEl>
                                        <p:attrNameLst>
                                          <p:attrName>style.visibility</p:attrName>
                                        </p:attrNameLst>
                                      </p:cBhvr>
                                      <p:to>
                                        <p:strVal val="visible"/>
                                      </p:to>
                                    </p:set>
                                    <p:animEffect transition="in" filter="dissolve">
                                      <p:cBhvr>
                                        <p:cTn id="20" dur="500"/>
                                        <p:tgtEl>
                                          <p:spTgt spid="409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0969"/>
                                        </p:tgtEl>
                                        <p:attrNameLst>
                                          <p:attrName>style.visibility</p:attrName>
                                        </p:attrNameLst>
                                      </p:cBhvr>
                                      <p:to>
                                        <p:strVal val="visible"/>
                                      </p:to>
                                    </p:set>
                                    <p:animEffect transition="in" filter="fade">
                                      <p:cBhvr>
                                        <p:cTn id="25" dur="2000"/>
                                        <p:tgtEl>
                                          <p:spTgt spid="4096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40963">
                                            <p:txEl>
                                              <p:pRg st="1" end="1"/>
                                            </p:txEl>
                                          </p:spTgt>
                                        </p:tgtEl>
                                        <p:attrNameLst>
                                          <p:attrName>style.visibility</p:attrName>
                                        </p:attrNameLst>
                                      </p:cBhvr>
                                      <p:to>
                                        <p:strVal val="visible"/>
                                      </p:to>
                                    </p:set>
                                    <p:animEffect transition="in" filter="slide(fromBottom)">
                                      <p:cBhvr>
                                        <p:cTn id="30" dur="500"/>
                                        <p:tgtEl>
                                          <p:spTgt spid="40963">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40963">
                                            <p:txEl>
                                              <p:pRg st="2" end="2"/>
                                            </p:txEl>
                                          </p:spTgt>
                                        </p:tgtEl>
                                        <p:attrNameLst>
                                          <p:attrName>style.visibility</p:attrName>
                                        </p:attrNameLst>
                                      </p:cBhvr>
                                      <p:to>
                                        <p:strVal val="visible"/>
                                      </p:to>
                                    </p:set>
                                    <p:animEffect transition="in" filter="slide(fromBottom)">
                                      <p:cBhvr>
                                        <p:cTn id="33"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0"/>
            <a:ext cx="8305800" cy="914400"/>
          </a:xfrm>
        </p:spPr>
        <p:txBody>
          <a:bodyPr/>
          <a:lstStyle/>
          <a:p>
            <a:r>
              <a:rPr lang="en-US">
                <a:latin typeface="Times New Roman" charset="0"/>
              </a:rPr>
              <a:t>The Flowering of the Arts</a:t>
            </a:r>
          </a:p>
        </p:txBody>
      </p:sp>
      <p:sp>
        <p:nvSpPr>
          <p:cNvPr id="97283" name="Rectangle 3"/>
          <p:cNvSpPr>
            <a:spLocks noGrp="1" noChangeArrowheads="1"/>
          </p:cNvSpPr>
          <p:nvPr>
            <p:ph type="body" idx="1"/>
          </p:nvPr>
        </p:nvSpPr>
        <p:spPr>
          <a:xfrm>
            <a:off x="381000" y="762000"/>
            <a:ext cx="8763000" cy="6096000"/>
          </a:xfrm>
        </p:spPr>
        <p:txBody>
          <a:bodyPr/>
          <a:lstStyle/>
          <a:p>
            <a:pPr>
              <a:lnSpc>
                <a:spcPct val="95000"/>
              </a:lnSpc>
            </a:pPr>
            <a:r>
              <a:rPr lang="en-US">
                <a:latin typeface="Arial" charset="0"/>
              </a:rPr>
              <a:t>The </a:t>
            </a:r>
            <a:r>
              <a:rPr lang="en-US" u="sng">
                <a:effectLst>
                  <a:outerShdw blurRad="38100" dist="38100" dir="2700000" algn="tl">
                    <a:srgbClr val="DDDDDD"/>
                  </a:outerShdw>
                </a:effectLst>
                <a:latin typeface="Arial" charset="0"/>
              </a:rPr>
              <a:t>Harlem Renaissance</a:t>
            </a:r>
            <a:r>
              <a:rPr lang="en-US">
                <a:latin typeface="Arial" charset="0"/>
              </a:rPr>
              <a:t> reflected the explosion of black culture &amp; the </a:t>
            </a:r>
            <a:r>
              <a:rPr lang="ja-JP" altLang="en-US">
                <a:latin typeface="Arial" charset="0"/>
              </a:rPr>
              <a:t>“</a:t>
            </a:r>
            <a:r>
              <a:rPr lang="en-US">
                <a:latin typeface="Arial" charset="0"/>
              </a:rPr>
              <a:t>New Negro</a:t>
            </a:r>
            <a:r>
              <a:rPr lang="ja-JP" altLang="en-US">
                <a:latin typeface="Arial" charset="0"/>
              </a:rPr>
              <a:t>”</a:t>
            </a:r>
            <a:r>
              <a:rPr lang="en-US">
                <a:latin typeface="Arial" charset="0"/>
              </a:rPr>
              <a:t>:</a:t>
            </a:r>
          </a:p>
          <a:p>
            <a:pPr lvl="1">
              <a:lnSpc>
                <a:spcPct val="95000"/>
              </a:lnSpc>
            </a:pPr>
            <a:r>
              <a:rPr lang="en-US">
                <a:latin typeface="Arial" charset="0"/>
              </a:rPr>
              <a:t>Jazz &amp; Blues expressed the social realities of blacks; Louis Armstrong became very popular</a:t>
            </a:r>
          </a:p>
          <a:p>
            <a:pPr lvl="1">
              <a:lnSpc>
                <a:spcPct val="95000"/>
              </a:lnSpc>
            </a:pPr>
            <a:r>
              <a:rPr lang="en-US">
                <a:latin typeface="Arial" charset="0"/>
              </a:rPr>
              <a:t>Langston Hughes</a:t>
            </a:r>
            <a:r>
              <a:rPr lang="ja-JP" altLang="en-US">
                <a:latin typeface="Arial" charset="0"/>
              </a:rPr>
              <a:t>’</a:t>
            </a:r>
            <a:r>
              <a:rPr lang="en-US">
                <a:latin typeface="Arial" charset="0"/>
              </a:rPr>
              <a:t> </a:t>
            </a:r>
            <a:r>
              <a:rPr kumimoji="0" lang="en-US">
                <a:latin typeface="Arial" charset="0"/>
              </a:rPr>
              <a:t>poetry, novels, &amp; plays promoted equality, condemned racism, &amp; celebrated black culture</a:t>
            </a:r>
          </a:p>
        </p:txBody>
      </p:sp>
    </p:spTree>
    <p:extLst>
      <p:ext uri="{BB962C8B-B14F-4D97-AF65-F5344CB8AC3E}">
        <p14:creationId xmlns:p14="http://schemas.microsoft.com/office/powerpoint/2010/main" val="40947449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kumimoji="0" lang="en-US" sz="4000">
                <a:solidFill>
                  <a:schemeClr val="tx1"/>
                </a:solidFill>
                <a:latin typeface="Times New Roman" charset="0"/>
              </a:rPr>
              <a:t/>
            </a:r>
            <a:br>
              <a:rPr kumimoji="0" lang="en-US" sz="4000">
                <a:solidFill>
                  <a:schemeClr val="tx1"/>
                </a:solidFill>
                <a:latin typeface="Times New Roman" charset="0"/>
              </a:rPr>
            </a:br>
            <a:endParaRPr kumimoji="0" lang="en-US" sz="4000">
              <a:solidFill>
                <a:schemeClr val="tx1"/>
              </a:solidFill>
              <a:latin typeface="Times New Roman" charset="0"/>
            </a:endParaRPr>
          </a:p>
        </p:txBody>
      </p:sp>
      <p:sp>
        <p:nvSpPr>
          <p:cNvPr id="34819" name="Rectangle 4"/>
          <p:cNvSpPr>
            <a:spLocks noGrp="1" noChangeArrowheads="1"/>
          </p:cNvSpPr>
          <p:nvPr>
            <p:ph type="body" idx="1"/>
          </p:nvPr>
        </p:nvSpPr>
        <p:spPr>
          <a:xfrm>
            <a:off x="0" y="609600"/>
            <a:ext cx="5867400" cy="6248400"/>
          </a:xfrm>
          <a:solidFill>
            <a:schemeClr val="bg1"/>
          </a:solidFill>
        </p:spPr>
        <p:txBody>
          <a:bodyPr/>
          <a:lstStyle/>
          <a:p>
            <a:pPr>
              <a:lnSpc>
                <a:spcPct val="90000"/>
              </a:lnSpc>
              <a:spcBef>
                <a:spcPct val="10000"/>
              </a:spcBef>
            </a:pPr>
            <a:r>
              <a:rPr kumimoji="0" lang="en-US">
                <a:latin typeface="Arial" charset="0"/>
              </a:rPr>
              <a:t>Marcus Garvey was the preeminent civil rights activist of the 1920s</a:t>
            </a:r>
          </a:p>
          <a:p>
            <a:pPr>
              <a:lnSpc>
                <a:spcPct val="90000"/>
              </a:lnSpc>
              <a:spcBef>
                <a:spcPct val="10000"/>
              </a:spcBef>
            </a:pPr>
            <a:r>
              <a:rPr kumimoji="0" lang="en-US">
                <a:latin typeface="Arial" charset="0"/>
              </a:rPr>
              <a:t>Oppression in the U.S. necessitated strict segregation &amp; black nationalism</a:t>
            </a:r>
          </a:p>
          <a:p>
            <a:pPr>
              <a:lnSpc>
                <a:spcPct val="90000"/>
              </a:lnSpc>
              <a:spcBef>
                <a:spcPct val="10000"/>
              </a:spcBef>
            </a:pPr>
            <a:r>
              <a:rPr kumimoji="0" lang="en-US">
                <a:latin typeface="Arial" charset="0"/>
              </a:rPr>
              <a:t>He formed the United Negro Improvement Assoc &amp; advocated a return to Africa</a:t>
            </a:r>
          </a:p>
        </p:txBody>
      </p:sp>
      <p:sp>
        <p:nvSpPr>
          <p:cNvPr id="34820" name="Rectangle 5"/>
          <p:cNvSpPr>
            <a:spLocks noChangeArrowheads="1"/>
          </p:cNvSpPr>
          <p:nvPr/>
        </p:nvSpPr>
        <p:spPr bwMode="auto">
          <a:xfrm>
            <a:off x="1295400" y="1524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1" lang="en-US" sz="4400">
                <a:solidFill>
                  <a:schemeClr val="tx2"/>
                </a:solidFill>
              </a:rPr>
              <a:t>Marcus Garvey</a:t>
            </a:r>
          </a:p>
        </p:txBody>
      </p:sp>
      <p:pic>
        <p:nvPicPr>
          <p:cNvPr id="98312" name="Picture 8" descr="12_africanflyer_po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229100" cy="5295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14" descr="Marcus Garve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5" y="990600"/>
            <a:ext cx="31908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9" name="Picture 15" descr="10_poormen_pop"/>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666750"/>
            <a:ext cx="4305300" cy="6191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8322" name="Picture 18" descr="dubois_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063" y="3429000"/>
            <a:ext cx="2801937" cy="342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8323" name="AutoShape 19"/>
          <p:cNvSpPr>
            <a:spLocks noChangeArrowheads="1"/>
          </p:cNvSpPr>
          <p:nvPr/>
        </p:nvSpPr>
        <p:spPr bwMode="auto">
          <a:xfrm>
            <a:off x="228600" y="4648200"/>
            <a:ext cx="5715000" cy="1447800"/>
          </a:xfrm>
          <a:prstGeom prst="wedgeRectCallout">
            <a:avLst>
              <a:gd name="adj1" fmla="val 78750"/>
              <a:gd name="adj2" fmla="val -31361"/>
            </a:avLst>
          </a:prstGeom>
          <a:solidFill>
            <a:srgbClr val="CCFFCC"/>
          </a:solidFill>
          <a:ln w="38100">
            <a:solidFill>
              <a:schemeClr val="tx1"/>
            </a:solidFill>
            <a:miter lim="800000"/>
            <a:headEnd/>
            <a:tailEnd/>
          </a:ln>
        </p:spPr>
        <p:txBody>
          <a:bodyPr/>
          <a:lstStyle/>
          <a:p>
            <a:pPr algn="ctr">
              <a:lnSpc>
                <a:spcPct val="80000"/>
              </a:lnSpc>
            </a:pPr>
            <a:r>
              <a:rPr lang="ja-JP" altLang="en-US" sz="3600"/>
              <a:t>“</a:t>
            </a:r>
            <a:r>
              <a:rPr lang="en-US" sz="3600"/>
              <a:t>The most dangerous enemy of the Negro race</a:t>
            </a:r>
            <a:r>
              <a:rPr lang="ja-JP" altLang="en-US" sz="3600"/>
              <a:t>”</a:t>
            </a:r>
            <a:endParaRPr lang="en-US" sz="3600"/>
          </a:p>
          <a:p>
            <a:pPr algn="r">
              <a:lnSpc>
                <a:spcPct val="80000"/>
              </a:lnSpc>
            </a:pPr>
            <a:r>
              <a:rPr lang="en-US" sz="3600"/>
              <a:t>	—W.E.B. DuBois 	 </a:t>
            </a:r>
          </a:p>
        </p:txBody>
      </p:sp>
    </p:spTree>
    <p:extLst>
      <p:ext uri="{BB962C8B-B14F-4D97-AF65-F5344CB8AC3E}">
        <p14:creationId xmlns:p14="http://schemas.microsoft.com/office/powerpoint/2010/main" val="2926065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 calcmode="lin" valueType="num">
                                      <p:cBhvr>
                                        <p:cTn id="7" dur="500" fill="hold"/>
                                        <p:tgtEl>
                                          <p:spTgt spid="98312"/>
                                        </p:tgtEl>
                                        <p:attrNameLst>
                                          <p:attrName>ppt_w</p:attrName>
                                        </p:attrNameLst>
                                      </p:cBhvr>
                                      <p:tavLst>
                                        <p:tav tm="0">
                                          <p:val>
                                            <p:fltVal val="0"/>
                                          </p:val>
                                        </p:tav>
                                        <p:tav tm="100000">
                                          <p:val>
                                            <p:strVal val="#ppt_w"/>
                                          </p:val>
                                        </p:tav>
                                      </p:tavLst>
                                    </p:anim>
                                    <p:anim calcmode="lin" valueType="num">
                                      <p:cBhvr>
                                        <p:cTn id="8" dur="500" fill="hold"/>
                                        <p:tgtEl>
                                          <p:spTgt spid="98312"/>
                                        </p:tgtEl>
                                        <p:attrNameLst>
                                          <p:attrName>ppt_h</p:attrName>
                                        </p:attrNameLst>
                                      </p:cBhvr>
                                      <p:tavLst>
                                        <p:tav tm="0">
                                          <p:val>
                                            <p:fltVal val="0"/>
                                          </p:val>
                                        </p:tav>
                                        <p:tav tm="100000">
                                          <p:val>
                                            <p:strVal val="#ppt_h"/>
                                          </p:val>
                                        </p:tav>
                                      </p:tavLst>
                                    </p:anim>
                                    <p:animEffect transition="in" filter="fade">
                                      <p:cBhvr>
                                        <p:cTn id="9" dur="500"/>
                                        <p:tgtEl>
                                          <p:spTgt spid="983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98319"/>
                                        </p:tgtEl>
                                        <p:attrNameLst>
                                          <p:attrName>style.visibility</p:attrName>
                                        </p:attrNameLst>
                                      </p:cBhvr>
                                      <p:to>
                                        <p:strVal val="visible"/>
                                      </p:to>
                                    </p:set>
                                    <p:anim calcmode="lin" valueType="num">
                                      <p:cBhvr>
                                        <p:cTn id="14" dur="500" fill="hold"/>
                                        <p:tgtEl>
                                          <p:spTgt spid="98319"/>
                                        </p:tgtEl>
                                        <p:attrNameLst>
                                          <p:attrName>ppt_w</p:attrName>
                                        </p:attrNameLst>
                                      </p:cBhvr>
                                      <p:tavLst>
                                        <p:tav tm="0">
                                          <p:val>
                                            <p:fltVal val="0"/>
                                          </p:val>
                                        </p:tav>
                                        <p:tav tm="100000">
                                          <p:val>
                                            <p:strVal val="#ppt_w"/>
                                          </p:val>
                                        </p:tav>
                                      </p:tavLst>
                                    </p:anim>
                                    <p:anim calcmode="lin" valueType="num">
                                      <p:cBhvr>
                                        <p:cTn id="15" dur="500" fill="hold"/>
                                        <p:tgtEl>
                                          <p:spTgt spid="98319"/>
                                        </p:tgtEl>
                                        <p:attrNameLst>
                                          <p:attrName>ppt_h</p:attrName>
                                        </p:attrNameLst>
                                      </p:cBhvr>
                                      <p:tavLst>
                                        <p:tav tm="0">
                                          <p:val>
                                            <p:fltVal val="0"/>
                                          </p:val>
                                        </p:tav>
                                        <p:tav tm="100000">
                                          <p:val>
                                            <p:strVal val="#ppt_h"/>
                                          </p:val>
                                        </p:tav>
                                      </p:tavLst>
                                    </p:anim>
                                    <p:animEffect transition="in" filter="fade">
                                      <p:cBhvr>
                                        <p:cTn id="16" dur="500"/>
                                        <p:tgtEl>
                                          <p:spTgt spid="983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nodeType="clickEffect">
                                  <p:stCondLst>
                                    <p:cond delay="0"/>
                                  </p:stCondLst>
                                  <p:childTnLst>
                                    <p:anim calcmode="lin" valueType="num">
                                      <p:cBhvr>
                                        <p:cTn id="20" dur="500"/>
                                        <p:tgtEl>
                                          <p:spTgt spid="98312"/>
                                        </p:tgtEl>
                                        <p:attrNameLst>
                                          <p:attrName>ppt_w</p:attrName>
                                        </p:attrNameLst>
                                      </p:cBhvr>
                                      <p:tavLst>
                                        <p:tav tm="0">
                                          <p:val>
                                            <p:strVal val="ppt_w"/>
                                          </p:val>
                                        </p:tav>
                                        <p:tav tm="100000">
                                          <p:val>
                                            <p:fltVal val="0"/>
                                          </p:val>
                                        </p:tav>
                                      </p:tavLst>
                                    </p:anim>
                                    <p:anim calcmode="lin" valueType="num">
                                      <p:cBhvr>
                                        <p:cTn id="21" dur="500"/>
                                        <p:tgtEl>
                                          <p:spTgt spid="98312"/>
                                        </p:tgtEl>
                                        <p:attrNameLst>
                                          <p:attrName>ppt_h</p:attrName>
                                        </p:attrNameLst>
                                      </p:cBhvr>
                                      <p:tavLst>
                                        <p:tav tm="0">
                                          <p:val>
                                            <p:strVal val="ppt_h"/>
                                          </p:val>
                                        </p:tav>
                                        <p:tav tm="100000">
                                          <p:val>
                                            <p:fltVal val="0"/>
                                          </p:val>
                                        </p:tav>
                                      </p:tavLst>
                                    </p:anim>
                                    <p:animEffect transition="out" filter="fade">
                                      <p:cBhvr>
                                        <p:cTn id="22" dur="500"/>
                                        <p:tgtEl>
                                          <p:spTgt spid="98312"/>
                                        </p:tgtEl>
                                      </p:cBhvr>
                                    </p:animEffect>
                                    <p:set>
                                      <p:cBhvr>
                                        <p:cTn id="23" dur="1" fill="hold">
                                          <p:stCondLst>
                                            <p:cond delay="499"/>
                                          </p:stCondLst>
                                        </p:cTn>
                                        <p:tgtEl>
                                          <p:spTgt spid="98312"/>
                                        </p:tgtEl>
                                        <p:attrNameLst>
                                          <p:attrName>style.visibility</p:attrName>
                                        </p:attrNameLst>
                                      </p:cBhvr>
                                      <p:to>
                                        <p:strVal val="hidden"/>
                                      </p:to>
                                    </p:set>
                                  </p:childTnLst>
                                </p:cTn>
                              </p:par>
                              <p:par>
                                <p:cTn id="24" presetID="53" presetClass="exit" presetSubtype="0" fill="hold" nodeType="withEffect">
                                  <p:stCondLst>
                                    <p:cond delay="0"/>
                                  </p:stCondLst>
                                  <p:childTnLst>
                                    <p:anim calcmode="lin" valueType="num">
                                      <p:cBhvr>
                                        <p:cTn id="25" dur="500"/>
                                        <p:tgtEl>
                                          <p:spTgt spid="98319"/>
                                        </p:tgtEl>
                                        <p:attrNameLst>
                                          <p:attrName>ppt_w</p:attrName>
                                        </p:attrNameLst>
                                      </p:cBhvr>
                                      <p:tavLst>
                                        <p:tav tm="0">
                                          <p:val>
                                            <p:strVal val="ppt_w"/>
                                          </p:val>
                                        </p:tav>
                                        <p:tav tm="100000">
                                          <p:val>
                                            <p:fltVal val="0"/>
                                          </p:val>
                                        </p:tav>
                                      </p:tavLst>
                                    </p:anim>
                                    <p:anim calcmode="lin" valueType="num">
                                      <p:cBhvr>
                                        <p:cTn id="26" dur="500"/>
                                        <p:tgtEl>
                                          <p:spTgt spid="98319"/>
                                        </p:tgtEl>
                                        <p:attrNameLst>
                                          <p:attrName>ppt_h</p:attrName>
                                        </p:attrNameLst>
                                      </p:cBhvr>
                                      <p:tavLst>
                                        <p:tav tm="0">
                                          <p:val>
                                            <p:strVal val="ppt_h"/>
                                          </p:val>
                                        </p:tav>
                                        <p:tav tm="100000">
                                          <p:val>
                                            <p:fltVal val="0"/>
                                          </p:val>
                                        </p:tav>
                                      </p:tavLst>
                                    </p:anim>
                                    <p:animEffect transition="out" filter="fade">
                                      <p:cBhvr>
                                        <p:cTn id="27" dur="500"/>
                                        <p:tgtEl>
                                          <p:spTgt spid="98319"/>
                                        </p:tgtEl>
                                      </p:cBhvr>
                                    </p:animEffect>
                                    <p:set>
                                      <p:cBhvr>
                                        <p:cTn id="28" dur="1" fill="hold">
                                          <p:stCondLst>
                                            <p:cond delay="499"/>
                                          </p:stCondLst>
                                        </p:cTn>
                                        <p:tgtEl>
                                          <p:spTgt spid="98319"/>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98323"/>
                                        </p:tgtEl>
                                        <p:attrNameLst>
                                          <p:attrName>style.visibility</p:attrName>
                                        </p:attrNameLst>
                                      </p:cBhvr>
                                      <p:to>
                                        <p:strVal val="visible"/>
                                      </p:to>
                                    </p:set>
                                    <p:anim calcmode="lin" valueType="num">
                                      <p:cBhvr>
                                        <p:cTn id="31" dur="500" fill="hold"/>
                                        <p:tgtEl>
                                          <p:spTgt spid="98323"/>
                                        </p:tgtEl>
                                        <p:attrNameLst>
                                          <p:attrName>ppt_w</p:attrName>
                                        </p:attrNameLst>
                                      </p:cBhvr>
                                      <p:tavLst>
                                        <p:tav tm="0">
                                          <p:val>
                                            <p:fltVal val="0"/>
                                          </p:val>
                                        </p:tav>
                                        <p:tav tm="100000">
                                          <p:val>
                                            <p:strVal val="#ppt_w"/>
                                          </p:val>
                                        </p:tav>
                                      </p:tavLst>
                                    </p:anim>
                                    <p:anim calcmode="lin" valueType="num">
                                      <p:cBhvr>
                                        <p:cTn id="32" dur="500" fill="hold"/>
                                        <p:tgtEl>
                                          <p:spTgt spid="98323"/>
                                        </p:tgtEl>
                                        <p:attrNameLst>
                                          <p:attrName>ppt_h</p:attrName>
                                        </p:attrNameLst>
                                      </p:cBhvr>
                                      <p:tavLst>
                                        <p:tav tm="0">
                                          <p:val>
                                            <p:fltVal val="0"/>
                                          </p:val>
                                        </p:tav>
                                        <p:tav tm="100000">
                                          <p:val>
                                            <p:strVal val="#ppt_h"/>
                                          </p:val>
                                        </p:tav>
                                      </p:tavLst>
                                    </p:anim>
                                    <p:animEffect transition="in" filter="fade">
                                      <p:cBhvr>
                                        <p:cTn id="33" dur="500"/>
                                        <p:tgtEl>
                                          <p:spTgt spid="98323"/>
                                        </p:tgtEl>
                                      </p:cBhvr>
                                    </p:animEffect>
                                  </p:childTnLst>
                                </p:cTn>
                              </p:par>
                              <p:par>
                                <p:cTn id="34" presetID="53" presetClass="entr" presetSubtype="0" fill="hold" nodeType="withEffect">
                                  <p:stCondLst>
                                    <p:cond delay="0"/>
                                  </p:stCondLst>
                                  <p:childTnLst>
                                    <p:set>
                                      <p:cBhvr>
                                        <p:cTn id="35" dur="1" fill="hold">
                                          <p:stCondLst>
                                            <p:cond delay="0"/>
                                          </p:stCondLst>
                                        </p:cTn>
                                        <p:tgtEl>
                                          <p:spTgt spid="98322"/>
                                        </p:tgtEl>
                                        <p:attrNameLst>
                                          <p:attrName>style.visibility</p:attrName>
                                        </p:attrNameLst>
                                      </p:cBhvr>
                                      <p:to>
                                        <p:strVal val="visible"/>
                                      </p:to>
                                    </p:set>
                                    <p:anim calcmode="lin" valueType="num">
                                      <p:cBhvr>
                                        <p:cTn id="36" dur="500" fill="hold"/>
                                        <p:tgtEl>
                                          <p:spTgt spid="98322"/>
                                        </p:tgtEl>
                                        <p:attrNameLst>
                                          <p:attrName>ppt_w</p:attrName>
                                        </p:attrNameLst>
                                      </p:cBhvr>
                                      <p:tavLst>
                                        <p:tav tm="0">
                                          <p:val>
                                            <p:fltVal val="0"/>
                                          </p:val>
                                        </p:tav>
                                        <p:tav tm="100000">
                                          <p:val>
                                            <p:strVal val="#ppt_w"/>
                                          </p:val>
                                        </p:tav>
                                      </p:tavLst>
                                    </p:anim>
                                    <p:anim calcmode="lin" valueType="num">
                                      <p:cBhvr>
                                        <p:cTn id="37" dur="500" fill="hold"/>
                                        <p:tgtEl>
                                          <p:spTgt spid="98322"/>
                                        </p:tgtEl>
                                        <p:attrNameLst>
                                          <p:attrName>ppt_h</p:attrName>
                                        </p:attrNameLst>
                                      </p:cBhvr>
                                      <p:tavLst>
                                        <p:tav tm="0">
                                          <p:val>
                                            <p:fltVal val="0"/>
                                          </p:val>
                                        </p:tav>
                                        <p:tav tm="100000">
                                          <p:val>
                                            <p:strVal val="#ppt_h"/>
                                          </p:val>
                                        </p:tav>
                                      </p:tavLst>
                                    </p:anim>
                                    <p:animEffect transition="in" filter="fade">
                                      <p:cBhvr>
                                        <p:cTn id="38" dur="500"/>
                                        <p:tgtEl>
                                          <p:spTgt spid="98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358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000000"/>
              </a:solidFill>
              <a:latin typeface="Times New Roman" charset="0"/>
              <a:ea typeface="ＭＳ Ｐゴシック" charset="0"/>
            </a:endParaRPr>
          </a:p>
        </p:txBody>
      </p:sp>
      <p:sp>
        <p:nvSpPr>
          <p:cNvPr id="35844" name="Rectangle 4"/>
          <p:cNvSpPr>
            <a:spLocks noGrp="1" noChangeArrowheads="1"/>
          </p:cNvSpPr>
          <p:nvPr>
            <p:ph type="title"/>
          </p:nvPr>
        </p:nvSpPr>
        <p:spPr>
          <a:xfrm>
            <a:off x="1143000" y="0"/>
            <a:ext cx="7772400" cy="914400"/>
          </a:xfrm>
          <a:noFill/>
        </p:spPr>
        <p:txBody>
          <a:bodyPr lIns="90488" tIns="44450" rIns="90488" bIns="44450"/>
          <a:lstStyle/>
          <a:p>
            <a:r>
              <a:rPr lang="ja-JP" altLang="en-US">
                <a:latin typeface="Times New Roman" charset="0"/>
              </a:rPr>
              <a:t>“</a:t>
            </a:r>
            <a:r>
              <a:rPr lang="en-US">
                <a:latin typeface="Times New Roman" charset="0"/>
              </a:rPr>
              <a:t>The Lost Generation</a:t>
            </a:r>
            <a:r>
              <a:rPr lang="ja-JP" altLang="en-US">
                <a:latin typeface="Times New Roman" charset="0"/>
              </a:rPr>
              <a:t>”</a:t>
            </a:r>
            <a:endParaRPr lang="en-US">
              <a:latin typeface="Times New Roman" charset="0"/>
            </a:endParaRPr>
          </a:p>
        </p:txBody>
      </p:sp>
      <p:sp>
        <p:nvSpPr>
          <p:cNvPr id="20485" name="Rectangle 5"/>
          <p:cNvSpPr>
            <a:spLocks noGrp="1" noChangeArrowheads="1"/>
          </p:cNvSpPr>
          <p:nvPr>
            <p:ph type="body" idx="1"/>
          </p:nvPr>
        </p:nvSpPr>
        <p:spPr>
          <a:xfrm>
            <a:off x="838200" y="914400"/>
            <a:ext cx="8305800" cy="5943600"/>
          </a:xfrm>
        </p:spPr>
        <p:txBody>
          <a:bodyPr lIns="90488" tIns="44450" rIns="90488" bIns="44450"/>
          <a:lstStyle/>
          <a:p>
            <a:r>
              <a:rPr lang="en-US">
                <a:latin typeface="Arial" charset="0"/>
              </a:rPr>
              <a:t>The 1920s gave rise to a new class of intellectuals who condemned the new American industrial society &amp; materialism:</a:t>
            </a:r>
          </a:p>
          <a:p>
            <a:pPr lvl="1"/>
            <a:r>
              <a:rPr lang="en-US" u="sng">
                <a:effectLst>
                  <a:outerShdw blurRad="38100" dist="38100" dir="2700000" algn="tl">
                    <a:srgbClr val="DDDDDD"/>
                  </a:outerShdw>
                </a:effectLst>
                <a:latin typeface="Arial" charset="0"/>
              </a:rPr>
              <a:t>Pessimistic Literature</a:t>
            </a:r>
            <a:r>
              <a:rPr lang="en-US">
                <a:latin typeface="Arial" charset="0"/>
              </a:rPr>
              <a:t>: TS Eliot, Ezra Pound, Sinclair Lewis,       F Scott Fitzgerald, Hemingway</a:t>
            </a:r>
          </a:p>
          <a:p>
            <a:pPr lvl="1"/>
            <a:r>
              <a:rPr lang="en-US" u="sng">
                <a:effectLst>
                  <a:outerShdw blurRad="38100" dist="38100" dir="2700000" algn="tl">
                    <a:srgbClr val="DDDDDD"/>
                  </a:outerShdw>
                </a:effectLst>
                <a:latin typeface="Arial" charset="0"/>
              </a:rPr>
              <a:t>Playwrights</a:t>
            </a:r>
            <a:r>
              <a:rPr lang="en-US">
                <a:latin typeface="Arial" charset="0"/>
              </a:rPr>
              <a:t>: Eugene O</a:t>
            </a:r>
            <a:r>
              <a:rPr lang="ja-JP" altLang="en-US">
                <a:latin typeface="Arial" charset="0"/>
              </a:rPr>
              <a:t>’</a:t>
            </a:r>
            <a:r>
              <a:rPr lang="en-US">
                <a:latin typeface="Arial" charset="0"/>
              </a:rPr>
              <a:t>Neill</a:t>
            </a:r>
          </a:p>
          <a:p>
            <a:pPr lvl="1"/>
            <a:r>
              <a:rPr lang="en-US" u="sng">
                <a:effectLst>
                  <a:outerShdw blurRad="38100" dist="38100" dir="2700000" algn="tl">
                    <a:srgbClr val="DDDDDD"/>
                  </a:outerShdw>
                </a:effectLst>
                <a:latin typeface="Arial" charset="0"/>
              </a:rPr>
              <a:t>Music</a:t>
            </a:r>
            <a:r>
              <a:rPr lang="en-US">
                <a:latin typeface="Arial" charset="0"/>
              </a:rPr>
              <a:t>: Gershwin &amp; Copeland  </a:t>
            </a:r>
          </a:p>
        </p:txBody>
      </p:sp>
      <p:sp>
        <p:nvSpPr>
          <p:cNvPr id="20486" name="AutoShape 6"/>
          <p:cNvSpPr>
            <a:spLocks noChangeArrowheads="1"/>
          </p:cNvSpPr>
          <p:nvPr/>
        </p:nvSpPr>
        <p:spPr bwMode="auto">
          <a:xfrm>
            <a:off x="1447800" y="457200"/>
            <a:ext cx="5791200" cy="914400"/>
          </a:xfrm>
          <a:prstGeom prst="wedgeRectCallout">
            <a:avLst>
              <a:gd name="adj1" fmla="val 62639"/>
              <a:gd name="adj2" fmla="val 287500"/>
            </a:avLst>
          </a:prstGeom>
          <a:solidFill>
            <a:srgbClr val="FFFF99"/>
          </a:solidFill>
          <a:ln w="38100">
            <a:solidFill>
              <a:schemeClr val="tx1"/>
            </a:solidFill>
            <a:miter lim="800000"/>
            <a:headEnd/>
            <a:tailEnd/>
          </a:ln>
        </p:spPr>
        <p:txBody>
          <a:bodyPr/>
          <a:lstStyle/>
          <a:p>
            <a:pPr algn="ctr" eaLnBrk="0" fontAlgn="base" hangingPunct="0">
              <a:lnSpc>
                <a:spcPct val="80000"/>
              </a:lnSpc>
              <a:spcBef>
                <a:spcPct val="0"/>
              </a:spcBef>
              <a:spcAft>
                <a:spcPct val="0"/>
              </a:spcAft>
            </a:pP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The Waste Land</a:t>
            </a: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 focused on a sterile U.S. society</a:t>
            </a:r>
          </a:p>
        </p:txBody>
      </p:sp>
      <p:sp>
        <p:nvSpPr>
          <p:cNvPr id="20487" name="AutoShape 7"/>
          <p:cNvSpPr>
            <a:spLocks noChangeArrowheads="1"/>
          </p:cNvSpPr>
          <p:nvPr/>
        </p:nvSpPr>
        <p:spPr bwMode="auto">
          <a:xfrm>
            <a:off x="1066800" y="1524000"/>
            <a:ext cx="7696200" cy="533400"/>
          </a:xfrm>
          <a:prstGeom prst="wedgeRectCallout">
            <a:avLst>
              <a:gd name="adj1" fmla="val -32259"/>
              <a:gd name="adj2" fmla="val 454764"/>
            </a:avLst>
          </a:prstGeom>
          <a:solidFill>
            <a:srgbClr val="CCFFFF"/>
          </a:solidFill>
          <a:ln w="381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600" smtClean="0">
                <a:solidFill>
                  <a:srgbClr val="000000"/>
                </a:solidFill>
                <a:latin typeface="Times New Roman" charset="0"/>
                <a:ea typeface="ＭＳ Ｐゴシック" charset="0"/>
              </a:rPr>
              <a:t>Poetry discussed a </a:t>
            </a: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botched wasteland</a:t>
            </a:r>
            <a:r>
              <a:rPr lang="ja-JP" altLang="en-US" sz="3600" smtClean="0">
                <a:solidFill>
                  <a:srgbClr val="000000"/>
                </a:solidFill>
                <a:latin typeface="Times New Roman" charset="0"/>
                <a:ea typeface="ＭＳ Ｐゴシック" charset="0"/>
              </a:rPr>
              <a:t>”</a:t>
            </a:r>
            <a:endParaRPr lang="en-US" sz="3600" smtClean="0">
              <a:solidFill>
                <a:srgbClr val="000000"/>
              </a:solidFill>
              <a:latin typeface="Times New Roman" charset="0"/>
              <a:ea typeface="ＭＳ Ｐゴシック" charset="0"/>
            </a:endParaRPr>
          </a:p>
        </p:txBody>
      </p:sp>
      <p:sp>
        <p:nvSpPr>
          <p:cNvPr id="20488" name="AutoShape 8"/>
          <p:cNvSpPr>
            <a:spLocks noChangeArrowheads="1"/>
          </p:cNvSpPr>
          <p:nvPr/>
        </p:nvSpPr>
        <p:spPr bwMode="auto">
          <a:xfrm>
            <a:off x="533400" y="2209800"/>
            <a:ext cx="8305800" cy="533400"/>
          </a:xfrm>
          <a:prstGeom prst="wedgeRectCallout">
            <a:avLst>
              <a:gd name="adj1" fmla="val 9287"/>
              <a:gd name="adj2" fmla="val 332440"/>
            </a:avLst>
          </a:prstGeom>
          <a:solidFill>
            <a:srgbClr val="FFCC99"/>
          </a:solidFill>
          <a:ln w="38100">
            <a:solidFill>
              <a:schemeClr val="tx1"/>
            </a:solidFill>
            <a:miter lim="800000"/>
            <a:headEnd/>
            <a:tailEnd/>
          </a:ln>
        </p:spPr>
        <p:txBody>
          <a:bodyPr/>
          <a:lstStyle/>
          <a:p>
            <a:pPr algn="ctr" eaLnBrk="0" fontAlgn="base" hangingPunct="0">
              <a:lnSpc>
                <a:spcPct val="80000"/>
              </a:lnSpc>
              <a:spcBef>
                <a:spcPct val="0"/>
              </a:spcBef>
              <a:spcAft>
                <a:spcPct val="0"/>
              </a:spcAft>
            </a:pP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Main Street</a:t>
            </a: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–narrow-minded small towns</a:t>
            </a:r>
          </a:p>
        </p:txBody>
      </p:sp>
      <p:sp>
        <p:nvSpPr>
          <p:cNvPr id="20489" name="AutoShape 9"/>
          <p:cNvSpPr>
            <a:spLocks noChangeArrowheads="1"/>
          </p:cNvSpPr>
          <p:nvPr/>
        </p:nvSpPr>
        <p:spPr bwMode="auto">
          <a:xfrm>
            <a:off x="990600" y="2819400"/>
            <a:ext cx="6858000" cy="533400"/>
          </a:xfrm>
          <a:prstGeom prst="wedgeRectCallout">
            <a:avLst>
              <a:gd name="adj1" fmla="val -18102"/>
              <a:gd name="adj2" fmla="val 322319"/>
            </a:avLst>
          </a:prstGeom>
          <a:solidFill>
            <a:srgbClr val="FFCCFF"/>
          </a:solidFill>
          <a:ln w="38100">
            <a:solidFill>
              <a:schemeClr val="tx1"/>
            </a:solidFill>
            <a:miter lim="800000"/>
            <a:headEnd/>
            <a:tailEnd/>
          </a:ln>
        </p:spPr>
        <p:txBody>
          <a:bodyPr/>
          <a:lstStyle/>
          <a:p>
            <a:pPr algn="ctr" eaLnBrk="0" fontAlgn="base" hangingPunct="0">
              <a:lnSpc>
                <a:spcPct val="80000"/>
              </a:lnSpc>
              <a:spcBef>
                <a:spcPct val="0"/>
              </a:spcBef>
              <a:spcAft>
                <a:spcPct val="0"/>
              </a:spcAft>
            </a:pP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Great Gatsby</a:t>
            </a:r>
            <a:r>
              <a:rPr lang="ja-JP" altLang="en-US" sz="3600" smtClean="0">
                <a:solidFill>
                  <a:srgbClr val="000000"/>
                </a:solidFill>
                <a:latin typeface="Times New Roman" charset="0"/>
                <a:ea typeface="ＭＳ Ｐゴシック" charset="0"/>
              </a:rPr>
              <a:t>”</a:t>
            </a:r>
            <a:r>
              <a:rPr lang="en-US" sz="3600" smtClean="0">
                <a:solidFill>
                  <a:srgbClr val="000000"/>
                </a:solidFill>
                <a:latin typeface="Times New Roman" charset="0"/>
                <a:ea typeface="ＭＳ Ｐゴシック" charset="0"/>
              </a:rPr>
              <a:t>—human emptiness </a:t>
            </a:r>
          </a:p>
        </p:txBody>
      </p:sp>
      <p:sp>
        <p:nvSpPr>
          <p:cNvPr id="20490" name="AutoShape 10"/>
          <p:cNvSpPr>
            <a:spLocks noChangeArrowheads="1"/>
          </p:cNvSpPr>
          <p:nvPr/>
        </p:nvSpPr>
        <p:spPr bwMode="auto">
          <a:xfrm>
            <a:off x="1371600" y="3505200"/>
            <a:ext cx="6858000" cy="533400"/>
          </a:xfrm>
          <a:prstGeom prst="wedgeRectCallout">
            <a:avLst>
              <a:gd name="adj1" fmla="val 51296"/>
              <a:gd name="adj2" fmla="val 196431"/>
            </a:avLst>
          </a:prstGeom>
          <a:solidFill>
            <a:srgbClr val="CCFFCC"/>
          </a:solidFill>
          <a:ln w="381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600" smtClean="0">
                <a:solidFill>
                  <a:srgbClr val="000000"/>
                </a:solidFill>
                <a:latin typeface="Times New Roman" charset="0"/>
                <a:ea typeface="ＭＳ Ｐゴシック" charset="0"/>
              </a:rPr>
              <a:t>Romantic individualism &amp; violence</a:t>
            </a:r>
          </a:p>
        </p:txBody>
      </p:sp>
      <p:sp>
        <p:nvSpPr>
          <p:cNvPr id="20491" name="AutoShape 11"/>
          <p:cNvSpPr>
            <a:spLocks noChangeArrowheads="1"/>
          </p:cNvSpPr>
          <p:nvPr/>
        </p:nvSpPr>
        <p:spPr bwMode="auto">
          <a:xfrm>
            <a:off x="3048000" y="4419600"/>
            <a:ext cx="5257800" cy="533400"/>
          </a:xfrm>
          <a:prstGeom prst="wedgeRectCallout">
            <a:avLst>
              <a:gd name="adj1" fmla="val -3111"/>
              <a:gd name="adj2" fmla="val 176190"/>
            </a:avLst>
          </a:prstGeom>
          <a:solidFill>
            <a:srgbClr val="CCCCFF"/>
          </a:solidFill>
          <a:ln w="38100">
            <a:solidFill>
              <a:schemeClr val="tx1"/>
            </a:solidFill>
            <a:miter lim="800000"/>
            <a:headEnd/>
            <a:tailEnd/>
          </a:ln>
        </p:spPr>
        <p:txBody>
          <a:bodyPr/>
          <a:lstStyle/>
          <a:p>
            <a:pPr algn="ctr" eaLnBrk="0" fontAlgn="base" hangingPunct="0">
              <a:lnSpc>
                <a:spcPct val="80000"/>
              </a:lnSpc>
              <a:spcBef>
                <a:spcPct val="0"/>
              </a:spcBef>
              <a:spcAft>
                <a:spcPct val="0"/>
              </a:spcAft>
            </a:pPr>
            <a:r>
              <a:rPr lang="en-US" sz="3600" smtClean="0">
                <a:solidFill>
                  <a:srgbClr val="000000"/>
                </a:solidFill>
                <a:latin typeface="Times New Roman" charset="0"/>
                <a:ea typeface="ＭＳ Ｐゴシック" charset="0"/>
              </a:rPr>
              <a:t>Plays of tragic pipedreams  </a:t>
            </a:r>
          </a:p>
        </p:txBody>
      </p:sp>
    </p:spTree>
    <p:extLst>
      <p:ext uri="{BB962C8B-B14F-4D97-AF65-F5344CB8AC3E}">
        <p14:creationId xmlns:p14="http://schemas.microsoft.com/office/powerpoint/2010/main" val="194983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fltVal val="0"/>
                                          </p:val>
                                        </p:tav>
                                        <p:tav tm="100000">
                                          <p:val>
                                            <p:strVal val="#ppt_w"/>
                                          </p:val>
                                        </p:tav>
                                      </p:tavLst>
                                    </p:anim>
                                    <p:anim calcmode="lin" valueType="num">
                                      <p:cBhvr>
                                        <p:cTn id="8" dur="500" fill="hold"/>
                                        <p:tgtEl>
                                          <p:spTgt spid="20486"/>
                                        </p:tgtEl>
                                        <p:attrNameLst>
                                          <p:attrName>ppt_h</p:attrName>
                                        </p:attrNameLst>
                                      </p:cBhvr>
                                      <p:tavLst>
                                        <p:tav tm="0">
                                          <p:val>
                                            <p:fltVal val="0"/>
                                          </p:val>
                                        </p:tav>
                                        <p:tav tm="100000">
                                          <p:val>
                                            <p:strVal val="#ppt_h"/>
                                          </p:val>
                                        </p:tav>
                                      </p:tavLst>
                                    </p:anim>
                                    <p:animEffect transition="in" filter="fade">
                                      <p:cBhvr>
                                        <p:cTn id="9" dur="500"/>
                                        <p:tgtEl>
                                          <p:spTgt spid="204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487"/>
                                        </p:tgtEl>
                                        <p:attrNameLst>
                                          <p:attrName>style.visibility</p:attrName>
                                        </p:attrNameLst>
                                      </p:cBhvr>
                                      <p:to>
                                        <p:strVal val="visible"/>
                                      </p:to>
                                    </p:set>
                                    <p:anim calcmode="lin" valueType="num">
                                      <p:cBhvr>
                                        <p:cTn id="14" dur="500" fill="hold"/>
                                        <p:tgtEl>
                                          <p:spTgt spid="20487"/>
                                        </p:tgtEl>
                                        <p:attrNameLst>
                                          <p:attrName>ppt_w</p:attrName>
                                        </p:attrNameLst>
                                      </p:cBhvr>
                                      <p:tavLst>
                                        <p:tav tm="0">
                                          <p:val>
                                            <p:fltVal val="0"/>
                                          </p:val>
                                        </p:tav>
                                        <p:tav tm="100000">
                                          <p:val>
                                            <p:strVal val="#ppt_w"/>
                                          </p:val>
                                        </p:tav>
                                      </p:tavLst>
                                    </p:anim>
                                    <p:anim calcmode="lin" valueType="num">
                                      <p:cBhvr>
                                        <p:cTn id="15" dur="500" fill="hold"/>
                                        <p:tgtEl>
                                          <p:spTgt spid="20487"/>
                                        </p:tgtEl>
                                        <p:attrNameLst>
                                          <p:attrName>ppt_h</p:attrName>
                                        </p:attrNameLst>
                                      </p:cBhvr>
                                      <p:tavLst>
                                        <p:tav tm="0">
                                          <p:val>
                                            <p:fltVal val="0"/>
                                          </p:val>
                                        </p:tav>
                                        <p:tav tm="100000">
                                          <p:val>
                                            <p:strVal val="#ppt_h"/>
                                          </p:val>
                                        </p:tav>
                                      </p:tavLst>
                                    </p:anim>
                                    <p:animEffect transition="in" filter="fade">
                                      <p:cBhvr>
                                        <p:cTn id="16" dur="500"/>
                                        <p:tgtEl>
                                          <p:spTgt spid="204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488"/>
                                        </p:tgtEl>
                                        <p:attrNameLst>
                                          <p:attrName>style.visibility</p:attrName>
                                        </p:attrNameLst>
                                      </p:cBhvr>
                                      <p:to>
                                        <p:strVal val="visible"/>
                                      </p:to>
                                    </p:set>
                                    <p:anim calcmode="lin" valueType="num">
                                      <p:cBhvr>
                                        <p:cTn id="21" dur="500" fill="hold"/>
                                        <p:tgtEl>
                                          <p:spTgt spid="20488"/>
                                        </p:tgtEl>
                                        <p:attrNameLst>
                                          <p:attrName>ppt_w</p:attrName>
                                        </p:attrNameLst>
                                      </p:cBhvr>
                                      <p:tavLst>
                                        <p:tav tm="0">
                                          <p:val>
                                            <p:fltVal val="0"/>
                                          </p:val>
                                        </p:tav>
                                        <p:tav tm="100000">
                                          <p:val>
                                            <p:strVal val="#ppt_w"/>
                                          </p:val>
                                        </p:tav>
                                      </p:tavLst>
                                    </p:anim>
                                    <p:anim calcmode="lin" valueType="num">
                                      <p:cBhvr>
                                        <p:cTn id="22" dur="500" fill="hold"/>
                                        <p:tgtEl>
                                          <p:spTgt spid="20488"/>
                                        </p:tgtEl>
                                        <p:attrNameLst>
                                          <p:attrName>ppt_h</p:attrName>
                                        </p:attrNameLst>
                                      </p:cBhvr>
                                      <p:tavLst>
                                        <p:tav tm="0">
                                          <p:val>
                                            <p:fltVal val="0"/>
                                          </p:val>
                                        </p:tav>
                                        <p:tav tm="100000">
                                          <p:val>
                                            <p:strVal val="#ppt_h"/>
                                          </p:val>
                                        </p:tav>
                                      </p:tavLst>
                                    </p:anim>
                                    <p:animEffect transition="in" filter="fade">
                                      <p:cBhvr>
                                        <p:cTn id="23" dur="500"/>
                                        <p:tgtEl>
                                          <p:spTgt spid="204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489"/>
                                        </p:tgtEl>
                                        <p:attrNameLst>
                                          <p:attrName>style.visibility</p:attrName>
                                        </p:attrNameLst>
                                      </p:cBhvr>
                                      <p:to>
                                        <p:strVal val="visible"/>
                                      </p:to>
                                    </p:set>
                                    <p:anim calcmode="lin" valueType="num">
                                      <p:cBhvr>
                                        <p:cTn id="28" dur="500" fill="hold"/>
                                        <p:tgtEl>
                                          <p:spTgt spid="20489"/>
                                        </p:tgtEl>
                                        <p:attrNameLst>
                                          <p:attrName>ppt_w</p:attrName>
                                        </p:attrNameLst>
                                      </p:cBhvr>
                                      <p:tavLst>
                                        <p:tav tm="0">
                                          <p:val>
                                            <p:fltVal val="0"/>
                                          </p:val>
                                        </p:tav>
                                        <p:tav tm="100000">
                                          <p:val>
                                            <p:strVal val="#ppt_w"/>
                                          </p:val>
                                        </p:tav>
                                      </p:tavLst>
                                    </p:anim>
                                    <p:anim calcmode="lin" valueType="num">
                                      <p:cBhvr>
                                        <p:cTn id="29" dur="500" fill="hold"/>
                                        <p:tgtEl>
                                          <p:spTgt spid="20489"/>
                                        </p:tgtEl>
                                        <p:attrNameLst>
                                          <p:attrName>ppt_h</p:attrName>
                                        </p:attrNameLst>
                                      </p:cBhvr>
                                      <p:tavLst>
                                        <p:tav tm="0">
                                          <p:val>
                                            <p:fltVal val="0"/>
                                          </p:val>
                                        </p:tav>
                                        <p:tav tm="100000">
                                          <p:val>
                                            <p:strVal val="#ppt_h"/>
                                          </p:val>
                                        </p:tav>
                                      </p:tavLst>
                                    </p:anim>
                                    <p:animEffect transition="in" filter="fade">
                                      <p:cBhvr>
                                        <p:cTn id="30" dur="500"/>
                                        <p:tgtEl>
                                          <p:spTgt spid="204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0490"/>
                                        </p:tgtEl>
                                        <p:attrNameLst>
                                          <p:attrName>style.visibility</p:attrName>
                                        </p:attrNameLst>
                                      </p:cBhvr>
                                      <p:to>
                                        <p:strVal val="visible"/>
                                      </p:to>
                                    </p:set>
                                    <p:anim calcmode="lin" valueType="num">
                                      <p:cBhvr>
                                        <p:cTn id="35" dur="500" fill="hold"/>
                                        <p:tgtEl>
                                          <p:spTgt spid="20490"/>
                                        </p:tgtEl>
                                        <p:attrNameLst>
                                          <p:attrName>ppt_w</p:attrName>
                                        </p:attrNameLst>
                                      </p:cBhvr>
                                      <p:tavLst>
                                        <p:tav tm="0">
                                          <p:val>
                                            <p:fltVal val="0"/>
                                          </p:val>
                                        </p:tav>
                                        <p:tav tm="100000">
                                          <p:val>
                                            <p:strVal val="#ppt_w"/>
                                          </p:val>
                                        </p:tav>
                                      </p:tavLst>
                                    </p:anim>
                                    <p:anim calcmode="lin" valueType="num">
                                      <p:cBhvr>
                                        <p:cTn id="36" dur="500" fill="hold"/>
                                        <p:tgtEl>
                                          <p:spTgt spid="20490"/>
                                        </p:tgtEl>
                                        <p:attrNameLst>
                                          <p:attrName>ppt_h</p:attrName>
                                        </p:attrNameLst>
                                      </p:cBhvr>
                                      <p:tavLst>
                                        <p:tav tm="0">
                                          <p:val>
                                            <p:fltVal val="0"/>
                                          </p:val>
                                        </p:tav>
                                        <p:tav tm="100000">
                                          <p:val>
                                            <p:strVal val="#ppt_h"/>
                                          </p:val>
                                        </p:tav>
                                      </p:tavLst>
                                    </p:anim>
                                    <p:animEffect transition="in" filter="fade">
                                      <p:cBhvr>
                                        <p:cTn id="37" dur="500"/>
                                        <p:tgtEl>
                                          <p:spTgt spid="2049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0491"/>
                                        </p:tgtEl>
                                        <p:attrNameLst>
                                          <p:attrName>style.visibility</p:attrName>
                                        </p:attrNameLst>
                                      </p:cBhvr>
                                      <p:to>
                                        <p:strVal val="visible"/>
                                      </p:to>
                                    </p:set>
                                    <p:anim calcmode="lin" valueType="num">
                                      <p:cBhvr>
                                        <p:cTn id="42" dur="500" fill="hold"/>
                                        <p:tgtEl>
                                          <p:spTgt spid="20491"/>
                                        </p:tgtEl>
                                        <p:attrNameLst>
                                          <p:attrName>ppt_w</p:attrName>
                                        </p:attrNameLst>
                                      </p:cBhvr>
                                      <p:tavLst>
                                        <p:tav tm="0">
                                          <p:val>
                                            <p:fltVal val="0"/>
                                          </p:val>
                                        </p:tav>
                                        <p:tav tm="100000">
                                          <p:val>
                                            <p:strVal val="#ppt_w"/>
                                          </p:val>
                                        </p:tav>
                                      </p:tavLst>
                                    </p:anim>
                                    <p:anim calcmode="lin" valueType="num">
                                      <p:cBhvr>
                                        <p:cTn id="43" dur="500" fill="hold"/>
                                        <p:tgtEl>
                                          <p:spTgt spid="20491"/>
                                        </p:tgtEl>
                                        <p:attrNameLst>
                                          <p:attrName>ppt_h</p:attrName>
                                        </p:attrNameLst>
                                      </p:cBhvr>
                                      <p:tavLst>
                                        <p:tav tm="0">
                                          <p:val>
                                            <p:fltVal val="0"/>
                                          </p:val>
                                        </p:tav>
                                        <p:tav tm="100000">
                                          <p:val>
                                            <p:strVal val="#ppt_h"/>
                                          </p:val>
                                        </p:tav>
                                      </p:tavLst>
                                    </p:anim>
                                    <p:animEffect transition="in" filter="fade">
                                      <p:cBhvr>
                                        <p:cTn id="44"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7" grpId="0" animBg="1"/>
      <p:bldP spid="20488" grpId="0" animBg="1"/>
      <p:bldP spid="20489" grpId="0" animBg="1"/>
      <p:bldP spid="20490" grpId="0" animBg="1"/>
      <p:bldP spid="2049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City Life in the Jazz Age</a:t>
            </a:r>
          </a:p>
        </p:txBody>
      </p:sp>
      <p:sp>
        <p:nvSpPr>
          <p:cNvPr id="26629" name="Rectangle 5"/>
          <p:cNvSpPr>
            <a:spLocks noGrp="1" noChangeArrowheads="1"/>
          </p:cNvSpPr>
          <p:nvPr>
            <p:ph type="body" idx="1"/>
          </p:nvPr>
        </p:nvSpPr>
        <p:spPr>
          <a:xfrm>
            <a:off x="914400" y="914400"/>
            <a:ext cx="82296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The 1920 census revealed for the 1</a:t>
            </a:r>
            <a:r>
              <a:rPr lang="en-US" baseline="30000">
                <a:latin typeface="Arial" charset="0"/>
              </a:rPr>
              <a:t>st</a:t>
            </a:r>
            <a:r>
              <a:rPr lang="en-US">
                <a:latin typeface="Arial" charset="0"/>
              </a:rPr>
              <a:t> time that more Americans lived in cities than the countryside </a:t>
            </a:r>
          </a:p>
        </p:txBody>
      </p:sp>
      <p:pic>
        <p:nvPicPr>
          <p:cNvPr id="197638" name="Picture 6" descr="newyork"/>
          <p:cNvPicPr>
            <a:picLocks noChangeAspect="1" noChangeArrowheads="1"/>
          </p:cNvPicPr>
          <p:nvPr/>
        </p:nvPicPr>
        <p:blipFill>
          <a:blip r:embed="rId3">
            <a:extLst>
              <a:ext uri="{28A0092B-C50C-407E-A947-70E740481C1C}">
                <a14:useLocalDpi xmlns:a14="http://schemas.microsoft.com/office/drawing/2010/main" val="0"/>
              </a:ext>
            </a:extLst>
          </a:blip>
          <a:srcRect l="8286" r="12572"/>
          <a:stretch>
            <a:fillRect/>
          </a:stretch>
        </p:blipFill>
        <p:spPr bwMode="auto">
          <a:xfrm>
            <a:off x="-4763" y="2895600"/>
            <a:ext cx="9140826" cy="3962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0" y="5899150"/>
            <a:ext cx="9144000" cy="95885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20000"/>
              </a:spcBef>
            </a:pPr>
            <a:r>
              <a:rPr lang="en-US" sz="3400"/>
              <a:t>The New York City skyline in 1930:     Skyscrapers gave cities a unique architectural style</a:t>
            </a:r>
          </a:p>
        </p:txBody>
      </p:sp>
      <p:sp>
        <p:nvSpPr>
          <p:cNvPr id="197640" name="Text Box 8"/>
          <p:cNvSpPr txBox="1">
            <a:spLocks noChangeArrowheads="1"/>
          </p:cNvSpPr>
          <p:nvPr/>
        </p:nvSpPr>
        <p:spPr bwMode="auto">
          <a:xfrm>
            <a:off x="0" y="0"/>
            <a:ext cx="9144000" cy="1449388"/>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80000"/>
              </a:lnSpc>
              <a:spcBef>
                <a:spcPct val="30000"/>
              </a:spcBef>
            </a:pPr>
            <a:r>
              <a:rPr lang="en-US" sz="3600"/>
              <a:t>The shift in focus from the countryside revealed that urban life was different; traditional ties of home, church, schools were absent</a:t>
            </a:r>
          </a:p>
        </p:txBody>
      </p:sp>
      <p:pic>
        <p:nvPicPr>
          <p:cNvPr id="197641" name="Picture 9" descr="21889"/>
          <p:cNvPicPr>
            <a:picLocks noChangeAspect="1" noChangeArrowheads="1"/>
          </p:cNvPicPr>
          <p:nvPr/>
        </p:nvPicPr>
        <p:blipFill>
          <a:blip r:embed="rId4">
            <a:extLst>
              <a:ext uri="{28A0092B-C50C-407E-A947-70E740481C1C}">
                <a14:useLocalDpi xmlns:a14="http://schemas.microsoft.com/office/drawing/2010/main" val="0"/>
              </a:ext>
            </a:extLst>
          </a:blip>
          <a:srcRect t="7259" b="3709"/>
          <a:stretch>
            <a:fillRect/>
          </a:stretch>
        </p:blipFill>
        <p:spPr bwMode="auto">
          <a:xfrm>
            <a:off x="0" y="1452563"/>
            <a:ext cx="9144000" cy="54086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25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97638"/>
                                        </p:tgtEl>
                                      </p:cBhvr>
                                      <p:by x="200000" y="200000"/>
                                    </p:animScale>
                                  </p:childTnLst>
                                </p:cTn>
                              </p:par>
                              <p:par>
                                <p:cTn id="7" presetID="35" presetClass="path" presetSubtype="0" accel="50000" decel="50000" fill="hold" nodeType="withEffect">
                                  <p:stCondLst>
                                    <p:cond delay="0"/>
                                  </p:stCondLst>
                                  <p:childTnLst>
                                    <p:animMotion origin="layout" path="M 0 -1.11111E-6 L -0.375 -0.14444 " pathEditMode="relative" rAng="0" ptsTypes="AA">
                                      <p:cBhvr>
                                        <p:cTn id="8" dur="2000" fill="hold"/>
                                        <p:tgtEl>
                                          <p:spTgt spid="197638"/>
                                        </p:tgtEl>
                                        <p:attrNameLst>
                                          <p:attrName>ppt_x</p:attrName>
                                          <p:attrName>ppt_y</p:attrName>
                                        </p:attrNameLst>
                                      </p:cBhvr>
                                      <p:rCtr x="-18750" y="-722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63" presetClass="path" presetSubtype="0" accel="50000" decel="50000" fill="hold" nodeType="clickEffect">
                                  <p:stCondLst>
                                    <p:cond delay="0"/>
                                  </p:stCondLst>
                                  <p:childTnLst>
                                    <p:animMotion origin="layout" path="M 0 -0.14444 L 0.45 -0.14444 " pathEditMode="relative" rAng="0" ptsTypes="AA">
                                      <p:cBhvr>
                                        <p:cTn id="12" dur="2000" fill="hold"/>
                                        <p:tgtEl>
                                          <p:spTgt spid="197638"/>
                                        </p:tgtEl>
                                        <p:attrNameLst>
                                          <p:attrName>ppt_x</p:attrName>
                                          <p:attrName>ppt_y</p:attrName>
                                        </p:attrNameLst>
                                      </p:cBhvr>
                                      <p:rCtr x="22500" y="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97641"/>
                                        </p:tgtEl>
                                        <p:attrNameLst>
                                          <p:attrName>style.visibility</p:attrName>
                                        </p:attrNameLst>
                                      </p:cBhvr>
                                      <p:to>
                                        <p:strVal val="visible"/>
                                      </p:to>
                                    </p:set>
                                    <p:anim calcmode="lin" valueType="num">
                                      <p:cBhvr>
                                        <p:cTn id="17" dur="500" fill="hold"/>
                                        <p:tgtEl>
                                          <p:spTgt spid="197641"/>
                                        </p:tgtEl>
                                        <p:attrNameLst>
                                          <p:attrName>ppt_w</p:attrName>
                                        </p:attrNameLst>
                                      </p:cBhvr>
                                      <p:tavLst>
                                        <p:tav tm="0">
                                          <p:val>
                                            <p:fltVal val="0"/>
                                          </p:val>
                                        </p:tav>
                                        <p:tav tm="100000">
                                          <p:val>
                                            <p:strVal val="#ppt_w"/>
                                          </p:val>
                                        </p:tav>
                                      </p:tavLst>
                                    </p:anim>
                                    <p:anim calcmode="lin" valueType="num">
                                      <p:cBhvr>
                                        <p:cTn id="18" dur="500" fill="hold"/>
                                        <p:tgtEl>
                                          <p:spTgt spid="197641"/>
                                        </p:tgtEl>
                                        <p:attrNameLst>
                                          <p:attrName>ppt_h</p:attrName>
                                        </p:attrNameLst>
                                      </p:cBhvr>
                                      <p:tavLst>
                                        <p:tav tm="0">
                                          <p:val>
                                            <p:fltVal val="0"/>
                                          </p:val>
                                        </p:tav>
                                        <p:tav tm="100000">
                                          <p:val>
                                            <p:strVal val="#ppt_h"/>
                                          </p:val>
                                        </p:tav>
                                      </p:tavLst>
                                    </p:anim>
                                    <p:animEffect transition="in" filter="fade">
                                      <p:cBhvr>
                                        <p:cTn id="19" dur="500"/>
                                        <p:tgtEl>
                                          <p:spTgt spid="197641"/>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7640"/>
                                        </p:tgtEl>
                                        <p:attrNameLst>
                                          <p:attrName>style.visibility</p:attrName>
                                        </p:attrNameLst>
                                      </p:cBhvr>
                                      <p:to>
                                        <p:strVal val="visible"/>
                                      </p:to>
                                    </p:set>
                                    <p:anim calcmode="lin" valueType="num">
                                      <p:cBhvr>
                                        <p:cTn id="22" dur="500" fill="hold"/>
                                        <p:tgtEl>
                                          <p:spTgt spid="197640"/>
                                        </p:tgtEl>
                                        <p:attrNameLst>
                                          <p:attrName>ppt_w</p:attrName>
                                        </p:attrNameLst>
                                      </p:cBhvr>
                                      <p:tavLst>
                                        <p:tav tm="0">
                                          <p:val>
                                            <p:fltVal val="0"/>
                                          </p:val>
                                        </p:tav>
                                        <p:tav tm="100000">
                                          <p:val>
                                            <p:strVal val="#ppt_w"/>
                                          </p:val>
                                        </p:tav>
                                      </p:tavLst>
                                    </p:anim>
                                    <p:anim calcmode="lin" valueType="num">
                                      <p:cBhvr>
                                        <p:cTn id="23" dur="500" fill="hold"/>
                                        <p:tgtEl>
                                          <p:spTgt spid="197640"/>
                                        </p:tgtEl>
                                        <p:attrNameLst>
                                          <p:attrName>ppt_h</p:attrName>
                                        </p:attrNameLst>
                                      </p:cBhvr>
                                      <p:tavLst>
                                        <p:tav tm="0">
                                          <p:val>
                                            <p:fltVal val="0"/>
                                          </p:val>
                                        </p:tav>
                                        <p:tav tm="100000">
                                          <p:val>
                                            <p:strVal val="#ppt_h"/>
                                          </p:val>
                                        </p:tav>
                                      </p:tavLst>
                                    </p:anim>
                                    <p:animEffect transition="in" filter="fade">
                                      <p:cBhvr>
                                        <p:cTn id="24" dur="5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Rural Counterattack</a:t>
            </a:r>
          </a:p>
        </p:txBody>
      </p:sp>
      <p:sp>
        <p:nvSpPr>
          <p:cNvPr id="27653" name="Rectangle 5"/>
          <p:cNvSpPr>
            <a:spLocks noGrp="1" noChangeArrowheads="1"/>
          </p:cNvSpPr>
          <p:nvPr>
            <p:ph type="body" idx="1"/>
          </p:nvPr>
        </p:nvSpPr>
        <p:spPr>
          <a:xfrm>
            <a:off x="914400" y="1066800"/>
            <a:ext cx="8229600" cy="5791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Rural Americans identified cities with saloons, whorehouses, communist cells, &amp; immorality </a:t>
            </a:r>
          </a:p>
          <a:p>
            <a:r>
              <a:rPr lang="en-US">
                <a:latin typeface="Arial" charset="0"/>
              </a:rPr>
              <a:t>The 1920s saw an attempt to restore a </a:t>
            </a:r>
            <a:r>
              <a:rPr lang="ja-JP" altLang="en-US">
                <a:latin typeface="Arial" charset="0"/>
              </a:rPr>
              <a:t>“</a:t>
            </a:r>
            <a:r>
              <a:rPr lang="en-US">
                <a:latin typeface="Arial" charset="0"/>
              </a:rPr>
              <a:t>Protestant</a:t>
            </a:r>
            <a:r>
              <a:rPr lang="ja-JP" altLang="en-US">
                <a:latin typeface="Arial" charset="0"/>
              </a:rPr>
              <a:t>”</a:t>
            </a:r>
            <a:r>
              <a:rPr lang="en-US">
                <a:latin typeface="Arial" charset="0"/>
              </a:rPr>
              <a:t> culture in America &amp; an attack on any     </a:t>
            </a:r>
            <a:r>
              <a:rPr lang="ja-JP" altLang="en-US">
                <a:latin typeface="Arial" charset="0"/>
              </a:rPr>
              <a:t>“</a:t>
            </a:r>
            <a:r>
              <a:rPr lang="en-US">
                <a:latin typeface="Arial" charset="0"/>
              </a:rPr>
              <a:t>un-American</a:t>
            </a:r>
            <a:r>
              <a:rPr lang="ja-JP" altLang="en-US">
                <a:latin typeface="Arial" charset="0"/>
              </a:rPr>
              <a:t>”</a:t>
            </a:r>
            <a:r>
              <a:rPr lang="en-US">
                <a:latin typeface="Arial" charset="0"/>
              </a:rPr>
              <a:t> behavior like drinking, illiteracy, &amp; immigration</a:t>
            </a:r>
          </a:p>
        </p:txBody>
      </p:sp>
    </p:spTree>
    <p:extLst>
      <p:ext uri="{BB962C8B-B14F-4D97-AF65-F5344CB8AC3E}">
        <p14:creationId xmlns:p14="http://schemas.microsoft.com/office/powerpoint/2010/main" val="4064897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908" name="Rectangle 4"/>
          <p:cNvSpPr>
            <a:spLocks noGrp="1" noChangeArrowheads="1"/>
          </p:cNvSpPr>
          <p:nvPr>
            <p:ph type="title"/>
          </p:nvPr>
        </p:nvSpPr>
        <p:spPr>
          <a:xfrm>
            <a:off x="1143000" y="0"/>
            <a:ext cx="77724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Politics of the 1920s </a:t>
            </a:r>
          </a:p>
        </p:txBody>
      </p:sp>
      <p:sp>
        <p:nvSpPr>
          <p:cNvPr id="123909" name="Rectangle 5"/>
          <p:cNvSpPr>
            <a:spLocks noGrp="1" noChangeArrowheads="1"/>
          </p:cNvSpPr>
          <p:nvPr>
            <p:ph type="body" idx="1"/>
          </p:nvPr>
        </p:nvSpPr>
        <p:spPr>
          <a:xfrm>
            <a:off x="422564" y="1029855"/>
            <a:ext cx="83058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The 1920s were dominated by Republicans in the White House  &amp; in both houses of Congress:</a:t>
            </a:r>
          </a:p>
          <a:p>
            <a:pPr lvl="1">
              <a:lnSpc>
                <a:spcPct val="95000"/>
              </a:lnSpc>
              <a:spcBef>
                <a:spcPct val="10000"/>
              </a:spcBef>
            </a:pPr>
            <a:r>
              <a:rPr lang="en-US" dirty="0"/>
              <a:t>Limited Progressive reforms</a:t>
            </a:r>
          </a:p>
          <a:p>
            <a:pPr lvl="1">
              <a:lnSpc>
                <a:spcPct val="95000"/>
              </a:lnSpc>
              <a:spcBef>
                <a:spcPct val="10000"/>
              </a:spcBef>
            </a:pPr>
            <a:r>
              <a:rPr lang="en-US" dirty="0"/>
              <a:t>Developed a close relationship between the </a:t>
            </a:r>
            <a:r>
              <a:rPr lang="en-US" dirty="0" err="1"/>
              <a:t>gov</a:t>
            </a:r>
            <a:r>
              <a:rPr lang="ja-JP" altLang="en-US" dirty="0">
                <a:latin typeface="Arial"/>
              </a:rPr>
              <a:t>’</a:t>
            </a:r>
            <a:r>
              <a:rPr lang="en-US" dirty="0"/>
              <a:t>t &amp; business that promoted private enterprise</a:t>
            </a:r>
          </a:p>
          <a:p>
            <a:pPr lvl="1">
              <a:lnSpc>
                <a:spcPct val="95000"/>
              </a:lnSpc>
              <a:spcBef>
                <a:spcPct val="10000"/>
              </a:spcBef>
            </a:pPr>
            <a:r>
              <a:rPr lang="en-US" dirty="0"/>
              <a:t>Advocated a foreign policy based on economic investment of U.S. business in the world </a:t>
            </a:r>
          </a:p>
        </p:txBody>
      </p:sp>
    </p:spTree>
    <p:extLst>
      <p:ext uri="{BB962C8B-B14F-4D97-AF65-F5344CB8AC3E}">
        <p14:creationId xmlns:p14="http://schemas.microsoft.com/office/powerpoint/2010/main" val="3034702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6" name="Rectangle 4"/>
          <p:cNvSpPr>
            <a:spLocks noGrp="1" noChangeArrowheads="1"/>
          </p:cNvSpPr>
          <p:nvPr>
            <p:ph type="title"/>
          </p:nvPr>
        </p:nvSpPr>
        <p:spPr>
          <a:xfrm>
            <a:off x="1143000" y="0"/>
            <a:ext cx="77724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Prohibition</a:t>
            </a:r>
          </a:p>
        </p:txBody>
      </p:sp>
      <p:sp>
        <p:nvSpPr>
          <p:cNvPr id="175109" name="Rectangle 5"/>
          <p:cNvSpPr>
            <a:spLocks noGrp="1" noChangeArrowheads="1"/>
          </p:cNvSpPr>
          <p:nvPr>
            <p:ph type="body" idx="1"/>
          </p:nvPr>
        </p:nvSpPr>
        <p:spPr>
          <a:xfrm>
            <a:off x="914400" y="914400"/>
            <a:ext cx="82296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defRPr/>
            </a:pPr>
            <a:r>
              <a:rPr lang="en-US" smtClean="0">
                <a:ea typeface="+mn-ea"/>
              </a:rPr>
              <a:t>In Jan 1920, Congress passed the </a:t>
            </a:r>
            <a:r>
              <a:rPr lang="en-US" u="sng" smtClean="0">
                <a:effectLst>
                  <a:outerShdw blurRad="38100" dist="38100" dir="2700000" algn="tl">
                    <a:srgbClr val="C0C0C0"/>
                  </a:outerShdw>
                </a:effectLst>
                <a:ea typeface="+mn-ea"/>
              </a:rPr>
              <a:t>Volstead Act</a:t>
            </a:r>
            <a:r>
              <a:rPr lang="en-US" smtClean="0">
                <a:ea typeface="+mn-ea"/>
              </a:rPr>
              <a:t> to enforce the 18</a:t>
            </a:r>
            <a:r>
              <a:rPr lang="en-US" baseline="30000" smtClean="0">
                <a:ea typeface="+mn-ea"/>
              </a:rPr>
              <a:t>th</a:t>
            </a:r>
            <a:r>
              <a:rPr lang="en-US" smtClean="0">
                <a:ea typeface="+mn-ea"/>
              </a:rPr>
              <a:t> Amendment (1919)</a:t>
            </a:r>
          </a:p>
          <a:p>
            <a:pPr>
              <a:lnSpc>
                <a:spcPct val="90000"/>
              </a:lnSpc>
              <a:defRPr/>
            </a:pPr>
            <a:r>
              <a:rPr lang="en-US" smtClean="0">
                <a:ea typeface="+mn-ea"/>
              </a:rPr>
              <a:t>26 states had already banned alcohol but the real conflict came when prohibition was applied to urban ethnic groups</a:t>
            </a:r>
          </a:p>
          <a:p>
            <a:pPr>
              <a:lnSpc>
                <a:spcPct val="90000"/>
              </a:lnSpc>
              <a:defRPr/>
            </a:pPr>
            <a:r>
              <a:rPr lang="en-US" smtClean="0">
                <a:ea typeface="+mn-ea"/>
              </a:rPr>
              <a:t>Rural America became dry &amp; urban consumption dropped but was severely resisted</a:t>
            </a:r>
          </a:p>
        </p:txBody>
      </p:sp>
      <p:sp>
        <p:nvSpPr>
          <p:cNvPr id="175110" name="AutoShape 6"/>
          <p:cNvSpPr>
            <a:spLocks noChangeArrowheads="1"/>
          </p:cNvSpPr>
          <p:nvPr/>
        </p:nvSpPr>
        <p:spPr bwMode="auto">
          <a:xfrm>
            <a:off x="1828800" y="5410200"/>
            <a:ext cx="6705600" cy="990600"/>
          </a:xfrm>
          <a:prstGeom prst="wedgeRectCallout">
            <a:avLst>
              <a:gd name="adj1" fmla="val -48815"/>
              <a:gd name="adj2" fmla="val -28141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A rural, Protestant attack on the </a:t>
            </a:r>
            <a:r>
              <a:rPr lang="ja-JP" altLang="en-US" sz="3600"/>
              <a:t>“</a:t>
            </a:r>
            <a:r>
              <a:rPr lang="en-US" sz="3600"/>
              <a:t>social disease of drunkenness</a:t>
            </a:r>
            <a:r>
              <a:rPr lang="ja-JP" altLang="en-US" sz="3600"/>
              <a:t>”</a:t>
            </a:r>
            <a:endParaRPr lang="en-US" sz="3600"/>
          </a:p>
        </p:txBody>
      </p:sp>
    </p:spTree>
    <p:extLst>
      <p:ext uri="{BB962C8B-B14F-4D97-AF65-F5344CB8AC3E}">
        <p14:creationId xmlns:p14="http://schemas.microsoft.com/office/powerpoint/2010/main" val="7137524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 calcmode="lin" valueType="num">
                                      <p:cBhvr>
                                        <p:cTn id="7" dur="500" fill="hold"/>
                                        <p:tgtEl>
                                          <p:spTgt spid="175110"/>
                                        </p:tgtEl>
                                        <p:attrNameLst>
                                          <p:attrName>ppt_w</p:attrName>
                                        </p:attrNameLst>
                                      </p:cBhvr>
                                      <p:tavLst>
                                        <p:tav tm="0">
                                          <p:val>
                                            <p:fltVal val="0"/>
                                          </p:val>
                                        </p:tav>
                                        <p:tav tm="100000">
                                          <p:val>
                                            <p:strVal val="#ppt_w"/>
                                          </p:val>
                                        </p:tav>
                                      </p:tavLst>
                                    </p:anim>
                                    <p:anim calcmode="lin" valueType="num">
                                      <p:cBhvr>
                                        <p:cTn id="8" dur="500" fill="hold"/>
                                        <p:tgtEl>
                                          <p:spTgt spid="175110"/>
                                        </p:tgtEl>
                                        <p:attrNameLst>
                                          <p:attrName>ppt_h</p:attrName>
                                        </p:attrNameLst>
                                      </p:cBhvr>
                                      <p:tavLst>
                                        <p:tav tm="0">
                                          <p:val>
                                            <p:fltVal val="0"/>
                                          </p:val>
                                        </p:tav>
                                        <p:tav tm="100000">
                                          <p:val>
                                            <p:strVal val="#ppt_h"/>
                                          </p:val>
                                        </p:tav>
                                      </p:tavLst>
                                    </p:anim>
                                    <p:animEffect transition="in" filter="fade">
                                      <p:cBhvr>
                                        <p:cTn id="9" dur="5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rohibition%20ra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5" name="Picture 3" descr="Prohibition Enforc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Picture 4" descr="New speedboat purchased by Director Smedley Butler to catch bootleggers in Philadelphia waters. 19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2813"/>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descr="prohibitioncor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0538"/>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pa-157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9" name="Text Box 7"/>
          <p:cNvSpPr txBox="1">
            <a:spLocks noChangeArrowheads="1"/>
          </p:cNvSpPr>
          <p:nvPr/>
        </p:nvSpPr>
        <p:spPr bwMode="auto">
          <a:xfrm>
            <a:off x="0" y="228600"/>
            <a:ext cx="9144000" cy="67945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spcBef>
                <a:spcPct val="50000"/>
              </a:spcBef>
            </a:pPr>
            <a:r>
              <a:rPr lang="en-US" sz="3600"/>
              <a:t>Per capita consumption of alcohol (1910-1929)</a:t>
            </a:r>
          </a:p>
        </p:txBody>
      </p:sp>
    </p:spTree>
    <p:extLst>
      <p:ext uri="{BB962C8B-B14F-4D97-AF65-F5344CB8AC3E}">
        <p14:creationId xmlns:p14="http://schemas.microsoft.com/office/powerpoint/2010/main" val="3934564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p:cTn id="7" dur="500" fill="hold"/>
                                        <p:tgtEl>
                                          <p:spTgt spid="177155"/>
                                        </p:tgtEl>
                                        <p:attrNameLst>
                                          <p:attrName>ppt_w</p:attrName>
                                        </p:attrNameLst>
                                      </p:cBhvr>
                                      <p:tavLst>
                                        <p:tav tm="0">
                                          <p:val>
                                            <p:fltVal val="0"/>
                                          </p:val>
                                        </p:tav>
                                        <p:tav tm="100000">
                                          <p:val>
                                            <p:strVal val="#ppt_w"/>
                                          </p:val>
                                        </p:tav>
                                      </p:tavLst>
                                    </p:anim>
                                    <p:anim calcmode="lin" valueType="num">
                                      <p:cBhvr>
                                        <p:cTn id="8" dur="500" fill="hold"/>
                                        <p:tgtEl>
                                          <p:spTgt spid="177155"/>
                                        </p:tgtEl>
                                        <p:attrNameLst>
                                          <p:attrName>ppt_h</p:attrName>
                                        </p:attrNameLst>
                                      </p:cBhvr>
                                      <p:tavLst>
                                        <p:tav tm="0">
                                          <p:val>
                                            <p:fltVal val="0"/>
                                          </p:val>
                                        </p:tav>
                                        <p:tav tm="100000">
                                          <p:val>
                                            <p:strVal val="#ppt_h"/>
                                          </p:val>
                                        </p:tav>
                                      </p:tavLst>
                                    </p:anim>
                                    <p:animEffect transition="in" filter="fade">
                                      <p:cBhvr>
                                        <p:cTn id="9" dur="500"/>
                                        <p:tgtEl>
                                          <p:spTgt spid="1771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7156"/>
                                        </p:tgtEl>
                                        <p:attrNameLst>
                                          <p:attrName>style.visibility</p:attrName>
                                        </p:attrNameLst>
                                      </p:cBhvr>
                                      <p:to>
                                        <p:strVal val="visible"/>
                                      </p:to>
                                    </p:set>
                                    <p:anim calcmode="lin" valueType="num">
                                      <p:cBhvr>
                                        <p:cTn id="14" dur="500" fill="hold"/>
                                        <p:tgtEl>
                                          <p:spTgt spid="177156"/>
                                        </p:tgtEl>
                                        <p:attrNameLst>
                                          <p:attrName>ppt_w</p:attrName>
                                        </p:attrNameLst>
                                      </p:cBhvr>
                                      <p:tavLst>
                                        <p:tav tm="0">
                                          <p:val>
                                            <p:fltVal val="0"/>
                                          </p:val>
                                        </p:tav>
                                        <p:tav tm="100000">
                                          <p:val>
                                            <p:strVal val="#ppt_w"/>
                                          </p:val>
                                        </p:tav>
                                      </p:tavLst>
                                    </p:anim>
                                    <p:anim calcmode="lin" valueType="num">
                                      <p:cBhvr>
                                        <p:cTn id="15" dur="500" fill="hold"/>
                                        <p:tgtEl>
                                          <p:spTgt spid="177156"/>
                                        </p:tgtEl>
                                        <p:attrNameLst>
                                          <p:attrName>ppt_h</p:attrName>
                                        </p:attrNameLst>
                                      </p:cBhvr>
                                      <p:tavLst>
                                        <p:tav tm="0">
                                          <p:val>
                                            <p:fltVal val="0"/>
                                          </p:val>
                                        </p:tav>
                                        <p:tav tm="100000">
                                          <p:val>
                                            <p:strVal val="#ppt_h"/>
                                          </p:val>
                                        </p:tav>
                                      </p:tavLst>
                                    </p:anim>
                                    <p:animEffect transition="in" filter="fade">
                                      <p:cBhvr>
                                        <p:cTn id="16" dur="500"/>
                                        <p:tgtEl>
                                          <p:spTgt spid="1771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77157"/>
                                        </p:tgtEl>
                                        <p:attrNameLst>
                                          <p:attrName>style.visibility</p:attrName>
                                        </p:attrNameLst>
                                      </p:cBhvr>
                                      <p:to>
                                        <p:strVal val="visible"/>
                                      </p:to>
                                    </p:set>
                                    <p:anim calcmode="lin" valueType="num">
                                      <p:cBhvr>
                                        <p:cTn id="21" dur="500" fill="hold"/>
                                        <p:tgtEl>
                                          <p:spTgt spid="177157"/>
                                        </p:tgtEl>
                                        <p:attrNameLst>
                                          <p:attrName>ppt_w</p:attrName>
                                        </p:attrNameLst>
                                      </p:cBhvr>
                                      <p:tavLst>
                                        <p:tav tm="0">
                                          <p:val>
                                            <p:fltVal val="0"/>
                                          </p:val>
                                        </p:tav>
                                        <p:tav tm="100000">
                                          <p:val>
                                            <p:strVal val="#ppt_w"/>
                                          </p:val>
                                        </p:tav>
                                      </p:tavLst>
                                    </p:anim>
                                    <p:anim calcmode="lin" valueType="num">
                                      <p:cBhvr>
                                        <p:cTn id="22" dur="500" fill="hold"/>
                                        <p:tgtEl>
                                          <p:spTgt spid="177157"/>
                                        </p:tgtEl>
                                        <p:attrNameLst>
                                          <p:attrName>ppt_h</p:attrName>
                                        </p:attrNameLst>
                                      </p:cBhvr>
                                      <p:tavLst>
                                        <p:tav tm="0">
                                          <p:val>
                                            <p:fltVal val="0"/>
                                          </p:val>
                                        </p:tav>
                                        <p:tav tm="100000">
                                          <p:val>
                                            <p:strVal val="#ppt_h"/>
                                          </p:val>
                                        </p:tav>
                                      </p:tavLst>
                                    </p:anim>
                                    <p:animEffect transition="in" filter="fade">
                                      <p:cBhvr>
                                        <p:cTn id="23" dur="500"/>
                                        <p:tgtEl>
                                          <p:spTgt spid="1771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77159"/>
                                        </p:tgtEl>
                                        <p:attrNameLst>
                                          <p:attrName>style.visibility</p:attrName>
                                        </p:attrNameLst>
                                      </p:cBhvr>
                                      <p:to>
                                        <p:strVal val="visible"/>
                                      </p:to>
                                    </p:set>
                                    <p:anim calcmode="lin" valueType="num">
                                      <p:cBhvr>
                                        <p:cTn id="28" dur="500" fill="hold"/>
                                        <p:tgtEl>
                                          <p:spTgt spid="177159"/>
                                        </p:tgtEl>
                                        <p:attrNameLst>
                                          <p:attrName>ppt_w</p:attrName>
                                        </p:attrNameLst>
                                      </p:cBhvr>
                                      <p:tavLst>
                                        <p:tav tm="0">
                                          <p:val>
                                            <p:fltVal val="0"/>
                                          </p:val>
                                        </p:tav>
                                        <p:tav tm="100000">
                                          <p:val>
                                            <p:strVal val="#ppt_w"/>
                                          </p:val>
                                        </p:tav>
                                      </p:tavLst>
                                    </p:anim>
                                    <p:anim calcmode="lin" valueType="num">
                                      <p:cBhvr>
                                        <p:cTn id="29" dur="500" fill="hold"/>
                                        <p:tgtEl>
                                          <p:spTgt spid="177159"/>
                                        </p:tgtEl>
                                        <p:attrNameLst>
                                          <p:attrName>ppt_h</p:attrName>
                                        </p:attrNameLst>
                                      </p:cBhvr>
                                      <p:tavLst>
                                        <p:tav tm="0">
                                          <p:val>
                                            <p:fltVal val="0"/>
                                          </p:val>
                                        </p:tav>
                                        <p:tav tm="100000">
                                          <p:val>
                                            <p:strVal val="#ppt_h"/>
                                          </p:val>
                                        </p:tav>
                                      </p:tavLst>
                                    </p:anim>
                                    <p:animEffect transition="in" filter="fade">
                                      <p:cBhvr>
                                        <p:cTn id="30" dur="500"/>
                                        <p:tgtEl>
                                          <p:spTgt spid="177159"/>
                                        </p:tgtEl>
                                      </p:cBhvr>
                                    </p:animEffect>
                                  </p:childTnLst>
                                </p:cTn>
                              </p:par>
                              <p:par>
                                <p:cTn id="31" presetID="53" presetClass="entr" presetSubtype="0" fill="hold" nodeType="withEffect">
                                  <p:stCondLst>
                                    <p:cond delay="0"/>
                                  </p:stCondLst>
                                  <p:childTnLst>
                                    <p:set>
                                      <p:cBhvr>
                                        <p:cTn id="32" dur="1" fill="hold">
                                          <p:stCondLst>
                                            <p:cond delay="0"/>
                                          </p:stCondLst>
                                        </p:cTn>
                                        <p:tgtEl>
                                          <p:spTgt spid="177158"/>
                                        </p:tgtEl>
                                        <p:attrNameLst>
                                          <p:attrName>style.visibility</p:attrName>
                                        </p:attrNameLst>
                                      </p:cBhvr>
                                      <p:to>
                                        <p:strVal val="visible"/>
                                      </p:to>
                                    </p:set>
                                    <p:anim calcmode="lin" valueType="num">
                                      <p:cBhvr>
                                        <p:cTn id="33" dur="500" fill="hold"/>
                                        <p:tgtEl>
                                          <p:spTgt spid="177158"/>
                                        </p:tgtEl>
                                        <p:attrNameLst>
                                          <p:attrName>ppt_w</p:attrName>
                                        </p:attrNameLst>
                                      </p:cBhvr>
                                      <p:tavLst>
                                        <p:tav tm="0">
                                          <p:val>
                                            <p:fltVal val="0"/>
                                          </p:val>
                                        </p:tav>
                                        <p:tav tm="100000">
                                          <p:val>
                                            <p:strVal val="#ppt_w"/>
                                          </p:val>
                                        </p:tav>
                                      </p:tavLst>
                                    </p:anim>
                                    <p:anim calcmode="lin" valueType="num">
                                      <p:cBhvr>
                                        <p:cTn id="34" dur="500" fill="hold"/>
                                        <p:tgtEl>
                                          <p:spTgt spid="177158"/>
                                        </p:tgtEl>
                                        <p:attrNameLst>
                                          <p:attrName>ppt_h</p:attrName>
                                        </p:attrNameLst>
                                      </p:cBhvr>
                                      <p:tavLst>
                                        <p:tav tm="0">
                                          <p:val>
                                            <p:fltVal val="0"/>
                                          </p:val>
                                        </p:tav>
                                        <p:tav tm="100000">
                                          <p:val>
                                            <p:strVal val="#ppt_h"/>
                                          </p:val>
                                        </p:tav>
                                      </p:tavLst>
                                    </p:anim>
                                    <p:animEffect transition="in" filter="fade">
                                      <p:cBhvr>
                                        <p:cTn id="35"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257800" y="0"/>
            <a:ext cx="3886200" cy="6858000"/>
          </a:xfrm>
        </p:spPr>
        <p:txBody>
          <a:bodyPr/>
          <a:lstStyle/>
          <a:p>
            <a:r>
              <a:rPr lang="en-US" sz="4000">
                <a:solidFill>
                  <a:schemeClr val="tx1"/>
                </a:solidFill>
                <a:latin typeface="Calibri" charset="0"/>
              </a:rPr>
              <a:t>The 1</a:t>
            </a:r>
            <a:r>
              <a:rPr lang="en-US" sz="4000" baseline="30000">
                <a:solidFill>
                  <a:schemeClr val="tx1"/>
                </a:solidFill>
                <a:latin typeface="Calibri" charset="0"/>
              </a:rPr>
              <a:t>st</a:t>
            </a:r>
            <a:r>
              <a:rPr lang="en-US" sz="4000">
                <a:solidFill>
                  <a:schemeClr val="tx1"/>
                </a:solidFill>
                <a:latin typeface="Calibri" charset="0"/>
              </a:rPr>
              <a:t> KKK disbanded when Reconstruction ended in the  1870s, but the 2</a:t>
            </a:r>
            <a:r>
              <a:rPr lang="en-US" sz="4000" baseline="30000">
                <a:solidFill>
                  <a:schemeClr val="tx1"/>
                </a:solidFill>
                <a:latin typeface="Calibri" charset="0"/>
              </a:rPr>
              <a:t>nd</a:t>
            </a:r>
            <a:r>
              <a:rPr lang="en-US" sz="4000">
                <a:solidFill>
                  <a:schemeClr val="tx1"/>
                </a:solidFill>
                <a:latin typeface="Calibri" charset="0"/>
              </a:rPr>
              <a:t> KKK formed in 1915 to protect rural, Christian values</a:t>
            </a:r>
          </a:p>
        </p:txBody>
      </p:sp>
      <p:pic>
        <p:nvPicPr>
          <p:cNvPr id="35843" name="Picture 3" descr="Goodcitizenjuly1926"/>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1946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Ku Klux Klan</a:t>
            </a:r>
          </a:p>
        </p:txBody>
      </p:sp>
      <p:sp>
        <p:nvSpPr>
          <p:cNvPr id="36869" name="Rectangle 5"/>
          <p:cNvSpPr>
            <a:spLocks noGrp="1" noChangeArrowheads="1"/>
          </p:cNvSpPr>
          <p:nvPr>
            <p:ph type="body" idx="1"/>
          </p:nvPr>
        </p:nvSpPr>
        <p:spPr>
          <a:xfrm>
            <a:off x="914400" y="990600"/>
            <a:ext cx="8229600" cy="5867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The rebirth of the Ku Klux Klan in 1915 (Stone Mtn, GA) was aimed at blacks, immigrants, Jews, Catholics, &amp; prostitutes</a:t>
            </a:r>
          </a:p>
          <a:p>
            <a:r>
              <a:rPr lang="en-US">
                <a:latin typeface="Arial" charset="0"/>
              </a:rPr>
              <a:t>The </a:t>
            </a:r>
            <a:r>
              <a:rPr lang="ja-JP" altLang="en-US">
                <a:latin typeface="Arial" charset="0"/>
              </a:rPr>
              <a:t>“</a:t>
            </a:r>
            <a:r>
              <a:rPr lang="en-US">
                <a:latin typeface="Arial" charset="0"/>
              </a:rPr>
              <a:t>Invisible Empire</a:t>
            </a:r>
            <a:r>
              <a:rPr lang="ja-JP" altLang="en-US">
                <a:latin typeface="Arial" charset="0"/>
              </a:rPr>
              <a:t>”</a:t>
            </a:r>
            <a:r>
              <a:rPr lang="en-US">
                <a:latin typeface="Arial" charset="0"/>
              </a:rPr>
              <a:t> sought to ease rural anxieties in the face of  changing cultural attitudes</a:t>
            </a:r>
          </a:p>
          <a:p>
            <a:r>
              <a:rPr lang="en-US">
                <a:latin typeface="Arial" charset="0"/>
              </a:rPr>
              <a:t>Used violence, kidnapping, murder, &amp; politics to affect change</a:t>
            </a:r>
          </a:p>
        </p:txBody>
      </p:sp>
    </p:spTree>
    <p:extLst>
      <p:ext uri="{BB962C8B-B14F-4D97-AF65-F5344CB8AC3E}">
        <p14:creationId xmlns:p14="http://schemas.microsoft.com/office/powerpoint/2010/main" val="18670721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304800"/>
            <a:ext cx="7772400" cy="1219200"/>
          </a:xfrm>
        </p:spPr>
        <p:txBody>
          <a:bodyPr/>
          <a:lstStyle/>
          <a:p>
            <a:r>
              <a:rPr lang="en-US" sz="4800"/>
              <a:t>The Ku Klux Klan</a:t>
            </a:r>
          </a:p>
        </p:txBody>
      </p:sp>
      <p:sp>
        <p:nvSpPr>
          <p:cNvPr id="18436" name="Text Box 4"/>
          <p:cNvSpPr txBox="1">
            <a:spLocks noChangeArrowheads="1"/>
          </p:cNvSpPr>
          <p:nvPr/>
        </p:nvSpPr>
        <p:spPr bwMode="auto">
          <a:xfrm>
            <a:off x="0" y="457200"/>
            <a:ext cx="3143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200">
                <a:solidFill>
                  <a:srgbClr val="FF0000"/>
                </a:solidFill>
                <a:latin typeface="Times New Roman" charset="0"/>
              </a:rPr>
              <a:t> </a:t>
            </a:r>
            <a:r>
              <a:rPr lang="en-US" sz="3600">
                <a:solidFill>
                  <a:srgbClr val="FF0000"/>
                </a:solidFill>
                <a:latin typeface="Times New Roman" charset="0"/>
              </a:rPr>
              <a:t>Great increase</a:t>
            </a:r>
          </a:p>
          <a:p>
            <a:pPr algn="ctr"/>
            <a:r>
              <a:rPr lang="en-US" sz="3600">
                <a:solidFill>
                  <a:srgbClr val="FF0000"/>
                </a:solidFill>
                <a:latin typeface="Times New Roman" charset="0"/>
              </a:rPr>
              <a:t>In power</a:t>
            </a:r>
          </a:p>
        </p:txBody>
      </p:sp>
      <p:sp>
        <p:nvSpPr>
          <p:cNvPr id="18437" name="Text Box 5"/>
          <p:cNvSpPr txBox="1">
            <a:spLocks noChangeArrowheads="1"/>
          </p:cNvSpPr>
          <p:nvPr/>
        </p:nvSpPr>
        <p:spPr bwMode="auto">
          <a:xfrm>
            <a:off x="7086600" y="609600"/>
            <a:ext cx="157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New Roman" charset="0"/>
              </a:rPr>
              <a:t>Anti-black</a:t>
            </a:r>
          </a:p>
        </p:txBody>
      </p:sp>
      <p:sp>
        <p:nvSpPr>
          <p:cNvPr id="18438" name="Text Box 6"/>
          <p:cNvSpPr txBox="1">
            <a:spLocks noChangeArrowheads="1"/>
          </p:cNvSpPr>
          <p:nvPr/>
        </p:nvSpPr>
        <p:spPr bwMode="auto">
          <a:xfrm>
            <a:off x="6894513" y="1066800"/>
            <a:ext cx="2249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New Roman" charset="0"/>
              </a:rPr>
              <a:t>Anti-immigrant</a:t>
            </a:r>
          </a:p>
        </p:txBody>
      </p:sp>
      <p:sp>
        <p:nvSpPr>
          <p:cNvPr id="18439" name="Text Box 7"/>
          <p:cNvSpPr txBox="1">
            <a:spLocks noChangeArrowheads="1"/>
          </p:cNvSpPr>
          <p:nvPr/>
        </p:nvSpPr>
        <p:spPr bwMode="auto">
          <a:xfrm>
            <a:off x="228600" y="5562600"/>
            <a:ext cx="3157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6600"/>
                </a:solidFill>
                <a:latin typeface="Times New Roman" charset="0"/>
              </a:rPr>
              <a:t>Anti-women</a:t>
            </a:r>
            <a:r>
              <a:rPr lang="ja-JP" altLang="en-US">
                <a:solidFill>
                  <a:srgbClr val="FF6600"/>
                </a:solidFill>
                <a:latin typeface="Arial"/>
              </a:rPr>
              <a:t>’</a:t>
            </a:r>
            <a:r>
              <a:rPr lang="en-US">
                <a:solidFill>
                  <a:srgbClr val="FF6600"/>
                </a:solidFill>
                <a:latin typeface="Times New Roman" charset="0"/>
              </a:rPr>
              <a:t>s suffrage</a:t>
            </a:r>
          </a:p>
        </p:txBody>
      </p:sp>
      <p:sp>
        <p:nvSpPr>
          <p:cNvPr id="18440" name="Text Box 8"/>
          <p:cNvSpPr txBox="1">
            <a:spLocks noChangeArrowheads="1"/>
          </p:cNvSpPr>
          <p:nvPr/>
        </p:nvSpPr>
        <p:spPr bwMode="auto">
          <a:xfrm>
            <a:off x="685800" y="6172200"/>
            <a:ext cx="235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tx2"/>
                </a:solidFill>
                <a:latin typeface="Times New Roman" charset="0"/>
              </a:rPr>
              <a:t>Anti-bootleggers</a:t>
            </a:r>
          </a:p>
        </p:txBody>
      </p:sp>
      <p:sp>
        <p:nvSpPr>
          <p:cNvPr id="18441" name="Text Box 9"/>
          <p:cNvSpPr txBox="1">
            <a:spLocks noChangeArrowheads="1"/>
          </p:cNvSpPr>
          <p:nvPr/>
        </p:nvSpPr>
        <p:spPr bwMode="auto">
          <a:xfrm>
            <a:off x="7010400" y="1524000"/>
            <a:ext cx="1825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New Roman" charset="0"/>
              </a:rPr>
              <a:t>Anti-Semitic</a:t>
            </a:r>
          </a:p>
        </p:txBody>
      </p:sp>
      <p:sp>
        <p:nvSpPr>
          <p:cNvPr id="18442" name="Text Box 10"/>
          <p:cNvSpPr txBox="1">
            <a:spLocks noChangeArrowheads="1"/>
          </p:cNvSpPr>
          <p:nvPr/>
        </p:nvSpPr>
        <p:spPr bwMode="auto">
          <a:xfrm>
            <a:off x="7010400" y="2057400"/>
            <a:ext cx="196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Times New Roman" charset="0"/>
              </a:rPr>
              <a:t>Anti-Catholic</a:t>
            </a:r>
          </a:p>
        </p:txBody>
      </p:sp>
      <p:pic>
        <p:nvPicPr>
          <p:cNvPr id="18444" name="Picture 12" descr="invitation">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76800"/>
            <a:ext cx="1541463" cy="17526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50" name="Picture 18" descr="kkk-2%20(birth)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95400"/>
            <a:ext cx="3097213" cy="48768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58" name="Picture 26" descr="d5300kh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752600"/>
            <a:ext cx="2709863" cy="372268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8460" name="Picture 28" descr="SWKforrest4">
            <a:hlinkClick r:id=""/>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667000"/>
            <a:ext cx="2143125" cy="217963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85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8450"/>
                                        </p:tgtEl>
                                        <p:attrNameLst>
                                          <p:attrName>style.visibility</p:attrName>
                                        </p:attrNameLst>
                                      </p:cBhvr>
                                      <p:to>
                                        <p:strVal val="visible"/>
                                      </p:to>
                                    </p:set>
                                    <p:animEffect transition="in" filter="checkerboard(across)">
                                      <p:cBhvr>
                                        <p:cTn id="13" dur="500"/>
                                        <p:tgtEl>
                                          <p:spTgt spid="184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8436"/>
                                        </p:tgtEl>
                                        <p:attrNameLst>
                                          <p:attrName>style.visibility</p:attrName>
                                        </p:attrNameLst>
                                      </p:cBhvr>
                                      <p:to>
                                        <p:strVal val="visible"/>
                                      </p:to>
                                    </p:set>
                                    <p:anim calcmode="lin" valueType="num">
                                      <p:cBhvr additive="base">
                                        <p:cTn id="18" dur="500" fill="hold"/>
                                        <p:tgtEl>
                                          <p:spTgt spid="18436"/>
                                        </p:tgtEl>
                                        <p:attrNameLst>
                                          <p:attrName>ppt_x</p:attrName>
                                        </p:attrNameLst>
                                      </p:cBhvr>
                                      <p:tavLst>
                                        <p:tav tm="0">
                                          <p:val>
                                            <p:strVal val="0-#ppt_w/2"/>
                                          </p:val>
                                        </p:tav>
                                        <p:tav tm="100000">
                                          <p:val>
                                            <p:strVal val="#ppt_x"/>
                                          </p:val>
                                        </p:tav>
                                      </p:tavLst>
                                    </p:anim>
                                    <p:anim calcmode="lin" valueType="num">
                                      <p:cBhvr additive="base">
                                        <p:cTn id="19"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8437"/>
                                        </p:tgtEl>
                                        <p:attrNameLst>
                                          <p:attrName>style.visibility</p:attrName>
                                        </p:attrNameLst>
                                      </p:cBhvr>
                                      <p:to>
                                        <p:strVal val="visible"/>
                                      </p:to>
                                    </p:set>
                                    <p:anim calcmode="lin" valueType="num">
                                      <p:cBhvr additive="base">
                                        <p:cTn id="24" dur="500" fill="hold"/>
                                        <p:tgtEl>
                                          <p:spTgt spid="18437"/>
                                        </p:tgtEl>
                                        <p:attrNameLst>
                                          <p:attrName>ppt_x</p:attrName>
                                        </p:attrNameLst>
                                      </p:cBhvr>
                                      <p:tavLst>
                                        <p:tav tm="0">
                                          <p:val>
                                            <p:strVal val="1+#ppt_w/2"/>
                                          </p:val>
                                        </p:tav>
                                        <p:tav tm="100000">
                                          <p:val>
                                            <p:strVal val="#ppt_x"/>
                                          </p:val>
                                        </p:tav>
                                      </p:tavLst>
                                    </p:anim>
                                    <p:anim calcmode="lin" valueType="num">
                                      <p:cBhvr additive="base">
                                        <p:cTn id="25"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8438"/>
                                        </p:tgtEl>
                                        <p:attrNameLst>
                                          <p:attrName>style.visibility</p:attrName>
                                        </p:attrNameLst>
                                      </p:cBhvr>
                                      <p:to>
                                        <p:strVal val="visible"/>
                                      </p:to>
                                    </p:set>
                                    <p:anim calcmode="lin" valueType="num">
                                      <p:cBhvr additive="base">
                                        <p:cTn id="30" dur="500" fill="hold"/>
                                        <p:tgtEl>
                                          <p:spTgt spid="18438"/>
                                        </p:tgtEl>
                                        <p:attrNameLst>
                                          <p:attrName>ppt_x</p:attrName>
                                        </p:attrNameLst>
                                      </p:cBhvr>
                                      <p:tavLst>
                                        <p:tav tm="0">
                                          <p:val>
                                            <p:strVal val="1+#ppt_w/2"/>
                                          </p:val>
                                        </p:tav>
                                        <p:tav tm="100000">
                                          <p:val>
                                            <p:strVal val="#ppt_x"/>
                                          </p:val>
                                        </p:tav>
                                      </p:tavLst>
                                    </p:anim>
                                    <p:anim calcmode="lin" valueType="num">
                                      <p:cBhvr additive="base">
                                        <p:cTn id="31"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8441"/>
                                        </p:tgtEl>
                                        <p:attrNameLst>
                                          <p:attrName>style.visibility</p:attrName>
                                        </p:attrNameLst>
                                      </p:cBhvr>
                                      <p:to>
                                        <p:strVal val="visible"/>
                                      </p:to>
                                    </p:set>
                                    <p:anim calcmode="lin" valueType="num">
                                      <p:cBhvr additive="base">
                                        <p:cTn id="36" dur="500" fill="hold"/>
                                        <p:tgtEl>
                                          <p:spTgt spid="18441"/>
                                        </p:tgtEl>
                                        <p:attrNameLst>
                                          <p:attrName>ppt_x</p:attrName>
                                        </p:attrNameLst>
                                      </p:cBhvr>
                                      <p:tavLst>
                                        <p:tav tm="0">
                                          <p:val>
                                            <p:strVal val="1+#ppt_w/2"/>
                                          </p:val>
                                        </p:tav>
                                        <p:tav tm="100000">
                                          <p:val>
                                            <p:strVal val="#ppt_x"/>
                                          </p:val>
                                        </p:tav>
                                      </p:tavLst>
                                    </p:anim>
                                    <p:anim calcmode="lin" valueType="num">
                                      <p:cBhvr additive="base">
                                        <p:cTn id="37"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8442"/>
                                        </p:tgtEl>
                                        <p:attrNameLst>
                                          <p:attrName>style.visibility</p:attrName>
                                        </p:attrNameLst>
                                      </p:cBhvr>
                                      <p:to>
                                        <p:strVal val="visible"/>
                                      </p:to>
                                    </p:set>
                                    <p:anim calcmode="lin" valueType="num">
                                      <p:cBhvr additive="base">
                                        <p:cTn id="42" dur="500" fill="hold"/>
                                        <p:tgtEl>
                                          <p:spTgt spid="18442"/>
                                        </p:tgtEl>
                                        <p:attrNameLst>
                                          <p:attrName>ppt_x</p:attrName>
                                        </p:attrNameLst>
                                      </p:cBhvr>
                                      <p:tavLst>
                                        <p:tav tm="0">
                                          <p:val>
                                            <p:strVal val="1+#ppt_w/2"/>
                                          </p:val>
                                        </p:tav>
                                        <p:tav tm="100000">
                                          <p:val>
                                            <p:strVal val="#ppt_x"/>
                                          </p:val>
                                        </p:tav>
                                      </p:tavLst>
                                    </p:anim>
                                    <p:anim calcmode="lin" valueType="num">
                                      <p:cBhvr additive="base">
                                        <p:cTn id="43" dur="500" fill="hold"/>
                                        <p:tgtEl>
                                          <p:spTgt spid="1844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nodeType="clickEffect">
                                  <p:stCondLst>
                                    <p:cond delay="0"/>
                                  </p:stCondLst>
                                  <p:childTnLst>
                                    <p:set>
                                      <p:cBhvr>
                                        <p:cTn id="47" dur="1" fill="hold">
                                          <p:stCondLst>
                                            <p:cond delay="0"/>
                                          </p:stCondLst>
                                        </p:cTn>
                                        <p:tgtEl>
                                          <p:spTgt spid="18460"/>
                                        </p:tgtEl>
                                        <p:attrNameLst>
                                          <p:attrName>style.visibility</p:attrName>
                                        </p:attrNameLst>
                                      </p:cBhvr>
                                      <p:to>
                                        <p:strVal val="visible"/>
                                      </p:to>
                                    </p:set>
                                    <p:animEffect transition="in" filter="box(out)">
                                      <p:cBhvr>
                                        <p:cTn id="48" dur="500"/>
                                        <p:tgtEl>
                                          <p:spTgt spid="1846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18444"/>
                                        </p:tgtEl>
                                        <p:attrNameLst>
                                          <p:attrName>style.visibility</p:attrName>
                                        </p:attrNameLst>
                                      </p:cBhvr>
                                      <p:to>
                                        <p:strVal val="visible"/>
                                      </p:to>
                                    </p:set>
                                    <p:animEffect transition="in" filter="box(in)">
                                      <p:cBhvr>
                                        <p:cTn id="53" dur="500"/>
                                        <p:tgtEl>
                                          <p:spTgt spid="1844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439"/>
                                        </p:tgtEl>
                                        <p:attrNameLst>
                                          <p:attrName>style.visibility</p:attrName>
                                        </p:attrNameLst>
                                      </p:cBhvr>
                                      <p:to>
                                        <p:strVal val="visible"/>
                                      </p:to>
                                    </p:set>
                                    <p:anim calcmode="lin" valueType="num">
                                      <p:cBhvr additive="base">
                                        <p:cTn id="58" dur="500" fill="hold"/>
                                        <p:tgtEl>
                                          <p:spTgt spid="18439"/>
                                        </p:tgtEl>
                                        <p:attrNameLst>
                                          <p:attrName>ppt_x</p:attrName>
                                        </p:attrNameLst>
                                      </p:cBhvr>
                                      <p:tavLst>
                                        <p:tav tm="0">
                                          <p:val>
                                            <p:strVal val="#ppt_x"/>
                                          </p:val>
                                        </p:tav>
                                        <p:tav tm="100000">
                                          <p:val>
                                            <p:strVal val="#ppt_x"/>
                                          </p:val>
                                        </p:tav>
                                      </p:tavLst>
                                    </p:anim>
                                    <p:anim calcmode="lin" valueType="num">
                                      <p:cBhvr additive="base">
                                        <p:cTn id="59"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8440"/>
                                        </p:tgtEl>
                                        <p:attrNameLst>
                                          <p:attrName>style.visibility</p:attrName>
                                        </p:attrNameLst>
                                      </p:cBhvr>
                                      <p:to>
                                        <p:strVal val="visible"/>
                                      </p:to>
                                    </p:set>
                                    <p:anim calcmode="lin" valueType="num">
                                      <p:cBhvr additive="base">
                                        <p:cTn id="64" dur="500" fill="hold"/>
                                        <p:tgtEl>
                                          <p:spTgt spid="18440"/>
                                        </p:tgtEl>
                                        <p:attrNameLst>
                                          <p:attrName>ppt_x</p:attrName>
                                        </p:attrNameLst>
                                      </p:cBhvr>
                                      <p:tavLst>
                                        <p:tav tm="0">
                                          <p:val>
                                            <p:strVal val="#ppt_x"/>
                                          </p:val>
                                        </p:tav>
                                        <p:tav tm="100000">
                                          <p:val>
                                            <p:strVal val="#ppt_x"/>
                                          </p:val>
                                        </p:tav>
                                      </p:tavLst>
                                    </p:anim>
                                    <p:anim calcmode="lin" valueType="num">
                                      <p:cBhvr additive="base">
                                        <p:cTn id="65"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7" presetClass="entr" presetSubtype="10" fill="hold" nodeType="clickEffect">
                                  <p:stCondLst>
                                    <p:cond delay="0"/>
                                  </p:stCondLst>
                                  <p:childTnLst>
                                    <p:set>
                                      <p:cBhvr>
                                        <p:cTn id="69" dur="1" fill="hold">
                                          <p:stCondLst>
                                            <p:cond delay="0"/>
                                          </p:stCondLst>
                                        </p:cTn>
                                        <p:tgtEl>
                                          <p:spTgt spid="18458"/>
                                        </p:tgtEl>
                                        <p:attrNameLst>
                                          <p:attrName>style.visibility</p:attrName>
                                        </p:attrNameLst>
                                      </p:cBhvr>
                                      <p:to>
                                        <p:strVal val="visible"/>
                                      </p:to>
                                    </p:set>
                                    <p:anim calcmode="lin" valueType="num">
                                      <p:cBhvr>
                                        <p:cTn id="70" dur="500" fill="hold"/>
                                        <p:tgtEl>
                                          <p:spTgt spid="18458"/>
                                        </p:tgtEl>
                                        <p:attrNameLst>
                                          <p:attrName>ppt_w</p:attrName>
                                        </p:attrNameLst>
                                      </p:cBhvr>
                                      <p:tavLst>
                                        <p:tav tm="0">
                                          <p:val>
                                            <p:fltVal val="0"/>
                                          </p:val>
                                        </p:tav>
                                        <p:tav tm="100000">
                                          <p:val>
                                            <p:strVal val="#ppt_w"/>
                                          </p:val>
                                        </p:tav>
                                      </p:tavLst>
                                    </p:anim>
                                    <p:anim calcmode="lin" valueType="num">
                                      <p:cBhvr>
                                        <p:cTn id="71" dur="500" fill="hold"/>
                                        <p:tgtEl>
                                          <p:spTgt spid="184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autoUpdateAnimBg="0"/>
      <p:bldP spid="18437" grpId="0" autoUpdateAnimBg="0"/>
      <p:bldP spid="18438" grpId="0" autoUpdateAnimBg="0"/>
      <p:bldP spid="18439" grpId="0" autoUpdateAnimBg="0"/>
      <p:bldP spid="18440" grpId="0" autoUpdateAnimBg="0"/>
      <p:bldP spid="18441" grpId="0" autoUpdateAnimBg="0"/>
      <p:bldP spid="1844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40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44036"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The Fundamentalist Challenge</a:t>
            </a:r>
          </a:p>
        </p:txBody>
      </p:sp>
      <p:sp>
        <p:nvSpPr>
          <p:cNvPr id="193541" name="Rectangle 5"/>
          <p:cNvSpPr>
            <a:spLocks noGrp="1" noChangeArrowheads="1"/>
          </p:cNvSpPr>
          <p:nvPr>
            <p:ph type="body" idx="1"/>
          </p:nvPr>
        </p:nvSpPr>
        <p:spPr>
          <a:xfrm>
            <a:off x="914400" y="914400"/>
            <a:ext cx="82296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Arial" charset="0"/>
              </a:rPr>
              <a:t>The most long-lasting reaction of rural America was a retreat to Christian beliefs </a:t>
            </a:r>
          </a:p>
          <a:p>
            <a:pPr lvl="1">
              <a:lnSpc>
                <a:spcPct val="90000"/>
              </a:lnSpc>
            </a:pPr>
            <a:r>
              <a:rPr lang="en-US">
                <a:latin typeface="Arial" charset="0"/>
              </a:rPr>
              <a:t>Aggressive fundamentalist churches provided a haven for  rural American values </a:t>
            </a:r>
          </a:p>
          <a:p>
            <a:pPr lvl="1">
              <a:lnSpc>
                <a:spcPct val="90000"/>
              </a:lnSpc>
            </a:pPr>
            <a:r>
              <a:rPr lang="en-US">
                <a:latin typeface="Arial" charset="0"/>
              </a:rPr>
              <a:t>The </a:t>
            </a:r>
            <a:r>
              <a:rPr lang="en-US" u="sng">
                <a:effectLst>
                  <a:outerShdw blurRad="38100" dist="38100" dir="2700000" algn="tl">
                    <a:srgbClr val="DDDDDD"/>
                  </a:outerShdw>
                </a:effectLst>
                <a:latin typeface="Arial" charset="0"/>
              </a:rPr>
              <a:t>Scopes </a:t>
            </a:r>
            <a:r>
              <a:rPr lang="ja-JP" altLang="en-US" u="sng">
                <a:effectLst>
                  <a:outerShdw blurRad="38100" dist="38100" dir="2700000" algn="tl">
                    <a:srgbClr val="DDDDDD"/>
                  </a:outerShdw>
                </a:effectLst>
                <a:latin typeface="Arial" charset="0"/>
              </a:rPr>
              <a:t>“</a:t>
            </a:r>
            <a:r>
              <a:rPr lang="en-US" u="sng">
                <a:effectLst>
                  <a:outerShdw blurRad="38100" dist="38100" dir="2700000" algn="tl">
                    <a:srgbClr val="DDDDDD"/>
                  </a:outerShdw>
                </a:effectLst>
                <a:latin typeface="Arial" charset="0"/>
              </a:rPr>
              <a:t>Monkey Trial</a:t>
            </a:r>
            <a:r>
              <a:rPr lang="ja-JP" altLang="en-US" u="sng">
                <a:effectLst>
                  <a:outerShdw blurRad="38100" dist="38100" dir="2700000" algn="tl">
                    <a:srgbClr val="DDDDDD"/>
                  </a:outerShdw>
                </a:effectLst>
                <a:latin typeface="Arial" charset="0"/>
              </a:rPr>
              <a:t>”</a:t>
            </a:r>
            <a:r>
              <a:rPr lang="en-US">
                <a:latin typeface="Arial" charset="0"/>
              </a:rPr>
              <a:t> revealed the rural attack on  evolution in schools</a:t>
            </a:r>
          </a:p>
        </p:txBody>
      </p:sp>
      <p:sp>
        <p:nvSpPr>
          <p:cNvPr id="193542" name="AutoShape 6"/>
          <p:cNvSpPr>
            <a:spLocks noChangeArrowheads="1"/>
          </p:cNvSpPr>
          <p:nvPr/>
        </p:nvSpPr>
        <p:spPr bwMode="auto">
          <a:xfrm>
            <a:off x="1066800" y="609600"/>
            <a:ext cx="7924800" cy="990600"/>
          </a:xfrm>
          <a:prstGeom prst="wedgeRectCallout">
            <a:avLst>
              <a:gd name="adj1" fmla="val 3486"/>
              <a:gd name="adj2" fmla="val 18653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pPr>
            <a:r>
              <a:rPr kumimoji="1" lang="en-US" sz="3600">
                <a:solidFill>
                  <a:srgbClr val="000000"/>
                </a:solidFill>
                <a:latin typeface="Times New Roman" charset="0"/>
                <a:ea typeface="ＭＳ Ｐゴシック" charset="0"/>
              </a:rPr>
              <a:t>Pentecostals, Church of Christ, Jehovah</a:t>
            </a:r>
            <a:r>
              <a:rPr kumimoji="1" lang="ja-JP" altLang="en-US" sz="3600">
                <a:solidFill>
                  <a:srgbClr val="000000"/>
                </a:solidFill>
                <a:latin typeface="Times New Roman" charset="0"/>
                <a:ea typeface="ＭＳ Ｐゴシック" charset="0"/>
              </a:rPr>
              <a:t>’</a:t>
            </a:r>
            <a:r>
              <a:rPr kumimoji="1" lang="en-US" sz="3600">
                <a:solidFill>
                  <a:srgbClr val="000000"/>
                </a:solidFill>
                <a:latin typeface="Times New Roman" charset="0"/>
                <a:ea typeface="ＭＳ Ｐゴシック" charset="0"/>
              </a:rPr>
              <a:t>s Witnesses all grew in membership</a:t>
            </a:r>
          </a:p>
        </p:txBody>
      </p:sp>
    </p:spTree>
    <p:extLst>
      <p:ext uri="{BB962C8B-B14F-4D97-AF65-F5344CB8AC3E}">
        <p14:creationId xmlns:p14="http://schemas.microsoft.com/office/powerpoint/2010/main" val="32321040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3542"/>
                                        </p:tgtEl>
                                        <p:attrNameLst>
                                          <p:attrName>style.visibility</p:attrName>
                                        </p:attrNameLst>
                                      </p:cBhvr>
                                      <p:to>
                                        <p:strVal val="visible"/>
                                      </p:to>
                                    </p:set>
                                    <p:anim calcmode="lin" valueType="num">
                                      <p:cBhvr>
                                        <p:cTn id="7" dur="500" fill="hold"/>
                                        <p:tgtEl>
                                          <p:spTgt spid="193542"/>
                                        </p:tgtEl>
                                        <p:attrNameLst>
                                          <p:attrName>ppt_w</p:attrName>
                                        </p:attrNameLst>
                                      </p:cBhvr>
                                      <p:tavLst>
                                        <p:tav tm="0">
                                          <p:val>
                                            <p:fltVal val="0"/>
                                          </p:val>
                                        </p:tav>
                                        <p:tav tm="100000">
                                          <p:val>
                                            <p:strVal val="#ppt_w"/>
                                          </p:val>
                                        </p:tav>
                                      </p:tavLst>
                                    </p:anim>
                                    <p:anim calcmode="lin" valueType="num">
                                      <p:cBhvr>
                                        <p:cTn id="8" dur="500" fill="hold"/>
                                        <p:tgtEl>
                                          <p:spTgt spid="193542"/>
                                        </p:tgtEl>
                                        <p:attrNameLst>
                                          <p:attrName>ppt_h</p:attrName>
                                        </p:attrNameLst>
                                      </p:cBhvr>
                                      <p:tavLst>
                                        <p:tav tm="0">
                                          <p:val>
                                            <p:fltVal val="0"/>
                                          </p:val>
                                        </p:tav>
                                        <p:tav tm="100000">
                                          <p:val>
                                            <p:strVal val="#ppt_h"/>
                                          </p:val>
                                        </p:tav>
                                      </p:tavLst>
                                    </p:anim>
                                    <p:animEffect transition="in" filter="fade">
                                      <p:cBhvr>
                                        <p:cTn id="9" dur="500"/>
                                        <p:tgtEl>
                                          <p:spTgt spid="19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04272" y="0"/>
            <a:ext cx="7772400" cy="609600"/>
          </a:xfrm>
        </p:spPr>
        <p:txBody>
          <a:bodyPr>
            <a:normAutofit fontScale="90000"/>
          </a:bodyPr>
          <a:lstStyle/>
          <a:p>
            <a:r>
              <a:rPr lang="en-US" dirty="0">
                <a:latin typeface="Times New Roman" charset="0"/>
              </a:rPr>
              <a:t>Conclusions</a:t>
            </a:r>
          </a:p>
        </p:txBody>
      </p:sp>
      <p:sp>
        <p:nvSpPr>
          <p:cNvPr id="51203" name="Rectangle 3"/>
          <p:cNvSpPr>
            <a:spLocks noGrp="1" noChangeArrowheads="1"/>
          </p:cNvSpPr>
          <p:nvPr>
            <p:ph type="body" idx="1"/>
          </p:nvPr>
        </p:nvSpPr>
        <p:spPr>
          <a:xfrm>
            <a:off x="452581" y="588818"/>
            <a:ext cx="8229600" cy="6324600"/>
          </a:xfrm>
        </p:spPr>
        <p:txBody>
          <a:bodyPr/>
          <a:lstStyle/>
          <a:p>
            <a:pPr>
              <a:lnSpc>
                <a:spcPct val="90000"/>
              </a:lnSpc>
              <a:spcBef>
                <a:spcPct val="10000"/>
              </a:spcBef>
            </a:pPr>
            <a:r>
              <a:rPr lang="en-US" dirty="0">
                <a:latin typeface="Arial" charset="0"/>
              </a:rPr>
              <a:t>Urban America came to define all of the United States in the 1920s:</a:t>
            </a:r>
          </a:p>
          <a:p>
            <a:pPr lvl="1">
              <a:lnSpc>
                <a:spcPct val="90000"/>
              </a:lnSpc>
              <a:spcBef>
                <a:spcPct val="10000"/>
              </a:spcBef>
            </a:pPr>
            <a:r>
              <a:rPr lang="en-US" dirty="0">
                <a:latin typeface="Arial" charset="0"/>
              </a:rPr>
              <a:t>Radio, movies, advertising reflected urban culture</a:t>
            </a:r>
          </a:p>
          <a:p>
            <a:pPr lvl="1">
              <a:lnSpc>
                <a:spcPct val="90000"/>
              </a:lnSpc>
              <a:spcBef>
                <a:spcPct val="10000"/>
              </a:spcBef>
            </a:pPr>
            <a:r>
              <a:rPr lang="en-US" dirty="0">
                <a:latin typeface="Arial" charset="0"/>
              </a:rPr>
              <a:t>Consumer goods were made in American cities </a:t>
            </a:r>
          </a:p>
          <a:p>
            <a:pPr lvl="1">
              <a:lnSpc>
                <a:spcPct val="90000"/>
              </a:lnSpc>
              <a:spcBef>
                <a:spcPct val="10000"/>
              </a:spcBef>
            </a:pPr>
            <a:r>
              <a:rPr lang="en-US" dirty="0">
                <a:latin typeface="Arial" charset="0"/>
              </a:rPr>
              <a:t>Small-town whites, blacks, &amp; immigrants moved to cities</a:t>
            </a:r>
          </a:p>
          <a:p>
            <a:pPr>
              <a:lnSpc>
                <a:spcPct val="90000"/>
              </a:lnSpc>
              <a:spcBef>
                <a:spcPct val="10000"/>
              </a:spcBef>
            </a:pPr>
            <a:r>
              <a:rPr lang="en-US" dirty="0">
                <a:latin typeface="Arial" charset="0"/>
              </a:rPr>
              <a:t>But, conservative rural Americans (religious fundamentalists &amp; KKK) attacked these new, urban ideas</a:t>
            </a:r>
          </a:p>
        </p:txBody>
      </p:sp>
    </p:spTree>
    <p:extLst>
      <p:ext uri="{BB962C8B-B14F-4D97-AF65-F5344CB8AC3E}">
        <p14:creationId xmlns:p14="http://schemas.microsoft.com/office/powerpoint/2010/main" val="18273716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143000" y="0"/>
            <a:ext cx="7772400" cy="762000"/>
          </a:xfrm>
        </p:spPr>
        <p:txBody>
          <a:bodyPr/>
          <a:lstStyle/>
          <a:p>
            <a:r>
              <a:rPr lang="en-US"/>
              <a:t>Themes of the 1920s</a:t>
            </a:r>
          </a:p>
        </p:txBody>
      </p:sp>
      <p:sp>
        <p:nvSpPr>
          <p:cNvPr id="162819" name="Rectangle 3"/>
          <p:cNvSpPr>
            <a:spLocks noGrp="1" noChangeArrowheads="1"/>
          </p:cNvSpPr>
          <p:nvPr>
            <p:ph type="body" idx="1"/>
          </p:nvPr>
        </p:nvSpPr>
        <p:spPr>
          <a:xfrm>
            <a:off x="914400" y="762000"/>
            <a:ext cx="8229600" cy="6096000"/>
          </a:xfrm>
        </p:spPr>
        <p:txBody>
          <a:bodyPr/>
          <a:lstStyle/>
          <a:p>
            <a:pPr>
              <a:lnSpc>
                <a:spcPct val="90000"/>
              </a:lnSpc>
            </a:pPr>
            <a:r>
              <a:rPr lang="en-US" i="1" u="sng"/>
              <a:t>Theme #1</a:t>
            </a:r>
            <a:r>
              <a:rPr lang="en-US"/>
              <a:t>: Politics reflected less gov</a:t>
            </a:r>
            <a:r>
              <a:rPr lang="ja-JP" altLang="en-US">
                <a:latin typeface="Arial"/>
              </a:rPr>
              <a:t>’</a:t>
            </a:r>
            <a:r>
              <a:rPr lang="en-US"/>
              <a:t>t &amp; a retreat to neutrality</a:t>
            </a:r>
          </a:p>
          <a:p>
            <a:pPr>
              <a:lnSpc>
                <a:spcPct val="90000"/>
              </a:lnSpc>
            </a:pPr>
            <a:r>
              <a:rPr lang="en-US" i="1" u="sng"/>
              <a:t>Theme #2</a:t>
            </a:r>
            <a:r>
              <a:rPr lang="en-US"/>
              <a:t>: A new consumer culture developed</a:t>
            </a:r>
          </a:p>
          <a:p>
            <a:pPr>
              <a:lnSpc>
                <a:spcPct val="90000"/>
              </a:lnSpc>
            </a:pPr>
            <a:r>
              <a:rPr lang="en-US" i="1" u="sng"/>
              <a:t>Theme #3</a:t>
            </a:r>
            <a:r>
              <a:rPr lang="en-US"/>
              <a:t>: New cultural ideas expressed celebrity &amp; fun</a:t>
            </a:r>
          </a:p>
          <a:p>
            <a:pPr>
              <a:lnSpc>
                <a:spcPct val="90000"/>
              </a:lnSpc>
            </a:pPr>
            <a:r>
              <a:rPr lang="en-US" i="1" u="sng"/>
              <a:t>Theme #4</a:t>
            </a:r>
            <a:r>
              <a:rPr lang="en-US"/>
              <a:t>: Conflict between urban &amp; rural Americans </a:t>
            </a:r>
          </a:p>
          <a:p>
            <a:pPr>
              <a:lnSpc>
                <a:spcPct val="90000"/>
              </a:lnSpc>
            </a:pPr>
            <a:r>
              <a:rPr lang="en-US" i="1" u="sng"/>
              <a:t>Theme #5</a:t>
            </a:r>
            <a:r>
              <a:rPr lang="en-US"/>
              <a:t>: The widening gap between the rich &amp; poor </a:t>
            </a:r>
          </a:p>
        </p:txBody>
      </p:sp>
    </p:spTree>
    <p:extLst>
      <p:ext uri="{BB962C8B-B14F-4D97-AF65-F5344CB8AC3E}">
        <p14:creationId xmlns:p14="http://schemas.microsoft.com/office/powerpoint/2010/main" val="1753893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p:cTn id="7" dur="500" fill="hold"/>
                                        <p:tgtEl>
                                          <p:spTgt spid="162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28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162819">
                                            <p:txEl>
                                              <p:pRg st="0" end="0"/>
                                            </p:txEl>
                                          </p:spTgt>
                                        </p:tgtEl>
                                        <p:attrNameLst>
                                          <p:attrName>ppt_w</p:attrName>
                                        </p:attrNameLst>
                                      </p:cBhvr>
                                      <p:tavLst>
                                        <p:tav tm="0">
                                          <p:val>
                                            <p:strVal val="ppt_w"/>
                                          </p:val>
                                        </p:tav>
                                        <p:tav tm="100000">
                                          <p:val>
                                            <p:fltVal val="0"/>
                                          </p:val>
                                        </p:tav>
                                      </p:tavLst>
                                    </p:anim>
                                    <p:anim calcmode="lin" valueType="num">
                                      <p:cBhvr>
                                        <p:cTn id="14" dur="500"/>
                                        <p:tgtEl>
                                          <p:spTgt spid="162819">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162819">
                                            <p:txEl>
                                              <p:pRg st="0" end="0"/>
                                            </p:txEl>
                                          </p:spTgt>
                                        </p:tgtEl>
                                      </p:cBhvr>
                                    </p:animEffect>
                                    <p:set>
                                      <p:cBhvr>
                                        <p:cTn id="16" dur="1" fill="hold">
                                          <p:stCondLst>
                                            <p:cond delay="499"/>
                                          </p:stCondLst>
                                        </p:cTn>
                                        <p:tgtEl>
                                          <p:spTgt spid="162819">
                                            <p:txEl>
                                              <p:pRg st="0" end="0"/>
                                            </p:txEl>
                                          </p:spTgt>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162819">
                                            <p:txEl>
                                              <p:pRg st="1" end="1"/>
                                            </p:txEl>
                                          </p:spTgt>
                                        </p:tgtEl>
                                        <p:attrNameLst>
                                          <p:attrName>style.visibility</p:attrName>
                                        </p:attrNameLst>
                                      </p:cBhvr>
                                      <p:to>
                                        <p:strVal val="visible"/>
                                      </p:to>
                                    </p:set>
                                    <p:anim calcmode="lin" valueType="num">
                                      <p:cBhvr>
                                        <p:cTn id="19" dur="500" fill="hold"/>
                                        <p:tgtEl>
                                          <p:spTgt spid="1628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281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6281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nodeType="clickEffect">
                                  <p:stCondLst>
                                    <p:cond delay="0"/>
                                  </p:stCondLst>
                                  <p:childTnLst>
                                    <p:anim calcmode="lin" valueType="num">
                                      <p:cBhvr>
                                        <p:cTn id="25" dur="500"/>
                                        <p:tgtEl>
                                          <p:spTgt spid="162819">
                                            <p:txEl>
                                              <p:pRg st="1" end="1"/>
                                            </p:txEl>
                                          </p:spTgt>
                                        </p:tgtEl>
                                        <p:attrNameLst>
                                          <p:attrName>ppt_w</p:attrName>
                                        </p:attrNameLst>
                                      </p:cBhvr>
                                      <p:tavLst>
                                        <p:tav tm="0">
                                          <p:val>
                                            <p:strVal val="ppt_w"/>
                                          </p:val>
                                        </p:tav>
                                        <p:tav tm="100000">
                                          <p:val>
                                            <p:fltVal val="0"/>
                                          </p:val>
                                        </p:tav>
                                      </p:tavLst>
                                    </p:anim>
                                    <p:anim calcmode="lin" valueType="num">
                                      <p:cBhvr>
                                        <p:cTn id="26" dur="500"/>
                                        <p:tgtEl>
                                          <p:spTgt spid="162819">
                                            <p:txEl>
                                              <p:pRg st="1" end="1"/>
                                            </p:txEl>
                                          </p:spTgt>
                                        </p:tgtEl>
                                        <p:attrNameLst>
                                          <p:attrName>ppt_h</p:attrName>
                                        </p:attrNameLst>
                                      </p:cBhvr>
                                      <p:tavLst>
                                        <p:tav tm="0">
                                          <p:val>
                                            <p:strVal val="ppt_h"/>
                                          </p:val>
                                        </p:tav>
                                        <p:tav tm="100000">
                                          <p:val>
                                            <p:fltVal val="0"/>
                                          </p:val>
                                        </p:tav>
                                      </p:tavLst>
                                    </p:anim>
                                    <p:animEffect transition="out" filter="fade">
                                      <p:cBhvr>
                                        <p:cTn id="27" dur="500"/>
                                        <p:tgtEl>
                                          <p:spTgt spid="162819">
                                            <p:txEl>
                                              <p:pRg st="1" end="1"/>
                                            </p:txEl>
                                          </p:spTgt>
                                        </p:tgtEl>
                                      </p:cBhvr>
                                    </p:animEffect>
                                    <p:set>
                                      <p:cBhvr>
                                        <p:cTn id="28" dur="1" fill="hold">
                                          <p:stCondLst>
                                            <p:cond delay="499"/>
                                          </p:stCondLst>
                                        </p:cTn>
                                        <p:tgtEl>
                                          <p:spTgt spid="162819">
                                            <p:txEl>
                                              <p:pRg st="1" end="1"/>
                                            </p:txEl>
                                          </p:spTgt>
                                        </p:tgtEl>
                                        <p:attrNameLst>
                                          <p:attrName>style.visibility</p:attrName>
                                        </p:attrNameLst>
                                      </p:cBhvr>
                                      <p:to>
                                        <p:strVal val="hidden"/>
                                      </p:to>
                                    </p:set>
                                  </p:childTnLst>
                                </p:cTn>
                              </p:par>
                              <p:par>
                                <p:cTn id="29" presetID="53" presetClass="entr" presetSubtype="0" fill="hold" nodeType="withEffect">
                                  <p:stCondLst>
                                    <p:cond delay="0"/>
                                  </p:stCondLst>
                                  <p:childTnLst>
                                    <p:set>
                                      <p:cBhvr>
                                        <p:cTn id="30" dur="1" fill="hold">
                                          <p:stCondLst>
                                            <p:cond delay="0"/>
                                          </p:stCondLst>
                                        </p:cTn>
                                        <p:tgtEl>
                                          <p:spTgt spid="162819">
                                            <p:txEl>
                                              <p:pRg st="2" end="2"/>
                                            </p:txEl>
                                          </p:spTgt>
                                        </p:tgtEl>
                                        <p:attrNameLst>
                                          <p:attrName>style.visibility</p:attrName>
                                        </p:attrNameLst>
                                      </p:cBhvr>
                                      <p:to>
                                        <p:strVal val="visible"/>
                                      </p:to>
                                    </p:set>
                                    <p:anim calcmode="lin" valueType="num">
                                      <p:cBhvr>
                                        <p:cTn id="31" dur="500" fill="hold"/>
                                        <p:tgtEl>
                                          <p:spTgt spid="16281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62819">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162819">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nodeType="clickEffect">
                                  <p:stCondLst>
                                    <p:cond delay="0"/>
                                  </p:stCondLst>
                                  <p:childTnLst>
                                    <p:anim calcmode="lin" valueType="num">
                                      <p:cBhvr>
                                        <p:cTn id="37" dur="500"/>
                                        <p:tgtEl>
                                          <p:spTgt spid="162819">
                                            <p:txEl>
                                              <p:pRg st="2" end="2"/>
                                            </p:txEl>
                                          </p:spTgt>
                                        </p:tgtEl>
                                        <p:attrNameLst>
                                          <p:attrName>ppt_w</p:attrName>
                                        </p:attrNameLst>
                                      </p:cBhvr>
                                      <p:tavLst>
                                        <p:tav tm="0">
                                          <p:val>
                                            <p:strVal val="ppt_w"/>
                                          </p:val>
                                        </p:tav>
                                        <p:tav tm="100000">
                                          <p:val>
                                            <p:fltVal val="0"/>
                                          </p:val>
                                        </p:tav>
                                      </p:tavLst>
                                    </p:anim>
                                    <p:anim calcmode="lin" valueType="num">
                                      <p:cBhvr>
                                        <p:cTn id="38" dur="500"/>
                                        <p:tgtEl>
                                          <p:spTgt spid="162819">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62819">
                                            <p:txEl>
                                              <p:pRg st="2" end="2"/>
                                            </p:txEl>
                                          </p:spTgt>
                                        </p:tgtEl>
                                      </p:cBhvr>
                                    </p:animEffect>
                                    <p:set>
                                      <p:cBhvr>
                                        <p:cTn id="40" dur="1" fill="hold">
                                          <p:stCondLst>
                                            <p:cond delay="499"/>
                                          </p:stCondLst>
                                        </p:cTn>
                                        <p:tgtEl>
                                          <p:spTgt spid="162819">
                                            <p:txEl>
                                              <p:pRg st="2" end="2"/>
                                            </p:txEl>
                                          </p:spTgt>
                                        </p:tgtEl>
                                        <p:attrNameLst>
                                          <p:attrName>style.visibility</p:attrName>
                                        </p:attrNameLst>
                                      </p:cBhvr>
                                      <p:to>
                                        <p:strVal val="hidden"/>
                                      </p:to>
                                    </p:set>
                                  </p:childTnLst>
                                </p:cTn>
                              </p:par>
                              <p:par>
                                <p:cTn id="41" presetID="53" presetClass="entr" presetSubtype="0" fill="hold" nodeType="withEffect">
                                  <p:stCondLst>
                                    <p:cond delay="0"/>
                                  </p:stCondLst>
                                  <p:childTnLst>
                                    <p:set>
                                      <p:cBhvr>
                                        <p:cTn id="42" dur="1" fill="hold">
                                          <p:stCondLst>
                                            <p:cond delay="0"/>
                                          </p:stCondLst>
                                        </p:cTn>
                                        <p:tgtEl>
                                          <p:spTgt spid="162819">
                                            <p:txEl>
                                              <p:pRg st="3" end="3"/>
                                            </p:txEl>
                                          </p:spTgt>
                                        </p:tgtEl>
                                        <p:attrNameLst>
                                          <p:attrName>style.visibility</p:attrName>
                                        </p:attrNameLst>
                                      </p:cBhvr>
                                      <p:to>
                                        <p:strVal val="visible"/>
                                      </p:to>
                                    </p:set>
                                    <p:anim calcmode="lin" valueType="num">
                                      <p:cBhvr>
                                        <p:cTn id="43" dur="500" fill="hold"/>
                                        <p:tgtEl>
                                          <p:spTgt spid="162819">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162819">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162819">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0" fill="hold" nodeType="clickEffect">
                                  <p:stCondLst>
                                    <p:cond delay="0"/>
                                  </p:stCondLst>
                                  <p:childTnLst>
                                    <p:anim calcmode="lin" valueType="num">
                                      <p:cBhvr>
                                        <p:cTn id="49" dur="500"/>
                                        <p:tgtEl>
                                          <p:spTgt spid="162819">
                                            <p:txEl>
                                              <p:pRg st="3" end="3"/>
                                            </p:txEl>
                                          </p:spTgt>
                                        </p:tgtEl>
                                        <p:attrNameLst>
                                          <p:attrName>ppt_w</p:attrName>
                                        </p:attrNameLst>
                                      </p:cBhvr>
                                      <p:tavLst>
                                        <p:tav tm="0">
                                          <p:val>
                                            <p:strVal val="ppt_w"/>
                                          </p:val>
                                        </p:tav>
                                        <p:tav tm="100000">
                                          <p:val>
                                            <p:fltVal val="0"/>
                                          </p:val>
                                        </p:tav>
                                      </p:tavLst>
                                    </p:anim>
                                    <p:anim calcmode="lin" valueType="num">
                                      <p:cBhvr>
                                        <p:cTn id="50" dur="500"/>
                                        <p:tgtEl>
                                          <p:spTgt spid="162819">
                                            <p:txEl>
                                              <p:pRg st="3" end="3"/>
                                            </p:txEl>
                                          </p:spTgt>
                                        </p:tgtEl>
                                        <p:attrNameLst>
                                          <p:attrName>ppt_h</p:attrName>
                                        </p:attrNameLst>
                                      </p:cBhvr>
                                      <p:tavLst>
                                        <p:tav tm="0">
                                          <p:val>
                                            <p:strVal val="ppt_h"/>
                                          </p:val>
                                        </p:tav>
                                        <p:tav tm="100000">
                                          <p:val>
                                            <p:fltVal val="0"/>
                                          </p:val>
                                        </p:tav>
                                      </p:tavLst>
                                    </p:anim>
                                    <p:animEffect transition="out" filter="fade">
                                      <p:cBhvr>
                                        <p:cTn id="51" dur="500"/>
                                        <p:tgtEl>
                                          <p:spTgt spid="162819">
                                            <p:txEl>
                                              <p:pRg st="3" end="3"/>
                                            </p:txEl>
                                          </p:spTgt>
                                        </p:tgtEl>
                                      </p:cBhvr>
                                    </p:animEffect>
                                    <p:set>
                                      <p:cBhvr>
                                        <p:cTn id="52" dur="1" fill="hold">
                                          <p:stCondLst>
                                            <p:cond delay="499"/>
                                          </p:stCondLst>
                                        </p:cTn>
                                        <p:tgtEl>
                                          <p:spTgt spid="162819">
                                            <p:txEl>
                                              <p:pRg st="3" end="3"/>
                                            </p:txEl>
                                          </p:spTgt>
                                        </p:tgtEl>
                                        <p:attrNameLst>
                                          <p:attrName>style.visibility</p:attrName>
                                        </p:attrNameLst>
                                      </p:cBhvr>
                                      <p:to>
                                        <p:strVal val="hidden"/>
                                      </p:to>
                                    </p:set>
                                  </p:childTnLst>
                                </p:cTn>
                              </p:par>
                              <p:par>
                                <p:cTn id="53" presetID="53" presetClass="entr" presetSubtype="0" fill="hold" nodeType="withEffect">
                                  <p:stCondLst>
                                    <p:cond delay="0"/>
                                  </p:stCondLst>
                                  <p:childTnLst>
                                    <p:set>
                                      <p:cBhvr>
                                        <p:cTn id="54" dur="1" fill="hold">
                                          <p:stCondLst>
                                            <p:cond delay="0"/>
                                          </p:stCondLst>
                                        </p:cTn>
                                        <p:tgtEl>
                                          <p:spTgt spid="162819">
                                            <p:txEl>
                                              <p:pRg st="4" end="4"/>
                                            </p:txEl>
                                          </p:spTgt>
                                        </p:tgtEl>
                                        <p:attrNameLst>
                                          <p:attrName>style.visibility</p:attrName>
                                        </p:attrNameLst>
                                      </p:cBhvr>
                                      <p:to>
                                        <p:strVal val="visible"/>
                                      </p:to>
                                    </p:set>
                                    <p:anim calcmode="lin" valueType="num">
                                      <p:cBhvr>
                                        <p:cTn id="55" dur="500" fill="hold"/>
                                        <p:tgtEl>
                                          <p:spTgt spid="162819">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162819">
                                            <p:txEl>
                                              <p:pRg st="4" end="4"/>
                                            </p:txEl>
                                          </p:spTgt>
                                        </p:tgtEl>
                                        <p:attrNameLst>
                                          <p:attrName>ppt_h</p:attrName>
                                        </p:attrNameLst>
                                      </p:cBhvr>
                                      <p:tavLst>
                                        <p:tav tm="0">
                                          <p:val>
                                            <p:fltVal val="0"/>
                                          </p:val>
                                        </p:tav>
                                        <p:tav tm="100000">
                                          <p:val>
                                            <p:strVal val="#ppt_h"/>
                                          </p:val>
                                        </p:tav>
                                      </p:tavLst>
                                    </p:anim>
                                    <p:animEffect transition="in" filter="fade">
                                      <p:cBhvr>
                                        <p:cTn id="57" dur="500"/>
                                        <p:tgtEl>
                                          <p:spTgt spid="162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5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pPr>
            <a:endParaRPr lang="en-US">
              <a:solidFill>
                <a:srgbClr val="000000"/>
              </a:solidFill>
              <a:latin typeface="Times New Roman" charset="0"/>
              <a:ea typeface="ＭＳ Ｐゴシック" charset="0"/>
            </a:endParaRPr>
          </a:p>
        </p:txBody>
      </p:sp>
      <p:sp>
        <p:nvSpPr>
          <p:cNvPr id="125956" name="Rectangle 4"/>
          <p:cNvSpPr>
            <a:spLocks noGrp="1" noChangeArrowheads="1"/>
          </p:cNvSpPr>
          <p:nvPr>
            <p:ph type="title"/>
          </p:nvPr>
        </p:nvSpPr>
        <p:spPr>
          <a:xfrm>
            <a:off x="838200" y="0"/>
            <a:ext cx="83058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Republican Presidents of the 1920s</a:t>
            </a:r>
          </a:p>
        </p:txBody>
      </p:sp>
      <p:sp>
        <p:nvSpPr>
          <p:cNvPr id="125957" name="Rectangle 5"/>
          <p:cNvSpPr>
            <a:spLocks noGrp="1" noChangeArrowheads="1"/>
          </p:cNvSpPr>
          <p:nvPr>
            <p:ph type="body" idx="1"/>
          </p:nvPr>
        </p:nvSpPr>
        <p:spPr>
          <a:xfrm>
            <a:off x="838200" y="685800"/>
            <a:ext cx="83058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u="sng">
                <a:effectLst>
                  <a:outerShdw blurRad="38100" dist="38100" dir="2700000" algn="tl">
                    <a:srgbClr val="DDDDDD"/>
                  </a:outerShdw>
                </a:effectLst>
              </a:rPr>
              <a:t>Warren Harding</a:t>
            </a:r>
            <a:r>
              <a:rPr lang="en-US"/>
              <a:t> won the 1920 election promising </a:t>
            </a:r>
            <a:r>
              <a:rPr lang="ja-JP" altLang="en-US">
                <a:latin typeface="Arial"/>
              </a:rPr>
              <a:t>“</a:t>
            </a:r>
            <a:r>
              <a:rPr lang="en-US"/>
              <a:t>a return to normalcy</a:t>
            </a:r>
            <a:r>
              <a:rPr lang="ja-JP" altLang="en-US">
                <a:latin typeface="Arial"/>
              </a:rPr>
              <a:t>”</a:t>
            </a:r>
            <a:r>
              <a:rPr lang="en-US"/>
              <a:t>; his presidency is remembered for two things:</a:t>
            </a:r>
          </a:p>
          <a:p>
            <a:pPr lvl="1">
              <a:lnSpc>
                <a:spcPct val="90000"/>
              </a:lnSpc>
              <a:spcBef>
                <a:spcPct val="10000"/>
              </a:spcBef>
            </a:pPr>
            <a:r>
              <a:rPr lang="en-US" i="1" u="sng"/>
              <a:t>Corruption</a:t>
            </a:r>
            <a:r>
              <a:rPr lang="en-US"/>
              <a:t>: prohibition bribery, graft in the Veterans Admin, &amp; the </a:t>
            </a:r>
            <a:r>
              <a:rPr lang="en-US">
                <a:effectLst>
                  <a:outerShdw blurRad="38100" dist="38100" dir="2700000" algn="tl">
                    <a:srgbClr val="DDDDDD"/>
                  </a:outerShdw>
                </a:effectLst>
              </a:rPr>
              <a:t>Teapot Dome scandal</a:t>
            </a:r>
            <a:r>
              <a:rPr lang="en-US"/>
              <a:t> </a:t>
            </a:r>
          </a:p>
          <a:p>
            <a:pPr lvl="1">
              <a:lnSpc>
                <a:spcPct val="90000"/>
              </a:lnSpc>
              <a:spcBef>
                <a:spcPct val="10000"/>
              </a:spcBef>
            </a:pPr>
            <a:r>
              <a:rPr lang="en-US"/>
              <a:t>Treasury Sec Andrew Mellon</a:t>
            </a:r>
            <a:r>
              <a:rPr lang="ja-JP" altLang="en-US">
                <a:latin typeface="Arial"/>
              </a:rPr>
              <a:t>’</a:t>
            </a:r>
            <a:r>
              <a:rPr lang="en-US"/>
              <a:t>s </a:t>
            </a:r>
            <a:r>
              <a:rPr lang="en-US" i="1" u="sng"/>
              <a:t>cutback on gov</a:t>
            </a:r>
            <a:r>
              <a:rPr lang="ja-JP" altLang="en-US" i="1" u="sng">
                <a:latin typeface="Arial"/>
              </a:rPr>
              <a:t>’</a:t>
            </a:r>
            <a:r>
              <a:rPr lang="en-US" i="1" u="sng"/>
              <a:t>t spending</a:t>
            </a:r>
            <a:r>
              <a:rPr lang="en-US"/>
              <a:t>, increase in protective tariffs, &amp; reduction of income taxes</a:t>
            </a:r>
          </a:p>
        </p:txBody>
      </p:sp>
      <p:sp>
        <p:nvSpPr>
          <p:cNvPr id="125958" name="AutoShape 6"/>
          <p:cNvSpPr>
            <a:spLocks noChangeArrowheads="1"/>
          </p:cNvSpPr>
          <p:nvPr/>
        </p:nvSpPr>
        <p:spPr bwMode="auto">
          <a:xfrm>
            <a:off x="152400" y="1905000"/>
            <a:ext cx="8839200" cy="1371600"/>
          </a:xfrm>
          <a:prstGeom prst="wedgeRectCallout">
            <a:avLst>
              <a:gd name="adj1" fmla="val 2477"/>
              <a:gd name="adj2" fmla="val 114236"/>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20000"/>
              </a:spcBef>
              <a:spcAft>
                <a:spcPct val="0"/>
              </a:spcAft>
            </a:pPr>
            <a:r>
              <a:rPr kumimoji="1" lang="en-US" sz="3400">
                <a:solidFill>
                  <a:srgbClr val="000000"/>
                </a:solidFill>
                <a:latin typeface="Times New Roman" charset="0"/>
                <a:ea typeface="ＭＳ Ｐゴシック" charset="0"/>
              </a:rPr>
              <a:t>TR set aside oil fields in WY &amp; CA for the navy; Harding</a:t>
            </a:r>
            <a:r>
              <a:rPr kumimoji="1" lang="ja-JP" altLang="en-US" sz="3400">
                <a:solidFill>
                  <a:srgbClr val="000000"/>
                </a:solidFill>
                <a:latin typeface="Arial"/>
                <a:ea typeface="ＭＳ Ｐゴシック" charset="0"/>
              </a:rPr>
              <a:t>’</a:t>
            </a:r>
            <a:r>
              <a:rPr kumimoji="1" lang="en-US" sz="3400">
                <a:solidFill>
                  <a:srgbClr val="000000"/>
                </a:solidFill>
                <a:latin typeface="Times New Roman" charset="0"/>
                <a:ea typeface="ＭＳ Ｐゴシック" charset="0"/>
              </a:rPr>
              <a:t>s Sec of the Interior Albert Fall accepted $400,000 to </a:t>
            </a:r>
            <a:r>
              <a:rPr kumimoji="1" lang="ja-JP" altLang="en-US" sz="3400">
                <a:solidFill>
                  <a:srgbClr val="000000"/>
                </a:solidFill>
                <a:latin typeface="Arial"/>
                <a:ea typeface="ＭＳ Ｐゴシック" charset="0"/>
              </a:rPr>
              <a:t>“</a:t>
            </a:r>
            <a:r>
              <a:rPr kumimoji="1" lang="en-US" sz="3400">
                <a:solidFill>
                  <a:srgbClr val="000000"/>
                </a:solidFill>
                <a:latin typeface="Times New Roman" charset="0"/>
                <a:ea typeface="ＭＳ Ｐゴシック" charset="0"/>
              </a:rPr>
              <a:t>lease</a:t>
            </a:r>
            <a:r>
              <a:rPr kumimoji="1" lang="ja-JP" altLang="en-US" sz="3400">
                <a:solidFill>
                  <a:srgbClr val="000000"/>
                </a:solidFill>
                <a:latin typeface="Arial"/>
                <a:ea typeface="ＭＳ Ｐゴシック" charset="0"/>
              </a:rPr>
              <a:t>”</a:t>
            </a:r>
            <a:r>
              <a:rPr kumimoji="1" lang="en-US" sz="3400">
                <a:solidFill>
                  <a:srgbClr val="000000"/>
                </a:solidFill>
                <a:latin typeface="Times New Roman" charset="0"/>
                <a:ea typeface="ＭＳ Ｐゴシック" charset="0"/>
              </a:rPr>
              <a:t> oil reserves to businesses</a:t>
            </a:r>
            <a:endParaRPr lang="en-US" sz="3400">
              <a:solidFill>
                <a:srgbClr val="000000"/>
              </a:solidFill>
              <a:latin typeface="Times New Roman" charset="0"/>
              <a:ea typeface="ＭＳ Ｐゴシック" charset="0"/>
            </a:endParaRPr>
          </a:p>
        </p:txBody>
      </p:sp>
    </p:spTree>
    <p:extLst>
      <p:ext uri="{BB962C8B-B14F-4D97-AF65-F5344CB8AC3E}">
        <p14:creationId xmlns:p14="http://schemas.microsoft.com/office/powerpoint/2010/main" val="23027054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p:cTn id="7" dur="500" fill="hold"/>
                                        <p:tgtEl>
                                          <p:spTgt spid="125958"/>
                                        </p:tgtEl>
                                        <p:attrNameLst>
                                          <p:attrName>ppt_w</p:attrName>
                                        </p:attrNameLst>
                                      </p:cBhvr>
                                      <p:tavLst>
                                        <p:tav tm="0">
                                          <p:val>
                                            <p:fltVal val="0"/>
                                          </p:val>
                                        </p:tav>
                                        <p:tav tm="100000">
                                          <p:val>
                                            <p:strVal val="#ppt_w"/>
                                          </p:val>
                                        </p:tav>
                                      </p:tavLst>
                                    </p:anim>
                                    <p:anim calcmode="lin" valueType="num">
                                      <p:cBhvr>
                                        <p:cTn id="8" dur="500" fill="hold"/>
                                        <p:tgtEl>
                                          <p:spTgt spid="125958"/>
                                        </p:tgtEl>
                                        <p:attrNameLst>
                                          <p:attrName>ppt_h</p:attrName>
                                        </p:attrNameLst>
                                      </p:cBhvr>
                                      <p:tavLst>
                                        <p:tav tm="0">
                                          <p:val>
                                            <p:fltVal val="0"/>
                                          </p:val>
                                        </p:tav>
                                        <p:tav tm="100000">
                                          <p:val>
                                            <p:strVal val="#ppt_h"/>
                                          </p:val>
                                        </p:tav>
                                      </p:tavLst>
                                    </p:anim>
                                    <p:animEffect transition="in" filter="fade">
                                      <p:cBhvr>
                                        <p:cTn id="9" dur="5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838200" y="0"/>
            <a:ext cx="8305800" cy="990600"/>
          </a:xfrm>
        </p:spPr>
        <p:txBody>
          <a:bodyPr/>
          <a:lstStyle/>
          <a:p>
            <a:r>
              <a:rPr lang="en-US"/>
              <a:t>Republican Presidents of the 1920s</a:t>
            </a:r>
          </a:p>
        </p:txBody>
      </p:sp>
      <p:sp>
        <p:nvSpPr>
          <p:cNvPr id="153603" name="Rectangle 3"/>
          <p:cNvSpPr>
            <a:spLocks noGrp="1" noChangeArrowheads="1"/>
          </p:cNvSpPr>
          <p:nvPr>
            <p:ph type="body" idx="1"/>
          </p:nvPr>
        </p:nvSpPr>
        <p:spPr>
          <a:xfrm>
            <a:off x="762000" y="838200"/>
            <a:ext cx="8382000" cy="6019800"/>
          </a:xfrm>
        </p:spPr>
        <p:txBody>
          <a:bodyPr/>
          <a:lstStyle/>
          <a:p>
            <a:pPr>
              <a:lnSpc>
                <a:spcPct val="95000"/>
              </a:lnSpc>
              <a:spcBef>
                <a:spcPct val="10000"/>
              </a:spcBef>
            </a:pPr>
            <a:r>
              <a:rPr lang="en-US"/>
              <a:t>Harding died in 1923 &amp; VP </a:t>
            </a:r>
            <a:r>
              <a:rPr lang="en-US" u="sng">
                <a:effectLst>
                  <a:outerShdw blurRad="38100" dist="38100" dir="2700000" algn="tl">
                    <a:srgbClr val="DDDDDD"/>
                  </a:outerShdw>
                </a:effectLst>
              </a:rPr>
              <a:t>Calvin Coolidge</a:t>
            </a:r>
            <a:r>
              <a:rPr lang="en-US"/>
              <a:t> became president &amp; won his own term in 1924:</a:t>
            </a:r>
          </a:p>
          <a:p>
            <a:pPr lvl="1">
              <a:lnSpc>
                <a:spcPct val="95000"/>
              </a:lnSpc>
              <a:spcBef>
                <a:spcPct val="10000"/>
              </a:spcBef>
            </a:pPr>
            <a:r>
              <a:rPr lang="en-US"/>
              <a:t>Coolidge</a:t>
            </a:r>
            <a:r>
              <a:rPr lang="ja-JP" altLang="en-US">
                <a:latin typeface="Arial"/>
              </a:rPr>
              <a:t>’</a:t>
            </a:r>
            <a:r>
              <a:rPr lang="en-US"/>
              <a:t>s honesty &amp; integrity was reassuring, but </a:t>
            </a:r>
            <a:r>
              <a:rPr lang="ja-JP" altLang="en-US">
                <a:latin typeface="Arial"/>
              </a:rPr>
              <a:t>“</a:t>
            </a:r>
            <a:r>
              <a:rPr lang="en-US"/>
              <a:t>Silent Cal</a:t>
            </a:r>
            <a:r>
              <a:rPr lang="ja-JP" altLang="en-US">
                <a:latin typeface="Arial"/>
              </a:rPr>
              <a:t>”</a:t>
            </a:r>
            <a:r>
              <a:rPr lang="en-US"/>
              <a:t> was not much of a leader</a:t>
            </a:r>
          </a:p>
          <a:p>
            <a:pPr lvl="1">
              <a:lnSpc>
                <a:spcPct val="95000"/>
              </a:lnSpc>
              <a:spcBef>
                <a:spcPct val="10000"/>
              </a:spcBef>
            </a:pPr>
            <a:r>
              <a:rPr lang="en-US"/>
              <a:t>Coolidge continued Harding</a:t>
            </a:r>
            <a:r>
              <a:rPr lang="ja-JP" altLang="en-US">
                <a:latin typeface="Arial"/>
              </a:rPr>
              <a:t>’</a:t>
            </a:r>
            <a:r>
              <a:rPr lang="en-US"/>
              <a:t>s policies of less gov</a:t>
            </a:r>
            <a:r>
              <a:rPr lang="ja-JP" altLang="en-US">
                <a:latin typeface="Arial"/>
              </a:rPr>
              <a:t>’</a:t>
            </a:r>
            <a:r>
              <a:rPr lang="en-US"/>
              <a:t>t spending, lowering income taxes, &amp; limiting</a:t>
            </a:r>
            <a:r>
              <a:rPr lang="en-US" sz="3000"/>
              <a:t> </a:t>
            </a:r>
            <a:r>
              <a:rPr lang="en-US"/>
              <a:t>Congressional</a:t>
            </a:r>
            <a:r>
              <a:rPr lang="en-US" sz="3000"/>
              <a:t> </a:t>
            </a:r>
            <a:r>
              <a:rPr lang="en-US"/>
              <a:t>legislation</a:t>
            </a:r>
          </a:p>
        </p:txBody>
      </p:sp>
      <p:sp>
        <p:nvSpPr>
          <p:cNvPr id="153606" name="AutoShape 6"/>
          <p:cNvSpPr>
            <a:spLocks noChangeArrowheads="1"/>
          </p:cNvSpPr>
          <p:nvPr/>
        </p:nvSpPr>
        <p:spPr bwMode="auto">
          <a:xfrm>
            <a:off x="304800" y="914400"/>
            <a:ext cx="8686800" cy="990600"/>
          </a:xfrm>
          <a:prstGeom prst="wedgeRectCallout">
            <a:avLst>
              <a:gd name="adj1" fmla="val 19227"/>
              <a:gd name="adj2" fmla="val 26666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pPr>
            <a:r>
              <a:rPr kumimoji="1" lang="ja-JP" altLang="en-US" sz="3200" dirty="0">
                <a:latin typeface="Arial"/>
              </a:rPr>
              <a:t>“</a:t>
            </a:r>
            <a:r>
              <a:rPr kumimoji="1" lang="en-US" sz="3200" dirty="0"/>
              <a:t>Four-fifths of our troubles in this life would disappear if we would just sit down &amp; be still</a:t>
            </a:r>
            <a:r>
              <a:rPr kumimoji="1" lang="ja-JP" altLang="en-US" sz="3200" dirty="0">
                <a:latin typeface="Arial"/>
              </a:rPr>
              <a:t>”</a:t>
            </a:r>
            <a:endParaRPr lang="en-US" sz="3200" dirty="0"/>
          </a:p>
        </p:txBody>
      </p:sp>
      <p:sp>
        <p:nvSpPr>
          <p:cNvPr id="153607" name="AutoShape 7"/>
          <p:cNvSpPr>
            <a:spLocks noChangeArrowheads="1"/>
          </p:cNvSpPr>
          <p:nvPr/>
        </p:nvSpPr>
        <p:spPr bwMode="auto">
          <a:xfrm>
            <a:off x="152400" y="2057400"/>
            <a:ext cx="8915400" cy="914400"/>
          </a:xfrm>
          <a:prstGeom prst="wedgeRectCallout">
            <a:avLst>
              <a:gd name="adj1" fmla="val 24500"/>
              <a:gd name="adj2" fmla="val 16753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pPr>
            <a:r>
              <a:rPr kumimoji="1" lang="ja-JP" altLang="en-US" sz="3200" dirty="0">
                <a:latin typeface="Arial"/>
              </a:rPr>
              <a:t>“</a:t>
            </a:r>
            <a:r>
              <a:rPr kumimoji="1" lang="en-US" sz="3200" dirty="0"/>
              <a:t>Coolidge aspired to become the </a:t>
            </a:r>
            <a:r>
              <a:rPr kumimoji="1" lang="en-US" sz="3200" i="1" u="sng" dirty="0"/>
              <a:t>least</a:t>
            </a:r>
            <a:r>
              <a:rPr kumimoji="1" lang="en-US" sz="3200" dirty="0"/>
              <a:t> president the country ever had; he attained his desire</a:t>
            </a:r>
            <a:r>
              <a:rPr kumimoji="1" lang="ja-JP" altLang="en-US" sz="3200" dirty="0">
                <a:latin typeface="Arial"/>
              </a:rPr>
              <a:t>”</a:t>
            </a:r>
            <a:endParaRPr lang="en-US" sz="3200" dirty="0"/>
          </a:p>
        </p:txBody>
      </p:sp>
    </p:spTree>
    <p:extLst>
      <p:ext uri="{BB962C8B-B14F-4D97-AF65-F5344CB8AC3E}">
        <p14:creationId xmlns:p14="http://schemas.microsoft.com/office/powerpoint/2010/main" val="867129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06"/>
                                        </p:tgtEl>
                                        <p:attrNameLst>
                                          <p:attrName>style.visibility</p:attrName>
                                        </p:attrNameLst>
                                      </p:cBhvr>
                                      <p:to>
                                        <p:strVal val="visible"/>
                                      </p:to>
                                    </p:set>
                                    <p:anim calcmode="lin" valueType="num">
                                      <p:cBhvr>
                                        <p:cTn id="7" dur="500" fill="hold"/>
                                        <p:tgtEl>
                                          <p:spTgt spid="153606"/>
                                        </p:tgtEl>
                                        <p:attrNameLst>
                                          <p:attrName>ppt_w</p:attrName>
                                        </p:attrNameLst>
                                      </p:cBhvr>
                                      <p:tavLst>
                                        <p:tav tm="0">
                                          <p:val>
                                            <p:fltVal val="0"/>
                                          </p:val>
                                        </p:tav>
                                        <p:tav tm="100000">
                                          <p:val>
                                            <p:strVal val="#ppt_w"/>
                                          </p:val>
                                        </p:tav>
                                      </p:tavLst>
                                    </p:anim>
                                    <p:anim calcmode="lin" valueType="num">
                                      <p:cBhvr>
                                        <p:cTn id="8" dur="500" fill="hold"/>
                                        <p:tgtEl>
                                          <p:spTgt spid="153606"/>
                                        </p:tgtEl>
                                        <p:attrNameLst>
                                          <p:attrName>ppt_h</p:attrName>
                                        </p:attrNameLst>
                                      </p:cBhvr>
                                      <p:tavLst>
                                        <p:tav tm="0">
                                          <p:val>
                                            <p:fltVal val="0"/>
                                          </p:val>
                                        </p:tav>
                                        <p:tav tm="100000">
                                          <p:val>
                                            <p:strVal val="#ppt_h"/>
                                          </p:val>
                                        </p:tav>
                                      </p:tavLst>
                                    </p:anim>
                                    <p:animEffect transition="in" filter="fade">
                                      <p:cBhvr>
                                        <p:cTn id="9" dur="500"/>
                                        <p:tgtEl>
                                          <p:spTgt spid="1536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07"/>
                                        </p:tgtEl>
                                        <p:attrNameLst>
                                          <p:attrName>style.visibility</p:attrName>
                                        </p:attrNameLst>
                                      </p:cBhvr>
                                      <p:to>
                                        <p:strVal val="visible"/>
                                      </p:to>
                                    </p:set>
                                    <p:anim calcmode="lin" valueType="num">
                                      <p:cBhvr>
                                        <p:cTn id="14" dur="500" fill="hold"/>
                                        <p:tgtEl>
                                          <p:spTgt spid="153607"/>
                                        </p:tgtEl>
                                        <p:attrNameLst>
                                          <p:attrName>ppt_w</p:attrName>
                                        </p:attrNameLst>
                                      </p:cBhvr>
                                      <p:tavLst>
                                        <p:tav tm="0">
                                          <p:val>
                                            <p:fltVal val="0"/>
                                          </p:val>
                                        </p:tav>
                                        <p:tav tm="100000">
                                          <p:val>
                                            <p:strVal val="#ppt_w"/>
                                          </p:val>
                                        </p:tav>
                                      </p:tavLst>
                                    </p:anim>
                                    <p:anim calcmode="lin" valueType="num">
                                      <p:cBhvr>
                                        <p:cTn id="15" dur="500" fill="hold"/>
                                        <p:tgtEl>
                                          <p:spTgt spid="153607"/>
                                        </p:tgtEl>
                                        <p:attrNameLst>
                                          <p:attrName>ppt_h</p:attrName>
                                        </p:attrNameLst>
                                      </p:cBhvr>
                                      <p:tavLst>
                                        <p:tav tm="0">
                                          <p:val>
                                            <p:fltVal val="0"/>
                                          </p:val>
                                        </p:tav>
                                        <p:tav tm="100000">
                                          <p:val>
                                            <p:strVal val="#ppt_h"/>
                                          </p:val>
                                        </p:tav>
                                      </p:tavLst>
                                    </p:anim>
                                    <p:animEffect transition="in" filter="fade">
                                      <p:cBhvr>
                                        <p:cTn id="16" dur="5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en-US"/>
          </a:p>
        </p:txBody>
      </p:sp>
      <p:sp>
        <p:nvSpPr>
          <p:cNvPr id="156675" name="Rectangle 3"/>
          <p:cNvSpPr>
            <a:spLocks noGrp="1" noChangeArrowheads="1"/>
          </p:cNvSpPr>
          <p:nvPr>
            <p:ph type="body" idx="1"/>
          </p:nvPr>
        </p:nvSpPr>
        <p:spPr/>
        <p:txBody>
          <a:bodyPr/>
          <a:lstStyle/>
          <a:p>
            <a:endParaRPr lang="en-US"/>
          </a:p>
        </p:txBody>
      </p:sp>
      <p:sp>
        <p:nvSpPr>
          <p:cNvPr id="156676" name="Rectangle 4"/>
          <p:cNvSpPr>
            <a:spLocks noChangeArrowheads="1"/>
          </p:cNvSpPr>
          <p:nvPr/>
        </p:nvSpPr>
        <p:spPr bwMode="auto">
          <a:xfrm>
            <a:off x="0" y="0"/>
            <a:ext cx="9144000" cy="6858000"/>
          </a:xfrm>
          <a:prstGeom prst="rect">
            <a:avLst/>
          </a:prstGeom>
          <a:solidFill>
            <a:srgbClr val="CC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pic>
        <p:nvPicPr>
          <p:cNvPr id="156681" name="Picture 9" descr="File:1924 Electoral Map.png"/>
          <p:cNvPicPr>
            <a:picLocks noChangeAspect="1" noChangeArrowheads="1"/>
          </p:cNvPicPr>
          <p:nvPr/>
        </p:nvPicPr>
        <p:blipFill>
          <a:blip r:embed="rId2">
            <a:lum bright="12000"/>
            <a:extLst>
              <a:ext uri="{28A0092B-C50C-407E-A947-70E740481C1C}">
                <a14:useLocalDpi xmlns:a14="http://schemas.microsoft.com/office/drawing/2010/main" val="0"/>
              </a:ext>
            </a:extLst>
          </a:blip>
          <a:srcRect l="5850"/>
          <a:stretch>
            <a:fillRect/>
          </a:stretch>
        </p:blipFill>
        <p:spPr bwMode="auto">
          <a:xfrm>
            <a:off x="1588" y="762000"/>
            <a:ext cx="9142412" cy="5219700"/>
          </a:xfrm>
          <a:prstGeom prst="rect">
            <a:avLst/>
          </a:prstGeom>
          <a:noFill/>
          <a:extLst>
            <a:ext uri="{909E8E84-426E-40dd-AFC4-6F175D3DCCD1}">
              <a14:hiddenFill xmlns:a14="http://schemas.microsoft.com/office/drawing/2010/main">
                <a:solidFill>
                  <a:srgbClr val="FFFFFF"/>
                </a:solidFill>
              </a14:hiddenFill>
            </a:ext>
          </a:extLst>
        </p:spPr>
      </p:pic>
      <p:pic>
        <p:nvPicPr>
          <p:cNvPr id="156682" name="Picture 10" descr="brakes_gif"/>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57200" y="63500"/>
            <a:ext cx="8153400" cy="6794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6682"/>
                                        </p:tgtEl>
                                        <p:attrNameLst>
                                          <p:attrName>style.visibility</p:attrName>
                                        </p:attrNameLst>
                                      </p:cBhvr>
                                      <p:to>
                                        <p:strVal val="visible"/>
                                      </p:to>
                                    </p:set>
                                    <p:anim calcmode="lin" valueType="num">
                                      <p:cBhvr>
                                        <p:cTn id="7" dur="500" fill="hold"/>
                                        <p:tgtEl>
                                          <p:spTgt spid="156682"/>
                                        </p:tgtEl>
                                        <p:attrNameLst>
                                          <p:attrName>ppt_w</p:attrName>
                                        </p:attrNameLst>
                                      </p:cBhvr>
                                      <p:tavLst>
                                        <p:tav tm="0">
                                          <p:val>
                                            <p:fltVal val="0"/>
                                          </p:val>
                                        </p:tav>
                                        <p:tav tm="100000">
                                          <p:val>
                                            <p:strVal val="#ppt_w"/>
                                          </p:val>
                                        </p:tav>
                                      </p:tavLst>
                                    </p:anim>
                                    <p:anim calcmode="lin" valueType="num">
                                      <p:cBhvr>
                                        <p:cTn id="8" dur="500" fill="hold"/>
                                        <p:tgtEl>
                                          <p:spTgt spid="156682"/>
                                        </p:tgtEl>
                                        <p:attrNameLst>
                                          <p:attrName>ppt_h</p:attrName>
                                        </p:attrNameLst>
                                      </p:cBhvr>
                                      <p:tavLst>
                                        <p:tav tm="0">
                                          <p:val>
                                            <p:fltVal val="0"/>
                                          </p:val>
                                        </p:tav>
                                        <p:tav tm="100000">
                                          <p:val>
                                            <p:strVal val="#ppt_h"/>
                                          </p:val>
                                        </p:tav>
                                      </p:tavLst>
                                    </p:anim>
                                    <p:animEffect transition="in" filter="fade">
                                      <p:cBhvr>
                                        <p:cTn id="9" dur="5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124" name="Rectangle 4"/>
          <p:cNvSpPr>
            <a:spLocks noGrp="1" noChangeArrowheads="1"/>
          </p:cNvSpPr>
          <p:nvPr>
            <p:ph type="title"/>
          </p:nvPr>
        </p:nvSpPr>
        <p:spPr>
          <a:xfrm>
            <a:off x="1143000" y="0"/>
            <a:ext cx="80010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Divided Democrats</a:t>
            </a:r>
          </a:p>
        </p:txBody>
      </p:sp>
      <p:sp>
        <p:nvSpPr>
          <p:cNvPr id="133125" name="Rectangle 5"/>
          <p:cNvSpPr>
            <a:spLocks noGrp="1" noChangeArrowheads="1"/>
          </p:cNvSpPr>
          <p:nvPr>
            <p:ph type="body" idx="1"/>
          </p:nvPr>
        </p:nvSpPr>
        <p:spPr>
          <a:xfrm>
            <a:off x="838200" y="762000"/>
            <a:ext cx="83058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a:t>While the Republicans dominated the gov</a:t>
            </a:r>
            <a:r>
              <a:rPr lang="ja-JP" altLang="en-US">
                <a:latin typeface="Arial"/>
              </a:rPr>
              <a:t>’</a:t>
            </a:r>
            <a:r>
              <a:rPr lang="en-US"/>
              <a:t>t, Democrats were split:</a:t>
            </a:r>
          </a:p>
          <a:p>
            <a:pPr lvl="1">
              <a:lnSpc>
                <a:spcPct val="90000"/>
              </a:lnSpc>
            </a:pPr>
            <a:r>
              <a:rPr lang="en-US"/>
              <a:t>Rural Dems in the south &amp; west favored prohibition, traditional Protestant values, &amp; the Klan</a:t>
            </a:r>
          </a:p>
          <a:p>
            <a:pPr lvl="1">
              <a:lnSpc>
                <a:spcPct val="90000"/>
              </a:lnSpc>
            </a:pPr>
            <a:r>
              <a:rPr lang="en-US"/>
              <a:t>Urban Democrats were mostly immigrants</a:t>
            </a:r>
          </a:p>
          <a:p>
            <a:r>
              <a:rPr lang="en-US"/>
              <a:t>The Democratic Nat</a:t>
            </a:r>
            <a:r>
              <a:rPr lang="ja-JP" altLang="en-US">
                <a:latin typeface="Arial"/>
              </a:rPr>
              <a:t>’</a:t>
            </a:r>
            <a:r>
              <a:rPr lang="en-US"/>
              <a:t>l Convention in NYC for the 1924 presidential nomination exposed this polarity</a:t>
            </a:r>
          </a:p>
        </p:txBody>
      </p:sp>
      <p:sp>
        <p:nvSpPr>
          <p:cNvPr id="133126" name="AutoShape 6"/>
          <p:cNvSpPr>
            <a:spLocks noChangeArrowheads="1"/>
          </p:cNvSpPr>
          <p:nvPr/>
        </p:nvSpPr>
        <p:spPr bwMode="auto">
          <a:xfrm>
            <a:off x="1295400" y="3200400"/>
            <a:ext cx="7696200" cy="1447800"/>
          </a:xfrm>
          <a:prstGeom prst="wedgeRectCallout">
            <a:avLst>
              <a:gd name="adj1" fmla="val 19801"/>
              <a:gd name="adj2" fmla="val 12335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3600"/>
              <a:t>Neither urban nor rural Dem candidate could win majority so compromise candidate, John Davis of WV</a:t>
            </a:r>
            <a:endParaRPr lang="en-US" sz="3600"/>
          </a:p>
        </p:txBody>
      </p:sp>
      <p:pic>
        <p:nvPicPr>
          <p:cNvPr id="133128" name="Picture 8" descr="DIVI7233TB2501"/>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0" y="609600"/>
            <a:ext cx="9144000" cy="434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30" name="AutoShape 10"/>
          <p:cNvSpPr>
            <a:spLocks noChangeArrowheads="1"/>
          </p:cNvSpPr>
          <p:nvPr/>
        </p:nvSpPr>
        <p:spPr bwMode="auto">
          <a:xfrm>
            <a:off x="228600" y="228600"/>
            <a:ext cx="8686800" cy="1524000"/>
          </a:xfrm>
          <a:prstGeom prst="wedgeRectCallout">
            <a:avLst>
              <a:gd name="adj1" fmla="val -14144"/>
              <a:gd name="adj2" fmla="val 175000"/>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600"/>
              <a:t>But </a:t>
            </a:r>
            <a:r>
              <a:rPr kumimoji="1" lang="en-US" sz="3600"/>
              <a:t>urban voters had clearly had turned to the Democratic Party, they just needed a charismatic leader to unite the party</a:t>
            </a:r>
            <a:endParaRPr lang="en-US" sz="3600"/>
          </a:p>
        </p:txBody>
      </p:sp>
      <p:sp>
        <p:nvSpPr>
          <p:cNvPr id="133131" name="AutoShape 11"/>
          <p:cNvSpPr>
            <a:spLocks noChangeArrowheads="1"/>
          </p:cNvSpPr>
          <p:nvPr/>
        </p:nvSpPr>
        <p:spPr bwMode="auto">
          <a:xfrm>
            <a:off x="838200" y="5638800"/>
            <a:ext cx="8153400" cy="990600"/>
          </a:xfrm>
          <a:prstGeom prst="wedgeRectCallout">
            <a:avLst>
              <a:gd name="adj1" fmla="val 13551"/>
              <a:gd name="adj2" fmla="val -213301"/>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50000"/>
              </a:spcBef>
            </a:pPr>
            <a:r>
              <a:rPr lang="en-US" sz="3200" dirty="0"/>
              <a:t>Davis received </a:t>
            </a:r>
            <a:r>
              <a:rPr lang="en-US" sz="3200" dirty="0" smtClean="0"/>
              <a:t>fewest popular </a:t>
            </a:r>
            <a:r>
              <a:rPr lang="en-US" sz="3200" dirty="0"/>
              <a:t>votes of any Democratic candidate in 20</a:t>
            </a:r>
            <a:r>
              <a:rPr lang="en-US" sz="3200" baseline="30000" dirty="0"/>
              <a:t>th</a:t>
            </a:r>
            <a:r>
              <a:rPr lang="en-US" sz="3200" dirty="0"/>
              <a:t> century</a:t>
            </a:r>
          </a:p>
        </p:txBody>
      </p:sp>
    </p:spTree>
    <p:extLst>
      <p:ext uri="{BB962C8B-B14F-4D97-AF65-F5344CB8AC3E}">
        <p14:creationId xmlns:p14="http://schemas.microsoft.com/office/powerpoint/2010/main" val="4380531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500" fill="hold"/>
                                        <p:tgtEl>
                                          <p:spTgt spid="133126"/>
                                        </p:tgtEl>
                                        <p:attrNameLst>
                                          <p:attrName>ppt_w</p:attrName>
                                        </p:attrNameLst>
                                      </p:cBhvr>
                                      <p:tavLst>
                                        <p:tav tm="0">
                                          <p:val>
                                            <p:fltVal val="0"/>
                                          </p:val>
                                        </p:tav>
                                        <p:tav tm="100000">
                                          <p:val>
                                            <p:strVal val="#ppt_w"/>
                                          </p:val>
                                        </p:tav>
                                      </p:tavLst>
                                    </p:anim>
                                    <p:anim calcmode="lin" valueType="num">
                                      <p:cBhvr>
                                        <p:cTn id="8" dur="500" fill="hold"/>
                                        <p:tgtEl>
                                          <p:spTgt spid="133126"/>
                                        </p:tgtEl>
                                        <p:attrNameLst>
                                          <p:attrName>ppt_h</p:attrName>
                                        </p:attrNameLst>
                                      </p:cBhvr>
                                      <p:tavLst>
                                        <p:tav tm="0">
                                          <p:val>
                                            <p:fltVal val="0"/>
                                          </p:val>
                                        </p:tav>
                                        <p:tav tm="100000">
                                          <p:val>
                                            <p:strVal val="#ppt_h"/>
                                          </p:val>
                                        </p:tav>
                                      </p:tavLst>
                                    </p:anim>
                                    <p:animEffect transition="in" filter="fade">
                                      <p:cBhvr>
                                        <p:cTn id="9" dur="500"/>
                                        <p:tgtEl>
                                          <p:spTgt spid="1331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33128"/>
                                        </p:tgtEl>
                                        <p:attrNameLst>
                                          <p:attrName>style.visibility</p:attrName>
                                        </p:attrNameLst>
                                      </p:cBhvr>
                                      <p:to>
                                        <p:strVal val="visible"/>
                                      </p:to>
                                    </p:set>
                                    <p:anim calcmode="lin" valueType="num">
                                      <p:cBhvr>
                                        <p:cTn id="14" dur="500" fill="hold"/>
                                        <p:tgtEl>
                                          <p:spTgt spid="133128"/>
                                        </p:tgtEl>
                                        <p:attrNameLst>
                                          <p:attrName>ppt_w</p:attrName>
                                        </p:attrNameLst>
                                      </p:cBhvr>
                                      <p:tavLst>
                                        <p:tav tm="0">
                                          <p:val>
                                            <p:fltVal val="0"/>
                                          </p:val>
                                        </p:tav>
                                        <p:tav tm="100000">
                                          <p:val>
                                            <p:strVal val="#ppt_w"/>
                                          </p:val>
                                        </p:tav>
                                      </p:tavLst>
                                    </p:anim>
                                    <p:anim calcmode="lin" valueType="num">
                                      <p:cBhvr>
                                        <p:cTn id="15" dur="500" fill="hold"/>
                                        <p:tgtEl>
                                          <p:spTgt spid="133128"/>
                                        </p:tgtEl>
                                        <p:attrNameLst>
                                          <p:attrName>ppt_h</p:attrName>
                                        </p:attrNameLst>
                                      </p:cBhvr>
                                      <p:tavLst>
                                        <p:tav tm="0">
                                          <p:val>
                                            <p:fltVal val="0"/>
                                          </p:val>
                                        </p:tav>
                                        <p:tav tm="100000">
                                          <p:val>
                                            <p:strVal val="#ppt_h"/>
                                          </p:val>
                                        </p:tav>
                                      </p:tavLst>
                                    </p:anim>
                                    <p:animEffect transition="in" filter="fade">
                                      <p:cBhvr>
                                        <p:cTn id="16" dur="500"/>
                                        <p:tgtEl>
                                          <p:spTgt spid="1331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3131"/>
                                        </p:tgtEl>
                                        <p:attrNameLst>
                                          <p:attrName>style.visibility</p:attrName>
                                        </p:attrNameLst>
                                      </p:cBhvr>
                                      <p:to>
                                        <p:strVal val="visible"/>
                                      </p:to>
                                    </p:set>
                                    <p:anim calcmode="lin" valueType="num">
                                      <p:cBhvr>
                                        <p:cTn id="21" dur="500" fill="hold"/>
                                        <p:tgtEl>
                                          <p:spTgt spid="133131"/>
                                        </p:tgtEl>
                                        <p:attrNameLst>
                                          <p:attrName>ppt_w</p:attrName>
                                        </p:attrNameLst>
                                      </p:cBhvr>
                                      <p:tavLst>
                                        <p:tav tm="0">
                                          <p:val>
                                            <p:fltVal val="0"/>
                                          </p:val>
                                        </p:tav>
                                        <p:tav tm="100000">
                                          <p:val>
                                            <p:strVal val="#ppt_w"/>
                                          </p:val>
                                        </p:tav>
                                      </p:tavLst>
                                    </p:anim>
                                    <p:anim calcmode="lin" valueType="num">
                                      <p:cBhvr>
                                        <p:cTn id="22" dur="500" fill="hold"/>
                                        <p:tgtEl>
                                          <p:spTgt spid="133131"/>
                                        </p:tgtEl>
                                        <p:attrNameLst>
                                          <p:attrName>ppt_h</p:attrName>
                                        </p:attrNameLst>
                                      </p:cBhvr>
                                      <p:tavLst>
                                        <p:tav tm="0">
                                          <p:val>
                                            <p:fltVal val="0"/>
                                          </p:val>
                                        </p:tav>
                                        <p:tav tm="100000">
                                          <p:val>
                                            <p:strVal val="#ppt_h"/>
                                          </p:val>
                                        </p:tav>
                                      </p:tavLst>
                                    </p:anim>
                                    <p:animEffect transition="in" filter="fade">
                                      <p:cBhvr>
                                        <p:cTn id="23" dur="500"/>
                                        <p:tgtEl>
                                          <p:spTgt spid="1331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3130"/>
                                        </p:tgtEl>
                                        <p:attrNameLst>
                                          <p:attrName>style.visibility</p:attrName>
                                        </p:attrNameLst>
                                      </p:cBhvr>
                                      <p:to>
                                        <p:strVal val="visible"/>
                                      </p:to>
                                    </p:set>
                                    <p:anim calcmode="lin" valueType="num">
                                      <p:cBhvr>
                                        <p:cTn id="28" dur="500" fill="hold"/>
                                        <p:tgtEl>
                                          <p:spTgt spid="133130"/>
                                        </p:tgtEl>
                                        <p:attrNameLst>
                                          <p:attrName>ppt_w</p:attrName>
                                        </p:attrNameLst>
                                      </p:cBhvr>
                                      <p:tavLst>
                                        <p:tav tm="0">
                                          <p:val>
                                            <p:fltVal val="0"/>
                                          </p:val>
                                        </p:tav>
                                        <p:tav tm="100000">
                                          <p:val>
                                            <p:strVal val="#ppt_w"/>
                                          </p:val>
                                        </p:tav>
                                      </p:tavLst>
                                    </p:anim>
                                    <p:anim calcmode="lin" valueType="num">
                                      <p:cBhvr>
                                        <p:cTn id="29" dur="500" fill="hold"/>
                                        <p:tgtEl>
                                          <p:spTgt spid="133130"/>
                                        </p:tgtEl>
                                        <p:attrNameLst>
                                          <p:attrName>ppt_h</p:attrName>
                                        </p:attrNameLst>
                                      </p:cBhvr>
                                      <p:tavLst>
                                        <p:tav tm="0">
                                          <p:val>
                                            <p:fltVal val="0"/>
                                          </p:val>
                                        </p:tav>
                                        <p:tav tm="100000">
                                          <p:val>
                                            <p:strVal val="#ppt_h"/>
                                          </p:val>
                                        </p:tav>
                                      </p:tavLst>
                                    </p:anim>
                                    <p:animEffect transition="in" filter="fade">
                                      <p:cBhvr>
                                        <p:cTn id="30" dur="500"/>
                                        <p:tgtEl>
                                          <p:spTgt spid="133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p:bldP spid="133130" grpId="0" animBg="1"/>
      <p:bldP spid="13313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7220" name="Rectangle 4"/>
          <p:cNvSpPr>
            <a:spLocks noGrp="1" noChangeArrowheads="1"/>
          </p:cNvSpPr>
          <p:nvPr>
            <p:ph type="title"/>
          </p:nvPr>
        </p:nvSpPr>
        <p:spPr>
          <a:xfrm>
            <a:off x="0" y="0"/>
            <a:ext cx="9144000" cy="762000"/>
          </a:xfrm>
          <a:solidFill>
            <a:schemeClr val="bg1"/>
          </a:solid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80000"/>
              </a:lnSpc>
            </a:pPr>
            <a:r>
              <a:rPr lang="en-US" sz="4000">
                <a:solidFill>
                  <a:schemeClr val="tx1"/>
                </a:solidFill>
              </a:rPr>
              <a:t>The 1928 election reflected a divided USA:</a:t>
            </a:r>
          </a:p>
        </p:txBody>
      </p:sp>
      <p:sp>
        <p:nvSpPr>
          <p:cNvPr id="137221" name="Rectangle 5"/>
          <p:cNvSpPr>
            <a:spLocks noGrp="1" noChangeArrowheads="1"/>
          </p:cNvSpPr>
          <p:nvPr>
            <p:ph type="body" sz="half" idx="1"/>
          </p:nvPr>
        </p:nvSpPr>
        <p:spPr>
          <a:xfrm>
            <a:off x="0" y="762000"/>
            <a:ext cx="4419600" cy="6096000"/>
          </a:xfrm>
          <a:solidFill>
            <a:schemeClr val="bg1"/>
          </a:solid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sz="4000" b="1" u="sng">
                <a:solidFill>
                  <a:srgbClr val="FF0000"/>
                </a:solidFill>
                <a:effectLst>
                  <a:outerShdw blurRad="38100" dist="38100" dir="2700000" algn="tl">
                    <a:srgbClr val="DDDDDD"/>
                  </a:outerShdw>
                </a:effectLst>
              </a:rPr>
              <a:t>Herbert Hoover</a:t>
            </a:r>
            <a:r>
              <a:rPr lang="en-US" sz="4000">
                <a:solidFill>
                  <a:srgbClr val="FF0000"/>
                </a:solidFill>
              </a:rPr>
              <a:t> </a:t>
            </a:r>
          </a:p>
          <a:p>
            <a:pPr lvl="1">
              <a:lnSpc>
                <a:spcPct val="90000"/>
              </a:lnSpc>
            </a:pPr>
            <a:r>
              <a:rPr lang="en-US" sz="4000">
                <a:solidFill>
                  <a:srgbClr val="FF0000"/>
                </a:solidFill>
              </a:rPr>
              <a:t>Republican </a:t>
            </a:r>
          </a:p>
          <a:p>
            <a:pPr lvl="1">
              <a:lnSpc>
                <a:spcPct val="90000"/>
              </a:lnSpc>
            </a:pPr>
            <a:r>
              <a:rPr lang="en-US" sz="4000">
                <a:solidFill>
                  <a:srgbClr val="FF0000"/>
                </a:solidFill>
              </a:rPr>
              <a:t>Protestant</a:t>
            </a:r>
          </a:p>
          <a:p>
            <a:pPr lvl="1">
              <a:lnSpc>
                <a:spcPct val="90000"/>
              </a:lnSpc>
            </a:pPr>
            <a:r>
              <a:rPr lang="en-US" sz="4000">
                <a:solidFill>
                  <a:srgbClr val="FF0000"/>
                </a:solidFill>
              </a:rPr>
              <a:t>For prohibition</a:t>
            </a:r>
          </a:p>
          <a:p>
            <a:pPr lvl="1">
              <a:lnSpc>
                <a:spcPct val="90000"/>
              </a:lnSpc>
            </a:pPr>
            <a:r>
              <a:rPr lang="en-US" sz="4000">
                <a:solidFill>
                  <a:srgbClr val="FF0000"/>
                </a:solidFill>
              </a:rPr>
              <a:t>Native-born</a:t>
            </a:r>
          </a:p>
          <a:p>
            <a:pPr lvl="1">
              <a:lnSpc>
                <a:spcPct val="90000"/>
              </a:lnSpc>
            </a:pPr>
            <a:r>
              <a:rPr lang="en-US" sz="4000">
                <a:solidFill>
                  <a:srgbClr val="FF0000"/>
                </a:solidFill>
              </a:rPr>
              <a:t>Self-made millionaire committed to business &amp; volunteerism</a:t>
            </a:r>
            <a:r>
              <a:rPr lang="en-US" sz="4000"/>
              <a:t> </a:t>
            </a:r>
          </a:p>
        </p:txBody>
      </p:sp>
      <p:sp>
        <p:nvSpPr>
          <p:cNvPr id="137224" name="Rectangle 8"/>
          <p:cNvSpPr>
            <a:spLocks noGrp="1" noChangeArrowheads="1"/>
          </p:cNvSpPr>
          <p:nvPr>
            <p:ph type="body" sz="half" idx="2"/>
          </p:nvPr>
        </p:nvSpPr>
        <p:spPr>
          <a:xfrm>
            <a:off x="4343400" y="762000"/>
            <a:ext cx="4800600" cy="6096000"/>
          </a:xfrm>
        </p:spPr>
        <p:txBody>
          <a:bodyPr/>
          <a:lstStyle/>
          <a:p>
            <a:pPr>
              <a:lnSpc>
                <a:spcPct val="90000"/>
              </a:lnSpc>
            </a:pPr>
            <a:r>
              <a:rPr lang="en-US" sz="4000" b="1" u="sng">
                <a:solidFill>
                  <a:srgbClr val="0000CC"/>
                </a:solidFill>
                <a:effectLst>
                  <a:outerShdw blurRad="38100" dist="38100" dir="2700000" algn="tl">
                    <a:srgbClr val="DDDDDD"/>
                  </a:outerShdw>
                </a:effectLst>
              </a:rPr>
              <a:t>Alfred Smith</a:t>
            </a:r>
            <a:r>
              <a:rPr lang="en-US" sz="4000">
                <a:solidFill>
                  <a:srgbClr val="0000CC"/>
                </a:solidFill>
              </a:rPr>
              <a:t> </a:t>
            </a:r>
          </a:p>
          <a:p>
            <a:pPr lvl="1">
              <a:lnSpc>
                <a:spcPct val="90000"/>
              </a:lnSpc>
            </a:pPr>
            <a:r>
              <a:rPr lang="en-US" sz="4000">
                <a:solidFill>
                  <a:srgbClr val="0000CC"/>
                </a:solidFill>
              </a:rPr>
              <a:t>Democrat</a:t>
            </a:r>
          </a:p>
          <a:p>
            <a:pPr lvl="1">
              <a:lnSpc>
                <a:spcPct val="90000"/>
              </a:lnSpc>
            </a:pPr>
            <a:r>
              <a:rPr lang="en-US" sz="4000">
                <a:solidFill>
                  <a:srgbClr val="0000CC"/>
                </a:solidFill>
              </a:rPr>
              <a:t>Catholic</a:t>
            </a:r>
          </a:p>
          <a:p>
            <a:pPr lvl="1">
              <a:lnSpc>
                <a:spcPct val="90000"/>
              </a:lnSpc>
            </a:pPr>
            <a:r>
              <a:rPr lang="ja-JP" altLang="en-US" sz="4000">
                <a:solidFill>
                  <a:srgbClr val="0000CC"/>
                </a:solidFill>
                <a:latin typeface="Arial"/>
              </a:rPr>
              <a:t>“</a:t>
            </a:r>
            <a:r>
              <a:rPr lang="en-US" sz="4000">
                <a:solidFill>
                  <a:srgbClr val="0000CC"/>
                </a:solidFill>
              </a:rPr>
              <a:t>Wet</a:t>
            </a:r>
            <a:r>
              <a:rPr lang="ja-JP" altLang="en-US" sz="4000">
                <a:solidFill>
                  <a:srgbClr val="0000CC"/>
                </a:solidFill>
                <a:latin typeface="Arial"/>
              </a:rPr>
              <a:t>”</a:t>
            </a:r>
            <a:r>
              <a:rPr lang="en-US" sz="4000">
                <a:solidFill>
                  <a:srgbClr val="0000CC"/>
                </a:solidFill>
              </a:rPr>
              <a:t> </a:t>
            </a:r>
          </a:p>
          <a:p>
            <a:pPr lvl="1">
              <a:lnSpc>
                <a:spcPct val="90000"/>
              </a:lnSpc>
            </a:pPr>
            <a:r>
              <a:rPr lang="en-US" sz="4000">
                <a:solidFill>
                  <a:srgbClr val="0000CC"/>
                </a:solidFill>
              </a:rPr>
              <a:t>Of immigrant parents</a:t>
            </a:r>
          </a:p>
          <a:p>
            <a:pPr lvl="1">
              <a:lnSpc>
                <a:spcPct val="90000"/>
              </a:lnSpc>
            </a:pPr>
            <a:r>
              <a:rPr lang="en-US" sz="4000">
                <a:solidFill>
                  <a:srgbClr val="0000CC"/>
                </a:solidFill>
              </a:rPr>
              <a:t>Rose through Tammany Hall to be a progressive NY governor</a:t>
            </a:r>
          </a:p>
        </p:txBody>
      </p:sp>
      <p:sp>
        <p:nvSpPr>
          <p:cNvPr id="137225" name="AutoShape 9"/>
          <p:cNvSpPr>
            <a:spLocks noChangeArrowheads="1"/>
          </p:cNvSpPr>
          <p:nvPr/>
        </p:nvSpPr>
        <p:spPr bwMode="auto">
          <a:xfrm>
            <a:off x="228600" y="5105400"/>
            <a:ext cx="8458200" cy="1447800"/>
          </a:xfrm>
          <a:prstGeom prst="wedgeRectCallout">
            <a:avLst>
              <a:gd name="adj1" fmla="val 14958"/>
              <a:gd name="adj2" fmla="val -21589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Font typeface="Arial" charset="0"/>
              <a:buNone/>
            </a:pPr>
            <a:r>
              <a:rPr kumimoji="1" lang="en-US" sz="3200" dirty="0"/>
              <a:t>Smith appealed to new voters in cities but alienated old-line Democrats; Catholicism hurt Smith more than anything else</a:t>
            </a:r>
            <a:endParaRPr lang="en-US" sz="3200" dirty="0"/>
          </a:p>
        </p:txBody>
      </p:sp>
      <p:sp>
        <p:nvSpPr>
          <p:cNvPr id="137229" name="Text Box 13"/>
          <p:cNvSpPr txBox="1">
            <a:spLocks noChangeArrowheads="1"/>
          </p:cNvSpPr>
          <p:nvPr/>
        </p:nvSpPr>
        <p:spPr bwMode="auto">
          <a:xfrm>
            <a:off x="0" y="762000"/>
            <a:ext cx="9144000" cy="1449388"/>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3600" u="sng" dirty="0"/>
              <a:t>A new urban voting bloc was revealed in 1928:</a:t>
            </a:r>
            <a:r>
              <a:rPr lang="en-US" sz="3600" dirty="0"/>
              <a:t> For the 1</a:t>
            </a:r>
            <a:r>
              <a:rPr lang="en-US" sz="3600" baseline="30000" dirty="0"/>
              <a:t>st</a:t>
            </a:r>
            <a:r>
              <a:rPr lang="en-US" sz="3600" dirty="0"/>
              <a:t> time, Democrats won the majority of votes in the 12 largest U.S. cities</a:t>
            </a:r>
          </a:p>
        </p:txBody>
      </p:sp>
    </p:spTree>
    <p:extLst>
      <p:ext uri="{BB962C8B-B14F-4D97-AF65-F5344CB8AC3E}">
        <p14:creationId xmlns:p14="http://schemas.microsoft.com/office/powerpoint/2010/main" val="41190172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37221">
                                            <p:txEl>
                                              <p:pRg st="1" end="1"/>
                                            </p:txEl>
                                          </p:spTgt>
                                        </p:tgtEl>
                                        <p:attrNameLst>
                                          <p:attrName>style.visibility</p:attrName>
                                        </p:attrNameLst>
                                      </p:cBhvr>
                                      <p:to>
                                        <p:strVal val="visible"/>
                                      </p:to>
                                    </p:set>
                                    <p:anim calcmode="lin" valueType="num">
                                      <p:cBhvr>
                                        <p:cTn id="7" dur="500" fill="hold"/>
                                        <p:tgtEl>
                                          <p:spTgt spid="13722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3722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37221">
                                            <p:txEl>
                                              <p:pRg st="1" end="1"/>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37224">
                                            <p:txEl>
                                              <p:pRg st="1" end="1"/>
                                            </p:txEl>
                                          </p:spTgt>
                                        </p:tgtEl>
                                        <p:attrNameLst>
                                          <p:attrName>style.visibility</p:attrName>
                                        </p:attrNameLst>
                                      </p:cBhvr>
                                      <p:to>
                                        <p:strVal val="visible"/>
                                      </p:to>
                                    </p:set>
                                    <p:anim calcmode="lin" valueType="num">
                                      <p:cBhvr>
                                        <p:cTn id="13" dur="500" fill="hold"/>
                                        <p:tgtEl>
                                          <p:spTgt spid="13722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722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3722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37221">
                                            <p:txEl>
                                              <p:pRg st="2" end="2"/>
                                            </p:txEl>
                                          </p:spTgt>
                                        </p:tgtEl>
                                        <p:attrNameLst>
                                          <p:attrName>style.visibility</p:attrName>
                                        </p:attrNameLst>
                                      </p:cBhvr>
                                      <p:to>
                                        <p:strVal val="visible"/>
                                      </p:to>
                                    </p:set>
                                    <p:anim calcmode="lin" valueType="num">
                                      <p:cBhvr>
                                        <p:cTn id="20" dur="500" fill="hold"/>
                                        <p:tgtEl>
                                          <p:spTgt spid="13722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37221">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37221">
                                            <p:txEl>
                                              <p:pRg st="2" end="2"/>
                                            </p:txEl>
                                          </p:spTgt>
                                        </p:tgtEl>
                                      </p:cBhvr>
                                    </p:animEffect>
                                  </p:childTnLst>
                                </p:cTn>
                              </p:par>
                            </p:childTnLst>
                          </p:cTn>
                        </p:par>
                        <p:par>
                          <p:cTn id="23" fill="hold" nodeType="afterGroup">
                            <p:stCondLst>
                              <p:cond delay="500"/>
                            </p:stCondLst>
                            <p:childTnLst>
                              <p:par>
                                <p:cTn id="24" presetID="53" presetClass="entr" presetSubtype="0" fill="hold" nodeType="afterEffect">
                                  <p:stCondLst>
                                    <p:cond delay="0"/>
                                  </p:stCondLst>
                                  <p:childTnLst>
                                    <p:set>
                                      <p:cBhvr>
                                        <p:cTn id="25" dur="1" fill="hold">
                                          <p:stCondLst>
                                            <p:cond delay="0"/>
                                          </p:stCondLst>
                                        </p:cTn>
                                        <p:tgtEl>
                                          <p:spTgt spid="137224">
                                            <p:txEl>
                                              <p:pRg st="2" end="2"/>
                                            </p:txEl>
                                          </p:spTgt>
                                        </p:tgtEl>
                                        <p:attrNameLst>
                                          <p:attrName>style.visibility</p:attrName>
                                        </p:attrNameLst>
                                      </p:cBhvr>
                                      <p:to>
                                        <p:strVal val="visible"/>
                                      </p:to>
                                    </p:set>
                                    <p:anim calcmode="lin" valueType="num">
                                      <p:cBhvr>
                                        <p:cTn id="26" dur="500" fill="hold"/>
                                        <p:tgtEl>
                                          <p:spTgt spid="13722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3722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3722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137221">
                                            <p:txEl>
                                              <p:pRg st="3" end="3"/>
                                            </p:txEl>
                                          </p:spTgt>
                                        </p:tgtEl>
                                        <p:attrNameLst>
                                          <p:attrName>style.visibility</p:attrName>
                                        </p:attrNameLst>
                                      </p:cBhvr>
                                      <p:to>
                                        <p:strVal val="visible"/>
                                      </p:to>
                                    </p:set>
                                    <p:anim calcmode="lin" valueType="num">
                                      <p:cBhvr>
                                        <p:cTn id="33" dur="500" fill="hold"/>
                                        <p:tgtEl>
                                          <p:spTgt spid="13722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3722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37221">
                                            <p:txEl>
                                              <p:pRg st="3" end="3"/>
                                            </p:txEl>
                                          </p:spTgt>
                                        </p:tgtEl>
                                      </p:cBhvr>
                                    </p:animEffect>
                                  </p:childTnLst>
                                </p:cTn>
                              </p:par>
                            </p:childTnLst>
                          </p:cTn>
                        </p:par>
                        <p:par>
                          <p:cTn id="36" fill="hold" nodeType="afterGroup">
                            <p:stCondLst>
                              <p:cond delay="500"/>
                            </p:stCondLst>
                            <p:childTnLst>
                              <p:par>
                                <p:cTn id="37" presetID="53" presetClass="entr" presetSubtype="0" fill="hold" nodeType="afterEffect">
                                  <p:stCondLst>
                                    <p:cond delay="0"/>
                                  </p:stCondLst>
                                  <p:childTnLst>
                                    <p:set>
                                      <p:cBhvr>
                                        <p:cTn id="38" dur="1" fill="hold">
                                          <p:stCondLst>
                                            <p:cond delay="0"/>
                                          </p:stCondLst>
                                        </p:cTn>
                                        <p:tgtEl>
                                          <p:spTgt spid="137224">
                                            <p:txEl>
                                              <p:pRg st="3" end="3"/>
                                            </p:txEl>
                                          </p:spTgt>
                                        </p:tgtEl>
                                        <p:attrNameLst>
                                          <p:attrName>style.visibility</p:attrName>
                                        </p:attrNameLst>
                                      </p:cBhvr>
                                      <p:to>
                                        <p:strVal val="visible"/>
                                      </p:to>
                                    </p:set>
                                    <p:anim calcmode="lin" valueType="num">
                                      <p:cBhvr>
                                        <p:cTn id="39" dur="500" fill="hold"/>
                                        <p:tgtEl>
                                          <p:spTgt spid="137224">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37224">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37224">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nodeType="clickEffect">
                                  <p:stCondLst>
                                    <p:cond delay="0"/>
                                  </p:stCondLst>
                                  <p:childTnLst>
                                    <p:set>
                                      <p:cBhvr>
                                        <p:cTn id="45" dur="1" fill="hold">
                                          <p:stCondLst>
                                            <p:cond delay="0"/>
                                          </p:stCondLst>
                                        </p:cTn>
                                        <p:tgtEl>
                                          <p:spTgt spid="137221">
                                            <p:txEl>
                                              <p:pRg st="4" end="4"/>
                                            </p:txEl>
                                          </p:spTgt>
                                        </p:tgtEl>
                                        <p:attrNameLst>
                                          <p:attrName>style.visibility</p:attrName>
                                        </p:attrNameLst>
                                      </p:cBhvr>
                                      <p:to>
                                        <p:strVal val="visible"/>
                                      </p:to>
                                    </p:set>
                                    <p:anim calcmode="lin" valueType="num">
                                      <p:cBhvr>
                                        <p:cTn id="46" dur="500" fill="hold"/>
                                        <p:tgtEl>
                                          <p:spTgt spid="137221">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37221">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37221">
                                            <p:txEl>
                                              <p:pRg st="4" end="4"/>
                                            </p:txEl>
                                          </p:spTgt>
                                        </p:tgtEl>
                                      </p:cBhvr>
                                    </p:animEffect>
                                  </p:childTnLst>
                                </p:cTn>
                              </p:par>
                            </p:childTnLst>
                          </p:cTn>
                        </p:par>
                        <p:par>
                          <p:cTn id="49" fill="hold" nodeType="afterGroup">
                            <p:stCondLst>
                              <p:cond delay="500"/>
                            </p:stCondLst>
                            <p:childTnLst>
                              <p:par>
                                <p:cTn id="50" presetID="53" presetClass="entr" presetSubtype="0" fill="hold" nodeType="afterEffect">
                                  <p:stCondLst>
                                    <p:cond delay="0"/>
                                  </p:stCondLst>
                                  <p:childTnLst>
                                    <p:set>
                                      <p:cBhvr>
                                        <p:cTn id="51" dur="1" fill="hold">
                                          <p:stCondLst>
                                            <p:cond delay="0"/>
                                          </p:stCondLst>
                                        </p:cTn>
                                        <p:tgtEl>
                                          <p:spTgt spid="137224">
                                            <p:txEl>
                                              <p:pRg st="4" end="4"/>
                                            </p:txEl>
                                          </p:spTgt>
                                        </p:tgtEl>
                                        <p:attrNameLst>
                                          <p:attrName>style.visibility</p:attrName>
                                        </p:attrNameLst>
                                      </p:cBhvr>
                                      <p:to>
                                        <p:strVal val="visible"/>
                                      </p:to>
                                    </p:set>
                                    <p:anim calcmode="lin" valueType="num">
                                      <p:cBhvr>
                                        <p:cTn id="52" dur="500" fill="hold"/>
                                        <p:tgtEl>
                                          <p:spTgt spid="137224">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7224">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7224">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137221">
                                            <p:txEl>
                                              <p:pRg st="5" end="5"/>
                                            </p:txEl>
                                          </p:spTgt>
                                        </p:tgtEl>
                                        <p:attrNameLst>
                                          <p:attrName>style.visibility</p:attrName>
                                        </p:attrNameLst>
                                      </p:cBhvr>
                                      <p:to>
                                        <p:strVal val="visible"/>
                                      </p:to>
                                    </p:set>
                                    <p:anim calcmode="lin" valueType="num">
                                      <p:cBhvr>
                                        <p:cTn id="59" dur="500" fill="hold"/>
                                        <p:tgtEl>
                                          <p:spTgt spid="137221">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137221">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137221">
                                            <p:txEl>
                                              <p:pRg st="5" end="5"/>
                                            </p:txEl>
                                          </p:spTgt>
                                        </p:tgtEl>
                                      </p:cBhvr>
                                    </p:animEffect>
                                  </p:childTnLst>
                                </p:cTn>
                              </p:par>
                            </p:childTnLst>
                          </p:cTn>
                        </p:par>
                        <p:par>
                          <p:cTn id="62" fill="hold" nodeType="afterGroup">
                            <p:stCondLst>
                              <p:cond delay="500"/>
                            </p:stCondLst>
                            <p:childTnLst>
                              <p:par>
                                <p:cTn id="63" presetID="53" presetClass="entr" presetSubtype="0" fill="hold" nodeType="afterEffect">
                                  <p:stCondLst>
                                    <p:cond delay="0"/>
                                  </p:stCondLst>
                                  <p:childTnLst>
                                    <p:set>
                                      <p:cBhvr>
                                        <p:cTn id="64" dur="1" fill="hold">
                                          <p:stCondLst>
                                            <p:cond delay="0"/>
                                          </p:stCondLst>
                                        </p:cTn>
                                        <p:tgtEl>
                                          <p:spTgt spid="137224">
                                            <p:txEl>
                                              <p:pRg st="5" end="5"/>
                                            </p:txEl>
                                          </p:spTgt>
                                        </p:tgtEl>
                                        <p:attrNameLst>
                                          <p:attrName>style.visibility</p:attrName>
                                        </p:attrNameLst>
                                      </p:cBhvr>
                                      <p:to>
                                        <p:strVal val="visible"/>
                                      </p:to>
                                    </p:set>
                                    <p:anim calcmode="lin" valueType="num">
                                      <p:cBhvr>
                                        <p:cTn id="65" dur="500" fill="hold"/>
                                        <p:tgtEl>
                                          <p:spTgt spid="137224">
                                            <p:txEl>
                                              <p:pRg st="5" end="5"/>
                                            </p:txEl>
                                          </p:spTgt>
                                        </p:tgtEl>
                                        <p:attrNameLst>
                                          <p:attrName>ppt_w</p:attrName>
                                        </p:attrNameLst>
                                      </p:cBhvr>
                                      <p:tavLst>
                                        <p:tav tm="0">
                                          <p:val>
                                            <p:fltVal val="0"/>
                                          </p:val>
                                        </p:tav>
                                        <p:tav tm="100000">
                                          <p:val>
                                            <p:strVal val="#ppt_w"/>
                                          </p:val>
                                        </p:tav>
                                      </p:tavLst>
                                    </p:anim>
                                    <p:anim calcmode="lin" valueType="num">
                                      <p:cBhvr>
                                        <p:cTn id="66" dur="500" fill="hold"/>
                                        <p:tgtEl>
                                          <p:spTgt spid="137224">
                                            <p:txEl>
                                              <p:pRg st="5" end="5"/>
                                            </p:txEl>
                                          </p:spTgt>
                                        </p:tgtEl>
                                        <p:attrNameLst>
                                          <p:attrName>ppt_h</p:attrName>
                                        </p:attrNameLst>
                                      </p:cBhvr>
                                      <p:tavLst>
                                        <p:tav tm="0">
                                          <p:val>
                                            <p:fltVal val="0"/>
                                          </p:val>
                                        </p:tav>
                                        <p:tav tm="100000">
                                          <p:val>
                                            <p:strVal val="#ppt_h"/>
                                          </p:val>
                                        </p:tav>
                                      </p:tavLst>
                                    </p:anim>
                                    <p:animEffect transition="in" filter="fade">
                                      <p:cBhvr>
                                        <p:cTn id="67" dur="500"/>
                                        <p:tgtEl>
                                          <p:spTgt spid="137224">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37225"/>
                                        </p:tgtEl>
                                        <p:attrNameLst>
                                          <p:attrName>style.visibility</p:attrName>
                                        </p:attrNameLst>
                                      </p:cBhvr>
                                      <p:to>
                                        <p:strVal val="visible"/>
                                      </p:to>
                                    </p:set>
                                    <p:anim calcmode="lin" valueType="num">
                                      <p:cBhvr>
                                        <p:cTn id="72" dur="500" fill="hold"/>
                                        <p:tgtEl>
                                          <p:spTgt spid="137225"/>
                                        </p:tgtEl>
                                        <p:attrNameLst>
                                          <p:attrName>ppt_w</p:attrName>
                                        </p:attrNameLst>
                                      </p:cBhvr>
                                      <p:tavLst>
                                        <p:tav tm="0">
                                          <p:val>
                                            <p:fltVal val="0"/>
                                          </p:val>
                                        </p:tav>
                                        <p:tav tm="100000">
                                          <p:val>
                                            <p:strVal val="#ppt_w"/>
                                          </p:val>
                                        </p:tav>
                                      </p:tavLst>
                                    </p:anim>
                                    <p:anim calcmode="lin" valueType="num">
                                      <p:cBhvr>
                                        <p:cTn id="73" dur="500" fill="hold"/>
                                        <p:tgtEl>
                                          <p:spTgt spid="137225"/>
                                        </p:tgtEl>
                                        <p:attrNameLst>
                                          <p:attrName>ppt_h</p:attrName>
                                        </p:attrNameLst>
                                      </p:cBhvr>
                                      <p:tavLst>
                                        <p:tav tm="0">
                                          <p:val>
                                            <p:fltVal val="0"/>
                                          </p:val>
                                        </p:tav>
                                        <p:tav tm="100000">
                                          <p:val>
                                            <p:strVal val="#ppt_h"/>
                                          </p:val>
                                        </p:tav>
                                      </p:tavLst>
                                    </p:anim>
                                    <p:animEffect transition="in" filter="fade">
                                      <p:cBhvr>
                                        <p:cTn id="74" dur="500"/>
                                        <p:tgtEl>
                                          <p:spTgt spid="137225"/>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137229"/>
                                        </p:tgtEl>
                                        <p:attrNameLst>
                                          <p:attrName>style.visibility</p:attrName>
                                        </p:attrNameLst>
                                      </p:cBhvr>
                                      <p:to>
                                        <p:strVal val="visible"/>
                                      </p:to>
                                    </p:set>
                                    <p:anim calcmode="lin" valueType="num">
                                      <p:cBhvr>
                                        <p:cTn id="77" dur="500" fill="hold"/>
                                        <p:tgtEl>
                                          <p:spTgt spid="137229"/>
                                        </p:tgtEl>
                                        <p:attrNameLst>
                                          <p:attrName>ppt_w</p:attrName>
                                        </p:attrNameLst>
                                      </p:cBhvr>
                                      <p:tavLst>
                                        <p:tav tm="0">
                                          <p:val>
                                            <p:fltVal val="0"/>
                                          </p:val>
                                        </p:tav>
                                        <p:tav tm="100000">
                                          <p:val>
                                            <p:strVal val="#ppt_w"/>
                                          </p:val>
                                        </p:tav>
                                      </p:tavLst>
                                    </p:anim>
                                    <p:anim calcmode="lin" valueType="num">
                                      <p:cBhvr>
                                        <p:cTn id="78" dur="500" fill="hold"/>
                                        <p:tgtEl>
                                          <p:spTgt spid="137229"/>
                                        </p:tgtEl>
                                        <p:attrNameLst>
                                          <p:attrName>ppt_h</p:attrName>
                                        </p:attrNameLst>
                                      </p:cBhvr>
                                      <p:tavLst>
                                        <p:tav tm="0">
                                          <p:val>
                                            <p:fltVal val="0"/>
                                          </p:val>
                                        </p:tav>
                                        <p:tav tm="100000">
                                          <p:val>
                                            <p:strVal val="#ppt_h"/>
                                          </p:val>
                                        </p:tav>
                                      </p:tavLst>
                                    </p:anim>
                                    <p:animEffect transition="in" filter="fade">
                                      <p:cBhvr>
                                        <p:cTn id="79" dur="500"/>
                                        <p:tgtEl>
                                          <p:spTgt spid="137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animBg="1"/>
      <p:bldP spid="1372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838200" y="0"/>
            <a:ext cx="8305800" cy="1143000"/>
          </a:xfrm>
        </p:spPr>
        <p:txBody>
          <a:bodyPr/>
          <a:lstStyle/>
          <a:p>
            <a:r>
              <a:rPr lang="en-US"/>
              <a:t>Herbert Hoover</a:t>
            </a:r>
          </a:p>
        </p:txBody>
      </p:sp>
      <p:sp>
        <p:nvSpPr>
          <p:cNvPr id="139267" name="Rectangle 3"/>
          <p:cNvSpPr>
            <a:spLocks noGrp="1" noChangeArrowheads="1"/>
          </p:cNvSpPr>
          <p:nvPr>
            <p:ph type="body" idx="1"/>
          </p:nvPr>
        </p:nvSpPr>
        <p:spPr>
          <a:xfrm>
            <a:off x="914400" y="914400"/>
            <a:ext cx="8229600" cy="5943600"/>
          </a:xfrm>
        </p:spPr>
        <p:txBody>
          <a:bodyPr/>
          <a:lstStyle/>
          <a:p>
            <a:pPr>
              <a:lnSpc>
                <a:spcPct val="90000"/>
              </a:lnSpc>
            </a:pPr>
            <a:r>
              <a:rPr lang="en-US" u="sng">
                <a:effectLst>
                  <a:outerShdw blurRad="38100" dist="38100" dir="2700000" algn="tl">
                    <a:srgbClr val="DDDDDD"/>
                  </a:outerShdw>
                </a:effectLst>
              </a:rPr>
              <a:t>Herbert Hoover</a:t>
            </a:r>
            <a:r>
              <a:rPr lang="en-US"/>
              <a:t> proved to be the most effective of the Republican presidents of the 1920s:</a:t>
            </a:r>
          </a:p>
          <a:p>
            <a:pPr lvl="1">
              <a:lnSpc>
                <a:spcPct val="90000"/>
              </a:lnSpc>
            </a:pPr>
            <a:r>
              <a:rPr lang="en-US"/>
              <a:t>He believed in free enterprise &amp;  tried to strengthen U.S. trade by allying business with the gov</a:t>
            </a:r>
            <a:r>
              <a:rPr lang="ja-JP" altLang="en-US">
                <a:latin typeface="Arial"/>
              </a:rPr>
              <a:t>’</a:t>
            </a:r>
            <a:r>
              <a:rPr lang="en-US"/>
              <a:t>t </a:t>
            </a:r>
          </a:p>
          <a:p>
            <a:pPr lvl="1">
              <a:lnSpc>
                <a:spcPct val="90000"/>
              </a:lnSpc>
            </a:pPr>
            <a:r>
              <a:rPr lang="en-US"/>
              <a:t>He doubled the size of the U.S. bureaucracy by creating bureaus to oversee housing, transportation, &amp; mining</a:t>
            </a:r>
          </a:p>
        </p:txBody>
      </p:sp>
      <p:sp>
        <p:nvSpPr>
          <p:cNvPr id="139269" name="AutoShape 5"/>
          <p:cNvSpPr>
            <a:spLocks noChangeArrowheads="1"/>
          </p:cNvSpPr>
          <p:nvPr/>
        </p:nvSpPr>
        <p:spPr bwMode="auto">
          <a:xfrm>
            <a:off x="1219200" y="4232564"/>
            <a:ext cx="7696200" cy="1447800"/>
          </a:xfrm>
          <a:prstGeom prst="wedgeRectCallout">
            <a:avLst>
              <a:gd name="adj1" fmla="val -16028"/>
              <a:gd name="adj2" fmla="val -130810"/>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3200" dirty="0"/>
              <a:t>He was experienced having served as head of Wilson</a:t>
            </a:r>
            <a:r>
              <a:rPr kumimoji="1" lang="ja-JP" altLang="en-US" sz="3200" dirty="0">
                <a:latin typeface="Arial"/>
              </a:rPr>
              <a:t>’</a:t>
            </a:r>
            <a:r>
              <a:rPr kumimoji="1" lang="en-US" sz="3200" dirty="0"/>
              <a:t>s Food Admin &amp; as Commerce Sec for Harding &amp; Coolidge</a:t>
            </a:r>
          </a:p>
        </p:txBody>
      </p:sp>
      <p:sp>
        <p:nvSpPr>
          <p:cNvPr id="139270" name="AutoShape 6"/>
          <p:cNvSpPr>
            <a:spLocks noChangeArrowheads="1"/>
          </p:cNvSpPr>
          <p:nvPr/>
        </p:nvSpPr>
        <p:spPr bwMode="auto">
          <a:xfrm>
            <a:off x="228600" y="533400"/>
            <a:ext cx="8686800" cy="1447800"/>
          </a:xfrm>
          <a:prstGeom prst="wedgeRectCallout">
            <a:avLst>
              <a:gd name="adj1" fmla="val 6306"/>
              <a:gd name="adj2" fmla="val 17927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Font typeface="Arial" charset="0"/>
              <a:buNone/>
            </a:pPr>
            <a:r>
              <a:rPr kumimoji="1" lang="en-US" sz="3200" dirty="0"/>
              <a:t>Instead of the laissez-faire of Gilded Age, the Republican presidents of the 1920s pioneered a close relationship with business</a:t>
            </a:r>
            <a:endParaRPr lang="en-US" sz="3200" dirty="0"/>
          </a:p>
        </p:txBody>
      </p:sp>
    </p:spTree>
    <p:extLst>
      <p:ext uri="{BB962C8B-B14F-4D97-AF65-F5344CB8AC3E}">
        <p14:creationId xmlns:p14="http://schemas.microsoft.com/office/powerpoint/2010/main" val="1289837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p:cTn id="7" dur="500" fill="hold"/>
                                        <p:tgtEl>
                                          <p:spTgt spid="139269"/>
                                        </p:tgtEl>
                                        <p:attrNameLst>
                                          <p:attrName>ppt_w</p:attrName>
                                        </p:attrNameLst>
                                      </p:cBhvr>
                                      <p:tavLst>
                                        <p:tav tm="0">
                                          <p:val>
                                            <p:fltVal val="0"/>
                                          </p:val>
                                        </p:tav>
                                        <p:tav tm="100000">
                                          <p:val>
                                            <p:strVal val="#ppt_w"/>
                                          </p:val>
                                        </p:tav>
                                      </p:tavLst>
                                    </p:anim>
                                    <p:anim calcmode="lin" valueType="num">
                                      <p:cBhvr>
                                        <p:cTn id="8" dur="500" fill="hold"/>
                                        <p:tgtEl>
                                          <p:spTgt spid="139269"/>
                                        </p:tgtEl>
                                        <p:attrNameLst>
                                          <p:attrName>ppt_h</p:attrName>
                                        </p:attrNameLst>
                                      </p:cBhvr>
                                      <p:tavLst>
                                        <p:tav tm="0">
                                          <p:val>
                                            <p:fltVal val="0"/>
                                          </p:val>
                                        </p:tav>
                                        <p:tav tm="100000">
                                          <p:val>
                                            <p:strVal val="#ppt_h"/>
                                          </p:val>
                                        </p:tav>
                                      </p:tavLst>
                                    </p:anim>
                                    <p:animEffect transition="in" filter="fade">
                                      <p:cBhvr>
                                        <p:cTn id="9" dur="500"/>
                                        <p:tgtEl>
                                          <p:spTgt spid="1392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39269"/>
                                        </p:tgtEl>
                                        <p:attrNameLst>
                                          <p:attrName>ppt_w</p:attrName>
                                        </p:attrNameLst>
                                      </p:cBhvr>
                                      <p:tavLst>
                                        <p:tav tm="0">
                                          <p:val>
                                            <p:strVal val="ppt_w"/>
                                          </p:val>
                                        </p:tav>
                                        <p:tav tm="100000">
                                          <p:val>
                                            <p:fltVal val="0"/>
                                          </p:val>
                                        </p:tav>
                                      </p:tavLst>
                                    </p:anim>
                                    <p:anim calcmode="lin" valueType="num">
                                      <p:cBhvr>
                                        <p:cTn id="14" dur="500"/>
                                        <p:tgtEl>
                                          <p:spTgt spid="139269"/>
                                        </p:tgtEl>
                                        <p:attrNameLst>
                                          <p:attrName>ppt_h</p:attrName>
                                        </p:attrNameLst>
                                      </p:cBhvr>
                                      <p:tavLst>
                                        <p:tav tm="0">
                                          <p:val>
                                            <p:strVal val="ppt_h"/>
                                          </p:val>
                                        </p:tav>
                                        <p:tav tm="100000">
                                          <p:val>
                                            <p:fltVal val="0"/>
                                          </p:val>
                                        </p:tav>
                                      </p:tavLst>
                                    </p:anim>
                                    <p:animEffect transition="out" filter="fade">
                                      <p:cBhvr>
                                        <p:cTn id="15" dur="500"/>
                                        <p:tgtEl>
                                          <p:spTgt spid="139269"/>
                                        </p:tgtEl>
                                      </p:cBhvr>
                                    </p:animEffect>
                                    <p:set>
                                      <p:cBhvr>
                                        <p:cTn id="16" dur="1" fill="hold">
                                          <p:stCondLst>
                                            <p:cond delay="499"/>
                                          </p:stCondLst>
                                        </p:cTn>
                                        <p:tgtEl>
                                          <p:spTgt spid="139269"/>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39270"/>
                                        </p:tgtEl>
                                        <p:attrNameLst>
                                          <p:attrName>style.visibility</p:attrName>
                                        </p:attrNameLst>
                                      </p:cBhvr>
                                      <p:to>
                                        <p:strVal val="visible"/>
                                      </p:to>
                                    </p:set>
                                    <p:anim calcmode="lin" valueType="num">
                                      <p:cBhvr>
                                        <p:cTn id="19" dur="500" fill="hold"/>
                                        <p:tgtEl>
                                          <p:spTgt spid="139270"/>
                                        </p:tgtEl>
                                        <p:attrNameLst>
                                          <p:attrName>ppt_w</p:attrName>
                                        </p:attrNameLst>
                                      </p:cBhvr>
                                      <p:tavLst>
                                        <p:tav tm="0">
                                          <p:val>
                                            <p:fltVal val="0"/>
                                          </p:val>
                                        </p:tav>
                                        <p:tav tm="100000">
                                          <p:val>
                                            <p:strVal val="#ppt_w"/>
                                          </p:val>
                                        </p:tav>
                                      </p:tavLst>
                                    </p:anim>
                                    <p:anim calcmode="lin" valueType="num">
                                      <p:cBhvr>
                                        <p:cTn id="20" dur="500" fill="hold"/>
                                        <p:tgtEl>
                                          <p:spTgt spid="139270"/>
                                        </p:tgtEl>
                                        <p:attrNameLst>
                                          <p:attrName>ppt_h</p:attrName>
                                        </p:attrNameLst>
                                      </p:cBhvr>
                                      <p:tavLst>
                                        <p:tav tm="0">
                                          <p:val>
                                            <p:fltVal val="0"/>
                                          </p:val>
                                        </p:tav>
                                        <p:tav tm="100000">
                                          <p:val>
                                            <p:strVal val="#ppt_h"/>
                                          </p:val>
                                        </p:tav>
                                      </p:tavLst>
                                    </p:anim>
                                    <p:animEffect transition="in" filter="fade">
                                      <p:cBhvr>
                                        <p:cTn id="21"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nimBg="1"/>
      <p:bldP spid="139269" grpId="1" animBg="1"/>
      <p:bldP spid="1392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TotalTime>
  <Words>2090</Words>
  <Application>Microsoft Macintosh PowerPoint</Application>
  <PresentationFormat>On-screen Show (4:3)</PresentationFormat>
  <Paragraphs>189</Paragraphs>
  <Slides>37</Slides>
  <Notes>18</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Dad's tie design template</vt:lpstr>
      <vt:lpstr>1_Dad's tie design template</vt:lpstr>
      <vt:lpstr>Culture, Politics and Economics of the 1920s</vt:lpstr>
      <vt:lpstr>1920s Politics</vt:lpstr>
      <vt:lpstr>Politics of the 1920s </vt:lpstr>
      <vt:lpstr>Republican Presidents of the 1920s</vt:lpstr>
      <vt:lpstr>Republican Presidents of the 1920s</vt:lpstr>
      <vt:lpstr>PowerPoint Presentation</vt:lpstr>
      <vt:lpstr>The Divided Democrats</vt:lpstr>
      <vt:lpstr>The 1928 election reflected a divided USA:</vt:lpstr>
      <vt:lpstr>Herbert Hoover</vt:lpstr>
      <vt:lpstr>Economics of the 1920’s</vt:lpstr>
      <vt:lpstr>PowerPoint Presentation</vt:lpstr>
      <vt:lpstr>Economic Weaknesses</vt:lpstr>
      <vt:lpstr>Economic Weaknesses</vt:lpstr>
      <vt:lpstr>The Second Industrial Revolution </vt:lpstr>
      <vt:lpstr>Glenwood Stove Ad</vt:lpstr>
      <vt:lpstr>Problem w/ Consumer Culture?</vt:lpstr>
      <vt:lpstr>Culture of the 1920s</vt:lpstr>
      <vt:lpstr>The Old and the New</vt:lpstr>
      <vt:lpstr>Women and the Family</vt:lpstr>
      <vt:lpstr>PowerPoint Presentation</vt:lpstr>
      <vt:lpstr>PowerPoint Presentation</vt:lpstr>
      <vt:lpstr>Women and the Family</vt:lpstr>
      <vt:lpstr>Women and the Family</vt:lpstr>
      <vt:lpstr>PowerPoint Presentation</vt:lpstr>
      <vt:lpstr>The Flowering of the Arts</vt:lpstr>
      <vt:lpstr> </vt:lpstr>
      <vt:lpstr>“The Lost Generation”</vt:lpstr>
      <vt:lpstr>City Life in the Jazz Age</vt:lpstr>
      <vt:lpstr>The Rural Counterattack</vt:lpstr>
      <vt:lpstr>Prohibition</vt:lpstr>
      <vt:lpstr>PowerPoint Presentation</vt:lpstr>
      <vt:lpstr>The 1st KKK disbanded when Reconstruction ended in the  1870s, but the 2nd KKK formed in 1915 to protect rural, Christian values</vt:lpstr>
      <vt:lpstr>The Ku Klux Klan</vt:lpstr>
      <vt:lpstr>The Ku Klux Klan</vt:lpstr>
      <vt:lpstr>The Fundamentalist Challenge</vt:lpstr>
      <vt:lpstr>Conclusions</vt:lpstr>
      <vt:lpstr>Themes of the 1920s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Politics and Economics of the 1920s</dc:title>
  <dc:creator>Craig Winchell</dc:creator>
  <cp:lastModifiedBy>Craig Winchell</cp:lastModifiedBy>
  <cp:revision>5</cp:revision>
  <dcterms:created xsi:type="dcterms:W3CDTF">2017-02-10T21:17:45Z</dcterms:created>
  <dcterms:modified xsi:type="dcterms:W3CDTF">2017-02-10T21:56:05Z</dcterms:modified>
</cp:coreProperties>
</file>