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33"/>
  </p:notesMasterIdLst>
  <p:sldIdLst>
    <p:sldId id="283" r:id="rId2"/>
    <p:sldId id="256" r:id="rId3"/>
    <p:sldId id="257" r:id="rId4"/>
    <p:sldId id="258" r:id="rId5"/>
    <p:sldId id="259" r:id="rId6"/>
    <p:sldId id="286" r:id="rId7"/>
    <p:sldId id="263" r:id="rId8"/>
    <p:sldId id="264" r:id="rId9"/>
    <p:sldId id="265" r:id="rId10"/>
    <p:sldId id="266" r:id="rId11"/>
    <p:sldId id="267" r:id="rId12"/>
    <p:sldId id="268" r:id="rId13"/>
    <p:sldId id="262" r:id="rId14"/>
    <p:sldId id="260" r:id="rId15"/>
    <p:sldId id="270" r:id="rId16"/>
    <p:sldId id="261" r:id="rId17"/>
    <p:sldId id="271" r:id="rId18"/>
    <p:sldId id="284" r:id="rId19"/>
    <p:sldId id="285" r:id="rId20"/>
    <p:sldId id="272" r:id="rId21"/>
    <p:sldId id="269" r:id="rId22"/>
    <p:sldId id="279" r:id="rId23"/>
    <p:sldId id="280" r:id="rId24"/>
    <p:sldId id="281" r:id="rId25"/>
    <p:sldId id="275" r:id="rId26"/>
    <p:sldId id="278" r:id="rId27"/>
    <p:sldId id="274" r:id="rId28"/>
    <p:sldId id="282" r:id="rId29"/>
    <p:sldId id="288" r:id="rId30"/>
    <p:sldId id="27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944" y="-4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89660-2C0E-8441-8844-EBFB7B2DAD24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05DED8-7B78-844D-BE2F-CA5E9F016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>
                <a:latin typeface="Rockwell"/>
              </a:rPr>
              <a:t>but </a:t>
            </a:r>
            <a:r>
              <a:rPr lang="en-US" dirty="0" err="1">
                <a:latin typeface="Rockwell"/>
              </a:rPr>
              <a:t>gov</a:t>
            </a:r>
            <a:r>
              <a:rPr lang="ja-JP" altLang="en-US" dirty="0">
                <a:latin typeface="Rockwell"/>
              </a:rPr>
              <a:t>’</a:t>
            </a:r>
            <a:r>
              <a:rPr lang="en-US" altLang="ja-JP" dirty="0">
                <a:latin typeface="Rockwell"/>
              </a:rPr>
              <a:t>t regulations emerge as individual responses to particular problems rather than an integrated agenda</a:t>
            </a:r>
            <a:endParaRPr lang="en-US" dirty="0">
              <a:latin typeface="Rockwel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latin typeface="Calibri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275AEC-251A-C840-930B-FB03D1E8DC0A}" type="slidenum">
              <a:rPr lang="en-US" sz="1200">
                <a:latin typeface="Rockwell"/>
              </a:rPr>
              <a:pPr/>
              <a:t>21</a:t>
            </a:fld>
            <a:endParaRPr lang="en-US" sz="1200" dirty="0">
              <a:latin typeface="Rockwel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Shape 7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8" name="Shape 7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Shape 80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9" name="Shape 8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Shape 77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71" name="Shape 7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1" i="0" u="none" strike="noStrike" cap="none"/>
              <a:t>Henretta, </a:t>
            </a:r>
            <a:r>
              <a:rPr lang="en" sz="1800" b="1" i="1" u="none" strike="noStrike" cap="none"/>
              <a:t>America’s History</a:t>
            </a:r>
            <a:r>
              <a:rPr lang="en" sz="1800" b="1" i="0" u="none" strike="noStrike" cap="none"/>
              <a:t> 5e</a:t>
            </a:r>
            <a:r>
              <a:rPr lang="en" sz="1800" b="0" i="0" u="none" strike="noStrike" cap="none"/>
              <a:t> from http://www.bedfordstmartins.com/mapcentral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1" i="0" u="none" strike="noStrike" cap="none"/>
              <a:t>Roark, </a:t>
            </a:r>
            <a:r>
              <a:rPr lang="en" sz="1800" b="1" i="1" u="none" strike="noStrike" cap="none"/>
              <a:t>American Promise</a:t>
            </a:r>
            <a:r>
              <a:rPr lang="en" sz="1800" b="1" i="0" u="none" strike="noStrike" cap="none"/>
              <a:t> 3e</a:t>
            </a:r>
            <a:r>
              <a:rPr lang="en" sz="1800" b="0" i="0" u="none" strike="noStrike" cap="none"/>
              <a:t> from http://www.bedfordstmartins.com/mapcentral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r>
              <a:rPr lang="en" sz="1800" b="1" i="0" u="none" strike="noStrike" cap="none"/>
              <a:t>Roark, </a:t>
            </a:r>
            <a:r>
              <a:rPr lang="en" sz="1800" b="1" i="1" u="none" strike="noStrike" cap="none"/>
              <a:t>American Promise</a:t>
            </a:r>
            <a:r>
              <a:rPr lang="en" sz="1800" b="1" i="0" u="none" strike="noStrike" cap="none"/>
              <a:t> 3e</a:t>
            </a:r>
            <a:r>
              <a:rPr lang="en" sz="1800" b="0" i="0" u="none" strike="noStrike" cap="none"/>
              <a:t> from http://www.bedfordstmartins.com/mapcentral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3" name="Shape 33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Shape 6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Shape 6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Shape 657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Shape 6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32771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Rectangle 6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Rockwell"/>
            </a:endParaRPr>
          </a:p>
        </p:txBody>
      </p:sp>
      <p:sp>
        <p:nvSpPr>
          <p:cNvPr id="32774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68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388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1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1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2743199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00000"/>
              </a:buClr>
              <a:buFont typeface="Garamond"/>
              <a:buChar char="»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65836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ONLY_1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0" y="0"/>
            <a:ext cx="2895600" cy="6476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marL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marL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marL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marL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marL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marL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marL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marL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•"/>
              <a:defRPr/>
            </a:lvl1pPr>
            <a:lvl2pPr marL="742950" lvl="1" indent="-107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–"/>
              <a:defRPr/>
            </a:lvl2pPr>
            <a:lvl3pPr marL="1143000" lvl="2" indent="-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•"/>
              <a:defRPr/>
            </a:lvl3pPr>
            <a:lvl4pPr marL="1600200" lvl="3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–"/>
              <a:defRPr/>
            </a:lvl4pPr>
            <a:lvl5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»"/>
              <a:defRPr/>
            </a:lvl5pPr>
            <a:lvl6pPr marL="2514600" lvl="5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»"/>
              <a:defRPr/>
            </a:lvl6pPr>
            <a:lvl7pPr marL="3429000" lvl="6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»"/>
              <a:defRPr/>
            </a:lvl7pPr>
            <a:lvl8pPr marL="4800600" lvl="7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»"/>
              <a:defRPr/>
            </a:lvl8pPr>
            <a:lvl9pPr marL="6629400" lvl="8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Domine"/>
              <a:buChar char="»"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defRPr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</a:pPr>
            <a:endParaRPr/>
          </a:p>
          <a:p>
            <a:pPr marL="0" marR="0" lvl="1" indent="0" algn="l" rtl="0">
              <a:spcBef>
                <a:spcPts val="0"/>
              </a:spcBef>
            </a:pPr>
            <a:endParaRPr/>
          </a:p>
          <a:p>
            <a:pPr marL="0" marR="0" lvl="2" indent="0" algn="l" rtl="0">
              <a:spcBef>
                <a:spcPts val="0"/>
              </a:spcBef>
            </a:pPr>
            <a:endParaRPr/>
          </a:p>
          <a:p>
            <a:pPr marL="0" marR="0" lvl="3" indent="0" algn="l" rtl="0">
              <a:spcBef>
                <a:spcPts val="0"/>
              </a:spcBef>
            </a:pPr>
            <a:endParaRPr/>
          </a:p>
          <a:p>
            <a:pPr marL="0" marR="0" lvl="4" indent="0" algn="l" rtl="0">
              <a:spcBef>
                <a:spcPts val="0"/>
              </a:spcBef>
            </a:pPr>
            <a:endParaRPr/>
          </a:p>
          <a:p>
            <a:pPr marL="0" marR="0" lvl="5" indent="0" algn="l" rtl="0">
              <a:spcBef>
                <a:spcPts val="0"/>
              </a:spcBef>
            </a:pPr>
            <a:endParaRPr/>
          </a:p>
          <a:p>
            <a:pPr marL="0" marR="0" lvl="6" indent="0" algn="l" rtl="0">
              <a:spcBef>
                <a:spcPts val="0"/>
              </a:spcBef>
            </a:pPr>
            <a:endParaRPr/>
          </a:p>
          <a:p>
            <a:pPr marL="0" marR="0" lvl="7" indent="0" algn="l" rtl="0">
              <a:spcBef>
                <a:spcPts val="0"/>
              </a:spcBef>
            </a:pPr>
            <a:endParaRPr/>
          </a:p>
          <a:p>
            <a:pPr marL="0" marR="0" lvl="8" indent="0" algn="l" rtl="0">
              <a:spcBef>
                <a:spcPts val="0"/>
              </a:spcBef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619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17000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5782A2-9C97-4444-8D64-83F249E8D0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2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151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22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4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536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7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225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3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BB0C4-D882-854D-9C26-ACC93028106F}" type="datetimeFigureOut">
              <a:rPr lang="en-US" smtClean="0"/>
              <a:t>8/16/17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9AF6A-AB45-E54C-B20A-9CF6620A78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986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source=images&amp;cd=&amp;cad=rja&amp;docid=679lV5AshgqZzM&amp;tbnid=wvfANbYgd7rCWM:&amp;ved=0CAgQjRwwAA&amp;url=http://en.wikipedia.org/wiki/Salon_(gathering)&amp;ei=A_p3UpLwMfKssASGl4GoBA&amp;psig=AFQjCNEM-e82stb6bp_eUDrbi8kX0nLW9w&amp;ust=1383680899853567" TargetMode="External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&amp;esrc=s&amp;frm=1&amp;source=images&amp;cd=&amp;cad=rja&amp;docid=EhgXxMERymoPpM&amp;tbnid=blrw7T5ohqQneM:&amp;ved=0CAUQjRw&amp;url=http://humanexperience.stanford.edu/supere&amp;ei=mfl3UsilG8GpsATCy4GgBA&amp;bvm=bv.55819444,d.cWc&amp;psig=AFQjCNGcBGwlZ03gMirU5cGqNZNmZFkv0g&amp;ust=1383680764137235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hyperlink" Target="http://www.google.com/url?sa=i&amp;source=images&amp;cd=&amp;cad=rja&amp;docid=c1lpMZUgrl4gFM&amp;tbnid=qiUbN4bgkp6kbM:&amp;ved=0CAgQjRwwAA&amp;url=http://www.constitution.org/cm/sol.htm&amp;ei=nf13UpXTE_HesASl54DgAw&amp;psig=AFQjCNE5qrRAAaZu1BaVBrHd0anSXgjBvg&amp;ust=1383681821404586" TargetMode="External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2" Type="http://schemas.openxmlformats.org/officeDocument/2006/relationships/hyperlink" Target="http://www.google.com/url?sa=i&amp;rct=j&amp;q=&amp;esrc=s&amp;frm=1&amp;source=images&amp;cd=&amp;cad=rja&amp;docid=MIGvY9VP2pmRNM&amp;tbnid=gN7vQ5OPG4nmmM:&amp;ved=0CAUQjRw&amp;url=http://barbenpd3.wikispaces.com/Jean+Jacques+Rousseau&amp;ei=bf13Uo78J4XFsATGhYDoCQ&amp;bvm=bv.55819444,d.cWc&amp;psig=AFQjCNEd9n6Ne5HqVR1RGHBWijperRljfw&amp;ust=1383681752367661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8SLn8iywCN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Identify characteristics that all colonies in British North America shared and characteristics that were specific to one colony and/or region: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551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Shape 6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Colonial Lifestyle</a:t>
            </a:r>
          </a:p>
        </p:txBody>
      </p:sp>
      <p:sp>
        <p:nvSpPr>
          <p:cNvPr id="655" name="Shape 65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</a:pPr>
            <a:r>
              <a:rPr lang="en" dirty="0"/>
              <a:t>About 80% of colonists were farmers!</a:t>
            </a:r>
          </a:p>
          <a:p>
            <a:pPr marL="685800" lvl="0" indent="-457200" rtl="0">
              <a:spcBef>
                <a:spcPts val="0"/>
              </a:spcBef>
            </a:pPr>
            <a:r>
              <a:rPr lang="en" dirty="0"/>
              <a:t>Compared to Europeans, American colonists had a higher standard of living.</a:t>
            </a:r>
          </a:p>
          <a:p>
            <a:pPr marL="1143000" lvl="1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Land was cheap</a:t>
            </a:r>
          </a:p>
          <a:p>
            <a:pPr marL="1143000" lvl="1" indent="-457200">
              <a:spcBef>
                <a:spcPts val="0"/>
              </a:spcBef>
              <a:buFont typeface="Arial"/>
              <a:buChar char="•"/>
            </a:pPr>
            <a:r>
              <a:rPr lang="en" dirty="0"/>
              <a:t>Wages were 3x that of Europe</a:t>
            </a:r>
          </a:p>
        </p:txBody>
      </p:sp>
    </p:spTree>
    <p:extLst>
      <p:ext uri="{BB962C8B-B14F-4D97-AF65-F5344CB8AC3E}">
        <p14:creationId xmlns:p14="http://schemas.microsoft.com/office/powerpoint/2010/main" val="3922106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Shape 6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Similarities Among Colonies</a:t>
            </a:r>
          </a:p>
        </p:txBody>
      </p:sp>
      <p:sp>
        <p:nvSpPr>
          <p:cNvPr id="661" name="Shape 6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Mostly English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Possessed British freedoms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Self-government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Religious toleration (in most cases)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Educational opportunities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Economic opportunities</a:t>
            </a:r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Unique from the British monarchy in character</a:t>
            </a:r>
          </a:p>
        </p:txBody>
      </p:sp>
    </p:spTree>
    <p:extLst>
      <p:ext uri="{BB962C8B-B14F-4D97-AF65-F5344CB8AC3E}">
        <p14:creationId xmlns:p14="http://schemas.microsoft.com/office/powerpoint/2010/main" val="25167079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>
            <a:spLocks noGrp="1"/>
          </p:cNvSpPr>
          <p:nvPr>
            <p:ph type="title"/>
          </p:nvPr>
        </p:nvSpPr>
        <p:spPr>
          <a:xfrm>
            <a:off x="383521" y="228600"/>
            <a:ext cx="837695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solidFill>
                  <a:srgbClr val="FFFFFF"/>
                </a:solidFill>
                <a:latin typeface="+mn-lt"/>
                <a:ea typeface="Arial"/>
                <a:cs typeface="Arial"/>
                <a:sym typeface="Arial"/>
              </a:rPr>
              <a:t>Demographics</a:t>
            </a:r>
          </a:p>
        </p:txBody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223129" y="1063310"/>
            <a:ext cx="8697742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SzPct val="59999"/>
            </a:pP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Population rose rapidly</a:t>
            </a:r>
          </a:p>
          <a:p>
            <a:pPr>
              <a:spcBef>
                <a:spcPts val="0"/>
              </a:spcBef>
              <a:buSzPct val="59999"/>
            </a:pP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Women &amp; Family Life</a:t>
            </a:r>
          </a:p>
          <a:p>
            <a:pPr>
              <a:spcBef>
                <a:spcPts val="0"/>
              </a:spcBef>
              <a:buSzPct val="59999"/>
            </a:pP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Class in the New World </a:t>
            </a:r>
            <a:r>
              <a:rPr lang="en-US" b="0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vs</a:t>
            </a: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. Old World</a:t>
            </a:r>
          </a:p>
          <a:p>
            <a:pPr>
              <a:spcBef>
                <a:spcPts val="0"/>
              </a:spcBef>
              <a:buSzPct val="59999"/>
            </a:pP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Ethnic Diversity</a:t>
            </a:r>
          </a:p>
          <a:p>
            <a:pPr marL="812800" lvl="1" indent="-457200">
              <a:spcBef>
                <a:spcPts val="0"/>
              </a:spcBef>
              <a:buSzPct val="700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Northern</a:t>
            </a:r>
            <a:r>
              <a:rPr lang="en-US" b="0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: </a:t>
            </a: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Mostly English, few slaves, families</a:t>
            </a:r>
          </a:p>
          <a:p>
            <a:pPr marL="812800" lvl="1" indent="-457200">
              <a:spcBef>
                <a:spcPts val="0"/>
              </a:spcBef>
              <a:buSzPct val="70000"/>
              <a:buFont typeface="Arial"/>
              <a:buChar char="•"/>
            </a:pPr>
            <a:r>
              <a:rPr lang="en-US" b="1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Middle</a:t>
            </a:r>
            <a:r>
              <a:rPr lang="en-US" b="0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: </a:t>
            </a: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VERY DIVERSE- English, German, Swedes, Dutch, Irish, Scotch-Irish, Jews, some slaves, families</a:t>
            </a:r>
          </a:p>
          <a:p>
            <a:pPr marL="812800" lvl="1" indent="-457200">
              <a:spcBef>
                <a:spcPts val="0"/>
              </a:spcBef>
              <a:buSzPct val="70000"/>
              <a:buFont typeface="Arial"/>
              <a:buChar char="•"/>
            </a:pPr>
            <a:r>
              <a:rPr lang="en-US" b="1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Southern &amp; </a:t>
            </a:r>
            <a:r>
              <a:rPr lang="en-US" b="1" i="0" u="none" strike="noStrike" cap="none" dirty="0" smtClean="0">
                <a:solidFill>
                  <a:srgbClr val="FFFFFF"/>
                </a:solidFill>
                <a:ea typeface="Arial"/>
                <a:cs typeface="Arial"/>
                <a:sym typeface="Arial"/>
              </a:rPr>
              <a:t>Chesapeake: </a:t>
            </a:r>
            <a:r>
              <a:rPr lang="en-US" b="0" i="0" u="none" strike="noStrike" cap="none" dirty="0">
                <a:solidFill>
                  <a:srgbClr val="FFFFFF"/>
                </a:solidFill>
                <a:ea typeface="Arial"/>
                <a:cs typeface="Arial"/>
                <a:sym typeface="Arial"/>
              </a:rPr>
              <a:t>English &amp; some German; Huguenots in Carolinas; more men, some families, many indentured servants &amp; slaves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2800" b="0" i="0" u="none" strike="noStrike" cap="none" dirty="0">
              <a:solidFill>
                <a:srgbClr val="FFFFFF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880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95301" y="228600"/>
            <a:ext cx="8153399" cy="990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4400" b="0" i="0" u="none" strike="noStrike" cap="none" dirty="0">
                <a:latin typeface="+mn-lt"/>
                <a:ea typeface="Arial"/>
                <a:cs typeface="Arial"/>
                <a:sym typeface="Arial"/>
              </a:rPr>
              <a:t>Colonial Politics</a:t>
            </a:r>
          </a:p>
        </p:txBody>
      </p:sp>
      <p:sp>
        <p:nvSpPr>
          <p:cNvPr id="367" name="Shape 367"/>
          <p:cNvSpPr txBox="1">
            <a:spLocks noGrp="1"/>
          </p:cNvSpPr>
          <p:nvPr>
            <p:ph idx="1"/>
          </p:nvPr>
        </p:nvSpPr>
        <p:spPr>
          <a:xfrm>
            <a:off x="0" y="1524000"/>
            <a:ext cx="9144000" cy="449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b="1" i="0" u="none" strike="noStrike" cap="none" dirty="0">
                <a:ea typeface="Arial"/>
                <a:cs typeface="Arial"/>
                <a:sym typeface="Arial"/>
              </a:rPr>
              <a:t>New </a:t>
            </a:r>
            <a:r>
              <a:rPr lang="en-US" b="1" i="0" u="none" strike="noStrike" cap="none" dirty="0" smtClean="0">
                <a:ea typeface="Arial"/>
                <a:cs typeface="Arial"/>
                <a:sym typeface="Arial"/>
              </a:rPr>
              <a:t>England: </a:t>
            </a:r>
            <a:r>
              <a:rPr lang="en-US" b="0" i="0" u="none" strike="noStrike" cap="none" dirty="0">
                <a:ea typeface="Arial"/>
                <a:cs typeface="Arial"/>
                <a:sym typeface="Arial"/>
              </a:rPr>
              <a:t>town meetings; direct democracies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b="1" i="0" u="none" strike="noStrike" cap="none" dirty="0">
                <a:ea typeface="Arial"/>
                <a:cs typeface="Arial"/>
                <a:sym typeface="Arial"/>
              </a:rPr>
              <a:t>Middle </a:t>
            </a:r>
            <a:r>
              <a:rPr lang="en-US" b="1" i="0" u="none" strike="noStrike" cap="none" dirty="0" smtClean="0">
                <a:ea typeface="Arial"/>
                <a:cs typeface="Arial"/>
                <a:sym typeface="Arial"/>
              </a:rPr>
              <a:t>colonies: </a:t>
            </a:r>
            <a:r>
              <a:rPr lang="en-US" b="0" i="0" u="none" strike="noStrike" cap="none" dirty="0">
                <a:ea typeface="Arial"/>
                <a:cs typeface="Arial"/>
                <a:sym typeface="Arial"/>
              </a:rPr>
              <a:t>assemblies reflected basic democratic principles &amp; rights of Englishmen. 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59999"/>
            </a:pPr>
            <a:r>
              <a:rPr lang="en-US" b="1" i="0" u="none" strike="noStrike" cap="none" dirty="0">
                <a:ea typeface="Arial"/>
                <a:cs typeface="Arial"/>
                <a:sym typeface="Arial"/>
              </a:rPr>
              <a:t>Southern </a:t>
            </a:r>
            <a:r>
              <a:rPr lang="en-US" b="1" i="0" u="none" strike="noStrike" cap="none" dirty="0" smtClean="0">
                <a:ea typeface="Arial"/>
                <a:cs typeface="Arial"/>
                <a:sym typeface="Arial"/>
              </a:rPr>
              <a:t>colonies: </a:t>
            </a:r>
            <a:r>
              <a:rPr lang="en-US" b="0" i="0" u="none" strike="noStrike" cap="none" dirty="0">
                <a:ea typeface="Arial"/>
                <a:cs typeface="Arial"/>
                <a:sym typeface="Arial"/>
              </a:rPr>
              <a:t>wealthy planters played leading roles in representative colonial legislatures.</a:t>
            </a:r>
          </a:p>
          <a:p>
            <a:pPr marR="0" lvl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1"/>
              </a:buClr>
              <a:buSzPct val="60000"/>
            </a:pPr>
            <a:r>
              <a:rPr lang="en-US" b="1" i="0" u="none" strike="noStrike" cap="none" dirty="0">
                <a:solidFill>
                  <a:srgbClr val="C0504D"/>
                </a:solidFill>
                <a:ea typeface="Arial"/>
                <a:cs typeface="Arial"/>
                <a:sym typeface="Arial"/>
              </a:rPr>
              <a:t>Development of </a:t>
            </a:r>
            <a:r>
              <a:rPr lang="en-US" b="1" i="0" u="none" strike="noStrike" cap="none" dirty="0" smtClean="0">
                <a:solidFill>
                  <a:srgbClr val="C0504D"/>
                </a:solidFill>
                <a:ea typeface="Arial"/>
                <a:cs typeface="Arial"/>
                <a:sym typeface="Arial"/>
              </a:rPr>
              <a:t>Colonial Democracy!</a:t>
            </a:r>
            <a:endParaRPr b="1" i="0" u="none" strike="noStrike" cap="none" dirty="0">
              <a:solidFill>
                <a:srgbClr val="C0504D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9804002"/>
      </p:ext>
    </p:ext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ChangeArrowheads="1"/>
          </p:cNvSpPr>
          <p:nvPr/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6" name="Rectangle 3"/>
          <p:cNvSpPr>
            <a:spLocks noChangeArrowheads="1"/>
          </p:cNvSpPr>
          <p:nvPr/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685800" y="639921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3124200" y="6399213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Rectangle 6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0488" tIns="44450" rIns="90488" bIns="44450"/>
          <a:lstStyle/>
          <a:p>
            <a:r>
              <a:rPr lang="en-US" dirty="0">
                <a:latin typeface="+mn-lt"/>
              </a:rPr>
              <a:t>Rise of a Commercial Empire</a:t>
            </a:r>
          </a:p>
        </p:txBody>
      </p:sp>
      <p:sp>
        <p:nvSpPr>
          <p:cNvPr id="36871" name="Rectangle 7"/>
          <p:cNvSpPr>
            <a:spLocks noGrp="1" noChangeArrowheads="1"/>
          </p:cNvSpPr>
          <p:nvPr>
            <p:ph idx="1"/>
          </p:nvPr>
        </p:nvSpPr>
        <p:spPr>
          <a:xfrm>
            <a:off x="0" y="1417638"/>
            <a:ext cx="9144000" cy="5440362"/>
          </a:xfrm>
          <a:effectLst/>
          <a:extLst/>
        </p:spPr>
        <p:txBody>
          <a:bodyPr lIns="90488" tIns="44450" rIns="90488" bIns="44450"/>
          <a:lstStyle/>
          <a:p>
            <a:pPr>
              <a:defRPr/>
            </a:pPr>
            <a:r>
              <a:rPr lang="en-US" dirty="0"/>
              <a:t>English </a:t>
            </a:r>
            <a:r>
              <a:rPr lang="en-US" dirty="0" smtClean="0"/>
              <a:t>government </a:t>
            </a:r>
            <a:r>
              <a:rPr lang="en-US" dirty="0"/>
              <a:t>largely ignored the colonies until the 1650s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C0504D"/>
                </a:solidFill>
              </a:rPr>
              <a:t>salutary neglect</a:t>
            </a:r>
            <a:r>
              <a:rPr lang="en-US" dirty="0" smtClean="0"/>
              <a:t>); the </a:t>
            </a:r>
            <a:r>
              <a:rPr lang="en-US" dirty="0"/>
              <a:t>colonies were not  state-funded nor state protected</a:t>
            </a:r>
          </a:p>
          <a:p>
            <a:pPr>
              <a:defRPr/>
            </a:pPr>
            <a:r>
              <a:rPr lang="en-US" dirty="0"/>
              <a:t>But…Charles II initiated colonial intervention in 1660 to maximize exports, decrease imports, &amp; generate more </a:t>
            </a:r>
            <a:r>
              <a:rPr lang="en-US" dirty="0" smtClean="0"/>
              <a:t>gov’t </a:t>
            </a:r>
            <a:r>
              <a:rPr lang="en-US" dirty="0"/>
              <a:t>revenue</a:t>
            </a:r>
          </a:p>
        </p:txBody>
      </p:sp>
    </p:spTree>
    <p:extLst>
      <p:ext uri="{BB962C8B-B14F-4D97-AF65-F5344CB8AC3E}">
        <p14:creationId xmlns:p14="http://schemas.microsoft.com/office/powerpoint/2010/main" val="2462304714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9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Mercantilism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52558"/>
            <a:ext cx="8229600" cy="5581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Mercantilism was an economic policy that looked upon trade, colonies, and the accumulation of wealth as the basis for a country’s military and political strength.</a:t>
            </a:r>
          </a:p>
          <a:p>
            <a:r>
              <a:rPr lang="en-US" dirty="0" smtClean="0"/>
              <a:t>Mercantilist doctrine required that a government regulate trade and production to enable it to become self- sufficient.</a:t>
            </a:r>
          </a:p>
          <a:p>
            <a:r>
              <a:rPr lang="en-US" dirty="0" smtClean="0"/>
              <a:t>Colonies were to provide raw materials to the parent country so the parent country could make products to send back to the colony.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416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en-US">
                <a:latin typeface="+mn-lt"/>
              </a:rPr>
              <a:t>Response to Economic Competition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9144000" cy="594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ja-JP" altLang="en-US" sz="4000" dirty="0"/>
              <a:t>“</a:t>
            </a:r>
            <a:r>
              <a:rPr lang="en-US" sz="4000" u="sng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Mercantilism</a:t>
            </a:r>
            <a:r>
              <a:rPr lang="ja-JP" altLang="en-US" sz="4000" dirty="0"/>
              <a:t>”</a:t>
            </a:r>
            <a:r>
              <a:rPr lang="en-US" sz="4000" dirty="0"/>
              <a:t> became the blueprint for England</a:t>
            </a:r>
            <a:r>
              <a:rPr lang="ja-JP" altLang="en-US" sz="4000" dirty="0"/>
              <a:t>’</a:t>
            </a:r>
            <a:r>
              <a:rPr lang="en-US" sz="4000" dirty="0"/>
              <a:t>s empire: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Wanted more money &amp; a favorable balance of trade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Wanted to eliminate Dutch rivals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Wanted a stronger navy</a:t>
            </a:r>
          </a:p>
          <a:p>
            <a:pPr>
              <a:lnSpc>
                <a:spcPct val="90000"/>
              </a:lnSpc>
              <a:defRPr/>
            </a:pPr>
            <a:r>
              <a:rPr lang="en-US" sz="4000" dirty="0"/>
              <a:t>Began to restrict colonial trade: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Navigation Act of 1660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600" dirty="0"/>
              <a:t>Navigation Act of 1663</a:t>
            </a:r>
          </a:p>
        </p:txBody>
      </p:sp>
      <p:sp>
        <p:nvSpPr>
          <p:cNvPr id="70660" name="AutoShape 4"/>
          <p:cNvSpPr>
            <a:spLocks noChangeArrowheads="1"/>
          </p:cNvSpPr>
          <p:nvPr/>
        </p:nvSpPr>
        <p:spPr bwMode="auto">
          <a:xfrm>
            <a:off x="-438325" y="1645355"/>
            <a:ext cx="4781725" cy="1447800"/>
          </a:xfrm>
          <a:prstGeom prst="wedgeRectCallout">
            <a:avLst>
              <a:gd name="adj1" fmla="val 33773"/>
              <a:gd name="adj2" fmla="val 193968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>
                <a:solidFill>
                  <a:srgbClr val="FFFFFF"/>
                </a:solidFill>
              </a:rPr>
              <a:t>No ship could trade in colonies unless it was made in England</a:t>
            </a:r>
          </a:p>
        </p:txBody>
      </p:sp>
      <p:sp>
        <p:nvSpPr>
          <p:cNvPr id="70661" name="AutoShape 5"/>
          <p:cNvSpPr>
            <a:spLocks noChangeArrowheads="1"/>
          </p:cNvSpPr>
          <p:nvPr/>
        </p:nvSpPr>
        <p:spPr bwMode="auto">
          <a:xfrm>
            <a:off x="4530055" y="369712"/>
            <a:ext cx="4613945" cy="2362200"/>
          </a:xfrm>
          <a:prstGeom prst="wedgeRectCallout">
            <a:avLst>
              <a:gd name="adj1" fmla="val -66250"/>
              <a:gd name="adj2" fmla="val 151949"/>
            </a:avLst>
          </a:prstGeom>
          <a:solidFill>
            <a:srgbClr val="C0504D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ja-JP" altLang="en-US" sz="3200" dirty="0">
                <a:solidFill>
                  <a:srgbClr val="FFFFFF"/>
                </a:solidFill>
              </a:rPr>
              <a:t>“</a:t>
            </a:r>
            <a:r>
              <a:rPr lang="en-US" altLang="ja-JP" sz="3200" dirty="0">
                <a:solidFill>
                  <a:srgbClr val="FFFFFF"/>
                </a:solidFill>
              </a:rPr>
              <a:t>Enumerated </a:t>
            </a:r>
            <a:r>
              <a:rPr lang="en-US" altLang="ja-JP" sz="3200" dirty="0" smtClean="0">
                <a:solidFill>
                  <a:srgbClr val="FFFFFF"/>
                </a:solidFill>
              </a:rPr>
              <a:t>goods </a:t>
            </a:r>
            <a:r>
              <a:rPr lang="en-US" altLang="ja-JP" sz="3200" dirty="0">
                <a:solidFill>
                  <a:srgbClr val="FFFFFF"/>
                </a:solidFill>
              </a:rPr>
              <a:t>(tobacco, sugar, cotton, rice, rosin, tar) could only be sent to English ports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70663" name="AutoShape 7"/>
          <p:cNvSpPr>
            <a:spLocks noChangeArrowheads="1"/>
          </p:cNvSpPr>
          <p:nvPr/>
        </p:nvSpPr>
        <p:spPr bwMode="auto">
          <a:xfrm>
            <a:off x="754725" y="2731912"/>
            <a:ext cx="8053431" cy="1524000"/>
          </a:xfrm>
          <a:prstGeom prst="wedgeRectCallout">
            <a:avLst>
              <a:gd name="adj1" fmla="val -3125"/>
              <a:gd name="adj2" fmla="val 174167"/>
            </a:avLst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r>
              <a:rPr lang="en-US" sz="3200" dirty="0"/>
              <a:t>Goods shipped to English colonies must pass through England </a:t>
            </a:r>
            <a:r>
              <a:rPr lang="en-US" sz="3200" dirty="0" smtClean="0"/>
              <a:t>(</a:t>
            </a:r>
            <a:r>
              <a:rPr lang="en-US" sz="3200" dirty="0"/>
              <a:t>i</a:t>
            </a:r>
            <a:r>
              <a:rPr lang="en-US" sz="3200" dirty="0" smtClean="0"/>
              <a:t>ncreased </a:t>
            </a:r>
            <a:r>
              <a:rPr lang="en-US" sz="3200" dirty="0"/>
              <a:t>the price paid by colonial consumers)</a:t>
            </a:r>
          </a:p>
        </p:txBody>
      </p:sp>
    </p:spTree>
    <p:extLst>
      <p:ext uri="{BB962C8B-B14F-4D97-AF65-F5344CB8AC3E}">
        <p14:creationId xmlns:p14="http://schemas.microsoft.com/office/powerpoint/2010/main" val="1336387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0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06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0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06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0" grpId="0" animBg="1"/>
      <p:bldP spid="70660" grpId="1" animBg="1"/>
      <p:bldP spid="70661" grpId="0" animBg="1"/>
      <p:bldP spid="70661" grpId="1" animBg="1"/>
      <p:bldP spid="7066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merc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" t="-510" r="1825" b="5206"/>
          <a:stretch/>
        </p:blipFill>
        <p:spPr>
          <a:xfrm>
            <a:off x="143085" y="1819666"/>
            <a:ext cx="8857830" cy="3015186"/>
          </a:xfrm>
        </p:spPr>
      </p:pic>
    </p:spTree>
    <p:extLst>
      <p:ext uri="{BB962C8B-B14F-4D97-AF65-F5344CB8AC3E}">
        <p14:creationId xmlns:p14="http://schemas.microsoft.com/office/powerpoint/2010/main" val="1835497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/>
        </p:nvSpPr>
        <p:spPr>
          <a:xfrm>
            <a:off x="-2762250" y="-2332036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Shape 177"/>
          <p:cNvSpPr txBox="1">
            <a:spLocks noGrp="1"/>
          </p:cNvSpPr>
          <p:nvPr>
            <p:ph type="title" idx="4294967295"/>
          </p:nvPr>
        </p:nvSpPr>
        <p:spPr>
          <a:xfrm>
            <a:off x="685800" y="228600"/>
            <a:ext cx="1828800" cy="152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Trade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76200" y="5037137"/>
            <a:ext cx="3429000" cy="1744661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Times New Roman"/>
              <a:buNone/>
            </a:pPr>
            <a:r>
              <a:rPr lang="en-US" sz="2000" b="1" i="0" u="sng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Raw Materials</a:t>
            </a:r>
            <a:endParaRPr lang="en-US" sz="2000" b="1" i="0" u="sng" dirty="0">
              <a:solidFill>
                <a:srgbClr val="0000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Lumber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Tobacco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Rice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Indigo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Furs</a:t>
            </a:r>
          </a:p>
        </p:txBody>
      </p:sp>
      <p:sp>
        <p:nvSpPr>
          <p:cNvPr id="180" name="Shape 180"/>
          <p:cNvSpPr/>
          <p:nvPr/>
        </p:nvSpPr>
        <p:spPr>
          <a:xfrm>
            <a:off x="1524000" y="5562600"/>
            <a:ext cx="381000" cy="1066799"/>
          </a:xfrm>
          <a:prstGeom prst="rightBrace">
            <a:avLst>
              <a:gd name="adj1" fmla="val 8333"/>
              <a:gd name="adj2" fmla="val 50000"/>
            </a:avLst>
          </a:prstGeom>
          <a:noFill/>
          <a:ln w="5715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  <a:effectLst>
            <a:outerShdw blurRad="63500" dist="35921" dir="2700000">
              <a:schemeClr val="lt1"/>
            </a:outerShdw>
          </a:effectLst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1828800" y="5759450"/>
            <a:ext cx="1904999" cy="641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England</a:t>
            </a:r>
            <a:b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Colonies</a:t>
            </a:r>
          </a:p>
        </p:txBody>
      </p:sp>
    </p:spTree>
    <p:extLst>
      <p:ext uri="{BB962C8B-B14F-4D97-AF65-F5344CB8AC3E}">
        <p14:creationId xmlns:p14="http://schemas.microsoft.com/office/powerpoint/2010/main" val="3010151378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/>
        </p:nvSpPr>
        <p:spPr>
          <a:xfrm>
            <a:off x="-3630612" y="-2085975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7" name="Shape 1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Shape 188"/>
          <p:cNvSpPr txBox="1"/>
          <p:nvPr/>
        </p:nvSpPr>
        <p:spPr>
          <a:xfrm>
            <a:off x="152400" y="152400"/>
            <a:ext cx="3429000" cy="1717675"/>
          </a:xfrm>
          <a:prstGeom prst="rect">
            <a:avLst/>
          </a:prstGeom>
          <a:solidFill>
            <a:schemeClr val="lt1"/>
          </a:solidFill>
          <a:ln w="76200" cap="flat" cmpd="tri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ct val="25000"/>
              <a:buFont typeface="Times New Roman"/>
              <a:buNone/>
            </a:pPr>
            <a:r>
              <a:rPr lang="en-US" sz="2000" b="1" i="0" u="sng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Manufactured Goods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1800" b="1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Furniture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Clothing</a:t>
            </a:r>
          </a:p>
          <a:p>
            <a:pPr marL="0" marR="0" lvl="0" indent="0" algn="l" rtl="0">
              <a:lnSpc>
                <a:spcPct val="85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Colonials had</a:t>
            </a:r>
            <a:b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 factories.</a:t>
            </a:r>
          </a:p>
        </p:txBody>
      </p:sp>
      <p:sp>
        <p:nvSpPr>
          <p:cNvPr id="189" name="Shape 189"/>
          <p:cNvSpPr/>
          <p:nvPr/>
        </p:nvSpPr>
        <p:spPr>
          <a:xfrm>
            <a:off x="1676400" y="685800"/>
            <a:ext cx="381000" cy="990599"/>
          </a:xfrm>
          <a:prstGeom prst="rightBrace">
            <a:avLst>
              <a:gd name="adj1" fmla="val 8333"/>
              <a:gd name="adj2" fmla="val 50000"/>
            </a:avLst>
          </a:prstGeom>
          <a:noFill/>
          <a:ln w="38100" cap="flat" cmpd="sng">
            <a:solidFill>
              <a:schemeClr val="dk1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Shape 190"/>
          <p:cNvSpPr txBox="1"/>
          <p:nvPr/>
        </p:nvSpPr>
        <p:spPr>
          <a:xfrm>
            <a:off x="2133600" y="762000"/>
            <a:ext cx="1447800" cy="9159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lang="en-US" sz="1800" b="1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From England to Colonies</a:t>
            </a:r>
          </a:p>
        </p:txBody>
      </p:sp>
    </p:spTree>
    <p:extLst>
      <p:ext uri="{BB962C8B-B14F-4D97-AF65-F5344CB8AC3E}">
        <p14:creationId xmlns:p14="http://schemas.microsoft.com/office/powerpoint/2010/main" val="2407060711"/>
      </p:ext>
    </p:extLst>
  </p:cSld>
  <p:clrMapOvr>
    <a:masterClrMapping/>
  </p:clrMapOvr>
  <p:transition xmlns:p14="http://schemas.microsoft.com/office/powerpoint/2010/main" spd="med">
    <p:push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883"/>
            <a:ext cx="7772400" cy="1470025"/>
          </a:xfrm>
        </p:spPr>
        <p:txBody>
          <a:bodyPr>
            <a:noAutofit/>
          </a:bodyPr>
          <a:lstStyle/>
          <a:p>
            <a:r>
              <a:rPr lang="en-US" b="0" dirty="0">
                <a:effectLst/>
              </a:rPr>
              <a:t>Development of an </a:t>
            </a:r>
            <a:r>
              <a:rPr lang="en-US" b="0" dirty="0" smtClean="0">
                <a:effectLst/>
              </a:rPr>
              <a:t/>
            </a:r>
            <a:br>
              <a:rPr lang="en-US" b="0" dirty="0" smtClean="0">
                <a:effectLst/>
              </a:rPr>
            </a:br>
            <a:r>
              <a:rPr lang="en-US" b="0" dirty="0" smtClean="0">
                <a:effectLst/>
              </a:rPr>
              <a:t>American </a:t>
            </a:r>
            <a:r>
              <a:rPr lang="en-US" b="0" dirty="0">
                <a:effectLst/>
              </a:rPr>
              <a:t>Identity:</a:t>
            </a:r>
            <a:r>
              <a:rPr lang="en-US" sz="3200" b="0" dirty="0">
                <a:effectLst/>
              </a:rPr>
              <a:t> </a:t>
            </a:r>
            <a:r>
              <a:rPr lang="en-US" sz="3200" b="0" dirty="0" smtClean="0">
                <a:effectLst/>
              </a:rPr>
              <a:t/>
            </a:r>
            <a:br>
              <a:rPr lang="en-US" sz="3200" b="0" dirty="0" smtClean="0">
                <a:effectLst/>
              </a:rPr>
            </a:br>
            <a:r>
              <a:rPr lang="en-US" sz="3200" b="0" dirty="0" smtClean="0">
                <a:effectLst/>
              </a:rPr>
              <a:t>Mercantilism</a:t>
            </a:r>
            <a:r>
              <a:rPr lang="en-US" sz="3200" b="0" dirty="0">
                <a:effectLst/>
              </a:rPr>
              <a:t>, Salutary Neglect, the Great Awakening and Enlightenment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Mr. Winchell</a:t>
            </a:r>
          </a:p>
          <a:p>
            <a:r>
              <a:rPr lang="en-US" dirty="0" smtClean="0"/>
              <a:t>APUSH</a:t>
            </a:r>
          </a:p>
          <a:p>
            <a:r>
              <a:rPr lang="en-US" dirty="0" smtClean="0"/>
              <a:t>Period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574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8600"/>
            <a:ext cx="8229600" cy="546550"/>
          </a:xfrm>
        </p:spPr>
        <p:txBody>
          <a:bodyPr>
            <a:normAutofit fontScale="90000"/>
          </a:bodyPr>
          <a:lstStyle/>
          <a:p>
            <a:r>
              <a:rPr lang="en-US" dirty="0"/>
              <a:t>The Acts of Trade and Navigation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885051"/>
            <a:ext cx="8229600" cy="599597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3200" dirty="0" smtClean="0"/>
              <a:t>The Navigation Acts had a mixed effect on the colonies.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allowed New England ship building to prosper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provided English military forces to protect the colonies from the French and Spanish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severely limited the development of colonial manufacturing</a:t>
            </a:r>
          </a:p>
          <a:p>
            <a:pPr lvl="1">
              <a:spcBef>
                <a:spcPts val="0"/>
              </a:spcBef>
              <a:buFont typeface="Arial"/>
              <a:buChar char="•"/>
            </a:pPr>
            <a:r>
              <a:rPr lang="en-US" sz="2800" dirty="0" smtClean="0"/>
              <a:t>caused colonists to pay high prices for manufactured goods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87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78081"/>
              </p:ext>
            </p:extLst>
          </p:nvPr>
        </p:nvGraphicFramePr>
        <p:xfrm>
          <a:off x="228600" y="228600"/>
          <a:ext cx="8686800" cy="637063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4511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94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886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8186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Enlightenment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Great Awakening</a:t>
                      </a:r>
                      <a:endParaRPr lang="en-US" sz="2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Type of </a:t>
                      </a:r>
                    </a:p>
                    <a:p>
                      <a:pPr algn="ctr"/>
                      <a:r>
                        <a:rPr lang="en-US" sz="1800" dirty="0" smtClean="0"/>
                        <a:t>movement?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Leaders?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Ideas?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6311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Actions?</a:t>
                      </a:r>
                      <a:endParaRPr lang="en-US" sz="1800" b="1" dirty="0">
                        <a:latin typeface="+mn-lt"/>
                      </a:endParaRPr>
                    </a:p>
                  </a:txBody>
                  <a:tcPr marT="45722" marB="45722" anchor="ctr"/>
                </a:tc>
                <a:tc>
                  <a:txBody>
                    <a:bodyPr/>
                    <a:lstStyle/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 smtClean="0"/>
                    </a:p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+mn-lt"/>
                      </a:endParaRPr>
                    </a:p>
                  </a:txBody>
                  <a:tcPr marT="45722" marB="45722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810437" y="914400"/>
            <a:ext cx="3085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Intellectual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Reason-based</a:t>
            </a:r>
          </a:p>
          <a:p>
            <a:r>
              <a:rPr lang="en-US" sz="1800" dirty="0">
                <a:solidFill>
                  <a:schemeClr val="bg1"/>
                </a:solidFill>
                <a:latin typeface="+mn-lt"/>
              </a:rPr>
              <a:t>Philosophical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638800" y="2311400"/>
            <a:ext cx="34745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Colonies: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Ben Franklin and Thomas Jefferson         </a:t>
            </a:r>
          </a:p>
          <a:p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 Europe: John Locke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38800" y="3657600"/>
            <a:ext cx="3390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All have Natural Rights: Life &amp; Liberty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Can understand the world through reason and logic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38800" y="5189538"/>
            <a:ext cx="3390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&amp; </a:t>
            </a:r>
            <a:r>
              <a:rPr lang="en-US" sz="1800" dirty="0" smtClean="0">
                <a:solidFill>
                  <a:schemeClr val="bg1"/>
                </a:solidFill>
                <a:latin typeface="Rockwell"/>
              </a:rPr>
              <a:t>question authority</a:t>
            </a:r>
            <a:endParaRPr lang="en-US" sz="1800" dirty="0">
              <a:solidFill>
                <a:schemeClr val="bg1"/>
              </a:solidFill>
              <a:latin typeface="Rockwell"/>
            </a:endParaRP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Think for yourself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029200" y="914400"/>
            <a:ext cx="388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Religious movement that sweeps through England and the colonies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029200" y="2228850"/>
            <a:ext cx="3962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Jonathan Edwards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George Whitefield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29200" y="3657600"/>
            <a:ext cx="36576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Salvation does not come from following the church’s rules, but is between you and God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029200" y="5151438"/>
            <a:ext cx="388620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Challenge the authority of the church (Puritans, Quakers, Anglican)</a:t>
            </a:r>
          </a:p>
          <a:p>
            <a:r>
              <a:rPr lang="en-US" sz="1800" dirty="0">
                <a:solidFill>
                  <a:schemeClr val="bg1"/>
                </a:solidFill>
                <a:latin typeface="Rockwell"/>
              </a:rPr>
              <a:t>New churches formed (Methodist, Baptist)</a:t>
            </a:r>
          </a:p>
        </p:txBody>
      </p:sp>
    </p:spTree>
    <p:extLst>
      <p:ext uri="{BB962C8B-B14F-4D97-AF65-F5344CB8AC3E}">
        <p14:creationId xmlns:p14="http://schemas.microsoft.com/office/powerpoint/2010/main" val="2567953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Enlightenment</a:t>
            </a:r>
            <a:endParaRPr>
              <a:ea typeface="+mj-ea"/>
              <a:cs typeface="+mj-cs"/>
            </a:endParaRPr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238" cy="45720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Where the Great Awakening dealt with a spiritual revival, the Enlightenment dealt with </a:t>
            </a:r>
            <a:r>
              <a:rPr lang="en-US" u="sng" dirty="0" smtClean="0">
                <a:solidFill>
                  <a:srgbClr val="C0504D"/>
                </a:solidFill>
                <a:ea typeface="+mn-ea"/>
                <a:cs typeface="+mn-cs"/>
              </a:rPr>
              <a:t>scientific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u="sng" dirty="0" smtClean="0">
                <a:solidFill>
                  <a:srgbClr val="C0504D"/>
                </a:solidFill>
                <a:ea typeface="+mn-ea"/>
                <a:cs typeface="+mn-cs"/>
              </a:rPr>
              <a:t>intellectual</a:t>
            </a:r>
            <a:r>
              <a:rPr lang="en-US" dirty="0" smtClean="0">
                <a:ea typeface="+mn-ea"/>
                <a:cs typeface="+mn-cs"/>
              </a:rPr>
              <a:t> reason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The Enlightenment is often referred to as the age of </a:t>
            </a:r>
            <a:r>
              <a:rPr lang="en-US" u="sng" dirty="0" smtClean="0">
                <a:solidFill>
                  <a:schemeClr val="accent2"/>
                </a:solidFill>
                <a:ea typeface="+mn-ea"/>
                <a:cs typeface="+mn-cs"/>
              </a:rPr>
              <a:t>reason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Began with intellectuals in </a:t>
            </a:r>
            <a:r>
              <a:rPr lang="en-US" u="sng" dirty="0" smtClean="0">
                <a:solidFill>
                  <a:srgbClr val="C0504D"/>
                </a:solidFill>
                <a:ea typeface="+mn-ea"/>
                <a:cs typeface="+mn-cs"/>
              </a:rPr>
              <a:t>Europe</a:t>
            </a:r>
            <a:r>
              <a:rPr lang="en-US" dirty="0" smtClean="0">
                <a:solidFill>
                  <a:srgbClr val="FFFF00"/>
                </a:solidFill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and moved over to America</a:t>
            </a:r>
          </a:p>
        </p:txBody>
      </p:sp>
      <p:sp>
        <p:nvSpPr>
          <p:cNvPr id="24579" name="AutoShape 5" descr="data:image/jpeg;base64,/9j/4AAQSkZJRgABAQAAAQABAAD/2wCEAAkGBhQSERUUExQUFRQWGBcXGBcYFhccHRcaFRcXHBgaFRgXHCYeFxwkGhccHy8gJCcpLCwsFR4xNTAqNSYrLCkBCQoKDgwOGg8PGiwfHyQsKSwsKSwsLCksKSksKSksLCwpKSwsKSwsLCksLCwpLCkpKSwpLCksLCwpKSwsLCwpLP/AABEIALoBDgMBIgACEQEDEQH/xAAcAAABBQEBAQAAAAAAAAAAAAAGAgMEBQcBAAj/xABAEAACAQIEAwYCCAQFBAMBAAABAhEAAwQSITEFQVEGEyJhcYEykQcUI0JSobHBYoLR8BVyktLhM0Oi8SSDwkT/xAAZAQACAwEAAAAAAAAAAAAAAAACAwABBAX/xAAlEQACAgICAgIBBQAAAAAAAAAAAQIRAyESMSJBBFFCEyMyYZH/2gAMAwEAAhEDEQA/AMiZtTXO8rlw0gVAxzPXs1JiuGoQdV6cQ0wtOoKEtEhDTgNMIKlomlUNijqA04wIilIldP50NjeIm8AB1pkNTt6mAY3q0wWjtzVdTH7VEF2uXr+bTlSUWiQpi2uf3Jqfw3hly98IJ5e/TX1qvVCTFHHZThrPaaScinUDmP8A3QTlxVjcUOUqKHF8Ka3pufLXn1FV+IssNda2/BdlkygrkiBIIBj1oY7b9m9xYt8gSBOmhnLr1pMc9uh8sSfRmaXyN6Q2J1pWJwpQwwIqMwrQZHaJSPrvFeZqiLcg0t7knSrKsU+KjTf9qTamZO1dTDcz8qfC6GoSmziE22DTKNz8uh8x+3nXuKYfKQy/CYHoeny2pvepuEQMDZc6MPCf0j86FutlpXop+8Ne7w05i8E9skMPfkfQ1GDUSYppp0x0Xa93tMZqVNEAx3vKcbQa7mkYdBMnYfmelIdpM1AkP2WJp0XIP/NM/AP4jy6Umy1QjPONa4opRG9dWqsujkV4pSo8q6xqgqEgU7Z10pvLTuHGtQtIkWkqWE5zApuyvWpWG4Y97MQr5dcsKT+Q50DaNCi/Qyl9ZjMJ96kd3+lQ7/ALgEww1iCDPvNTcDYZPASNpA/97ULrtBxvpoadJquxrRp/fnV1cU1S8QHiHpVxYGTSIgFLFcWuqaYZx/CvDCN61L6NOJome3cgE7E68tj7a+1Zpwofar67VoPCmt95bRPA9xSpYkGY1XbY6EfzGs3yNxo2fHiaZauubhU2gqgCGkazMxG0RtTGN4exJFvQn7x5R0HrU7C41X1Hp5iN56VC49fKWmcbJDE6cjtrvMxHnWFbY1N2ZN2y7PG25zSR7foNqBrqQaPu2HaNLrQrZtAZ/qOVAV8a10cV1sRnq9DTgcqQtOBaTkpxmJYPMc6Wq+E1FstrU1V0OlCw47IpHzqTZTOMo+MaqfTcD9RTOWn0wpgETmnSB05zy1qN6LjEurFwXbMsBI0cdD1Hr/WhXimCNttoU6gjYjyPpRhw2yJytpcZdRyuRuR/EDuPeoViyFc22EoTpp8JPSeR5ikQlTY6cOSSYHAV1RNX3FeD2UYw4Q/h1I/LUVRRWmMlLoxTg4vYsNyrwOX1pOfpXFFECdmn7aR8qT9VYNBBB0303p260sfl8qqyV7Zw14LXiNaUdpqhgla7NeArpGtQsTFScIPEKYAqRZ0Ik6VRa7LfB4A3SFXc9TG2pk9K2DsthrVuzZllXMo1OgJkyAdjqDWXdkGt3MSEYsFKOZG8gedbnatJlRFEBBpHIRER6VizPdM2xdR0Dn0hWMuGJCiAQTEdDqayWw2ZiTvEfI/pFap9IJY20sqMts6kxOZphLYHKTrJ00rNVwqnNIGZWZSJ0EGNvON6vHVFpN1Y266daouKrDD5URXRpVVxDC5hI5U+D2LyxtFKopSjnXs1T+E4UXbiJ1ZRPSTFNbpWZoxt0L4bw9mJI3FS7iOjDdX9wQR+lGvCuDLbAgDQt7wfzkfoaq+NWR3rM4JBCqjDoQCGaTvqF/krJHNzlR0Z/H/Tx2FPZPt0zJ3dy0WvnRCo0utoACfuE7k7GrvG9nb2Ltlb32ZIMjvGMNyIVRkyjpqSOdB3ALZtXrF7kApZfxZY2PJpmjzE9t7TZ7alg5HhkCddJP4dzv0q1BXaET5L0YbiOHs4LLqyzpzM66fnpUI4fUcwQCDHI/8AMj2NFmK4SbDNbZhNxDEAgrdRhCnf1DDQgyOlVOJwRNvvV2nMR+EvBYCPuk6jzmncwOJWvw06HkYPz2qM9gjcVo1jgiXcJbYb90Pmug19qG7/AAgtaZ4+Hcem/wAqVDOnpmifxqVoFnWDt/fnUy20j2pGJw8Hy0g0nCnWPI61obsxpU6JGEwudvTc9N6uuGYYkFohDAUnmB0HMc5NQba5E31bfyFOPjHuBbYMKABpuY6n9qXK5D41Edx/Ek2UElWBDA6hp+IMdz5bESKmYO8l8htm0zDbXqJ5HpynnTeA4Uj3ADJGUMR+IzHyqBcMH5/lSqT0hqUu2EWKwCMPEFPrFUeL7NWW+E5T5EfoaVft5FUfeMax7mmcdbGsdRr7ihimumTJGPtFFj+CtZIkgg7EfvUe3bjWibGYHOACdJmfTSqK7h8rFd4JH51qhO9MxZMXF2hGDUvdBMmJY69PWo7fEavOHYXLae5zPhHtv+ZqkA1NFGVti5xpKxwprXcoNOOute0qwhNta46U/bUmlWsIXMCPUmqLq+iIopQSfPlV7xvs5csWUuQuQBUeD8LiYLjkGAkHnEVVYJQWAJyyQMx2EkCT6TNUpJqycadMseCMbV628AkOpg7EdD5EVs3Z/tQl9mDlLTKuYguIy6SZI68o50K8U7Gg2XuIINlAViIYWoOaRvKg6ikcD4F3YS/eQkE5t4yLJ8Wv3p2XyrJKUZbZrjBpUmGvE8QHvW0A8CwwJEEswaG110UGPN5rK+NYI2sSVSZhdBOpZmMRzmRWqJdt3srWnz9396CA0zIM81BB+dC2KtKcY8sQlvKkgwzuUBZVPxaKQPDHOSs1ISIlqkB+OsNbXM6lQevUcqp73Ehy51q/aHgy3MLcUKoOWRGsFdffb86zBOGqNTrTISRJpvopLlv86tOzds96pHJ1/WncRctuuXN+W3pVr2EwCs7g6gZT+tFklUGBhx/uIPu5kSOcHz61UdpMAzW5UZlG4G6ECZA3iY9PSp+HxKEx3pVl0kECRyBDaNUi8XHiHd3B65W+eq1yoycHZ2ci5riyPwdUuWiVM5Wdf/IkT7NUPEYW0GJWFvPIV51JUaQNtwD6gVWf4z9SvvbdHyuzMk6BVeC2g0YyN522peM7aWtlXQwC0aqCRMfLaugre0c160y2w/BjjMHmdjbu2ypUfdLFA6LB1BElIB2CgzFDWAB8aMIzZlYGdJ8ayI6kipOM7aASqxdG86pJ81XTbbyqhHE3knQFtNOWXUR7E0XFsWqQbdlLk4fu9Jtsye24/Wpl3hIyXBHxZiIHUH85oK7LcXFvFBWOj6Ek6Akbk0ftii0ZFJE/F8IHz1PsPeufmi4TOjimpR0A2P4CotiIECTmbxNIEabA+W9CzYPK4O4OxrWcdgVZCBk9GEg+oFZ/xrBGySGCjN4lykxvymCPStPxsrlpifk4Y1yRXMfn5+Wn68qVhl1E02wpVg6rHUfrWx9GCK2E3CR9qI18H6Mv9ap7dkm7HKf0Jq74OnjX/IfyK71X2UCtcYmNWAn1M6VlT2zc10Q+JtLxMwB+dKxib+g09gaau6kk86sMRgGNjvXRgtwhEAOrkTP+VdInnOm1MroTJ3ZGF9GOjqY8/PTeqjGWftWHnPz1qqxR8RI015HaOnSpWAxn49R16etOWPjtGV5uemEF3Dxg1iBImPU0KKNaOeOgCyoXbKvTaBQdbTU1WG6YPyO0LZabpV54NO4DBtdcKqkk6AAan0poPejti2KIOCYDMo3yiWcgHQDU7Dpseppm1wS4twWWtMbv4SpJjfYbgj9KKuDYPFLcL/VrhbXxf9MKNjqRCrGntScj1o04o8XbJnHcOjWrtpLXjuIFuXmkhQid4CgG05J30LDesuw1r+tb5wLBBJe62WPGy5yVGgC5p3+E6HSBVNjfo6w2Jvm9YYLZuKzMAWADyZKKB5E5ZAlfOKXjlx0DkpuwT7NdtXs4d8O6i4CpVM26ghhknmsmQOWo51zB2rz2hi7mKVWzEKrkwcp1G4Cgx8IG1N9quzZw95u5tubAVYuQ0Ex4pPLXyFUd3E2rlk2boYGWe2665WIAYMvNSAP1q+KfQV1svLvaRrOqXLquD47bE/F96YMFZ0noauuxVoX7ly9dhndixkDdiTpp/cUBtjDfcM24VQ3mVUCfeJ96MOCF8FiLJuR3d4ASDp4v6GPnUlGkFF3s0HiRW3ZdmgKFOvtHueXvWGcXx+6L6E9NNq036QuMxlw67mHfyA+Ee8E+wrIrkliTvJO/61eKIGR0hCWz8+VFHYq4VuXIkkoYgHUyIHlVQOHFVVrmgfVEmGYT8R5qu8HnBjrUvDY/KJbwIDELzjcKBuepO3OTAo8nlFoHC+Ekw0wfClRgb5lm+G2JJY+g3/TqanfUmUMypBGyKqE68vCND6ua9wzhWFe0rLbS4GAMsMxM8iTzp09m8Ode7CneUZkj/Sa5cpq6Z1ak9lZf4IzKXvEFzrkyhjPKS0D8qGMbgMgZmVIUExljbb4Y5wPei7iWF7hC64q5bWDpcIuBvJQ3jPsaHeLYi8bSviLJW1BK5VgNc1CNeElgoEnLttWjC5fYnLwra2R8LwmzdQMVe2zAnwurbRP2Vw5t9BDa9BXcTwNltm5ai8q/EyKQyEQftbZOZeh0iDvUPhly4z5LPiL7qRmE/i8jzkRFE+Owt206uLgF+2hJYEgaD4GnVxOsajSnytezLHyWjP2z2yrkEKSDPTmNaMj2kv2WCv8AaggMA0yVImVdfiHr0q+a1YxIKZVNwjM1oEQ8DVrf4W5x/wC6D+KMiqBbuXJtNKI41Qg6qJ1A/hNVyWXTRUeWPaYUcM7Q2rogDIx+6dQfRudBvH2IZwSTG06mJ01pr6ypfOgyqeQ5E7jyE0jHvnDEmdIqseFQlaNGTPzhTJPCbdruw7ksfwjlHWKXiMUM3hRFHLQT/wAVSWcSQY5VeWbKlQRsabJJbYiEnJUtDf1xiIkwBEDTfXfntSGtkjbTlJ86nCyBt+ldezAFCpL0M4WQ7ODYx4o6kDaTV39IGOe3Yt2yMhtkKomTlVRkcMOu9OcERDcXvNBy0nxD4cw5iYq6+krAzlDCV39wIn/mh5+SsFw00jHLl0lpbc6nzri/vUvjmEFu54QQhAIG8SNBPWoQ+VbU7RzZJp0wyxDZsOg/Cu/kfL1NUYQTv+VW/ZzFWyoW7qvika7RuegE71G4xwvubhU6r90k8valQfF0Pn5KyA9mWk6CnE45ewtxXw7m0cuWRBnqfEDqa7eJqPdshhHWfUURbX0F3CvpIW5i8PfxI7u5bIFy4gkOq/D4B8J1IMaQ1aM/bfD3vF39pbebKozrmuMACIXeNecagCvny5hSDoJ9K4BG4O1DLEpC1NrtGqce7Ut3rW7ZzIgGcgn49J15geFPMqTzrQ+HKO5tECJRSAd1BUAfPxGf6V864Lib25CtAbKGBjUKZA20119q0js728ZMIwMl0NsA7qqZQqKBuT4WPnmNKlBLZojNzpGklAdNKhYzs/YuI692gzggkIsieYPUGD7VB4H2mXEsipJYpmYwQAREhZ+LU70QW4G9BYTTQD2+xdpiDkyG1kzAnQ+OSHjUykwQRGlT+3PDB9SLSSbZDgmJAmCNAORFX2N4lYthjcupbzSSSwnQdN9qz7t124t3rYw2EIuLp3l1h4TlGgWYJ1Ez5CrS5MrlQIXuL3L14sylnY8t9BoAPQAaVZdnez6m7dvXVm1YU3HWQSSJIUgbEkR5CaorJCmLr3wrKD9mqqCDsfFEroatXBwuGH1a6wGKW53iOq6W0OVXkfCS2ZR1mmS+kDf2VeKxpvXHv3TGYmY0JPJLfQAQJ5ADnVficQXknzgDlHIDkB/zzp3MWgBRoIA10G/XmZPvXSjaScvoAPzpiSQBedie0n1dil0kWm5n7hE6x0PlRsnGL2IH/wAW0Qh/714ED+RDq3r+VZEfjgamYG8n0rTuyPAce9r7Uvh7A1DMApOg2zeILWXPhjfJGrBn/CT0W+D4JatHvLr95d53HiAeeRT8P6+lDHbDjK3mFqwTciZyyZJ0J03AHPzq/udkMMwzG/cuBJYm0CZCgyCzEqP1qo4hx3CYJSLWEIusoKteIaQ2zQDBEifOk40uV9sZlnar0d7I9msq57d9rWLM5BkYpt8N1ojXny9auuHYpbt/6vjF7m8x2b4bs7my2oP+X5dBnFzt5jJlbzr/AJIUb7QNvanh26uXU7vFgX0mQx0uWz+K3cGs+RkGtEsUpdmRZVHUTUeKdh7WcXbAW3cXUjNlXT74jY0nG9mlxADutlr0EOVYHMOTSNj/AH0qj4b2we0UGIi6TbixfOgdd4ufxfdIO/5mRwrGReLWgVGYkLMwDupPMcvlWeUZLafQ1OyJhexdxRdtm2rWzqjIykieoBmhHjHDnsyt2269CVIBHIg7TR92j4RnIe0cjRmtsNI8jHKdIofxPae8AUZZEeO1cGZD1g7x6HSaZjnJ7KpdMBxak1ccGc5snX5DmTPLSkY5Lci5aBVWMFDqbbbwp+8pGx30Iq34Hg1tq126rEOrrbVYlyGTMJ+6IJBPrWiTuIMFT0RcfOWToDsvMgR4iOQI2Bqv75l5ke9XGLwDuTccgE6wOXl6ACKrLmHnQamhTQ6SZY8MxUmRow5fvR92mP1u2hsxc8ILZdwY6bissFp0IYSI/v8ASrzhd8tlbxAlgFK6GNBKzHOY5UE4eyRkPY7g5S0xa20afd332NA3EcKO8cqRlmR6E6D2/atZ7d8TNywlpczZiBlDeJyPxNuxO5OgABPMVk/E7UNqV0/CdB0Cxv603FZn+Q+XomcCwJuOFz5YmY3htDA56H2mrDjuOW5cCAiLYgkfiO8eQiPahyxeKMCpgjYipCydRzp3G3bM6lUaQ7dOtJDUu5ua43SoNE2kk+s6U33MzrtTLXiGmYjYD+tT+D25OYhTrz5etU9bBXk6JWA4a+mZlCtJAYToOZHIchzMVd4fse121cu2ygW3OYhsp01+E03hsEWuhtNY/pEelH3aP7P7JBlm0rFNldlZWgDqQmX+as0570a4wpUBmD4Xj8LcF0WmuDXkxB8/sz4THSN4qyXiuLuozMRYRJLNcuEKAByDKGY6cutaFwbiHeWjcckJMAyAOXPfcxvrpWf/AEkcR+sX1tJDKhygcyxIza8xIAFApcuwUwRxt17qhz8dwi2N5M6yZ12gfzCpVrs4zYZ7s+BbgRBzutnVSzn8OpgDfemsOO+xtixbghCFBGzPuziOWYCPJRRjxzAizjrGBTKbPe2bixuBrKN5BlZx/np70tC1JSkAnG2YFVuCGshrRnkFZjHn8X6UjieHe2LSNIZ7du4RPwqc3dL7L4vVzRl9IHBc3ElS2huPcVbrIon4RlXMOQLAEk8hVp2k4DhfrZv4l2uErbCWLY8TZFiXjZSfQedKeZRpMvhyegA4Twi5dOSzbZzzjYf5jsB60a8M+j9RH1m6snTu0136sdj6fOjbsxh1uWxCraTcW0iB/mMamiB+D28sFQfb9aS5ZMnWkG5RxumY3juNjh+KOGweDtWrgj7W59pcfMJDAmAB78jRn2e7KPi7S38Xee651CtBRfIJt8qFu1vDXxHFUYLFsMtjpMRM+zGK1rhmGFrwKFFsAEKAZEkzzpkadC53BWuwK7S8EfBW+9shdfC6xKsGkRlG3Ssj7X4x711XfdbaKYGgiR+e/vW99sMYxw7simVzaEbtssTuJM+1Zn2k4KowTFzFwkvtJZgp8M8tB8x51eOoy0MuWTHcjL2am6WVpJStphYW8D4slzCnD3RIWSh2OpnnzBn20q47O4krc7u4ZO6nbOBpoeooF4SR3qhmCLmEsQSAJ3IXUj0rS8R2cstazWsbZa6gzJl/FvEzKztqN4rNkpa+zTjdoKVAeyY3ttIP8Lb/APkKGuLcPDA5RtvVv2Ox6XkBLkXWVrb2iPhZTrr7SPWo/HsbatWSReLOfClvLDOx6eWhJMaR1rHCVTcRrWrBvsz2KbFXFQyqm4SW/CiL4iAdzLgDzNGHavhy4P6v3AVQpcCRm+LyO/P86b7H4O9bxdm5ntXEylHW24OTvIzGNjDATHJfKnPpU4kF7k6EMHj3MSIPT9a1bl0CnxnTLCx2SttZAEm86hjcg5ZcTpGgAn3oaxHCBhndGyZiAMxBPuo66fnRT2a7WWmsYdFdcwtW+9GvhyrlI65pHpprvVd2iC3L2YbbSdvekz8WPwuTdMAe08W82SSsAS25Ok+ntU76PrZutcY/CiqOfhzBszDoe7WB5sDTfa/hbuwVR4cneeonKpj+JtvKOtEXAuEjD2e70H/euR+CysjMeee6CfSByrQv4CpO566Edq8QlqxcuqLZuDKmRj8IZjIgQczESRPwooOg1yTGYguxYxJJ2gDXpGg6UZfSJft94FzBmUQcpkEncknQAARpqSW5AUDO1NxqkZ8svR3NpFTuG8Sa2TEbRtVbNO2DTjMmWd/EhZ61Bv4wkRoB1FSseoymZnlVYapIObaY2X1qy4Bey3kLSLZYB2A0AJiT6b1VsKk4QSY6/wBPD/5frVNaBi6dmnYMW8NfAvOhCONVJIZdNQQDrDAkHXWudoe0r37ly+s5LSstr+FWaAxnmd/5aCMFdPwEmIzCZ+9GvrpB81o0xXDzb4cSJLOucxGxPPr4RPuayuKizepuewr+i3jAv4bumgvZygggGVn7N45kfCf8g60Sp2Hw0u2TxM4cMd1IJgL5CduftWP/AEY8RNvHKB95HAE6MVGfKfXKR6kVveGv51DCYYBvn186GcUpCHJ9oFuzP0dWsLiLmIOVmY+AKsLbHOB1P5UP4nhNxuLPiDARLpgn72VIAQc4+WlaFi8SzN3VvQx42/D5evOss7a32wuLvnMTlsHupOzXVC6dNWJ9qXJt6X+jMfbbE2OIPeXF4xWIu4m4LVgL8RtWzEINxsSTyy1fX8Cz4tSoGd7NuQT+GQRPWapOzOG+rYqyl5SA1ru7RPKOnQltPVvOiXE3bhS3iQMtxMxKER4Wb4YI3AI9daVljtM04vEmdj1YveW7peW6QdZ0IWB5ii0rIgk6c/Shb/FSLbYn6szM0FQpAcnRTyll0B2JHSlXeLXDa+2/+O7/AHVfvHI592oGh+cUyLUEZsilOVlPf447Ym8tmwl4IxEzGoI1DbBgdPOPKiyxxG4QD3ZBgSCVAB8m5j0qo4I9lAyWbTqQJllIk9Tm3M9JO9TrOKvQQ1gmNPiXXXUieUGomHNJ+iTieHG6h74yTqMugX0nczzINC3anFLhUz/VldVkd5cbbN0UDc7ct4oi+oXWXKGe2CNswbWZ0kGP0rPPpd4lct2reGaCH+0JH8MgL5+KT8ulGlb0ApcUZfxLHhicqhEJmB+UnnHIVDB0nlXSa5FbVozSbbtnUeNelScNj2ttKsVPUbH1HOoa0sN5VKspML8H2s7q+mJQBrlwfaWpIGdNA0xoDv13609xnheJtXGu4gobjtkDBpgkBilkDRQM0E+cDekfR/gkvJirTgFWRPFAJWWIkE6jYNH8NOW8fcxGJw1m9OeyTbY9WTQt7qi/KlcUpWOUrWwn7K8C+q5sQFz3rKk5SYVWuIcogatE7+VAvFOJPdfM7EkCBr8IGyqOQHStUtX+6BI3IAcfiCgDUc9CPnWU8bwBs3SDGVvEpBmVacuvpHvNGVZZdjuL93dVGjKWDKTycEZQ2vwkiD60YYzjfe4g5rYuADRNQqOmVpuAEEhQDpPiJArLlMmACSdABznYCOdHnCcKbFo38Y20oLf3lZlkLcO2oTqSOdC1H2go36CHB4RryM91pN15uNoCECkQnJdIA6QI5U53OVbuyvf+zQHZEAhB5AASad4BxQXsGj5Ny/QRFxhBA2gAVS9re0H1XLcEF4ZUXkJEMzdRBgDqT01VKTcqHwioxsyzjZi4wmSCQTOhM6x1qvFLv3CxJ3JpNsac61LowydyEsactrTYOtP22jrRCzvEL+Zz0G1RM1LuN4jSG2qFt2JApyy0EGmhTtneoUuwoNxGvZEB3UL5hlzEzzGYT/NRFxHtUotG2UJAULy2C5aDcAptXLdyQcjqwIP3QZaRyjf50f4jCpbss5CmATqBr0+f71mmkmbsTbTAPhPEDYv27g/7bq3+kgkfLT3r6JwfHV7tSlt2UgEQNCCJBB9KwTC8F1lwST4iBoBPLqTRHh8ZcypaFxxbHhVS7BFE8wDtrVZEpdFRj9mpYXjK2beZ1gv4yzOq5i2uknasy7bcR+t4pHKwpuW7YE7qpzEn1/elcQuJhsqlA9x/Gr3AYZGAIKW1I1BkEEmNIGtTTeDYvhkhB9rcfwoq6qqxIAH9mlR0wnFJWkSeNcVuY62oTBsrIwZWDFo8tEA6azVhwDhl+6t23ildSWt3VYuhOZTrAmR8IGo5Gonb2/dbEWbLMe4JSNdJZ4YvGkgaa8jV7wfFDuAyAd42ZS0afG5Y6aETMesUE1aoJXRZ43GNbjKqBVUBmdiBlA+4VBkx1HOOcVX8B4XkYs4NwuS3eZizeI7EkAjwmBGg8VTOJYqbeUkgkrJUHQTJMGJECPeoXFeP2zbCpftqzZgHLWxk8LajWfnzq+P9A20EK4tVC+EHMQF9SubXosc69hMeDKkEuujEREkBtBO0H8qC7nbHh9qxbQ3lzIVLG3mfMUETtsZkiqm39KkM/cYZ7hZiRmJEAxGigsTJnrtRcZekBSrZqDY8SVVS7ASQOXkTMT5VhH0p8Za/jYOndKFC6aczMEzv158qtbvaTF4lWVsTZwyQSbVrN3jACYaPESdtWArPcRcLEnc6zPn58/8AimwjXYD0jgw2YFhyBJ9t/wCtR8hoj7J4ZLhh7iLDglWkFkjxwYjadKpuNYA2b729wpIB6idD+X5U5S3RUo+KkiGKUFE0ka0phNEKDD6N8YFxLWzli4hEkgaqQw3MbZvnRB2pwhw+LsYi2oYXVCMAVjvQuUajYlQv+k9azOxehlJ1giRMSAdR5SP1o54rw+zdS/fw1llsZUFoZdnXu8wMkwZDAn+IdRS5LaY2DtUJ4u+JY/aBkAnQgrHuRz2qvxctZFlkzPmPc5fi11dIE5lkggbhjvuBzBcWuKouC7dRco17xt4PwifESRAX9hNaJwvhVq5bOKzql8t3du8+gIKqAUggSSSCwAMzzqraGaYCcGu/4d9pdw7Nf1CFzC29IOVRqXn73IbVR43jNx1KFyVLl45Zjz+WlNcTxDZ2DTIJBkk6jT72vzqtu3KJRvbAnJLSC7sr21fCqbbAvZJLZQQGVjAJUkHeNQfXSrXtZxvD4rCwQ1u8EW9ZLx40f4lldCQynTy8jWbd6RpmkUdnhYu8NwnfeFSLqW7oH/TbOzIrdVaCvrlPrUopOyoTclQCE1Lwt9ApV0zTzDMpHpy+YqPdslTB5GOfvvTc03sTdMcOWdAQPWloKYBp5KsFjDrrSYpV3c0kVCjq10CuV2qZAh4KAbZbKmdDDEmPCwAObqILDrtUriHFmOES1mzS3nORNpnzjXfSqLCwiZt2Oir5/iYc45DqaKuFdjWvX1Sfs1EswOsETAPXf5NSmkns1Rba0J4K1+6jsELLaUsz7ABQSdeZgfDU/EcOxKAMcNdKkAhkhhBEj4CSPlRscC6WWsW+5S2itbOTMSsjxaHTPB59dasbSnuQFYq2TKrRscsK0dRofagvY2mlZkuM44bkJeRnyaBXYgrv6EEcqYwi4gG26XCptEm3LBshO8DUagdKcx/ALtn6wt8MGCLcV5zBiLyrIc7zmbz012qitXSDpIpiS9CnJ/kGjdpuI5Y720Sd/s0n11WDVeeJY+R9swjYBgANDy0A3qgt3mkwzD3p0cSf8R/v1qcSc4sk3cNiWiSzfzT+ppo8Iu80b5V0cYuT8R/L+ldt49yrkMdMvIcyQeWusfOr2TxYq3w1+Y+Y/rV3h2vqEGcMFiA8Nlg+GD8QgAQJ0qnHFGH3j/pFL/xU83P+gf7qmy/EvcPbcjJltgZLqrkkMGcDKczMSRKgZZiGbYmgPnRXhbgutlF0dZNs8h5Go/Euz1vMXF8tOrDu4g+QDGhunTI42tA6mh0r168Wgkk+tE3D+yNm4jM2IZAN/szy33NDOLRe8YKWKzALAAkAkAkDY6bUYtppDS0tRNIpbt+dWAKEGBGtWPDeMXLAIttAeCylQymDp4WEE1WE0tn2qqstOgy7C8H77EIXyvaUPdCEwLeoLOVIM7CAPLlVj9IvGu8ui0hAtW1EKsAAsJMxpt+tVHBeLJbwN6BluuRaJAj7MSxiBqW0ETyNUHFrjL4X0ZgG32VlDA+pUj50rjcrNCaUSDf4mznxGT57x5nnUO4ZM16pV57ZRYBVxAP4WEHWd8xMfKnIy9kKJOlXNvtLeGGGHLTaEwpExOp389R0NU814GiaTBTa6HGYnc14Ec/1pqvCoVY+QPSlrUdTT1qoSxpzrXBS3GtJioQ9XRSgK5FQg/hbmVs3TUaDeNKNOxXGyhXUA67ga+IyJ5aPPnFAk1c9msaLV5XbXKGIHLNECfTf2pc1aHYp0zXMB2eN1rl4O1tnZ85GoJgySD8Y8j5gEQKaxOOxWHGV7SlFAGe3NwkRo2RmSBHmedWHYjji3bNxQsZco9WZBmPqWk0JdoO2t1EFuFDDMp01EHf5aVk8r0bbT76HMH2is/WDcu3bjApl8VqAuuoyoWBBjnzqRiLHCrx1NhT1Um0f2HzFZlfxRLFpMmSfXnTX+IPzJrSo0ZnNdGiXOxGCf/p4oj+e037g03d+jCdUxCn1Q/sxrPlxk7hfkKk2OIRsSP8AKxH6UVMHlFha/wBGV/7ty0f9Y/8AzUDCdm3a5dw6m297KFkP4IVldtY+LQD51VJx54INy9B0gXXinMFx9rX/AE7lxNIlWUHX+XWq2WuJbP8AR1jR9xCOguJ+9RLv0e47lYPs9v8A3Us9tcTGmJv+7L/tpQ7dYsf/ANN73Fs/qtFslRGsN2J4gjBhh7mhn7n+6iHtV2KxCiwbFm4S1sF8o1VpghtdOtVS/SDiwR/8hv8ARa/2U/d+knGER9Zc/wD12h/+KrbdkX0Qv8LxOEt3LmIW4mgW2GJ1cncCdYGvrHShO5/zRFxvtPfxFsC7cZ1BzAELvtPhAnShssKiQM5ao6gmlumtctk0p3miAOmP7/akxXl/pXc2hqELrsnxpMPcfvUV7b22UhgDrura8wdNOTGqLiV4PcYjbl5DkB6bV65TRqUrspydUNV41016NPlRACK9XYpWWoQQRXqXFcioQ4tSbIphRT9k6moQTcXWuhKeca11NxUIMhYrot0+g3r1reqLIgXWnbJg0sDU0tRVELXhfH7tnW2xHiDfL9aRxPHm9cZjpm8X9YqIo0pSjUe1DxQ3m3oivrPKmXXWp95R05Co1EAxnu6SAamhf3/QU2wqAjAFdymngKVyqFoaCefrXipPv+1ODeuRULoSGPpSgZFLAr0VRZ64sjeozW410/s1Msjf++lMPVlMbB16Vyaej+/lXgN6hSG1PzrtdPKnrSiBpzqETIrrSC3Opd4aUy4qyMimvEU9FcIqwRqK7FKApVQggCuU4tdqEEBKfw9um6kWhrUIf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257300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80" name="Picture 11" descr="http://upload.wikimedia.org/wikipedia/en/thumb/0/0b/FdeTroyLectureMoliere.jpg/300px-FdeTroyLectureMoliere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676400"/>
            <a:ext cx="44577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828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2435"/>
            <a:ext cx="8229600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Major Enlightenment Ideas</a:t>
            </a:r>
            <a:endParaRPr>
              <a:ea typeface="+mj-ea"/>
              <a:cs typeface="+mj-cs"/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87838" cy="4953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Every social, political and economic problem could be solved through the use of reason and </a:t>
            </a:r>
            <a:r>
              <a:rPr lang="en-US" sz="2400" u="sng" dirty="0" smtClean="0">
                <a:solidFill>
                  <a:srgbClr val="C0504D"/>
                </a:solidFill>
                <a:ea typeface="+mn-ea"/>
                <a:cs typeface="+mn-cs"/>
              </a:rPr>
              <a:t>scientific method</a:t>
            </a:r>
            <a:endParaRPr lang="en-US" sz="2400" dirty="0" smtClean="0">
              <a:solidFill>
                <a:srgbClr val="C0504D"/>
              </a:solidFill>
              <a:ea typeface="+mn-ea"/>
              <a:cs typeface="+mn-cs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u="sng" dirty="0" smtClean="0">
                <a:solidFill>
                  <a:srgbClr val="C0504D"/>
                </a:solidFill>
                <a:ea typeface="+mn-ea"/>
                <a:cs typeface="+mn-cs"/>
              </a:rPr>
              <a:t>Governments</a:t>
            </a:r>
            <a:r>
              <a:rPr lang="en-US" sz="2400" u="sng" dirty="0" smtClean="0">
                <a:solidFill>
                  <a:schemeClr val="tx2">
                    <a:lumMod val="75000"/>
                  </a:schemeClr>
                </a:solidFill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are created to secure an orderly society and promote individual welfare (Hobbes, Rousseau, and Locke)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Char char=""/>
              <a:defRPr/>
            </a:pPr>
            <a:r>
              <a:rPr lang="en-US" sz="2400" dirty="0" smtClean="0">
                <a:ea typeface="+mn-ea"/>
                <a:cs typeface="+mn-cs"/>
              </a:rPr>
              <a:t>Separation of </a:t>
            </a:r>
            <a:r>
              <a:rPr lang="en-US" sz="2400" u="sng" dirty="0" smtClean="0">
                <a:solidFill>
                  <a:srgbClr val="C0504D"/>
                </a:solidFill>
                <a:ea typeface="+mn-ea"/>
                <a:cs typeface="+mn-cs"/>
              </a:rPr>
              <a:t>powers</a:t>
            </a:r>
            <a:r>
              <a:rPr lang="en-US" sz="2400" dirty="0" smtClean="0">
                <a:ea typeface="+mn-ea"/>
                <a:cs typeface="+mn-cs"/>
              </a:rPr>
              <a:t> is the best way to protect human liberties (Montesquieu in </a:t>
            </a:r>
            <a:r>
              <a:rPr lang="en-US" sz="2400" i="1" dirty="0" smtClean="0">
                <a:ea typeface="+mn-ea"/>
                <a:cs typeface="+mn-cs"/>
              </a:rPr>
              <a:t>Spirit of Laws</a:t>
            </a:r>
            <a:r>
              <a:rPr lang="en-US" sz="2400" dirty="0" smtClean="0">
                <a:ea typeface="+mn-ea"/>
                <a:cs typeface="+mn-cs"/>
              </a:rPr>
              <a:t>)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endParaRPr lang="en-US" sz="2400" dirty="0" smtClean="0">
              <a:ea typeface="+mn-ea"/>
              <a:cs typeface="+mn-cs"/>
            </a:endParaRPr>
          </a:p>
        </p:txBody>
      </p:sp>
      <p:pic>
        <p:nvPicPr>
          <p:cNvPr id="26627" name="Picture 5" descr="http://barbenpd3.wikispaces.com/file/view/jean%2520jacques%2520rousseau.jpg/57497978/jean%2520jacques%2520rousseau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371600"/>
            <a:ext cx="20669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AutoShape 7" descr="data:image/jpeg;base64,/9j/4AAQSkZJRgABAQAAAQABAAD/2wCEAAkGBwgHBgkIBwgKCgkLDRYPDQwMDRsUFRAWIB0iIiAdHx8kKDQsJCYxJx8fLT0tMTU3Ojo6Iys/RD84QzQ5OjcBCgoKDQwNGg8PGjclHyU3Nzc3Nzc3Nzc3Nzc3Nzc3Nzc3Nzc3Nzc3Nzc3Nzc3Nzc3Nzc3Nzc3Nzc3Nzc3Nzc3N//AABEIAKAAlAMBIgACEQEDEQH/xAAbAAACAgMBAAAAAAAAAAAAAAAEBQMGAAECB//EADYQAAEDAwIEAwcDBAIDAAAAAAECAxEABCESMQVBUWETInEGFDKBkaHRI7HwQlLB4RUzNHLx/8QAGgEAAwEBAQEAAAAAAAAAAAAAAgMEAQUABv/EACQRAAICAwEBAAEEAwAAAAAAAAABAhEDITESBEETYXGRIkJR/9oADAMBAAIRAxEAPwCru+RZBiI5UM5CFAnA2FELWNQTz/cUO6iTGMHM1yWfSIjgTzmu0on51qKnaPkGqvGtm2m/N+2K7WkIJ1kZO05rhx9LaZUAfWlT97rdJk8udFGLYtyS6NkpQoA60hAnO5ijLfhbdzBQ4Dg52/ek1uWlfGoz2/NOveGbBkLSUqMeVAVMn12isaf4GaoFVwm7auEhSgG5hK0JP7U0t+BsPY8dYJHJMH/NdWFy7dKVrUlCSfhQk/vMVMsqD7gtpIBMOQRPz50tzktMyrI3fZm4H/j3AJImFJg+lJrmyu7d5TVwypKx8IKdx2I5VaGHL/WEoUpUbdqdXDT7jCUXLKXUx8OkGlvP5e2KaaZ5p4ZKSIyOXSuVAlONuUVauL8GZft13NmkoW38TenB/FVaQB5TGcinwmpbQS2cDVsR+akGrSkA7TtXCj0VWNrIBAIpyMZw6FKTjBBzJochciTHbrRThTpJGqZxFDuq1uebAFGuimYFOdFDsK3WpIwFEVlHo8HuCFAj7VGpOTvJzXaATGqZGK24iCk9pqMeRghJ79Kxx5LaAs7ekV2mQgg7HvSbizxCwk7DkNqOMfToGcvKsnuLgP8AlbhMHJJmaFW0tKSrc7DNQNXAbIJETOAc1G9cKfWlM4maqjDzpE0sifehtil151KSMTsDVgubV1pxqzIAUQFYMj+bUp4O2RC0lIVOxJ/FOVXAceBuG1HVhSgqJHQEUicv8tFGPUQzhbzaCUOny7kmAAcc6sQW09DbaQFJHIzSC8uLW2sm2mmWyFDZTQJ+ROal4E94Op4lUn4ATipZxteg7ZYLGGnyFlM7Y2masbK06ZJEHrVRS8pLzRaIOoalYgU/sLkmErUZPeuRni07PSVocf8AH2l2hQcbSFHZaRBHzrzj2z4EeH3AUmSheygI1DuOtej2rkc1Gg/a3h6uJcAeKEFT1v8AqpA3xuB8qb8uVqWyb04y2eMlMCCY6Cu2kKEECiHWwFHBgnHQioihOqDjTvBrtRdjGcqQUwExvQ7ghw9+0xRio1atKvpQ7qZG22aYgWQpmNk/U1ldeXkKyj0DsOTGtMHEgfapSjWBnbpUTaDIJmAcUW1OSZAA3ipHwe2QFqZBJ7xVc4spLryyyRAMb/tVkvPLakg77EGqkpzSMQACYp3zq9icz1RCgAE6umK0geY5jvXJcj8GiLca1icQZnvVb0iZK3SHnBEB2BpMmAKbcabbtnG2VK85GpWk9dvngigOEOIaS5pTJTlI3kil15crcXLhUHSrKlbegqWrkWXSRabThPvqEueIcDAAGI/et3LN0xeN2zzZS0DIWDAd2/kUs4NxB60W2VrkJMgTj6TVrd4kzxez8VhtsObkDEn51Plc4Pmg1tg1g8t9yDMJUATP8/kU+KigymQR1oG0QkNaggJ15AHeiiM+bY9BXMzNSYz9h/wy61gGRIHKmts7KZKlZVz51WeEeZZWJ0DBmjXru7uEuN2DYUUCdW0noO9Tx0yfJD0yl+2vDWrHiq/ARpaeT4rQHLqAPX96rakgEqKRJqze1CHSbV15SlavElRGATpx9hVfKCRvg/WuzgncFZtVojMKJjkdzUDiVpkDI5k5ohWASAJ3mo1AkQImDVUWeoESgpGx+Wa1XaihJhaoNao7QOhggJCQQJ6VM0MkE6QRQ6D5ic6TRTCQQPimYxFRyGEF1b+IyuDOOtVG6SU4zvirsn4VAA7bzVW4lb+HzIPQnG9O+eW6AyRuInVAVPWibRwpC17xUK2VEklQgVtiQAUkT6Va9ohi2pDzgVwG1kLVJIjJpy+8i4aQjQPE1QnScntVWaC0K8RICewG9PPZx1Fxx1jxUgp0kkRE1NkjVyRfildRY5Z4Hw23a8fiKLkmR4jra9KWp29alVwp3hd/4KnC40oSh0YKk9DFP7m6t2+FOJuUBzxnSYUSEzEknsP81wLc3fDrS4DilISkhsqGSOcjvXOeaVW+FHijuzKkobCxsnSMUS4yXlwDI5ATQB1IIkmRt2o7h94kOaVEetQzvpsotbQSq0uQ2kNpWEhPwoPmP4obwL67s/d27kolacJVpCUz5p5k49KtFm4FtgK6Vym0CD5T5TnbIpUcji7J3k6mDPWdq+0u0u2ZYWnAG6TyI6GvPOLcLc4ZeLtXTrSPM27yWk7H816RckgyoHXMBI3NK37NPGLUsXKQ26mSy9GUH8HmKp+fK4unwzy69I84d/TkRv3ihyVZiaZ8TtHWLhbFwjS80opWnof5zpY4CCcZJ2rqxZ69ESFwmBPoDEVlbUlQOFEdpFZTDKDGwmMEx0otkAeaCOWDvQCFHGrE8qMZdUNSSRt0pDVhMlUAACJ5xik/GrYkJcAIBxvTj+k4yRORtWnW0vtKSoeUivRfl2Y9lKeEII8w60GCUpOk7cop5xnh62ZW2SpuZ22pI0la1FJnvV8JKSslyppjGwuEOwl1tKh86YBpVnfNXNukBLZCt+XMGlKGVsKCt09Jopu9WVQSPLH0pco27RRjnSSfS/cPvLTiDZbuAtTR8ydJgpVGx6dKa8IthbcOWlDzjzQMp1o06E7QPtXn/C3rph0P2ySpJJkVbrP2iu32/djbtNtx5jMqrmZsLSpcLHL0gtwAkQScnlXA8jmoYNSoMoBTsOXatuJBA/uNStUwoSro74bcfpmSRAFMkXiUolR9BSCzX+kcEYgmmGGGi+smAeXPFTSjsRkUWzriTPF7glfDkteVPk1keXrI6xVVHEeKs3RN08lfhqKVQkJKSPrVmteNPpBW3ZPKbTM6SCftVPuXQ6p10iVOKKj88/5qzBB1TRilKGmgXjV05eXzlyqNSgNuwAH7Umc1HVGTyo19UACc450IQYUPuK6WONaFWDgg/GDPrWV2rB8zmk9D/wDKymnrCEJOoTy6VOzIOADPKc1ykDVH0qRlCRmARvnFTthMmSOZH+q2RKMbjbG9YdJQZj0/gqZuBITBxzpdmA7jYcSULEyINU51vwX1BSCIURV3UBAUOW1V3jFkC9qA+MSabgyJSoFx9CvUlQBIEdBNMeH2LdwnW38QOdXX0oRm1KWyCBNOeCtBsLWvBUcCeVNyTpaGQi/ygplkMoSgAmMlVGFtSHEL/pWNwIrl1vVEAkTIzRdopC2vDeyOR6VFLJqylILbfCYSB8X8/NFOrEtpGQcA0C7baQSg45ZqA3TjJAXJE47fOkOPrh7yWtDKfcntIgqRM1PKnLJtspkqM5G1JLTj1t4K2XCJIjzGmPDL5h8oCHUwjETU0oy/KJ5RlsF4k4izafuGytDoGkJG2vv9z8qqzhhvCcVfvahTSuAOqOmStHrvXn75kEdTV3zbjYpzb6BOrBkD6ioCtRJ0COW8TUzqgME/ehVKBUYAxz5GronmzWtRAJSTjpWVx4unAn6CsozLGKEyqeZ3qdtJJ0p5HeokHIj7VMgFSoqeQZItBUpIAEgZFSIQpQic9agXcNWqR4h1qVskHJ7mh/8AmVFRHgeXkNZoKbQSi2NPBJEqBHWKS8VOt+ECUgRRbtw6vLSVyrJJM6aF93Wp0GVbZrIqnYyEGBttqOFCOk0zs2yYPPvXC7chJJk4+lSWqilWkj81rdoYM0tnQK5aTpWdzmibdIWjM7c60pvJgT/mo/W2bZMFFKMqEf4oS7cSkayOfSi0NKVACSTRT/C27fhj168NSwAEDkmSBP3rINJgSmolbd1uJMNACN67Y8ZshQdCSI2Ga0pYSnSE7Coi4kJ6fOrUlwV+rINur+5fSEPvLUlPwpOAKCdIJO9ReKdJicmo3FyR980cIJcFO7tkThKhHehVCFqA2qZawMz9KHWuSY+9PijHRrV1RPrW6j8Q8pz3isoqB0OmwAAoYNDXN8G9SGiSo4KgNqGdfcd2wjoK5RoCvMCT2qdRX5HqFm0+IoSoyeZNTJDja06GiTttmpmw44nyo0DqBmiW7JSiDqXIxJO9DPIl0ojEMtH1QA42Z5mmCUoVBKNRj50AzbqQDJUfWjGEEDyhU1zs1XaY9LRp6z1pJGQaVeE429AGJqwoS6AFggE1jzCH0lTqQhf9wG9Zi+jzqQEoXwGsDIyBvThhsKTkEgbnelto0UrLayOxGKd2IQIKx8XU0OSW7RPktG2bfQ4QUpjpG9B+1V4luyatU4U4dSsf0imziQhcjY7UFd8Ka4w8th5fhrLeplwf0kE49DXsMk5qyWV9ZR3VmJic9N6HUvyjtRXErK64bcrt7xHhrTtOxHUHmKDXGn711kgo7VnKnFafNmuSshM8jUalKjIms1EpGDG9MSMkzh2SOp6UMDkzvtRTqgB8Mc5NCKemSZmjQLRmRWVz4lZRaBI/evEMAH80VbKdJkJbEnAPOl1qkyVGJGMUW26tLmFwdxNBNf8ACjE29ses++cmGD3CiKaMXV8hEjh6FmNg8BSK1u3Ug61GPrTmzuhAHwH7Vzs0X2rLUk0EI4g/I974U6kdW1hcfKKmavLd7/oPmG6dlJ9RuK2l9wI8pCh23monXmbhWh9CSrotImo35f8ArX8GpNBPvwSk/okidzIFa98QqA35T03qFLIQJYdUOgUSoVpRMTcMJIPMVnmH4DCg5zAII60ytn23EJUBBTvnakbJtRs6tAPJRkUU2hxC9bRBVyKTy+dea89FTgpFpUoLZBTnGMUG+4WEM3SQCWlwR2P+63w18raEIJAkEdDRr7KHmFJWCQsZHTvSk6ZE9OmZ7RcLY4/wvUQEvJEsuxt2NeU3Vu9ZXJtrtJbcBwFcxXq/CHXLQuWdzCkx5SeYNTcZ9n7biFopu7ZkCSlYMKR8+Xr/ALrp/PmrTJfX6Tp8PG1aZ3nvUZwoFODzp17S+zl7wQBxet+xJMPpTGg/2rGdJ+x5dKSBCg3z+tXqnwZ7UuET6lKM/KKgODNTO+k/5qBQn07TTEjGzCE76Zrdc/NVZRA2yO0/6xykTRKEyqDBHQ1Bb/8AWDzii28RJ5TvScjKsS4TtoI7UWg+WQTjn1oZCkggkfWjGojzHep3ssQYw+pGFkxFHoW28iFhKuQkUtHlETiKkTGIJyNqkyYk+Bqw1ds+2nVaOas/A5t9aksr8KdLNw0W1DBBrVm7qbIPpFZdsJeAyUup+BSdx+R2qe035n/Z5pkl5wxp/wDVYHhLjYYBoBDj9qsodkRuROPlRPD78h02t2Ah0Y6hXcdqJvbNN0nUkpDgGFCjUvD8z4Lf7EthxNxtSdCtOZPMKFWG04ql1IDon/1qgEPWy1IcB7pOP560fbXEo1NKJjcHJFLzfMuxAlCM+l5eKV6X2yFFG8Hl3pza3TzjLJRC4ABnmPrvyrz604uU/GFahzmD9ae8J45btwhxwhMjBMEH12pEfeN7JM/zSa1sspeaPiNpbSlS0kKQ4qUntBFeU+3HCbXhPFR7k2GmbhBX4IVhszB09sT9a9TfNpxdhSrV2H0gKSUHMj+qP5O1eU+3j90eKMm9ty0tLWgKSf03IJ8yOY3Mg5BrrfLNtkMFUqKq+nzCZ33rgNjSd+m1SKcCoz5CelceICkgH510VIeRnB2NZWyFdCfnWq30Yf/Z"/>
          <p:cNvSpPr>
            <a:spLocks noChangeAspect="1" noChangeArrowheads="1"/>
          </p:cNvSpPr>
          <p:nvPr/>
        </p:nvSpPr>
        <p:spPr bwMode="auto">
          <a:xfrm>
            <a:off x="63500" y="-993775"/>
            <a:ext cx="1409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6629" name="Picture 9" descr="http://www.constitution.org/img/montesquieu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886200"/>
            <a:ext cx="2619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422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smtClean="0">
                <a:ea typeface="+mj-ea"/>
                <a:cs typeface="+mj-cs"/>
              </a:rPr>
              <a:t>Major Ideas of Enlightenment Thinkers</a:t>
            </a:r>
            <a:endParaRPr>
              <a:ea typeface="+mj-ea"/>
              <a:cs typeface="+mj-cs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842972"/>
              </p:ext>
            </p:extLst>
          </p:nvPr>
        </p:nvGraphicFramePr>
        <p:xfrm>
          <a:off x="457200" y="1524000"/>
          <a:ext cx="8229600" cy="5126271"/>
        </p:xfrm>
        <a:graphic>
          <a:graphicData uri="http://schemas.openxmlformats.org/drawingml/2006/table">
            <a:tbl>
              <a:tblPr/>
              <a:tblGrid>
                <a:gridCol w="2743200"/>
                <a:gridCol w="1676400"/>
                <a:gridCol w="3810000"/>
              </a:tblGrid>
              <a:tr h="371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Idea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Thinker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Impact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400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Natural rights—life, liberty, property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Locke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Fundamental to U.S. Declaration of Independence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1886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Montesquieu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France, United States, and Latin American nations use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separation of powers in new constitutions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Freedom of thought 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expression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eliminate censorship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1E5DC"/>
                    </a:solidFill>
                  </a:tcPr>
                </a:tc>
              </a:tr>
              <a:tr h="14629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Religious freedom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Voltaire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Guaranteed in U.S. Bill of Rights and French Declaration of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the Rights of Man and Citizen; European monarchs reduce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ＭＳ Ｐゴシック" charset="0"/>
                          <a:cs typeface="Arial" charset="0"/>
                        </a:rPr>
                        <a:t>persecution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E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619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Shape 7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 of Great Awakening</a:t>
            </a:r>
          </a:p>
        </p:txBody>
      </p:sp>
      <p:sp>
        <p:nvSpPr>
          <p:cNvPr id="735" name="Shape 7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685800" lvl="0" indent="-457200" rtl="0">
              <a:spcBef>
                <a:spcPts val="0"/>
              </a:spcBef>
            </a:pPr>
            <a:r>
              <a:rPr lang="en" sz="2800" dirty="0"/>
              <a:t>1st Mass Social Movement in America</a:t>
            </a:r>
          </a:p>
          <a:p>
            <a:pPr marL="685800" lvl="0" indent="-457200" rtl="0">
              <a:spcBef>
                <a:spcPts val="0"/>
              </a:spcBef>
            </a:pPr>
            <a:r>
              <a:rPr lang="en" sz="2800" dirty="0"/>
              <a:t>Two issues:</a:t>
            </a:r>
          </a:p>
          <a:p>
            <a:pPr marL="1143000" lvl="1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Crisis within the ministry</a:t>
            </a:r>
          </a:p>
          <a:p>
            <a:pPr marL="1143000" lvl="1" indent="-457200" rtl="0">
              <a:spcBef>
                <a:spcPts val="0"/>
              </a:spcBef>
              <a:buFont typeface="Arial"/>
              <a:buChar char="•"/>
            </a:pPr>
            <a:r>
              <a:rPr lang="en" dirty="0"/>
              <a:t>Crisis between clergy and the laity</a:t>
            </a:r>
          </a:p>
          <a:p>
            <a:pPr marL="685800" lvl="0" indent="-457200" rtl="0">
              <a:spcBef>
                <a:spcPts val="0"/>
              </a:spcBef>
            </a:pPr>
            <a:r>
              <a:rPr lang="en" sz="2800" dirty="0"/>
              <a:t>Reaction to the elaborate theological doctrines and emotional stagnation</a:t>
            </a:r>
          </a:p>
          <a:p>
            <a:pPr marL="685800" lvl="0" indent="-457200" rtl="0">
              <a:spcBef>
                <a:spcPts val="0"/>
              </a:spcBef>
            </a:pPr>
            <a:r>
              <a:rPr lang="en" sz="2800" dirty="0"/>
              <a:t>Arminianism - Directly challenged Calvinism’s predestination saying that man was not helpless in achieving salvation</a:t>
            </a:r>
          </a:p>
        </p:txBody>
      </p:sp>
    </p:spTree>
    <p:extLst>
      <p:ext uri="{BB962C8B-B14F-4D97-AF65-F5344CB8AC3E}">
        <p14:creationId xmlns:p14="http://schemas.microsoft.com/office/powerpoint/2010/main" val="4136632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solidFill>
                  <a:srgbClr val="FFFFFF"/>
                </a:solidFill>
                <a:ea typeface="+mj-ea"/>
                <a:cs typeface="+mj-cs"/>
              </a:rPr>
              <a:t>The Great Awakening</a:t>
            </a:r>
            <a:endParaRPr dirty="0">
              <a:solidFill>
                <a:srgbClr val="FFFFFF"/>
              </a:solidFill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Who: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ea typeface="+mn-ea"/>
                <a:cs typeface="+mn-cs"/>
              </a:rPr>
              <a:t>Jonathan Edwards: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preacher that is thought to start the revivals 	in Massachusetts and set the stage 	for other 	preachers to follow in the other 	colonies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  <a:cs typeface="+mn-cs"/>
            </a:endParaRP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ea typeface="+mn-ea"/>
                <a:cs typeface="+mn-cs"/>
              </a:rPr>
              <a:t>	</a:t>
            </a:r>
            <a:r>
              <a:rPr lang="en-US" b="1" dirty="0" smtClean="0">
                <a:ea typeface="+mn-ea"/>
                <a:cs typeface="+mn-cs"/>
              </a:rPr>
              <a:t>George Whitefield: </a:t>
            </a:r>
          </a:p>
          <a:p>
            <a:pPr marL="11430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  <a:cs typeface="+mn-cs"/>
              </a:rPr>
              <a:t>	</a:t>
            </a:r>
            <a:r>
              <a:rPr lang="en-US" dirty="0" smtClean="0">
                <a:ea typeface="+mn-ea"/>
                <a:cs typeface="+mn-cs"/>
              </a:rPr>
              <a:t>a traveling preacher from London that 			spurred the causes of the Great Awakening 	in 	the southern colonies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157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Shape 7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Significance of the Great Awakening</a:t>
            </a:r>
          </a:p>
        </p:txBody>
      </p:sp>
      <p:sp>
        <p:nvSpPr>
          <p:cNvPr id="761" name="Shape 7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dirty="0"/>
              <a:t>Split denominations thus increasing the competitiveness of American </a:t>
            </a:r>
            <a:r>
              <a:rPr lang="en" dirty="0" smtClean="0"/>
              <a:t>churches</a:t>
            </a:r>
            <a:endParaRPr lang="en-US" dirty="0" smtClean="0"/>
          </a:p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Converted many thousands of people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Undermined the powerful older </a:t>
            </a:r>
            <a:r>
              <a:rPr lang="en" dirty="0" smtClean="0"/>
              <a:t>clergy</a:t>
            </a:r>
            <a:endParaRPr lang="en-US" dirty="0" smtClean="0"/>
          </a:p>
          <a:p>
            <a:pPr marL="228600" lvl="0" indent="0" rtl="0">
              <a:spcBef>
                <a:spcPts val="0"/>
              </a:spcBef>
              <a:buNone/>
            </a:pPr>
            <a:endParaRPr lang="en" dirty="0"/>
          </a:p>
          <a:p>
            <a:pPr marL="457200" lvl="0" indent="-228600" rtl="0">
              <a:spcBef>
                <a:spcPts val="0"/>
              </a:spcBef>
            </a:pPr>
            <a:r>
              <a:rPr lang="en" dirty="0"/>
              <a:t>Encouraged a new wave of missionary work among Amerindians and </a:t>
            </a:r>
            <a:r>
              <a:rPr lang="en" dirty="0" smtClean="0"/>
              <a:t>slaves</a:t>
            </a:r>
            <a:endParaRPr lang="en-US" dirty="0" smtClean="0"/>
          </a:p>
          <a:p>
            <a:pPr marL="457200" lvl="0" indent="-228600" rtl="0">
              <a:spcBef>
                <a:spcPts val="0"/>
              </a:spcBef>
            </a:pPr>
            <a:endParaRPr lang="en" dirty="0"/>
          </a:p>
          <a:p>
            <a:pPr marL="457200" lvl="0" indent="-228600">
              <a:spcBef>
                <a:spcPts val="0"/>
              </a:spcBef>
            </a:pPr>
            <a:r>
              <a:rPr lang="en" dirty="0"/>
              <a:t>Founding of “new light” colleges</a:t>
            </a:r>
          </a:p>
        </p:txBody>
      </p:sp>
    </p:spTree>
    <p:extLst>
      <p:ext uri="{BB962C8B-B14F-4D97-AF65-F5344CB8AC3E}">
        <p14:creationId xmlns:p14="http://schemas.microsoft.com/office/powerpoint/2010/main" val="2718398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focuses more on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thought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scientific ideas </a:t>
            </a:r>
            <a:r>
              <a:rPr lang="en-US" dirty="0" smtClean="0">
                <a:ea typeface="+mn-ea"/>
                <a:cs typeface="+mn-cs"/>
              </a:rPr>
              <a:t>as opposed to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 religious </a:t>
            </a:r>
            <a:r>
              <a:rPr lang="en-US" dirty="0" smtClean="0">
                <a:ea typeface="+mn-ea"/>
                <a:cs typeface="+mn-cs"/>
              </a:rPr>
              <a:t>ideas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Enlightenment plays major impact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government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society</a:t>
            </a:r>
            <a:r>
              <a:rPr lang="en-US" dirty="0" smtClean="0">
                <a:ea typeface="+mn-ea"/>
                <a:cs typeface="+mn-cs"/>
              </a:rPr>
              <a:t> whereas Great Awakening focuses more on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religious prosperity</a:t>
            </a:r>
          </a:p>
          <a:p>
            <a:pPr eaLnBrk="1" hangingPunct="1">
              <a:buFont typeface="Wingdings 2" pitchFamily="18" charset="2"/>
              <a:buChar char=""/>
              <a:defRPr/>
            </a:pPr>
            <a:r>
              <a:rPr lang="en-US" dirty="0" smtClean="0">
                <a:ea typeface="+mn-ea"/>
                <a:cs typeface="+mn-cs"/>
              </a:rPr>
              <a:t>Both play a major role in developing </a:t>
            </a:r>
            <a:r>
              <a:rPr lang="en-US" dirty="0" smtClean="0">
                <a:solidFill>
                  <a:srgbClr val="C0504D"/>
                </a:solidFill>
                <a:ea typeface="+mn-ea"/>
                <a:cs typeface="+mn-cs"/>
              </a:rPr>
              <a:t>individualism</a:t>
            </a:r>
            <a:r>
              <a:rPr lang="en-US" dirty="0" smtClean="0">
                <a:ea typeface="+mn-ea"/>
                <a:cs typeface="+mn-cs"/>
              </a:rPr>
              <a:t> where people can think on their own and determine what is best for them, not what is passed down from religious or governmental authorities.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smtClean="0">
                <a:ea typeface="+mj-ea"/>
                <a:cs typeface="+mj-cs"/>
              </a:rPr>
              <a:t>Enlightenment/Great Awakening Compare and Contrast</a:t>
            </a:r>
            <a:endParaRPr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59970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Shape 8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Zenger Trial</a:t>
            </a:r>
          </a:p>
        </p:txBody>
      </p:sp>
      <p:sp>
        <p:nvSpPr>
          <p:cNvPr id="812" name="Shape 8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John Peter Zenger - NY Printer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1733 - accused of libel (criticizing the government)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Found not guilty</a:t>
            </a:r>
          </a:p>
          <a:p>
            <a:pPr marL="457200" lvl="0" indent="-228600">
              <a:spcBef>
                <a:spcPts val="0"/>
              </a:spcBef>
            </a:pPr>
            <a:r>
              <a:rPr lang="en"/>
              <a:t>Significance: Newspaper publishers felt more free to print honest views</a:t>
            </a:r>
          </a:p>
        </p:txBody>
      </p:sp>
    </p:spTree>
    <p:extLst>
      <p:ext uri="{BB962C8B-B14F-4D97-AF65-F5344CB8AC3E}">
        <p14:creationId xmlns:p14="http://schemas.microsoft.com/office/powerpoint/2010/main" val="2650401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 Prompt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Compare and contrast the Enlightenment and First Great Awakening, accounting for similarities and differences in their origin and effect on colonial perspectives. </a:t>
            </a:r>
          </a:p>
          <a:p>
            <a:r>
              <a:rPr lang="en-US" dirty="0" smtClean="0"/>
              <a:t>AP SKILL: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369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3" name="Shape 773"/>
          <p:cNvSpPr txBox="1">
            <a:spLocks noGrp="1"/>
          </p:cNvSpPr>
          <p:nvPr>
            <p:ph type="title"/>
          </p:nvPr>
        </p:nvSpPr>
        <p:spPr>
          <a:xfrm>
            <a:off x="5791200" y="274637"/>
            <a:ext cx="2895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aramond"/>
              <a:buNone/>
            </a:pPr>
            <a:r>
              <a:rPr lang="en" sz="4000" b="1" i="0" u="none" strike="noStrike" cap="none" dirty="0">
                <a:solidFill>
                  <a:srgbClr val="FFFFFF"/>
                </a:solidFill>
                <a:latin typeface="+mn-lt"/>
                <a:ea typeface="Garamond"/>
                <a:cs typeface="Garamond"/>
                <a:sym typeface="Garamond"/>
              </a:rPr>
              <a:t>Religion: Diversity</a:t>
            </a:r>
          </a:p>
        </p:txBody>
      </p:sp>
      <p:sp>
        <p:nvSpPr>
          <p:cNvPr id="774" name="Shape 774"/>
          <p:cNvSpPr txBox="1">
            <a:spLocks noGrp="1"/>
          </p:cNvSpPr>
          <p:nvPr>
            <p:ph type="body" idx="1"/>
          </p:nvPr>
        </p:nvSpPr>
        <p:spPr>
          <a:xfrm>
            <a:off x="5638800" y="1981200"/>
            <a:ext cx="3303526" cy="4145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Garamond"/>
              <a:buChar char="•"/>
            </a:pPr>
            <a:r>
              <a:rPr lang="en" sz="2800" i="0" u="none" strike="noStrike" cap="none" dirty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Tolerance?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Garamond"/>
              <a:buChar char="•"/>
            </a:pPr>
            <a:r>
              <a:rPr lang="en" sz="2800" i="0" u="none" strike="noStrike" cap="none" dirty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Great Awakening</a:t>
            </a: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00000"/>
              </a:buClr>
              <a:buSzPct val="100000"/>
              <a:buFont typeface="Garamond"/>
              <a:buChar char="•"/>
            </a:pPr>
            <a:r>
              <a:rPr lang="en" sz="2800" i="0" u="none" strike="noStrike" cap="none" dirty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George Whitefield</a:t>
            </a:r>
          </a:p>
        </p:txBody>
      </p:sp>
      <p:pic>
        <p:nvPicPr>
          <p:cNvPr id="775" name="Shape 7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0" y="0"/>
            <a:ext cx="4817999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76" name="Shape 776"/>
          <p:cNvSpPr txBox="1"/>
          <p:nvPr/>
        </p:nvSpPr>
        <p:spPr>
          <a:xfrm>
            <a:off x="5638800" y="6172200"/>
            <a:ext cx="3505200" cy="36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aramond"/>
              <a:buNone/>
            </a:pPr>
            <a:r>
              <a:rPr lang="en" sz="1800" i="0" u="none" strike="noStrike" cap="none" dirty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Religious </a:t>
            </a:r>
            <a:r>
              <a:rPr lang="en" sz="1800" i="0" u="none" strike="noStrike" cap="none" dirty="0" smtClean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Diversity </a:t>
            </a:r>
            <a:r>
              <a:rPr lang="en" sz="1800" i="0" u="none" strike="noStrike" cap="none" dirty="0">
                <a:solidFill>
                  <a:srgbClr val="FFFFFF"/>
                </a:solidFill>
                <a:ea typeface="Garamond"/>
                <a:cs typeface="Garamond"/>
                <a:sym typeface="Garamond"/>
              </a:rPr>
              <a:t>in 1750</a:t>
            </a:r>
          </a:p>
        </p:txBody>
      </p:sp>
    </p:spTree>
    <p:extLst>
      <p:ext uri="{BB962C8B-B14F-4D97-AF65-F5344CB8AC3E}">
        <p14:creationId xmlns:p14="http://schemas.microsoft.com/office/powerpoint/2010/main" val="3917089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 smtClean="0">
                <a:ea typeface="+mj-ea"/>
                <a:cs typeface="+mj-cs"/>
              </a:rPr>
              <a:t>Compare the Two</a:t>
            </a:r>
            <a:endParaRPr dirty="0">
              <a:ea typeface="+mj-ea"/>
              <a:cs typeface="+mj-cs"/>
            </a:endParaRPr>
          </a:p>
        </p:txBody>
      </p:sp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905000"/>
            <a:ext cx="4090988" cy="4067175"/>
          </a:xfrm>
        </p:spPr>
      </p:pic>
      <p:sp>
        <p:nvSpPr>
          <p:cNvPr id="10" name="Oval 9"/>
          <p:cNvSpPr/>
          <p:nvPr/>
        </p:nvSpPr>
        <p:spPr>
          <a:xfrm>
            <a:off x="1433513" y="1905000"/>
            <a:ext cx="4038600" cy="4038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5844" name="TextBox 10"/>
          <p:cNvSpPr txBox="1">
            <a:spLocks noChangeArrowheads="1"/>
          </p:cNvSpPr>
          <p:nvPr/>
        </p:nvSpPr>
        <p:spPr bwMode="auto">
          <a:xfrm>
            <a:off x="1981200" y="2544763"/>
            <a:ext cx="25146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entury Gothic" charset="0"/>
              </a:rPr>
              <a:t>The Enlightenment</a:t>
            </a:r>
          </a:p>
        </p:txBody>
      </p:sp>
      <p:sp>
        <p:nvSpPr>
          <p:cNvPr id="35845" name="TextBox 11"/>
          <p:cNvSpPr txBox="1">
            <a:spLocks noChangeArrowheads="1"/>
          </p:cNvSpPr>
          <p:nvPr/>
        </p:nvSpPr>
        <p:spPr bwMode="auto">
          <a:xfrm>
            <a:off x="5154613" y="2409825"/>
            <a:ext cx="3048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Century Gothic" charset="0"/>
              </a:rPr>
              <a:t>The Great Awakening</a:t>
            </a:r>
          </a:p>
        </p:txBody>
      </p:sp>
      <p:sp>
        <p:nvSpPr>
          <p:cNvPr id="35846" name="TextBox 2"/>
          <p:cNvSpPr txBox="1">
            <a:spLocks noChangeArrowheads="1"/>
          </p:cNvSpPr>
          <p:nvPr/>
        </p:nvSpPr>
        <p:spPr bwMode="auto">
          <a:xfrm>
            <a:off x="457200" y="6096000"/>
            <a:ext cx="838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>
                <a:latin typeface="Century Gothic" charset="0"/>
              </a:rPr>
              <a:t>The Enlightenment spread where the Great awakening remained isolated </a:t>
            </a:r>
          </a:p>
        </p:txBody>
      </p:sp>
    </p:spTree>
    <p:extLst>
      <p:ext uri="{BB962C8B-B14F-4D97-AF65-F5344CB8AC3E}">
        <p14:creationId xmlns:p14="http://schemas.microsoft.com/office/powerpoint/2010/main" val="1426439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Concepts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10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504D"/>
                </a:solidFill>
                <a:hlinkClick r:id="rId2"/>
              </a:rPr>
              <a:t>Historian Eric Foner on Colonial Society in the 17th Century</a:t>
            </a:r>
            <a:endParaRPr lang="en-US" dirty="0">
              <a:solidFill>
                <a:srgbClr val="C05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06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838200"/>
            <a:ext cx="8610599" cy="57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Shape 276"/>
          <p:cNvSpPr/>
          <p:nvPr/>
        </p:nvSpPr>
        <p:spPr>
          <a:xfrm>
            <a:off x="914400" y="152400"/>
            <a:ext cx="7315200" cy="4572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l"/>
            <a:r>
              <a:rPr b="0" i="0">
                <a:ln w="12700" cap="flat" cmpd="sng">
                  <a:solidFill>
                    <a:schemeClr val="lt1"/>
                  </a:solidFill>
                  <a:prstDash val="solid"/>
                  <a:miter/>
                  <a:headEnd type="none" w="med" len="med"/>
                  <a:tailEnd type="none" w="med" len="med"/>
                </a:ln>
                <a:gradFill>
                  <a:gsLst>
                    <a:gs pos="0">
                      <a:srgbClr val="A603AB"/>
                    </a:gs>
                    <a:gs pos="21000">
                      <a:srgbClr val="0819FB"/>
                    </a:gs>
                    <a:gs pos="35000">
                      <a:srgbClr val="1A8D48"/>
                    </a:gs>
                    <a:gs pos="52000">
                      <a:srgbClr val="FFFF00"/>
                    </a:gs>
                    <a:gs pos="72999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10800000" scaled="0"/>
                </a:gradFill>
                <a:latin typeface="Arial"/>
              </a:rPr>
              <a:t>BACON'S REBELLION</a:t>
            </a:r>
          </a:p>
        </p:txBody>
      </p:sp>
    </p:spTree>
    <p:extLst>
      <p:ext uri="{BB962C8B-B14F-4D97-AF65-F5344CB8AC3E}">
        <p14:creationId xmlns:p14="http://schemas.microsoft.com/office/powerpoint/2010/main" val="13501459"/>
      </p:ext>
    </p:extLst>
  </p:cSld>
  <p:clrMapOvr>
    <a:masterClrMapping/>
  </p:clrMapOvr>
  <p:transition xmlns:p14="http://schemas.microsoft.com/office/powerpoint/2010/main" spd="med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3719512" cy="655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Garamond"/>
              <a:buNone/>
            </a:pPr>
            <a:r>
              <a:rPr lang="en" sz="4400" i="0" u="none" strike="noStrike" cap="none" dirty="0">
                <a:solidFill>
                  <a:srgbClr val="FFFFFF"/>
                </a:solidFill>
                <a:latin typeface="+mn-lt"/>
                <a:ea typeface="Garamond"/>
                <a:cs typeface="Garamond"/>
                <a:sym typeface="Garamond"/>
              </a:rPr>
              <a:t>Population: Ethnic &amp; Racial Diversity</a:t>
            </a:r>
            <a:r>
              <a:rPr lang="en" sz="4400" i="0" u="none" strike="noStrike" cap="none" dirty="0">
                <a:solidFill>
                  <a:schemeClr val="accent2"/>
                </a:solidFill>
                <a:latin typeface="+mn-lt"/>
                <a:ea typeface="Garamond"/>
                <a:cs typeface="Garamond"/>
                <a:sym typeface="Garamond"/>
              </a:rPr>
              <a:t> </a:t>
            </a:r>
          </a:p>
        </p:txBody>
      </p:sp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1912" y="0"/>
            <a:ext cx="52722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74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intessential"/>
              <a:buNone/>
            </a:pPr>
            <a:r>
              <a:rPr lang="en" sz="3600" i="0" u="none" strike="noStrike" cap="none" dirty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  <a:t>American Colonies at the End </a:t>
            </a:r>
            <a:r>
              <a:rPr lang="en-US" sz="3600" i="0" u="none" strike="noStrike" cap="none" dirty="0" smtClean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  <a:t/>
            </a:r>
            <a:br>
              <a:rPr lang="en-US" sz="3600" i="0" u="none" strike="noStrike" cap="none" dirty="0" smtClean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</a:br>
            <a:r>
              <a:rPr lang="en" sz="3600" i="0" u="none" strike="noStrike" cap="none" dirty="0" smtClean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  <a:t>of </a:t>
            </a:r>
            <a:r>
              <a:rPr lang="en" sz="3600" i="0" u="none" strike="noStrike" cap="none" dirty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  <a:t>the Seventeenth Century</a:t>
            </a:r>
            <a:r>
              <a:rPr lang="en" sz="3600" i="0" u="none" strike="noStrike" cap="none" dirty="0">
                <a:solidFill>
                  <a:schemeClr val="dk2"/>
                </a:solidFill>
                <a:latin typeface="+mn-lt"/>
                <a:ea typeface="Quintessential"/>
                <a:cs typeface="Quintessential"/>
                <a:sym typeface="Quintessential"/>
              </a:rPr>
              <a:t> 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70200" y="0"/>
            <a:ext cx="62739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2469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35"/>
          <p:cNvSpPr txBox="1">
            <a:spLocks noGrp="1"/>
          </p:cNvSpPr>
          <p:nvPr>
            <p:ph type="title"/>
          </p:nvPr>
        </p:nvSpPr>
        <p:spPr>
          <a:xfrm>
            <a:off x="457200" y="6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Quintessential"/>
              <a:buNone/>
            </a:pPr>
            <a:r>
              <a:rPr lang="en" sz="4400" b="0" i="0" u="none" strike="noStrike" cap="none" dirty="0">
                <a:solidFill>
                  <a:srgbClr val="FFFFFF"/>
                </a:solidFill>
                <a:latin typeface="+mn-lt"/>
                <a:ea typeface="Quintessential"/>
                <a:cs typeface="Quintessential"/>
                <a:sym typeface="Quintessential"/>
              </a:rPr>
              <a:t>Reasons for Slavery</a:t>
            </a:r>
          </a:p>
        </p:txBody>
      </p:sp>
      <p:sp>
        <p:nvSpPr>
          <p:cNvPr id="336" name="Shape 336"/>
          <p:cNvSpPr txBox="1">
            <a:spLocks noGrp="1"/>
          </p:cNvSpPr>
          <p:nvPr>
            <p:ph type="body" idx="1"/>
          </p:nvPr>
        </p:nvSpPr>
        <p:spPr>
          <a:xfrm>
            <a:off x="457200" y="135994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en" sz="3200" b="0" i="0" u="none" strike="noStrike" cap="none" dirty="0">
                <a:ea typeface="Domine"/>
                <a:cs typeface="Domine"/>
                <a:sym typeface="Domine"/>
              </a:rPr>
              <a:t>Decrease in indentured servants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ea typeface="Domine"/>
                <a:cs typeface="Domine"/>
                <a:sym typeface="Domine"/>
              </a:rPr>
              <a:t>English economy - rising w</a:t>
            </a:r>
            <a:r>
              <a:rPr lang="en" sz="2800" dirty="0">
                <a:ea typeface="Domine"/>
                <a:cs typeface="Domine"/>
                <a:sym typeface="Domine"/>
              </a:rPr>
              <a:t>ages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200" b="0" i="0" u="none" strike="noStrike" cap="none" dirty="0">
                <a:ea typeface="Domine"/>
                <a:cs typeface="Domine"/>
                <a:sym typeface="Domine"/>
              </a:rPr>
              <a:t>Increase in availability of slaves 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800" dirty="0">
                <a:ea typeface="Domine"/>
                <a:cs typeface="Domine"/>
                <a:sym typeface="Domine"/>
              </a:rPr>
              <a:t>E</a:t>
            </a:r>
            <a:r>
              <a:rPr lang="en" sz="2800" b="0" i="0" u="none" strike="noStrike" cap="none" dirty="0">
                <a:ea typeface="Domine"/>
                <a:cs typeface="Domine"/>
                <a:sym typeface="Domine"/>
              </a:rPr>
              <a:t>nd of Royal African company monopoly</a:t>
            </a:r>
          </a:p>
          <a:p>
            <a: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ct val="100000"/>
              <a:buFont typeface="Arial"/>
              <a:buChar char="•"/>
            </a:pPr>
            <a:r>
              <a:rPr lang="en" sz="2800" b="0" i="0" u="none" strike="noStrike" cap="none" dirty="0">
                <a:ea typeface="Domine"/>
                <a:cs typeface="Domine"/>
                <a:sym typeface="Domine"/>
              </a:rPr>
              <a:t>Decrease in price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200" b="0" i="0" u="none" strike="noStrike" cap="none" dirty="0">
                <a:ea typeface="Domine"/>
                <a:cs typeface="Domine"/>
                <a:sym typeface="Domine"/>
              </a:rPr>
              <a:t>Fears of growing number of landless freemen</a:t>
            </a:r>
          </a:p>
          <a:p>
            <a: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en" sz="3200" b="0" i="0" u="none" strike="noStrike" cap="none" dirty="0">
                <a:ea typeface="Domine"/>
                <a:cs typeface="Domine"/>
                <a:sym typeface="Domine"/>
              </a:rPr>
              <a:t>Available supply from Caribbean</a:t>
            </a:r>
          </a:p>
        </p:txBody>
      </p:sp>
    </p:spTree>
    <p:extLst>
      <p:ext uri="{BB962C8B-B14F-4D97-AF65-F5344CB8AC3E}">
        <p14:creationId xmlns:p14="http://schemas.microsoft.com/office/powerpoint/2010/main" val="3953740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8894</TotalTime>
  <Words>1170</Words>
  <Application>Microsoft Macintosh PowerPoint</Application>
  <PresentationFormat>On-screen Show (4:3)</PresentationFormat>
  <Paragraphs>195</Paragraphs>
  <Slides>31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Default Theme</vt:lpstr>
      <vt:lpstr>Do Now</vt:lpstr>
      <vt:lpstr>Development of an  American Identity:  Mercantilism, Salutary Neglect, the Great Awakening and Enlightenment</vt:lpstr>
      <vt:lpstr>AP Prompt</vt:lpstr>
      <vt:lpstr>Key Concepts</vt:lpstr>
      <vt:lpstr>Video!</vt:lpstr>
      <vt:lpstr>PowerPoint Presentation</vt:lpstr>
      <vt:lpstr>Population: Ethnic &amp; Racial Diversity </vt:lpstr>
      <vt:lpstr>American Colonies at the End  of the Seventeenth Century </vt:lpstr>
      <vt:lpstr>Reasons for Slavery</vt:lpstr>
      <vt:lpstr>Colonial Lifestyle</vt:lpstr>
      <vt:lpstr>Similarities Among Colonies</vt:lpstr>
      <vt:lpstr>Demographics</vt:lpstr>
      <vt:lpstr>Colonial Politics</vt:lpstr>
      <vt:lpstr>Rise of a Commercial Empire</vt:lpstr>
      <vt:lpstr>Mercantilism</vt:lpstr>
      <vt:lpstr>Response to Economic Competition</vt:lpstr>
      <vt:lpstr>PowerPoint Presentation</vt:lpstr>
      <vt:lpstr>Trade</vt:lpstr>
      <vt:lpstr>PowerPoint Presentation</vt:lpstr>
      <vt:lpstr>The Acts of Trade and Navigation</vt:lpstr>
      <vt:lpstr>PowerPoint Presentation</vt:lpstr>
      <vt:lpstr>Enlightenment</vt:lpstr>
      <vt:lpstr>Major Enlightenment Ideas</vt:lpstr>
      <vt:lpstr>Major Ideas of Enlightenment Thinkers</vt:lpstr>
      <vt:lpstr>Overview of Great Awakening</vt:lpstr>
      <vt:lpstr>The Great Awakening</vt:lpstr>
      <vt:lpstr>Significance of the Great Awakening</vt:lpstr>
      <vt:lpstr>Enlightenment/Great Awakening Compare and Contrast</vt:lpstr>
      <vt:lpstr>Zenger Trial</vt:lpstr>
      <vt:lpstr>Religion: Diversity</vt:lpstr>
      <vt:lpstr>Compare the Two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an American Identity: Mercantilism, Salutary Neglect, the Great Awakening and Enlightenment</dc:title>
  <dc:creator>Craig Winchell</dc:creator>
  <cp:lastModifiedBy>Craig Winchell</cp:lastModifiedBy>
  <cp:revision>22</cp:revision>
  <dcterms:created xsi:type="dcterms:W3CDTF">2017-07-10T19:50:20Z</dcterms:created>
  <dcterms:modified xsi:type="dcterms:W3CDTF">2017-08-16T17:52:01Z</dcterms:modified>
</cp:coreProperties>
</file>