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3"/>
  </p:notesMasterIdLst>
  <p:sldIdLst>
    <p:sldId id="268" r:id="rId2"/>
    <p:sldId id="256" r:id="rId3"/>
    <p:sldId id="27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305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5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6" r:id="rId32"/>
    <p:sldId id="301" r:id="rId33"/>
    <p:sldId id="297" r:id="rId34"/>
    <p:sldId id="298" r:id="rId35"/>
    <p:sldId id="299" r:id="rId36"/>
    <p:sldId id="265" r:id="rId37"/>
    <p:sldId id="300" r:id="rId38"/>
    <p:sldId id="302" r:id="rId39"/>
    <p:sldId id="303" r:id="rId40"/>
    <p:sldId id="304" r:id="rId41"/>
    <p:sldId id="26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endParaRPr lang="en-US">
              <a:latin typeface="Times New Roman" charset="0"/>
            </a:endParaRPr>
          </a:p>
        </p:txBody>
      </p:sp>
      <p:sp>
        <p:nvSpPr>
          <p:cNvPr id="706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Fair Employment Practices Commission (FEPC)</a:t>
            </a:r>
          </a:p>
        </p:txBody>
      </p:sp>
      <p:sp>
        <p:nvSpPr>
          <p:cNvPr id="188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91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CLIP at 954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82B8-62A2-3E4B-B284-B2E5DB0806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9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97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208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8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1"/>
            <a:endParaRPr lang="en-US">
              <a:latin typeface="Times New Roman" charset="0"/>
            </a:endParaRPr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470C7C-85EC-A644-BB56-98382AFE48C5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756C-31D4-F343-B5D3-6B7D56DB2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3/8/19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6C-kBVggFr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4DNqsKmFs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LdA1ikkoEc" TargetMode="Externa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s://www.youtube.com/watch?v=YgbNc-9Di7k" TargetMode="External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3vDWWy4CMh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M-tfj6lp6w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xEauRq1WxQ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_ANXB7SIsKY" TargetMode="External"/><Relationship Id="rId3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rDeBd1j7sC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kx0K637mBVE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aZg3IRVW4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George Wallace, Governor of Alabama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8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6600" dirty="0">
                <a:latin typeface="Rockwell"/>
                <a:ea typeface="ＭＳ Ｐゴシック" charset="0"/>
                <a:cs typeface="Rockwell"/>
              </a:rPr>
              <a:t>The Modern Civil Rights Movement (1954-1965)</a:t>
            </a:r>
            <a:endParaRPr lang="en-US" dirty="0"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9822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>
          <a:xfrm>
            <a:off x="248441" y="0"/>
            <a:ext cx="8666959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mtClean="0">
                <a:cs typeface="+mj-cs"/>
              </a:rPr>
              <a:t>Desegregating the Schools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055100" cy="6019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>
                <a:cs typeface="+mn-cs"/>
              </a:rPr>
              <a:t>Schools became the primary target of early civil rights advocates in the 1950s 	</a:t>
            </a:r>
          </a:p>
          <a:p>
            <a:pPr lvl="1">
              <a:defRPr/>
            </a:pPr>
            <a:r>
              <a:rPr lang="en-US" dirty="0" smtClean="0"/>
              <a:t>The NAACP 1</a:t>
            </a:r>
            <a:r>
              <a:rPr lang="en-US" baseline="30000" dirty="0" smtClean="0"/>
              <a:t>st</a:t>
            </a:r>
            <a:r>
              <a:rPr lang="en-US" dirty="0" smtClean="0"/>
              <a:t> targeted unfair university graduate admissions</a:t>
            </a:r>
          </a:p>
          <a:p>
            <a:pPr lvl="1">
              <a:defRPr/>
            </a:pPr>
            <a:r>
              <a:rPr lang="en-US" dirty="0" smtClean="0"/>
              <a:t>Thurgood Marshall, a NAACP lawyer, used the 14</a:t>
            </a:r>
            <a:r>
              <a:rPr lang="en-US" baseline="30000" dirty="0" smtClean="0"/>
              <a:t>th</a:t>
            </a:r>
            <a:r>
              <a:rPr lang="en-US" dirty="0" smtClean="0"/>
              <a:t> Am. to attack school segregation &amp; </a:t>
            </a:r>
            <a:r>
              <a:rPr lang="en-US" i="1" dirty="0" smtClean="0"/>
              <a:t>Plessy v Ferguson</a:t>
            </a:r>
            <a:r>
              <a:rPr lang="en-US" dirty="0" smtClean="0"/>
              <a:t> precedent</a:t>
            </a:r>
          </a:p>
        </p:txBody>
      </p:sp>
      <p:pic>
        <p:nvPicPr>
          <p:cNvPr id="190472" name="Picture 8" descr="Presidential Medal of Freedom Recipient Thurgood Marshall - George E.C. Hayes, Thurgood Marshall, and James M. Nabrit, 1954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b="14613"/>
          <a:stretch>
            <a:fillRect/>
          </a:stretch>
        </p:blipFill>
        <p:spPr bwMode="auto">
          <a:xfrm>
            <a:off x="0" y="2819400"/>
            <a:ext cx="3346450" cy="403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73" name="AutoShape 9"/>
          <p:cNvSpPr>
            <a:spLocks noChangeArrowheads="1"/>
          </p:cNvSpPr>
          <p:nvPr/>
        </p:nvSpPr>
        <p:spPr bwMode="auto">
          <a:xfrm>
            <a:off x="4102100" y="4674048"/>
            <a:ext cx="4953000" cy="1828800"/>
          </a:xfrm>
          <a:prstGeom prst="wedgeRectCallout">
            <a:avLst>
              <a:gd name="adj1" fmla="val -89934"/>
              <a:gd name="adj2" fmla="val -167292"/>
            </a:avLst>
          </a:prstGeom>
          <a:solidFill>
            <a:srgbClr val="CC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Even 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equal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 schools, if separate, inflict profound psychological damage to black children</a:t>
            </a:r>
          </a:p>
        </p:txBody>
      </p:sp>
    </p:spTree>
    <p:extLst>
      <p:ext uri="{BB962C8B-B14F-4D97-AF65-F5344CB8AC3E}">
        <p14:creationId xmlns:p14="http://schemas.microsoft.com/office/powerpoint/2010/main" val="2421527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sz="4000" dirty="0">
                <a:latin typeface="Rockwell"/>
                <a:ea typeface="ＭＳ Ｐゴシック" charset="0"/>
                <a:cs typeface="Rockwell"/>
              </a:rPr>
              <a:t>Desegregating the Schools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dirty="0" smtClean="0">
                <a:latin typeface="Rockwell"/>
                <a:cs typeface="Rockwell"/>
              </a:rPr>
              <a:t>The Supreme Court</a:t>
            </a:r>
            <a:r>
              <a:rPr lang="ja-JP" altLang="en-US" sz="3600" dirty="0" smtClean="0">
                <a:latin typeface="Rockwell"/>
                <a:cs typeface="Rockwell"/>
              </a:rPr>
              <a:t>’</a:t>
            </a:r>
            <a:r>
              <a:rPr lang="en-US" sz="3600" dirty="0" smtClean="0">
                <a:latin typeface="Rockwell"/>
                <a:cs typeface="Rockwell"/>
              </a:rPr>
              <a:t>s unanimous decision in </a:t>
            </a:r>
            <a:r>
              <a:rPr lang="en-US" sz="3600" u="sng" dirty="0" smtClean="0">
                <a:latin typeface="Rockwell"/>
                <a:cs typeface="Rockwell"/>
              </a:rPr>
              <a:t>Brown v Board of </a:t>
            </a:r>
            <a:r>
              <a:rPr lang="en-US" sz="3600" dirty="0" smtClean="0">
                <a:latin typeface="Rockwell"/>
                <a:cs typeface="Rockwell"/>
              </a:rPr>
              <a:t>Education (1954) ruled </a:t>
            </a:r>
            <a:r>
              <a:rPr lang="ja-JP" altLang="en-US" sz="3600" dirty="0" smtClean="0">
                <a:latin typeface="Rockwell"/>
                <a:cs typeface="Rockwell"/>
              </a:rPr>
              <a:t>“</a:t>
            </a:r>
            <a:r>
              <a:rPr lang="en-US" sz="3600" dirty="0" smtClean="0">
                <a:latin typeface="Rockwell"/>
                <a:cs typeface="Rockwell"/>
              </a:rPr>
              <a:t>separate facilities are inherently unequal</a:t>
            </a:r>
            <a:r>
              <a:rPr lang="ja-JP" altLang="en-US" sz="3600" dirty="0" smtClean="0">
                <a:latin typeface="Rockwell"/>
                <a:cs typeface="Rockwell"/>
              </a:rPr>
              <a:t>”</a:t>
            </a:r>
            <a:endParaRPr lang="en-US" sz="3600" dirty="0" smtClean="0">
              <a:latin typeface="Rockwell"/>
              <a:cs typeface="Rockwell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>
                <a:latin typeface="Rockwell"/>
                <a:cs typeface="Rockwell"/>
              </a:rPr>
              <a:t>Called for desegregation at </a:t>
            </a:r>
            <a:r>
              <a:rPr lang="ja-JP" altLang="en-US" sz="3200" dirty="0" smtClean="0">
                <a:latin typeface="Rockwell"/>
                <a:cs typeface="Rockwell"/>
              </a:rPr>
              <a:t>“</a:t>
            </a:r>
            <a:r>
              <a:rPr lang="en-US" sz="3200" i="1" dirty="0" smtClean="0">
                <a:latin typeface="Rockwell"/>
                <a:cs typeface="Rockwell"/>
              </a:rPr>
              <a:t>deliberate speed</a:t>
            </a:r>
            <a:r>
              <a:rPr lang="ja-JP" altLang="en-US" sz="3200" dirty="0" smtClean="0">
                <a:latin typeface="Rockwell"/>
                <a:cs typeface="Rockwell"/>
              </a:rPr>
              <a:t>”</a:t>
            </a:r>
            <a:r>
              <a:rPr lang="en-US" sz="3200" dirty="0" smtClean="0">
                <a:latin typeface="Rockwell"/>
                <a:cs typeface="Rockwell"/>
              </a:rPr>
              <a:t> by states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>
                <a:latin typeface="Rockwell"/>
                <a:cs typeface="Rockwell"/>
              </a:rPr>
              <a:t>Border states complied quickly but the Deep South resisted—by 1960 less than 1% of blacks attended school with whites</a:t>
            </a:r>
          </a:p>
        </p:txBody>
      </p:sp>
      <p:sp>
        <p:nvSpPr>
          <p:cNvPr id="192516" name="AutoShape 4"/>
          <p:cNvSpPr>
            <a:spLocks noChangeArrowheads="1"/>
          </p:cNvSpPr>
          <p:nvPr/>
        </p:nvSpPr>
        <p:spPr bwMode="auto">
          <a:xfrm>
            <a:off x="1905000" y="1524000"/>
            <a:ext cx="6705600" cy="1447800"/>
          </a:xfrm>
          <a:prstGeom prst="wedgeRectCallout">
            <a:avLst>
              <a:gd name="adj1" fmla="val 806"/>
              <a:gd name="adj2" fmla="val 195394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But…Pupil Placement Laws allowed for separate schools based on 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aptitude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 &amp; 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morality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”</a:t>
            </a:r>
            <a:endParaRPr lang="en-US" sz="2800" dirty="0">
              <a:solidFill>
                <a:srgbClr val="000000"/>
              </a:solidFill>
              <a:latin typeface="Rockwell"/>
              <a:ea typeface="ＭＳ Ｐゴシック" charset="0"/>
              <a:cs typeface="Rockwell"/>
            </a:endParaRPr>
          </a:p>
        </p:txBody>
      </p:sp>
      <p:pic>
        <p:nvPicPr>
          <p:cNvPr id="192518" name="Picture 6" descr="thurgood-marshall-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3921125" cy="5286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495800" y="3209925"/>
            <a:ext cx="4648200" cy="326038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Thurgood Marshall</a:t>
            </a:r>
            <a:r>
              <a:rPr lang="ja-JP" altLang="en-US" sz="32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’</a:t>
            </a:r>
            <a:r>
              <a:rPr lang="en-US" sz="32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s success in Brown made him the  most famous black lawyer in America; </a:t>
            </a:r>
            <a:r>
              <a:rPr lang="en-US" sz="32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In </a:t>
            </a:r>
            <a:r>
              <a:rPr lang="en-US" sz="32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1967, LBJ made him the 1</a:t>
            </a:r>
            <a:r>
              <a:rPr lang="en-US" sz="3200" baseline="300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st</a:t>
            </a:r>
            <a:r>
              <a:rPr lang="en-US" sz="32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 black justice to the Supreme Court</a:t>
            </a:r>
          </a:p>
        </p:txBody>
      </p:sp>
    </p:spTree>
    <p:extLst>
      <p:ext uri="{BB962C8B-B14F-4D97-AF65-F5344CB8AC3E}">
        <p14:creationId xmlns:p14="http://schemas.microsoft.com/office/powerpoint/2010/main" val="349132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nimBg="1"/>
      <p:bldP spid="1925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tx1"/>
                </a:solidFill>
                <a:latin typeface="Rockwell"/>
                <a:ea typeface="ＭＳ Ｐゴシック" charset="0"/>
                <a:cs typeface="Rockwell"/>
                <a:hlinkClick r:id="rId3"/>
              </a:rPr>
              <a:t>Integrating Central High School in          Little Rock, Arkansas (1957)</a:t>
            </a:r>
            <a:endParaRPr lang="en-US" sz="4000" dirty="0">
              <a:solidFill>
                <a:schemeClr val="tx1"/>
              </a:solidFill>
              <a:latin typeface="Rockwell"/>
              <a:ea typeface="ＭＳ Ｐゴシック" charset="0"/>
              <a:cs typeface="Rockwell"/>
            </a:endParaRPr>
          </a:p>
        </p:txBody>
      </p:sp>
      <p:pic>
        <p:nvPicPr>
          <p:cNvPr id="26626" name="Picture 3" descr="image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629400" cy="4511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4" descr="USAfaubus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33600"/>
            <a:ext cx="1854200" cy="2686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6934200" y="4953000"/>
            <a:ext cx="2209800" cy="1592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Governor Orval Faubus</a:t>
            </a:r>
          </a:p>
        </p:txBody>
      </p:sp>
      <p:pic>
        <p:nvPicPr>
          <p:cNvPr id="195590" name="Picture 6" descr="kidsstudying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1" name="Picture 7" descr="little%20rock%20nine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2" name="Picture 8" descr="br0130bs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6946" r="11667" b="19714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9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The Beginnings of Black Activism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49236"/>
            <a:ext cx="9144000" cy="5808764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dirty="0" smtClean="0">
                <a:cs typeface="+mn-cs"/>
              </a:rPr>
              <a:t>Instead of waiting for the gov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>
                <a:cs typeface="+mn-cs"/>
              </a:rPr>
              <a:t>t to help, African Americans pressed the issue</a:t>
            </a:r>
          </a:p>
          <a:p>
            <a:pPr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u="sng" dirty="0" smtClean="0">
                <a:cs typeface="+mn-cs"/>
              </a:rPr>
              <a:t>Montgomery Bus Boycott</a:t>
            </a:r>
            <a:r>
              <a:rPr lang="en-US" dirty="0" smtClean="0">
                <a:cs typeface="+mn-cs"/>
              </a:rPr>
              <a:t> (1955) began after the Rosa Parks arrest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dirty="0" smtClean="0"/>
              <a:t>Effective carpool system forced buses to stop segregation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dirty="0" smtClean="0"/>
              <a:t>Supreme Court ruled AL bus segregation unconstitutional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defRPr/>
            </a:pPr>
            <a:r>
              <a:rPr lang="en-US" dirty="0" smtClean="0"/>
              <a:t>This success led to the rise of MLK as a civil rights leader</a:t>
            </a:r>
          </a:p>
        </p:txBody>
      </p:sp>
    </p:spTree>
    <p:extLst>
      <p:ext uri="{BB962C8B-B14F-4D97-AF65-F5344CB8AC3E}">
        <p14:creationId xmlns:p14="http://schemas.microsoft.com/office/powerpoint/2010/main" val="3492162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Rockwell"/>
                <a:cs typeface="Rockwell"/>
              </a:rPr>
              <a:t>John F. Kennedy (D) (1961-1963)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38200"/>
            <a:ext cx="4800600" cy="601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b="1" dirty="0">
                <a:latin typeface="Rockwell"/>
                <a:cs typeface="Rockwell"/>
              </a:rPr>
              <a:t>New Frontier</a:t>
            </a:r>
            <a:endParaRPr lang="en-US" sz="1600" dirty="0"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Expansion of social welfare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Clean Air Act (1963)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Peace Corps</a:t>
            </a:r>
          </a:p>
          <a:p>
            <a:pPr eaLnBrk="1" hangingPunct="1">
              <a:defRPr/>
            </a:pPr>
            <a:r>
              <a:rPr lang="en-US" sz="1800" dirty="0" smtClean="0">
                <a:latin typeface="Rockwell"/>
                <a:cs typeface="Rockwell"/>
                <a:hlinkClick r:id="rId2"/>
              </a:rPr>
              <a:t>“Ask </a:t>
            </a:r>
            <a:r>
              <a:rPr lang="en-US" sz="1800" dirty="0">
                <a:latin typeface="Rockwell"/>
                <a:cs typeface="Rockwell"/>
                <a:hlinkClick r:id="rId2"/>
              </a:rPr>
              <a:t>not what your country can do for you--ask what you can do for your country.</a:t>
            </a:r>
            <a:r>
              <a:rPr lang="ja-JP" altLang="en-US" sz="1800" dirty="0">
                <a:latin typeface="Rockwell"/>
                <a:cs typeface="Rockwell"/>
                <a:hlinkClick r:id="rId2"/>
              </a:rPr>
              <a:t>”</a:t>
            </a:r>
            <a:endParaRPr lang="en-US" sz="1800" dirty="0">
              <a:latin typeface="Rockwell"/>
              <a:cs typeface="Rockwell"/>
            </a:endParaRPr>
          </a:p>
          <a:p>
            <a:pPr eaLnBrk="1" hangingPunct="1">
              <a:defRPr/>
            </a:pPr>
            <a:r>
              <a:rPr lang="en-US" sz="1800" dirty="0">
                <a:latin typeface="Rockwell"/>
                <a:cs typeface="Rockwell"/>
              </a:rPr>
              <a:t>23rd Amendment (1961)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Electoral votes for D.C.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Rockwell"/>
                <a:cs typeface="Rockwell"/>
              </a:rPr>
              <a:t>Social and Cultural Developments</a:t>
            </a:r>
          </a:p>
          <a:p>
            <a:pPr lvl="1" eaLnBrk="1" hangingPunct="1">
              <a:defRPr/>
            </a:pPr>
            <a:r>
              <a:rPr lang="en-US" sz="1400" dirty="0">
                <a:solidFill>
                  <a:srgbClr val="FFFF00"/>
                </a:solidFill>
                <a:latin typeface="Rockwell"/>
                <a:cs typeface="Rockwell"/>
              </a:rPr>
              <a:t>Civil Rights Movement</a:t>
            </a:r>
          </a:p>
          <a:p>
            <a:pPr lvl="2" eaLnBrk="1" hangingPunct="1">
              <a:defRPr/>
            </a:pPr>
            <a:r>
              <a:rPr lang="en-US" sz="1200" dirty="0">
                <a:solidFill>
                  <a:srgbClr val="FFFF00"/>
                </a:solidFill>
                <a:latin typeface="Rockwell"/>
                <a:cs typeface="Rockwell"/>
              </a:rPr>
              <a:t>Freedom Rides</a:t>
            </a:r>
          </a:p>
          <a:p>
            <a:pPr lvl="2" eaLnBrk="1" hangingPunct="1">
              <a:defRPr/>
            </a:pPr>
            <a:r>
              <a:rPr lang="en-US" sz="1200" dirty="0">
                <a:solidFill>
                  <a:srgbClr val="FFFF00"/>
                </a:solidFill>
                <a:latin typeface="Rockwell"/>
                <a:cs typeface="Rockwell"/>
              </a:rPr>
              <a:t>Stand in the Schoolhouse Door (June 1963)</a:t>
            </a:r>
          </a:p>
          <a:p>
            <a:pPr lvl="2" eaLnBrk="1" hangingPunct="1">
              <a:defRPr/>
            </a:pPr>
            <a:r>
              <a:rPr lang="en-US" sz="1200" dirty="0">
                <a:solidFill>
                  <a:srgbClr val="FFFF00"/>
                </a:solidFill>
                <a:latin typeface="Rockwell"/>
                <a:cs typeface="Rockwell"/>
              </a:rPr>
              <a:t>March on Washington (Aug 28, 1963)</a:t>
            </a:r>
          </a:p>
          <a:p>
            <a:pPr lvl="1" eaLnBrk="1" hangingPunct="1">
              <a:defRPr/>
            </a:pPr>
            <a:r>
              <a:rPr lang="en-US" sz="1400" dirty="0">
                <a:solidFill>
                  <a:srgbClr val="FFFF00"/>
                </a:solidFill>
                <a:latin typeface="Rockwell"/>
                <a:cs typeface="Rockwell"/>
              </a:rPr>
              <a:t>Feminism</a:t>
            </a:r>
          </a:p>
          <a:p>
            <a:pPr lvl="2" eaLnBrk="1" hangingPunct="1">
              <a:defRPr/>
            </a:pPr>
            <a:r>
              <a:rPr lang="en-US" sz="1200" i="1" dirty="0">
                <a:solidFill>
                  <a:srgbClr val="FFFF00"/>
                </a:solidFill>
                <a:latin typeface="Rockwell"/>
                <a:cs typeface="Rockwell"/>
              </a:rPr>
              <a:t>The Feminine Mystique </a:t>
            </a:r>
            <a:r>
              <a:rPr lang="en-US" sz="1200" dirty="0">
                <a:solidFill>
                  <a:srgbClr val="FFFF00"/>
                </a:solidFill>
                <a:latin typeface="Rockwell"/>
                <a:cs typeface="Rockwell"/>
              </a:rPr>
              <a:t>(1963)</a:t>
            </a:r>
            <a:endParaRPr lang="en-US" sz="1200" i="1" dirty="0">
              <a:solidFill>
                <a:srgbClr val="FFFF00"/>
              </a:solidFill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en-US" sz="1400" i="1" dirty="0">
                <a:solidFill>
                  <a:srgbClr val="FFFF00"/>
                </a:solidFill>
                <a:latin typeface="Rockwell"/>
                <a:cs typeface="Rockwell"/>
              </a:rPr>
              <a:t>Silent Spring</a:t>
            </a:r>
            <a:r>
              <a:rPr lang="en-US" sz="1400" dirty="0">
                <a:solidFill>
                  <a:srgbClr val="FFFF00"/>
                </a:solidFill>
                <a:latin typeface="Rockwell"/>
                <a:cs typeface="Rockwell"/>
              </a:rPr>
              <a:t> by Rachel Carson (1962)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C000"/>
                </a:solidFill>
                <a:latin typeface="Rockwell"/>
                <a:cs typeface="Rockwell"/>
              </a:rPr>
              <a:t>Foreign Developments</a:t>
            </a:r>
          </a:p>
          <a:p>
            <a:pPr lvl="1" eaLnBrk="1" hangingPunct="1">
              <a:defRPr/>
            </a:pPr>
            <a:r>
              <a:rPr lang="en-US" sz="1400" dirty="0">
                <a:solidFill>
                  <a:srgbClr val="FFC000"/>
                </a:solidFill>
                <a:latin typeface="Rockwell"/>
                <a:cs typeface="Rockwell"/>
              </a:rPr>
              <a:t>Bay of Pigs Invasion (1961)</a:t>
            </a:r>
          </a:p>
          <a:p>
            <a:pPr lvl="1" eaLnBrk="1" hangingPunct="1">
              <a:defRPr/>
            </a:pPr>
            <a:r>
              <a:rPr lang="en-US" sz="1400" dirty="0">
                <a:solidFill>
                  <a:srgbClr val="FFC000"/>
                </a:solidFill>
                <a:latin typeface="Rockwell"/>
                <a:cs typeface="Rockwell"/>
              </a:rPr>
              <a:t>Berlin Wall</a:t>
            </a:r>
          </a:p>
          <a:p>
            <a:pPr lvl="1" eaLnBrk="1" hangingPunct="1">
              <a:defRPr/>
            </a:pPr>
            <a:r>
              <a:rPr lang="en-US" sz="1400" dirty="0">
                <a:solidFill>
                  <a:srgbClr val="FFC000"/>
                </a:solidFill>
                <a:latin typeface="Rockwell"/>
                <a:cs typeface="Rockwell"/>
              </a:rPr>
              <a:t>Cuban Missile Crisis (1962)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914400"/>
            <a:ext cx="43370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11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36" y="0"/>
            <a:ext cx="8694564" cy="914400"/>
          </a:xfrm>
        </p:spPr>
        <p:txBody>
          <a:bodyPr/>
          <a:lstStyle/>
          <a:p>
            <a:r>
              <a:rPr lang="en-US" dirty="0">
                <a:latin typeface="Rockwell"/>
                <a:ea typeface="ＭＳ Ｐゴシック" charset="0"/>
                <a:cs typeface="Rockwell"/>
              </a:rPr>
              <a:t>Moving Slowly on Civil Rights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2070"/>
            <a:ext cx="9144000" cy="572593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Civil Rights leaders refused to wait for JFK &amp; the gov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>
                <a:cs typeface="+mn-cs"/>
              </a:rPr>
              <a:t>t to respond</a:t>
            </a:r>
          </a:p>
          <a:p>
            <a:pPr lvl="1">
              <a:defRPr/>
            </a:pPr>
            <a:r>
              <a:rPr lang="en-US" dirty="0" smtClean="0"/>
              <a:t>Congress of Racial Equality (CORE) led a </a:t>
            </a:r>
            <a:r>
              <a:rPr lang="en-US" u="sng" dirty="0" smtClean="0"/>
              <a:t>freedom ride</a:t>
            </a:r>
            <a:r>
              <a:rPr lang="en-US" dirty="0" smtClean="0"/>
              <a:t> in 1961 to protest segregated buses</a:t>
            </a:r>
          </a:p>
          <a:p>
            <a:pPr lvl="1">
              <a:defRPr/>
            </a:pPr>
            <a:r>
              <a:rPr lang="en-US" dirty="0" smtClean="0"/>
              <a:t>Activists attempted to break a ban on black enrollment at Ole Miss &amp; University of Alabama </a:t>
            </a:r>
          </a:p>
        </p:txBody>
      </p:sp>
    </p:spTree>
    <p:extLst>
      <p:ext uri="{BB962C8B-B14F-4D97-AF65-F5344CB8AC3E}">
        <p14:creationId xmlns:p14="http://schemas.microsoft.com/office/powerpoint/2010/main" val="171373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Freedom Riders (TAS 480)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1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CCFFC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/>
                <a:ea typeface="ＭＳ Ｐゴシック" charset="0"/>
                <a:cs typeface="Rockwell"/>
              </a:rPr>
              <a:t>Freedom Rides, 1961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45059" name="Picture 7" descr="s84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9" b="2588"/>
          <a:stretch>
            <a:fillRect/>
          </a:stretch>
        </p:blipFill>
        <p:spPr bwMode="auto">
          <a:xfrm>
            <a:off x="0" y="766763"/>
            <a:ext cx="9144000" cy="6092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9" name="Picture 9" descr="Freedom Riders Bus Burned near Anniston, Alabama, 19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4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3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4000">
              <a:latin typeface="Rockwell"/>
              <a:ea typeface="ＭＳ Ｐゴシック" charset="0"/>
              <a:cs typeface="Rockwell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sz="2800">
              <a:latin typeface="Rockwell"/>
              <a:ea typeface="ＭＳ Ｐゴシック" charset="0"/>
              <a:cs typeface="Rockwell"/>
            </a:endParaRPr>
          </a:p>
        </p:txBody>
      </p:sp>
      <p:pic>
        <p:nvPicPr>
          <p:cNvPr id="46083" name="Picture 4" descr="br0121As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7513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5486400" y="0"/>
            <a:ext cx="3657600" cy="662940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smtClean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University of Alabama students burn desegregation notice</a:t>
            </a:r>
          </a:p>
        </p:txBody>
      </p:sp>
      <p:pic>
        <p:nvPicPr>
          <p:cNvPr id="206854" name="Picture 6" descr="Gov. George Wallace blocks the doorway to Foster Auditorium at the University of Alabama in Tuscaloosa, June 11, 1963.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534025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32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  <a:hlinkClick r:id="rId4"/>
              </a:rPr>
              <a:t>Alabama Governor George Wallace blocks black students</a:t>
            </a:r>
            <a:r>
              <a:rPr kumimoji="1" lang="ja-JP" altLang="en-US" sz="32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  <a:hlinkClick r:id="rId4"/>
              </a:rPr>
              <a:t>’</a:t>
            </a:r>
            <a:r>
              <a:rPr kumimoji="1" lang="en-US" altLang="ja-JP" sz="3200" dirty="0" smtClean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  <a:hlinkClick r:id="rId4"/>
              </a:rPr>
              <a:t> entrance into University of Alabama</a:t>
            </a:r>
            <a:endParaRPr kumimoji="1" lang="en-US" sz="3200" dirty="0" smtClean="0">
              <a:solidFill>
                <a:srgbClr val="000000"/>
              </a:solidFill>
              <a:latin typeface="Rockwell"/>
              <a:ea typeface="ＭＳ Ｐゴシック" charset="0"/>
              <a:cs typeface="Rockwell"/>
            </a:endParaRPr>
          </a:p>
        </p:txBody>
      </p:sp>
      <p:pic>
        <p:nvPicPr>
          <p:cNvPr id="206856" name="Picture 8" descr="br0174bs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t="10367" r="3421" b="10367"/>
          <a:stretch>
            <a:fillRect/>
          </a:stretch>
        </p:blipFill>
        <p:spPr bwMode="auto">
          <a:xfrm>
            <a:off x="0" y="508001"/>
            <a:ext cx="9144000" cy="596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60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6792"/>
            <a:ext cx="7772400" cy="2736632"/>
          </a:xfrm>
        </p:spPr>
        <p:txBody>
          <a:bodyPr>
            <a:normAutofit/>
          </a:bodyPr>
          <a:lstStyle/>
          <a:p>
            <a:r>
              <a:rPr lang="en-US" dirty="0" smtClean="0"/>
              <a:t>4. LBJ’s 60s-The Civil Rights Movement and the Great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smtClean="0"/>
              <a:t>APUSH 2018-2019</a:t>
            </a:r>
            <a:endParaRPr lang="en-US" dirty="0" smtClean="0"/>
          </a:p>
          <a:p>
            <a:r>
              <a:rPr lang="en-US" dirty="0" smtClean="0"/>
              <a:t>Period 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Rockwell"/>
              <a:ea typeface="ＭＳ Ｐゴシック" charset="0"/>
              <a:cs typeface="Rockwell"/>
            </a:endParaRP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Rockwell"/>
              <a:ea typeface="ＭＳ Ｐゴシック" charset="0"/>
              <a:cs typeface="Rockwell"/>
            </a:endParaRP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112"/>
            <a:ext cx="8229600" cy="86728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>
                <a:latin typeface="Rockwell"/>
                <a:cs typeface="Rockwell"/>
              </a:rPr>
              <a:t>Birmingham Marches, 1963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8229600" cy="59436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smtClean="0">
                <a:latin typeface="Rockwell"/>
                <a:cs typeface="Rockwell"/>
              </a:rPr>
              <a:t>MLK forced JFK to openly support the plight of African-Americans in 1963, via the Birmingham march </a:t>
            </a:r>
          </a:p>
          <a:p>
            <a:pPr lvl="1">
              <a:defRPr/>
            </a:pPr>
            <a:r>
              <a:rPr lang="en-US" smtClean="0">
                <a:latin typeface="Rockwell"/>
                <a:cs typeface="Rockwell"/>
              </a:rPr>
              <a:t>Police commissioner </a:t>
            </a:r>
            <a:r>
              <a:rPr lang="ja-JP" altLang="en-US" smtClean="0">
                <a:latin typeface="Rockwell"/>
                <a:cs typeface="Rockwell"/>
              </a:rPr>
              <a:t>“</a:t>
            </a:r>
            <a:r>
              <a:rPr lang="en-US" smtClean="0">
                <a:latin typeface="Rockwell"/>
                <a:cs typeface="Rockwell"/>
              </a:rPr>
              <a:t>Bull</a:t>
            </a:r>
            <a:r>
              <a:rPr lang="ja-JP" altLang="en-US" smtClean="0">
                <a:latin typeface="Rockwell"/>
                <a:cs typeface="Rockwell"/>
              </a:rPr>
              <a:t>”</a:t>
            </a:r>
            <a:r>
              <a:rPr lang="en-US" smtClean="0">
                <a:latin typeface="Rockwell"/>
                <a:cs typeface="Rockwell"/>
              </a:rPr>
              <a:t> Connor used brutal force to end the protests &amp; MLK was jailed </a:t>
            </a:r>
          </a:p>
          <a:p>
            <a:pPr lvl="1">
              <a:defRPr/>
            </a:pPr>
            <a:r>
              <a:rPr lang="en-US" smtClean="0">
                <a:latin typeface="Rockwell"/>
                <a:cs typeface="Rockwell"/>
              </a:rPr>
              <a:t>Police brutality helped sway public sentiment &amp; allowed JFK to begin civil rights legislation</a:t>
            </a:r>
          </a:p>
        </p:txBody>
      </p:sp>
      <p:pic>
        <p:nvPicPr>
          <p:cNvPr id="207879" name="Picture 7" descr="hoses.jpg (20342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162800" cy="4765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81" name="Picture 9" descr="birmingham-19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7162800" cy="5057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83" name="Picture 11" descr="Martin Luther King sits in a jail ce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4688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84" name="AutoShape 12"/>
          <p:cNvSpPr>
            <a:spLocks noChangeArrowheads="1"/>
          </p:cNvSpPr>
          <p:nvPr/>
        </p:nvSpPr>
        <p:spPr bwMode="auto">
          <a:xfrm>
            <a:off x="1676400" y="5181600"/>
            <a:ext cx="7162800" cy="1447800"/>
          </a:xfrm>
          <a:prstGeom prst="wedgeRectCallout">
            <a:avLst>
              <a:gd name="adj1" fmla="val -42176"/>
              <a:gd name="adj2" fmla="val -154167"/>
            </a:avLst>
          </a:prstGeom>
          <a:solidFill>
            <a:srgbClr val="99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MLK</a:t>
            </a:r>
            <a:r>
              <a:rPr lang="ja-JP" alt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s </a:t>
            </a:r>
            <a:r>
              <a:rPr lang="en-US" sz="2800" i="1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Letter From Birmingham Jail</a:t>
            </a:r>
            <a:r>
              <a:rPr lang="en-US" sz="28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 (1963) articulated the non-violent protest of the civil rights movement</a:t>
            </a:r>
          </a:p>
        </p:txBody>
      </p:sp>
    </p:spTree>
    <p:extLst>
      <p:ext uri="{BB962C8B-B14F-4D97-AF65-F5344CB8AC3E}">
        <p14:creationId xmlns:p14="http://schemas.microsoft.com/office/powerpoint/2010/main" val="95833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>
                <a:latin typeface="Rockwell"/>
                <a:ea typeface="ＭＳ Ｐゴシック" charset="0"/>
                <a:cs typeface="Rockwell"/>
              </a:rPr>
              <a:t>"</a:t>
            </a:r>
            <a:r>
              <a:rPr lang="en-US" dirty="0">
                <a:latin typeface="Rockwell"/>
                <a:ea typeface="ＭＳ Ｐゴシック" charset="0"/>
                <a:cs typeface="Rockwell"/>
                <a:hlinkClick r:id="rId2"/>
              </a:rPr>
              <a:t>I Have a Dream</a:t>
            </a:r>
            <a:r>
              <a:rPr lang="en-US" dirty="0">
                <a:latin typeface="Rockwell"/>
                <a:ea typeface="ＭＳ Ｐゴシック" charset="0"/>
                <a:cs typeface="Rockwell"/>
              </a:rPr>
              <a:t>"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In 1963, CORE, SCLC, NAACP, &amp; SNCC organized a March on Washington to pressure the </a:t>
            </a:r>
            <a:r>
              <a:rPr lang="en-US" dirty="0" err="1">
                <a:latin typeface="Rockwell"/>
                <a:ea typeface="ＭＳ Ｐゴシック" charset="0"/>
                <a:cs typeface="Rockwell"/>
              </a:rPr>
              <a:t>gov</a:t>
            </a:r>
            <a:r>
              <a:rPr lang="ja-JP" altLang="en-US" dirty="0">
                <a:latin typeface="Rockwell"/>
                <a:ea typeface="ＭＳ Ｐゴシック" charset="0"/>
                <a:cs typeface="Rockwell"/>
              </a:rPr>
              <a:t>’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</a:rPr>
              <a:t>t to pass a civil rights act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200,000 civil rights protesters heard MLK give the </a:t>
            </a:r>
            <a:r>
              <a:rPr lang="ja-JP" altLang="en-US" dirty="0">
                <a:latin typeface="Rockwell"/>
                <a:ea typeface="ＭＳ Ｐゴシック" charset="0"/>
                <a:cs typeface="Rockwell"/>
              </a:rPr>
              <a:t>“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</a:rPr>
              <a:t>I Have a Dream</a:t>
            </a:r>
            <a:r>
              <a:rPr lang="ja-JP" altLang="en-US" dirty="0">
                <a:latin typeface="Rockwell"/>
                <a:ea typeface="ＭＳ Ｐゴシック" charset="0"/>
                <a:cs typeface="Rockwell"/>
              </a:rPr>
              <a:t>”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</a:rPr>
              <a:t> speech for racial equality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The Kennedy Administration responded by laying framework for a Civil Rights Act</a:t>
            </a:r>
          </a:p>
        </p:txBody>
      </p:sp>
    </p:spTree>
    <p:extLst>
      <p:ext uri="{BB962C8B-B14F-4D97-AF65-F5344CB8AC3E}">
        <p14:creationId xmlns:p14="http://schemas.microsoft.com/office/powerpoint/2010/main" val="236164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58629" y="0"/>
            <a:ext cx="8556771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>
                <a:latin typeface="Rockwell"/>
                <a:cs typeface="Rockwell"/>
              </a:rPr>
              <a:t>"Let Us Continue"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On Nov 22, 1963 in Dallas, JFK was assassinated &amp; VP Lyndon Johnson became president: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LBJ was a master politician with a reputation for getting results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LBJ promised to continue Kennedy's liberal agenda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LBJ ultimately exceeded JFK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s record on providing economic &amp; racial equality</a:t>
            </a:r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>
            <a:off x="152400" y="5229544"/>
            <a:ext cx="8915400" cy="1524000"/>
          </a:xfrm>
          <a:prstGeom prst="wedgeRectCallout">
            <a:avLst>
              <a:gd name="adj1" fmla="val 12659"/>
              <a:gd name="adj2" fmla="val -14240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  <a:latin typeface="Rockwell"/>
                <a:cs typeface="Rockwell"/>
              </a:rPr>
              <a:t>LBJ helped push through the greatest </a:t>
            </a:r>
            <a:r>
              <a:rPr lang="en-US" sz="3200" dirty="0" smtClean="0">
                <a:solidFill>
                  <a:schemeClr val="bg1"/>
                </a:solidFill>
                <a:latin typeface="Rockwell"/>
                <a:cs typeface="Rockwell"/>
              </a:rPr>
              <a:t>array of </a:t>
            </a:r>
            <a:r>
              <a:rPr lang="en-US" sz="3200" dirty="0">
                <a:solidFill>
                  <a:schemeClr val="bg1"/>
                </a:solidFill>
                <a:latin typeface="Rockwell"/>
                <a:cs typeface="Rockwell"/>
              </a:rPr>
              <a:t>liberal legislation in U.S. history </a:t>
            </a:r>
            <a:r>
              <a:rPr lang="en-US" sz="3200" dirty="0" smtClean="0">
                <a:solidFill>
                  <a:schemeClr val="bg1"/>
                </a:solidFill>
                <a:latin typeface="Rockwell"/>
                <a:cs typeface="Rockwell"/>
              </a:rPr>
              <a:t>(</a:t>
            </a:r>
            <a:r>
              <a:rPr kumimoji="1" lang="en-US" sz="3200" dirty="0" smtClean="0">
                <a:solidFill>
                  <a:schemeClr val="bg1"/>
                </a:solidFill>
                <a:latin typeface="Rockwell"/>
                <a:cs typeface="Rockwell"/>
              </a:rPr>
              <a:t>“</a:t>
            </a:r>
            <a:r>
              <a:rPr kumimoji="1" lang="en-US" sz="3200" u="sng" dirty="0" smtClean="0">
                <a:solidFill>
                  <a:schemeClr val="bg1"/>
                </a:solidFill>
                <a:latin typeface="Rockwell"/>
                <a:cs typeface="Rockwell"/>
              </a:rPr>
              <a:t>Great Society</a:t>
            </a:r>
            <a:r>
              <a:rPr kumimoji="1" lang="en-US" sz="3200" dirty="0" smtClean="0">
                <a:solidFill>
                  <a:schemeClr val="bg1"/>
                </a:solidFill>
                <a:latin typeface="Rockwell"/>
                <a:cs typeface="Rockwell"/>
              </a:rPr>
              <a:t>”)</a:t>
            </a:r>
            <a:r>
              <a:rPr lang="en-US" sz="3200" dirty="0">
                <a:solidFill>
                  <a:schemeClr val="bg1"/>
                </a:solidFill>
                <a:latin typeface="Rockwell"/>
                <a:cs typeface="Rockwell"/>
              </a:rPr>
              <a:t>, surpassing FDR</a:t>
            </a:r>
            <a:r>
              <a:rPr lang="ja-JP" altLang="en-US" sz="3200" dirty="0">
                <a:solidFill>
                  <a:schemeClr val="bg1"/>
                </a:solidFill>
                <a:latin typeface="Rockwell"/>
                <a:cs typeface="Rockwell"/>
              </a:rPr>
              <a:t>’</a:t>
            </a:r>
            <a:r>
              <a:rPr lang="en-US" sz="3200" dirty="0">
                <a:solidFill>
                  <a:schemeClr val="bg1"/>
                </a:solidFill>
                <a:latin typeface="Rockwell"/>
                <a:cs typeface="Rockwell"/>
              </a:rPr>
              <a:t>s New Deal</a:t>
            </a:r>
          </a:p>
        </p:txBody>
      </p:sp>
    </p:spTree>
    <p:extLst>
      <p:ext uri="{BB962C8B-B14F-4D97-AF65-F5344CB8AC3E}">
        <p14:creationId xmlns:p14="http://schemas.microsoft.com/office/powerpoint/2010/main" val="4216728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Rockwell"/>
                <a:cs typeface="Rockwell"/>
              </a:rPr>
              <a:t>Lyndon B. Johnson (D) (1963-1969)</a:t>
            </a:r>
          </a:p>
        </p:txBody>
      </p:sp>
      <p:sp>
        <p:nvSpPr>
          <p:cNvPr id="29698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14400"/>
            <a:ext cx="44958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1800">
                <a:effectLst/>
                <a:latin typeface="Rockwell"/>
                <a:cs typeface="Rockwell"/>
              </a:rPr>
              <a:t>Great Society</a:t>
            </a:r>
          </a:p>
          <a:p>
            <a:r>
              <a:rPr lang="en-US" sz="1800">
                <a:effectLst/>
                <a:latin typeface="Rockwell"/>
                <a:cs typeface="Rockwell"/>
              </a:rPr>
              <a:t>War on Poverty</a:t>
            </a:r>
          </a:p>
          <a:p>
            <a:r>
              <a:rPr lang="en-US" sz="1800">
                <a:effectLst/>
                <a:latin typeface="Rockwell"/>
                <a:cs typeface="Rockwell"/>
              </a:rPr>
              <a:t>24th Amendment (1964)</a:t>
            </a:r>
          </a:p>
          <a:p>
            <a:pPr lvl="1"/>
            <a:r>
              <a:rPr lang="en-US" sz="1600">
                <a:effectLst/>
                <a:latin typeface="Rockwell"/>
                <a:cs typeface="Rockwell"/>
              </a:rPr>
              <a:t>Poll taxes unconstitutional</a:t>
            </a:r>
          </a:p>
          <a:p>
            <a:r>
              <a:rPr lang="en-US" sz="1800">
                <a:effectLst/>
                <a:latin typeface="Rockwell"/>
                <a:cs typeface="Rockwell"/>
              </a:rPr>
              <a:t>25th Amendment (1967)</a:t>
            </a:r>
          </a:p>
          <a:p>
            <a:pPr lvl="1"/>
            <a:r>
              <a:rPr lang="en-US" sz="1600">
                <a:effectLst/>
                <a:latin typeface="Rockwell"/>
                <a:cs typeface="Rockwell"/>
              </a:rPr>
              <a:t>Presidential succession</a:t>
            </a:r>
            <a:endParaRPr lang="en-US" sz="1800">
              <a:effectLst/>
              <a:latin typeface="Rockwell"/>
              <a:cs typeface="Rockwell"/>
            </a:endParaRPr>
          </a:p>
          <a:p>
            <a:r>
              <a:rPr lang="en-US" sz="1800">
                <a:solidFill>
                  <a:srgbClr val="FFFF00"/>
                </a:solidFill>
                <a:effectLst/>
                <a:latin typeface="Rockwell"/>
                <a:cs typeface="Rockwell"/>
              </a:rPr>
              <a:t>Social and Cultural Developments</a:t>
            </a:r>
          </a:p>
          <a:p>
            <a:pPr lvl="1"/>
            <a:r>
              <a:rPr lang="en-US" sz="1600">
                <a:solidFill>
                  <a:srgbClr val="FFFF00"/>
                </a:solidFill>
                <a:effectLst/>
                <a:latin typeface="Rockwell"/>
                <a:cs typeface="Rockwell"/>
              </a:rPr>
              <a:t>Civil Rights Movement</a:t>
            </a:r>
          </a:p>
          <a:p>
            <a:pPr lvl="2"/>
            <a:r>
              <a:rPr lang="en-US" sz="1400">
                <a:solidFill>
                  <a:srgbClr val="FFFF00"/>
                </a:solidFill>
                <a:effectLst/>
                <a:latin typeface="Rockwell"/>
                <a:cs typeface="Rockwell"/>
              </a:rPr>
              <a:t>Civil Rights Act of 1964</a:t>
            </a:r>
          </a:p>
          <a:p>
            <a:pPr lvl="2"/>
            <a:r>
              <a:rPr lang="en-US" sz="1400">
                <a:solidFill>
                  <a:srgbClr val="FFFF00"/>
                </a:solidFill>
                <a:effectLst/>
                <a:latin typeface="Rockwell"/>
                <a:cs typeface="Rockwell"/>
              </a:rPr>
              <a:t>March to Selma (March 1965)</a:t>
            </a:r>
          </a:p>
          <a:p>
            <a:pPr lvl="2"/>
            <a:r>
              <a:rPr lang="en-US" sz="1400">
                <a:solidFill>
                  <a:srgbClr val="FFFF00"/>
                </a:solidFill>
                <a:effectLst/>
                <a:latin typeface="Rockwell"/>
                <a:cs typeface="Rockwell"/>
              </a:rPr>
              <a:t>Voting Rights Act of 1965</a:t>
            </a:r>
          </a:p>
          <a:p>
            <a:pPr lvl="1"/>
            <a:r>
              <a:rPr lang="en-US" sz="1600">
                <a:solidFill>
                  <a:srgbClr val="FFFF00"/>
                </a:solidFill>
                <a:effectLst/>
                <a:latin typeface="Rockwell"/>
                <a:cs typeface="Rockwell"/>
              </a:rPr>
              <a:t>Counterculture Movement</a:t>
            </a:r>
          </a:p>
          <a:p>
            <a:pPr lvl="2"/>
            <a:r>
              <a:rPr lang="en-US" sz="1400">
                <a:solidFill>
                  <a:srgbClr val="FFFF00"/>
                </a:solidFill>
                <a:effectLst/>
                <a:latin typeface="Rockwell"/>
                <a:cs typeface="Rockwell"/>
              </a:rPr>
              <a:t>Free Speech Movement (1964)</a:t>
            </a:r>
          </a:p>
          <a:p>
            <a:pPr lvl="2"/>
            <a:r>
              <a:rPr lang="en-US" sz="1400">
                <a:solidFill>
                  <a:srgbClr val="FFFF00"/>
                </a:solidFill>
                <a:effectLst/>
                <a:latin typeface="Rockwell"/>
                <a:cs typeface="Rockwell"/>
              </a:rPr>
              <a:t>Woodstock Music Festival (1969)</a:t>
            </a:r>
          </a:p>
          <a:p>
            <a:pPr lvl="1"/>
            <a:r>
              <a:rPr lang="en-US" sz="1600">
                <a:solidFill>
                  <a:srgbClr val="FFFF00"/>
                </a:solidFill>
                <a:effectLst/>
                <a:latin typeface="Rockwell"/>
                <a:cs typeface="Rockwell"/>
              </a:rPr>
              <a:t>Feminism</a:t>
            </a:r>
          </a:p>
          <a:p>
            <a:pPr lvl="2"/>
            <a:r>
              <a:rPr lang="en-US" sz="1400">
                <a:solidFill>
                  <a:srgbClr val="FFFF00"/>
                </a:solidFill>
                <a:effectLst/>
                <a:latin typeface="Rockwell"/>
                <a:cs typeface="Rockwell"/>
              </a:rPr>
              <a:t>National Organization for Women (NOW) (1966)</a:t>
            </a:r>
          </a:p>
          <a:p>
            <a:r>
              <a:rPr lang="en-US" sz="1800">
                <a:solidFill>
                  <a:srgbClr val="FFC000"/>
                </a:solidFill>
                <a:effectLst/>
                <a:latin typeface="Rockwell"/>
                <a:cs typeface="Rockwell"/>
              </a:rPr>
              <a:t>Foreign Developments</a:t>
            </a:r>
          </a:p>
          <a:p>
            <a:pPr lvl="1"/>
            <a:r>
              <a:rPr lang="en-US" sz="1600">
                <a:solidFill>
                  <a:srgbClr val="FFC000"/>
                </a:solidFill>
                <a:effectLst/>
                <a:latin typeface="Rockwell"/>
                <a:cs typeface="Rockwell"/>
              </a:rPr>
              <a:t>Vietnam</a:t>
            </a:r>
          </a:p>
          <a:p>
            <a:pPr lvl="1"/>
            <a:r>
              <a:rPr lang="en-US" sz="1600">
                <a:solidFill>
                  <a:srgbClr val="FFC000"/>
                </a:solidFill>
                <a:effectLst/>
                <a:latin typeface="Rockwell"/>
                <a:cs typeface="Rockwell"/>
              </a:rPr>
              <a:t>Gulf of Tonkin Incident</a:t>
            </a:r>
          </a:p>
        </p:txBody>
      </p:sp>
      <p:pic>
        <p:nvPicPr>
          <p:cNvPr id="2969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5488" y="838200"/>
            <a:ext cx="4467225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6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07376" y="0"/>
            <a:ext cx="8708024" cy="99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Lyndon Johnson in Action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43964"/>
            <a:ext cx="9144000" cy="5614036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LBJ quickly pushed through Congress 2 key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Kennedy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 bills: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A $10 billion reduction in income taxes that led to increased consumer spending &amp; new jobs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The </a:t>
            </a:r>
            <a:r>
              <a:rPr lang="en-US" u="sng" dirty="0">
                <a:latin typeface="Rockwell"/>
                <a:cs typeface="Rockwell"/>
              </a:rPr>
              <a:t>Civil Rights Act of 1964</a:t>
            </a:r>
            <a:r>
              <a:rPr lang="en-US" dirty="0">
                <a:latin typeface="Rockwell"/>
                <a:cs typeface="Rockwell"/>
              </a:rPr>
              <a:t> that declared segregation in public facilities illegal &amp; protected black voting rights</a:t>
            </a:r>
          </a:p>
        </p:txBody>
      </p:sp>
      <p:sp>
        <p:nvSpPr>
          <p:cNvPr id="228358" name="AutoShape 6"/>
          <p:cNvSpPr>
            <a:spLocks noChangeArrowheads="1"/>
          </p:cNvSpPr>
          <p:nvPr/>
        </p:nvSpPr>
        <p:spPr bwMode="auto">
          <a:xfrm>
            <a:off x="1143000" y="5263198"/>
            <a:ext cx="7467600" cy="1594801"/>
          </a:xfrm>
          <a:prstGeom prst="wedgeRectCallout">
            <a:avLst>
              <a:gd name="adj1" fmla="val -5647"/>
              <a:gd name="adj2" fmla="val -105956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3200" dirty="0">
                <a:solidFill>
                  <a:srgbClr val="000000"/>
                </a:solidFill>
              </a:rPr>
              <a:t>The most significant legislation on race since the Reconstruction Amendments</a:t>
            </a:r>
          </a:p>
        </p:txBody>
      </p:sp>
    </p:spTree>
    <p:extLst>
      <p:ext uri="{BB962C8B-B14F-4D97-AF65-F5344CB8AC3E}">
        <p14:creationId xmlns:p14="http://schemas.microsoft.com/office/powerpoint/2010/main" val="3865297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636000" cy="990600"/>
          </a:xfrm>
        </p:spPr>
        <p:txBody>
          <a:bodyPr/>
          <a:lstStyle/>
          <a:p>
            <a:r>
              <a:rPr lang="en-US" dirty="0">
                <a:latin typeface="Rockwell"/>
                <a:cs typeface="Rockwell"/>
              </a:rPr>
              <a:t>The Election of 1964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In 1964, LBJ ran against: 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Conservative Republican Barry Goldwater rejected LBJ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s liberal welfare programs &amp; called for a stronger foreign policy stance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Segregationist George Wallace</a:t>
            </a:r>
          </a:p>
          <a:p>
            <a:pPr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LBJ won in a landslide &amp; the Democrats took control of Congress for 1</a:t>
            </a:r>
            <a:r>
              <a:rPr lang="en-US" baseline="30000" dirty="0">
                <a:latin typeface="Rockwell"/>
                <a:cs typeface="Rockwell"/>
              </a:rPr>
              <a:t>st</a:t>
            </a:r>
            <a:r>
              <a:rPr lang="en-US" dirty="0">
                <a:latin typeface="Rockwell"/>
                <a:cs typeface="Rockwell"/>
              </a:rPr>
              <a:t> time in 25 years</a:t>
            </a:r>
          </a:p>
        </p:txBody>
      </p:sp>
      <p:pic>
        <p:nvPicPr>
          <p:cNvPr id="7" name="Picture 11" descr="1964_Electoral_Map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/>
          <a:stretch>
            <a:fillRect/>
          </a:stretch>
        </p:blipFill>
        <p:spPr bwMode="auto">
          <a:xfrm>
            <a:off x="0" y="904875"/>
            <a:ext cx="9144000" cy="503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87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1" y="0"/>
            <a:ext cx="8666959" cy="914400"/>
          </a:xfrm>
        </p:spPr>
        <p:txBody>
          <a:bodyPr/>
          <a:lstStyle/>
          <a:p>
            <a:r>
              <a:rPr lang="en-US" dirty="0">
                <a:latin typeface="Rockwell"/>
                <a:ea typeface="ＭＳ Ｐゴシック" charset="0"/>
                <a:cs typeface="Rockwell"/>
              </a:rPr>
              <a:t>Civil Rights under LBJ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7292"/>
            <a:ext cx="9144000" cy="5670707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Civil rights groups were not content &amp; continued for equality: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Freedom Summer in 1964 led to the registration of thousands of Mississippi blacks to vote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The 1965 protest march from Selma, Alabama to Montgomery led to police</a:t>
            </a:r>
            <a:r>
              <a:rPr lang="en-US" sz="3000" dirty="0">
                <a:latin typeface="Rockwell"/>
                <a:ea typeface="ＭＳ Ｐゴシック" charset="0"/>
                <a:cs typeface="Rockwell"/>
              </a:rPr>
              <a:t> </a:t>
            </a:r>
            <a:r>
              <a:rPr lang="en-US" dirty="0">
                <a:latin typeface="Rockwell"/>
                <a:ea typeface="ＭＳ Ｐゴシック" charset="0"/>
                <a:cs typeface="Rockwell"/>
              </a:rPr>
              <a:t>violence; </a:t>
            </a:r>
            <a:r>
              <a:rPr lang="ja-JP" altLang="en-US" sz="3500" dirty="0">
                <a:latin typeface="Rockwell"/>
                <a:ea typeface="ＭＳ Ｐゴシック" charset="0"/>
                <a:cs typeface="Rockwell"/>
              </a:rPr>
              <a:t>“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  <a:hlinkClick r:id="rId2"/>
              </a:rPr>
              <a:t>Bloody</a:t>
            </a:r>
            <a:r>
              <a:rPr lang="en-US" altLang="ja-JP" sz="3000" dirty="0">
                <a:latin typeface="Rockwell"/>
                <a:ea typeface="ＭＳ Ｐゴシック" charset="0"/>
                <a:cs typeface="Rockwell"/>
                <a:hlinkClick r:id="rId2"/>
              </a:rPr>
              <a:t> 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  <a:hlinkClick r:id="rId2"/>
              </a:rPr>
              <a:t>Sunday</a:t>
            </a:r>
            <a:r>
              <a:rPr lang="ja-JP" altLang="en-US" dirty="0">
                <a:latin typeface="Rockwell"/>
                <a:ea typeface="ＭＳ Ｐゴシック" charset="0"/>
                <a:cs typeface="Rockwell"/>
              </a:rPr>
              <a:t>”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</a:rPr>
              <a:t> shocked people in the North more than any other event</a:t>
            </a:r>
            <a:endParaRPr lang="en-US" dirty="0"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5716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LBJ Supports Civil Rights TAS 488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98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045" y="0"/>
            <a:ext cx="8639355" cy="762000"/>
          </a:xfrm>
        </p:spPr>
        <p:txBody>
          <a:bodyPr/>
          <a:lstStyle/>
          <a:p>
            <a:r>
              <a:rPr lang="en-US" dirty="0">
                <a:latin typeface="Rockwell"/>
                <a:ea typeface="ＭＳ Ｐゴシック" charset="0"/>
                <a:cs typeface="Rockwell"/>
              </a:rPr>
              <a:t>Civil Rights under LBJ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6848"/>
            <a:ext cx="9144000" cy="5781152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dirty="0" smtClean="0">
                <a:latin typeface="Rockwell"/>
                <a:cs typeface="Rockwell"/>
              </a:rPr>
              <a:t>After the Selma march, LBJ &amp; Congress passed the </a:t>
            </a:r>
            <a:r>
              <a:rPr lang="en-US" u="sng" dirty="0" smtClean="0">
                <a:latin typeface="Rockwell"/>
                <a:cs typeface="Rockwell"/>
                <a:hlinkClick r:id="rId2"/>
              </a:rPr>
              <a:t>Voting Rights Act (1965)</a:t>
            </a:r>
            <a:endParaRPr lang="en-US" dirty="0" smtClean="0">
              <a:latin typeface="Rockwell"/>
              <a:cs typeface="Rockwell"/>
            </a:endParaRPr>
          </a:p>
          <a:p>
            <a:pPr lvl="1">
              <a:lnSpc>
                <a:spcPct val="95000"/>
              </a:lnSpc>
              <a:defRPr/>
            </a:pPr>
            <a:r>
              <a:rPr lang="en-US" dirty="0" smtClean="0">
                <a:latin typeface="Rockwell"/>
                <a:cs typeface="Rockwell"/>
              </a:rPr>
              <a:t>Banned literacy tests &amp; sent federal voting officials into the South to protect voters</a:t>
            </a:r>
          </a:p>
          <a:p>
            <a:pPr lvl="1">
              <a:lnSpc>
                <a:spcPct val="95000"/>
              </a:lnSpc>
              <a:defRPr/>
            </a:pPr>
            <a:r>
              <a:rPr lang="en-US" dirty="0" smtClean="0">
                <a:latin typeface="Rockwell"/>
                <a:cs typeface="Rockwell"/>
              </a:rPr>
              <a:t>The act finally accomplished what Radical Republicans had envisioned when the 15</a:t>
            </a:r>
            <a:r>
              <a:rPr lang="en-US" baseline="30000" dirty="0" smtClean="0">
                <a:latin typeface="Rockwell"/>
                <a:cs typeface="Rockwell"/>
              </a:rPr>
              <a:t>th</a:t>
            </a:r>
            <a:r>
              <a:rPr lang="en-US" dirty="0" smtClean="0">
                <a:latin typeface="Rockwell"/>
                <a:cs typeface="Rockwell"/>
              </a:rPr>
              <a:t> Amendment was enacted in 1870</a:t>
            </a:r>
          </a:p>
          <a:p>
            <a:pPr lvl="2">
              <a:lnSpc>
                <a:spcPct val="95000"/>
              </a:lnSpc>
              <a:defRPr/>
            </a:pPr>
            <a:r>
              <a:rPr lang="en-US" dirty="0" smtClean="0">
                <a:latin typeface="Rockwell"/>
                <a:cs typeface="Rockwell"/>
              </a:rPr>
              <a:t>24</a:t>
            </a:r>
            <a:r>
              <a:rPr lang="en-US" baseline="30000" dirty="0" smtClean="0">
                <a:latin typeface="Rockwell"/>
                <a:cs typeface="Rockwell"/>
              </a:rPr>
              <a:t>th</a:t>
            </a:r>
            <a:r>
              <a:rPr lang="en-US" dirty="0" smtClean="0">
                <a:latin typeface="Rockwell"/>
                <a:cs typeface="Rockwell"/>
              </a:rPr>
              <a:t> Amendment-banned poll taxes (1964)</a:t>
            </a:r>
          </a:p>
        </p:txBody>
      </p:sp>
    </p:spTree>
    <p:extLst>
      <p:ext uri="{BB962C8B-B14F-4D97-AF65-F5344CB8AC3E}">
        <p14:creationId xmlns:p14="http://schemas.microsoft.com/office/powerpoint/2010/main" val="328229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Rockwell"/>
                <a:ea typeface="ＭＳ Ｐゴシック" charset="0"/>
                <a:cs typeface="Rockwell"/>
              </a:rPr>
              <a:t>Black Voter Registration in South</a:t>
            </a:r>
          </a:p>
        </p:txBody>
      </p:sp>
      <p:pic>
        <p:nvPicPr>
          <p:cNvPr id="217091" name="Picture 3" descr="DIVI72336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105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458200" cy="129061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None/>
              <a:defRPr/>
            </a:pPr>
            <a:r>
              <a:rPr kumimoji="1" lang="en-US" sz="32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Blacks became a voting force in Southern politics for the 1</a:t>
            </a:r>
            <a:r>
              <a:rPr kumimoji="1" lang="en-US" sz="3200" baseline="300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st</a:t>
            </a:r>
            <a:r>
              <a:rPr kumimoji="1" lang="en-US" sz="3200" dirty="0">
                <a:solidFill>
                  <a:srgbClr val="000000"/>
                </a:solidFill>
                <a:latin typeface="Rockwell"/>
                <a:ea typeface="ＭＳ Ｐゴシック" charset="0"/>
                <a:cs typeface="Rockwell"/>
              </a:rPr>
              <a:t> time since Reconstruction</a:t>
            </a:r>
            <a:endParaRPr lang="en-US" sz="3200" dirty="0">
              <a:solidFill>
                <a:srgbClr val="000000"/>
              </a:solidFill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66121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extent to which the Civil Rights Movement and Great society demonstrated </a:t>
            </a:r>
            <a:r>
              <a:rPr lang="en-US" i="1" dirty="0" smtClean="0"/>
              <a:t>change</a:t>
            </a:r>
            <a:r>
              <a:rPr lang="en-US" dirty="0" smtClean="0"/>
              <a:t> in American society and politics.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8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7" name="Rectangle 5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373937" cy="1122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Rockwell"/>
                <a:cs typeface="Rockwell"/>
              </a:rPr>
              <a:t>Discuss how the civil rights movement evolved during the 1950s and 1960s and explain each of the three developments.</a:t>
            </a:r>
          </a:p>
        </p:txBody>
      </p:sp>
      <p:grpSp>
        <p:nvGrpSpPr>
          <p:cNvPr id="428107" name="Group 75"/>
          <p:cNvGrpSpPr>
            <a:grpSpLocks/>
          </p:cNvGrpSpPr>
          <p:nvPr/>
        </p:nvGrpSpPr>
        <p:grpSpPr bwMode="auto">
          <a:xfrm>
            <a:off x="414753" y="1917779"/>
            <a:ext cx="8348247" cy="4483022"/>
            <a:chOff x="480" y="1950"/>
            <a:chExt cx="5040" cy="2082"/>
          </a:xfrm>
        </p:grpSpPr>
        <p:grpSp>
          <p:nvGrpSpPr>
            <p:cNvPr id="7176" name="Group 49"/>
            <p:cNvGrpSpPr>
              <a:grpSpLocks/>
            </p:cNvGrpSpPr>
            <p:nvPr/>
          </p:nvGrpSpPr>
          <p:grpSpPr bwMode="auto">
            <a:xfrm>
              <a:off x="1904" y="2337"/>
              <a:ext cx="1315" cy="1113"/>
              <a:chOff x="5039" y="4832"/>
              <a:chExt cx="2160" cy="1828"/>
            </a:xfrm>
          </p:grpSpPr>
          <p:sp>
            <p:nvSpPr>
              <p:cNvPr id="428083" name="Text Box 51"/>
              <p:cNvSpPr txBox="1">
                <a:spLocks noChangeArrowheads="1"/>
              </p:cNvSpPr>
              <p:nvPr/>
            </p:nvSpPr>
            <p:spPr bwMode="auto">
              <a:xfrm>
                <a:off x="5220" y="5221"/>
                <a:ext cx="1800" cy="1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solidFill>
                      <a:srgbClr val="E7E6CE"/>
                    </a:solidFill>
                    <a:latin typeface="Rockwell"/>
                    <a:ea typeface="ＭＳ Ｐゴシック" charset="0"/>
                    <a:cs typeface="Rockwell"/>
                  </a:rPr>
                  <a:t>Civil Rights</a:t>
                </a:r>
                <a:endParaRPr lang="en-US" sz="2000" dirty="0">
                  <a:solidFill>
                    <a:srgbClr val="E7E6CE"/>
                  </a:solidFill>
                  <a:latin typeface="Rockwell"/>
                  <a:ea typeface="ＭＳ Ｐゴシック" charset="0"/>
                  <a:cs typeface="Rockwell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solidFill>
                      <a:srgbClr val="E7E6CE"/>
                    </a:solidFill>
                    <a:latin typeface="Rockwell"/>
                    <a:ea typeface="ＭＳ Ｐゴシック" charset="0"/>
                    <a:cs typeface="Rockwell"/>
                  </a:rPr>
                  <a:t>for </a:t>
                </a:r>
                <a:endParaRPr lang="en-US" sz="2000" dirty="0">
                  <a:solidFill>
                    <a:srgbClr val="E7E6CE"/>
                  </a:solidFill>
                  <a:latin typeface="Rockwell"/>
                  <a:ea typeface="ＭＳ Ｐゴシック" charset="0"/>
                  <a:cs typeface="Rockwell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b="1" dirty="0">
                    <a:solidFill>
                      <a:srgbClr val="E7E6CE"/>
                    </a:solidFill>
                    <a:latin typeface="Rockwell"/>
                    <a:ea typeface="ＭＳ Ｐゴシック" charset="0"/>
                    <a:cs typeface="Rockwell"/>
                  </a:rPr>
                  <a:t>African Americans</a:t>
                </a:r>
                <a:endParaRPr lang="en-US" sz="2000" dirty="0">
                  <a:solidFill>
                    <a:srgbClr val="E7E6CE"/>
                  </a:solidFill>
                  <a:latin typeface="Rockwell"/>
                  <a:ea typeface="ＭＳ Ｐゴシック" charset="0"/>
                  <a:cs typeface="Rockwell"/>
                </a:endParaRPr>
              </a:p>
            </p:txBody>
          </p:sp>
          <p:sp>
            <p:nvSpPr>
              <p:cNvPr id="7197" name="Oval 50"/>
              <p:cNvSpPr>
                <a:spLocks noChangeArrowheads="1"/>
              </p:cNvSpPr>
              <p:nvPr/>
            </p:nvSpPr>
            <p:spPr bwMode="auto">
              <a:xfrm>
                <a:off x="5039" y="4832"/>
                <a:ext cx="2160" cy="182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7E6CE"/>
                  </a:solidFill>
                  <a:latin typeface="Rockwell"/>
                  <a:ea typeface="ＭＳ Ｐゴシック" charset="0"/>
                  <a:cs typeface="Rockwell"/>
                </a:endParaRPr>
              </a:p>
            </p:txBody>
          </p:sp>
        </p:grpSp>
        <p:sp>
          <p:nvSpPr>
            <p:cNvPr id="7177" name="Line 48"/>
            <p:cNvSpPr>
              <a:spLocks noChangeShapeType="1"/>
            </p:cNvSpPr>
            <p:nvPr/>
          </p:nvSpPr>
          <p:spPr bwMode="auto">
            <a:xfrm>
              <a:off x="1357" y="2975"/>
              <a:ext cx="0" cy="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7E6CE"/>
                </a:solidFill>
                <a:latin typeface="Rockwell"/>
                <a:ea typeface="ＭＳ Ｐゴシック" charset="0"/>
                <a:cs typeface="Rockwell"/>
              </a:endParaRPr>
            </a:p>
          </p:txBody>
        </p:sp>
        <p:sp>
          <p:nvSpPr>
            <p:cNvPr id="7178" name="Text Box 47"/>
            <p:cNvSpPr txBox="1">
              <a:spLocks noChangeArrowheads="1"/>
            </p:cNvSpPr>
            <p:nvPr/>
          </p:nvSpPr>
          <p:spPr bwMode="auto">
            <a:xfrm>
              <a:off x="590" y="2719"/>
              <a:ext cx="1314" cy="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3E456A"/>
                  </a:solidFill>
                  <a:latin typeface="Rockwell"/>
                  <a:cs typeface="Rockwell"/>
                </a:rPr>
                <a:t>Development:</a:t>
              </a:r>
              <a:endParaRPr lang="en-US" sz="2000" smtClean="0">
                <a:solidFill>
                  <a:srgbClr val="3E456A"/>
                </a:solidFill>
                <a:latin typeface="Rockwell"/>
                <a:cs typeface="Rockwell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3E456A"/>
                  </a:solidFill>
                  <a:latin typeface="Rockwell"/>
                  <a:cs typeface="Rockwell"/>
                </a:rPr>
                <a:t>Warren Court</a:t>
              </a:r>
            </a:p>
          </p:txBody>
        </p:sp>
        <p:sp>
          <p:nvSpPr>
            <p:cNvPr id="7179" name="Text Box 46"/>
            <p:cNvSpPr txBox="1">
              <a:spLocks noChangeArrowheads="1"/>
            </p:cNvSpPr>
            <p:nvPr/>
          </p:nvSpPr>
          <p:spPr bwMode="auto">
            <a:xfrm>
              <a:off x="699" y="3375"/>
              <a:ext cx="131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u="sng" smtClean="0">
                  <a:solidFill>
                    <a:srgbClr val="E7E6CE"/>
                  </a:solidFill>
                  <a:latin typeface="Rockwell"/>
                  <a:cs typeface="Rockwell"/>
                </a:rPr>
                <a:t>Brown v. Board of Education</a:t>
              </a:r>
              <a:endParaRPr lang="en-US" sz="2000" smtClean="0">
                <a:solidFill>
                  <a:srgbClr val="E7E6CE"/>
                </a:solidFill>
                <a:latin typeface="Rockwell"/>
                <a:cs typeface="Rockwell"/>
              </a:endParaRPr>
            </a:p>
          </p:txBody>
        </p:sp>
        <p:sp>
          <p:nvSpPr>
            <p:cNvPr id="7180" name="Line 45"/>
            <p:cNvSpPr>
              <a:spLocks noChangeShapeType="1"/>
            </p:cNvSpPr>
            <p:nvPr/>
          </p:nvSpPr>
          <p:spPr bwMode="auto">
            <a:xfrm flipH="1">
              <a:off x="3438" y="2975"/>
              <a:ext cx="219" cy="5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7E6CE"/>
                </a:solidFill>
                <a:latin typeface="Rockwell"/>
                <a:ea typeface="ＭＳ Ｐゴシック" charset="0"/>
                <a:cs typeface="Rockwell"/>
              </a:endParaRPr>
            </a:p>
          </p:txBody>
        </p:sp>
        <p:sp>
          <p:nvSpPr>
            <p:cNvPr id="7181" name="Text Box 44"/>
            <p:cNvSpPr txBox="1">
              <a:spLocks noChangeArrowheads="1"/>
            </p:cNvSpPr>
            <p:nvPr/>
          </p:nvSpPr>
          <p:spPr bwMode="auto">
            <a:xfrm>
              <a:off x="2671" y="3594"/>
              <a:ext cx="131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u="sng" smtClean="0">
                  <a:solidFill>
                    <a:srgbClr val="E7E6CE"/>
                  </a:solidFill>
                  <a:latin typeface="Rockwell"/>
                  <a:cs typeface="Rockwell"/>
                </a:rPr>
                <a:t>Civil Rights Act of 1964</a:t>
              </a:r>
              <a:endParaRPr lang="en-US" sz="2000" smtClean="0">
                <a:solidFill>
                  <a:srgbClr val="E7E6CE"/>
                </a:solidFill>
                <a:latin typeface="Rockwell"/>
                <a:cs typeface="Rockwell"/>
              </a:endParaRPr>
            </a:p>
          </p:txBody>
        </p:sp>
        <p:sp>
          <p:nvSpPr>
            <p:cNvPr id="7182" name="Line 43"/>
            <p:cNvSpPr>
              <a:spLocks noChangeShapeType="1"/>
            </p:cNvSpPr>
            <p:nvPr/>
          </p:nvSpPr>
          <p:spPr bwMode="auto">
            <a:xfrm>
              <a:off x="3877" y="2565"/>
              <a:ext cx="0" cy="2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7E6CE"/>
                </a:solidFill>
                <a:latin typeface="Rockwell"/>
                <a:ea typeface="ＭＳ Ｐゴシック" charset="0"/>
                <a:cs typeface="Rockwell"/>
              </a:endParaRPr>
            </a:p>
          </p:txBody>
        </p:sp>
        <p:sp>
          <p:nvSpPr>
            <p:cNvPr id="7183" name="Line 42"/>
            <p:cNvSpPr>
              <a:spLocks noChangeShapeType="1"/>
            </p:cNvSpPr>
            <p:nvPr/>
          </p:nvSpPr>
          <p:spPr bwMode="auto">
            <a:xfrm>
              <a:off x="3877" y="2975"/>
              <a:ext cx="766" cy="5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7E6CE"/>
                </a:solidFill>
                <a:latin typeface="Rockwell"/>
                <a:ea typeface="ＭＳ Ｐゴシック" charset="0"/>
                <a:cs typeface="Rockwell"/>
              </a:endParaRPr>
            </a:p>
          </p:txBody>
        </p:sp>
        <p:sp>
          <p:nvSpPr>
            <p:cNvPr id="7184" name="Text Box 41"/>
            <p:cNvSpPr txBox="1">
              <a:spLocks noChangeArrowheads="1"/>
            </p:cNvSpPr>
            <p:nvPr/>
          </p:nvSpPr>
          <p:spPr bwMode="auto">
            <a:xfrm>
              <a:off x="4205" y="3484"/>
              <a:ext cx="131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u="sng" smtClean="0">
                  <a:solidFill>
                    <a:srgbClr val="E7E6CE"/>
                  </a:solidFill>
                  <a:latin typeface="Rockwell"/>
                  <a:cs typeface="Rockwell"/>
                </a:rPr>
                <a:t>Voting Rights Act of 1965</a:t>
              </a:r>
              <a:endParaRPr lang="en-US" sz="2000" smtClean="0">
                <a:solidFill>
                  <a:srgbClr val="E7E6CE"/>
                </a:solidFill>
                <a:latin typeface="Rockwell"/>
                <a:cs typeface="Rockwell"/>
              </a:endParaRPr>
            </a:p>
          </p:txBody>
        </p:sp>
        <p:sp>
          <p:nvSpPr>
            <p:cNvPr id="7185" name="Text Box 40"/>
            <p:cNvSpPr txBox="1">
              <a:spLocks noChangeArrowheads="1"/>
            </p:cNvSpPr>
            <p:nvPr/>
          </p:nvSpPr>
          <p:spPr bwMode="auto">
            <a:xfrm>
              <a:off x="3329" y="2353"/>
              <a:ext cx="131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u="sng" smtClean="0">
                  <a:solidFill>
                    <a:srgbClr val="E7E6CE"/>
                  </a:solidFill>
                  <a:latin typeface="Rockwell"/>
                  <a:cs typeface="Rockwell"/>
                </a:rPr>
                <a:t>24</a:t>
              </a:r>
              <a:r>
                <a:rPr lang="en-US" sz="2000" u="sng" baseline="30000" smtClean="0">
                  <a:solidFill>
                    <a:srgbClr val="E7E6CE"/>
                  </a:solidFill>
                  <a:latin typeface="Rockwell"/>
                  <a:cs typeface="Rockwell"/>
                </a:rPr>
                <a:t>th</a:t>
              </a:r>
              <a:r>
                <a:rPr lang="en-US" sz="2000" u="sng" smtClean="0">
                  <a:solidFill>
                    <a:srgbClr val="E7E6CE"/>
                  </a:solidFill>
                  <a:latin typeface="Rockwell"/>
                  <a:cs typeface="Rockwell"/>
                </a:rPr>
                <a:t> Amendment</a:t>
              </a:r>
              <a:endParaRPr lang="en-US" sz="2000" smtClean="0">
                <a:solidFill>
                  <a:srgbClr val="E7E6CE"/>
                </a:solidFill>
                <a:latin typeface="Rockwell"/>
                <a:cs typeface="Rockwell"/>
              </a:endParaRPr>
            </a:p>
          </p:txBody>
        </p:sp>
        <p:grpSp>
          <p:nvGrpSpPr>
            <p:cNvPr id="7186" name="Group 37"/>
            <p:cNvGrpSpPr>
              <a:grpSpLocks/>
            </p:cNvGrpSpPr>
            <p:nvPr/>
          </p:nvGrpSpPr>
          <p:grpSpPr bwMode="auto">
            <a:xfrm>
              <a:off x="1904" y="2912"/>
              <a:ext cx="1315" cy="24"/>
              <a:chOff x="4320" y="12240"/>
              <a:chExt cx="2160" cy="40"/>
            </a:xfrm>
          </p:grpSpPr>
          <p:sp>
            <p:nvSpPr>
              <p:cNvPr id="7194" name="Line 39"/>
              <p:cNvSpPr>
                <a:spLocks noChangeShapeType="1"/>
              </p:cNvSpPr>
              <p:nvPr/>
            </p:nvSpPr>
            <p:spPr bwMode="auto">
              <a:xfrm flipH="1">
                <a:off x="6300" y="12240"/>
                <a:ext cx="1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7E6CE"/>
                  </a:solidFill>
                  <a:latin typeface="Rockwell"/>
                  <a:ea typeface="ＭＳ Ｐゴシック" charset="0"/>
                  <a:cs typeface="Rockwell"/>
                </a:endParaRPr>
              </a:p>
            </p:txBody>
          </p:sp>
          <p:sp>
            <p:nvSpPr>
              <p:cNvPr id="7195" name="Line 38"/>
              <p:cNvSpPr>
                <a:spLocks noChangeShapeType="1"/>
              </p:cNvSpPr>
              <p:nvPr/>
            </p:nvSpPr>
            <p:spPr bwMode="auto">
              <a:xfrm flipH="1">
                <a:off x="4320" y="12280"/>
                <a:ext cx="1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E7E6CE"/>
                  </a:solidFill>
                  <a:latin typeface="Rockwell"/>
                  <a:ea typeface="ＭＳ Ｐゴシック" charset="0"/>
                  <a:cs typeface="Rockwell"/>
                </a:endParaRPr>
              </a:p>
            </p:txBody>
          </p:sp>
        </p:grpSp>
        <p:sp>
          <p:nvSpPr>
            <p:cNvPr id="7187" name="Text Box 36"/>
            <p:cNvSpPr txBox="1">
              <a:spLocks noChangeArrowheads="1"/>
            </p:cNvSpPr>
            <p:nvPr/>
          </p:nvSpPr>
          <p:spPr bwMode="auto">
            <a:xfrm>
              <a:off x="3219" y="2673"/>
              <a:ext cx="1424" cy="4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3E456A"/>
                  </a:solidFill>
                  <a:latin typeface="Rockwell"/>
                  <a:cs typeface="Rockwell"/>
                </a:rPr>
                <a:t>Development:  </a:t>
              </a:r>
              <a:endParaRPr lang="en-US" sz="2000" smtClean="0">
                <a:solidFill>
                  <a:srgbClr val="3E456A"/>
                </a:solidFill>
                <a:latin typeface="Rockwell"/>
                <a:cs typeface="Rockwell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3E456A"/>
                  </a:solidFill>
                  <a:latin typeface="Rockwell"/>
                  <a:cs typeface="Rockwell"/>
                </a:rPr>
                <a:t>Johnson Presidency</a:t>
              </a:r>
            </a:p>
          </p:txBody>
        </p:sp>
        <p:sp>
          <p:nvSpPr>
            <p:cNvPr id="7188" name="Line 35"/>
            <p:cNvSpPr>
              <a:spLocks noChangeShapeType="1"/>
            </p:cNvSpPr>
            <p:nvPr/>
          </p:nvSpPr>
          <p:spPr bwMode="auto">
            <a:xfrm rot="5400000" flipH="1" flipV="1">
              <a:off x="2397" y="2299"/>
              <a:ext cx="3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7E6CE"/>
                </a:solidFill>
                <a:latin typeface="Rockwell"/>
                <a:ea typeface="ＭＳ Ｐゴシック" charset="0"/>
                <a:cs typeface="Rockwell"/>
              </a:endParaRPr>
            </a:p>
          </p:txBody>
        </p:sp>
        <p:sp>
          <p:nvSpPr>
            <p:cNvPr id="7189" name="Text Box 34"/>
            <p:cNvSpPr txBox="1">
              <a:spLocks noChangeArrowheads="1"/>
            </p:cNvSpPr>
            <p:nvPr/>
          </p:nvSpPr>
          <p:spPr bwMode="auto">
            <a:xfrm>
              <a:off x="1904" y="1950"/>
              <a:ext cx="1315" cy="37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3E456A"/>
                  </a:solidFill>
                  <a:latin typeface="Rockwell"/>
                  <a:cs typeface="Rockwell"/>
                </a:rPr>
                <a:t>Development:</a:t>
              </a:r>
            </a:p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3E456A"/>
                  </a:solidFill>
                  <a:latin typeface="Rockwell"/>
                  <a:cs typeface="Rockwell"/>
                </a:rPr>
                <a:t>Protests</a:t>
              </a:r>
            </a:p>
          </p:txBody>
        </p:sp>
        <p:sp>
          <p:nvSpPr>
            <p:cNvPr id="7190" name="Line 33"/>
            <p:cNvSpPr>
              <a:spLocks noChangeShapeType="1"/>
            </p:cNvSpPr>
            <p:nvPr/>
          </p:nvSpPr>
          <p:spPr bwMode="auto">
            <a:xfrm flipH="1">
              <a:off x="3219" y="2218"/>
              <a:ext cx="21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7E6CE"/>
                </a:solidFill>
                <a:latin typeface="Rockwell"/>
                <a:ea typeface="ＭＳ Ｐゴシック" charset="0"/>
                <a:cs typeface="Rockwell"/>
              </a:endParaRPr>
            </a:p>
          </p:txBody>
        </p:sp>
        <p:sp>
          <p:nvSpPr>
            <p:cNvPr id="7191" name="Text Box 32"/>
            <p:cNvSpPr txBox="1">
              <a:spLocks noChangeArrowheads="1"/>
            </p:cNvSpPr>
            <p:nvPr/>
          </p:nvSpPr>
          <p:spPr bwMode="auto">
            <a:xfrm>
              <a:off x="480" y="1999"/>
              <a:ext cx="131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u="sng" dirty="0" smtClean="0">
                  <a:solidFill>
                    <a:srgbClr val="E7E6CE"/>
                  </a:solidFill>
                  <a:latin typeface="Rockwell"/>
                  <a:cs typeface="Rockwell"/>
                </a:rPr>
                <a:t>Montgomery Bus Boycott</a:t>
              </a:r>
              <a:endParaRPr lang="en-US" sz="2000" dirty="0" smtClean="0">
                <a:solidFill>
                  <a:srgbClr val="E7E6CE"/>
                </a:solidFill>
                <a:latin typeface="Rockwell"/>
                <a:cs typeface="Rockwell"/>
              </a:endParaRPr>
            </a:p>
          </p:txBody>
        </p:sp>
        <p:sp>
          <p:nvSpPr>
            <p:cNvPr id="7192" name="Line 31"/>
            <p:cNvSpPr>
              <a:spLocks noChangeShapeType="1"/>
            </p:cNvSpPr>
            <p:nvPr/>
          </p:nvSpPr>
          <p:spPr bwMode="auto">
            <a:xfrm flipH="1">
              <a:off x="1576" y="2218"/>
              <a:ext cx="3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E7E6CE"/>
                </a:solidFill>
                <a:latin typeface="Rockwell"/>
                <a:ea typeface="ＭＳ Ｐゴシック" charset="0"/>
                <a:cs typeface="Rockwell"/>
              </a:endParaRPr>
            </a:p>
          </p:txBody>
        </p:sp>
        <p:sp>
          <p:nvSpPr>
            <p:cNvPr id="7193" name="Text Box 30"/>
            <p:cNvSpPr txBox="1">
              <a:spLocks noChangeArrowheads="1"/>
            </p:cNvSpPr>
            <p:nvPr/>
          </p:nvSpPr>
          <p:spPr bwMode="auto">
            <a:xfrm>
              <a:off x="3329" y="2024"/>
              <a:ext cx="54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u="sng" smtClean="0">
                  <a:solidFill>
                    <a:srgbClr val="E7E6CE"/>
                  </a:solidFill>
                  <a:latin typeface="Rockwell"/>
                  <a:cs typeface="Rockwell"/>
                </a:rPr>
                <a:t>sit-ins</a:t>
              </a:r>
              <a:endParaRPr lang="en-US" sz="2000" smtClean="0">
                <a:solidFill>
                  <a:srgbClr val="E7E6CE"/>
                </a:solidFill>
                <a:latin typeface="Rockwell"/>
                <a:cs typeface="Rockwell"/>
              </a:endParaRPr>
            </a:p>
          </p:txBody>
        </p:sp>
      </p:grpSp>
      <p:sp>
        <p:nvSpPr>
          <p:cNvPr id="428095" name="Rectangle 63"/>
          <p:cNvSpPr>
            <a:spLocks noChangeArrowheads="1"/>
          </p:cNvSpPr>
          <p:nvPr/>
        </p:nvSpPr>
        <p:spPr bwMode="auto">
          <a:xfrm>
            <a:off x="-930275" y="23807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/>
            </a:pPr>
            <a:endParaRPr lang="en-US">
              <a:solidFill>
                <a:srgbClr val="E7E6CE"/>
              </a:solidFill>
              <a:latin typeface="Rockwell"/>
              <a:ea typeface="ＭＳ Ｐゴシック" charset="0"/>
              <a:cs typeface="Rockwell"/>
            </a:endParaRPr>
          </a:p>
        </p:txBody>
      </p:sp>
      <p:sp>
        <p:nvSpPr>
          <p:cNvPr id="428106" name="Rectangle 74"/>
          <p:cNvSpPr>
            <a:spLocks noChangeArrowheads="1"/>
          </p:cNvSpPr>
          <p:nvPr/>
        </p:nvSpPr>
        <p:spPr bwMode="auto">
          <a:xfrm>
            <a:off x="-930275" y="23807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  <a:defRPr/>
            </a:pPr>
            <a:endParaRPr lang="en-US">
              <a:solidFill>
                <a:srgbClr val="E7E6CE"/>
              </a:solidFill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9461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2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64040" y="6440194"/>
            <a:ext cx="33019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+mj-lt"/>
                <a:hlinkClick r:id="rId2"/>
              </a:rPr>
              <a:t>Lyndon Johnson and the Great Society</a:t>
            </a:r>
            <a:endParaRPr lang="en-US" sz="1400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4040" y="264071"/>
            <a:ext cx="8422760" cy="79541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</a:rPr>
              <a:t>The Great Society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3" descr="LBJ U of 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40" y="1059482"/>
            <a:ext cx="7874000" cy="5136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040" y="6224751"/>
            <a:ext cx="256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Great Society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901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>
                <a:latin typeface="Rockwell"/>
                <a:cs typeface="Rockwell"/>
              </a:rPr>
              <a:t>Lyndon B. Johnson (D) (1963-1969)</a:t>
            </a:r>
            <a:br>
              <a:rPr lang="en-US" sz="3200">
                <a:latin typeface="Rockwell"/>
                <a:cs typeface="Rockwell"/>
              </a:rPr>
            </a:br>
            <a:r>
              <a:rPr lang="en-US" sz="3200">
                <a:latin typeface="Rockwell"/>
                <a:cs typeface="Rockwell"/>
                <a:hlinkClick r:id="rId2"/>
              </a:rPr>
              <a:t>The Great Society</a:t>
            </a:r>
            <a:endParaRPr lang="en-US" sz="3200">
              <a:latin typeface="Rockwell"/>
              <a:cs typeface="Rockwell"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90600"/>
            <a:ext cx="4953000" cy="586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>
                <a:latin typeface="Rockwell"/>
                <a:cs typeface="Rockwell"/>
              </a:rPr>
              <a:t>War on Poverty</a:t>
            </a:r>
            <a:endParaRPr lang="en-US" sz="1600" dirty="0">
              <a:latin typeface="Rockwell"/>
              <a:cs typeface="Rockwel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dirty="0">
                <a:latin typeface="Rockwell"/>
                <a:cs typeface="Rockwell"/>
              </a:rPr>
              <a:t>Economic Opportunity Act/Office of Economic Opportunity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dirty="0">
                <a:latin typeface="Rockwell"/>
                <a:cs typeface="Rockwell"/>
              </a:rPr>
              <a:t>Job Corps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200" dirty="0">
                <a:latin typeface="Rockwell"/>
                <a:cs typeface="Rockwell"/>
              </a:rPr>
              <a:t>Vocational training for young people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dirty="0">
                <a:latin typeface="Rockwell"/>
                <a:cs typeface="Rockwell"/>
              </a:rPr>
              <a:t>Community Action Program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dirty="0">
                <a:latin typeface="Rockwell"/>
                <a:cs typeface="Rockwell"/>
              </a:rPr>
              <a:t>Food Stamp Act (1964)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dirty="0">
                <a:latin typeface="Rockwell"/>
                <a:cs typeface="Rockwell"/>
              </a:rPr>
              <a:t>Supplemental Nutrition Assistance Program (SNAP)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Civil Rights Legislation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dirty="0">
                <a:latin typeface="Rockwell"/>
                <a:cs typeface="Rockwell"/>
              </a:rPr>
              <a:t>Civil Rights Act of 1964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dirty="0">
                <a:latin typeface="Rockwell"/>
                <a:cs typeface="Rockwell"/>
              </a:rPr>
              <a:t>Prohibits discrimination based on race, color, religion, sex, national origin in public accommodations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dirty="0">
                <a:latin typeface="Rockwell"/>
                <a:cs typeface="Rockwell"/>
              </a:rPr>
              <a:t>Voting Rights Act of 1965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dirty="0">
                <a:latin typeface="Rockwell"/>
                <a:cs typeface="Rockwell"/>
              </a:rPr>
              <a:t>Prohibits racial discrimination in voting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dirty="0">
                <a:latin typeface="Rockwell"/>
                <a:cs typeface="Rockwell"/>
              </a:rPr>
              <a:t>Prohibits literacy tests</a:t>
            </a:r>
            <a:endParaRPr lang="en-US" sz="1200" dirty="0">
              <a:latin typeface="Rockwell"/>
              <a:cs typeface="Rockwel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dirty="0">
                <a:latin typeface="Rockwell"/>
                <a:cs typeface="Rockwell"/>
              </a:rPr>
              <a:t>Civil Rights Act of 1964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dirty="0">
                <a:latin typeface="Rockwell"/>
                <a:cs typeface="Rockwell"/>
              </a:rPr>
              <a:t>Prohibits discrimination in housing opportunities</a:t>
            </a:r>
            <a:endParaRPr lang="en-US" sz="1200" dirty="0">
              <a:latin typeface="Rockwell"/>
              <a:cs typeface="Rockwel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Immigration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dirty="0">
                <a:latin typeface="Rockwell"/>
                <a:cs typeface="Rockwell"/>
              </a:rPr>
              <a:t>Immigration Act of 1965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dirty="0">
                <a:latin typeface="Rockwell"/>
                <a:cs typeface="Rockwell"/>
              </a:rPr>
              <a:t>Abolished the national origins and quota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latin typeface="Rockwell"/>
                <a:cs typeface="Rockwell"/>
              </a:rPr>
              <a:t>Education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dirty="0">
                <a:latin typeface="Rockwell"/>
                <a:cs typeface="Rockwell"/>
              </a:rPr>
              <a:t>Elementary and Secondary Education Act (1965)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 dirty="0">
                <a:latin typeface="Rockwell"/>
                <a:cs typeface="Rockwell"/>
              </a:rPr>
              <a:t>Head Start (1965)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sz="1000" b="1" dirty="0">
                <a:latin typeface="Rockwell"/>
                <a:cs typeface="Rockwell"/>
              </a:rPr>
              <a:t>Preschool education for low-income children</a:t>
            </a:r>
            <a:endParaRPr lang="en-US" sz="1400" b="1" dirty="0">
              <a:latin typeface="Rockwell"/>
              <a:cs typeface="Rockwel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dirty="0">
                <a:latin typeface="Rockwell"/>
                <a:cs typeface="Rockwell"/>
              </a:rPr>
              <a:t>Higher Education Act (1965)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 dirty="0">
                <a:latin typeface="Rockwell"/>
                <a:cs typeface="Rockwell"/>
              </a:rPr>
              <a:t>Bilingual Education Act (1968)</a:t>
            </a:r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876800" y="1066800"/>
            <a:ext cx="4267200" cy="579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>
                <a:latin typeface="Rockwell"/>
                <a:cs typeface="Rockwell"/>
              </a:rPr>
              <a:t>Health Care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>
                <a:latin typeface="Rockwell"/>
                <a:cs typeface="Rockwell"/>
              </a:rPr>
              <a:t>Medicare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>
                <a:latin typeface="Rockwell"/>
                <a:cs typeface="Rockwell"/>
              </a:rPr>
              <a:t>Health services for elderly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 b="1">
                <a:latin typeface="Rockwell"/>
                <a:cs typeface="Rockwell"/>
              </a:rPr>
              <a:t>Medicaid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 b="1">
                <a:latin typeface="Rockwell"/>
                <a:cs typeface="Rockwell"/>
              </a:rPr>
              <a:t>Health services for low-income families</a:t>
            </a:r>
            <a:endParaRPr lang="en-US" sz="1600">
              <a:latin typeface="Rockwell"/>
              <a:cs typeface="Rockwel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>
                <a:latin typeface="Rockwell"/>
                <a:cs typeface="Rockwell"/>
              </a:rPr>
              <a:t>Housing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Department of Housing and Urban Development (HUD)</a:t>
            </a:r>
            <a:endParaRPr lang="en-US" sz="1600">
              <a:latin typeface="Rockwell"/>
              <a:cs typeface="Rockwel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>
                <a:latin typeface="Rockwell"/>
                <a:cs typeface="Rockwell"/>
              </a:rPr>
              <a:t>Department of Transportation</a:t>
            </a:r>
            <a:endParaRPr lang="en-US" sz="1800">
              <a:latin typeface="Rockwell"/>
              <a:cs typeface="Rockwel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National Traffic and Motor Vehicle Safety Act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200">
                <a:latin typeface="Rockwell"/>
                <a:cs typeface="Rockwell"/>
              </a:rPr>
              <a:t>Safety belts, redesigns for protection, drunk driving awareness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>
                <a:latin typeface="Rockwell"/>
                <a:cs typeface="Rockwell"/>
              </a:rPr>
              <a:t>Environmental Protection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Wilderness Act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Endangered Species Act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>
                <a:latin typeface="Rockwell"/>
                <a:cs typeface="Rockwell"/>
              </a:rPr>
              <a:t>Cultural Promotion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National Historic Preservation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National Endowment for the Arts AND the Humanities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Public broadcasting (PBS) and public radio (NPR)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>
                <a:latin typeface="Rockwell"/>
                <a:cs typeface="Rockwell"/>
              </a:rPr>
              <a:t>Consumer Protection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Fair Packaging and Labeling Act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Wholesome Meat Act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Child Safety Act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400">
                <a:latin typeface="Rockwell"/>
                <a:cs typeface="Rockwell"/>
              </a:rPr>
              <a:t>Truth-in-Lending Act</a:t>
            </a:r>
          </a:p>
        </p:txBody>
      </p:sp>
    </p:spTree>
    <p:extLst>
      <p:ext uri="{BB962C8B-B14F-4D97-AF65-F5344CB8AC3E}">
        <p14:creationId xmlns:p14="http://schemas.microsoft.com/office/powerpoint/2010/main" val="69371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33298" y="0"/>
            <a:ext cx="8682102" cy="762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The Great Society </a:t>
            </a:r>
          </a:p>
        </p:txBody>
      </p:sp>
      <p:sp>
        <p:nvSpPr>
          <p:cNvPr id="236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92132"/>
            <a:ext cx="9144000" cy="566586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Once elected, LBJ initiated his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u="sng" dirty="0">
                <a:latin typeface="Rockwell"/>
                <a:cs typeface="Rockwell"/>
              </a:rPr>
              <a:t>Great Society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 domestic </a:t>
            </a:r>
            <a:r>
              <a:rPr lang="en-US" dirty="0" smtClean="0">
                <a:latin typeface="Rockwell"/>
                <a:cs typeface="Rockwell"/>
              </a:rPr>
              <a:t>agenda as part of his </a:t>
            </a:r>
            <a:r>
              <a:rPr lang="en-US" dirty="0" smtClean="0">
                <a:latin typeface="Rockwell"/>
                <a:cs typeface="Rockwell"/>
                <a:hlinkClick r:id="rId3"/>
              </a:rPr>
              <a:t>War on Poverty</a:t>
            </a:r>
            <a:r>
              <a:rPr lang="en-US" dirty="0" smtClean="0">
                <a:latin typeface="Rockwell"/>
                <a:cs typeface="Rockwell"/>
              </a:rPr>
              <a:t>:</a:t>
            </a:r>
            <a:endParaRPr lang="en-US" dirty="0">
              <a:latin typeface="Rockwell"/>
              <a:cs typeface="Rockwell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Medicare &amp; Medicaid extended health insurance to the elderly &amp; the poor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Extended $1 billion to improve public &amp; parochial schools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dirty="0">
                <a:latin typeface="Rockwell"/>
                <a:cs typeface="Rockwell"/>
              </a:rPr>
              <a:t>The </a:t>
            </a:r>
            <a:r>
              <a:rPr lang="en-US" u="sng" dirty="0">
                <a:latin typeface="Rockwell"/>
                <a:cs typeface="Rockwell"/>
              </a:rPr>
              <a:t>Voting Rights Act of 1965</a:t>
            </a:r>
            <a:r>
              <a:rPr lang="en-US" dirty="0">
                <a:latin typeface="Rockwell"/>
                <a:cs typeface="Rockwell"/>
              </a:rPr>
              <a:t> banned literacy tests &amp; provided for federal registrars for polls</a:t>
            </a:r>
          </a:p>
        </p:txBody>
      </p:sp>
    </p:spTree>
    <p:extLst>
      <p:ext uri="{BB962C8B-B14F-4D97-AF65-F5344CB8AC3E}">
        <p14:creationId xmlns:p14="http://schemas.microsoft.com/office/powerpoint/2010/main" val="3485987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233298" y="0"/>
            <a:ext cx="8682102" cy="838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Lyndon Johnson in Action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In 1964, LBJ waged a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war on poverty in America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 &amp; created the Office of Economic Opportunity: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Created the Job Corps for high school dropouts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Head Start for preschoolers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Adult education &amp; technical training opportunities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As a result, America had 10 million fewer poor people by 1970</a:t>
            </a:r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>
            <a:off x="4495800" y="5638800"/>
            <a:ext cx="4419600" cy="1066800"/>
          </a:xfrm>
          <a:prstGeom prst="wedgeRectCallout">
            <a:avLst>
              <a:gd name="adj1" fmla="val 30039"/>
              <a:gd name="adj2" fmla="val -453118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2800" dirty="0">
                <a:solidFill>
                  <a:srgbClr val="000000"/>
                </a:solidFill>
              </a:rPr>
              <a:t>In 1964, the U.S. had 35 million poor people</a:t>
            </a:r>
          </a:p>
        </p:txBody>
      </p:sp>
    </p:spTree>
    <p:extLst>
      <p:ext uri="{BB962C8B-B14F-4D97-AF65-F5344CB8AC3E}">
        <p14:creationId xmlns:p14="http://schemas.microsoft.com/office/powerpoint/2010/main" val="3926655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6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latin typeface="Rockwell"/>
                <a:cs typeface="Rockwell"/>
              </a:rPr>
              <a:t>The Great Society</a:t>
            </a:r>
            <a:r>
              <a:rPr lang="en-US" dirty="0">
                <a:latin typeface="Rockwell"/>
                <a:cs typeface="Rockwell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21626"/>
            <a:ext cx="4038600" cy="510453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Passed bills increasing funding for education; the first major federal aid package for education in the nation</a:t>
            </a:r>
            <a:r>
              <a:rPr lang="ja-JP" altLang="en-US" sz="2400" dirty="0">
                <a:latin typeface="Rockwell"/>
                <a:cs typeface="Rockwell"/>
              </a:rPr>
              <a:t>’</a:t>
            </a:r>
            <a:r>
              <a:rPr lang="en-US" sz="2400" dirty="0">
                <a:latin typeface="Rockwell"/>
                <a:cs typeface="Rockwell"/>
              </a:rPr>
              <a:t>s history</a:t>
            </a: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LBJ created Medicare and Medicaid</a:t>
            </a: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Created the Department of Housing and Urban Development (HUD</a:t>
            </a:r>
            <a:r>
              <a:rPr lang="en-US" sz="2400" dirty="0" smtClean="0">
                <a:latin typeface="Rockwell"/>
                <a:cs typeface="Rockwell"/>
              </a:rPr>
              <a:t>)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Rockwell"/>
                <a:cs typeface="Rockwell"/>
              </a:rPr>
              <a:t>First Black Cabinet Secretary in US History-Robert Weaver</a:t>
            </a:r>
            <a:endParaRPr lang="en-US" sz="2000" dirty="0">
              <a:latin typeface="Rockwell"/>
              <a:cs typeface="Rockwell"/>
            </a:endParaRPr>
          </a:p>
          <a:p>
            <a:pPr eaLnBrk="1" hangingPunct="1">
              <a:defRPr/>
            </a:pPr>
            <a:endParaRPr lang="en-US" sz="2400" dirty="0">
              <a:latin typeface="Rockwell"/>
              <a:cs typeface="Rockwell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21626"/>
            <a:ext cx="4038600" cy="51045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>
                <a:latin typeface="Rockwell"/>
                <a:cs typeface="Rockwell"/>
              </a:rPr>
              <a:t>Medicare</a:t>
            </a:r>
            <a:r>
              <a:rPr lang="en-US" sz="2400" dirty="0">
                <a:latin typeface="Rockwell"/>
                <a:cs typeface="Rockwell"/>
              </a:rPr>
              <a:t>: give low-cost medical insurance to Americans age 65 years and up</a:t>
            </a:r>
          </a:p>
          <a:p>
            <a:pPr eaLnBrk="1" hangingPunct="1">
              <a:defRPr/>
            </a:pPr>
            <a:r>
              <a:rPr lang="en-US" sz="2400" u="sng" dirty="0">
                <a:latin typeface="Rockwell"/>
                <a:cs typeface="Rockwell"/>
              </a:rPr>
              <a:t>Medicaid</a:t>
            </a:r>
            <a:r>
              <a:rPr lang="en-US" sz="2400" dirty="0">
                <a:latin typeface="Rockwell"/>
                <a:cs typeface="Rockwell"/>
              </a:rPr>
              <a:t>: extends health care insurance to people on welfare. </a:t>
            </a:r>
          </a:p>
        </p:txBody>
      </p:sp>
    </p:spTree>
    <p:extLst>
      <p:ext uri="{BB962C8B-B14F-4D97-AF65-F5344CB8AC3E}">
        <p14:creationId xmlns:p14="http://schemas.microsoft.com/office/powerpoint/2010/main" val="23419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Rockwell"/>
                <a:cs typeface="Rockwell"/>
              </a:rPr>
              <a:t>Poverty in America</a:t>
            </a:r>
          </a:p>
        </p:txBody>
      </p:sp>
      <p:pic>
        <p:nvPicPr>
          <p:cNvPr id="31746" name="Content Placeholder 5" descr="20130107-graph-poverty-on-the-rise-in-america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9825" y="762000"/>
            <a:ext cx="4194175" cy="3338513"/>
          </a:xfrm>
        </p:spPr>
      </p:pic>
      <p:pic>
        <p:nvPicPr>
          <p:cNvPr id="31747" name="Picture 6" descr="wpc10-fi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4191000"/>
            <a:ext cx="41894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Content Placeholder 8" descr="1343588798_8810_poverty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4908550" cy="4419600"/>
          </a:xfrm>
        </p:spPr>
      </p:pic>
    </p:spTree>
    <p:extLst>
      <p:ext uri="{BB962C8B-B14F-4D97-AF65-F5344CB8AC3E}">
        <p14:creationId xmlns:p14="http://schemas.microsoft.com/office/powerpoint/2010/main" val="45337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Johnson and Immigration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Immigration and Nationality Act of 1965</a:t>
            </a:r>
          </a:p>
          <a:p>
            <a:pPr lvl="1"/>
            <a:r>
              <a:rPr lang="en-US" dirty="0" smtClean="0"/>
              <a:t>Abolished quota system (1920s)</a:t>
            </a:r>
          </a:p>
          <a:p>
            <a:pPr lvl="1"/>
            <a:r>
              <a:rPr lang="en-US" dirty="0" smtClean="0"/>
              <a:t>No more discrimination against non-Northern/Western Europeans</a:t>
            </a:r>
          </a:p>
          <a:p>
            <a:pPr lvl="1"/>
            <a:r>
              <a:rPr lang="en-US" dirty="0" smtClean="0"/>
              <a:t>Focused on skills and family relationships of potential immigrants</a:t>
            </a:r>
          </a:p>
        </p:txBody>
      </p:sp>
    </p:spTree>
    <p:extLst>
      <p:ext uri="{BB962C8B-B14F-4D97-AF65-F5344CB8AC3E}">
        <p14:creationId xmlns:p14="http://schemas.microsoft.com/office/powerpoint/2010/main" val="1381750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7376" y="0"/>
            <a:ext cx="8708024" cy="990600"/>
          </a:xfrm>
        </p:spPr>
        <p:txBody>
          <a:bodyPr/>
          <a:lstStyle/>
          <a:p>
            <a:r>
              <a:rPr lang="en-US" dirty="0">
                <a:latin typeface="Rockwell"/>
                <a:cs typeface="Rockwell"/>
              </a:rPr>
              <a:t>The Triumph of Reform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8048"/>
            <a:ext cx="9144000" cy="56399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By 1965, Congress </a:t>
            </a:r>
            <a:r>
              <a:rPr lang="en-US" dirty="0" smtClean="0">
                <a:latin typeface="Rockwell"/>
                <a:cs typeface="Rockwell"/>
              </a:rPr>
              <a:t>passed </a:t>
            </a:r>
            <a:r>
              <a:rPr lang="en-US" dirty="0">
                <a:latin typeface="Rockwell"/>
                <a:cs typeface="Rockwell"/>
              </a:rPr>
              <a:t>89 laws or reforms as part of LBJ</a:t>
            </a:r>
            <a:r>
              <a:rPr lang="ja-JP" altLang="en-US" dirty="0">
                <a:latin typeface="Rockwell"/>
                <a:cs typeface="Rockwell"/>
              </a:rPr>
              <a:t>’</a:t>
            </a:r>
            <a:r>
              <a:rPr lang="en-US" dirty="0">
                <a:latin typeface="Rockwell"/>
                <a:cs typeface="Rockwell"/>
              </a:rPr>
              <a:t>s social agenda: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The Great Society was the most comprehensive agenda  of social reform since </a:t>
            </a:r>
            <a:r>
              <a:rPr lang="en-US" dirty="0" smtClean="0">
                <a:latin typeface="Rockwell"/>
                <a:cs typeface="Rockwell"/>
              </a:rPr>
              <a:t>FDR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Rockwell"/>
                <a:cs typeface="Rockwell"/>
              </a:rPr>
              <a:t>But</a:t>
            </a:r>
            <a:r>
              <a:rPr lang="en-US" dirty="0">
                <a:latin typeface="Rockwell"/>
                <a:cs typeface="Rockwell"/>
              </a:rPr>
              <a:t>…the American people did not respond well to LBJ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Rockwell"/>
                <a:cs typeface="Rockwell"/>
              </a:rPr>
              <a:t>Soon…events in Vietnam, would taint his presidency</a:t>
            </a:r>
          </a:p>
        </p:txBody>
      </p:sp>
    </p:spTree>
    <p:extLst>
      <p:ext uri="{BB962C8B-B14F-4D97-AF65-F5344CB8AC3E}">
        <p14:creationId xmlns:p14="http://schemas.microsoft.com/office/powerpoint/2010/main" val="76100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Rockwell"/>
                <a:cs typeface="Rockwell"/>
              </a:rPr>
              <a:t>The Warren Court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14384"/>
            <a:ext cx="4038600" cy="521021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FFFF"/>
                </a:solidFill>
                <a:latin typeface="Rockwell"/>
                <a:cs typeface="Rockwell"/>
              </a:rPr>
              <a:t>The Warren Court also greatly expanded the rights of people accused of crimes. Earl Warren </a:t>
            </a:r>
            <a:r>
              <a:rPr lang="en-US" sz="2400" dirty="0">
                <a:solidFill>
                  <a:srgbClr val="FFFFFF"/>
                </a:solidFill>
                <a:latin typeface="Rockwell"/>
                <a:cs typeface="Rockwell"/>
                <a:sym typeface="Wingdings" charset="0"/>
              </a:rPr>
              <a:t></a:t>
            </a:r>
            <a:endParaRPr lang="en-US" sz="24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Illegally seized evidence </a:t>
            </a:r>
            <a:r>
              <a:rPr lang="en-US" sz="2000" dirty="0" smtClean="0">
                <a:solidFill>
                  <a:srgbClr val="FFFFFF"/>
                </a:solidFill>
                <a:latin typeface="Rockwell"/>
                <a:cs typeface="Rockwell"/>
              </a:rPr>
              <a:t>couldn’t </a:t>
            </a:r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be used in court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Required criminal courts to provide free legal counsel</a:t>
            </a:r>
          </a:p>
          <a:p>
            <a:pPr lvl="1" eaLnBrk="1" hangingPunct="1">
              <a:buFontTx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	</a:t>
            </a:r>
            <a:r>
              <a:rPr lang="en-US" sz="1400" b="1" dirty="0">
                <a:solidFill>
                  <a:srgbClr val="FFFFFF"/>
                </a:solidFill>
                <a:latin typeface="Rockwell"/>
                <a:cs typeface="Rockwell"/>
              </a:rPr>
              <a:t>(</a:t>
            </a:r>
            <a:r>
              <a:rPr lang="en-US" sz="1400" b="1" i="1" dirty="0">
                <a:solidFill>
                  <a:srgbClr val="FFFFFF"/>
                </a:solidFill>
                <a:latin typeface="Rockwell"/>
                <a:cs typeface="Rockwell"/>
              </a:rPr>
              <a:t>Gideon v. Wainwright</a:t>
            </a:r>
            <a:r>
              <a:rPr lang="en-US" sz="1400" b="1" dirty="0">
                <a:solidFill>
                  <a:srgbClr val="FFFFFF"/>
                </a:solidFill>
                <a:latin typeface="Rockwell"/>
                <a:cs typeface="Rockwell"/>
              </a:rPr>
              <a:t>)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Right to a lawyer during </a:t>
            </a:r>
            <a:r>
              <a:rPr lang="en-US" sz="2000" dirty="0" smtClean="0">
                <a:solidFill>
                  <a:srgbClr val="FFFFFF"/>
                </a:solidFill>
                <a:latin typeface="Rockwell"/>
                <a:cs typeface="Rockwell"/>
              </a:rPr>
              <a:t>questioning</a:t>
            </a:r>
            <a:endParaRPr lang="en-US" sz="20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en-US" sz="2000" dirty="0">
                <a:solidFill>
                  <a:srgbClr val="FFFFFF"/>
                </a:solidFill>
                <a:latin typeface="Rockwell"/>
                <a:cs typeface="Rockwell"/>
              </a:rPr>
              <a:t>People must be read their Miranda rights before questioning </a:t>
            </a:r>
          </a:p>
          <a:p>
            <a:pPr lvl="1" eaLnBrk="1" hangingPunct="1">
              <a:buFontTx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Rockwell"/>
                <a:cs typeface="Rockwell"/>
              </a:rPr>
              <a:t>	</a:t>
            </a:r>
            <a:r>
              <a:rPr lang="en-US" sz="1400" b="1" dirty="0">
                <a:solidFill>
                  <a:srgbClr val="FFFFFF"/>
                </a:solidFill>
                <a:latin typeface="Rockwell"/>
                <a:cs typeface="Rockwell"/>
              </a:rPr>
              <a:t>(</a:t>
            </a:r>
            <a:r>
              <a:rPr lang="en-US" sz="1400" b="1" i="1" dirty="0">
                <a:solidFill>
                  <a:srgbClr val="FFFFFF"/>
                </a:solidFill>
                <a:latin typeface="Rockwell"/>
                <a:cs typeface="Rockwell"/>
              </a:rPr>
              <a:t>Miranda v. Arizona - 1966</a:t>
            </a:r>
            <a:r>
              <a:rPr lang="en-US" sz="1400" b="1" dirty="0">
                <a:solidFill>
                  <a:srgbClr val="FFFFFF"/>
                </a:solidFill>
                <a:latin typeface="Rockwell"/>
                <a:cs typeface="Rockwell"/>
              </a:rPr>
              <a:t>)</a:t>
            </a:r>
          </a:p>
          <a:p>
            <a:pPr lvl="1" eaLnBrk="1" hangingPunct="1">
              <a:buFontTx/>
              <a:buNone/>
              <a:defRPr/>
            </a:pPr>
            <a:endParaRPr lang="en-US" sz="1400" b="1" dirty="0">
              <a:solidFill>
                <a:srgbClr val="FFFFFF"/>
              </a:solidFill>
              <a:latin typeface="Rockwell"/>
              <a:cs typeface="Rockwell"/>
            </a:endParaRPr>
          </a:p>
          <a:p>
            <a:pPr lvl="1" eaLnBrk="1" hangingPunct="1">
              <a:defRPr/>
            </a:pPr>
            <a:endParaRPr lang="en-US" sz="1400" b="1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30724" name="Picture 6" descr="warren_ea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3538"/>
            <a:ext cx="41814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9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Civil Rights Pre-1954</a:t>
            </a:r>
          </a:p>
          <a:p>
            <a:pPr lvl="0"/>
            <a:r>
              <a:rPr lang="en-US" dirty="0"/>
              <a:t>Civil Rights Movement </a:t>
            </a:r>
          </a:p>
          <a:p>
            <a:pPr lvl="0"/>
            <a:r>
              <a:rPr lang="en-US" dirty="0"/>
              <a:t>LBJ and the Civil Rights Movement</a:t>
            </a:r>
          </a:p>
          <a:p>
            <a:pPr lvl="0"/>
            <a:r>
              <a:rPr lang="en-US" dirty="0"/>
              <a:t>LBJ and the Great Society: The War on Poverty</a:t>
            </a:r>
          </a:p>
          <a:p>
            <a:pPr lvl="0"/>
            <a:r>
              <a:rPr lang="en-US" dirty="0"/>
              <a:t>Warren Court</a:t>
            </a:r>
          </a:p>
        </p:txBody>
      </p:sp>
    </p:spTree>
    <p:extLst>
      <p:ext uri="{BB962C8B-B14F-4D97-AF65-F5344CB8AC3E}">
        <p14:creationId xmlns:p14="http://schemas.microsoft.com/office/powerpoint/2010/main" val="361991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-7464"/>
          <a:stretch/>
        </p:blipFill>
        <p:spPr>
          <a:xfrm>
            <a:off x="457200" y="274638"/>
            <a:ext cx="8229600" cy="6583362"/>
          </a:xfrm>
        </p:spPr>
      </p:pic>
    </p:spTree>
    <p:extLst>
      <p:ext uri="{BB962C8B-B14F-4D97-AF65-F5344CB8AC3E}">
        <p14:creationId xmlns:p14="http://schemas.microsoft.com/office/powerpoint/2010/main" val="266193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effectLst/>
                <a:latin typeface="Rockwell"/>
                <a:cs typeface="Rockwell"/>
              </a:rPr>
              <a:t>The Warren Court (1953-1969)</a:t>
            </a:r>
          </a:p>
        </p:txBody>
      </p:sp>
      <p:sp>
        <p:nvSpPr>
          <p:cNvPr id="33794" name="Rectangle 102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914400"/>
            <a:ext cx="49530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Rockwell"/>
                <a:cs typeface="Rockwell"/>
              </a:rPr>
              <a:t>Equality</a:t>
            </a: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Brown v. Board of Education </a:t>
            </a:r>
            <a:r>
              <a:rPr lang="en-US" sz="2000" dirty="0">
                <a:effectLst/>
                <a:latin typeface="Rockwell"/>
                <a:cs typeface="Rockwell"/>
              </a:rPr>
              <a:t>(1954)</a:t>
            </a:r>
            <a:endParaRPr lang="en-US" sz="2000" i="1" dirty="0">
              <a:effectLst/>
              <a:latin typeface="Rockwell"/>
              <a:cs typeface="Rockwell"/>
            </a:endParaRP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Baker v. Carr </a:t>
            </a:r>
            <a:r>
              <a:rPr lang="en-US" sz="2000" dirty="0">
                <a:effectLst/>
                <a:latin typeface="Rockwell"/>
                <a:cs typeface="Rockwell"/>
              </a:rPr>
              <a:t>(1962)</a:t>
            </a:r>
          </a:p>
          <a:p>
            <a:r>
              <a:rPr lang="en-US" sz="2400" dirty="0">
                <a:effectLst/>
                <a:latin typeface="Rockwell"/>
                <a:cs typeface="Rockwell"/>
              </a:rPr>
              <a:t>Criminal Justice</a:t>
            </a:r>
          </a:p>
          <a:p>
            <a:pPr lvl="1"/>
            <a:r>
              <a:rPr lang="en-US" sz="2000" i="1" dirty="0" err="1">
                <a:effectLst/>
                <a:latin typeface="Rockwell"/>
                <a:cs typeface="Rockwell"/>
              </a:rPr>
              <a:t>Mapp</a:t>
            </a:r>
            <a:r>
              <a:rPr lang="en-US" sz="2000" i="1" dirty="0">
                <a:effectLst/>
                <a:latin typeface="Rockwell"/>
                <a:cs typeface="Rockwell"/>
              </a:rPr>
              <a:t> v. Ohio </a:t>
            </a:r>
            <a:r>
              <a:rPr lang="en-US" sz="2000" dirty="0">
                <a:effectLst/>
                <a:latin typeface="Rockwell"/>
                <a:cs typeface="Rockwell"/>
              </a:rPr>
              <a:t>(1961)</a:t>
            </a: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Gideon v. Wainwright</a:t>
            </a:r>
            <a:r>
              <a:rPr lang="en-US" sz="2000" dirty="0">
                <a:effectLst/>
                <a:latin typeface="Rockwell"/>
                <a:cs typeface="Rockwell"/>
              </a:rPr>
              <a:t> (1963)</a:t>
            </a: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Escobedo v. Illinois </a:t>
            </a:r>
            <a:r>
              <a:rPr lang="en-US" sz="2000" dirty="0">
                <a:effectLst/>
                <a:latin typeface="Rockwell"/>
                <a:cs typeface="Rockwell"/>
              </a:rPr>
              <a:t>(1964)</a:t>
            </a: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Miranda v. Arizona</a:t>
            </a:r>
            <a:r>
              <a:rPr lang="en-US" sz="2000" dirty="0">
                <a:effectLst/>
                <a:latin typeface="Rockwell"/>
                <a:cs typeface="Rockwell"/>
              </a:rPr>
              <a:t> (1966)</a:t>
            </a:r>
          </a:p>
          <a:p>
            <a:r>
              <a:rPr lang="en-US" sz="2400" dirty="0">
                <a:effectLst/>
                <a:latin typeface="Rockwell"/>
                <a:cs typeface="Rockwell"/>
              </a:rPr>
              <a:t>First Amendment</a:t>
            </a: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Engel v. Vitale</a:t>
            </a:r>
            <a:r>
              <a:rPr lang="en-US" sz="2000" dirty="0">
                <a:effectLst/>
                <a:latin typeface="Rockwell"/>
                <a:cs typeface="Rockwell"/>
              </a:rPr>
              <a:t> (1962)</a:t>
            </a: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Brandenburg v. Ohio</a:t>
            </a:r>
            <a:r>
              <a:rPr lang="en-US" sz="2000" dirty="0">
                <a:effectLst/>
                <a:latin typeface="Rockwell"/>
                <a:cs typeface="Rockwell"/>
              </a:rPr>
              <a:t> (1969)</a:t>
            </a: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Tinker v. Des Moines</a:t>
            </a:r>
            <a:r>
              <a:rPr lang="en-US" sz="2000" dirty="0">
                <a:effectLst/>
                <a:latin typeface="Rockwell"/>
                <a:cs typeface="Rockwell"/>
              </a:rPr>
              <a:t> (1969)</a:t>
            </a: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New York Times v. Sullivan</a:t>
            </a:r>
            <a:r>
              <a:rPr lang="en-US" sz="2000" dirty="0">
                <a:effectLst/>
                <a:latin typeface="Rockwell"/>
                <a:cs typeface="Rockwell"/>
              </a:rPr>
              <a:t> (1964)</a:t>
            </a:r>
          </a:p>
          <a:p>
            <a:r>
              <a:rPr lang="en-US" sz="2400" dirty="0">
                <a:effectLst/>
                <a:latin typeface="Rockwell"/>
                <a:cs typeface="Rockwell"/>
              </a:rPr>
              <a:t>Privacy</a:t>
            </a:r>
          </a:p>
          <a:p>
            <a:pPr lvl="1"/>
            <a:r>
              <a:rPr lang="en-US" sz="2000" i="1" dirty="0">
                <a:effectLst/>
                <a:latin typeface="Rockwell"/>
                <a:cs typeface="Rockwell"/>
              </a:rPr>
              <a:t>Griswold v. Connecticut </a:t>
            </a:r>
            <a:r>
              <a:rPr lang="en-US" sz="2000" dirty="0">
                <a:effectLst/>
                <a:latin typeface="Rockwell"/>
                <a:cs typeface="Rockwell"/>
              </a:rPr>
              <a:t>(1965)</a:t>
            </a:r>
          </a:p>
        </p:txBody>
      </p:sp>
      <p:pic>
        <p:nvPicPr>
          <p:cNvPr id="33795" name="Picture 1029" descr="1592571492_img_143.jpg                                         000A84C2Macintosh HD                   C5A9507E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1588" y="990600"/>
            <a:ext cx="3838575" cy="5029200"/>
          </a:xfrm>
        </p:spPr>
      </p:pic>
    </p:spTree>
    <p:extLst>
      <p:ext uri="{BB962C8B-B14F-4D97-AF65-F5344CB8AC3E}">
        <p14:creationId xmlns:p14="http://schemas.microsoft.com/office/powerpoint/2010/main" val="179588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276045" y="0"/>
            <a:ext cx="8639355" cy="838200"/>
          </a:xfrm>
        </p:spPr>
        <p:txBody>
          <a:bodyPr/>
          <a:lstStyle/>
          <a:p>
            <a:r>
              <a:rPr lang="en-US">
                <a:latin typeface="Rockwell"/>
                <a:ea typeface="ＭＳ Ｐゴシック" charset="0"/>
                <a:cs typeface="Rockwell"/>
              </a:rPr>
              <a:t>The Jim Crow Era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2070"/>
            <a:ext cx="9144000" cy="57259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Jim Crow laws created by state </a:t>
            </a:r>
            <a:r>
              <a:rPr lang="en-US" dirty="0" err="1">
                <a:latin typeface="Rockwell"/>
                <a:ea typeface="ＭＳ Ｐゴシック" charset="0"/>
                <a:cs typeface="Rockwell"/>
              </a:rPr>
              <a:t>gov</a:t>
            </a:r>
            <a:r>
              <a:rPr lang="ja-JP" altLang="en-US" dirty="0">
                <a:latin typeface="Rockwell"/>
                <a:ea typeface="ＭＳ Ｐゴシック" charset="0"/>
                <a:cs typeface="Rockwell"/>
              </a:rPr>
              <a:t>’</a:t>
            </a:r>
            <a:r>
              <a:rPr lang="en-US" altLang="ja-JP" dirty="0" err="1">
                <a:latin typeface="Rockwell"/>
                <a:ea typeface="ＭＳ Ｐゴシック" charset="0"/>
                <a:cs typeface="Rockwell"/>
              </a:rPr>
              <a:t>ts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</a:rPr>
              <a:t> legalized segregation: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Poll taxes, literacy tests, &amp; grandfather clauses were used to deprive blacks of voting rights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Most blacks were sharecroppers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KKK enforced racial inequality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In 1896, the Supreme Court declared </a:t>
            </a:r>
            <a:r>
              <a:rPr lang="ja-JP" altLang="en-US" dirty="0">
                <a:latin typeface="Rockwell"/>
                <a:ea typeface="ＭＳ Ｐゴシック" charset="0"/>
                <a:cs typeface="Rockwell"/>
              </a:rPr>
              <a:t>“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</a:rPr>
              <a:t>separate but equal</a:t>
            </a:r>
            <a:r>
              <a:rPr lang="ja-JP" altLang="en-US" dirty="0">
                <a:latin typeface="Rockwell"/>
                <a:ea typeface="ＭＳ Ｐゴシック" charset="0"/>
                <a:cs typeface="Rockwell"/>
              </a:rPr>
              <a:t>”</a:t>
            </a:r>
            <a:r>
              <a:rPr lang="en-US" altLang="ja-JP" dirty="0">
                <a:latin typeface="Rockwell"/>
                <a:ea typeface="ＭＳ Ｐゴシック" charset="0"/>
                <a:cs typeface="Rockwell"/>
              </a:rPr>
              <a:t> in the Plessy v Ferguson case </a:t>
            </a:r>
            <a:endParaRPr lang="en-US" dirty="0">
              <a:latin typeface="Rockwell"/>
              <a:ea typeface="ＭＳ Ｐゴシック" charset="0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3108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1" y="0"/>
            <a:ext cx="8666959" cy="838200"/>
          </a:xfrm>
        </p:spPr>
        <p:txBody>
          <a:bodyPr/>
          <a:lstStyle/>
          <a:p>
            <a:r>
              <a:rPr lang="en-US" dirty="0">
                <a:latin typeface="Rockwell"/>
                <a:ea typeface="ＭＳ Ｐゴシック" charset="0"/>
                <a:cs typeface="Rockwell"/>
              </a:rPr>
              <a:t>The Jim Crow Era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2070"/>
            <a:ext cx="9144000" cy="57259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Civil rights leaders demanded black equality in the Jim Crow era: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In the 1890s, WEB DuBois &amp; Booker T Washington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1909, NAACP was formed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Marcus Garvey in 1910s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Harlem Renaissance 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dirty="0">
                <a:latin typeface="Rockwell"/>
                <a:ea typeface="ＭＳ Ｐゴシック" charset="0"/>
                <a:cs typeface="Rockwell"/>
              </a:rPr>
              <a:t>The New Deal &amp; military segregation in World Wars I &amp; II promoted racial discrimination </a:t>
            </a:r>
          </a:p>
        </p:txBody>
      </p:sp>
    </p:spTree>
    <p:extLst>
      <p:ext uri="{BB962C8B-B14F-4D97-AF65-F5344CB8AC3E}">
        <p14:creationId xmlns:p14="http://schemas.microsoft.com/office/powerpoint/2010/main" val="2491642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1" y="0"/>
            <a:ext cx="8666959" cy="838200"/>
          </a:xfrm>
        </p:spPr>
        <p:txBody>
          <a:bodyPr/>
          <a:lstStyle/>
          <a:p>
            <a:r>
              <a:rPr lang="en-US" dirty="0">
                <a:latin typeface="Rockwell"/>
                <a:ea typeface="ＭＳ Ｐゴシック" charset="0"/>
                <a:cs typeface="Rockwell"/>
              </a:rPr>
              <a:t>The Jim Crow Era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904"/>
            <a:ext cx="9144000" cy="564309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3500" dirty="0">
                <a:latin typeface="Rockwell"/>
                <a:ea typeface="ＭＳ Ｐゴシック" charset="0"/>
                <a:cs typeface="Rockwell"/>
              </a:rPr>
              <a:t>The 1940s brought some success: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3500" dirty="0">
                <a:latin typeface="Rockwell"/>
                <a:ea typeface="ＭＳ Ｐゴシック" charset="0"/>
                <a:cs typeface="Rockwell"/>
              </a:rPr>
              <a:t>The Great Migration helped break sharecropping in South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3500" dirty="0">
                <a:latin typeface="Rockwell"/>
                <a:ea typeface="ＭＳ Ｐゴシック" charset="0"/>
                <a:cs typeface="Rockwell"/>
              </a:rPr>
              <a:t>In WW II, FDR created the Fair Employment Practices Committee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3500" dirty="0">
                <a:latin typeface="Rockwell"/>
                <a:ea typeface="ＭＳ Ｐゴシック" charset="0"/>
                <a:cs typeface="Rockwell"/>
              </a:rPr>
              <a:t>A. Philip Randolph &amp; </a:t>
            </a:r>
            <a:r>
              <a:rPr lang="ja-JP" altLang="en-US" sz="3500" dirty="0">
                <a:latin typeface="Rockwell"/>
                <a:ea typeface="ＭＳ Ｐゴシック" charset="0"/>
                <a:cs typeface="Rockwell"/>
              </a:rPr>
              <a:t>“</a:t>
            </a:r>
            <a:r>
              <a:rPr lang="en-US" altLang="ja-JP" sz="3500" dirty="0">
                <a:latin typeface="Rockwell"/>
                <a:ea typeface="ＭＳ Ｐゴシック" charset="0"/>
                <a:cs typeface="Rockwell"/>
              </a:rPr>
              <a:t>Double V</a:t>
            </a:r>
            <a:r>
              <a:rPr lang="ja-JP" altLang="en-US" sz="3500" dirty="0">
                <a:latin typeface="Rockwell"/>
                <a:ea typeface="ＭＳ Ｐゴシック" charset="0"/>
                <a:cs typeface="Rockwell"/>
              </a:rPr>
              <a:t>”</a:t>
            </a:r>
            <a:endParaRPr lang="en-US" altLang="ja-JP" sz="3500" dirty="0">
              <a:latin typeface="Rockwell"/>
              <a:ea typeface="ＭＳ Ｐゴシック" charset="0"/>
              <a:cs typeface="Rockwell"/>
            </a:endParaRP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3500" dirty="0">
                <a:latin typeface="Rockwell"/>
                <a:ea typeface="ＭＳ Ｐゴシック" charset="0"/>
                <a:cs typeface="Rockwell"/>
              </a:rPr>
              <a:t>In 1947, Jackie Robinson became the 1</a:t>
            </a:r>
            <a:r>
              <a:rPr lang="en-US" sz="3500" baseline="30000" dirty="0">
                <a:latin typeface="Rockwell"/>
                <a:ea typeface="ＭＳ Ｐゴシック" charset="0"/>
                <a:cs typeface="Rockwell"/>
              </a:rPr>
              <a:t>st</a:t>
            </a:r>
            <a:r>
              <a:rPr lang="en-US" sz="3500" dirty="0">
                <a:latin typeface="Rockwell"/>
                <a:ea typeface="ＭＳ Ｐゴシック" charset="0"/>
                <a:cs typeface="Rockwell"/>
              </a:rPr>
              <a:t> black major league baseball player</a:t>
            </a:r>
          </a:p>
        </p:txBody>
      </p:sp>
    </p:spTree>
    <p:extLst>
      <p:ext uri="{BB962C8B-B14F-4D97-AF65-F5344CB8AC3E}">
        <p14:creationId xmlns:p14="http://schemas.microsoft.com/office/powerpoint/2010/main" val="177521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Civil Rights as a Political Issue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>
                <a:cs typeface="+mn-cs"/>
              </a:rPr>
              <a:t>Truman was the 1</a:t>
            </a:r>
            <a:r>
              <a:rPr lang="en-US" baseline="30000" dirty="0" smtClean="0">
                <a:cs typeface="+mn-cs"/>
              </a:rPr>
              <a:t>st</a:t>
            </a:r>
            <a:r>
              <a:rPr lang="en-US" dirty="0" smtClean="0">
                <a:cs typeface="+mn-cs"/>
              </a:rPr>
              <a:t> president to attempt to end any racial discrimination</a:t>
            </a:r>
          </a:p>
          <a:p>
            <a:pPr lvl="1">
              <a:defRPr/>
            </a:pPr>
            <a:r>
              <a:rPr lang="en-US" dirty="0" smtClean="0"/>
              <a:t>Created a new commission on civil rights in 1946</a:t>
            </a:r>
          </a:p>
          <a:p>
            <a:pPr lvl="1">
              <a:defRPr/>
            </a:pPr>
            <a:r>
              <a:rPr lang="en-US" dirty="0" smtClean="0"/>
              <a:t>Called for an end to lynching</a:t>
            </a:r>
          </a:p>
          <a:p>
            <a:pPr lvl="1">
              <a:defRPr/>
            </a:pPr>
            <a:r>
              <a:rPr lang="en-US" dirty="0" smtClean="0"/>
              <a:t>Truman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lasting legacy was the desegregation of the armed forces and government in 1948 (Ex. Order 9980/9981)</a:t>
            </a:r>
          </a:p>
        </p:txBody>
      </p:sp>
    </p:spTree>
    <p:extLst>
      <p:ext uri="{BB962C8B-B14F-4D97-AF65-F5344CB8AC3E}">
        <p14:creationId xmlns:p14="http://schemas.microsoft.com/office/powerpoint/2010/main" val="81214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Rockwell"/>
                <a:cs typeface="Rockwell"/>
              </a:rPr>
              <a:t>Civil Rights Movement</a:t>
            </a:r>
            <a:br>
              <a:rPr lang="en-US">
                <a:latin typeface="Rockwell"/>
                <a:cs typeface="Rockwell"/>
              </a:rPr>
            </a:br>
            <a:r>
              <a:rPr lang="en-US">
                <a:latin typeface="Rockwell"/>
                <a:cs typeface="Rockwell"/>
              </a:rPr>
              <a:t>Background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524000"/>
            <a:ext cx="42672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latin typeface="Rockwell"/>
                <a:cs typeface="Rockwell"/>
              </a:rPr>
              <a:t>Postwar Reconstruction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13th Amendment</a:t>
            </a:r>
            <a:endParaRPr lang="en-US" sz="1800" dirty="0">
              <a:latin typeface="Rockwell"/>
              <a:cs typeface="Rockwell"/>
            </a:endParaRPr>
          </a:p>
          <a:p>
            <a:pPr lvl="2" eaLnBrk="1" hangingPunct="1">
              <a:defRPr/>
            </a:pPr>
            <a:r>
              <a:rPr lang="en-US" sz="1400" dirty="0">
                <a:latin typeface="Rockwell"/>
                <a:cs typeface="Rockwell"/>
              </a:rPr>
              <a:t>end slavery</a:t>
            </a:r>
            <a:endParaRPr lang="en-US" sz="1600" dirty="0"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15th Amendment</a:t>
            </a:r>
            <a:endParaRPr lang="en-US" sz="1800" dirty="0">
              <a:latin typeface="Rockwell"/>
              <a:cs typeface="Rockwell"/>
            </a:endParaRPr>
          </a:p>
          <a:p>
            <a:pPr lvl="2" eaLnBrk="1" hangingPunct="1">
              <a:defRPr/>
            </a:pPr>
            <a:r>
              <a:rPr lang="en-US" sz="1400" dirty="0">
                <a:latin typeface="Rockwell"/>
                <a:cs typeface="Rockwell"/>
              </a:rPr>
              <a:t>black suffrage</a:t>
            </a:r>
            <a:endParaRPr lang="en-US" sz="1600" dirty="0"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Freedmen</a:t>
            </a:r>
            <a:r>
              <a:rPr lang="ja-JP" altLang="en-US" sz="1600" dirty="0">
                <a:latin typeface="Rockwell"/>
                <a:cs typeface="Rockwell"/>
              </a:rPr>
              <a:t>’</a:t>
            </a:r>
            <a:r>
              <a:rPr lang="en-US" sz="1600" dirty="0">
                <a:latin typeface="Rockwell"/>
                <a:cs typeface="Rockwell"/>
              </a:rPr>
              <a:t>s Bureau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Ku Klux Klan and White League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Disenfranchisement</a:t>
            </a:r>
          </a:p>
          <a:p>
            <a:pPr lvl="1" eaLnBrk="1" hangingPunct="1">
              <a:defRPr/>
            </a:pPr>
            <a:r>
              <a:rPr lang="en-US" sz="1600" i="1" dirty="0">
                <a:latin typeface="Rockwell"/>
                <a:cs typeface="Rockwell"/>
              </a:rPr>
              <a:t>Plessy v. Ferguson</a:t>
            </a:r>
            <a:endParaRPr lang="en-US" sz="1600" dirty="0">
              <a:latin typeface="Rockwell"/>
              <a:cs typeface="Rockwell"/>
            </a:endParaRPr>
          </a:p>
          <a:p>
            <a:pPr lvl="2" eaLnBrk="1" hangingPunct="1">
              <a:defRPr/>
            </a:pPr>
            <a:r>
              <a:rPr lang="en-US" sz="1400" dirty="0">
                <a:latin typeface="Rockwell"/>
                <a:cs typeface="Rockwell"/>
              </a:rPr>
              <a:t>Separate, but equal</a:t>
            </a:r>
          </a:p>
          <a:p>
            <a:pPr lvl="2" eaLnBrk="1" hangingPunct="1">
              <a:defRPr/>
            </a:pPr>
            <a:r>
              <a:rPr lang="en-US" sz="1400" dirty="0">
                <a:latin typeface="Rockwell"/>
                <a:cs typeface="Rockwell"/>
              </a:rPr>
              <a:t>Jim Crow Laws in the South</a:t>
            </a:r>
          </a:p>
          <a:p>
            <a:pPr eaLnBrk="1" hangingPunct="1">
              <a:defRPr/>
            </a:pPr>
            <a:r>
              <a:rPr lang="en-US" sz="1800" dirty="0">
                <a:latin typeface="Rockwell"/>
                <a:cs typeface="Rockwell"/>
              </a:rPr>
              <a:t>Progressive Era Gains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Booker T. Washington and W.E.B. DuBois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NAACP and National Urban League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Great Migration</a:t>
            </a:r>
            <a:endParaRPr lang="en-US" sz="1800" dirty="0">
              <a:latin typeface="Rockwell"/>
              <a:cs typeface="Rockwell"/>
            </a:endParaRPr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24400" y="1524000"/>
            <a:ext cx="441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latin typeface="Rockwell"/>
                <a:cs typeface="Rockwell"/>
              </a:rPr>
              <a:t>1920s Setbacks and Hope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Race riots after WWI</a:t>
            </a:r>
          </a:p>
          <a:p>
            <a:pPr lvl="1" eaLnBrk="1" hangingPunct="1">
              <a:defRPr/>
            </a:pPr>
            <a:r>
              <a:rPr lang="en-US" sz="1600" dirty="0" err="1">
                <a:latin typeface="Rockwell"/>
                <a:cs typeface="Rockwell"/>
              </a:rPr>
              <a:t>Lynchings</a:t>
            </a:r>
            <a:endParaRPr lang="en-US" sz="1600" dirty="0"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KKK returns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Marcus Garvey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Harlem Renaissance</a:t>
            </a:r>
          </a:p>
          <a:p>
            <a:pPr eaLnBrk="1" hangingPunct="1">
              <a:defRPr/>
            </a:pPr>
            <a:r>
              <a:rPr lang="en-US" sz="1800" dirty="0">
                <a:latin typeface="Rockwell"/>
                <a:cs typeface="Rockwell"/>
              </a:rPr>
              <a:t>1930s Developments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New Deal Coalition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New Deal provided some relief programs</a:t>
            </a:r>
          </a:p>
          <a:p>
            <a:pPr lvl="1" eaLnBrk="1" hangingPunct="1">
              <a:defRPr/>
            </a:pPr>
            <a:r>
              <a:rPr lang="en-US" sz="1600" dirty="0">
                <a:latin typeface="Rockwell"/>
                <a:cs typeface="Rockwell"/>
              </a:rPr>
              <a:t>Limited civil rights legislation</a:t>
            </a:r>
          </a:p>
        </p:txBody>
      </p:sp>
    </p:spTree>
    <p:extLst>
      <p:ext uri="{BB962C8B-B14F-4D97-AF65-F5344CB8AC3E}">
        <p14:creationId xmlns:p14="http://schemas.microsoft.com/office/powerpoint/2010/main" val="347468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74</TotalTime>
  <Words>2104</Words>
  <Application>Microsoft Macintosh PowerPoint</Application>
  <PresentationFormat>On-screen Show (4:3)</PresentationFormat>
  <Paragraphs>296</Paragraphs>
  <Slides>41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Theme</vt:lpstr>
      <vt:lpstr>Do Now</vt:lpstr>
      <vt:lpstr>4. LBJ’s 60s-The Civil Rights Movement and the Great Society</vt:lpstr>
      <vt:lpstr>AP Prompt </vt:lpstr>
      <vt:lpstr>Outline</vt:lpstr>
      <vt:lpstr>The Jim Crow Era</vt:lpstr>
      <vt:lpstr>The Jim Crow Era</vt:lpstr>
      <vt:lpstr>The Jim Crow Era</vt:lpstr>
      <vt:lpstr>Civil Rights as a Political Issue</vt:lpstr>
      <vt:lpstr>Civil Rights Movement Background</vt:lpstr>
      <vt:lpstr>The Modern Civil Rights Movement (1954-1965)</vt:lpstr>
      <vt:lpstr>Desegregating the Schools</vt:lpstr>
      <vt:lpstr>Desegregating the Schools</vt:lpstr>
      <vt:lpstr>Integrating Central High School in          Little Rock, Arkansas (1957)</vt:lpstr>
      <vt:lpstr>The Beginnings of Black Activism</vt:lpstr>
      <vt:lpstr>John F. Kennedy (D) (1961-1963)</vt:lpstr>
      <vt:lpstr>Moving Slowly on Civil Rights</vt:lpstr>
      <vt:lpstr>Text Analysis</vt:lpstr>
      <vt:lpstr>Freedom Rides, 1961</vt:lpstr>
      <vt:lpstr>PowerPoint Presentation</vt:lpstr>
      <vt:lpstr>Birmingham Marches, 1963</vt:lpstr>
      <vt:lpstr>"I Have a Dream"</vt:lpstr>
      <vt:lpstr>"Let Us Continue"</vt:lpstr>
      <vt:lpstr>Lyndon B. Johnson (D) (1963-1969)</vt:lpstr>
      <vt:lpstr>Lyndon Johnson in Action</vt:lpstr>
      <vt:lpstr>The Election of 1964</vt:lpstr>
      <vt:lpstr>Civil Rights under LBJ</vt:lpstr>
      <vt:lpstr>Text Analysis</vt:lpstr>
      <vt:lpstr>Civil Rights under LBJ</vt:lpstr>
      <vt:lpstr>Black Voter Registration in South</vt:lpstr>
      <vt:lpstr>Discuss how the civil rights movement evolved during the 1950s and 1960s and explain each of the three developments.</vt:lpstr>
      <vt:lpstr>The Great Society</vt:lpstr>
      <vt:lpstr>Lyndon B. Johnson (D) (1963-1969) The Great Society</vt:lpstr>
      <vt:lpstr>The Great Society </vt:lpstr>
      <vt:lpstr>Lyndon Johnson in Action</vt:lpstr>
      <vt:lpstr>The Great Society </vt:lpstr>
      <vt:lpstr>Poverty in America</vt:lpstr>
      <vt:lpstr>Johnson and Immigration Reform</vt:lpstr>
      <vt:lpstr>The Triumph of Reform</vt:lpstr>
      <vt:lpstr>The Warren Court </vt:lpstr>
      <vt:lpstr>PowerPoint Presentation</vt:lpstr>
      <vt:lpstr>The Warren Court (1953-1969)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15</cp:revision>
  <dcterms:created xsi:type="dcterms:W3CDTF">2018-05-15T21:37:39Z</dcterms:created>
  <dcterms:modified xsi:type="dcterms:W3CDTF">2019-03-08T16:30:33Z</dcterms:modified>
</cp:coreProperties>
</file>