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1"/>
  </p:notesMasterIdLst>
  <p:sldIdLst>
    <p:sldId id="259" r:id="rId2"/>
    <p:sldId id="256" r:id="rId3"/>
    <p:sldId id="258" r:id="rId4"/>
    <p:sldId id="260" r:id="rId5"/>
    <p:sldId id="282" r:id="rId6"/>
    <p:sldId id="261" r:id="rId7"/>
    <p:sldId id="262" r:id="rId8"/>
    <p:sldId id="263" r:id="rId9"/>
    <p:sldId id="265" r:id="rId10"/>
    <p:sldId id="264" r:id="rId11"/>
    <p:sldId id="267" r:id="rId12"/>
    <p:sldId id="268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80" r:id="rId21"/>
    <p:sldId id="285" r:id="rId22"/>
    <p:sldId id="281" r:id="rId23"/>
    <p:sldId id="283" r:id="rId24"/>
    <p:sldId id="275" r:id="rId25"/>
    <p:sldId id="276" r:id="rId26"/>
    <p:sldId id="277" r:id="rId27"/>
    <p:sldId id="278" r:id="rId28"/>
    <p:sldId id="284" r:id="rId29"/>
    <p:sldId id="27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AFE67-B16A-394D-850E-FF28D072225A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213D0-EDDA-7E4E-97C2-471439FC0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2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Resembled founders like Jefferson, Adams….they were searching for compromise based upon ideals and ultimate unification.</a:t>
            </a:r>
          </a:p>
          <a:p>
            <a:endParaRPr lang="en-US" dirty="0" smtClean="0"/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Union was less important to them than practicality, their personal objectives, and economic self interest.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Helped the Compromise of 1850 pass Congress.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2C86E-F89B-CC49-804B-66A3334B94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75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7E315-549B-0B4D-8767-C6257D88F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9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A074F-018B-324E-BECE-8A12BEEFE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35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35A46-06BF-D749-9F66-9A536723E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5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D979-4A4B-8847-8E6A-716D7AFAF52C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vimeo.com/65255296" TargetMode="External"/><Relationship Id="rId3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gn2FzuPyFlY" TargetMode="External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youtube.com/watch?v=gn2FzuPyFlY" TargetMode="External"/><Relationship Id="rId3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dirty="0">
                <a:solidFill>
                  <a:srgbClr val="FFFFFF"/>
                </a:solidFill>
              </a:rPr>
              <a:t>“The United States will conquer Mexico, but it will be as the man swallows arsenic…Mexico will poison us.”</a:t>
            </a:r>
          </a:p>
          <a:p>
            <a:pPr algn="r">
              <a:lnSpc>
                <a:spcPct val="90000"/>
              </a:lnSpc>
              <a:defRPr/>
            </a:pPr>
            <a:r>
              <a:rPr lang="en-US" altLang="en-US" dirty="0">
                <a:solidFill>
                  <a:srgbClr val="FFFFFF"/>
                </a:solidFill>
              </a:rPr>
              <a:t>Ralph Waldo Emerson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348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Crisis of 1850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09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86202"/>
            <a:ext cx="9144000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4800" b="1" dirty="0" smtClean="0"/>
              <a:t>Compromise of 1850</a:t>
            </a:r>
          </a:p>
        </p:txBody>
      </p:sp>
      <p:pic>
        <p:nvPicPr>
          <p:cNvPr id="9219" name="Picture 6" descr="comp185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9582" y="897314"/>
            <a:ext cx="6584837" cy="57186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759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b="1" dirty="0">
                <a:effectLst/>
                <a:latin typeface="Rockwell"/>
                <a:cs typeface="Rockwell"/>
              </a:rPr>
              <a:t>Compromise of 1850</a:t>
            </a:r>
            <a:endParaRPr lang="en-US" dirty="0">
              <a:effectLst/>
              <a:latin typeface="Rockwell"/>
              <a:cs typeface="Rockwell"/>
            </a:endParaRPr>
          </a:p>
        </p:txBody>
      </p:sp>
      <p:sp>
        <p:nvSpPr>
          <p:cNvPr id="38914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762000"/>
            <a:ext cx="9144000" cy="609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Rockwell"/>
                <a:cs typeface="Rockwell"/>
              </a:rPr>
              <a:t>Parameters</a:t>
            </a:r>
          </a:p>
          <a:p>
            <a:pPr lvl="1"/>
            <a:r>
              <a:rPr lang="en-US" sz="2000" b="1" dirty="0">
                <a:effectLst/>
                <a:latin typeface="Rockwell"/>
                <a:cs typeface="Rockwell"/>
              </a:rPr>
              <a:t>Admit California as free state</a:t>
            </a:r>
          </a:p>
          <a:p>
            <a:pPr lvl="1"/>
            <a:r>
              <a:rPr lang="en-US" sz="2000" b="1" dirty="0">
                <a:effectLst/>
                <a:latin typeface="Rockwell"/>
                <a:cs typeface="Rockwell"/>
              </a:rPr>
              <a:t>Mexican Cession</a:t>
            </a:r>
          </a:p>
          <a:p>
            <a:pPr lvl="2"/>
            <a:r>
              <a:rPr lang="en-US" sz="1800" b="1" dirty="0">
                <a:effectLst/>
                <a:latin typeface="Rockwell"/>
                <a:cs typeface="Rockwell"/>
              </a:rPr>
              <a:t>Popular sovereignty</a:t>
            </a:r>
          </a:p>
          <a:p>
            <a:pPr lvl="1"/>
            <a:r>
              <a:rPr lang="en-US" sz="2000" b="1" dirty="0">
                <a:effectLst/>
                <a:latin typeface="Rockwell"/>
                <a:cs typeface="Rockwell"/>
              </a:rPr>
              <a:t>Reinforced Fugitive Slave Law</a:t>
            </a:r>
            <a:endParaRPr lang="en-US" sz="2000" dirty="0">
              <a:effectLst/>
              <a:latin typeface="Rockwell"/>
              <a:cs typeface="Rockwell"/>
            </a:endParaRPr>
          </a:p>
          <a:p>
            <a:pPr lvl="1"/>
            <a:r>
              <a:rPr lang="en-US" sz="2000" dirty="0">
                <a:effectLst/>
                <a:latin typeface="Rockwell"/>
                <a:cs typeface="Rockwell"/>
              </a:rPr>
              <a:t>Texas boundary and debt disputes</a:t>
            </a:r>
          </a:p>
          <a:p>
            <a:pPr lvl="1"/>
            <a:r>
              <a:rPr lang="en-US" sz="2000" dirty="0">
                <a:effectLst/>
                <a:latin typeface="Rockwell"/>
                <a:cs typeface="Rockwell"/>
              </a:rPr>
              <a:t>Slave trade abolished in D.C.</a:t>
            </a:r>
          </a:p>
          <a:p>
            <a:r>
              <a:rPr lang="en-US" sz="2400" dirty="0">
                <a:effectLst/>
                <a:latin typeface="Rockwell"/>
                <a:cs typeface="Rockwell"/>
              </a:rPr>
              <a:t>“I trust we shall persist in our resistance [to the admission of California] until the restoration of all our rights, or disunion, one or the other is the consequence. We have borne the wrongs and insults of the North long enough.” - John C. Calhoun</a:t>
            </a:r>
          </a:p>
        </p:txBody>
      </p:sp>
    </p:spTree>
    <p:extLst>
      <p:ext uri="{BB962C8B-B14F-4D97-AF65-F5344CB8AC3E}">
        <p14:creationId xmlns:p14="http://schemas.microsoft.com/office/powerpoint/2010/main" val="355281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s.photodeck.com/ddc9048c-3e16-11e0-b521-c3d6d6c7484a/000700_xgapl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351" y="0"/>
            <a:ext cx="3761297" cy="682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625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>
                <a:effectLst/>
                <a:latin typeface="Rockwell"/>
                <a:cs typeface="Rockwell"/>
              </a:rPr>
              <a:t>Sectionalist Presidents</a:t>
            </a:r>
            <a:br>
              <a:rPr lang="en-US" sz="3200">
                <a:effectLst/>
                <a:latin typeface="Rockwell"/>
                <a:cs typeface="Rockwell"/>
              </a:rPr>
            </a:br>
            <a:r>
              <a:rPr lang="en-US" sz="3200">
                <a:effectLst/>
                <a:latin typeface="Rockwell"/>
                <a:cs typeface="Rockwell"/>
              </a:rPr>
              <a:t>Zachary Taylor (W) (1849-1850)</a:t>
            </a:r>
          </a:p>
        </p:txBody>
      </p:sp>
      <p:sp>
        <p:nvSpPr>
          <p:cNvPr id="44034" name="Rectangle 4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4114800" y="1600200"/>
            <a:ext cx="5029200" cy="48074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sz="2000" dirty="0">
                <a:effectLst/>
                <a:latin typeface="Rockwell"/>
                <a:cs typeface="Rockwell"/>
              </a:rPr>
              <a:t>War hero of Mexican-American War</a:t>
            </a:r>
          </a:p>
          <a:p>
            <a:r>
              <a:rPr lang="en-US" sz="2000" dirty="0">
                <a:effectLst/>
                <a:latin typeface="Rockwell"/>
                <a:cs typeface="Rockwell"/>
              </a:rPr>
              <a:t>States’ rights, but no secession</a:t>
            </a:r>
          </a:p>
          <a:p>
            <a:r>
              <a:rPr lang="en-US" sz="2000" dirty="0">
                <a:effectLst/>
                <a:latin typeface="Rockwell"/>
                <a:cs typeface="Rockwell"/>
              </a:rPr>
              <a:t>Views on Slavery</a:t>
            </a:r>
          </a:p>
          <a:p>
            <a:pPr lvl="1"/>
            <a:r>
              <a:rPr lang="en-US" sz="1800" dirty="0">
                <a:effectLst/>
                <a:latin typeface="Rockwell"/>
                <a:cs typeface="Rockwell"/>
              </a:rPr>
              <a:t>Slave owner</a:t>
            </a:r>
          </a:p>
          <a:p>
            <a:pPr lvl="1"/>
            <a:r>
              <a:rPr lang="en-US" sz="1800" dirty="0">
                <a:effectLst/>
                <a:latin typeface="Rockwell"/>
                <a:cs typeface="Rockwell"/>
              </a:rPr>
              <a:t>No expansion of slavery</a:t>
            </a:r>
          </a:p>
          <a:p>
            <a:pPr lvl="1"/>
            <a:r>
              <a:rPr lang="en-US" sz="1800" dirty="0">
                <a:effectLst/>
                <a:latin typeface="Rockwell"/>
                <a:cs typeface="Rockwell"/>
              </a:rPr>
              <a:t>Refused to sign Compromise of 1850</a:t>
            </a:r>
          </a:p>
          <a:p>
            <a:r>
              <a:rPr lang="en-US" sz="2000" dirty="0">
                <a:effectLst/>
                <a:latin typeface="Rockwell"/>
                <a:cs typeface="Rockwell"/>
              </a:rPr>
              <a:t>Died after a year in </a:t>
            </a:r>
            <a:r>
              <a:rPr lang="en-US" sz="2000" dirty="0" smtClean="0">
                <a:effectLst/>
                <a:latin typeface="Rockwell"/>
                <a:cs typeface="Rockwell"/>
              </a:rPr>
              <a:t>office</a:t>
            </a:r>
          </a:p>
          <a:p>
            <a:pPr lvl="1"/>
            <a:r>
              <a:rPr lang="en-US" altLang="en-US" sz="1600" dirty="0"/>
              <a:t>Cherries and milk led to gastroenteritis</a:t>
            </a:r>
          </a:p>
          <a:p>
            <a:pPr marL="457200" lvl="1" indent="0">
              <a:buNone/>
            </a:pPr>
            <a:endParaRPr lang="en-US" sz="1600" dirty="0">
              <a:effectLst/>
              <a:latin typeface="Rockwell"/>
              <a:cs typeface="Rockwell"/>
            </a:endParaRPr>
          </a:p>
        </p:txBody>
      </p:sp>
      <p:pic>
        <p:nvPicPr>
          <p:cNvPr id="5" name="Picture 5" descr="worst-taylor.jpg                                               000A84C2Macintosh HD                   C5A9507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5260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3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>
                <a:effectLst/>
                <a:latin typeface="Rockwell"/>
                <a:cs typeface="Rockwell"/>
              </a:rPr>
              <a:t>Sectionalist Presidents</a:t>
            </a:r>
            <a:br>
              <a:rPr lang="en-US" sz="3200">
                <a:effectLst/>
                <a:latin typeface="Rockwell"/>
                <a:cs typeface="Rockwell"/>
              </a:rPr>
            </a:br>
            <a:r>
              <a:rPr lang="en-US" sz="3200">
                <a:effectLst/>
                <a:latin typeface="Rockwell"/>
                <a:cs typeface="Rockwell"/>
              </a:rPr>
              <a:t>Millard Fillmore (W) (1850-1853)</a:t>
            </a:r>
          </a:p>
        </p:txBody>
      </p:sp>
      <p:sp>
        <p:nvSpPr>
          <p:cNvPr id="45058" name="Rectangle 4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4191000" y="1371600"/>
            <a:ext cx="4953000" cy="52427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Rockwell"/>
                <a:cs typeface="Rockwell"/>
              </a:rPr>
              <a:t>Assumes the presidency after Taylor’s death</a:t>
            </a:r>
          </a:p>
          <a:p>
            <a:r>
              <a:rPr lang="en-US" sz="2800" dirty="0">
                <a:effectLst/>
                <a:latin typeface="Rockwell"/>
                <a:cs typeface="Rockwell"/>
              </a:rPr>
              <a:t>Anti-slave moderate</a:t>
            </a:r>
          </a:p>
          <a:p>
            <a:r>
              <a:rPr lang="en-US" sz="2800" dirty="0">
                <a:effectLst/>
                <a:latin typeface="Rockwell"/>
                <a:cs typeface="Rockwell"/>
              </a:rPr>
              <a:t>Signs Compromise of </a:t>
            </a:r>
            <a:r>
              <a:rPr lang="en-US" sz="2800" dirty="0" smtClean="0">
                <a:effectLst/>
                <a:latin typeface="Rockwell"/>
                <a:cs typeface="Rockwell"/>
              </a:rPr>
              <a:t>1850</a:t>
            </a:r>
          </a:p>
          <a:p>
            <a:pPr lvl="1"/>
            <a:r>
              <a:rPr lang="en-US" sz="2000" dirty="0" smtClean="0">
                <a:latin typeface="Rockwell"/>
                <a:cs typeface="Rockwell"/>
              </a:rPr>
              <a:t>Including the Fugitive Slave Act</a:t>
            </a:r>
            <a:endParaRPr lang="en-US" sz="2000" dirty="0">
              <a:effectLst/>
              <a:latin typeface="Rockwell"/>
              <a:cs typeface="Rockwell"/>
            </a:endParaRPr>
          </a:p>
          <a:p>
            <a:r>
              <a:rPr lang="en-US" sz="2800" dirty="0">
                <a:effectLst/>
                <a:latin typeface="Rockwell"/>
                <a:cs typeface="Rockwell"/>
              </a:rPr>
              <a:t>Perry Expedition to Japan (1853-1854)</a:t>
            </a:r>
          </a:p>
        </p:txBody>
      </p:sp>
      <p:pic>
        <p:nvPicPr>
          <p:cNvPr id="45059" name="Picture 5" descr="&#10;MFface.jpg                                                     000A84C2Macintosh HD                   C5A9507E: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4219575" cy="4800600"/>
          </a:xfrm>
        </p:spPr>
      </p:pic>
    </p:spTree>
    <p:extLst>
      <p:ext uri="{BB962C8B-B14F-4D97-AF65-F5344CB8AC3E}">
        <p14:creationId xmlns:p14="http://schemas.microsoft.com/office/powerpoint/2010/main" val="3527832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>
                <a:effectLst/>
                <a:latin typeface="Rockwell"/>
                <a:cs typeface="Rockwell"/>
              </a:rPr>
              <a:t>The Death of Compromising?</a:t>
            </a:r>
          </a:p>
        </p:txBody>
      </p:sp>
      <p:sp>
        <p:nvSpPr>
          <p:cNvPr id="46082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838200"/>
            <a:ext cx="9144000" cy="152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2800" dirty="0">
                <a:effectLst/>
                <a:latin typeface="Rockwell"/>
                <a:cs typeface="Rockwell"/>
              </a:rPr>
              <a:t>The Great Triumvirate was no more by 1852</a:t>
            </a:r>
          </a:p>
          <a:p>
            <a:r>
              <a:rPr lang="en-US" sz="2800" dirty="0">
                <a:effectLst/>
                <a:latin typeface="Rockwell"/>
                <a:cs typeface="Rockwell"/>
              </a:rPr>
              <a:t>A new generation of sectional and ambitious politicians assume leadership roles</a:t>
            </a:r>
          </a:p>
        </p:txBody>
      </p:sp>
      <p:pic>
        <p:nvPicPr>
          <p:cNvPr id="46084" name="Picture 7" descr="DownloadedFile.jpeg                                            000A84C2Macintosh HD                   C5A9507E: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46488"/>
            <a:ext cx="2794000" cy="3211512"/>
          </a:xfrm>
        </p:spPr>
      </p:pic>
      <p:pic>
        <p:nvPicPr>
          <p:cNvPr id="46085" name="Picture 8" descr="images.jpeg                                                    000A84C2Macintosh HD                   C5A9507E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3646488"/>
            <a:ext cx="3211512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 Box 9"/>
          <p:cNvSpPr txBox="1">
            <a:spLocks noChangeArrowheads="1"/>
          </p:cNvSpPr>
          <p:nvPr/>
        </p:nvSpPr>
        <p:spPr bwMode="auto">
          <a:xfrm>
            <a:off x="3076575" y="3254375"/>
            <a:ext cx="25689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>
                <a:latin typeface="Rockwell"/>
                <a:cs typeface="Rockwell"/>
              </a:rPr>
              <a:t>Stephen Douglas (D)</a:t>
            </a:r>
          </a:p>
        </p:txBody>
      </p:sp>
      <p:sp>
        <p:nvSpPr>
          <p:cNvPr id="46087" name="Text Box 10"/>
          <p:cNvSpPr txBox="1">
            <a:spLocks noChangeArrowheads="1"/>
          </p:cNvSpPr>
          <p:nvPr/>
        </p:nvSpPr>
        <p:spPr bwMode="auto">
          <a:xfrm>
            <a:off x="-25400" y="3254375"/>
            <a:ext cx="2818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>
                <a:latin typeface="Rockwell"/>
                <a:cs typeface="Rockwell"/>
              </a:rPr>
              <a:t>William Seward (W, R)</a:t>
            </a:r>
          </a:p>
        </p:txBody>
      </p:sp>
      <p:sp>
        <p:nvSpPr>
          <p:cNvPr id="46088" name="Text Box 11"/>
          <p:cNvSpPr txBox="1">
            <a:spLocks noChangeArrowheads="1"/>
          </p:cNvSpPr>
          <p:nvPr/>
        </p:nvSpPr>
        <p:spPr bwMode="auto">
          <a:xfrm>
            <a:off x="6148878" y="3277156"/>
            <a:ext cx="23571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Rockwell"/>
                <a:cs typeface="Rockwell"/>
              </a:rPr>
              <a:t>Jefferson Davis (D)</a:t>
            </a:r>
          </a:p>
        </p:txBody>
      </p:sp>
      <p:pic>
        <p:nvPicPr>
          <p:cNvPr id="11" name="Picture 6" descr="159px-StephenADouglas.png                                      000A84C2Macintosh HD                   C5A9507E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0388" y="3646488"/>
            <a:ext cx="2525712" cy="321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94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b="1">
                <a:effectLst/>
                <a:latin typeface="Rockwell"/>
                <a:cs typeface="Rockwell"/>
              </a:rPr>
              <a:t>Fugitive Slave Law</a:t>
            </a:r>
            <a:endParaRPr lang="en-US">
              <a:effectLst/>
              <a:latin typeface="Rockwell"/>
              <a:cs typeface="Rockwell"/>
            </a:endParaRPr>
          </a:p>
        </p:txBody>
      </p:sp>
      <p:sp>
        <p:nvSpPr>
          <p:cNvPr id="39938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066800"/>
            <a:ext cx="5029200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>
                <a:effectLst/>
                <a:latin typeface="Rockwell"/>
                <a:cs typeface="Rockwell"/>
              </a:rPr>
              <a:t>Enforcement of capturing and returning escaped slaves</a:t>
            </a:r>
          </a:p>
          <a:p>
            <a:pPr>
              <a:lnSpc>
                <a:spcPct val="90000"/>
              </a:lnSpc>
            </a:pPr>
            <a:r>
              <a:rPr lang="en-US" sz="2800">
                <a:effectLst/>
                <a:latin typeface="Rockwell"/>
                <a:cs typeface="Rockwell"/>
              </a:rPr>
              <a:t>Slaves flee to Canada</a:t>
            </a:r>
          </a:p>
          <a:p>
            <a:pPr>
              <a:lnSpc>
                <a:spcPct val="90000"/>
              </a:lnSpc>
            </a:pPr>
            <a:r>
              <a:rPr lang="en-US" sz="2800">
                <a:effectLst/>
                <a:latin typeface="Rockwell"/>
                <a:cs typeface="Rockwell"/>
              </a:rPr>
              <a:t>Right to trial by jury denied</a:t>
            </a:r>
          </a:p>
          <a:p>
            <a:pPr>
              <a:lnSpc>
                <a:spcPct val="90000"/>
              </a:lnSpc>
            </a:pPr>
            <a:r>
              <a:rPr lang="en-US" sz="2800">
                <a:effectLst/>
                <a:latin typeface="Rockwell"/>
                <a:cs typeface="Rockwell"/>
              </a:rPr>
              <a:t>Special Commission</a:t>
            </a:r>
          </a:p>
          <a:p>
            <a:pPr lvl="1">
              <a:lnSpc>
                <a:spcPct val="90000"/>
              </a:lnSpc>
            </a:pPr>
            <a:r>
              <a:rPr lang="en-US" sz="2400">
                <a:effectLst/>
                <a:latin typeface="Rockwell"/>
                <a:cs typeface="Rockwell"/>
              </a:rPr>
              <a:t>$10 for those finding for slaveholder</a:t>
            </a:r>
          </a:p>
          <a:p>
            <a:pPr lvl="1">
              <a:lnSpc>
                <a:spcPct val="90000"/>
              </a:lnSpc>
            </a:pPr>
            <a:r>
              <a:rPr lang="en-US" sz="2400">
                <a:effectLst/>
                <a:latin typeface="Rockwell"/>
                <a:cs typeface="Rockwell"/>
              </a:rPr>
              <a:t>$5 for those finding for fugitive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800" i="1">
              <a:effectLst/>
              <a:latin typeface="Rockwell"/>
              <a:cs typeface="Rockwel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lave_kidnap_post_18#8A6EF8.jpg                                000A84C2Macintosh HD                   C5A9507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914400"/>
            <a:ext cx="3914775" cy="5792788"/>
          </a:xfrm>
          <a:prstGeom prst="rect">
            <a:avLst/>
          </a:prstGeom>
        </p:spPr>
      </p:pic>
      <p:pic>
        <p:nvPicPr>
          <p:cNvPr id="7" name="Picture 8" descr="fugitiveslavepo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2443" y="-185531"/>
            <a:ext cx="4411514" cy="704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20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sz="4000" b="1" dirty="0">
                <a:effectLst/>
                <a:latin typeface="Rockwell"/>
                <a:cs typeface="Rockwell"/>
                <a:hlinkClick r:id="rId2"/>
              </a:rPr>
              <a:t>Underground Railroad</a:t>
            </a:r>
            <a:endParaRPr lang="en-US" sz="4000" dirty="0">
              <a:effectLst/>
              <a:latin typeface="Rockwell"/>
              <a:cs typeface="Rockwell"/>
            </a:endParaRPr>
          </a:p>
        </p:txBody>
      </p:sp>
      <p:pic>
        <p:nvPicPr>
          <p:cNvPr id="40962" name="Picture 6" descr="UndergroundRailroad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9163" y="762000"/>
            <a:ext cx="5684837" cy="6096000"/>
          </a:xfrm>
        </p:spPr>
      </p:pic>
      <p:sp>
        <p:nvSpPr>
          <p:cNvPr id="40963" name="Rectangle 7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838200"/>
            <a:ext cx="3200400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effectLst/>
                <a:latin typeface="Rockwell"/>
                <a:cs typeface="Rockwell"/>
              </a:rPr>
              <a:t>Mostly run by free blacks and fugitive slaves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ffectLst/>
                <a:latin typeface="Rockwell"/>
                <a:cs typeface="Rockwell"/>
              </a:rPr>
              <a:t>Harriet Tubman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ffectLst/>
                <a:latin typeface="Rockwell"/>
                <a:cs typeface="Rockwell"/>
              </a:rPr>
              <a:t>Abolitionists and white supporters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ffectLst/>
                <a:latin typeface="Rockwell"/>
                <a:cs typeface="Rockwell"/>
              </a:rPr>
              <a:t>Few white families in South assisted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ffectLst/>
                <a:latin typeface="Rockwell"/>
                <a:cs typeface="Rockwell"/>
              </a:rPr>
              <a:t>Slave catchers knowledge</a:t>
            </a:r>
          </a:p>
        </p:txBody>
      </p:sp>
    </p:spTree>
    <p:extLst>
      <p:ext uri="{BB962C8B-B14F-4D97-AF65-F5344CB8AC3E}">
        <p14:creationId xmlns:p14="http://schemas.microsoft.com/office/powerpoint/2010/main" val="3799020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i="1">
                <a:effectLst/>
                <a:latin typeface="Rockwell"/>
                <a:cs typeface="Rockwell"/>
              </a:rPr>
              <a:t>Uncle Tom’s Cabin </a:t>
            </a:r>
            <a:r>
              <a:rPr lang="en-US">
                <a:effectLst/>
                <a:latin typeface="Rockwell"/>
                <a:cs typeface="Rockwell"/>
              </a:rPr>
              <a:t>(1852)</a:t>
            </a:r>
            <a:endParaRPr lang="en-US" i="1">
              <a:effectLst/>
              <a:latin typeface="Rockwell"/>
              <a:cs typeface="Rockwell"/>
            </a:endParaRPr>
          </a:p>
        </p:txBody>
      </p:sp>
      <p:sp>
        <p:nvSpPr>
          <p:cNvPr id="41986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838200"/>
            <a:ext cx="4724400" cy="5932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Rockwell"/>
                <a:cs typeface="Rockwell"/>
              </a:rPr>
              <a:t>Harriet </a:t>
            </a:r>
            <a:r>
              <a:rPr lang="en-US" sz="2800" dirty="0" err="1">
                <a:effectLst/>
                <a:latin typeface="Rockwell"/>
                <a:cs typeface="Rockwell"/>
              </a:rPr>
              <a:t>Beacher</a:t>
            </a:r>
            <a:r>
              <a:rPr lang="en-US" sz="2800" dirty="0">
                <a:effectLst/>
                <a:latin typeface="Rockwell"/>
                <a:cs typeface="Rockwell"/>
              </a:rPr>
              <a:t> Stowe</a:t>
            </a:r>
          </a:p>
          <a:p>
            <a:pPr lvl="1"/>
            <a:r>
              <a:rPr lang="en-US" sz="2400" dirty="0">
                <a:effectLst/>
                <a:latin typeface="Rockwell"/>
                <a:cs typeface="Rockwell"/>
              </a:rPr>
              <a:t>“I would write something that would make this whole nation feel what an accursed thing slavery is.”</a:t>
            </a:r>
          </a:p>
          <a:p>
            <a:r>
              <a:rPr lang="en-US" sz="2800" dirty="0">
                <a:effectLst/>
                <a:latin typeface="Rockwell"/>
                <a:cs typeface="Rockwell"/>
              </a:rPr>
              <a:t>Bestselling novel</a:t>
            </a:r>
          </a:p>
          <a:p>
            <a:r>
              <a:rPr lang="en-US" sz="2800" dirty="0">
                <a:effectLst/>
                <a:latin typeface="Rockwell"/>
                <a:cs typeface="Rockwell"/>
              </a:rPr>
              <a:t>Adapted as a play</a:t>
            </a:r>
          </a:p>
          <a:p>
            <a:r>
              <a:rPr lang="en-US" sz="2800" dirty="0">
                <a:effectLst/>
                <a:latin typeface="Rockwell"/>
                <a:cs typeface="Rockwell"/>
              </a:rPr>
              <a:t>Fuels abolitionist guilt and rhetoric in Northern free states</a:t>
            </a:r>
          </a:p>
        </p:txBody>
      </p:sp>
      <p:pic>
        <p:nvPicPr>
          <p:cNvPr id="41987" name="Picture 5" descr="tspostr4581470.jpg                                             000A84C2Macintosh HD                   C5A9507E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885825"/>
            <a:ext cx="4297363" cy="5884863"/>
          </a:xfrm>
        </p:spPr>
      </p:pic>
    </p:spTree>
    <p:extLst>
      <p:ext uri="{BB962C8B-B14F-4D97-AF65-F5344CB8AC3E}">
        <p14:creationId xmlns:p14="http://schemas.microsoft.com/office/powerpoint/2010/main" val="2110373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53144"/>
            <a:ext cx="7772400" cy="2322286"/>
          </a:xfrm>
        </p:spPr>
        <p:txBody>
          <a:bodyPr>
            <a:normAutofit/>
          </a:bodyPr>
          <a:lstStyle/>
          <a:p>
            <a:r>
              <a:rPr lang="en-US" dirty="0" smtClean="0"/>
              <a:t>4. Legislating Sectionalism-Slavery and Politics in the 1850s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</a:t>
            </a:r>
          </a:p>
          <a:p>
            <a:r>
              <a:rPr lang="en-US" dirty="0" smtClean="0"/>
              <a:t>Period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782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="" xmlns:a16="http://schemas.microsoft.com/office/drawing/2014/main" id="{8F5D74EA-B4AF-9641-B8E8-D3A5B79028B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altLang="en-US" sz="4000">
                <a:effectLst/>
              </a:rPr>
              <a:t>Election of 1852</a:t>
            </a:r>
            <a:endParaRPr lang="en-US" altLang="en-US">
              <a:effectLst/>
            </a:endParaRPr>
          </a:p>
        </p:txBody>
      </p:sp>
      <p:sp>
        <p:nvSpPr>
          <p:cNvPr id="37891" name="Rectangle 4">
            <a:extLst>
              <a:ext uri="{FF2B5EF4-FFF2-40B4-BE49-F238E27FC236}">
                <a16:creationId xmlns="" xmlns:a16="http://schemas.microsoft.com/office/drawing/2014/main" id="{DB1F8694-052D-AE45-A49A-C50B2AD29AAF}"/>
              </a:ext>
            </a:extLst>
          </p:cNvPr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0" y="685800"/>
            <a:ext cx="2947988" cy="617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2400" b="1" dirty="0">
                <a:effectLst/>
              </a:rPr>
              <a:t>Franklin Pierce (D)</a:t>
            </a:r>
          </a:p>
          <a:p>
            <a:pPr lvl="1"/>
            <a:r>
              <a:rPr lang="en-US" altLang="en-US" sz="2000" dirty="0">
                <a:effectLst/>
              </a:rPr>
              <a:t>“Doughface”</a:t>
            </a:r>
          </a:p>
          <a:p>
            <a:r>
              <a:rPr lang="en-US" altLang="en-US" sz="2400" dirty="0">
                <a:effectLst/>
              </a:rPr>
              <a:t>Winfield Scott (W)</a:t>
            </a:r>
          </a:p>
          <a:p>
            <a:pPr lvl="1"/>
            <a:r>
              <a:rPr lang="en-US" altLang="en-US" sz="2000" dirty="0">
                <a:effectLst/>
              </a:rPr>
              <a:t>Anti-slavery</a:t>
            </a:r>
          </a:p>
          <a:p>
            <a:r>
              <a:rPr lang="en-US" altLang="en-US" sz="2400" dirty="0">
                <a:effectLst/>
              </a:rPr>
              <a:t>Campaign of </a:t>
            </a:r>
            <a:r>
              <a:rPr lang="en-US" altLang="en-US" sz="2400" dirty="0" smtClean="0">
                <a:effectLst/>
              </a:rPr>
              <a:t>personalities</a:t>
            </a:r>
          </a:p>
          <a:p>
            <a:pPr lvl="1"/>
            <a:r>
              <a:rPr lang="en-US" altLang="en-US" sz="1600" dirty="0" smtClean="0">
                <a:effectLst/>
              </a:rPr>
              <a:t>Indistinguishable </a:t>
            </a:r>
            <a:r>
              <a:rPr lang="en-US" altLang="en-US" sz="1600" dirty="0">
                <a:effectLst/>
              </a:rPr>
              <a:t>platforms</a:t>
            </a:r>
          </a:p>
          <a:p>
            <a:pPr lvl="1"/>
            <a:r>
              <a:rPr lang="en-US" altLang="en-US" sz="2000" dirty="0">
                <a:effectLst/>
              </a:rPr>
              <a:t>Both served in war</a:t>
            </a:r>
          </a:p>
          <a:p>
            <a:pPr lvl="1"/>
            <a:r>
              <a:rPr lang="en-US" altLang="en-US" sz="2000" dirty="0">
                <a:effectLst/>
              </a:rPr>
              <a:t>Scott alienated Southern </a:t>
            </a:r>
            <a:r>
              <a:rPr lang="en-US" altLang="en-US" sz="2000" dirty="0" smtClean="0">
                <a:effectLst/>
              </a:rPr>
              <a:t>Whigs (anti-slave ideology)</a:t>
            </a:r>
            <a:endParaRPr lang="en-US" altLang="en-US" sz="2000" dirty="0">
              <a:effectLst/>
            </a:endParaRPr>
          </a:p>
        </p:txBody>
      </p:sp>
      <p:pic>
        <p:nvPicPr>
          <p:cNvPr id="37892" name="Picture 5" descr="USAPElect1852.gif                                              000A84C2Macintosh HD                   C5A9507E:">
            <a:extLst>
              <a:ext uri="{FF2B5EF4-FFF2-40B4-BE49-F238E27FC236}">
                <a16:creationId xmlns="" xmlns:a16="http://schemas.microsoft.com/office/drawing/2014/main" id="{FA0A4A55-2B25-DB4B-A852-9F8A67009E2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7988" y="661988"/>
            <a:ext cx="6196012" cy="6196012"/>
          </a:xfrm>
        </p:spPr>
      </p:pic>
    </p:spTree>
    <p:extLst>
      <p:ext uri="{BB962C8B-B14F-4D97-AF65-F5344CB8AC3E}">
        <p14:creationId xmlns:p14="http://schemas.microsoft.com/office/powerpoint/2010/main" val="3559234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68"/>
              </a:spcBef>
              <a:tabLst>
                <a:tab pos="1020314" algn="l"/>
              </a:tabLst>
              <a:defRPr/>
            </a:pPr>
            <a:r>
              <a:rPr lang="en-US" dirty="0" smtClean="0">
                <a:hlinkClick r:id="rId2"/>
              </a:rPr>
              <a:t>Gadsden Purchase</a:t>
            </a:r>
            <a:endParaRPr lang="en-US" dirty="0" smtClean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4727" y="1580556"/>
            <a:ext cx="8780680" cy="2366367"/>
          </a:xfrm>
        </p:spPr>
        <p:txBody>
          <a:bodyPr>
            <a:normAutofit lnSpcReduction="10000"/>
          </a:bodyPr>
          <a:lstStyle/>
          <a:p>
            <a:pPr marL="584740" indent="-457200">
              <a:tabLst>
                <a:tab pos="992414" algn="l"/>
              </a:tabLst>
              <a:defRPr/>
            </a:pPr>
            <a:r>
              <a:rPr lang="en-US" i="0" dirty="0" smtClean="0"/>
              <a:t>1853 agreement to buy a strip of land in what is now the southern United States so that a railroad line could be built to the Gulf of California. It cost $10 million. 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4782"/>
            <a:ext cx="6511636" cy="33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483138"/>
      </p:ext>
    </p:extLst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autoUpdateAnimBg="0"/>
      <p:bldP spid="3277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EEAD1D-9924-004A-AC6C-DAD761312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>
              <a:defRPr/>
            </a:pPr>
            <a:r>
              <a:rPr lang="en-US" dirty="0"/>
              <a:t>Manifest Destiny Under Pierce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93B4B1-F204-6C44-8D83-6D35FF12F6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914400"/>
            <a:ext cx="4343400" cy="5943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>
                <a:hlinkClick r:id="rId2"/>
              </a:rPr>
              <a:t>Gadsden Purchase (1852)</a:t>
            </a:r>
            <a:endParaRPr lang="en-US" sz="2000" dirty="0"/>
          </a:p>
          <a:p>
            <a:pPr lvl="1">
              <a:defRPr/>
            </a:pPr>
            <a:r>
              <a:rPr lang="en-US" sz="2000" dirty="0"/>
              <a:t>Negotiated purchase of Mexican territory in Southwest</a:t>
            </a:r>
          </a:p>
          <a:p>
            <a:pPr lvl="1">
              <a:defRPr/>
            </a:pPr>
            <a:r>
              <a:rPr lang="en-US" sz="2000" dirty="0"/>
              <a:t>Land necessary for planned Southern transcontinental railroad</a:t>
            </a:r>
          </a:p>
          <a:p>
            <a:pPr>
              <a:defRPr/>
            </a:pPr>
            <a:r>
              <a:rPr lang="en-US" sz="2000" dirty="0"/>
              <a:t>Ostend Manifesto (1854)</a:t>
            </a:r>
          </a:p>
          <a:p>
            <a:pPr lvl="1">
              <a:defRPr/>
            </a:pPr>
            <a:r>
              <a:rPr lang="en-US" sz="2000" dirty="0"/>
              <a:t>Proposal to acquire Cuba for $120 million or by force</a:t>
            </a:r>
          </a:p>
          <a:p>
            <a:pPr lvl="1">
              <a:defRPr/>
            </a:pPr>
            <a:r>
              <a:rPr lang="en-US" sz="2000" dirty="0"/>
              <a:t>Rallied anti-expansionist and free soil Northerners </a:t>
            </a:r>
          </a:p>
          <a:p>
            <a:pPr>
              <a:defRPr/>
            </a:pPr>
            <a:r>
              <a:rPr lang="en-US" sz="2000" dirty="0"/>
              <a:t>Japan Visit (1853-1854)</a:t>
            </a:r>
          </a:p>
          <a:p>
            <a:pPr lvl="1">
              <a:defRPr/>
            </a:pPr>
            <a:r>
              <a:rPr lang="en-US" sz="2000" dirty="0"/>
              <a:t>Commodore Matthew Perry</a:t>
            </a:r>
          </a:p>
          <a:p>
            <a:pPr lvl="1">
              <a:defRPr/>
            </a:pPr>
            <a:r>
              <a:rPr lang="en-US" sz="2000" dirty="0"/>
              <a:t>Negotiated trade treaty with Tokugawa </a:t>
            </a:r>
            <a:r>
              <a:rPr lang="en-US" sz="2000" dirty="0" err="1"/>
              <a:t>Shogunate</a:t>
            </a:r>
            <a:endParaRPr lang="en-US" sz="2000" dirty="0"/>
          </a:p>
        </p:txBody>
      </p:sp>
      <p:pic>
        <p:nvPicPr>
          <p:cNvPr id="40964" name="Picture 5" descr="TreatyofGuadalupe.jpg                                          000A84C2Macintosh HD                   C5A9507E:">
            <a:extLst>
              <a:ext uri="{FF2B5EF4-FFF2-40B4-BE49-F238E27FC236}">
                <a16:creationId xmlns="" xmlns:a16="http://schemas.microsoft.com/office/drawing/2014/main" id="{94295F03-0402-3F41-AEA8-3D8C46725BD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1663" y="914400"/>
            <a:ext cx="47244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387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Stephen Douglas on the Kansas-Nebraska 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734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93" y="995082"/>
            <a:ext cx="8944376" cy="586291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FFFFFF"/>
                </a:solidFill>
              </a:rPr>
              <a:t>Stephen </a:t>
            </a:r>
            <a:r>
              <a:rPr lang="en-US" sz="2400" dirty="0" smtClean="0">
                <a:solidFill>
                  <a:srgbClr val="FFFFFF"/>
                </a:solidFill>
              </a:rPr>
              <a:t>Douglas (Illinois senator) - wanted </a:t>
            </a:r>
            <a:r>
              <a:rPr lang="en-US" sz="2400" dirty="0">
                <a:solidFill>
                  <a:srgbClr val="FFFFFF"/>
                </a:solidFill>
              </a:rPr>
              <a:t>the </a:t>
            </a:r>
            <a:r>
              <a:rPr lang="en-US" sz="2400" dirty="0" smtClean="0">
                <a:solidFill>
                  <a:srgbClr val="FFFFFF"/>
                </a:solidFill>
              </a:rPr>
              <a:t> proposed railroad </a:t>
            </a:r>
            <a:r>
              <a:rPr lang="en-US" sz="2400" dirty="0">
                <a:solidFill>
                  <a:srgbClr val="FFFFFF"/>
                </a:solidFill>
              </a:rPr>
              <a:t>to go thru Chicago.  </a:t>
            </a:r>
            <a:endParaRPr lang="en-US" sz="2400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1854 - introduced </a:t>
            </a:r>
            <a:r>
              <a:rPr lang="en-US" sz="2400" dirty="0">
                <a:solidFill>
                  <a:srgbClr val="FFFFFF"/>
                </a:solidFill>
              </a:rPr>
              <a:t>a bill to organize a </a:t>
            </a:r>
            <a:r>
              <a:rPr lang="en-US" sz="2400" dirty="0" smtClean="0">
                <a:solidFill>
                  <a:srgbClr val="FFFFFF"/>
                </a:solidFill>
              </a:rPr>
              <a:t>territory (Split a large chuck into two pieces – Kansas and Nebraska). 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Nebraska territory - railroad </a:t>
            </a:r>
            <a:r>
              <a:rPr lang="en-US" sz="2400" dirty="0">
                <a:solidFill>
                  <a:srgbClr val="FFFFFF"/>
                </a:solidFill>
              </a:rPr>
              <a:t>could run through</a:t>
            </a:r>
            <a:r>
              <a:rPr lang="en-US" sz="2400" dirty="0" smtClean="0">
                <a:solidFill>
                  <a:srgbClr val="FFFFFF"/>
                </a:solidFill>
              </a:rPr>
              <a:t>.</a:t>
            </a:r>
            <a:endParaRPr lang="en-US" altLang="en-US" sz="2400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South </a:t>
            </a:r>
            <a:r>
              <a:rPr lang="en-US" sz="2400" dirty="0">
                <a:solidFill>
                  <a:srgbClr val="FFFFFF"/>
                </a:solidFill>
              </a:rPr>
              <a:t>would oppose the </a:t>
            </a:r>
            <a:r>
              <a:rPr lang="en-US" sz="2400" dirty="0" smtClean="0">
                <a:solidFill>
                  <a:srgbClr val="FFFFFF"/>
                </a:solidFill>
              </a:rPr>
              <a:t>bill – so…included </a:t>
            </a:r>
            <a:r>
              <a:rPr lang="en-US" sz="2400" dirty="0">
                <a:solidFill>
                  <a:srgbClr val="FFFFFF"/>
                </a:solidFill>
              </a:rPr>
              <a:t>a provision to let the new territory decide for itself the status of </a:t>
            </a:r>
            <a:r>
              <a:rPr lang="en-US" sz="2400" dirty="0" smtClean="0">
                <a:solidFill>
                  <a:srgbClr val="FFFFFF"/>
                </a:solidFill>
              </a:rPr>
              <a:t>slavery (</a:t>
            </a:r>
            <a:r>
              <a:rPr lang="en-US" altLang="en-US" sz="2400" b="1" dirty="0">
                <a:solidFill>
                  <a:srgbClr val="FFFFFF"/>
                </a:solidFill>
              </a:rPr>
              <a:t>popular </a:t>
            </a:r>
            <a:r>
              <a:rPr lang="en-US" altLang="en-US" sz="2400" b="1" dirty="0" smtClean="0">
                <a:solidFill>
                  <a:srgbClr val="FFFFFF"/>
                </a:solidFill>
              </a:rPr>
              <a:t>sovereignty)</a:t>
            </a:r>
            <a:r>
              <a:rPr lang="en-US" sz="2400" dirty="0" smtClean="0">
                <a:solidFill>
                  <a:srgbClr val="FFFFFF"/>
                </a:solidFill>
              </a:rPr>
              <a:t>.</a:t>
            </a:r>
            <a:endParaRPr lang="en-US" altLang="en-US" sz="2400" dirty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solidFill>
                  <a:srgbClr val="FFFFFF"/>
                </a:solidFill>
              </a:rPr>
              <a:t>Ended </a:t>
            </a:r>
            <a:r>
              <a:rPr lang="en-US" altLang="en-US" sz="2400" dirty="0">
                <a:solidFill>
                  <a:srgbClr val="FFFFFF"/>
                </a:solidFill>
              </a:rPr>
              <a:t>the Missouri Compromise </a:t>
            </a:r>
            <a:r>
              <a:rPr lang="en-US" altLang="en-US" sz="2400" dirty="0" smtClean="0">
                <a:solidFill>
                  <a:srgbClr val="FFFFFF"/>
                </a:solidFill>
              </a:rPr>
              <a:t>(Nebraska above the 36-30 </a:t>
            </a:r>
            <a:r>
              <a:rPr lang="en-US" altLang="en-US" sz="2400" dirty="0">
                <a:solidFill>
                  <a:srgbClr val="FFFFFF"/>
                </a:solidFill>
              </a:rPr>
              <a:t>split).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>
                <a:solidFill>
                  <a:srgbClr val="FFFFFF"/>
                </a:solidFill>
              </a:rPr>
              <a:t>South </a:t>
            </a:r>
            <a:r>
              <a:rPr lang="en-US" altLang="en-US" dirty="0">
                <a:solidFill>
                  <a:srgbClr val="FFFFFF"/>
                </a:solidFill>
              </a:rPr>
              <a:t>was happy and the </a:t>
            </a:r>
            <a:r>
              <a:rPr lang="en-US" altLang="en-US" dirty="0" smtClean="0">
                <a:solidFill>
                  <a:srgbClr val="FFFFFF"/>
                </a:solidFill>
              </a:rPr>
              <a:t>northern abolitionists were </a:t>
            </a:r>
            <a:r>
              <a:rPr lang="en-US" altLang="en-US" dirty="0">
                <a:solidFill>
                  <a:srgbClr val="FFFFFF"/>
                </a:solidFill>
              </a:rPr>
              <a:t>upset – slavery is now allowed to </a:t>
            </a:r>
            <a:r>
              <a:rPr lang="en-US" altLang="en-US" dirty="0" smtClean="0">
                <a:solidFill>
                  <a:srgbClr val="FFFFFF"/>
                </a:solidFill>
              </a:rPr>
              <a:t>grow!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solidFill>
                  <a:srgbClr val="FFFFFF"/>
                </a:solidFill>
              </a:rPr>
              <a:t>Violence and conflict to come!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>
              <a:solidFill>
                <a:srgbClr val="FFFFFF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592" y="-90153"/>
            <a:ext cx="8944377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The Kansas-Nebraska Act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23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700" y="9525"/>
            <a:ext cx="9131300" cy="676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b="1">
                <a:effectLst/>
                <a:latin typeface="Rockwell"/>
                <a:cs typeface="Rockwell"/>
              </a:rPr>
              <a:t>Kansas-Nebraska Act (1854)</a:t>
            </a:r>
            <a:endParaRPr lang="en-US">
              <a:effectLst/>
              <a:latin typeface="Rockwell"/>
              <a:cs typeface="Rockwel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" y="850900"/>
            <a:ext cx="9105900" cy="56261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effectLst/>
                <a:latin typeface="Rockwell"/>
                <a:cs typeface="Rockwell"/>
              </a:rPr>
              <a:t>Stephen Douglas and Chicago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effectLst/>
                <a:latin typeface="Rockwell"/>
                <a:cs typeface="Rockwell"/>
              </a:rPr>
              <a:t>Parameters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effectLst/>
                <a:latin typeface="Rockwell"/>
                <a:cs typeface="Rockwell"/>
              </a:rPr>
              <a:t>Separate Nebraska Territory into Nebraska and Kansas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effectLst/>
                <a:latin typeface="Rockwell"/>
                <a:cs typeface="Rockwell"/>
              </a:rPr>
              <a:t>Each territory voted for slavery based on </a:t>
            </a:r>
            <a:r>
              <a:rPr lang="en-US" sz="2400" b="1" dirty="0">
                <a:effectLst/>
                <a:latin typeface="Rockwell"/>
                <a:cs typeface="Rockwell"/>
              </a:rPr>
              <a:t>popular sovereignty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effectLst/>
                <a:latin typeface="Rockwell"/>
                <a:cs typeface="Rockwell"/>
              </a:rPr>
              <a:t>Impact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effectLst/>
                <a:latin typeface="Rockwell"/>
                <a:cs typeface="Rockwell"/>
              </a:rPr>
              <a:t>Douglas won his railroad and Southern support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effectLst/>
                <a:latin typeface="Rockwell"/>
                <a:cs typeface="Rockwell"/>
              </a:rPr>
              <a:t>Virtually repealed the Missouri Compromise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effectLst/>
                <a:latin typeface="Rockwell"/>
                <a:cs typeface="Rockwell"/>
              </a:rPr>
              <a:t>Ended the Whig Party and Second Party System</a:t>
            </a:r>
          </a:p>
          <a:p>
            <a:pPr>
              <a:defRPr/>
            </a:pPr>
            <a:endParaRPr lang="en-US" sz="40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4035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561890"/>
            <a:ext cx="8568068" cy="527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451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ln>
                  <a:noFill/>
                </a:ln>
                <a:solidFill>
                  <a:schemeClr val="tx1"/>
                </a:solidFill>
                <a:effectLst/>
                <a:latin typeface="Rockwell"/>
                <a:ea typeface="+mj-ea"/>
                <a:cs typeface="Rockwell"/>
              </a:rPr>
              <a:t>“A living, creeping, lie.”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en-US" dirty="0">
                <a:latin typeface="Rockwell"/>
                <a:cs typeface="Rockwell"/>
              </a:rPr>
              <a:t>"If Kansas should sink to-day, and leave a great vacant space in the earth's surface, this vexed question [of slavery] would still be among us.</a:t>
            </a:r>
            <a:r>
              <a:rPr lang="ja-JP" altLang="en-US" dirty="0">
                <a:latin typeface="Rockwell"/>
                <a:cs typeface="Rockwell"/>
              </a:rPr>
              <a:t>“</a:t>
            </a:r>
            <a:endParaRPr lang="en-US" dirty="0">
              <a:latin typeface="Rockwell"/>
              <a:cs typeface="Rockwell"/>
            </a:endParaRPr>
          </a:p>
          <a:p>
            <a:pPr lvl="1" algn="ctr" eaLnBrk="1" hangingPunct="1"/>
            <a:r>
              <a:rPr lang="en-US" dirty="0">
                <a:latin typeface="Rockwell"/>
                <a:cs typeface="Rockwell"/>
              </a:rPr>
              <a:t>A. Lincoln </a:t>
            </a:r>
          </a:p>
        </p:txBody>
      </p:sp>
    </p:spTree>
    <p:extLst>
      <p:ext uri="{BB962C8B-B14F-4D97-AF65-F5344CB8AC3E}">
        <p14:creationId xmlns:p14="http://schemas.microsoft.com/office/powerpoint/2010/main" val="12393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/>
              <a:t>Evaluate the extent to which compromise solved the nation’s sectional tensions from 1783-1854.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0889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61" y="88587"/>
            <a:ext cx="7913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3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Evaluate the extent to which compromise solved the nation’s sectional tensions from </a:t>
            </a:r>
            <a:r>
              <a:rPr lang="en-US"/>
              <a:t>1783</a:t>
            </a:r>
            <a:r>
              <a:rPr lang="en-US" smtClean="0"/>
              <a:t>-1854.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439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>
                <a:effectLst/>
                <a:latin typeface="Rockwell"/>
                <a:cs typeface="Rockwell"/>
              </a:rPr>
              <a:t>Election of 1848</a:t>
            </a:r>
          </a:p>
        </p:txBody>
      </p:sp>
      <p:sp>
        <p:nvSpPr>
          <p:cNvPr id="36866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248400" y="762000"/>
            <a:ext cx="2895600" cy="42578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Rockwell"/>
                <a:cs typeface="Rockwell"/>
              </a:rPr>
              <a:t>Zachary Taylor (W)</a:t>
            </a:r>
          </a:p>
          <a:p>
            <a:pPr lvl="1"/>
            <a:r>
              <a:rPr lang="en-US" sz="1600" dirty="0">
                <a:effectLst/>
                <a:latin typeface="Rockwell"/>
                <a:cs typeface="Rockwell"/>
              </a:rPr>
              <a:t>Slave owner</a:t>
            </a:r>
          </a:p>
          <a:p>
            <a:pPr lvl="1"/>
            <a:r>
              <a:rPr lang="en-US" sz="1600" dirty="0">
                <a:effectLst/>
                <a:latin typeface="Rockwell"/>
                <a:cs typeface="Rockwell"/>
              </a:rPr>
              <a:t>War hero</a:t>
            </a:r>
          </a:p>
          <a:p>
            <a:r>
              <a:rPr lang="en-US" sz="1800" dirty="0">
                <a:effectLst/>
                <a:latin typeface="Rockwell"/>
                <a:cs typeface="Rockwell"/>
              </a:rPr>
              <a:t>Lewis Cass (D)</a:t>
            </a:r>
          </a:p>
          <a:p>
            <a:r>
              <a:rPr lang="en-US" sz="1800" dirty="0">
                <a:effectLst/>
                <a:latin typeface="Rockwell"/>
                <a:cs typeface="Rockwell"/>
              </a:rPr>
              <a:t>Martin van Buren (FSP</a:t>
            </a:r>
            <a:r>
              <a:rPr lang="en-US" sz="1800" dirty="0" smtClean="0">
                <a:effectLst/>
                <a:latin typeface="Rockwell"/>
                <a:cs typeface="Rockwell"/>
              </a:rPr>
              <a:t>)</a:t>
            </a:r>
          </a:p>
          <a:p>
            <a:pPr marL="342900" lvl="1" indent="-342900">
              <a:buFont typeface="Arial"/>
              <a:buChar char="•"/>
            </a:pPr>
            <a:r>
              <a:rPr lang="en-US" altLang="en-US" sz="2000" dirty="0"/>
              <a:t>Broke away from pro-slavery Democratic nominations</a:t>
            </a:r>
          </a:p>
          <a:p>
            <a:endParaRPr lang="en-US" sz="1800" dirty="0">
              <a:effectLst/>
              <a:latin typeface="Rockwell"/>
              <a:cs typeface="Rockwell"/>
            </a:endParaRPr>
          </a:p>
        </p:txBody>
      </p:sp>
      <p:pic>
        <p:nvPicPr>
          <p:cNvPr id="36867" name="Picture 5" descr="USAPElect1848.gif                                              000A84C2Macintosh HD                   C5A9507E: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85800"/>
            <a:ext cx="6172200" cy="6172200"/>
          </a:xfrm>
        </p:spPr>
      </p:pic>
    </p:spTree>
    <p:extLst>
      <p:ext uri="{BB962C8B-B14F-4D97-AF65-F5344CB8AC3E}">
        <p14:creationId xmlns:p14="http://schemas.microsoft.com/office/powerpoint/2010/main" val="3135451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B01C5D-77EB-FA4E-A271-11C395392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Wilmot Proviso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C28E74D-ED22-8542-9553-542608623C8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ffectLst/>
              </a:rPr>
              <a:t>Introduced by Congressman David Wilmot (D-PA) on war appropriations bill</a:t>
            </a:r>
          </a:p>
          <a:p>
            <a:pPr>
              <a:defRPr/>
            </a:pPr>
            <a:r>
              <a:rPr lang="en-US" sz="1800" dirty="0">
                <a:effectLst/>
              </a:rPr>
              <a:t>“Provided, That, as an express and fundamental condition to </a:t>
            </a:r>
            <a:r>
              <a:rPr lang="en-US" sz="1800" b="1" dirty="0">
                <a:effectLst/>
              </a:rPr>
              <a:t>the acquisition of any territory from the Republic of Mexico by the United States</a:t>
            </a:r>
            <a:r>
              <a:rPr lang="en-US" sz="1800" dirty="0">
                <a:effectLst/>
              </a:rPr>
              <a:t>, by virtue of any treaty which may be negotiated between them, and to the use by the Executive of the moneys herein appropriated, </a:t>
            </a:r>
            <a:r>
              <a:rPr lang="en-US" sz="1800" b="1" dirty="0">
                <a:effectLst/>
              </a:rPr>
              <a:t>neither slavery nor involuntary servitude shall ever exist in any part of said territory</a:t>
            </a:r>
            <a:r>
              <a:rPr lang="en-US" sz="1800" dirty="0">
                <a:effectLst/>
              </a:rPr>
              <a:t>, except for crime, whereof the party shall first be duly convicted.”</a:t>
            </a:r>
          </a:p>
          <a:p>
            <a:pPr>
              <a:defRPr/>
            </a:pPr>
            <a:r>
              <a:rPr lang="en-US" sz="2800" dirty="0"/>
              <a:t>Passed the House 85-80</a:t>
            </a:r>
          </a:p>
          <a:p>
            <a:pPr>
              <a:defRPr/>
            </a:pPr>
            <a:r>
              <a:rPr lang="en-US" sz="2800" dirty="0"/>
              <a:t>Delayed and defeated in Senate</a:t>
            </a:r>
          </a:p>
          <a:p>
            <a:pPr>
              <a:defRPr/>
            </a:pPr>
            <a:r>
              <a:rPr lang="en-US" sz="2800" dirty="0"/>
              <a:t>Impact</a:t>
            </a:r>
          </a:p>
          <a:p>
            <a:pPr lvl="1">
              <a:defRPr/>
            </a:pPr>
            <a:r>
              <a:rPr lang="en-US" sz="2400" dirty="0"/>
              <a:t>Infuriated and further entrenched Southern Slave Power</a:t>
            </a:r>
          </a:p>
          <a:p>
            <a:pPr lvl="1">
              <a:defRPr/>
            </a:pPr>
            <a:r>
              <a:rPr lang="en-US" sz="2400" dirty="0"/>
              <a:t>Fractured Northern Democrats</a:t>
            </a:r>
          </a:p>
        </p:txBody>
      </p:sp>
      <p:pic>
        <p:nvPicPr>
          <p:cNvPr id="24580" name="Content Placeholder 4">
            <a:extLst>
              <a:ext uri="{FF2B5EF4-FFF2-40B4-BE49-F238E27FC236}">
                <a16:creationId xmlns="" xmlns:a16="http://schemas.microsoft.com/office/drawing/2014/main" id="{C7BF2152-5566-5B42-A41C-369EDCE41EE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390" y="0"/>
            <a:ext cx="8228493" cy="5957072"/>
          </a:xfrm>
        </p:spPr>
      </p:pic>
    </p:spTree>
    <p:extLst>
      <p:ext uri="{BB962C8B-B14F-4D97-AF65-F5344CB8AC3E}">
        <p14:creationId xmlns:p14="http://schemas.microsoft.com/office/powerpoint/2010/main" val="400275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sz="4000" b="1">
                <a:effectLst/>
                <a:latin typeface="Rockwell"/>
                <a:cs typeface="Rockwell"/>
              </a:rPr>
              <a:t>California Gold Rush</a:t>
            </a:r>
            <a:endParaRPr lang="en-US" sz="4000">
              <a:effectLst/>
              <a:latin typeface="Rockwell"/>
              <a:cs typeface="Rockwell"/>
            </a:endParaRPr>
          </a:p>
        </p:txBody>
      </p:sp>
      <p:sp>
        <p:nvSpPr>
          <p:cNvPr id="3789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533400"/>
            <a:ext cx="4648200" cy="220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>
                <a:effectLst/>
                <a:latin typeface="Rockwell"/>
                <a:cs typeface="Rockwell"/>
              </a:rPr>
              <a:t>Sutter’s Mill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effectLst/>
                <a:latin typeface="Rockwell"/>
                <a:cs typeface="Rockwell"/>
              </a:rPr>
              <a:t>January 24, 1848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effectLst/>
                <a:latin typeface="Rockwell"/>
                <a:cs typeface="Rockwell"/>
              </a:rPr>
              <a:t>Massive migration to California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effectLst/>
                <a:latin typeface="Rockwell"/>
                <a:cs typeface="Rockwell"/>
              </a:rPr>
              <a:t>Forty-Niners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effectLst/>
                <a:latin typeface="Rockwell"/>
                <a:cs typeface="Rockwell"/>
              </a:rPr>
              <a:t>San Francisco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effectLst/>
                <a:latin typeface="Rockwell"/>
                <a:cs typeface="Rockwell"/>
              </a:rPr>
              <a:t>5,000 in 1848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effectLst/>
                <a:latin typeface="Rockwell"/>
                <a:cs typeface="Rockwell"/>
              </a:rPr>
              <a:t>25,000 in 1850</a:t>
            </a:r>
          </a:p>
        </p:txBody>
      </p:sp>
      <p:pic>
        <p:nvPicPr>
          <p:cNvPr id="6" name="Picture 4" descr="GoldRu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403860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GoldRushHandb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285" y="1160332"/>
            <a:ext cx="4546715" cy="569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42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955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600" b="1" dirty="0" smtClean="0">
                <a:solidFill>
                  <a:srgbClr val="FFFFFF"/>
                </a:solidFill>
              </a:rPr>
              <a:t>Sectionalism over Slavery Intensified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9554"/>
            <a:ext cx="5551880" cy="5728446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bg1"/>
              </a:buClr>
              <a:buFont typeface="Wingdings 2"/>
              <a:buChar char=""/>
              <a:defRPr/>
            </a:pPr>
            <a:r>
              <a:rPr lang="en-US" sz="2000" dirty="0">
                <a:solidFill>
                  <a:srgbClr val="FFFFFF"/>
                </a:solidFill>
              </a:rPr>
              <a:t>California’s </a:t>
            </a:r>
            <a:r>
              <a:rPr lang="en-US" sz="2000" dirty="0" smtClean="0">
                <a:solidFill>
                  <a:srgbClr val="FFFFFF"/>
                </a:solidFill>
              </a:rPr>
              <a:t>population - increased </a:t>
            </a:r>
            <a:r>
              <a:rPr lang="en-US" sz="2000" dirty="0">
                <a:solidFill>
                  <a:srgbClr val="FFFFFF"/>
                </a:solidFill>
              </a:rPr>
              <a:t>exponentially due to the </a:t>
            </a:r>
            <a:r>
              <a:rPr lang="en-US" sz="2000" b="1" dirty="0">
                <a:solidFill>
                  <a:srgbClr val="FFFFFF"/>
                </a:solidFill>
              </a:rPr>
              <a:t>California Gold Rush </a:t>
            </a:r>
            <a:r>
              <a:rPr lang="en-US" sz="2000" dirty="0" smtClean="0">
                <a:solidFill>
                  <a:srgbClr val="FFFFFF"/>
                </a:solidFill>
              </a:rPr>
              <a:t>(ironically, not </a:t>
            </a:r>
            <a:r>
              <a:rPr lang="en-US" sz="2000" dirty="0">
                <a:solidFill>
                  <a:srgbClr val="FFFFFF"/>
                </a:solidFill>
              </a:rPr>
              <a:t>a </a:t>
            </a:r>
            <a:r>
              <a:rPr lang="en-US" sz="2000" dirty="0" smtClean="0">
                <a:solidFill>
                  <a:srgbClr val="FFFFFF"/>
                </a:solidFill>
              </a:rPr>
              <a:t>large </a:t>
            </a:r>
            <a:r>
              <a:rPr lang="en-US" sz="2000" dirty="0">
                <a:solidFill>
                  <a:srgbClr val="FFFFFF"/>
                </a:solidFill>
              </a:rPr>
              <a:t>amount of gold</a:t>
            </a:r>
            <a:r>
              <a:rPr lang="en-US" sz="2000" dirty="0" smtClean="0">
                <a:solidFill>
                  <a:srgbClr val="FFFFFF"/>
                </a:solidFill>
              </a:rPr>
              <a:t>).</a:t>
            </a:r>
          </a:p>
          <a:p>
            <a:pPr marL="274320" indent="-274320" fontAlgn="auto">
              <a:spcAft>
                <a:spcPts val="0"/>
              </a:spcAft>
              <a:buClr>
                <a:schemeClr val="bg1"/>
              </a:buClr>
              <a:buFont typeface="Wingdings 2"/>
              <a:buChar char=""/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1849-1850 - apply for statehood as a free state.</a:t>
            </a:r>
          </a:p>
          <a:p>
            <a:pPr marL="731520" lvl="1" indent="-274320">
              <a:buClr>
                <a:schemeClr val="bg1"/>
              </a:buClr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FFFFFF"/>
                </a:solidFill>
              </a:rPr>
              <a:t>The South - fearing the loss of power in the Senate, objected! </a:t>
            </a:r>
          </a:p>
          <a:p>
            <a:pPr marL="731520" lvl="1" indent="-274320">
              <a:buClr>
                <a:schemeClr val="bg1"/>
              </a:buClr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FFFFFF"/>
                </a:solidFill>
              </a:rPr>
              <a:t>Northerners </a:t>
            </a:r>
            <a:r>
              <a:rPr lang="en-US" sz="2400" dirty="0">
                <a:solidFill>
                  <a:srgbClr val="FFFFFF"/>
                </a:solidFill>
              </a:rPr>
              <a:t>drafted petitions </a:t>
            </a:r>
            <a:r>
              <a:rPr lang="en-US" sz="2400" dirty="0" smtClean="0">
                <a:solidFill>
                  <a:srgbClr val="FFFFFF"/>
                </a:solidFill>
              </a:rPr>
              <a:t>demanding </a:t>
            </a:r>
            <a:r>
              <a:rPr lang="en-US" sz="2400" dirty="0">
                <a:solidFill>
                  <a:srgbClr val="FFFFFF"/>
                </a:solidFill>
              </a:rPr>
              <a:t>the prohibition </a:t>
            </a:r>
            <a:r>
              <a:rPr lang="en-US" sz="2400" dirty="0" smtClean="0">
                <a:solidFill>
                  <a:srgbClr val="FFFFFF"/>
                </a:solidFill>
              </a:rPr>
              <a:t>of slavery </a:t>
            </a:r>
            <a:r>
              <a:rPr lang="en-US" sz="2400" dirty="0">
                <a:solidFill>
                  <a:srgbClr val="FFFFFF"/>
                </a:solidFill>
              </a:rPr>
              <a:t>in the </a:t>
            </a:r>
            <a:r>
              <a:rPr lang="en-US" sz="2400" dirty="0" smtClean="0">
                <a:solidFill>
                  <a:srgbClr val="FFFFFF"/>
                </a:solidFill>
              </a:rPr>
              <a:t>territories.</a:t>
            </a:r>
          </a:p>
          <a:p>
            <a:pPr marL="731520" lvl="1" indent="-274320">
              <a:buClr>
                <a:schemeClr val="bg1"/>
              </a:buClr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FFFFFF"/>
                </a:solidFill>
              </a:rPr>
              <a:t>Southerners talked openly </a:t>
            </a:r>
            <a:r>
              <a:rPr lang="en-US" sz="2400" dirty="0">
                <a:solidFill>
                  <a:srgbClr val="FFFFFF"/>
                </a:solidFill>
              </a:rPr>
              <a:t>of </a:t>
            </a:r>
            <a:r>
              <a:rPr lang="en-US" sz="2400" dirty="0" smtClean="0">
                <a:solidFill>
                  <a:srgbClr val="FFFFFF"/>
                </a:solidFill>
              </a:rPr>
              <a:t>secession</a:t>
            </a:r>
            <a:r>
              <a:rPr lang="en-US" sz="2400" dirty="0">
                <a:solidFill>
                  <a:srgbClr val="FFFFFF"/>
                </a:solidFill>
              </a:rPr>
              <a:t>!</a:t>
            </a:r>
            <a:endParaRPr lang="en-US" sz="2400" dirty="0" smtClean="0">
              <a:solidFill>
                <a:srgbClr val="FFFFFF"/>
              </a:solidFill>
            </a:endParaRPr>
          </a:p>
          <a:p>
            <a:pPr>
              <a:buClr>
                <a:schemeClr val="bg1"/>
              </a:buClr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Things are getting tense!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6" name="Picture 2" descr="http://webinquiry.org/examples/dream/Gold%20Ru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787" y="875722"/>
            <a:ext cx="3667348" cy="320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112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68" y="968188"/>
            <a:ext cx="8927432" cy="5889812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S</a:t>
            </a:r>
            <a:r>
              <a:rPr lang="en-US" sz="2000" dirty="0" smtClean="0">
                <a:solidFill>
                  <a:srgbClr val="FFFFFF"/>
                </a:solidFill>
              </a:rPr>
              <a:t>ectional crisis – Senate tried </a:t>
            </a:r>
            <a:r>
              <a:rPr lang="en-US" sz="2000" dirty="0">
                <a:solidFill>
                  <a:srgbClr val="FFFFFF"/>
                </a:solidFill>
              </a:rPr>
              <a:t>to find </a:t>
            </a:r>
            <a:r>
              <a:rPr lang="en-US" sz="2000" dirty="0" smtClean="0">
                <a:solidFill>
                  <a:srgbClr val="FFFFFF"/>
                </a:solidFill>
              </a:rPr>
              <a:t>compromise – it is a mess at this point!</a:t>
            </a:r>
          </a:p>
          <a:p>
            <a:r>
              <a:rPr lang="en-US" sz="2000" u="sng" dirty="0" smtClean="0">
                <a:solidFill>
                  <a:srgbClr val="FFFFFF"/>
                </a:solidFill>
              </a:rPr>
              <a:t>Issues to Fix:</a:t>
            </a:r>
          </a:p>
          <a:p>
            <a:pPr lvl="1"/>
            <a:r>
              <a:rPr lang="en-US" altLang="en-US" sz="2000" dirty="0" smtClean="0">
                <a:solidFill>
                  <a:srgbClr val="FFFFFF"/>
                </a:solidFill>
              </a:rPr>
              <a:t>CA </a:t>
            </a:r>
            <a:r>
              <a:rPr lang="en-US" altLang="en-US" sz="2000" dirty="0">
                <a:solidFill>
                  <a:srgbClr val="FFFFFF"/>
                </a:solidFill>
              </a:rPr>
              <a:t>wants to be a </a:t>
            </a:r>
            <a:r>
              <a:rPr lang="en-US" altLang="en-US" sz="2000" dirty="0" smtClean="0">
                <a:solidFill>
                  <a:srgbClr val="FFFFFF"/>
                </a:solidFill>
              </a:rPr>
              <a:t>state – </a:t>
            </a:r>
            <a:r>
              <a:rPr lang="en-US" altLang="en-US" sz="2000" dirty="0">
                <a:solidFill>
                  <a:srgbClr val="FFFFFF"/>
                </a:solidFill>
              </a:rPr>
              <a:t>most thought it would be slave due to most of the territory being under the 36-30 line, but </a:t>
            </a:r>
            <a:r>
              <a:rPr lang="en-US" altLang="en-US" sz="2000" dirty="0" smtClean="0">
                <a:solidFill>
                  <a:srgbClr val="FFFFFF"/>
                </a:solidFill>
              </a:rPr>
              <a:t>people of CA and Pres. Taylor</a:t>
            </a:r>
          </a:p>
          <a:p>
            <a:pPr lvl="1"/>
            <a:r>
              <a:rPr lang="en-US" altLang="en-US" sz="2000" dirty="0" smtClean="0">
                <a:solidFill>
                  <a:srgbClr val="FFFFFF"/>
                </a:solidFill>
              </a:rPr>
              <a:t>Texas </a:t>
            </a:r>
            <a:r>
              <a:rPr lang="en-US" altLang="en-US" sz="2000" dirty="0">
                <a:solidFill>
                  <a:srgbClr val="FFFFFF"/>
                </a:solidFill>
              </a:rPr>
              <a:t>(slave state) is claiming NM lands for </a:t>
            </a:r>
            <a:r>
              <a:rPr lang="en-US" altLang="en-US" sz="2000" dirty="0" smtClean="0">
                <a:solidFill>
                  <a:srgbClr val="FFFFFF"/>
                </a:solidFill>
              </a:rPr>
              <a:t>themselves.</a:t>
            </a:r>
          </a:p>
          <a:p>
            <a:pPr lvl="1"/>
            <a:r>
              <a:rPr lang="en-US" altLang="en-US" sz="2000" dirty="0" smtClean="0">
                <a:solidFill>
                  <a:srgbClr val="FFFFFF"/>
                </a:solidFill>
              </a:rPr>
              <a:t>Abolitionists </a:t>
            </a:r>
            <a:r>
              <a:rPr lang="en-US" altLang="en-US" sz="2000" dirty="0">
                <a:solidFill>
                  <a:srgbClr val="FFFFFF"/>
                </a:solidFill>
              </a:rPr>
              <a:t>want slavery out of </a:t>
            </a:r>
            <a:r>
              <a:rPr lang="en-US" altLang="en-US" sz="2000" dirty="0" smtClean="0">
                <a:solidFill>
                  <a:srgbClr val="FFFFFF"/>
                </a:solidFill>
              </a:rPr>
              <a:t>DC.</a:t>
            </a:r>
          </a:p>
          <a:p>
            <a:pPr lvl="1"/>
            <a:r>
              <a:rPr lang="en-US" altLang="en-US" sz="2000" dirty="0" smtClean="0">
                <a:solidFill>
                  <a:srgbClr val="FFFFFF"/>
                </a:solidFill>
              </a:rPr>
              <a:t>South </a:t>
            </a:r>
            <a:r>
              <a:rPr lang="en-US" altLang="en-US" sz="2000" dirty="0">
                <a:solidFill>
                  <a:srgbClr val="FFFFFF"/>
                </a:solidFill>
              </a:rPr>
              <a:t>is mad at North for not enforcing the Fugitive Slave Act of 1793</a:t>
            </a:r>
            <a:r>
              <a:rPr lang="en-US" altLang="en-US" sz="2000" dirty="0" smtClean="0">
                <a:solidFill>
                  <a:srgbClr val="FFFFFF"/>
                </a:solidFill>
              </a:rPr>
              <a:t>.</a:t>
            </a:r>
            <a:endParaRPr lang="en-US" sz="2000" b="1" dirty="0" smtClean="0">
              <a:solidFill>
                <a:srgbClr val="FFFFFF"/>
              </a:solidFill>
            </a:endParaRPr>
          </a:p>
          <a:p>
            <a:r>
              <a:rPr lang="en-US" sz="2000" b="1" dirty="0" smtClean="0">
                <a:solidFill>
                  <a:srgbClr val="FFFFFF"/>
                </a:solidFill>
              </a:rPr>
              <a:t>Henry Clay </a:t>
            </a:r>
            <a:r>
              <a:rPr lang="en-US" sz="2000" dirty="0" smtClean="0">
                <a:solidFill>
                  <a:srgbClr val="FFFFFF"/>
                </a:solidFill>
              </a:rPr>
              <a:t>- presented </a:t>
            </a:r>
            <a:r>
              <a:rPr lang="en-US" sz="2000" dirty="0">
                <a:solidFill>
                  <a:srgbClr val="FFFFFF"/>
                </a:solidFill>
              </a:rPr>
              <a:t>a bill that </a:t>
            </a:r>
            <a:r>
              <a:rPr lang="en-US" sz="2000" dirty="0" smtClean="0">
                <a:solidFill>
                  <a:srgbClr val="FFFFFF"/>
                </a:solidFill>
              </a:rPr>
              <a:t>contained:</a:t>
            </a:r>
            <a:endParaRPr lang="en-US" sz="2000" dirty="0">
              <a:solidFill>
                <a:srgbClr val="FFFFFF"/>
              </a:solidFill>
            </a:endParaRP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Admission of California as a free </a:t>
            </a:r>
            <a:r>
              <a:rPr lang="en-US" sz="2000" dirty="0" smtClean="0">
                <a:solidFill>
                  <a:srgbClr val="FFFFFF"/>
                </a:solidFill>
              </a:rPr>
              <a:t>state.</a:t>
            </a:r>
            <a:endParaRPr lang="en-US" sz="2000" dirty="0">
              <a:solidFill>
                <a:srgbClr val="FFFFFF"/>
              </a:solidFill>
            </a:endParaRP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Forming territorial governments </a:t>
            </a:r>
            <a:r>
              <a:rPr lang="en-US" sz="2000" dirty="0" smtClean="0">
                <a:solidFill>
                  <a:srgbClr val="FFFFFF"/>
                </a:solidFill>
              </a:rPr>
              <a:t>without </a:t>
            </a:r>
            <a:r>
              <a:rPr lang="en-US" sz="2000" dirty="0">
                <a:solidFill>
                  <a:srgbClr val="FFFFFF"/>
                </a:solidFill>
              </a:rPr>
              <a:t>restrictions on </a:t>
            </a:r>
            <a:r>
              <a:rPr lang="en-US" sz="2000" dirty="0" smtClean="0">
                <a:solidFill>
                  <a:srgbClr val="FFFFFF"/>
                </a:solidFill>
              </a:rPr>
              <a:t>slavery.</a:t>
            </a:r>
            <a:endParaRPr lang="en-US" sz="2000" dirty="0">
              <a:solidFill>
                <a:srgbClr val="FFFFFF"/>
              </a:solidFill>
            </a:endParaRP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Eliminate the slave trade in DC, </a:t>
            </a:r>
            <a:r>
              <a:rPr lang="en-US" sz="2000" dirty="0" smtClean="0">
                <a:solidFill>
                  <a:srgbClr val="FFFFFF"/>
                </a:solidFill>
              </a:rPr>
              <a:t>but not </a:t>
            </a:r>
            <a:r>
              <a:rPr lang="en-US" sz="2000" dirty="0">
                <a:solidFill>
                  <a:srgbClr val="FFFFFF"/>
                </a:solidFill>
              </a:rPr>
              <a:t>slavery </a:t>
            </a:r>
            <a:r>
              <a:rPr lang="en-US" sz="2000" dirty="0" smtClean="0">
                <a:solidFill>
                  <a:srgbClr val="FFFFFF"/>
                </a:solidFill>
              </a:rPr>
              <a:t>itself.</a:t>
            </a:r>
            <a:endParaRPr lang="en-US" sz="2000" dirty="0">
              <a:solidFill>
                <a:srgbClr val="FFFFFF"/>
              </a:solidFill>
            </a:endParaRP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A more effective fugitive slave </a:t>
            </a:r>
            <a:r>
              <a:rPr lang="en-US" sz="2000" dirty="0" smtClean="0">
                <a:solidFill>
                  <a:srgbClr val="FFFFFF"/>
                </a:solidFill>
              </a:rPr>
              <a:t>law.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-13715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 smtClean="0">
                <a:solidFill>
                  <a:srgbClr val="FFFFFF"/>
                </a:solidFill>
              </a:rPr>
              <a:t>A Solution is Needed!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972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b="1" dirty="0" smtClean="0">
                <a:solidFill>
                  <a:srgbClr val="FFFFFF"/>
                </a:solidFill>
              </a:rPr>
              <a:t>Solution: The Compromise of 1850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7756" y="1143000"/>
            <a:ext cx="8762244" cy="518409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Debate raged </a:t>
            </a:r>
            <a:r>
              <a:rPr lang="en-US" sz="2400" dirty="0">
                <a:solidFill>
                  <a:srgbClr val="FFFFFF"/>
                </a:solidFill>
              </a:rPr>
              <a:t>for </a:t>
            </a:r>
            <a:r>
              <a:rPr lang="en-US" sz="2400" dirty="0" smtClean="0">
                <a:solidFill>
                  <a:srgbClr val="FFFFFF"/>
                </a:solidFill>
              </a:rPr>
              <a:t>months (Congress/nationwide).  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Congress - two phases (reveals </a:t>
            </a:r>
            <a:r>
              <a:rPr lang="en-US" sz="2400" dirty="0">
                <a:solidFill>
                  <a:srgbClr val="FFFFFF"/>
                </a:solidFill>
              </a:rPr>
              <a:t>the changing politics in the </a:t>
            </a:r>
            <a:r>
              <a:rPr lang="en-US" sz="2400" dirty="0" smtClean="0">
                <a:solidFill>
                  <a:srgbClr val="FFFFFF"/>
                </a:solidFill>
              </a:rPr>
              <a:t>1850’s).</a:t>
            </a:r>
            <a:endParaRPr lang="en-US" sz="2400" dirty="0">
              <a:solidFill>
                <a:srgbClr val="FFFFFF"/>
              </a:solidFill>
            </a:endParaRPr>
          </a:p>
          <a:p>
            <a:pPr lvl="1"/>
            <a:r>
              <a:rPr lang="en-US" u="sng" dirty="0" smtClean="0">
                <a:solidFill>
                  <a:srgbClr val="FFFFFF"/>
                </a:solidFill>
              </a:rPr>
              <a:t>Phase 1: </a:t>
            </a:r>
            <a:r>
              <a:rPr lang="en-US" dirty="0" smtClean="0">
                <a:solidFill>
                  <a:srgbClr val="FFFFFF"/>
                </a:solidFill>
              </a:rPr>
              <a:t>dominated </a:t>
            </a:r>
            <a:r>
              <a:rPr lang="en-US" dirty="0">
                <a:solidFill>
                  <a:srgbClr val="FFFFFF"/>
                </a:solidFill>
              </a:rPr>
              <a:t>by older </a:t>
            </a:r>
            <a:r>
              <a:rPr lang="en-US" dirty="0" smtClean="0">
                <a:solidFill>
                  <a:srgbClr val="FFFFFF"/>
                </a:solidFill>
              </a:rPr>
              <a:t>leaders (Henry </a:t>
            </a:r>
            <a:r>
              <a:rPr lang="en-US" dirty="0">
                <a:solidFill>
                  <a:srgbClr val="FFFFFF"/>
                </a:solidFill>
              </a:rPr>
              <a:t>Clay, John C Calhoun, and Daniel </a:t>
            </a:r>
            <a:r>
              <a:rPr lang="en-US" dirty="0" smtClean="0">
                <a:solidFill>
                  <a:srgbClr val="FFFFFF"/>
                </a:solidFill>
              </a:rPr>
              <a:t>Webster).  </a:t>
            </a:r>
          </a:p>
          <a:p>
            <a:pPr lvl="1"/>
            <a:r>
              <a:rPr lang="en-US" u="sng" dirty="0" smtClean="0">
                <a:solidFill>
                  <a:srgbClr val="FFFFFF"/>
                </a:solidFill>
              </a:rPr>
              <a:t>Phase 2: </a:t>
            </a:r>
            <a:r>
              <a:rPr lang="en-US" dirty="0" smtClean="0">
                <a:solidFill>
                  <a:srgbClr val="FFFFFF"/>
                </a:solidFill>
              </a:rPr>
              <a:t>dominated </a:t>
            </a:r>
            <a:r>
              <a:rPr lang="en-US" dirty="0">
                <a:solidFill>
                  <a:srgbClr val="FFFFFF"/>
                </a:solidFill>
              </a:rPr>
              <a:t>by younger leaders (</a:t>
            </a:r>
            <a:r>
              <a:rPr lang="en-US" dirty="0" smtClean="0">
                <a:solidFill>
                  <a:srgbClr val="FFFFFF"/>
                </a:solidFill>
              </a:rPr>
              <a:t>William </a:t>
            </a:r>
            <a:r>
              <a:rPr lang="en-US" dirty="0">
                <a:solidFill>
                  <a:srgbClr val="FFFFFF"/>
                </a:solidFill>
              </a:rPr>
              <a:t>Seward, Jefferson Davis, and Stephen </a:t>
            </a:r>
            <a:r>
              <a:rPr lang="en-US" dirty="0" smtClean="0">
                <a:solidFill>
                  <a:srgbClr val="FFFFFF"/>
                </a:solidFill>
              </a:rPr>
              <a:t>Douglas).  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July </a:t>
            </a:r>
            <a:r>
              <a:rPr lang="en-US" sz="2400" dirty="0">
                <a:solidFill>
                  <a:srgbClr val="FFFFFF"/>
                </a:solidFill>
              </a:rPr>
              <a:t>1850 - President Taylor died </a:t>
            </a:r>
            <a:r>
              <a:rPr lang="en-US" sz="2400" dirty="0" smtClean="0">
                <a:solidFill>
                  <a:srgbClr val="FFFFFF"/>
                </a:solidFill>
              </a:rPr>
              <a:t>suddenly - Millard </a:t>
            </a:r>
            <a:r>
              <a:rPr lang="en-US" sz="2400" dirty="0">
                <a:solidFill>
                  <a:srgbClr val="FFFFFF"/>
                </a:solidFill>
              </a:rPr>
              <a:t>Fillmore became </a:t>
            </a:r>
            <a:r>
              <a:rPr lang="en-US" sz="2400" dirty="0" smtClean="0">
                <a:solidFill>
                  <a:srgbClr val="FFFFFF"/>
                </a:solidFill>
              </a:rPr>
              <a:t>president.</a:t>
            </a:r>
          </a:p>
        </p:txBody>
      </p:sp>
    </p:spTree>
    <p:extLst>
      <p:ext uri="{BB962C8B-B14F-4D97-AF65-F5344CB8AC3E}">
        <p14:creationId xmlns:p14="http://schemas.microsoft.com/office/powerpoint/2010/main" val="1452242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6961</TotalTime>
  <Words>1272</Words>
  <Application>Microsoft Macintosh PowerPoint</Application>
  <PresentationFormat>On-screen Show (4:3)</PresentationFormat>
  <Paragraphs>161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Theme</vt:lpstr>
      <vt:lpstr>Do Now</vt:lpstr>
      <vt:lpstr>4. Legislating Sectionalism-Slavery and Politics in the 1850s</vt:lpstr>
      <vt:lpstr>AP Prompt</vt:lpstr>
      <vt:lpstr>Election of 1848</vt:lpstr>
      <vt:lpstr>Wilmot Proviso</vt:lpstr>
      <vt:lpstr>California Gold Rush</vt:lpstr>
      <vt:lpstr>Sectionalism over Slavery Intensified</vt:lpstr>
      <vt:lpstr>PowerPoint Presentation</vt:lpstr>
      <vt:lpstr>Solution: The Compromise of 1850</vt:lpstr>
      <vt:lpstr>Text Analysis</vt:lpstr>
      <vt:lpstr>Compromise of 1850</vt:lpstr>
      <vt:lpstr>Compromise of 1850</vt:lpstr>
      <vt:lpstr>PowerPoint Presentation</vt:lpstr>
      <vt:lpstr>Sectionalist Presidents Zachary Taylor (W) (1849-1850)</vt:lpstr>
      <vt:lpstr>Sectionalist Presidents Millard Fillmore (W) (1850-1853)</vt:lpstr>
      <vt:lpstr>The Death of Compromising?</vt:lpstr>
      <vt:lpstr>Fugitive Slave Law</vt:lpstr>
      <vt:lpstr>Underground Railroad</vt:lpstr>
      <vt:lpstr>Uncle Tom’s Cabin (1852)</vt:lpstr>
      <vt:lpstr>Election of 1852</vt:lpstr>
      <vt:lpstr>Gadsden Purchase</vt:lpstr>
      <vt:lpstr>Manifest Destiny Under Pierce</vt:lpstr>
      <vt:lpstr>Text Analysis</vt:lpstr>
      <vt:lpstr>The Kansas-Nebraska Act</vt:lpstr>
      <vt:lpstr>Kansas-Nebraska Act (1854)</vt:lpstr>
      <vt:lpstr>PowerPoint Presentation</vt:lpstr>
      <vt:lpstr>“A living, creeping, lie.”</vt:lpstr>
      <vt:lpstr>AP Prompt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Craig Winchell</dc:creator>
  <cp:lastModifiedBy>Craig Winchell</cp:lastModifiedBy>
  <cp:revision>15</cp:revision>
  <dcterms:created xsi:type="dcterms:W3CDTF">2019-10-17T16:05:58Z</dcterms:created>
  <dcterms:modified xsi:type="dcterms:W3CDTF">2019-10-31T14:09:46Z</dcterms:modified>
</cp:coreProperties>
</file>