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3"/>
  </p:notesMasterIdLst>
  <p:sldIdLst>
    <p:sldId id="256" r:id="rId2"/>
    <p:sldId id="278" r:id="rId3"/>
    <p:sldId id="276" r:id="rId4"/>
    <p:sldId id="277" r:id="rId5"/>
    <p:sldId id="275" r:id="rId6"/>
    <p:sldId id="259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61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37" autoAdjust="0"/>
  </p:normalViewPr>
  <p:slideViewPr>
    <p:cSldViewPr snapToGrid="0" snapToObjects="1">
      <p:cViewPr varScale="1">
        <p:scale>
          <a:sx n="60" d="100"/>
          <a:sy n="60" d="100"/>
        </p:scale>
        <p:origin x="-9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6F57D-FB53-6146-AA5F-7970D0135A1B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DB04F-9A7C-0544-A7BF-D25C36368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9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 lvl="1"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 lvl="2"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 lvl="3"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 lvl="4"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 lvl="5"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 lvl="6"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 lvl="7"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 lvl="8"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355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4" name="Shape 24"/>
          <p:cNvGrpSpPr/>
          <p:nvPr/>
        </p:nvGrpSpPr>
        <p:grpSpPr>
          <a:xfrm>
            <a:off x="0" y="6078814"/>
            <a:ext cx="9144000" cy="779381"/>
            <a:chOff x="0" y="3690482"/>
            <a:chExt cx="9144000" cy="301556"/>
          </a:xfrm>
        </p:grpSpPr>
        <p:sp>
          <p:nvSpPr>
            <p:cNvPr id="25" name="Shape 25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45785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98265-0C27-DD4E-BD99-3A1F6E209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4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Political </a:t>
            </a:r>
            <a:r>
              <a:rPr lang="en-US" dirty="0" smtClean="0"/>
              <a:t>Socialization &amp; Influences on Ideology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 </a:t>
            </a:r>
            <a:r>
              <a:rPr lang="en-US" dirty="0" err="1" smtClean="0"/>
              <a:t>GoPo</a:t>
            </a:r>
            <a:endParaRPr lang="en-US" dirty="0" smtClean="0"/>
          </a:p>
          <a:p>
            <a:r>
              <a:rPr lang="en-US" dirty="0" smtClean="0"/>
              <a:t>Unit 4: American Political Beliefs and Behaviors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71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+mj-ea"/>
                <a:cs typeface="+mj-cs"/>
              </a:rPr>
              <a:t>Education and Schools</a:t>
            </a:r>
          </a:p>
        </p:txBody>
      </p:sp>
      <p:sp>
        <p:nvSpPr>
          <p:cNvPr id="9219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800" dirty="0">
                <a:ea typeface="+mn-ea"/>
                <a:cs typeface="+mn-cs"/>
              </a:rPr>
              <a:t>Schools and colleges tend to make citizens more liberal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800" dirty="0">
                <a:ea typeface="+mn-ea"/>
                <a:cs typeface="+mn-cs"/>
              </a:rPr>
              <a:t>More access to information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800" dirty="0">
                <a:ea typeface="+mn-ea"/>
                <a:cs typeface="+mn-cs"/>
              </a:rPr>
              <a:t>Atmosphere conducive for exploration of new ideas</a:t>
            </a:r>
          </a:p>
        </p:txBody>
      </p:sp>
      <p:pic>
        <p:nvPicPr>
          <p:cNvPr id="9220" name="Picture 5" descr="edl-24notebook-t_CA0#5D50FD.jpg                                005D5D55Macintosh HD                   C5A9507E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1200"/>
            <a:ext cx="4495800" cy="4183063"/>
          </a:xfrm>
        </p:spPr>
      </p:pic>
    </p:spTree>
    <p:extLst>
      <p:ext uri="{BB962C8B-B14F-4D97-AF65-F5344CB8AC3E}">
        <p14:creationId xmlns:p14="http://schemas.microsoft.com/office/powerpoint/2010/main" val="135407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a typeface="+mj-ea"/>
                <a:cs typeface="+mj-cs"/>
              </a:rPr>
              <a:t>Religion</a:t>
            </a:r>
          </a:p>
        </p:txBody>
      </p:sp>
      <p:sp>
        <p:nvSpPr>
          <p:cNvPr id="1024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676400"/>
            <a:ext cx="3810000" cy="41148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sz="2400" dirty="0">
                <a:ea typeface="+mn-ea"/>
                <a:cs typeface="+mn-cs"/>
              </a:rPr>
              <a:t>Social Status</a:t>
            </a:r>
          </a:p>
          <a:p>
            <a:pPr lvl="1">
              <a:defRPr/>
            </a:pPr>
            <a:r>
              <a:rPr lang="en-US" altLang="en-US" sz="2000" dirty="0">
                <a:ea typeface="+mn-ea"/>
              </a:rPr>
              <a:t>Catholics and Jews suffered discrimination</a:t>
            </a:r>
          </a:p>
          <a:p>
            <a:pPr lvl="2">
              <a:defRPr/>
            </a:pPr>
            <a:r>
              <a:rPr lang="en-US" altLang="en-US" sz="1800" dirty="0">
                <a:ea typeface="+mn-ea"/>
              </a:rPr>
              <a:t>Democrats appealed to them and gained their support</a:t>
            </a:r>
          </a:p>
          <a:p>
            <a:pPr>
              <a:defRPr/>
            </a:pPr>
            <a:r>
              <a:rPr lang="en-US" altLang="en-US" sz="2400" dirty="0">
                <a:ea typeface="+mn-ea"/>
                <a:cs typeface="+mn-cs"/>
              </a:rPr>
              <a:t>Religious Tradition</a:t>
            </a:r>
          </a:p>
          <a:p>
            <a:pPr lvl="1">
              <a:defRPr/>
            </a:pPr>
            <a:r>
              <a:rPr lang="en-US" altLang="en-US" sz="2000" dirty="0">
                <a:ea typeface="+mn-ea"/>
              </a:rPr>
              <a:t>Evangelical protestants emphasize personal salvation therefore more conservative in social policies</a:t>
            </a:r>
          </a:p>
        </p:txBody>
      </p:sp>
      <p:pic>
        <p:nvPicPr>
          <p:cNvPr id="10244" name="Picture 7">
            <a:extLst>
              <a:ext uri="{FF2B5EF4-FFF2-40B4-BE49-F238E27FC236}"/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5334000" cy="2828925"/>
          </a:xfrm>
        </p:spPr>
      </p:pic>
    </p:spTree>
    <p:extLst>
      <p:ext uri="{BB962C8B-B14F-4D97-AF65-F5344CB8AC3E}">
        <p14:creationId xmlns:p14="http://schemas.microsoft.com/office/powerpoint/2010/main" val="412148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4000" dirty="0">
                <a:ea typeface="+mj-ea"/>
                <a:cs typeface="+mj-cs"/>
              </a:rPr>
              <a:t>Religious Affiliation of 115</a:t>
            </a:r>
            <a:r>
              <a:rPr lang="en-US" altLang="en-US" sz="4000" baseline="30000" dirty="0">
                <a:ea typeface="+mj-ea"/>
                <a:cs typeface="+mj-cs"/>
              </a:rPr>
              <a:t>th</a:t>
            </a:r>
            <a:r>
              <a:rPr lang="en-US" altLang="en-US" sz="4000" dirty="0">
                <a:ea typeface="+mj-ea"/>
                <a:cs typeface="+mj-cs"/>
              </a:rPr>
              <a:t> Congress</a:t>
            </a: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8" y="1219200"/>
            <a:ext cx="8886825" cy="5181600"/>
          </a:xfrm>
        </p:spPr>
      </p:pic>
    </p:spTree>
    <p:extLst>
      <p:ext uri="{BB962C8B-B14F-4D97-AF65-F5344CB8AC3E}">
        <p14:creationId xmlns:p14="http://schemas.microsoft.com/office/powerpoint/2010/main" val="37050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+mj-ea"/>
                <a:cs typeface="+mj-cs"/>
              </a:rPr>
              <a:t>Gender</a:t>
            </a:r>
          </a:p>
        </p:txBody>
      </p:sp>
      <p:sp>
        <p:nvSpPr>
          <p:cNvPr id="12291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495800" cy="4876800"/>
          </a:xfrm>
        </p:spPr>
        <p:txBody>
          <a:bodyPr/>
          <a:lstStyle/>
          <a:p>
            <a:pPr>
              <a:buFont typeface="Monotype Sorts" charset="2"/>
              <a:buChar char="n"/>
              <a:defRPr/>
            </a:pPr>
            <a:r>
              <a:rPr lang="en-US" altLang="en-US" sz="2400">
                <a:ea typeface="+mn-ea"/>
                <a:cs typeface="+mn-cs"/>
              </a:rPr>
              <a:t>Gender Gap - difference in political views between men and women</a:t>
            </a:r>
          </a:p>
          <a:p>
            <a:pPr>
              <a:buFont typeface="Monotype Sorts" charset="2"/>
              <a:buChar char="n"/>
              <a:defRPr/>
            </a:pPr>
            <a:r>
              <a:rPr lang="en-US" altLang="en-US" sz="2400">
                <a:ea typeface="+mn-ea"/>
                <a:cs typeface="+mn-cs"/>
              </a:rPr>
              <a:t>Women tend to vote Democrat; pro-choice issues</a:t>
            </a:r>
          </a:p>
          <a:p>
            <a:pPr>
              <a:buFont typeface="Monotype Sorts" charset="2"/>
              <a:buChar char="n"/>
              <a:defRPr/>
            </a:pPr>
            <a:r>
              <a:rPr lang="en-US" altLang="en-US" sz="2400">
                <a:ea typeface="+mn-ea"/>
                <a:cs typeface="+mn-cs"/>
              </a:rPr>
              <a:t>Men more conservative; voting more Republican</a:t>
            </a:r>
          </a:p>
          <a:p>
            <a:pPr>
              <a:buFont typeface="Monotype Sorts" charset="2"/>
              <a:buChar char="n"/>
              <a:defRPr/>
            </a:pPr>
            <a:r>
              <a:rPr lang="en-US" altLang="en-US" sz="2400">
                <a:ea typeface="+mn-ea"/>
                <a:cs typeface="+mn-cs"/>
              </a:rPr>
              <a:t>2000 Election</a:t>
            </a:r>
          </a:p>
          <a:p>
            <a:pPr lvl="1">
              <a:defRPr/>
            </a:pPr>
            <a:r>
              <a:rPr lang="en-US" altLang="en-US" sz="2000">
                <a:ea typeface="+mn-ea"/>
              </a:rPr>
              <a:t>55% women voted Gore (D)</a:t>
            </a:r>
          </a:p>
          <a:p>
            <a:pPr lvl="1">
              <a:defRPr/>
            </a:pPr>
            <a:r>
              <a:rPr lang="en-US" altLang="en-US" sz="2000">
                <a:ea typeface="+mn-ea"/>
              </a:rPr>
              <a:t>54% men voted Bush (R)</a:t>
            </a:r>
          </a:p>
        </p:txBody>
      </p:sp>
      <p:pic>
        <p:nvPicPr>
          <p:cNvPr id="12292" name="Picture 5" descr="&#10;rman2622l.jpg                                                  005D5D55Macintosh HD                   C5A9507E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4648200" cy="3787775"/>
          </a:xfrm>
        </p:spPr>
      </p:pic>
    </p:spTree>
    <p:extLst>
      <p:ext uri="{BB962C8B-B14F-4D97-AF65-F5344CB8AC3E}">
        <p14:creationId xmlns:p14="http://schemas.microsoft.com/office/powerpoint/2010/main" val="93730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a typeface="+mj-ea"/>
                <a:cs typeface="+mj-cs"/>
              </a:rPr>
              <a:t>Social Class</a:t>
            </a:r>
          </a:p>
        </p:txBody>
      </p:sp>
      <p:sp>
        <p:nvSpPr>
          <p:cNvPr id="1331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481998" y="990600"/>
            <a:ext cx="5662002" cy="5867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ea typeface="+mn-ea"/>
                <a:cs typeface="+mn-cs"/>
              </a:rPr>
              <a:t>Lower-class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>
                <a:ea typeface="+mn-ea"/>
              </a:rPr>
              <a:t>Limited education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>
                <a:ea typeface="+mn-ea"/>
              </a:rPr>
              <a:t>Prefer more government economic intervention</a:t>
            </a:r>
            <a:endParaRPr lang="en-US" altLang="en-US" sz="1600" dirty="0">
              <a:ea typeface="+mn-ea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>
                <a:ea typeface="+mn-ea"/>
              </a:rPr>
              <a:t>Tend to vote Democrat, but low voter turnout</a:t>
            </a:r>
          </a:p>
          <a:p>
            <a:pPr lvl="2">
              <a:lnSpc>
                <a:spcPct val="90000"/>
              </a:lnSpc>
              <a:defRPr/>
            </a:pPr>
            <a:r>
              <a:rPr lang="en-US" altLang="en-US" sz="1400" dirty="0">
                <a:ea typeface="+mn-ea"/>
              </a:rPr>
              <a:t>41% voter turnout for $15,000 or less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ea typeface="+mn-ea"/>
                <a:cs typeface="+mn-cs"/>
              </a:rPr>
              <a:t>Working-class (blue-collar)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>
                <a:ea typeface="+mn-ea"/>
              </a:rPr>
              <a:t>Tend to vote Democrat, but subject to other influences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>
                <a:ea typeface="+mn-ea"/>
              </a:rPr>
              <a:t>White blue-collar workers tend to vote more Republican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ea typeface="+mn-ea"/>
                <a:cs typeface="+mn-cs"/>
              </a:rPr>
              <a:t>Middle-class (white-collar)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>
                <a:ea typeface="+mn-ea"/>
              </a:rPr>
              <a:t>Tend to be split and dependent on other influences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ea typeface="+mn-ea"/>
                <a:cs typeface="+mn-cs"/>
              </a:rPr>
              <a:t>Upper-class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>
                <a:ea typeface="+mn-ea"/>
              </a:rPr>
              <a:t>Tend to vote Republican with pro-business policies and less government economic intrusion</a:t>
            </a:r>
            <a:endParaRPr lang="en-US" altLang="en-US" sz="1400" dirty="0">
              <a:ea typeface="+mn-ea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>
                <a:ea typeface="+mn-ea"/>
              </a:rPr>
              <a:t>78% voter turnout</a:t>
            </a:r>
            <a:endParaRPr lang="en-US" altLang="en-US" sz="2400" dirty="0">
              <a:ea typeface="+mn-ea"/>
            </a:endParaRPr>
          </a:p>
        </p:txBody>
      </p:sp>
      <p:pic>
        <p:nvPicPr>
          <p:cNvPr id="13316" name="Picture 5" descr="4352status.jpg                                                 005D5D55Macintosh HD                   C5A9507E:">
            <a:extLst>
              <a:ext uri="{FF2B5EF4-FFF2-40B4-BE49-F238E27FC236}"/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74509"/>
            <a:ext cx="3481998" cy="2083491"/>
          </a:xfrm>
        </p:spPr>
      </p:pic>
    </p:spTree>
    <p:extLst>
      <p:ext uri="{BB962C8B-B14F-4D97-AF65-F5344CB8AC3E}">
        <p14:creationId xmlns:p14="http://schemas.microsoft.com/office/powerpoint/2010/main" val="205546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>
                <a:ea typeface="+mj-ea"/>
                <a:cs typeface="+mj-cs"/>
              </a:rPr>
              <a:t>Race and Ethnicity</a:t>
            </a:r>
          </a:p>
        </p:txBody>
      </p:sp>
      <p:sp>
        <p:nvSpPr>
          <p:cNvPr id="1536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838200"/>
            <a:ext cx="4114800" cy="6019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ea typeface="+mn-ea"/>
                <a:cs typeface="+mn-cs"/>
              </a:rPr>
              <a:t>Whites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>
                <a:ea typeface="+mn-ea"/>
              </a:rPr>
              <a:t>64.1% voter turnout in 2012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>
                <a:ea typeface="+mn-ea"/>
              </a:rPr>
              <a:t>Vote more Republican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ea typeface="+mn-ea"/>
                <a:cs typeface="+mn-cs"/>
              </a:rPr>
              <a:t>Blacks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>
                <a:ea typeface="+mn-ea"/>
              </a:rPr>
              <a:t>66.2% voter turnout in 2012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>
                <a:ea typeface="+mn-ea"/>
              </a:rPr>
              <a:t>Vote more Democrat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ea typeface="+mn-ea"/>
                <a:cs typeface="+mn-cs"/>
              </a:rPr>
              <a:t>Hispanics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>
                <a:ea typeface="+mn-ea"/>
              </a:rPr>
              <a:t>48.0% voter turnout in 2012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>
                <a:ea typeface="+mn-ea"/>
              </a:rPr>
              <a:t>Vote more Democrat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ea typeface="+mn-ea"/>
                <a:cs typeface="+mn-cs"/>
              </a:rPr>
              <a:t>Asians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>
                <a:ea typeface="+mn-ea"/>
              </a:rPr>
              <a:t>47.3% voter turnout in 2012</a:t>
            </a:r>
            <a:endParaRPr lang="en-US" altLang="en-US" sz="1800" dirty="0">
              <a:ea typeface="+mn-ea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sz="2000" dirty="0">
                <a:ea typeface="+mn-ea"/>
              </a:rPr>
              <a:t>Recent trend of Democratic</a:t>
            </a:r>
          </a:p>
        </p:txBody>
      </p:sp>
      <p:pic>
        <p:nvPicPr>
          <p:cNvPr id="15364" name="Picture 5" descr="&#10;and052208.jpg                                                  005D5D55Macintosh HD                   C5A9507E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5029200" cy="3863975"/>
          </a:xfrm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0" y="4929188"/>
            <a:ext cx="4816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2"/>
              <a:buChar char="n"/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Monotype Sorts" charset="2"/>
              <a:buChar char="F"/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•"/>
              <a:defRPr sz="20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800" i="0">
                <a:latin typeface="Times" charset="0"/>
                <a:ea typeface="+mn-ea"/>
                <a:cs typeface="+mn-cs"/>
              </a:rPr>
              <a:t>2008 Democratic primary campaign between Barack Obama and Hillary Clinton</a:t>
            </a:r>
            <a:endParaRPr lang="en-US" altLang="en-US" sz="2400" i="0"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18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>
                <a:ea typeface="+mj-ea"/>
                <a:cs typeface="+mj-cs"/>
              </a:rPr>
              <a:t>Race and Social Class</a:t>
            </a: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63" y="762000"/>
            <a:ext cx="8982075" cy="5867400"/>
          </a:xfrm>
        </p:spPr>
      </p:pic>
    </p:spTree>
    <p:extLst>
      <p:ext uri="{BB962C8B-B14F-4D97-AF65-F5344CB8AC3E}">
        <p14:creationId xmlns:p14="http://schemas.microsoft.com/office/powerpoint/2010/main" val="610649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a typeface="+mj-ea"/>
                <a:cs typeface="+mj-cs"/>
              </a:rPr>
              <a:t>Region</a:t>
            </a:r>
          </a:p>
        </p:txBody>
      </p:sp>
      <p:sp>
        <p:nvSpPr>
          <p:cNvPr id="17411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219200"/>
            <a:ext cx="4267200" cy="5638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400" dirty="0">
                <a:ea typeface="+mn-ea"/>
                <a:cs typeface="+mn-cs"/>
              </a:rPr>
              <a:t>New England - more liberal</a:t>
            </a:r>
          </a:p>
          <a:p>
            <a:pPr>
              <a:defRPr/>
            </a:pPr>
            <a:r>
              <a:rPr lang="en-US" altLang="en-US" sz="2400" dirty="0">
                <a:ea typeface="+mn-ea"/>
                <a:cs typeface="+mn-cs"/>
              </a:rPr>
              <a:t>Southeast/Bible Belt - more conservative</a:t>
            </a:r>
          </a:p>
          <a:p>
            <a:pPr>
              <a:defRPr/>
            </a:pPr>
            <a:r>
              <a:rPr lang="en-US" altLang="en-US" sz="2400" dirty="0">
                <a:ea typeface="+mn-ea"/>
                <a:cs typeface="+mn-cs"/>
              </a:rPr>
              <a:t>Midwest - more conservative</a:t>
            </a:r>
          </a:p>
          <a:p>
            <a:pPr>
              <a:defRPr/>
            </a:pPr>
            <a:r>
              <a:rPr lang="en-US" altLang="en-US" sz="2400" dirty="0">
                <a:ea typeface="+mn-ea"/>
                <a:cs typeface="+mn-cs"/>
              </a:rPr>
              <a:t>Pacific - more liberal</a:t>
            </a:r>
          </a:p>
          <a:p>
            <a:pPr>
              <a:defRPr/>
            </a:pPr>
            <a:r>
              <a:rPr lang="en-US" altLang="en-US" sz="2400" dirty="0">
                <a:ea typeface="+mn-ea"/>
                <a:cs typeface="+mn-cs"/>
              </a:rPr>
              <a:t>Urban - more liberal/Democratic</a:t>
            </a:r>
          </a:p>
          <a:p>
            <a:pPr>
              <a:defRPr/>
            </a:pPr>
            <a:r>
              <a:rPr lang="en-US" altLang="en-US" sz="2400" dirty="0">
                <a:ea typeface="+mn-ea"/>
                <a:cs typeface="+mn-cs"/>
              </a:rPr>
              <a:t>Suburbs/small towns - more conservative</a:t>
            </a:r>
          </a:p>
          <a:p>
            <a:pPr>
              <a:defRPr/>
            </a:pPr>
            <a:r>
              <a:rPr lang="en-US" altLang="en-US" sz="2400" dirty="0">
                <a:ea typeface="+mn-ea"/>
                <a:cs typeface="+mn-cs"/>
              </a:rPr>
              <a:t>Rural - more conservative/Republican</a:t>
            </a:r>
          </a:p>
        </p:txBody>
      </p:sp>
      <p:pic>
        <p:nvPicPr>
          <p:cNvPr id="17412" name="Picture 5" descr="statemapredblue.png                                            005D5D55Macintosh HD                   C5A9507E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4724400" cy="2962275"/>
          </a:xfrm>
        </p:spPr>
      </p:pic>
    </p:spTree>
    <p:extLst>
      <p:ext uri="{BB962C8B-B14F-4D97-AF65-F5344CB8AC3E}">
        <p14:creationId xmlns:p14="http://schemas.microsoft.com/office/powerpoint/2010/main" val="1066813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>
                <a:ea typeface="+mj-ea"/>
                <a:cs typeface="+mj-cs"/>
              </a:rPr>
              <a:t>Sexual Orientation</a:t>
            </a:r>
          </a:p>
        </p:txBody>
      </p:sp>
      <p:sp>
        <p:nvSpPr>
          <p:cNvPr id="1843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14400"/>
            <a:ext cx="4267200" cy="5791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ea typeface="+mn-ea"/>
                <a:cs typeface="+mn-cs"/>
              </a:rPr>
              <a:t>Homosexuals tend to side with liberal policies especially regarding social issues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ea typeface="+mn-ea"/>
                <a:cs typeface="+mn-cs"/>
              </a:rPr>
              <a:t>Homosexuals concentrated in urban areas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dirty="0">
                <a:ea typeface="+mn-ea"/>
                <a:cs typeface="+mn-cs"/>
              </a:rPr>
              <a:t>Strong religious affiliations compel most heterosexuals to deny equal rights to homosexuals</a:t>
            </a:r>
          </a:p>
        </p:txBody>
      </p:sp>
      <p:pic>
        <p:nvPicPr>
          <p:cNvPr id="18436" name="Content Placeholder 2">
            <a:extLst>
              <a:ext uri="{FF2B5EF4-FFF2-40B4-BE49-F238E27FC236}"/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28800"/>
            <a:ext cx="4275138" cy="2643188"/>
          </a:xfrm>
        </p:spPr>
      </p:pic>
    </p:spTree>
    <p:extLst>
      <p:ext uri="{BB962C8B-B14F-4D97-AF65-F5344CB8AC3E}">
        <p14:creationId xmlns:p14="http://schemas.microsoft.com/office/powerpoint/2010/main" val="366972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>
                <a:ea typeface="+mj-ea"/>
                <a:cs typeface="+mj-cs"/>
              </a:rPr>
              <a:t>Cleavages in Public Opinion</a:t>
            </a:r>
          </a:p>
        </p:txBody>
      </p:sp>
      <p:sp>
        <p:nvSpPr>
          <p:cNvPr id="22531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800" dirty="0">
                <a:ea typeface="+mn-ea"/>
                <a:cs typeface="+mn-cs"/>
              </a:rPr>
              <a:t>Public opinions are never absolute and always overlap</a:t>
            </a:r>
          </a:p>
          <a:p>
            <a:pPr>
              <a:defRPr/>
            </a:pPr>
            <a:r>
              <a:rPr lang="en-US" altLang="en-US" sz="2800" dirty="0">
                <a:ea typeface="+mn-ea"/>
                <a:cs typeface="+mn-cs"/>
              </a:rPr>
              <a:t>Examples:</a:t>
            </a:r>
          </a:p>
          <a:p>
            <a:pPr lvl="1">
              <a:defRPr/>
            </a:pPr>
            <a:r>
              <a:rPr lang="en-US" altLang="en-US" sz="2400" dirty="0">
                <a:ea typeface="+mn-ea"/>
              </a:rPr>
              <a:t>Blacks vote Democrat due to support on affirmative action and equality policies, but most blacks are against gay marriage</a:t>
            </a:r>
          </a:p>
          <a:p>
            <a:pPr lvl="1">
              <a:defRPr/>
            </a:pPr>
            <a:r>
              <a:rPr lang="en-US" altLang="en-US" sz="2400" dirty="0">
                <a:ea typeface="+mn-ea"/>
              </a:rPr>
              <a:t>Cubans vote Republican despite majority of Hispanics voting Democrat for immigration policies</a:t>
            </a:r>
          </a:p>
          <a:p>
            <a:pPr lvl="1">
              <a:defRPr/>
            </a:pPr>
            <a:r>
              <a:rPr lang="en-US" altLang="en-US" sz="2400" dirty="0">
                <a:ea typeface="+mn-ea"/>
              </a:rPr>
              <a:t>A blue-collar worker would vote Democrat for pro-union policies, but votes Republican due to conservative religious traditions</a:t>
            </a:r>
          </a:p>
          <a:p>
            <a:pPr lvl="1">
              <a:defRPr/>
            </a:pPr>
            <a:r>
              <a:rPr lang="en-US" altLang="en-US" sz="2400" dirty="0">
                <a:ea typeface="+mn-ea"/>
              </a:rPr>
              <a:t>Though men tend to vote more Republican than women, most men support pro-choice policies</a:t>
            </a:r>
          </a:p>
        </p:txBody>
      </p:sp>
    </p:spTree>
    <p:extLst>
      <p:ext uri="{BB962C8B-B14F-4D97-AF65-F5344CB8AC3E}">
        <p14:creationId xmlns:p14="http://schemas.microsoft.com/office/powerpoint/2010/main" val="142817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63500"/>
            <a:ext cx="5080000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88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Socialization &amp; Polling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355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Companies and candidates attempt to gain an understanding of the public’s political culture in order to better market their products and candidate’s campaign.</a:t>
            </a:r>
          </a:p>
        </p:txBody>
      </p:sp>
    </p:spTree>
    <p:extLst>
      <p:ext uri="{BB962C8B-B14F-4D97-AF65-F5344CB8AC3E}">
        <p14:creationId xmlns:p14="http://schemas.microsoft.com/office/powerpoint/2010/main" val="1832693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715460-2922-574D-9E50-12EE2C53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those values impact…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ADC00A-FD41-064F-94C9-30E0DB174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Relationships between citizens and the federal government?</a:t>
            </a:r>
          </a:p>
          <a:p>
            <a:r>
              <a:rPr lang="en-US" dirty="0"/>
              <a:t>Relationships citizens have with one another?</a:t>
            </a:r>
          </a:p>
        </p:txBody>
      </p:sp>
    </p:spTree>
    <p:extLst>
      <p:ext uri="{BB962C8B-B14F-4D97-AF65-F5344CB8AC3E}">
        <p14:creationId xmlns:p14="http://schemas.microsoft.com/office/powerpoint/2010/main" val="363150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one’s environment or experience shape political opinions?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69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10-04 at 6.47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63700"/>
            <a:ext cx="79883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10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65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a typeface="+mj-ea"/>
                <a:cs typeface="+mj-cs"/>
              </a:rPr>
              <a:t>Basic American Values</a:t>
            </a:r>
          </a:p>
        </p:txBody>
      </p:sp>
      <p:sp>
        <p:nvSpPr>
          <p:cNvPr id="512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79513"/>
            <a:ext cx="4114800" cy="544988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altLang="en-US" sz="2800" dirty="0">
                <a:ea typeface="+mn-ea"/>
                <a:cs typeface="+mn-cs"/>
              </a:rPr>
              <a:t>Individualism</a:t>
            </a:r>
          </a:p>
          <a:p>
            <a:pPr>
              <a:defRPr/>
            </a:pPr>
            <a:r>
              <a:rPr lang="en-US" altLang="en-US" sz="2800" dirty="0">
                <a:ea typeface="+mn-ea"/>
                <a:cs typeface="+mn-cs"/>
              </a:rPr>
              <a:t>Liberty</a:t>
            </a:r>
          </a:p>
          <a:p>
            <a:pPr>
              <a:defRPr/>
            </a:pPr>
            <a:r>
              <a:rPr lang="en-US" altLang="en-US" sz="2800" dirty="0">
                <a:ea typeface="+mn-ea"/>
                <a:cs typeface="+mn-cs"/>
              </a:rPr>
              <a:t>Equality</a:t>
            </a:r>
          </a:p>
          <a:p>
            <a:pPr>
              <a:defRPr/>
            </a:pPr>
            <a:r>
              <a:rPr lang="en-US" altLang="en-US" sz="2800" dirty="0">
                <a:ea typeface="+mn-ea"/>
                <a:cs typeface="+mn-cs"/>
              </a:rPr>
              <a:t>Majority Rule</a:t>
            </a:r>
          </a:p>
          <a:p>
            <a:pPr>
              <a:defRPr/>
            </a:pPr>
            <a:r>
              <a:rPr lang="en-US" altLang="en-US" sz="2800" dirty="0">
                <a:ea typeface="+mn-ea"/>
                <a:cs typeface="+mn-cs"/>
              </a:rPr>
              <a:t>Limited Government</a:t>
            </a:r>
          </a:p>
          <a:p>
            <a:pPr>
              <a:defRPr/>
            </a:pPr>
            <a:r>
              <a:rPr lang="en-US" altLang="en-US" sz="2800" dirty="0">
                <a:ea typeface="+mn-ea"/>
                <a:cs typeface="+mn-cs"/>
              </a:rPr>
              <a:t>Rule of Law</a:t>
            </a:r>
          </a:p>
          <a:p>
            <a:pPr>
              <a:defRPr/>
            </a:pPr>
            <a:r>
              <a:rPr lang="en-US" altLang="en-US" sz="2800" dirty="0">
                <a:ea typeface="+mn-ea"/>
                <a:cs typeface="+mn-cs"/>
              </a:rPr>
              <a:t>Civic Duty</a:t>
            </a:r>
          </a:p>
          <a:p>
            <a:pPr>
              <a:defRPr/>
            </a:pPr>
            <a:r>
              <a:rPr lang="en-US" altLang="en-US" sz="2800" dirty="0">
                <a:ea typeface="+mn-ea"/>
                <a:cs typeface="+mn-cs"/>
              </a:rPr>
              <a:t>Private Property</a:t>
            </a:r>
          </a:p>
          <a:p>
            <a:pPr>
              <a:defRPr/>
            </a:pPr>
            <a:r>
              <a:rPr lang="en-US" altLang="en-US" sz="2800" dirty="0">
                <a:ea typeface="+mn-ea"/>
                <a:cs typeface="+mn-cs"/>
              </a:rPr>
              <a:t>Free Enterprise</a:t>
            </a:r>
          </a:p>
          <a:p>
            <a:pPr>
              <a:defRPr/>
            </a:pPr>
            <a:r>
              <a:rPr lang="en-US" altLang="en-US" sz="2800" dirty="0">
                <a:ea typeface="+mn-ea"/>
                <a:cs typeface="+mn-cs"/>
              </a:rPr>
              <a:t>Equality of opportunity</a:t>
            </a: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47799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1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Political Socialization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176801" y="1417833"/>
            <a:ext cx="4662899" cy="453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31800">
              <a:buClr>
                <a:srgbClr val="FFFFFF"/>
              </a:buClr>
              <a:buSzPct val="100000"/>
            </a:pPr>
            <a:r>
              <a:rPr lang="en" sz="2200" dirty="0">
                <a:solidFill>
                  <a:srgbClr val="FFFFFF"/>
                </a:solidFill>
              </a:rPr>
              <a:t>process by which political culture is transmitted through society</a:t>
            </a:r>
          </a:p>
          <a:p>
            <a:pPr marL="431800">
              <a:buClr>
                <a:srgbClr val="FFFFFF"/>
              </a:buClr>
              <a:buSzPct val="100000"/>
            </a:pPr>
            <a:r>
              <a:rPr lang="en" sz="2200" dirty="0">
                <a:solidFill>
                  <a:srgbClr val="FFFFFF"/>
                </a:solidFill>
              </a:rPr>
              <a:t>occurs at both the individual and community level</a:t>
            </a:r>
          </a:p>
          <a:p>
            <a:pPr marL="431800">
              <a:buClr>
                <a:srgbClr val="FFFFFF"/>
              </a:buClr>
              <a:buSzPct val="100000"/>
            </a:pPr>
            <a:r>
              <a:rPr lang="en" sz="2200" dirty="0">
                <a:solidFill>
                  <a:srgbClr val="FFFFFF"/>
                </a:solidFill>
              </a:rPr>
              <a:t>life long process</a:t>
            </a:r>
          </a:p>
          <a:p>
            <a:pPr marL="431800">
              <a:buClr>
                <a:srgbClr val="FFFFFF"/>
              </a:buClr>
              <a:buSzPct val="100000"/>
            </a:pPr>
            <a:r>
              <a:rPr lang="en" sz="2200" dirty="0">
                <a:solidFill>
                  <a:srgbClr val="FFFFFF"/>
                </a:solidFill>
              </a:rPr>
              <a:t>variety of agents contribute to shaping</a:t>
            </a:r>
          </a:p>
          <a:p>
            <a:pPr marL="431800">
              <a:buClr>
                <a:srgbClr val="FFFFFF"/>
              </a:buClr>
              <a:buSzPct val="100000"/>
            </a:pPr>
            <a:r>
              <a:rPr lang="en" sz="2200" dirty="0">
                <a:solidFill>
                  <a:srgbClr val="FFFFFF"/>
                </a:solidFill>
              </a:rPr>
              <a:t>attitudes &amp; values formed early in life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9701" y="2248658"/>
            <a:ext cx="4304299" cy="3059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78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>
                <a:ea typeface="+mj-ea"/>
                <a:cs typeface="+mj-cs"/>
              </a:rPr>
              <a:t>Influences on Political Identity</a:t>
            </a:r>
          </a:p>
        </p:txBody>
      </p:sp>
      <p:sp>
        <p:nvSpPr>
          <p:cNvPr id="7171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Family and Home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Education and Schools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Group Affiliations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Demographic Factors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Mass Media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Opinion Leaders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Events</a:t>
            </a:r>
          </a:p>
        </p:txBody>
      </p:sp>
    </p:spTree>
    <p:extLst>
      <p:ext uri="{BB962C8B-B14F-4D97-AF65-F5344CB8AC3E}">
        <p14:creationId xmlns:p14="http://schemas.microsoft.com/office/powerpoint/2010/main" val="425647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51926" y="175847"/>
            <a:ext cx="8832899" cy="57803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FFFF"/>
                </a:solidFill>
              </a:rPr>
              <a:t>Main Agents of Socialization: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 sz="3000" dirty="0">
                <a:solidFill>
                  <a:srgbClr val="FFFFFF"/>
                </a:solidFill>
              </a:rPr>
              <a:t>Primary (direct influence) - family, peer groups 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</a:pPr>
            <a:r>
              <a:rPr lang="en" sz="3000" dirty="0">
                <a:solidFill>
                  <a:srgbClr val="FFFFFF"/>
                </a:solidFill>
              </a:rPr>
              <a:t>Secondary (less personal, indirect) - media, educational institutions, religious institutions, workplace, state actors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158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a typeface="+mj-ea"/>
                <a:cs typeface="+mj-cs"/>
              </a:rPr>
              <a:t>The Family and Home</a:t>
            </a:r>
          </a:p>
        </p:txBody>
      </p:sp>
      <p:sp>
        <p:nvSpPr>
          <p:cNvPr id="819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66800"/>
            <a:ext cx="4495800" cy="48768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latin typeface="Rockwell"/>
                <a:cs typeface="Rockwell"/>
              </a:rPr>
              <a:t>Arguably the strongest and lasting influence on one’s political identity</a:t>
            </a:r>
          </a:p>
          <a:p>
            <a:pPr>
              <a:defRPr/>
            </a:pPr>
            <a:r>
              <a:rPr lang="en-US" sz="2800" dirty="0">
                <a:latin typeface="Rockwell"/>
                <a:cs typeface="Rockwell"/>
              </a:rPr>
              <a:t>Strongest when both parents identify with same political party</a:t>
            </a:r>
          </a:p>
          <a:p>
            <a:pPr>
              <a:defRPr/>
            </a:pPr>
            <a:r>
              <a:rPr lang="en-US" sz="2800" dirty="0">
                <a:latin typeface="Rockwell"/>
                <a:cs typeface="Rockwell"/>
              </a:rPr>
              <a:t>60% of adults still had party affiliation of parents</a:t>
            </a:r>
          </a:p>
        </p:txBody>
      </p:sp>
      <p:pic>
        <p:nvPicPr>
          <p:cNvPr id="8196" name="Picture 5" descr="family-mulitigenerational.jpg                                  005D5D55Macintosh HD                   C5A9507E: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4648200" cy="4648200"/>
          </a:xfrm>
        </p:spPr>
      </p:pic>
    </p:spTree>
    <p:extLst>
      <p:ext uri="{BB962C8B-B14F-4D97-AF65-F5344CB8AC3E}">
        <p14:creationId xmlns:p14="http://schemas.microsoft.com/office/powerpoint/2010/main" val="28170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636</Words>
  <Application>Microsoft Macintosh PowerPoint</Application>
  <PresentationFormat>On-screen Show (4:3)</PresentationFormat>
  <Paragraphs>110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Theme</vt:lpstr>
      <vt:lpstr>Political Socialization &amp; Influences on Ideology</vt:lpstr>
      <vt:lpstr>PowerPoint Presentation</vt:lpstr>
      <vt:lpstr>Essential Question</vt:lpstr>
      <vt:lpstr>PowerPoint Presentation</vt:lpstr>
      <vt:lpstr>Basic American Values</vt:lpstr>
      <vt:lpstr>Political Socialization</vt:lpstr>
      <vt:lpstr>Influences on Political Identity</vt:lpstr>
      <vt:lpstr>PowerPoint Presentation</vt:lpstr>
      <vt:lpstr>The Family and Home</vt:lpstr>
      <vt:lpstr>Education and Schools</vt:lpstr>
      <vt:lpstr>Religion</vt:lpstr>
      <vt:lpstr>Religious Affiliation of 115th Congress</vt:lpstr>
      <vt:lpstr>Gender</vt:lpstr>
      <vt:lpstr>Social Class</vt:lpstr>
      <vt:lpstr>Race and Ethnicity</vt:lpstr>
      <vt:lpstr>Race and Social Class</vt:lpstr>
      <vt:lpstr>Region</vt:lpstr>
      <vt:lpstr>Sexual Orientation</vt:lpstr>
      <vt:lpstr>Cleavages in Public Opinion</vt:lpstr>
      <vt:lpstr>Socialization &amp; Polling</vt:lpstr>
      <vt:lpstr>How do those values impact…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Ideology</dc:title>
  <dc:creator>Craig Winchell</dc:creator>
  <cp:lastModifiedBy>Craig Winchell</cp:lastModifiedBy>
  <cp:revision>11</cp:revision>
  <dcterms:created xsi:type="dcterms:W3CDTF">2018-09-18T19:50:25Z</dcterms:created>
  <dcterms:modified xsi:type="dcterms:W3CDTF">2018-10-04T14:55:55Z</dcterms:modified>
</cp:coreProperties>
</file>