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 id="2147483686" r:id="rId4"/>
  </p:sldMasterIdLst>
  <p:notesMasterIdLst>
    <p:notesMasterId r:id="rId28"/>
  </p:notesMasterIdLst>
  <p:sldIdLst>
    <p:sldId id="256" r:id="rId5"/>
    <p:sldId id="257" r:id="rId6"/>
    <p:sldId id="258" r:id="rId7"/>
    <p:sldId id="259" r:id="rId8"/>
    <p:sldId id="260" r:id="rId9"/>
    <p:sldId id="261" r:id="rId10"/>
    <p:sldId id="262" r:id="rId11"/>
    <p:sldId id="263" r:id="rId12"/>
    <p:sldId id="264" r:id="rId13"/>
    <p:sldId id="265" r:id="rId14"/>
    <p:sldId id="285" r:id="rId15"/>
    <p:sldId id="267" r:id="rId16"/>
    <p:sldId id="266" r:id="rId17"/>
    <p:sldId id="268" r:id="rId18"/>
    <p:sldId id="269" r:id="rId19"/>
    <p:sldId id="271" r:id="rId20"/>
    <p:sldId id="272" r:id="rId21"/>
    <p:sldId id="270" r:id="rId22"/>
    <p:sldId id="280" r:id="rId23"/>
    <p:sldId id="281" r:id="rId24"/>
    <p:sldId id="273" r:id="rId25"/>
    <p:sldId id="284" r:id="rId26"/>
    <p:sldId id="28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5" d="100"/>
          <a:sy n="55" d="100"/>
        </p:scale>
        <p:origin x="-12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60CBEC-158B-C543-BD47-F987F7EB9724}" type="datetimeFigureOut">
              <a:rPr lang="en-US" smtClean="0"/>
              <a:t>3/17/17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C25F11-AB9F-E24A-8516-598A14D6F71B}" type="slidenum">
              <a:rPr lang="en-US" smtClean="0"/>
              <a:t>‹#›</a:t>
            </a:fld>
            <a:endParaRPr lang="en-US"/>
          </a:p>
        </p:txBody>
      </p:sp>
    </p:spTree>
    <p:extLst>
      <p:ext uri="{BB962C8B-B14F-4D97-AF65-F5344CB8AC3E}">
        <p14:creationId xmlns:p14="http://schemas.microsoft.com/office/powerpoint/2010/main" val="17151693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lnSpc>
                <a:spcPct val="80000"/>
              </a:lnSpc>
              <a:spcBef>
                <a:spcPct val="0"/>
              </a:spcBef>
            </a:pPr>
            <a:endParaRPr lang="en-US">
              <a:latin typeface="Times New Roman" charset="0"/>
            </a:endParaRPr>
          </a:p>
        </p:txBody>
      </p:sp>
      <p:sp>
        <p:nvSpPr>
          <p:cNvPr id="59395"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71683"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lnSpc>
                <a:spcPct val="85000"/>
              </a:lnSpc>
            </a:pPr>
            <a:endParaRPr lang="en-US">
              <a:latin typeface="Times New Roman" charset="0"/>
            </a:endParaRPr>
          </a:p>
        </p:txBody>
      </p:sp>
      <p:sp>
        <p:nvSpPr>
          <p:cNvPr id="70659"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lvl="1"/>
            <a:endParaRPr lang="en-US">
              <a:latin typeface="Times New Roman" charset="0"/>
            </a:endParaRPr>
          </a:p>
        </p:txBody>
      </p:sp>
      <p:sp>
        <p:nvSpPr>
          <p:cNvPr id="60419"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noTextEdit="1"/>
          </p:cNvSpPr>
          <p:nvPr>
            <p:ph type="sldImg"/>
          </p:nvPr>
        </p:nvSpPr>
        <p:spPr>
          <a:xfrm>
            <a:off x="1150938" y="692150"/>
            <a:ext cx="4556125" cy="3416300"/>
          </a:xfrm>
          <a:ln/>
        </p:spPr>
      </p:sp>
      <p:sp>
        <p:nvSpPr>
          <p:cNvPr id="61443"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lnSpc>
                <a:spcPct val="95000"/>
              </a:lnSpc>
              <a:spcBef>
                <a:spcPct val="20000"/>
              </a:spcBef>
            </a:pPr>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62467"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63491"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body" idx="1"/>
          </p:nvPr>
        </p:nvSpPr>
        <p:spPr>
          <a:ln/>
        </p:spPr>
        <p:txBody>
          <a:bodyPr/>
          <a:lstStyle/>
          <a:p>
            <a:pPr>
              <a:lnSpc>
                <a:spcPct val="95000"/>
              </a:lnSpc>
              <a:spcBef>
                <a:spcPct val="15000"/>
              </a:spcBef>
              <a:defRPr/>
            </a:pPr>
            <a:endParaRPr lang="en-US" b="1" u="sng" smtClean="0">
              <a:effectLst>
                <a:outerShdw blurRad="38100" dist="38100" dir="2700000" algn="tl">
                  <a:srgbClr val="C0C0C0"/>
                </a:outerShdw>
              </a:effectLst>
              <a:ea typeface="+mn-ea"/>
            </a:endParaRPr>
          </a:p>
          <a:p>
            <a:pPr>
              <a:defRPr/>
            </a:pPr>
            <a:endParaRPr lang="en-US" smtClean="0">
              <a:ea typeface="+mn-ea"/>
            </a:endParaRPr>
          </a:p>
        </p:txBody>
      </p:sp>
      <p:sp>
        <p:nvSpPr>
          <p:cNvPr id="64515"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66563"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68611"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lvl="1"/>
            <a:endParaRPr lang="en-US">
              <a:latin typeface="Times New Roman" charset="0"/>
            </a:endParaRPr>
          </a:p>
        </p:txBody>
      </p:sp>
      <p:sp>
        <p:nvSpPr>
          <p:cNvPr id="69635" name="Rectangle 3"/>
          <p:cNvSpPr>
            <a:spLocks noChangeArrowheads="1" noTextEdit="1"/>
          </p:cNvSpPr>
          <p:nvPr>
            <p:ph type="sldImg"/>
          </p:nvPr>
        </p:nvSpPr>
        <p:spPr>
          <a:xfrm>
            <a:off x="1150938" y="692150"/>
            <a:ext cx="4556125" cy="34163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CA45BC-5FF7-4E40-BA8D-B50D32B91D64}" type="datetimeFigureOut">
              <a:rPr lang="en-US" smtClean="0"/>
              <a:t>3/17/17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AD155-B017-564E-8EA1-B164D5DEBFFD}" type="slidenum">
              <a:rPr lang="en-US" smtClean="0"/>
              <a:t>‹#›</a:t>
            </a:fld>
            <a:endParaRPr lang="en-US"/>
          </a:p>
        </p:txBody>
      </p:sp>
    </p:spTree>
    <p:extLst>
      <p:ext uri="{BB962C8B-B14F-4D97-AF65-F5344CB8AC3E}">
        <p14:creationId xmlns:p14="http://schemas.microsoft.com/office/powerpoint/2010/main" val="1421438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CA45BC-5FF7-4E40-BA8D-B50D32B91D64}" type="datetimeFigureOut">
              <a:rPr lang="en-US" smtClean="0"/>
              <a:t>3/17/17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AD155-B017-564E-8EA1-B164D5DEBFFD}" type="slidenum">
              <a:rPr lang="en-US" smtClean="0"/>
              <a:t>‹#›</a:t>
            </a:fld>
            <a:endParaRPr lang="en-US"/>
          </a:p>
        </p:txBody>
      </p:sp>
    </p:spTree>
    <p:extLst>
      <p:ext uri="{BB962C8B-B14F-4D97-AF65-F5344CB8AC3E}">
        <p14:creationId xmlns:p14="http://schemas.microsoft.com/office/powerpoint/2010/main" val="2185303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CA45BC-5FF7-4E40-BA8D-B50D32B91D64}" type="datetimeFigureOut">
              <a:rPr lang="en-US" smtClean="0"/>
              <a:t>3/17/17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AD155-B017-564E-8EA1-B164D5DEBFFD}" type="slidenum">
              <a:rPr lang="en-US" smtClean="0"/>
              <a:t>‹#›</a:t>
            </a:fld>
            <a:endParaRPr lang="en-US"/>
          </a:p>
        </p:txBody>
      </p:sp>
    </p:spTree>
    <p:extLst>
      <p:ext uri="{BB962C8B-B14F-4D97-AF65-F5344CB8AC3E}">
        <p14:creationId xmlns:p14="http://schemas.microsoft.com/office/powerpoint/2010/main" val="742942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2" cy="638"/>
              <a:chOff x="-2" y="1562"/>
              <a:chExt cx="5762" cy="638"/>
            </a:xfrm>
          </p:grpSpPr>
          <p:sp>
            <p:nvSpPr>
              <p:cNvPr id="8" name="Freeform 4"/>
              <p:cNvSpPr>
                <a:spLocks/>
              </p:cNvSpPr>
              <p:nvPr/>
            </p:nvSpPr>
            <p:spPr bwMode="ltGray">
              <a:xfrm rot="-5400000">
                <a:off x="2559" y="-993"/>
                <a:ext cx="624" cy="5745"/>
              </a:xfrm>
              <a:custGeom>
                <a:avLst/>
                <a:gdLst>
                  <a:gd name="T0" fmla="*/ 0 w 1000"/>
                  <a:gd name="T1" fmla="*/ 0 h 720"/>
                  <a:gd name="T2" fmla="*/ 0 w 1000"/>
                  <a:gd name="T3" fmla="*/ 5745 h 720"/>
                  <a:gd name="T4" fmla="*/ 624 w 1000"/>
                  <a:gd name="T5" fmla="*/ 5745 h 720"/>
                  <a:gd name="T6" fmla="*/ 624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9" name="Freeform 5"/>
              <p:cNvSpPr>
                <a:spLocks/>
              </p:cNvSpPr>
              <p:nvPr/>
            </p:nvSpPr>
            <p:spPr bwMode="ltGray">
              <a:xfrm rot="-5400000">
                <a:off x="1323" y="1669"/>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1" name="Freeform 7"/>
              <p:cNvSpPr>
                <a:spLocks/>
              </p:cNvSpPr>
              <p:nvPr/>
            </p:nvSpPr>
            <p:spPr bwMode="ltGray">
              <a:xfrm rot="-5400000">
                <a:off x="-57" y="1752"/>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252 h 317"/>
                  <a:gd name="T4" fmla="*/ 624 w 624"/>
                  <a:gd name="T5" fmla="*/ 2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362 h 272"/>
                  <a:gd name="T4" fmla="*/ 240 w 624"/>
                  <a:gd name="T5" fmla="*/ 319 h 272"/>
                  <a:gd name="T6" fmla="*/ 624 w 624"/>
                  <a:gd name="T7" fmla="*/ 36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4" name="Freeform 10"/>
              <p:cNvSpPr>
                <a:spLocks/>
              </p:cNvSpPr>
              <p:nvPr/>
            </p:nvSpPr>
            <p:spPr bwMode="ltGray">
              <a:xfrm rot="-5400000">
                <a:off x="156" y="1726"/>
                <a:ext cx="632" cy="315"/>
              </a:xfrm>
              <a:custGeom>
                <a:avLst/>
                <a:gdLst>
                  <a:gd name="T0" fmla="*/ 8 w 632"/>
                  <a:gd name="T1" fmla="*/ 39 h 362"/>
                  <a:gd name="T2" fmla="*/ 8 w 632"/>
                  <a:gd name="T3" fmla="*/ 276 h 362"/>
                  <a:gd name="T4" fmla="*/ 248 w 632"/>
                  <a:gd name="T5" fmla="*/ 276 h 362"/>
                  <a:gd name="T6" fmla="*/ 632 w 632"/>
                  <a:gd name="T7" fmla="*/ 276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5" name="Freeform 11"/>
              <p:cNvSpPr>
                <a:spLocks/>
              </p:cNvSpPr>
              <p:nvPr/>
            </p:nvSpPr>
            <p:spPr bwMode="ltGray">
              <a:xfrm rot="-5400000">
                <a:off x="3211" y="1664"/>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7" name="Freeform 13"/>
              <p:cNvSpPr>
                <a:spLocks/>
              </p:cNvSpPr>
              <p:nvPr/>
            </p:nvSpPr>
            <p:spPr bwMode="ltGray">
              <a:xfrm rot="-5400000">
                <a:off x="1830" y="1747"/>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252 h 317"/>
                  <a:gd name="T4" fmla="*/ 624 w 624"/>
                  <a:gd name="T5" fmla="*/ 2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9" name="Freeform 15"/>
              <p:cNvSpPr>
                <a:spLocks/>
              </p:cNvSpPr>
              <p:nvPr/>
            </p:nvSpPr>
            <p:spPr bwMode="ltGray">
              <a:xfrm rot="-5400000">
                <a:off x="2330" y="1694"/>
                <a:ext cx="624" cy="361"/>
              </a:xfrm>
              <a:custGeom>
                <a:avLst/>
                <a:gdLst>
                  <a:gd name="T0" fmla="*/ 0 w 624"/>
                  <a:gd name="T1" fmla="*/ 0 h 272"/>
                  <a:gd name="T2" fmla="*/ 0 w 624"/>
                  <a:gd name="T3" fmla="*/ 361 h 272"/>
                  <a:gd name="T4" fmla="*/ 240 w 624"/>
                  <a:gd name="T5" fmla="*/ 319 h 272"/>
                  <a:gd name="T6" fmla="*/ 624 w 624"/>
                  <a:gd name="T7" fmla="*/ 3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20" name="Freeform 16"/>
              <p:cNvSpPr>
                <a:spLocks/>
              </p:cNvSpPr>
              <p:nvPr/>
            </p:nvSpPr>
            <p:spPr bwMode="ltGray">
              <a:xfrm rot="-5400000">
                <a:off x="2043" y="1721"/>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21" name="Freeform 17"/>
              <p:cNvSpPr>
                <a:spLocks/>
              </p:cNvSpPr>
              <p:nvPr/>
            </p:nvSpPr>
            <p:spPr bwMode="ltGray">
              <a:xfrm rot="-5400000">
                <a:off x="4077" y="1669"/>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23" name="Freeform 19"/>
              <p:cNvSpPr>
                <a:spLocks/>
              </p:cNvSpPr>
              <p:nvPr/>
            </p:nvSpPr>
            <p:spPr bwMode="ltGray">
              <a:xfrm rot="-5400000">
                <a:off x="4584" y="1747"/>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25" name="Freeform 21"/>
              <p:cNvSpPr>
                <a:spLocks/>
              </p:cNvSpPr>
              <p:nvPr/>
            </p:nvSpPr>
            <p:spPr bwMode="ltGray">
              <a:xfrm rot="-5400000">
                <a:off x="5084" y="1694"/>
                <a:ext cx="624" cy="361"/>
              </a:xfrm>
              <a:custGeom>
                <a:avLst/>
                <a:gdLst>
                  <a:gd name="T0" fmla="*/ 0 w 624"/>
                  <a:gd name="T1" fmla="*/ 0 h 272"/>
                  <a:gd name="T2" fmla="*/ 0 w 624"/>
                  <a:gd name="T3" fmla="*/ 361 h 272"/>
                  <a:gd name="T4" fmla="*/ 240 w 624"/>
                  <a:gd name="T5" fmla="*/ 319 h 272"/>
                  <a:gd name="T6" fmla="*/ 624 w 624"/>
                  <a:gd name="T7" fmla="*/ 3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26" name="Freeform 22"/>
              <p:cNvSpPr>
                <a:spLocks/>
              </p:cNvSpPr>
              <p:nvPr/>
            </p:nvSpPr>
            <p:spPr bwMode="ltGray">
              <a:xfrm rot="-5400000">
                <a:off x="4797" y="1721"/>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grpSp>
        <p:sp>
          <p:nvSpPr>
            <p:cNvPr id="6" name="Freeform 23"/>
            <p:cNvSpPr>
              <a:spLocks/>
            </p:cNvSpPr>
            <p:nvPr/>
          </p:nvSpPr>
          <p:spPr bwMode="ltGray">
            <a:xfrm flipH="1">
              <a:off x="-2" y="1536"/>
              <a:ext cx="5762" cy="412"/>
            </a:xfrm>
            <a:custGeom>
              <a:avLst/>
              <a:gdLst>
                <a:gd name="T0" fmla="*/ 0 w 5762"/>
                <a:gd name="T1" fmla="*/ 210 h 385"/>
                <a:gd name="T2" fmla="*/ 5762 w 5762"/>
                <a:gd name="T3" fmla="*/ 201 h 385"/>
                <a:gd name="T4" fmla="*/ 5762 w 5762"/>
                <a:gd name="T5" fmla="*/ 4 h 385"/>
                <a:gd name="T6" fmla="*/ 0 w 5762"/>
                <a:gd name="T7" fmla="*/ 0 h 385"/>
                <a:gd name="T8" fmla="*/ 0 w 5762"/>
                <a:gd name="T9" fmla="*/ 210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grpSp>
      <p:sp>
        <p:nvSpPr>
          <p:cNvPr id="113689" name="Rectangle 25"/>
          <p:cNvSpPr>
            <a:spLocks noGrp="1" noChangeArrowheads="1"/>
          </p:cNvSpPr>
          <p:nvPr>
            <p:ph type="ctrTitle"/>
          </p:nvPr>
        </p:nvSpPr>
        <p:spPr>
          <a:xfrm>
            <a:off x="381000" y="762000"/>
            <a:ext cx="8564563" cy="1722438"/>
          </a:xfrm>
        </p:spPr>
        <p:txBody>
          <a:bodyPr/>
          <a:lstStyle>
            <a:lvl1pPr>
              <a:defRPr sz="6000"/>
            </a:lvl1pPr>
          </a:lstStyle>
          <a:p>
            <a:pPr lvl="0"/>
            <a:r>
              <a:rPr lang="en-US" noProof="0" smtClean="0"/>
              <a:t>Click to edit Master title style</a:t>
            </a:r>
          </a:p>
        </p:txBody>
      </p:sp>
      <p:sp>
        <p:nvSpPr>
          <p:cNvPr id="113690"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pPr lvl="0"/>
            <a:r>
              <a:rPr lang="en-US" noProof="0" smtClean="0"/>
              <a:t>Click to edit Master subtitle style</a:t>
            </a:r>
          </a:p>
        </p:txBody>
      </p:sp>
    </p:spTree>
    <p:extLst>
      <p:ext uri="{BB962C8B-B14F-4D97-AF65-F5344CB8AC3E}">
        <p14:creationId xmlns:p14="http://schemas.microsoft.com/office/powerpoint/2010/main" val="3760208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4303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05660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7569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4595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67880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7222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4716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CA45BC-5FF7-4E40-BA8D-B50D32B91D64}" type="datetimeFigureOut">
              <a:rPr lang="en-US" smtClean="0"/>
              <a:t>3/17/17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AD155-B017-564E-8EA1-B164D5DEBFFD}" type="slidenum">
              <a:rPr lang="en-US" smtClean="0"/>
              <a:t>‹#›</a:t>
            </a:fld>
            <a:endParaRPr lang="en-US"/>
          </a:p>
        </p:txBody>
      </p:sp>
    </p:spTree>
    <p:extLst>
      <p:ext uri="{BB962C8B-B14F-4D97-AF65-F5344CB8AC3E}">
        <p14:creationId xmlns:p14="http://schemas.microsoft.com/office/powerpoint/2010/main" val="2080041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40520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9229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6840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0"/>
            <a:ext cx="8229600" cy="685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647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EA0460-958C-3247-881B-083B794F57D4}" type="datetimeFigureOut">
              <a:rPr lang="en-US" smtClean="0">
                <a:solidFill>
                  <a:prstClr val="black">
                    <a:tint val="75000"/>
                  </a:prstClr>
                </a:solidFill>
                <a:latin typeface="Calibri"/>
              </a:rPr>
              <a:pPr/>
              <a:t>3/16/17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CED82F-A46B-B641-A99F-7CCF0289D3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10581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EA0460-958C-3247-881B-083B794F57D4}" type="datetimeFigureOut">
              <a:rPr lang="en-US" smtClean="0">
                <a:solidFill>
                  <a:prstClr val="black">
                    <a:tint val="75000"/>
                  </a:prstClr>
                </a:solidFill>
                <a:latin typeface="Calibri"/>
              </a:rPr>
              <a:pPr/>
              <a:t>3/16/17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CED82F-A46B-B641-A99F-7CCF0289D3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4777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EA0460-958C-3247-881B-083B794F57D4}" type="datetimeFigureOut">
              <a:rPr lang="en-US" smtClean="0">
                <a:solidFill>
                  <a:prstClr val="black">
                    <a:tint val="75000"/>
                  </a:prstClr>
                </a:solidFill>
                <a:latin typeface="Calibri"/>
              </a:rPr>
              <a:pPr/>
              <a:t>3/16/17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CED82F-A46B-B641-A99F-7CCF0289D3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27643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EA0460-958C-3247-881B-083B794F57D4}" type="datetimeFigureOut">
              <a:rPr lang="en-US" smtClean="0">
                <a:solidFill>
                  <a:prstClr val="black">
                    <a:tint val="75000"/>
                  </a:prstClr>
                </a:solidFill>
                <a:latin typeface="Calibri"/>
              </a:rPr>
              <a:pPr/>
              <a:t>3/16/17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CCED82F-A46B-B641-A99F-7CCF0289D3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23140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EA0460-958C-3247-881B-083B794F57D4}" type="datetimeFigureOut">
              <a:rPr lang="en-US" smtClean="0">
                <a:solidFill>
                  <a:prstClr val="black">
                    <a:tint val="75000"/>
                  </a:prstClr>
                </a:solidFill>
                <a:latin typeface="Calibri"/>
              </a:rPr>
              <a:pPr/>
              <a:t>3/16/17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CCED82F-A46B-B641-A99F-7CCF0289D3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42864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EA0460-958C-3247-881B-083B794F57D4}" type="datetimeFigureOut">
              <a:rPr lang="en-US" smtClean="0">
                <a:solidFill>
                  <a:prstClr val="black">
                    <a:tint val="75000"/>
                  </a:prstClr>
                </a:solidFill>
                <a:latin typeface="Calibri"/>
              </a:rPr>
              <a:pPr/>
              <a:t>3/16/17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CCED82F-A46B-B641-A99F-7CCF0289D3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6078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CA45BC-5FF7-4E40-BA8D-B50D32B91D64}" type="datetimeFigureOut">
              <a:rPr lang="en-US" smtClean="0"/>
              <a:t>3/17/17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AD155-B017-564E-8EA1-B164D5DEBFFD}" type="slidenum">
              <a:rPr lang="en-US" smtClean="0"/>
              <a:t>‹#›</a:t>
            </a:fld>
            <a:endParaRPr lang="en-US"/>
          </a:p>
        </p:txBody>
      </p:sp>
    </p:spTree>
    <p:extLst>
      <p:ext uri="{BB962C8B-B14F-4D97-AF65-F5344CB8AC3E}">
        <p14:creationId xmlns:p14="http://schemas.microsoft.com/office/powerpoint/2010/main" val="32645575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EA0460-958C-3247-881B-083B794F57D4}" type="datetimeFigureOut">
              <a:rPr lang="en-US" smtClean="0">
                <a:solidFill>
                  <a:prstClr val="black">
                    <a:tint val="75000"/>
                  </a:prstClr>
                </a:solidFill>
                <a:latin typeface="Calibri"/>
              </a:rPr>
              <a:pPr/>
              <a:t>3/16/17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CCED82F-A46B-B641-A99F-7CCF0289D3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04473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EA0460-958C-3247-881B-083B794F57D4}" type="datetimeFigureOut">
              <a:rPr lang="en-US" smtClean="0">
                <a:solidFill>
                  <a:prstClr val="black">
                    <a:tint val="75000"/>
                  </a:prstClr>
                </a:solidFill>
                <a:latin typeface="Calibri"/>
              </a:rPr>
              <a:pPr/>
              <a:t>3/16/17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CCED82F-A46B-B641-A99F-7CCF0289D3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06597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EA0460-958C-3247-881B-083B794F57D4}" type="datetimeFigureOut">
              <a:rPr lang="en-US" smtClean="0">
                <a:solidFill>
                  <a:prstClr val="black">
                    <a:tint val="75000"/>
                  </a:prstClr>
                </a:solidFill>
                <a:latin typeface="Calibri"/>
              </a:rPr>
              <a:pPr/>
              <a:t>3/16/17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CCED82F-A46B-B641-A99F-7CCF0289D3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53679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EA0460-958C-3247-881B-083B794F57D4}" type="datetimeFigureOut">
              <a:rPr lang="en-US" smtClean="0">
                <a:solidFill>
                  <a:prstClr val="black">
                    <a:tint val="75000"/>
                  </a:prstClr>
                </a:solidFill>
                <a:latin typeface="Calibri"/>
              </a:rPr>
              <a:pPr/>
              <a:t>3/16/17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CED82F-A46B-B641-A99F-7CCF0289D3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63760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EA0460-958C-3247-881B-083B794F57D4}" type="datetimeFigureOut">
              <a:rPr lang="en-US" smtClean="0">
                <a:solidFill>
                  <a:prstClr val="black">
                    <a:tint val="75000"/>
                  </a:prstClr>
                </a:solidFill>
                <a:latin typeface="Calibri"/>
              </a:rPr>
              <a:pPr/>
              <a:t>3/16/17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CED82F-A46B-B641-A99F-7CCF0289D3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55453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latin typeface="Calibri"/>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latin typeface="Calibri"/>
            </a:endParaRPr>
          </a:p>
        </p:txBody>
      </p:sp>
      <p:sp>
        <p:nvSpPr>
          <p:cNvPr id="7" name="Rectangle 6"/>
          <p:cNvSpPr>
            <a:spLocks noGrp="1" noChangeArrowheads="1"/>
          </p:cNvSpPr>
          <p:nvPr>
            <p:ph type="sldNum" sz="quarter" idx="12"/>
          </p:nvPr>
        </p:nvSpPr>
        <p:spPr>
          <a:ln/>
        </p:spPr>
        <p:txBody>
          <a:bodyPr/>
          <a:lstStyle>
            <a:lvl1pPr>
              <a:defRPr/>
            </a:lvl1pPr>
          </a:lstStyle>
          <a:p>
            <a:fld id="{6462A0E4-0B9E-CA45-B7ED-76850D246C34}"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98866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EA0460-958C-3247-881B-083B794F57D4}" type="datetimeFigureOut">
              <a:rPr lang="en-US" smtClean="0">
                <a:solidFill>
                  <a:prstClr val="black">
                    <a:tint val="75000"/>
                  </a:prstClr>
                </a:solidFill>
                <a:latin typeface="Calibri"/>
              </a:rPr>
              <a:pPr/>
              <a:t>3/16/17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CED82F-A46B-B641-A99F-7CCF0289D3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91989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EA0460-958C-3247-881B-083B794F57D4}" type="datetimeFigureOut">
              <a:rPr lang="en-US" smtClean="0">
                <a:solidFill>
                  <a:prstClr val="black">
                    <a:tint val="75000"/>
                  </a:prstClr>
                </a:solidFill>
                <a:latin typeface="Calibri"/>
              </a:rPr>
              <a:pPr/>
              <a:t>3/16/17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CED82F-A46B-B641-A99F-7CCF0289D3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21317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EA0460-958C-3247-881B-083B794F57D4}" type="datetimeFigureOut">
              <a:rPr lang="en-US" smtClean="0">
                <a:solidFill>
                  <a:prstClr val="black">
                    <a:tint val="75000"/>
                  </a:prstClr>
                </a:solidFill>
                <a:latin typeface="Calibri"/>
              </a:rPr>
              <a:pPr/>
              <a:t>3/16/17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CED82F-A46B-B641-A99F-7CCF0289D3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55959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EA0460-958C-3247-881B-083B794F57D4}" type="datetimeFigureOut">
              <a:rPr lang="en-US" smtClean="0">
                <a:solidFill>
                  <a:prstClr val="black">
                    <a:tint val="75000"/>
                  </a:prstClr>
                </a:solidFill>
                <a:latin typeface="Calibri"/>
              </a:rPr>
              <a:pPr/>
              <a:t>3/16/17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CCED82F-A46B-B641-A99F-7CCF0289D3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26485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CA45BC-5FF7-4E40-BA8D-B50D32B91D64}" type="datetimeFigureOut">
              <a:rPr lang="en-US" smtClean="0"/>
              <a:t>3/17/17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AD155-B017-564E-8EA1-B164D5DEBFFD}" type="slidenum">
              <a:rPr lang="en-US" smtClean="0"/>
              <a:t>‹#›</a:t>
            </a:fld>
            <a:endParaRPr lang="en-US"/>
          </a:p>
        </p:txBody>
      </p:sp>
    </p:spTree>
    <p:extLst>
      <p:ext uri="{BB962C8B-B14F-4D97-AF65-F5344CB8AC3E}">
        <p14:creationId xmlns:p14="http://schemas.microsoft.com/office/powerpoint/2010/main" val="3951578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EA0460-958C-3247-881B-083B794F57D4}" type="datetimeFigureOut">
              <a:rPr lang="en-US" smtClean="0">
                <a:solidFill>
                  <a:prstClr val="black">
                    <a:tint val="75000"/>
                  </a:prstClr>
                </a:solidFill>
                <a:latin typeface="Calibri"/>
              </a:rPr>
              <a:pPr/>
              <a:t>3/16/17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CCED82F-A46B-B641-A99F-7CCF0289D3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12094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EA0460-958C-3247-881B-083B794F57D4}" type="datetimeFigureOut">
              <a:rPr lang="en-US" smtClean="0">
                <a:solidFill>
                  <a:prstClr val="black">
                    <a:tint val="75000"/>
                  </a:prstClr>
                </a:solidFill>
                <a:latin typeface="Calibri"/>
              </a:rPr>
              <a:pPr/>
              <a:t>3/16/17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CCED82F-A46B-B641-A99F-7CCF0289D3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48411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EA0460-958C-3247-881B-083B794F57D4}" type="datetimeFigureOut">
              <a:rPr lang="en-US" smtClean="0">
                <a:solidFill>
                  <a:prstClr val="black">
                    <a:tint val="75000"/>
                  </a:prstClr>
                </a:solidFill>
                <a:latin typeface="Calibri"/>
              </a:rPr>
              <a:pPr/>
              <a:t>3/16/17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CCED82F-A46B-B641-A99F-7CCF0289D3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09353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EA0460-958C-3247-881B-083B794F57D4}" type="datetimeFigureOut">
              <a:rPr lang="en-US" smtClean="0">
                <a:solidFill>
                  <a:prstClr val="black">
                    <a:tint val="75000"/>
                  </a:prstClr>
                </a:solidFill>
                <a:latin typeface="Calibri"/>
              </a:rPr>
              <a:pPr/>
              <a:t>3/16/17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CCED82F-A46B-B641-A99F-7CCF0289D3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9608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EA0460-958C-3247-881B-083B794F57D4}" type="datetimeFigureOut">
              <a:rPr lang="en-US" smtClean="0">
                <a:solidFill>
                  <a:prstClr val="black">
                    <a:tint val="75000"/>
                  </a:prstClr>
                </a:solidFill>
                <a:latin typeface="Calibri"/>
              </a:rPr>
              <a:pPr/>
              <a:t>3/16/17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CCED82F-A46B-B641-A99F-7CCF0289D3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47147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EA0460-958C-3247-881B-083B794F57D4}" type="datetimeFigureOut">
              <a:rPr lang="en-US" smtClean="0">
                <a:solidFill>
                  <a:prstClr val="black">
                    <a:tint val="75000"/>
                  </a:prstClr>
                </a:solidFill>
                <a:latin typeface="Calibri"/>
              </a:rPr>
              <a:pPr/>
              <a:t>3/16/17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CED82F-A46B-B641-A99F-7CCF0289D3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91885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EA0460-958C-3247-881B-083B794F57D4}" type="datetimeFigureOut">
              <a:rPr lang="en-US" smtClean="0">
                <a:solidFill>
                  <a:prstClr val="black">
                    <a:tint val="75000"/>
                  </a:prstClr>
                </a:solidFill>
                <a:latin typeface="Calibri"/>
              </a:rPr>
              <a:pPr/>
              <a:t>3/16/17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CED82F-A46B-B641-A99F-7CCF0289D3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06268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latin typeface="Calibri"/>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latin typeface="Calibri"/>
            </a:endParaRPr>
          </a:p>
        </p:txBody>
      </p:sp>
      <p:sp>
        <p:nvSpPr>
          <p:cNvPr id="7" name="Rectangle 6"/>
          <p:cNvSpPr>
            <a:spLocks noGrp="1" noChangeArrowheads="1"/>
          </p:cNvSpPr>
          <p:nvPr>
            <p:ph type="sldNum" sz="quarter" idx="12"/>
          </p:nvPr>
        </p:nvSpPr>
        <p:spPr>
          <a:ln/>
        </p:spPr>
        <p:txBody>
          <a:bodyPr/>
          <a:lstStyle>
            <a:lvl1pPr>
              <a:defRPr/>
            </a:lvl1pPr>
          </a:lstStyle>
          <a:p>
            <a:fld id="{6462A0E4-0B9E-CA45-B7ED-76850D246C34}"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53146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CA45BC-5FF7-4E40-BA8D-B50D32B91D64}" type="datetimeFigureOut">
              <a:rPr lang="en-US" smtClean="0"/>
              <a:t>3/17/17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1AD155-B017-564E-8EA1-B164D5DEBFFD}" type="slidenum">
              <a:rPr lang="en-US" smtClean="0"/>
              <a:t>‹#›</a:t>
            </a:fld>
            <a:endParaRPr lang="en-US"/>
          </a:p>
        </p:txBody>
      </p:sp>
    </p:spTree>
    <p:extLst>
      <p:ext uri="{BB962C8B-B14F-4D97-AF65-F5344CB8AC3E}">
        <p14:creationId xmlns:p14="http://schemas.microsoft.com/office/powerpoint/2010/main" val="100253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CA45BC-5FF7-4E40-BA8D-B50D32B91D64}" type="datetimeFigureOut">
              <a:rPr lang="en-US" smtClean="0"/>
              <a:t>3/17/17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1AD155-B017-564E-8EA1-B164D5DEBFFD}" type="slidenum">
              <a:rPr lang="en-US" smtClean="0"/>
              <a:t>‹#›</a:t>
            </a:fld>
            <a:endParaRPr lang="en-US"/>
          </a:p>
        </p:txBody>
      </p:sp>
    </p:spTree>
    <p:extLst>
      <p:ext uri="{BB962C8B-B14F-4D97-AF65-F5344CB8AC3E}">
        <p14:creationId xmlns:p14="http://schemas.microsoft.com/office/powerpoint/2010/main" val="3771950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CA45BC-5FF7-4E40-BA8D-B50D32B91D64}" type="datetimeFigureOut">
              <a:rPr lang="en-US" smtClean="0"/>
              <a:t>3/17/17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1AD155-B017-564E-8EA1-B164D5DEBFFD}" type="slidenum">
              <a:rPr lang="en-US" smtClean="0"/>
              <a:t>‹#›</a:t>
            </a:fld>
            <a:endParaRPr lang="en-US"/>
          </a:p>
        </p:txBody>
      </p:sp>
    </p:spTree>
    <p:extLst>
      <p:ext uri="{BB962C8B-B14F-4D97-AF65-F5344CB8AC3E}">
        <p14:creationId xmlns:p14="http://schemas.microsoft.com/office/powerpoint/2010/main" val="2548364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CA45BC-5FF7-4E40-BA8D-B50D32B91D64}" type="datetimeFigureOut">
              <a:rPr lang="en-US" smtClean="0"/>
              <a:t>3/17/17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AD155-B017-564E-8EA1-B164D5DEBFFD}" type="slidenum">
              <a:rPr lang="en-US" smtClean="0"/>
              <a:t>‹#›</a:t>
            </a:fld>
            <a:endParaRPr lang="en-US"/>
          </a:p>
        </p:txBody>
      </p:sp>
    </p:spTree>
    <p:extLst>
      <p:ext uri="{BB962C8B-B14F-4D97-AF65-F5344CB8AC3E}">
        <p14:creationId xmlns:p14="http://schemas.microsoft.com/office/powerpoint/2010/main" val="1329098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CA45BC-5FF7-4E40-BA8D-B50D32B91D64}" type="datetimeFigureOut">
              <a:rPr lang="en-US" smtClean="0"/>
              <a:t>3/17/17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AD155-B017-564E-8EA1-B164D5DEBFFD}" type="slidenum">
              <a:rPr lang="en-US" smtClean="0"/>
              <a:t>‹#›</a:t>
            </a:fld>
            <a:endParaRPr lang="en-US"/>
          </a:p>
        </p:txBody>
      </p:sp>
    </p:spTree>
    <p:extLst>
      <p:ext uri="{BB962C8B-B14F-4D97-AF65-F5344CB8AC3E}">
        <p14:creationId xmlns:p14="http://schemas.microsoft.com/office/powerpoint/2010/main" val="663476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CA45BC-5FF7-4E40-BA8D-B50D32B91D64}" type="datetimeFigureOut">
              <a:rPr lang="en-US" smtClean="0"/>
              <a:t>3/17/17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AD155-B017-564E-8EA1-B164D5DEBFFD}" type="slidenum">
              <a:rPr lang="en-US" smtClean="0"/>
              <a:t>‹#›</a:t>
            </a:fld>
            <a:endParaRPr lang="en-US"/>
          </a:p>
        </p:txBody>
      </p:sp>
    </p:spTree>
    <p:extLst>
      <p:ext uri="{BB962C8B-B14F-4D97-AF65-F5344CB8AC3E}">
        <p14:creationId xmlns:p14="http://schemas.microsoft.com/office/powerpoint/2010/main" val="2975458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1032" name="Freeform 4"/>
              <p:cNvSpPr>
                <a:spLocks/>
              </p:cNvSpPr>
              <p:nvPr/>
            </p:nvSpPr>
            <p:spPr bwMode="ltGray">
              <a:xfrm rot="-5400000">
                <a:off x="2559" y="-993"/>
                <a:ext cx="624" cy="5745"/>
              </a:xfrm>
              <a:custGeom>
                <a:avLst/>
                <a:gdLst>
                  <a:gd name="T0" fmla="*/ 0 w 1000"/>
                  <a:gd name="T1" fmla="*/ 0 h 720"/>
                  <a:gd name="T2" fmla="*/ 0 w 1000"/>
                  <a:gd name="T3" fmla="*/ 5745 h 720"/>
                  <a:gd name="T4" fmla="*/ 624 w 1000"/>
                  <a:gd name="T5" fmla="*/ 5745 h 720"/>
                  <a:gd name="T6" fmla="*/ 624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33" name="Freeform 5"/>
              <p:cNvSpPr>
                <a:spLocks/>
              </p:cNvSpPr>
              <p:nvPr/>
            </p:nvSpPr>
            <p:spPr bwMode="ltGray">
              <a:xfrm rot="-5400000">
                <a:off x="1323" y="1669"/>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34" name="Freeform 6"/>
              <p:cNvSpPr>
                <a:spLocks/>
              </p:cNvSpPr>
              <p:nvPr/>
            </p:nvSpPr>
            <p:spPr bwMode="ltGray">
              <a:xfrm rot="-5400000">
                <a:off x="982" y="1669"/>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35" name="Freeform 7"/>
              <p:cNvSpPr>
                <a:spLocks/>
              </p:cNvSpPr>
              <p:nvPr/>
            </p:nvSpPr>
            <p:spPr bwMode="ltGray">
              <a:xfrm rot="-5400000">
                <a:off x="-57" y="1752"/>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36" name="Freeform 8"/>
              <p:cNvSpPr>
                <a:spLocks/>
              </p:cNvSpPr>
              <p:nvPr/>
            </p:nvSpPr>
            <p:spPr bwMode="ltGray">
              <a:xfrm rot="-5400000">
                <a:off x="664" y="1733"/>
                <a:ext cx="624" cy="294"/>
              </a:xfrm>
              <a:custGeom>
                <a:avLst/>
                <a:gdLst>
                  <a:gd name="T0" fmla="*/ 0 w 624"/>
                  <a:gd name="T1" fmla="*/ 0 h 317"/>
                  <a:gd name="T2" fmla="*/ 0 w 624"/>
                  <a:gd name="T3" fmla="*/ 252 h 317"/>
                  <a:gd name="T4" fmla="*/ 624 w 624"/>
                  <a:gd name="T5" fmla="*/ 2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37" name="Freeform 9"/>
              <p:cNvSpPr>
                <a:spLocks/>
              </p:cNvSpPr>
              <p:nvPr/>
            </p:nvSpPr>
            <p:spPr bwMode="ltGray">
              <a:xfrm rot="-5400000">
                <a:off x="442" y="1699"/>
                <a:ext cx="624" cy="362"/>
              </a:xfrm>
              <a:custGeom>
                <a:avLst/>
                <a:gdLst>
                  <a:gd name="T0" fmla="*/ 0 w 624"/>
                  <a:gd name="T1" fmla="*/ 0 h 272"/>
                  <a:gd name="T2" fmla="*/ 0 w 624"/>
                  <a:gd name="T3" fmla="*/ 362 h 272"/>
                  <a:gd name="T4" fmla="*/ 240 w 624"/>
                  <a:gd name="T5" fmla="*/ 319 h 272"/>
                  <a:gd name="T6" fmla="*/ 624 w 624"/>
                  <a:gd name="T7" fmla="*/ 36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38" name="Freeform 10"/>
              <p:cNvSpPr>
                <a:spLocks/>
              </p:cNvSpPr>
              <p:nvPr/>
            </p:nvSpPr>
            <p:spPr bwMode="ltGray">
              <a:xfrm rot="-5400000">
                <a:off x="156" y="1726"/>
                <a:ext cx="632" cy="315"/>
              </a:xfrm>
              <a:custGeom>
                <a:avLst/>
                <a:gdLst>
                  <a:gd name="T0" fmla="*/ 8 w 632"/>
                  <a:gd name="T1" fmla="*/ 39 h 362"/>
                  <a:gd name="T2" fmla="*/ 8 w 632"/>
                  <a:gd name="T3" fmla="*/ 276 h 362"/>
                  <a:gd name="T4" fmla="*/ 248 w 632"/>
                  <a:gd name="T5" fmla="*/ 276 h 362"/>
                  <a:gd name="T6" fmla="*/ 632 w 632"/>
                  <a:gd name="T7" fmla="*/ 276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39" name="Freeform 11"/>
              <p:cNvSpPr>
                <a:spLocks/>
              </p:cNvSpPr>
              <p:nvPr/>
            </p:nvSpPr>
            <p:spPr bwMode="ltGray">
              <a:xfrm rot="-5400000">
                <a:off x="3211" y="1664"/>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40" name="Freeform 12"/>
              <p:cNvSpPr>
                <a:spLocks/>
              </p:cNvSpPr>
              <p:nvPr/>
            </p:nvSpPr>
            <p:spPr bwMode="ltGray">
              <a:xfrm rot="-5400000">
                <a:off x="2870" y="1664"/>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41" name="Freeform 13"/>
              <p:cNvSpPr>
                <a:spLocks/>
              </p:cNvSpPr>
              <p:nvPr/>
            </p:nvSpPr>
            <p:spPr bwMode="ltGray">
              <a:xfrm rot="-5400000">
                <a:off x="1830" y="1747"/>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42" name="Freeform 14"/>
              <p:cNvSpPr>
                <a:spLocks/>
              </p:cNvSpPr>
              <p:nvPr/>
            </p:nvSpPr>
            <p:spPr bwMode="ltGray">
              <a:xfrm rot="-5400000">
                <a:off x="2551" y="1728"/>
                <a:ext cx="624" cy="294"/>
              </a:xfrm>
              <a:custGeom>
                <a:avLst/>
                <a:gdLst>
                  <a:gd name="T0" fmla="*/ 0 w 624"/>
                  <a:gd name="T1" fmla="*/ 0 h 317"/>
                  <a:gd name="T2" fmla="*/ 0 w 624"/>
                  <a:gd name="T3" fmla="*/ 252 h 317"/>
                  <a:gd name="T4" fmla="*/ 624 w 624"/>
                  <a:gd name="T5" fmla="*/ 2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43" name="Freeform 15"/>
              <p:cNvSpPr>
                <a:spLocks/>
              </p:cNvSpPr>
              <p:nvPr/>
            </p:nvSpPr>
            <p:spPr bwMode="ltGray">
              <a:xfrm rot="-5400000">
                <a:off x="2330" y="1694"/>
                <a:ext cx="624" cy="361"/>
              </a:xfrm>
              <a:custGeom>
                <a:avLst/>
                <a:gdLst>
                  <a:gd name="T0" fmla="*/ 0 w 624"/>
                  <a:gd name="T1" fmla="*/ 0 h 272"/>
                  <a:gd name="T2" fmla="*/ 0 w 624"/>
                  <a:gd name="T3" fmla="*/ 361 h 272"/>
                  <a:gd name="T4" fmla="*/ 240 w 624"/>
                  <a:gd name="T5" fmla="*/ 319 h 272"/>
                  <a:gd name="T6" fmla="*/ 624 w 624"/>
                  <a:gd name="T7" fmla="*/ 3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44" name="Freeform 16"/>
              <p:cNvSpPr>
                <a:spLocks/>
              </p:cNvSpPr>
              <p:nvPr/>
            </p:nvSpPr>
            <p:spPr bwMode="ltGray">
              <a:xfrm rot="-5400000">
                <a:off x="2043" y="1721"/>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45" name="Freeform 17"/>
              <p:cNvSpPr>
                <a:spLocks/>
              </p:cNvSpPr>
              <p:nvPr/>
            </p:nvSpPr>
            <p:spPr bwMode="ltGray">
              <a:xfrm rot="-5400000">
                <a:off x="4077" y="1669"/>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46" name="Freeform 18"/>
              <p:cNvSpPr>
                <a:spLocks/>
              </p:cNvSpPr>
              <p:nvPr/>
            </p:nvSpPr>
            <p:spPr bwMode="ltGray">
              <a:xfrm rot="-5400000">
                <a:off x="3736" y="1669"/>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47" name="Freeform 19"/>
              <p:cNvSpPr>
                <a:spLocks/>
              </p:cNvSpPr>
              <p:nvPr/>
            </p:nvSpPr>
            <p:spPr bwMode="ltGray">
              <a:xfrm rot="-5400000">
                <a:off x="4584" y="1747"/>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48"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49" name="Freeform 21"/>
              <p:cNvSpPr>
                <a:spLocks/>
              </p:cNvSpPr>
              <p:nvPr/>
            </p:nvSpPr>
            <p:spPr bwMode="ltGray">
              <a:xfrm rot="-5400000">
                <a:off x="5084" y="1694"/>
                <a:ext cx="624" cy="361"/>
              </a:xfrm>
              <a:custGeom>
                <a:avLst/>
                <a:gdLst>
                  <a:gd name="T0" fmla="*/ 0 w 624"/>
                  <a:gd name="T1" fmla="*/ 0 h 272"/>
                  <a:gd name="T2" fmla="*/ 0 w 624"/>
                  <a:gd name="T3" fmla="*/ 361 h 272"/>
                  <a:gd name="T4" fmla="*/ 240 w 624"/>
                  <a:gd name="T5" fmla="*/ 319 h 272"/>
                  <a:gd name="T6" fmla="*/ 624 w 624"/>
                  <a:gd name="T7" fmla="*/ 3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50" name="Freeform 22"/>
              <p:cNvSpPr>
                <a:spLocks/>
              </p:cNvSpPr>
              <p:nvPr/>
            </p:nvSpPr>
            <p:spPr bwMode="ltGray">
              <a:xfrm rot="-5400000">
                <a:off x="4797" y="1721"/>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grpSp>
        <p:sp>
          <p:nvSpPr>
            <p:cNvPr id="1030" name="Freeform 23"/>
            <p:cNvSpPr>
              <a:spLocks/>
            </p:cNvSpPr>
            <p:nvPr/>
          </p:nvSpPr>
          <p:spPr bwMode="ltGray">
            <a:xfrm rot="16200000" flipH="1">
              <a:off x="-1954" y="1951"/>
              <a:ext cx="4320" cy="412"/>
            </a:xfrm>
            <a:custGeom>
              <a:avLst/>
              <a:gdLst>
                <a:gd name="T0" fmla="*/ 0 w 5762"/>
                <a:gd name="T1" fmla="*/ 210 h 385"/>
                <a:gd name="T2" fmla="*/ 4320 w 5762"/>
                <a:gd name="T3" fmla="*/ 201 h 385"/>
                <a:gd name="T4" fmla="*/ 4320 w 5762"/>
                <a:gd name="T5" fmla="*/ 4 h 385"/>
                <a:gd name="T6" fmla="*/ 0 w 5762"/>
                <a:gd name="T7" fmla="*/ 0 h 385"/>
                <a:gd name="T8" fmla="*/ 0 w 5762"/>
                <a:gd name="T9" fmla="*/ 210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31" name="Freeform 24"/>
            <p:cNvSpPr>
              <a:spLocks/>
            </p:cNvSpPr>
            <p:nvPr/>
          </p:nvSpPr>
          <p:spPr bwMode="ltGray">
            <a:xfrm rot="16200000" flipH="1">
              <a:off x="-1584" y="2062"/>
              <a:ext cx="4319" cy="189"/>
            </a:xfrm>
            <a:custGeom>
              <a:avLst/>
              <a:gdLst>
                <a:gd name="T0" fmla="*/ 0 w 5761"/>
                <a:gd name="T1" fmla="*/ 28 h 189"/>
                <a:gd name="T2" fmla="*/ 4319 w 5761"/>
                <a:gd name="T3" fmla="*/ 0 h 189"/>
                <a:gd name="T4" fmla="*/ 4319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grpSp>
      <p:sp>
        <p:nvSpPr>
          <p:cNvPr id="1027"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0853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kumimoji="1" sz="4400">
          <a:solidFill>
            <a:schemeClr val="tx2"/>
          </a:solidFill>
          <a:latin typeface="+mj-lt"/>
          <a:ea typeface="ＭＳ Ｐゴシック" charset="0"/>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kumimoji="1" sz="4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kumimoji="1" sz="4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kumimoji="1" sz="4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A0460-958C-3247-881B-083B794F57D4}" type="datetimeFigureOut">
              <a:rPr lang="en-US" smtClean="0">
                <a:solidFill>
                  <a:prstClr val="black">
                    <a:tint val="75000"/>
                  </a:prstClr>
                </a:solidFill>
                <a:latin typeface="Calibri"/>
              </a:rPr>
              <a:pPr/>
              <a:t>3/16/17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ED82F-A46B-B641-A99F-7CCF0289D3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2778549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A0460-958C-3247-881B-083B794F57D4}" type="datetimeFigureOut">
              <a:rPr lang="en-US" smtClean="0">
                <a:solidFill>
                  <a:prstClr val="black">
                    <a:tint val="75000"/>
                  </a:prstClr>
                </a:solidFill>
                <a:latin typeface="Calibri"/>
              </a:rPr>
              <a:pPr/>
              <a:t>3/16/17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ED82F-A46B-B641-A99F-7CCF0289D3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9358774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13.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image" Target="../media/image1.png"/><Relationship Id="rId1" Type="http://schemas.microsoft.com/office/2007/relationships/media" Target="file:///\\MS725FS01\Groups$\Staff\Social%20Studies\All%20U.S.%20History\AP%20US\Unit_13%201960-1974\Let%20every%20nation%20know%20(JFK).mp3" TargetMode="External"/><Relationship Id="rId2" Type="http://schemas.openxmlformats.org/officeDocument/2006/relationships/audio" Target="file:///\\MS725FS01\Groups$\Staff\Social%20Studies\All%20U.S.%20History\AP%20US\Unit_13%201960-1974\Let%20every%20nation%20know%20(JFK).mp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Politics of the 1960’s</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8</a:t>
            </a:r>
            <a:endParaRPr lang="en-US" dirty="0"/>
          </a:p>
        </p:txBody>
      </p:sp>
    </p:spTree>
    <p:extLst>
      <p:ext uri="{BB962C8B-B14F-4D97-AF65-F5344CB8AC3E}">
        <p14:creationId xmlns:p14="http://schemas.microsoft.com/office/powerpoint/2010/main" val="378570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5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60" name="Rectangle 4"/>
          <p:cNvSpPr>
            <a:spLocks noGrp="1" noChangeArrowheads="1"/>
          </p:cNvSpPr>
          <p:nvPr>
            <p:ph type="title"/>
          </p:nvPr>
        </p:nvSpPr>
        <p:spPr>
          <a:xfrm>
            <a:off x="1143000" y="0"/>
            <a:ext cx="7772400" cy="9144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Containing Castro: Bay of Pigs</a:t>
            </a:r>
          </a:p>
        </p:txBody>
      </p:sp>
      <p:sp>
        <p:nvSpPr>
          <p:cNvPr id="204805" name="Rectangle 5"/>
          <p:cNvSpPr>
            <a:spLocks noGrp="1" noChangeArrowheads="1"/>
          </p:cNvSpPr>
          <p:nvPr>
            <p:ph type="body" idx="1"/>
          </p:nvPr>
        </p:nvSpPr>
        <p:spPr>
          <a:xfrm>
            <a:off x="838200" y="838200"/>
            <a:ext cx="8305800" cy="60198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defRPr/>
            </a:pPr>
            <a:r>
              <a:rPr lang="en-US" smtClean="0">
                <a:ea typeface="+mn-ea"/>
              </a:rPr>
              <a:t>Fidel Castro took over Cuba in 1959</a:t>
            </a:r>
            <a:r>
              <a:rPr lang="en-US" smtClean="0">
                <a:solidFill>
                  <a:srgbClr val="FF0066"/>
                </a:solidFill>
                <a:ea typeface="+mn-ea"/>
              </a:rPr>
              <a:t> </a:t>
            </a:r>
            <a:r>
              <a:rPr lang="en-US" smtClean="0">
                <a:ea typeface="+mn-ea"/>
              </a:rPr>
              <a:t>&amp;</a:t>
            </a:r>
            <a:r>
              <a:rPr lang="en-US" smtClean="0">
                <a:solidFill>
                  <a:srgbClr val="FF0066"/>
                </a:solidFill>
                <a:ea typeface="+mn-ea"/>
              </a:rPr>
              <a:t> </a:t>
            </a:r>
            <a:r>
              <a:rPr lang="en-US" smtClean="0">
                <a:ea typeface="+mn-ea"/>
              </a:rPr>
              <a:t>developed ties with Russia </a:t>
            </a:r>
          </a:p>
          <a:p>
            <a:pPr lvl="1">
              <a:defRPr/>
            </a:pPr>
            <a:r>
              <a:rPr lang="en-US" smtClean="0"/>
              <a:t>The Eisenhower administration  (directed by the CIA) had been training Cuban exiles for an invasion &amp; overthrow of Castro</a:t>
            </a:r>
          </a:p>
          <a:p>
            <a:pPr lvl="1">
              <a:defRPr/>
            </a:pPr>
            <a:r>
              <a:rPr lang="en-US" smtClean="0"/>
              <a:t>In 1961, JFK gave the OK for the CIA to initiate the </a:t>
            </a:r>
            <a:r>
              <a:rPr lang="en-US" u="sng" smtClean="0"/>
              <a:t>Bay of Pigs invasion</a:t>
            </a:r>
            <a:endParaRPr lang="en-US" b="1" u="sng" smtClean="0">
              <a:effectLst>
                <a:outerShdw blurRad="38100" dist="38100" dir="2700000" algn="tl">
                  <a:srgbClr val="C0C0C0"/>
                </a:outerShdw>
              </a:effectLst>
            </a:endParaRPr>
          </a:p>
        </p:txBody>
      </p:sp>
      <p:sp>
        <p:nvSpPr>
          <p:cNvPr id="204806" name="AutoShape 6"/>
          <p:cNvSpPr>
            <a:spLocks noChangeArrowheads="1"/>
          </p:cNvSpPr>
          <p:nvPr/>
        </p:nvSpPr>
        <p:spPr bwMode="auto">
          <a:xfrm>
            <a:off x="1828800" y="3124200"/>
            <a:ext cx="6629400" cy="1524000"/>
          </a:xfrm>
          <a:prstGeom prst="wedgeRectCallout">
            <a:avLst>
              <a:gd name="adj1" fmla="val 1056"/>
              <a:gd name="adj2" fmla="val -115208"/>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kumimoji="1" lang="en-US" sz="3200" dirty="0"/>
              <a:t>JFK blamed the Republicans for allowing a </a:t>
            </a:r>
            <a:r>
              <a:rPr kumimoji="1" lang="ja-JP" altLang="en-US" sz="3200" dirty="0"/>
              <a:t>“</a:t>
            </a:r>
            <a:r>
              <a:rPr kumimoji="1" lang="en-US" sz="3200" dirty="0"/>
              <a:t>communist satellite</a:t>
            </a:r>
            <a:r>
              <a:rPr kumimoji="1" lang="ja-JP" altLang="en-US" sz="3200" dirty="0"/>
              <a:t>”</a:t>
            </a:r>
            <a:r>
              <a:rPr kumimoji="1" lang="en-US" sz="3200" dirty="0"/>
              <a:t> to arise on </a:t>
            </a:r>
            <a:r>
              <a:rPr kumimoji="1" lang="ja-JP" altLang="en-US" sz="3200" dirty="0"/>
              <a:t>“</a:t>
            </a:r>
            <a:r>
              <a:rPr kumimoji="1" lang="en-US" sz="3200" dirty="0"/>
              <a:t>our very doorstep</a:t>
            </a:r>
            <a:r>
              <a:rPr kumimoji="1" lang="ja-JP" altLang="en-US" sz="3200" dirty="0"/>
              <a:t>”</a:t>
            </a:r>
            <a:endParaRPr kumimoji="1" lang="en-US" sz="3200" dirty="0"/>
          </a:p>
        </p:txBody>
      </p:sp>
    </p:spTree>
    <p:extLst>
      <p:ext uri="{BB962C8B-B14F-4D97-AF65-F5344CB8AC3E}">
        <p14:creationId xmlns:p14="http://schemas.microsoft.com/office/powerpoint/2010/main" val="22411999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4806"/>
                                        </p:tgtEl>
                                        <p:attrNameLst>
                                          <p:attrName>style.visibility</p:attrName>
                                        </p:attrNameLst>
                                      </p:cBhvr>
                                      <p:to>
                                        <p:strVal val="visible"/>
                                      </p:to>
                                    </p:set>
                                    <p:anim calcmode="lin" valueType="num">
                                      <p:cBhvr>
                                        <p:cTn id="7" dur="500" fill="hold"/>
                                        <p:tgtEl>
                                          <p:spTgt spid="204806"/>
                                        </p:tgtEl>
                                        <p:attrNameLst>
                                          <p:attrName>ppt_w</p:attrName>
                                        </p:attrNameLst>
                                      </p:cBhvr>
                                      <p:tavLst>
                                        <p:tav tm="0">
                                          <p:val>
                                            <p:fltVal val="0"/>
                                          </p:val>
                                        </p:tav>
                                        <p:tav tm="100000">
                                          <p:val>
                                            <p:strVal val="#ppt_w"/>
                                          </p:val>
                                        </p:tav>
                                      </p:tavLst>
                                    </p:anim>
                                    <p:anim calcmode="lin" valueType="num">
                                      <p:cBhvr>
                                        <p:cTn id="8" dur="500" fill="hold"/>
                                        <p:tgtEl>
                                          <p:spTgt spid="204806"/>
                                        </p:tgtEl>
                                        <p:attrNameLst>
                                          <p:attrName>ppt_h</p:attrName>
                                        </p:attrNameLst>
                                      </p:cBhvr>
                                      <p:tavLst>
                                        <p:tav tm="0">
                                          <p:val>
                                            <p:fltVal val="0"/>
                                          </p:val>
                                        </p:tav>
                                        <p:tav tm="100000">
                                          <p:val>
                                            <p:strVal val="#ppt_h"/>
                                          </p:val>
                                        </p:tav>
                                      </p:tavLst>
                                    </p:anim>
                                    <p:animEffect transition="in" filter="fade">
                                      <p:cBhvr>
                                        <p:cTn id="9" dur="500"/>
                                        <p:tgtEl>
                                          <p:spTgt spid="204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endParaRPr lang="en-US">
              <a:latin typeface="Times New Roman" charset="0"/>
            </a:endParaRPr>
          </a:p>
        </p:txBody>
      </p:sp>
      <p:pic>
        <p:nvPicPr>
          <p:cNvPr id="25602" name="Picture 3" descr="berlinmap_01"/>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17475"/>
            <a:ext cx="9144000" cy="6975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88" name="AutoShape 4"/>
          <p:cNvSpPr>
            <a:spLocks noChangeArrowheads="1"/>
          </p:cNvSpPr>
          <p:nvPr/>
        </p:nvSpPr>
        <p:spPr bwMode="auto">
          <a:xfrm rot="9032787">
            <a:off x="4495800" y="2057400"/>
            <a:ext cx="1357313" cy="1524000"/>
          </a:xfrm>
          <a:prstGeom prst="rightArrow">
            <a:avLst>
              <a:gd name="adj1" fmla="val 34537"/>
              <a:gd name="adj2" fmla="val 397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195590" name="Picture 6" descr="berlin wall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8005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5591" name="Picture 7" descr="Berlin Wall 2"/>
          <p:cNvPicPr>
            <a:picLocks noChangeAspect="1" noChangeArrowheads="1"/>
          </p:cNvPicPr>
          <p:nvPr/>
        </p:nvPicPr>
        <p:blipFill>
          <a:blip r:embed="rId4">
            <a:extLst>
              <a:ext uri="{28A0092B-C50C-407E-A947-70E740481C1C}">
                <a14:useLocalDpi xmlns:a14="http://schemas.microsoft.com/office/drawing/2010/main" val="0"/>
              </a:ext>
            </a:extLst>
          </a:blip>
          <a:srcRect l="5200" r="8000"/>
          <a:stretch>
            <a:fillRect/>
          </a:stretch>
        </p:blipFill>
        <p:spPr bwMode="auto">
          <a:xfrm>
            <a:off x="5632450" y="1066800"/>
            <a:ext cx="3287713" cy="5486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5592" name="Picture 8" descr="Berlin Wall image"/>
          <p:cNvPicPr>
            <a:picLocks noChangeAspect="1" noChangeArrowheads="1"/>
          </p:cNvPicPr>
          <p:nvPr/>
        </p:nvPicPr>
        <p:blipFill>
          <a:blip r:embed="rId5">
            <a:extLst>
              <a:ext uri="{28A0092B-C50C-407E-A947-70E740481C1C}">
                <a14:useLocalDpi xmlns:a14="http://schemas.microsoft.com/office/drawing/2010/main" val="0"/>
              </a:ext>
            </a:extLst>
          </a:blip>
          <a:srcRect l="-377"/>
          <a:stretch>
            <a:fillRect/>
          </a:stretch>
        </p:blipFill>
        <p:spPr bwMode="auto">
          <a:xfrm>
            <a:off x="0" y="0"/>
            <a:ext cx="91440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5594" name="AutoShape 10"/>
          <p:cNvSpPr>
            <a:spLocks noChangeArrowheads="1"/>
          </p:cNvSpPr>
          <p:nvPr/>
        </p:nvSpPr>
        <p:spPr bwMode="auto">
          <a:xfrm>
            <a:off x="4267200" y="533400"/>
            <a:ext cx="4419600" cy="990600"/>
          </a:xfrm>
          <a:prstGeom prst="wedgeRectCallout">
            <a:avLst>
              <a:gd name="adj1" fmla="val -34843"/>
              <a:gd name="adj2" fmla="val 374037"/>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lang="ja-JP" altLang="en-US" sz="3600" i="1">
                <a:cs typeface="+mn-cs"/>
              </a:rPr>
              <a:t>“</a:t>
            </a:r>
            <a:r>
              <a:rPr lang="en-US" sz="3600" i="1">
                <a:cs typeface="+mn-cs"/>
              </a:rPr>
              <a:t>Ich bin ein Berliner</a:t>
            </a:r>
            <a:r>
              <a:rPr lang="ja-JP" altLang="en-US" sz="3600">
                <a:cs typeface="+mn-cs"/>
              </a:rPr>
              <a:t>”</a:t>
            </a:r>
            <a:endParaRPr lang="en-US" sz="3600">
              <a:cs typeface="+mn-cs"/>
            </a:endParaRPr>
          </a:p>
          <a:p>
            <a:pPr algn="r">
              <a:lnSpc>
                <a:spcPct val="80000"/>
              </a:lnSpc>
              <a:defRPr/>
            </a:pPr>
            <a:r>
              <a:rPr lang="en-US" sz="3600">
                <a:cs typeface="+mn-cs"/>
              </a:rPr>
              <a:t>—JFK, 1963 </a:t>
            </a:r>
          </a:p>
        </p:txBody>
      </p:sp>
      <p:pic>
        <p:nvPicPr>
          <p:cNvPr id="195595" name="Picture 11" descr="Berln wall soldi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73025"/>
            <a:ext cx="9144000" cy="693102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7337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fill="hold" grpId="0" nodeType="withEffect">
                                  <p:stCondLst>
                                    <p:cond delay="0"/>
                                  </p:stCondLst>
                                  <p:childTnLst>
                                    <p:animClr clrSpc="hsl" dir="cw">
                                      <p:cBhvr override="childStyle">
                                        <p:cTn id="6" dur="1000" fill="hold"/>
                                        <p:tgtEl>
                                          <p:spTgt spid="195588"/>
                                        </p:tgtEl>
                                        <p:attrNameLst>
                                          <p:attrName>style.color</p:attrName>
                                        </p:attrNameLst>
                                      </p:cBhvr>
                                      <p:by>
                                        <p:hsl h="-7200000" s="0" l="0"/>
                                      </p:by>
                                    </p:animClr>
                                    <p:animClr clrSpc="hsl" dir="cw">
                                      <p:cBhvr>
                                        <p:cTn id="7" dur="1000" fill="hold"/>
                                        <p:tgtEl>
                                          <p:spTgt spid="195588"/>
                                        </p:tgtEl>
                                        <p:attrNameLst>
                                          <p:attrName>fillcolor</p:attrName>
                                        </p:attrNameLst>
                                      </p:cBhvr>
                                      <p:by>
                                        <p:hsl h="-7200000" s="0" l="0"/>
                                      </p:by>
                                    </p:animClr>
                                    <p:animClr clrSpc="hsl" dir="cw">
                                      <p:cBhvr>
                                        <p:cTn id="8" dur="1000" fill="hold"/>
                                        <p:tgtEl>
                                          <p:spTgt spid="195588"/>
                                        </p:tgtEl>
                                        <p:attrNameLst>
                                          <p:attrName>stroke.color</p:attrName>
                                        </p:attrNameLst>
                                      </p:cBhvr>
                                      <p:by>
                                        <p:hsl h="-7200000" s="0" l="0"/>
                                      </p:by>
                                    </p:animClr>
                                    <p:set>
                                      <p:cBhvr>
                                        <p:cTn id="9" dur="1000" fill="hold"/>
                                        <p:tgtEl>
                                          <p:spTgt spid="195588"/>
                                        </p:tgtEl>
                                        <p:attrNameLst>
                                          <p:attrName>fill.type</p:attrName>
                                        </p:attrNameLst>
                                      </p:cBhvr>
                                      <p:to>
                                        <p:strVal val="solid"/>
                                      </p:to>
                                    </p:set>
                                  </p:childTnLst>
                                </p:cTn>
                              </p:par>
                              <p:par>
                                <p:cTn id="10" presetID="6" presetClass="emph" presetSubtype="0" fill="hold" grpId="1" nodeType="withEffect">
                                  <p:stCondLst>
                                    <p:cond delay="0"/>
                                  </p:stCondLst>
                                  <p:childTnLst>
                                    <p:animScale>
                                      <p:cBhvr>
                                        <p:cTn id="11" dur="2000" fill="hold"/>
                                        <p:tgtEl>
                                          <p:spTgt spid="195588"/>
                                        </p:tgtEl>
                                      </p:cBhvr>
                                      <p:by x="150000" y="150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nodeType="clickEffect">
                                  <p:stCondLst>
                                    <p:cond delay="0"/>
                                  </p:stCondLst>
                                  <p:childTnLst>
                                    <p:set>
                                      <p:cBhvr>
                                        <p:cTn id="15" dur="1" fill="hold">
                                          <p:stCondLst>
                                            <p:cond delay="0"/>
                                          </p:stCondLst>
                                        </p:cTn>
                                        <p:tgtEl>
                                          <p:spTgt spid="195590"/>
                                        </p:tgtEl>
                                        <p:attrNameLst>
                                          <p:attrName>style.visibility</p:attrName>
                                        </p:attrNameLst>
                                      </p:cBhvr>
                                      <p:to>
                                        <p:strVal val="visible"/>
                                      </p:to>
                                    </p:set>
                                    <p:anim calcmode="lin" valueType="num">
                                      <p:cBhvr>
                                        <p:cTn id="16" dur="500" fill="hold"/>
                                        <p:tgtEl>
                                          <p:spTgt spid="195590"/>
                                        </p:tgtEl>
                                        <p:attrNameLst>
                                          <p:attrName>ppt_w</p:attrName>
                                        </p:attrNameLst>
                                      </p:cBhvr>
                                      <p:tavLst>
                                        <p:tav tm="0">
                                          <p:val>
                                            <p:fltVal val="0"/>
                                          </p:val>
                                        </p:tav>
                                        <p:tav tm="100000">
                                          <p:val>
                                            <p:strVal val="#ppt_w"/>
                                          </p:val>
                                        </p:tav>
                                      </p:tavLst>
                                    </p:anim>
                                    <p:anim calcmode="lin" valueType="num">
                                      <p:cBhvr>
                                        <p:cTn id="17" dur="500" fill="hold"/>
                                        <p:tgtEl>
                                          <p:spTgt spid="195590"/>
                                        </p:tgtEl>
                                        <p:attrNameLst>
                                          <p:attrName>ppt_h</p:attrName>
                                        </p:attrNameLst>
                                      </p:cBhvr>
                                      <p:tavLst>
                                        <p:tav tm="0">
                                          <p:val>
                                            <p:fltVal val="0"/>
                                          </p:val>
                                        </p:tav>
                                        <p:tav tm="100000">
                                          <p:val>
                                            <p:strVal val="#ppt_h"/>
                                          </p:val>
                                        </p:tav>
                                      </p:tavLst>
                                    </p:anim>
                                    <p:animEffect transition="in" filter="fade">
                                      <p:cBhvr>
                                        <p:cTn id="18" dur="500"/>
                                        <p:tgtEl>
                                          <p:spTgt spid="195590"/>
                                        </p:tgtEl>
                                      </p:cBhvr>
                                    </p:animEffect>
                                  </p:childTnLst>
                                </p:cTn>
                              </p:par>
                            </p:childTnLst>
                          </p:cTn>
                        </p:par>
                        <p:par>
                          <p:cTn id="19" fill="hold" nodeType="afterGroup">
                            <p:stCondLst>
                              <p:cond delay="500"/>
                            </p:stCondLst>
                            <p:childTnLst>
                              <p:par>
                                <p:cTn id="20" presetID="53" presetClass="entr" presetSubtype="0" fill="hold" nodeType="afterEffect">
                                  <p:stCondLst>
                                    <p:cond delay="0"/>
                                  </p:stCondLst>
                                  <p:childTnLst>
                                    <p:set>
                                      <p:cBhvr>
                                        <p:cTn id="21" dur="1" fill="hold">
                                          <p:stCondLst>
                                            <p:cond delay="0"/>
                                          </p:stCondLst>
                                        </p:cTn>
                                        <p:tgtEl>
                                          <p:spTgt spid="195591"/>
                                        </p:tgtEl>
                                        <p:attrNameLst>
                                          <p:attrName>style.visibility</p:attrName>
                                        </p:attrNameLst>
                                      </p:cBhvr>
                                      <p:to>
                                        <p:strVal val="visible"/>
                                      </p:to>
                                    </p:set>
                                    <p:anim calcmode="lin" valueType="num">
                                      <p:cBhvr>
                                        <p:cTn id="22" dur="500" fill="hold"/>
                                        <p:tgtEl>
                                          <p:spTgt spid="195591"/>
                                        </p:tgtEl>
                                        <p:attrNameLst>
                                          <p:attrName>ppt_w</p:attrName>
                                        </p:attrNameLst>
                                      </p:cBhvr>
                                      <p:tavLst>
                                        <p:tav tm="0">
                                          <p:val>
                                            <p:fltVal val="0"/>
                                          </p:val>
                                        </p:tav>
                                        <p:tav tm="100000">
                                          <p:val>
                                            <p:strVal val="#ppt_w"/>
                                          </p:val>
                                        </p:tav>
                                      </p:tavLst>
                                    </p:anim>
                                    <p:anim calcmode="lin" valueType="num">
                                      <p:cBhvr>
                                        <p:cTn id="23" dur="500" fill="hold"/>
                                        <p:tgtEl>
                                          <p:spTgt spid="195591"/>
                                        </p:tgtEl>
                                        <p:attrNameLst>
                                          <p:attrName>ppt_h</p:attrName>
                                        </p:attrNameLst>
                                      </p:cBhvr>
                                      <p:tavLst>
                                        <p:tav tm="0">
                                          <p:val>
                                            <p:fltVal val="0"/>
                                          </p:val>
                                        </p:tav>
                                        <p:tav tm="100000">
                                          <p:val>
                                            <p:strVal val="#ppt_h"/>
                                          </p:val>
                                        </p:tav>
                                      </p:tavLst>
                                    </p:anim>
                                    <p:animEffect transition="in" filter="fade">
                                      <p:cBhvr>
                                        <p:cTn id="24" dur="500"/>
                                        <p:tgtEl>
                                          <p:spTgt spid="19559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nodeType="clickEffect">
                                  <p:stCondLst>
                                    <p:cond delay="0"/>
                                  </p:stCondLst>
                                  <p:childTnLst>
                                    <p:set>
                                      <p:cBhvr>
                                        <p:cTn id="28" dur="1" fill="hold">
                                          <p:stCondLst>
                                            <p:cond delay="0"/>
                                          </p:stCondLst>
                                        </p:cTn>
                                        <p:tgtEl>
                                          <p:spTgt spid="195592"/>
                                        </p:tgtEl>
                                        <p:attrNameLst>
                                          <p:attrName>style.visibility</p:attrName>
                                        </p:attrNameLst>
                                      </p:cBhvr>
                                      <p:to>
                                        <p:strVal val="visible"/>
                                      </p:to>
                                    </p:set>
                                    <p:anim calcmode="lin" valueType="num">
                                      <p:cBhvr>
                                        <p:cTn id="29" dur="500" fill="hold"/>
                                        <p:tgtEl>
                                          <p:spTgt spid="195592"/>
                                        </p:tgtEl>
                                        <p:attrNameLst>
                                          <p:attrName>ppt_w</p:attrName>
                                        </p:attrNameLst>
                                      </p:cBhvr>
                                      <p:tavLst>
                                        <p:tav tm="0">
                                          <p:val>
                                            <p:fltVal val="0"/>
                                          </p:val>
                                        </p:tav>
                                        <p:tav tm="100000">
                                          <p:val>
                                            <p:strVal val="#ppt_w"/>
                                          </p:val>
                                        </p:tav>
                                      </p:tavLst>
                                    </p:anim>
                                    <p:anim calcmode="lin" valueType="num">
                                      <p:cBhvr>
                                        <p:cTn id="30" dur="500" fill="hold"/>
                                        <p:tgtEl>
                                          <p:spTgt spid="195592"/>
                                        </p:tgtEl>
                                        <p:attrNameLst>
                                          <p:attrName>ppt_h</p:attrName>
                                        </p:attrNameLst>
                                      </p:cBhvr>
                                      <p:tavLst>
                                        <p:tav tm="0">
                                          <p:val>
                                            <p:fltVal val="0"/>
                                          </p:val>
                                        </p:tav>
                                        <p:tav tm="100000">
                                          <p:val>
                                            <p:strVal val="#ppt_h"/>
                                          </p:val>
                                        </p:tav>
                                      </p:tavLst>
                                    </p:anim>
                                    <p:animEffect transition="in" filter="fade">
                                      <p:cBhvr>
                                        <p:cTn id="31" dur="500"/>
                                        <p:tgtEl>
                                          <p:spTgt spid="19559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195594"/>
                                        </p:tgtEl>
                                        <p:attrNameLst>
                                          <p:attrName>style.visibility</p:attrName>
                                        </p:attrNameLst>
                                      </p:cBhvr>
                                      <p:to>
                                        <p:strVal val="visible"/>
                                      </p:to>
                                    </p:set>
                                    <p:anim calcmode="lin" valueType="num">
                                      <p:cBhvr>
                                        <p:cTn id="36" dur="500" fill="hold"/>
                                        <p:tgtEl>
                                          <p:spTgt spid="195594"/>
                                        </p:tgtEl>
                                        <p:attrNameLst>
                                          <p:attrName>ppt_w</p:attrName>
                                        </p:attrNameLst>
                                      </p:cBhvr>
                                      <p:tavLst>
                                        <p:tav tm="0">
                                          <p:val>
                                            <p:fltVal val="0"/>
                                          </p:val>
                                        </p:tav>
                                        <p:tav tm="100000">
                                          <p:val>
                                            <p:strVal val="#ppt_w"/>
                                          </p:val>
                                        </p:tav>
                                      </p:tavLst>
                                    </p:anim>
                                    <p:anim calcmode="lin" valueType="num">
                                      <p:cBhvr>
                                        <p:cTn id="37" dur="500" fill="hold"/>
                                        <p:tgtEl>
                                          <p:spTgt spid="195594"/>
                                        </p:tgtEl>
                                        <p:attrNameLst>
                                          <p:attrName>ppt_h</p:attrName>
                                        </p:attrNameLst>
                                      </p:cBhvr>
                                      <p:tavLst>
                                        <p:tav tm="0">
                                          <p:val>
                                            <p:fltVal val="0"/>
                                          </p:val>
                                        </p:tav>
                                        <p:tav tm="100000">
                                          <p:val>
                                            <p:strVal val="#ppt_h"/>
                                          </p:val>
                                        </p:tav>
                                      </p:tavLst>
                                    </p:anim>
                                    <p:animEffect transition="in" filter="fade">
                                      <p:cBhvr>
                                        <p:cTn id="38" dur="500"/>
                                        <p:tgtEl>
                                          <p:spTgt spid="19559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nodeType="clickEffect">
                                  <p:stCondLst>
                                    <p:cond delay="0"/>
                                  </p:stCondLst>
                                  <p:childTnLst>
                                    <p:set>
                                      <p:cBhvr>
                                        <p:cTn id="42" dur="1" fill="hold">
                                          <p:stCondLst>
                                            <p:cond delay="0"/>
                                          </p:stCondLst>
                                        </p:cTn>
                                        <p:tgtEl>
                                          <p:spTgt spid="195595"/>
                                        </p:tgtEl>
                                        <p:attrNameLst>
                                          <p:attrName>style.visibility</p:attrName>
                                        </p:attrNameLst>
                                      </p:cBhvr>
                                      <p:to>
                                        <p:strVal val="visible"/>
                                      </p:to>
                                    </p:set>
                                    <p:anim calcmode="lin" valueType="num">
                                      <p:cBhvr>
                                        <p:cTn id="43" dur="500" fill="hold"/>
                                        <p:tgtEl>
                                          <p:spTgt spid="195595"/>
                                        </p:tgtEl>
                                        <p:attrNameLst>
                                          <p:attrName>ppt_w</p:attrName>
                                        </p:attrNameLst>
                                      </p:cBhvr>
                                      <p:tavLst>
                                        <p:tav tm="0">
                                          <p:val>
                                            <p:fltVal val="0"/>
                                          </p:val>
                                        </p:tav>
                                        <p:tav tm="100000">
                                          <p:val>
                                            <p:strVal val="#ppt_w"/>
                                          </p:val>
                                        </p:tav>
                                      </p:tavLst>
                                    </p:anim>
                                    <p:anim calcmode="lin" valueType="num">
                                      <p:cBhvr>
                                        <p:cTn id="44" dur="500" fill="hold"/>
                                        <p:tgtEl>
                                          <p:spTgt spid="195595"/>
                                        </p:tgtEl>
                                        <p:attrNameLst>
                                          <p:attrName>ppt_h</p:attrName>
                                        </p:attrNameLst>
                                      </p:cBhvr>
                                      <p:tavLst>
                                        <p:tav tm="0">
                                          <p:val>
                                            <p:fltVal val="0"/>
                                          </p:val>
                                        </p:tav>
                                        <p:tav tm="100000">
                                          <p:val>
                                            <p:strVal val="#ppt_h"/>
                                          </p:val>
                                        </p:tav>
                                      </p:tavLst>
                                    </p:anim>
                                    <p:animEffect transition="in" filter="fade">
                                      <p:cBhvr>
                                        <p:cTn id="45" dur="500"/>
                                        <p:tgtEl>
                                          <p:spTgt spid="195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8" grpId="0" animBg="1"/>
      <p:bldP spid="195588" grpId="1" animBg="1"/>
      <p:bldP spid="19559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0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08" name="Rectangle 4"/>
          <p:cNvSpPr>
            <a:spLocks noGrp="1" noChangeArrowheads="1"/>
          </p:cNvSpPr>
          <p:nvPr>
            <p:ph type="title"/>
          </p:nvPr>
        </p:nvSpPr>
        <p:spPr>
          <a:xfrm>
            <a:off x="914400" y="0"/>
            <a:ext cx="8229600" cy="8382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Cuban Missile Crisis</a:t>
            </a:r>
          </a:p>
        </p:txBody>
      </p:sp>
      <p:sp>
        <p:nvSpPr>
          <p:cNvPr id="21509" name="Rectangle 5"/>
          <p:cNvSpPr>
            <a:spLocks noGrp="1" noChangeArrowheads="1"/>
          </p:cNvSpPr>
          <p:nvPr>
            <p:ph type="body" idx="1"/>
          </p:nvPr>
        </p:nvSpPr>
        <p:spPr>
          <a:xfrm>
            <a:off x="914400" y="762000"/>
            <a:ext cx="8229600" cy="6096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dirty="0">
                <a:latin typeface="Arial" charset="0"/>
              </a:rPr>
              <a:t>To protect Cuba from another U.S. invasion, the USSR began a secret build-up of nuclear missiles</a:t>
            </a:r>
          </a:p>
          <a:p>
            <a:r>
              <a:rPr lang="en-US" dirty="0">
                <a:latin typeface="Arial" charset="0"/>
              </a:rPr>
              <a:t>On Oct 14, 1962 a U-2 spy plane discovered Cuban missile camps</a:t>
            </a:r>
          </a:p>
          <a:p>
            <a:r>
              <a:rPr lang="en-US" dirty="0">
                <a:latin typeface="Arial" charset="0"/>
              </a:rPr>
              <a:t>How would the U.S. respond?</a:t>
            </a:r>
          </a:p>
        </p:txBody>
      </p:sp>
      <p:sp>
        <p:nvSpPr>
          <p:cNvPr id="209926" name="AutoShape 6"/>
          <p:cNvSpPr>
            <a:spLocks noChangeArrowheads="1"/>
          </p:cNvSpPr>
          <p:nvPr/>
        </p:nvSpPr>
        <p:spPr bwMode="auto">
          <a:xfrm>
            <a:off x="609600" y="304800"/>
            <a:ext cx="8229600" cy="609600"/>
          </a:xfrm>
          <a:prstGeom prst="wedgeRectCallout">
            <a:avLst>
              <a:gd name="adj1" fmla="val 22125"/>
              <a:gd name="adj2" fmla="val 465884"/>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200" dirty="0"/>
              <a:t>24 medium-range &amp; 18 short range ICBMs</a:t>
            </a:r>
          </a:p>
        </p:txBody>
      </p:sp>
      <p:sp>
        <p:nvSpPr>
          <p:cNvPr id="209927" name="AutoShape 7"/>
          <p:cNvSpPr>
            <a:spLocks noChangeArrowheads="1"/>
          </p:cNvSpPr>
          <p:nvPr/>
        </p:nvSpPr>
        <p:spPr bwMode="auto">
          <a:xfrm>
            <a:off x="4908550" y="5791200"/>
            <a:ext cx="4006850" cy="1066800"/>
          </a:xfrm>
          <a:prstGeom prst="wedgeRectCallout">
            <a:avLst>
              <a:gd name="adj1" fmla="val -36292"/>
              <a:gd name="adj2" fmla="val -150000"/>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20000"/>
              </a:spcBef>
              <a:buFont typeface="Arial" charset="0"/>
              <a:buNone/>
            </a:pPr>
            <a:r>
              <a:rPr kumimoji="1" lang="en-US" sz="3200" dirty="0"/>
              <a:t>Naval blockade to keep warheads out?</a:t>
            </a:r>
            <a:endParaRPr lang="en-US" sz="3200" dirty="0"/>
          </a:p>
        </p:txBody>
      </p:sp>
      <p:sp>
        <p:nvSpPr>
          <p:cNvPr id="209928" name="AutoShape 8"/>
          <p:cNvSpPr>
            <a:spLocks noChangeArrowheads="1"/>
          </p:cNvSpPr>
          <p:nvPr/>
        </p:nvSpPr>
        <p:spPr bwMode="auto">
          <a:xfrm>
            <a:off x="-11113" y="5562600"/>
            <a:ext cx="5175251" cy="990600"/>
          </a:xfrm>
          <a:prstGeom prst="wedgeRectCallout">
            <a:avLst>
              <a:gd name="adj1" fmla="val 53560"/>
              <a:gd name="adj2" fmla="val -132532"/>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20000"/>
              </a:spcBef>
              <a:buFont typeface="Arial" charset="0"/>
              <a:buNone/>
            </a:pPr>
            <a:r>
              <a:rPr kumimoji="1" lang="en-US" sz="3200" dirty="0"/>
              <a:t>Diplomacy: trade nukes in Cuba for nukes in Turkey?</a:t>
            </a:r>
            <a:endParaRPr lang="en-US" sz="3200" dirty="0"/>
          </a:p>
        </p:txBody>
      </p:sp>
      <p:sp>
        <p:nvSpPr>
          <p:cNvPr id="209929" name="AutoShape 9"/>
          <p:cNvSpPr>
            <a:spLocks noChangeArrowheads="1"/>
          </p:cNvSpPr>
          <p:nvPr/>
        </p:nvSpPr>
        <p:spPr bwMode="auto">
          <a:xfrm>
            <a:off x="112713" y="4724400"/>
            <a:ext cx="4156075" cy="609600"/>
          </a:xfrm>
          <a:prstGeom prst="wedgeRectCallout">
            <a:avLst>
              <a:gd name="adj1" fmla="val 74181"/>
              <a:gd name="adj2" fmla="val -57292"/>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20000"/>
              </a:spcBef>
              <a:buFont typeface="Arial" charset="0"/>
              <a:buNone/>
            </a:pPr>
            <a:r>
              <a:rPr kumimoji="1" lang="en-US" sz="3200" dirty="0"/>
              <a:t>Immediate air strike?</a:t>
            </a:r>
            <a:endParaRPr lang="en-US" sz="3200" dirty="0"/>
          </a:p>
        </p:txBody>
      </p:sp>
      <p:sp>
        <p:nvSpPr>
          <p:cNvPr id="209930" name="AutoShape 10"/>
          <p:cNvSpPr>
            <a:spLocks noChangeArrowheads="1"/>
          </p:cNvSpPr>
          <p:nvPr/>
        </p:nvSpPr>
        <p:spPr bwMode="auto">
          <a:xfrm>
            <a:off x="5164138" y="4953000"/>
            <a:ext cx="4156075" cy="609600"/>
          </a:xfrm>
          <a:prstGeom prst="wedgeRectCallout">
            <a:avLst>
              <a:gd name="adj1" fmla="val -37894"/>
              <a:gd name="adj2" fmla="val -105991"/>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20000"/>
              </a:spcBef>
              <a:buFont typeface="Arial" charset="0"/>
              <a:buNone/>
            </a:pPr>
            <a:r>
              <a:rPr kumimoji="1" lang="en-US" sz="3200" dirty="0"/>
              <a:t>Full-scale invasion?</a:t>
            </a:r>
            <a:endParaRPr lang="en-US" sz="3200" dirty="0"/>
          </a:p>
        </p:txBody>
      </p:sp>
      <p:sp>
        <p:nvSpPr>
          <p:cNvPr id="209931" name="Text Box 11"/>
          <p:cNvSpPr txBox="1">
            <a:spLocks noChangeArrowheads="1"/>
          </p:cNvSpPr>
          <p:nvPr/>
        </p:nvSpPr>
        <p:spPr bwMode="auto">
          <a:xfrm>
            <a:off x="762000" y="5103813"/>
            <a:ext cx="8153400" cy="1290610"/>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80000"/>
              </a:lnSpc>
              <a:spcBef>
                <a:spcPct val="50000"/>
              </a:spcBef>
            </a:pPr>
            <a:r>
              <a:rPr lang="en-US" sz="3200" dirty="0"/>
              <a:t>Kennedy chose to </a:t>
            </a:r>
            <a:r>
              <a:rPr lang="ja-JP" altLang="en-US" sz="3200" dirty="0"/>
              <a:t>“</a:t>
            </a:r>
            <a:r>
              <a:rPr lang="en-US" sz="3200" dirty="0"/>
              <a:t>quarantine</a:t>
            </a:r>
            <a:r>
              <a:rPr lang="ja-JP" altLang="en-US" sz="3200" dirty="0"/>
              <a:t>”</a:t>
            </a:r>
            <a:r>
              <a:rPr lang="en-US" sz="3200" dirty="0"/>
              <a:t> Cuba to keep new missiles out &amp; an invasion of Cuba if the USSR did not remove its nukes </a:t>
            </a:r>
          </a:p>
        </p:txBody>
      </p:sp>
    </p:spTree>
    <p:extLst>
      <p:ext uri="{BB962C8B-B14F-4D97-AF65-F5344CB8AC3E}">
        <p14:creationId xmlns:p14="http://schemas.microsoft.com/office/powerpoint/2010/main" val="33717689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9926"/>
                                        </p:tgtEl>
                                        <p:attrNameLst>
                                          <p:attrName>style.visibility</p:attrName>
                                        </p:attrNameLst>
                                      </p:cBhvr>
                                      <p:to>
                                        <p:strVal val="visible"/>
                                      </p:to>
                                    </p:set>
                                    <p:anim calcmode="lin" valueType="num">
                                      <p:cBhvr>
                                        <p:cTn id="7" dur="500" fill="hold"/>
                                        <p:tgtEl>
                                          <p:spTgt spid="209926"/>
                                        </p:tgtEl>
                                        <p:attrNameLst>
                                          <p:attrName>ppt_w</p:attrName>
                                        </p:attrNameLst>
                                      </p:cBhvr>
                                      <p:tavLst>
                                        <p:tav tm="0">
                                          <p:val>
                                            <p:fltVal val="0"/>
                                          </p:val>
                                        </p:tav>
                                        <p:tav tm="100000">
                                          <p:val>
                                            <p:strVal val="#ppt_w"/>
                                          </p:val>
                                        </p:tav>
                                      </p:tavLst>
                                    </p:anim>
                                    <p:anim calcmode="lin" valueType="num">
                                      <p:cBhvr>
                                        <p:cTn id="8" dur="500" fill="hold"/>
                                        <p:tgtEl>
                                          <p:spTgt spid="209926"/>
                                        </p:tgtEl>
                                        <p:attrNameLst>
                                          <p:attrName>ppt_h</p:attrName>
                                        </p:attrNameLst>
                                      </p:cBhvr>
                                      <p:tavLst>
                                        <p:tav tm="0">
                                          <p:val>
                                            <p:fltVal val="0"/>
                                          </p:val>
                                        </p:tav>
                                        <p:tav tm="100000">
                                          <p:val>
                                            <p:strVal val="#ppt_h"/>
                                          </p:val>
                                        </p:tav>
                                      </p:tavLst>
                                    </p:anim>
                                    <p:animEffect transition="in" filter="fade">
                                      <p:cBhvr>
                                        <p:cTn id="9" dur="500"/>
                                        <p:tgtEl>
                                          <p:spTgt spid="2099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209926"/>
                                        </p:tgtEl>
                                        <p:attrNameLst>
                                          <p:attrName>ppt_w</p:attrName>
                                        </p:attrNameLst>
                                      </p:cBhvr>
                                      <p:tavLst>
                                        <p:tav tm="0">
                                          <p:val>
                                            <p:strVal val="ppt_w"/>
                                          </p:val>
                                        </p:tav>
                                        <p:tav tm="100000">
                                          <p:val>
                                            <p:fltVal val="0"/>
                                          </p:val>
                                        </p:tav>
                                      </p:tavLst>
                                    </p:anim>
                                    <p:anim calcmode="lin" valueType="num">
                                      <p:cBhvr>
                                        <p:cTn id="14" dur="500"/>
                                        <p:tgtEl>
                                          <p:spTgt spid="209926"/>
                                        </p:tgtEl>
                                        <p:attrNameLst>
                                          <p:attrName>ppt_h</p:attrName>
                                        </p:attrNameLst>
                                      </p:cBhvr>
                                      <p:tavLst>
                                        <p:tav tm="0">
                                          <p:val>
                                            <p:strVal val="ppt_h"/>
                                          </p:val>
                                        </p:tav>
                                        <p:tav tm="100000">
                                          <p:val>
                                            <p:fltVal val="0"/>
                                          </p:val>
                                        </p:tav>
                                      </p:tavLst>
                                    </p:anim>
                                    <p:animEffect transition="out" filter="fade">
                                      <p:cBhvr>
                                        <p:cTn id="15" dur="500"/>
                                        <p:tgtEl>
                                          <p:spTgt spid="209926"/>
                                        </p:tgtEl>
                                      </p:cBhvr>
                                    </p:animEffect>
                                    <p:set>
                                      <p:cBhvr>
                                        <p:cTn id="16" dur="1" fill="hold">
                                          <p:stCondLst>
                                            <p:cond delay="499"/>
                                          </p:stCondLst>
                                        </p:cTn>
                                        <p:tgtEl>
                                          <p:spTgt spid="209926"/>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209929"/>
                                        </p:tgtEl>
                                        <p:attrNameLst>
                                          <p:attrName>style.visibility</p:attrName>
                                        </p:attrNameLst>
                                      </p:cBhvr>
                                      <p:to>
                                        <p:strVal val="visible"/>
                                      </p:to>
                                    </p:set>
                                    <p:anim calcmode="lin" valueType="num">
                                      <p:cBhvr>
                                        <p:cTn id="19" dur="500" fill="hold"/>
                                        <p:tgtEl>
                                          <p:spTgt spid="209929"/>
                                        </p:tgtEl>
                                        <p:attrNameLst>
                                          <p:attrName>ppt_w</p:attrName>
                                        </p:attrNameLst>
                                      </p:cBhvr>
                                      <p:tavLst>
                                        <p:tav tm="0">
                                          <p:val>
                                            <p:fltVal val="0"/>
                                          </p:val>
                                        </p:tav>
                                        <p:tav tm="100000">
                                          <p:val>
                                            <p:strVal val="#ppt_w"/>
                                          </p:val>
                                        </p:tav>
                                      </p:tavLst>
                                    </p:anim>
                                    <p:anim calcmode="lin" valueType="num">
                                      <p:cBhvr>
                                        <p:cTn id="20" dur="500" fill="hold"/>
                                        <p:tgtEl>
                                          <p:spTgt spid="209929"/>
                                        </p:tgtEl>
                                        <p:attrNameLst>
                                          <p:attrName>ppt_h</p:attrName>
                                        </p:attrNameLst>
                                      </p:cBhvr>
                                      <p:tavLst>
                                        <p:tav tm="0">
                                          <p:val>
                                            <p:fltVal val="0"/>
                                          </p:val>
                                        </p:tav>
                                        <p:tav tm="100000">
                                          <p:val>
                                            <p:strVal val="#ppt_h"/>
                                          </p:val>
                                        </p:tav>
                                      </p:tavLst>
                                    </p:anim>
                                    <p:animEffect transition="in" filter="fade">
                                      <p:cBhvr>
                                        <p:cTn id="21" dur="500"/>
                                        <p:tgtEl>
                                          <p:spTgt spid="209929"/>
                                        </p:tgtEl>
                                      </p:cBhvr>
                                    </p:animEffect>
                                  </p:childTnLst>
                                </p:cTn>
                              </p:par>
                            </p:childTnLst>
                          </p:cTn>
                        </p:par>
                        <p:par>
                          <p:cTn id="22" fill="hold" nodeType="afterGroup">
                            <p:stCondLst>
                              <p:cond delay="500"/>
                            </p:stCondLst>
                            <p:childTnLst>
                              <p:par>
                                <p:cTn id="23" presetID="53" presetClass="entr" presetSubtype="0" fill="hold" grpId="0" nodeType="afterEffect">
                                  <p:stCondLst>
                                    <p:cond delay="0"/>
                                  </p:stCondLst>
                                  <p:childTnLst>
                                    <p:set>
                                      <p:cBhvr>
                                        <p:cTn id="24" dur="1" fill="hold">
                                          <p:stCondLst>
                                            <p:cond delay="0"/>
                                          </p:stCondLst>
                                        </p:cTn>
                                        <p:tgtEl>
                                          <p:spTgt spid="209928"/>
                                        </p:tgtEl>
                                        <p:attrNameLst>
                                          <p:attrName>style.visibility</p:attrName>
                                        </p:attrNameLst>
                                      </p:cBhvr>
                                      <p:to>
                                        <p:strVal val="visible"/>
                                      </p:to>
                                    </p:set>
                                    <p:anim calcmode="lin" valueType="num">
                                      <p:cBhvr>
                                        <p:cTn id="25" dur="500" fill="hold"/>
                                        <p:tgtEl>
                                          <p:spTgt spid="209928"/>
                                        </p:tgtEl>
                                        <p:attrNameLst>
                                          <p:attrName>ppt_w</p:attrName>
                                        </p:attrNameLst>
                                      </p:cBhvr>
                                      <p:tavLst>
                                        <p:tav tm="0">
                                          <p:val>
                                            <p:fltVal val="0"/>
                                          </p:val>
                                        </p:tav>
                                        <p:tav tm="100000">
                                          <p:val>
                                            <p:strVal val="#ppt_w"/>
                                          </p:val>
                                        </p:tav>
                                      </p:tavLst>
                                    </p:anim>
                                    <p:anim calcmode="lin" valueType="num">
                                      <p:cBhvr>
                                        <p:cTn id="26" dur="500" fill="hold"/>
                                        <p:tgtEl>
                                          <p:spTgt spid="209928"/>
                                        </p:tgtEl>
                                        <p:attrNameLst>
                                          <p:attrName>ppt_h</p:attrName>
                                        </p:attrNameLst>
                                      </p:cBhvr>
                                      <p:tavLst>
                                        <p:tav tm="0">
                                          <p:val>
                                            <p:fltVal val="0"/>
                                          </p:val>
                                        </p:tav>
                                        <p:tav tm="100000">
                                          <p:val>
                                            <p:strVal val="#ppt_h"/>
                                          </p:val>
                                        </p:tav>
                                      </p:tavLst>
                                    </p:anim>
                                    <p:animEffect transition="in" filter="fade">
                                      <p:cBhvr>
                                        <p:cTn id="27" dur="500"/>
                                        <p:tgtEl>
                                          <p:spTgt spid="209928"/>
                                        </p:tgtEl>
                                      </p:cBhvr>
                                    </p:animEffect>
                                  </p:childTnLst>
                                </p:cTn>
                              </p:par>
                            </p:childTnLst>
                          </p:cTn>
                        </p:par>
                        <p:par>
                          <p:cTn id="28" fill="hold" nodeType="afterGroup">
                            <p:stCondLst>
                              <p:cond delay="1000"/>
                            </p:stCondLst>
                            <p:childTnLst>
                              <p:par>
                                <p:cTn id="29" presetID="53" presetClass="entr" presetSubtype="0" fill="hold" grpId="0" nodeType="afterEffect">
                                  <p:stCondLst>
                                    <p:cond delay="0"/>
                                  </p:stCondLst>
                                  <p:childTnLst>
                                    <p:set>
                                      <p:cBhvr>
                                        <p:cTn id="30" dur="1" fill="hold">
                                          <p:stCondLst>
                                            <p:cond delay="0"/>
                                          </p:stCondLst>
                                        </p:cTn>
                                        <p:tgtEl>
                                          <p:spTgt spid="209927"/>
                                        </p:tgtEl>
                                        <p:attrNameLst>
                                          <p:attrName>style.visibility</p:attrName>
                                        </p:attrNameLst>
                                      </p:cBhvr>
                                      <p:to>
                                        <p:strVal val="visible"/>
                                      </p:to>
                                    </p:set>
                                    <p:anim calcmode="lin" valueType="num">
                                      <p:cBhvr>
                                        <p:cTn id="31" dur="500" fill="hold"/>
                                        <p:tgtEl>
                                          <p:spTgt spid="209927"/>
                                        </p:tgtEl>
                                        <p:attrNameLst>
                                          <p:attrName>ppt_w</p:attrName>
                                        </p:attrNameLst>
                                      </p:cBhvr>
                                      <p:tavLst>
                                        <p:tav tm="0">
                                          <p:val>
                                            <p:fltVal val="0"/>
                                          </p:val>
                                        </p:tav>
                                        <p:tav tm="100000">
                                          <p:val>
                                            <p:strVal val="#ppt_w"/>
                                          </p:val>
                                        </p:tav>
                                      </p:tavLst>
                                    </p:anim>
                                    <p:anim calcmode="lin" valueType="num">
                                      <p:cBhvr>
                                        <p:cTn id="32" dur="500" fill="hold"/>
                                        <p:tgtEl>
                                          <p:spTgt spid="209927"/>
                                        </p:tgtEl>
                                        <p:attrNameLst>
                                          <p:attrName>ppt_h</p:attrName>
                                        </p:attrNameLst>
                                      </p:cBhvr>
                                      <p:tavLst>
                                        <p:tav tm="0">
                                          <p:val>
                                            <p:fltVal val="0"/>
                                          </p:val>
                                        </p:tav>
                                        <p:tav tm="100000">
                                          <p:val>
                                            <p:strVal val="#ppt_h"/>
                                          </p:val>
                                        </p:tav>
                                      </p:tavLst>
                                    </p:anim>
                                    <p:animEffect transition="in" filter="fade">
                                      <p:cBhvr>
                                        <p:cTn id="33" dur="500"/>
                                        <p:tgtEl>
                                          <p:spTgt spid="209927"/>
                                        </p:tgtEl>
                                      </p:cBhvr>
                                    </p:animEffect>
                                  </p:childTnLst>
                                </p:cTn>
                              </p:par>
                            </p:childTnLst>
                          </p:cTn>
                        </p:par>
                        <p:par>
                          <p:cTn id="34" fill="hold" nodeType="afterGroup">
                            <p:stCondLst>
                              <p:cond delay="1500"/>
                            </p:stCondLst>
                            <p:childTnLst>
                              <p:par>
                                <p:cTn id="35" presetID="53" presetClass="entr" presetSubtype="0" fill="hold" grpId="0" nodeType="afterEffect">
                                  <p:stCondLst>
                                    <p:cond delay="0"/>
                                  </p:stCondLst>
                                  <p:childTnLst>
                                    <p:set>
                                      <p:cBhvr>
                                        <p:cTn id="36" dur="1" fill="hold">
                                          <p:stCondLst>
                                            <p:cond delay="0"/>
                                          </p:stCondLst>
                                        </p:cTn>
                                        <p:tgtEl>
                                          <p:spTgt spid="209930"/>
                                        </p:tgtEl>
                                        <p:attrNameLst>
                                          <p:attrName>style.visibility</p:attrName>
                                        </p:attrNameLst>
                                      </p:cBhvr>
                                      <p:to>
                                        <p:strVal val="visible"/>
                                      </p:to>
                                    </p:set>
                                    <p:anim calcmode="lin" valueType="num">
                                      <p:cBhvr>
                                        <p:cTn id="37" dur="500" fill="hold"/>
                                        <p:tgtEl>
                                          <p:spTgt spid="209930"/>
                                        </p:tgtEl>
                                        <p:attrNameLst>
                                          <p:attrName>ppt_w</p:attrName>
                                        </p:attrNameLst>
                                      </p:cBhvr>
                                      <p:tavLst>
                                        <p:tav tm="0">
                                          <p:val>
                                            <p:fltVal val="0"/>
                                          </p:val>
                                        </p:tav>
                                        <p:tav tm="100000">
                                          <p:val>
                                            <p:strVal val="#ppt_w"/>
                                          </p:val>
                                        </p:tav>
                                      </p:tavLst>
                                    </p:anim>
                                    <p:anim calcmode="lin" valueType="num">
                                      <p:cBhvr>
                                        <p:cTn id="38" dur="500" fill="hold"/>
                                        <p:tgtEl>
                                          <p:spTgt spid="209930"/>
                                        </p:tgtEl>
                                        <p:attrNameLst>
                                          <p:attrName>ppt_h</p:attrName>
                                        </p:attrNameLst>
                                      </p:cBhvr>
                                      <p:tavLst>
                                        <p:tav tm="0">
                                          <p:val>
                                            <p:fltVal val="0"/>
                                          </p:val>
                                        </p:tav>
                                        <p:tav tm="100000">
                                          <p:val>
                                            <p:strVal val="#ppt_h"/>
                                          </p:val>
                                        </p:tav>
                                      </p:tavLst>
                                    </p:anim>
                                    <p:animEffect transition="in" filter="fade">
                                      <p:cBhvr>
                                        <p:cTn id="39" dur="500"/>
                                        <p:tgtEl>
                                          <p:spTgt spid="20993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xit" presetSubtype="0" fill="hold" grpId="1" nodeType="clickEffect">
                                  <p:stCondLst>
                                    <p:cond delay="0"/>
                                  </p:stCondLst>
                                  <p:childTnLst>
                                    <p:anim calcmode="lin" valueType="num">
                                      <p:cBhvr>
                                        <p:cTn id="43" dur="500"/>
                                        <p:tgtEl>
                                          <p:spTgt spid="209929"/>
                                        </p:tgtEl>
                                        <p:attrNameLst>
                                          <p:attrName>ppt_w</p:attrName>
                                        </p:attrNameLst>
                                      </p:cBhvr>
                                      <p:tavLst>
                                        <p:tav tm="0">
                                          <p:val>
                                            <p:strVal val="ppt_w"/>
                                          </p:val>
                                        </p:tav>
                                        <p:tav tm="100000">
                                          <p:val>
                                            <p:fltVal val="0"/>
                                          </p:val>
                                        </p:tav>
                                      </p:tavLst>
                                    </p:anim>
                                    <p:anim calcmode="lin" valueType="num">
                                      <p:cBhvr>
                                        <p:cTn id="44" dur="500"/>
                                        <p:tgtEl>
                                          <p:spTgt spid="209929"/>
                                        </p:tgtEl>
                                        <p:attrNameLst>
                                          <p:attrName>ppt_h</p:attrName>
                                        </p:attrNameLst>
                                      </p:cBhvr>
                                      <p:tavLst>
                                        <p:tav tm="0">
                                          <p:val>
                                            <p:strVal val="ppt_h"/>
                                          </p:val>
                                        </p:tav>
                                        <p:tav tm="100000">
                                          <p:val>
                                            <p:fltVal val="0"/>
                                          </p:val>
                                        </p:tav>
                                      </p:tavLst>
                                    </p:anim>
                                    <p:animEffect transition="out" filter="fade">
                                      <p:cBhvr>
                                        <p:cTn id="45" dur="500"/>
                                        <p:tgtEl>
                                          <p:spTgt spid="209929"/>
                                        </p:tgtEl>
                                      </p:cBhvr>
                                    </p:animEffect>
                                    <p:set>
                                      <p:cBhvr>
                                        <p:cTn id="46" dur="1" fill="hold">
                                          <p:stCondLst>
                                            <p:cond delay="499"/>
                                          </p:stCondLst>
                                        </p:cTn>
                                        <p:tgtEl>
                                          <p:spTgt spid="209929"/>
                                        </p:tgtEl>
                                        <p:attrNameLst>
                                          <p:attrName>style.visibility</p:attrName>
                                        </p:attrNameLst>
                                      </p:cBhvr>
                                      <p:to>
                                        <p:strVal val="hidden"/>
                                      </p:to>
                                    </p:set>
                                  </p:childTnLst>
                                </p:cTn>
                              </p:par>
                              <p:par>
                                <p:cTn id="47" presetID="53" presetClass="exit" presetSubtype="0" fill="hold" grpId="1" nodeType="withEffect">
                                  <p:stCondLst>
                                    <p:cond delay="0"/>
                                  </p:stCondLst>
                                  <p:childTnLst>
                                    <p:anim calcmode="lin" valueType="num">
                                      <p:cBhvr>
                                        <p:cTn id="48" dur="500"/>
                                        <p:tgtEl>
                                          <p:spTgt spid="209928"/>
                                        </p:tgtEl>
                                        <p:attrNameLst>
                                          <p:attrName>ppt_w</p:attrName>
                                        </p:attrNameLst>
                                      </p:cBhvr>
                                      <p:tavLst>
                                        <p:tav tm="0">
                                          <p:val>
                                            <p:strVal val="ppt_w"/>
                                          </p:val>
                                        </p:tav>
                                        <p:tav tm="100000">
                                          <p:val>
                                            <p:fltVal val="0"/>
                                          </p:val>
                                        </p:tav>
                                      </p:tavLst>
                                    </p:anim>
                                    <p:anim calcmode="lin" valueType="num">
                                      <p:cBhvr>
                                        <p:cTn id="49" dur="500"/>
                                        <p:tgtEl>
                                          <p:spTgt spid="209928"/>
                                        </p:tgtEl>
                                        <p:attrNameLst>
                                          <p:attrName>ppt_h</p:attrName>
                                        </p:attrNameLst>
                                      </p:cBhvr>
                                      <p:tavLst>
                                        <p:tav tm="0">
                                          <p:val>
                                            <p:strVal val="ppt_h"/>
                                          </p:val>
                                        </p:tav>
                                        <p:tav tm="100000">
                                          <p:val>
                                            <p:fltVal val="0"/>
                                          </p:val>
                                        </p:tav>
                                      </p:tavLst>
                                    </p:anim>
                                    <p:animEffect transition="out" filter="fade">
                                      <p:cBhvr>
                                        <p:cTn id="50" dur="500"/>
                                        <p:tgtEl>
                                          <p:spTgt spid="209928"/>
                                        </p:tgtEl>
                                      </p:cBhvr>
                                    </p:animEffect>
                                    <p:set>
                                      <p:cBhvr>
                                        <p:cTn id="51" dur="1" fill="hold">
                                          <p:stCondLst>
                                            <p:cond delay="499"/>
                                          </p:stCondLst>
                                        </p:cTn>
                                        <p:tgtEl>
                                          <p:spTgt spid="209928"/>
                                        </p:tgtEl>
                                        <p:attrNameLst>
                                          <p:attrName>style.visibility</p:attrName>
                                        </p:attrNameLst>
                                      </p:cBhvr>
                                      <p:to>
                                        <p:strVal val="hidden"/>
                                      </p:to>
                                    </p:set>
                                  </p:childTnLst>
                                </p:cTn>
                              </p:par>
                              <p:par>
                                <p:cTn id="52" presetID="53" presetClass="exit" presetSubtype="0" fill="hold" grpId="1" nodeType="withEffect">
                                  <p:stCondLst>
                                    <p:cond delay="0"/>
                                  </p:stCondLst>
                                  <p:childTnLst>
                                    <p:anim calcmode="lin" valueType="num">
                                      <p:cBhvr>
                                        <p:cTn id="53" dur="500"/>
                                        <p:tgtEl>
                                          <p:spTgt spid="209930"/>
                                        </p:tgtEl>
                                        <p:attrNameLst>
                                          <p:attrName>ppt_w</p:attrName>
                                        </p:attrNameLst>
                                      </p:cBhvr>
                                      <p:tavLst>
                                        <p:tav tm="0">
                                          <p:val>
                                            <p:strVal val="ppt_w"/>
                                          </p:val>
                                        </p:tav>
                                        <p:tav tm="100000">
                                          <p:val>
                                            <p:fltVal val="0"/>
                                          </p:val>
                                        </p:tav>
                                      </p:tavLst>
                                    </p:anim>
                                    <p:anim calcmode="lin" valueType="num">
                                      <p:cBhvr>
                                        <p:cTn id="54" dur="500"/>
                                        <p:tgtEl>
                                          <p:spTgt spid="209930"/>
                                        </p:tgtEl>
                                        <p:attrNameLst>
                                          <p:attrName>ppt_h</p:attrName>
                                        </p:attrNameLst>
                                      </p:cBhvr>
                                      <p:tavLst>
                                        <p:tav tm="0">
                                          <p:val>
                                            <p:strVal val="ppt_h"/>
                                          </p:val>
                                        </p:tav>
                                        <p:tav tm="100000">
                                          <p:val>
                                            <p:fltVal val="0"/>
                                          </p:val>
                                        </p:tav>
                                      </p:tavLst>
                                    </p:anim>
                                    <p:animEffect transition="out" filter="fade">
                                      <p:cBhvr>
                                        <p:cTn id="55" dur="500"/>
                                        <p:tgtEl>
                                          <p:spTgt spid="209930"/>
                                        </p:tgtEl>
                                      </p:cBhvr>
                                    </p:animEffect>
                                    <p:set>
                                      <p:cBhvr>
                                        <p:cTn id="56" dur="1" fill="hold">
                                          <p:stCondLst>
                                            <p:cond delay="499"/>
                                          </p:stCondLst>
                                        </p:cTn>
                                        <p:tgtEl>
                                          <p:spTgt spid="209930"/>
                                        </p:tgtEl>
                                        <p:attrNameLst>
                                          <p:attrName>style.visibility</p:attrName>
                                        </p:attrNameLst>
                                      </p:cBhvr>
                                      <p:to>
                                        <p:strVal val="hidden"/>
                                      </p:to>
                                    </p:set>
                                  </p:childTnLst>
                                </p:cTn>
                              </p:par>
                              <p:par>
                                <p:cTn id="57" presetID="53" presetClass="exit" presetSubtype="0" fill="hold" grpId="1" nodeType="withEffect">
                                  <p:stCondLst>
                                    <p:cond delay="0"/>
                                  </p:stCondLst>
                                  <p:childTnLst>
                                    <p:anim calcmode="lin" valueType="num">
                                      <p:cBhvr>
                                        <p:cTn id="58" dur="500"/>
                                        <p:tgtEl>
                                          <p:spTgt spid="209927"/>
                                        </p:tgtEl>
                                        <p:attrNameLst>
                                          <p:attrName>ppt_w</p:attrName>
                                        </p:attrNameLst>
                                      </p:cBhvr>
                                      <p:tavLst>
                                        <p:tav tm="0">
                                          <p:val>
                                            <p:strVal val="ppt_w"/>
                                          </p:val>
                                        </p:tav>
                                        <p:tav tm="100000">
                                          <p:val>
                                            <p:fltVal val="0"/>
                                          </p:val>
                                        </p:tav>
                                      </p:tavLst>
                                    </p:anim>
                                    <p:anim calcmode="lin" valueType="num">
                                      <p:cBhvr>
                                        <p:cTn id="59" dur="500"/>
                                        <p:tgtEl>
                                          <p:spTgt spid="209927"/>
                                        </p:tgtEl>
                                        <p:attrNameLst>
                                          <p:attrName>ppt_h</p:attrName>
                                        </p:attrNameLst>
                                      </p:cBhvr>
                                      <p:tavLst>
                                        <p:tav tm="0">
                                          <p:val>
                                            <p:strVal val="ppt_h"/>
                                          </p:val>
                                        </p:tav>
                                        <p:tav tm="100000">
                                          <p:val>
                                            <p:fltVal val="0"/>
                                          </p:val>
                                        </p:tav>
                                      </p:tavLst>
                                    </p:anim>
                                    <p:animEffect transition="out" filter="fade">
                                      <p:cBhvr>
                                        <p:cTn id="60" dur="500"/>
                                        <p:tgtEl>
                                          <p:spTgt spid="209927"/>
                                        </p:tgtEl>
                                      </p:cBhvr>
                                    </p:animEffect>
                                    <p:set>
                                      <p:cBhvr>
                                        <p:cTn id="61" dur="1" fill="hold">
                                          <p:stCondLst>
                                            <p:cond delay="499"/>
                                          </p:stCondLst>
                                        </p:cTn>
                                        <p:tgtEl>
                                          <p:spTgt spid="209927"/>
                                        </p:tgtEl>
                                        <p:attrNameLst>
                                          <p:attrName>style.visibility</p:attrName>
                                        </p:attrNameLst>
                                      </p:cBhvr>
                                      <p:to>
                                        <p:strVal val="hidden"/>
                                      </p:to>
                                    </p:set>
                                  </p:childTnLst>
                                </p:cTn>
                              </p:par>
                              <p:par>
                                <p:cTn id="62" presetID="53" presetClass="entr" presetSubtype="0" fill="hold" grpId="0" nodeType="withEffect">
                                  <p:stCondLst>
                                    <p:cond delay="0"/>
                                  </p:stCondLst>
                                  <p:childTnLst>
                                    <p:set>
                                      <p:cBhvr>
                                        <p:cTn id="63" dur="1" fill="hold">
                                          <p:stCondLst>
                                            <p:cond delay="0"/>
                                          </p:stCondLst>
                                        </p:cTn>
                                        <p:tgtEl>
                                          <p:spTgt spid="209931"/>
                                        </p:tgtEl>
                                        <p:attrNameLst>
                                          <p:attrName>style.visibility</p:attrName>
                                        </p:attrNameLst>
                                      </p:cBhvr>
                                      <p:to>
                                        <p:strVal val="visible"/>
                                      </p:to>
                                    </p:set>
                                    <p:anim calcmode="lin" valueType="num">
                                      <p:cBhvr>
                                        <p:cTn id="64" dur="500" fill="hold"/>
                                        <p:tgtEl>
                                          <p:spTgt spid="209931"/>
                                        </p:tgtEl>
                                        <p:attrNameLst>
                                          <p:attrName>ppt_w</p:attrName>
                                        </p:attrNameLst>
                                      </p:cBhvr>
                                      <p:tavLst>
                                        <p:tav tm="0">
                                          <p:val>
                                            <p:fltVal val="0"/>
                                          </p:val>
                                        </p:tav>
                                        <p:tav tm="100000">
                                          <p:val>
                                            <p:strVal val="#ppt_w"/>
                                          </p:val>
                                        </p:tav>
                                      </p:tavLst>
                                    </p:anim>
                                    <p:anim calcmode="lin" valueType="num">
                                      <p:cBhvr>
                                        <p:cTn id="65" dur="500" fill="hold"/>
                                        <p:tgtEl>
                                          <p:spTgt spid="209931"/>
                                        </p:tgtEl>
                                        <p:attrNameLst>
                                          <p:attrName>ppt_h</p:attrName>
                                        </p:attrNameLst>
                                      </p:cBhvr>
                                      <p:tavLst>
                                        <p:tav tm="0">
                                          <p:val>
                                            <p:fltVal val="0"/>
                                          </p:val>
                                        </p:tav>
                                        <p:tav tm="100000">
                                          <p:val>
                                            <p:strVal val="#ppt_h"/>
                                          </p:val>
                                        </p:tav>
                                      </p:tavLst>
                                    </p:anim>
                                    <p:animEffect transition="in" filter="fade">
                                      <p:cBhvr>
                                        <p:cTn id="66" dur="500"/>
                                        <p:tgtEl>
                                          <p:spTgt spid="209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6" grpId="0" animBg="1"/>
      <p:bldP spid="209926" grpId="1" animBg="1"/>
      <p:bldP spid="209927" grpId="0" animBg="1"/>
      <p:bldP spid="209927" grpId="1" animBg="1"/>
      <p:bldP spid="209928" grpId="0" animBg="1"/>
      <p:bldP spid="209928" grpId="1" animBg="1"/>
      <p:bldP spid="209929" grpId="0" animBg="1"/>
      <p:bldP spid="209929" grpId="1" animBg="1"/>
      <p:bldP spid="209930" grpId="0" animBg="1"/>
      <p:bldP spid="209930" grpId="1" animBg="1"/>
      <p:bldP spid="2099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43000" y="0"/>
            <a:ext cx="7772400" cy="914400"/>
          </a:xfrm>
        </p:spPr>
        <p:txBody>
          <a:bodyPr/>
          <a:lstStyle/>
          <a:p>
            <a:r>
              <a:rPr lang="en-US" sz="4800">
                <a:latin typeface="Times New Roman" charset="0"/>
              </a:rPr>
              <a:t>Cuban Missile Crisis</a:t>
            </a:r>
          </a:p>
        </p:txBody>
      </p:sp>
      <p:sp>
        <p:nvSpPr>
          <p:cNvPr id="24579" name="Rectangle 3"/>
          <p:cNvSpPr>
            <a:spLocks noGrp="1" noChangeArrowheads="1"/>
          </p:cNvSpPr>
          <p:nvPr>
            <p:ph type="body" idx="1"/>
          </p:nvPr>
        </p:nvSpPr>
        <p:spPr>
          <a:xfrm>
            <a:off x="838200" y="762000"/>
            <a:ext cx="8305800" cy="6096000"/>
          </a:xfrm>
          <a:noFill/>
        </p:spPr>
        <p:txBody>
          <a:bodyPr/>
          <a:lstStyle/>
          <a:p>
            <a:pPr>
              <a:lnSpc>
                <a:spcPct val="90000"/>
              </a:lnSpc>
            </a:pPr>
            <a:r>
              <a:rPr lang="en-US">
                <a:latin typeface="Arial" charset="0"/>
              </a:rPr>
              <a:t>The standoff ended when Russia removed its Cuban missiles &amp; the USA vowed to never invade Cuba</a:t>
            </a:r>
          </a:p>
          <a:p>
            <a:pPr>
              <a:lnSpc>
                <a:spcPct val="90000"/>
              </a:lnSpc>
            </a:pPr>
            <a:r>
              <a:rPr lang="en-US">
                <a:latin typeface="Arial" charset="0"/>
              </a:rPr>
              <a:t>The impact of the crisis:</a:t>
            </a:r>
          </a:p>
          <a:p>
            <a:pPr lvl="1">
              <a:lnSpc>
                <a:spcPct val="90000"/>
              </a:lnSpc>
            </a:pPr>
            <a:r>
              <a:rPr lang="en-US">
                <a:latin typeface="Arial" charset="0"/>
              </a:rPr>
              <a:t>Seen</a:t>
            </a:r>
            <a:r>
              <a:rPr lang="en-US" sz="3000">
                <a:latin typeface="Arial" charset="0"/>
              </a:rPr>
              <a:t> </a:t>
            </a:r>
            <a:r>
              <a:rPr lang="en-US">
                <a:latin typeface="Arial" charset="0"/>
              </a:rPr>
              <a:t>as</a:t>
            </a:r>
            <a:r>
              <a:rPr lang="en-US" sz="3000">
                <a:latin typeface="Arial" charset="0"/>
              </a:rPr>
              <a:t> </a:t>
            </a:r>
            <a:r>
              <a:rPr lang="en-US">
                <a:latin typeface="Arial" charset="0"/>
              </a:rPr>
              <a:t>a</a:t>
            </a:r>
            <a:r>
              <a:rPr lang="en-US" sz="3000">
                <a:latin typeface="Arial" charset="0"/>
              </a:rPr>
              <a:t> </a:t>
            </a:r>
            <a:r>
              <a:rPr lang="en-US">
                <a:latin typeface="Arial" charset="0"/>
              </a:rPr>
              <a:t>political</a:t>
            </a:r>
            <a:r>
              <a:rPr lang="en-US" sz="3000">
                <a:latin typeface="Arial" charset="0"/>
              </a:rPr>
              <a:t> </a:t>
            </a:r>
            <a:r>
              <a:rPr lang="en-US">
                <a:latin typeface="Arial" charset="0"/>
              </a:rPr>
              <a:t>victory</a:t>
            </a:r>
            <a:r>
              <a:rPr lang="en-US" sz="3000">
                <a:latin typeface="Arial" charset="0"/>
              </a:rPr>
              <a:t> </a:t>
            </a:r>
            <a:r>
              <a:rPr lang="en-US">
                <a:latin typeface="Arial" charset="0"/>
              </a:rPr>
              <a:t>for</a:t>
            </a:r>
            <a:r>
              <a:rPr lang="en-US" sz="3000">
                <a:latin typeface="Arial" charset="0"/>
              </a:rPr>
              <a:t> </a:t>
            </a:r>
            <a:r>
              <a:rPr lang="en-US">
                <a:latin typeface="Arial" charset="0"/>
              </a:rPr>
              <a:t>JFK</a:t>
            </a:r>
          </a:p>
          <a:p>
            <a:pPr lvl="1">
              <a:lnSpc>
                <a:spcPct val="90000"/>
              </a:lnSpc>
            </a:pPr>
            <a:r>
              <a:rPr lang="en-US">
                <a:latin typeface="Arial" charset="0"/>
              </a:rPr>
              <a:t>Installed a </a:t>
            </a:r>
            <a:r>
              <a:rPr lang="ja-JP" altLang="en-US">
                <a:latin typeface="Arial" charset="0"/>
              </a:rPr>
              <a:t>“</a:t>
            </a:r>
            <a:r>
              <a:rPr lang="en-US">
                <a:latin typeface="Arial" charset="0"/>
              </a:rPr>
              <a:t>hot line</a:t>
            </a:r>
            <a:r>
              <a:rPr lang="ja-JP" altLang="en-US">
                <a:latin typeface="Arial" charset="0"/>
              </a:rPr>
              <a:t>”</a:t>
            </a:r>
            <a:r>
              <a:rPr lang="en-US">
                <a:latin typeface="Arial" charset="0"/>
              </a:rPr>
              <a:t> to improve US-Soviet communications</a:t>
            </a:r>
          </a:p>
          <a:p>
            <a:pPr lvl="1">
              <a:lnSpc>
                <a:spcPct val="90000"/>
              </a:lnSpc>
            </a:pPr>
            <a:r>
              <a:rPr lang="en-US">
                <a:latin typeface="Arial" charset="0"/>
              </a:rPr>
              <a:t>This near-nuclear war convinced both sides to move from confrontation to negotiation </a:t>
            </a:r>
          </a:p>
        </p:txBody>
      </p:sp>
      <p:sp>
        <p:nvSpPr>
          <p:cNvPr id="216068" name="AutoShape 4"/>
          <p:cNvSpPr>
            <a:spLocks noChangeArrowheads="1"/>
          </p:cNvSpPr>
          <p:nvPr/>
        </p:nvSpPr>
        <p:spPr bwMode="auto">
          <a:xfrm>
            <a:off x="228600" y="2209800"/>
            <a:ext cx="8763000" cy="2286000"/>
          </a:xfrm>
          <a:prstGeom prst="wedgeRectCallout">
            <a:avLst>
              <a:gd name="adj1" fmla="val 12426"/>
              <a:gd name="adj2" fmla="val 127708"/>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ja-JP" altLang="en-US" sz="3600"/>
              <a:t>“</a:t>
            </a:r>
            <a:r>
              <a:rPr lang="en-US" sz="3600" i="1"/>
              <a:t>Our most basic common link is the fact that we all inhabit this planet. We all breathe the same air. We all cherish our children</a:t>
            </a:r>
            <a:r>
              <a:rPr lang="ja-JP" altLang="en-US" sz="3600" i="1"/>
              <a:t>’</a:t>
            </a:r>
            <a:r>
              <a:rPr lang="en-US" sz="3600" i="1"/>
              <a:t>s future. We are all mortal</a:t>
            </a:r>
            <a:r>
              <a:rPr lang="en-US" sz="3600"/>
              <a:t>.</a:t>
            </a:r>
            <a:r>
              <a:rPr lang="ja-JP" altLang="en-US" sz="3600"/>
              <a:t>”</a:t>
            </a:r>
            <a:endParaRPr lang="en-US" sz="3600"/>
          </a:p>
          <a:p>
            <a:pPr algn="r">
              <a:lnSpc>
                <a:spcPct val="80000"/>
              </a:lnSpc>
            </a:pPr>
            <a:r>
              <a:rPr lang="en-US" sz="3600"/>
              <a:t>—JFK	 </a:t>
            </a:r>
          </a:p>
        </p:txBody>
      </p:sp>
      <p:sp>
        <p:nvSpPr>
          <p:cNvPr id="216069" name="AutoShape 5"/>
          <p:cNvSpPr>
            <a:spLocks noChangeArrowheads="1"/>
          </p:cNvSpPr>
          <p:nvPr/>
        </p:nvSpPr>
        <p:spPr bwMode="auto">
          <a:xfrm>
            <a:off x="2590800" y="228600"/>
            <a:ext cx="5334000" cy="1066800"/>
          </a:xfrm>
          <a:prstGeom prst="wedgeRectCallout">
            <a:avLst>
              <a:gd name="adj1" fmla="val 30653"/>
              <a:gd name="adj2" fmla="val 113838"/>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200" dirty="0" smtClean="0"/>
              <a:t>And…U.S. removal of nuclear weapons in Turkey</a:t>
            </a:r>
            <a:endParaRPr lang="en-US" sz="3200" dirty="0"/>
          </a:p>
        </p:txBody>
      </p:sp>
    </p:spTree>
    <p:extLst>
      <p:ext uri="{BB962C8B-B14F-4D97-AF65-F5344CB8AC3E}">
        <p14:creationId xmlns:p14="http://schemas.microsoft.com/office/powerpoint/2010/main" val="2800810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6069"/>
                                        </p:tgtEl>
                                        <p:attrNameLst>
                                          <p:attrName>style.visibility</p:attrName>
                                        </p:attrNameLst>
                                      </p:cBhvr>
                                      <p:to>
                                        <p:strVal val="visible"/>
                                      </p:to>
                                    </p:set>
                                    <p:anim calcmode="lin" valueType="num">
                                      <p:cBhvr>
                                        <p:cTn id="7" dur="500" fill="hold"/>
                                        <p:tgtEl>
                                          <p:spTgt spid="216069"/>
                                        </p:tgtEl>
                                        <p:attrNameLst>
                                          <p:attrName>ppt_w</p:attrName>
                                        </p:attrNameLst>
                                      </p:cBhvr>
                                      <p:tavLst>
                                        <p:tav tm="0">
                                          <p:val>
                                            <p:fltVal val="0"/>
                                          </p:val>
                                        </p:tav>
                                        <p:tav tm="100000">
                                          <p:val>
                                            <p:strVal val="#ppt_w"/>
                                          </p:val>
                                        </p:tav>
                                      </p:tavLst>
                                    </p:anim>
                                    <p:anim calcmode="lin" valueType="num">
                                      <p:cBhvr>
                                        <p:cTn id="8" dur="500" fill="hold"/>
                                        <p:tgtEl>
                                          <p:spTgt spid="216069"/>
                                        </p:tgtEl>
                                        <p:attrNameLst>
                                          <p:attrName>ppt_h</p:attrName>
                                        </p:attrNameLst>
                                      </p:cBhvr>
                                      <p:tavLst>
                                        <p:tav tm="0">
                                          <p:val>
                                            <p:fltVal val="0"/>
                                          </p:val>
                                        </p:tav>
                                        <p:tav tm="100000">
                                          <p:val>
                                            <p:strVal val="#ppt_h"/>
                                          </p:val>
                                        </p:tav>
                                      </p:tavLst>
                                    </p:anim>
                                    <p:animEffect transition="in" filter="fade">
                                      <p:cBhvr>
                                        <p:cTn id="9" dur="500"/>
                                        <p:tgtEl>
                                          <p:spTgt spid="21606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16068"/>
                                        </p:tgtEl>
                                        <p:attrNameLst>
                                          <p:attrName>style.visibility</p:attrName>
                                        </p:attrNameLst>
                                      </p:cBhvr>
                                      <p:to>
                                        <p:strVal val="visible"/>
                                      </p:to>
                                    </p:set>
                                    <p:anim calcmode="lin" valueType="num">
                                      <p:cBhvr>
                                        <p:cTn id="14" dur="500" fill="hold"/>
                                        <p:tgtEl>
                                          <p:spTgt spid="216068"/>
                                        </p:tgtEl>
                                        <p:attrNameLst>
                                          <p:attrName>ppt_w</p:attrName>
                                        </p:attrNameLst>
                                      </p:cBhvr>
                                      <p:tavLst>
                                        <p:tav tm="0">
                                          <p:val>
                                            <p:fltVal val="0"/>
                                          </p:val>
                                        </p:tav>
                                        <p:tav tm="100000">
                                          <p:val>
                                            <p:strVal val="#ppt_w"/>
                                          </p:val>
                                        </p:tav>
                                      </p:tavLst>
                                    </p:anim>
                                    <p:anim calcmode="lin" valueType="num">
                                      <p:cBhvr>
                                        <p:cTn id="15" dur="500" fill="hold"/>
                                        <p:tgtEl>
                                          <p:spTgt spid="216068"/>
                                        </p:tgtEl>
                                        <p:attrNameLst>
                                          <p:attrName>ppt_h</p:attrName>
                                        </p:attrNameLst>
                                      </p:cBhvr>
                                      <p:tavLst>
                                        <p:tav tm="0">
                                          <p:val>
                                            <p:fltVal val="0"/>
                                          </p:val>
                                        </p:tav>
                                        <p:tav tm="100000">
                                          <p:val>
                                            <p:strVal val="#ppt_h"/>
                                          </p:val>
                                        </p:tav>
                                      </p:tavLst>
                                    </p:anim>
                                    <p:animEffect transition="in" filter="fade">
                                      <p:cBhvr>
                                        <p:cTn id="16" dur="500"/>
                                        <p:tgtEl>
                                          <p:spTgt spid="216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animBg="1"/>
      <p:bldP spid="21606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2" name="Rectangle 4"/>
          <p:cNvSpPr>
            <a:spLocks noGrp="1" noChangeArrowheads="1"/>
          </p:cNvSpPr>
          <p:nvPr>
            <p:ph type="title"/>
          </p:nvPr>
        </p:nvSpPr>
        <p:spPr>
          <a:xfrm>
            <a:off x="1143000" y="0"/>
            <a:ext cx="7772400" cy="762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"Let Us Continue"</a:t>
            </a:r>
          </a:p>
        </p:txBody>
      </p:sp>
      <p:sp>
        <p:nvSpPr>
          <p:cNvPr id="27653" name="Rectangle 5"/>
          <p:cNvSpPr>
            <a:spLocks noGrp="1" noChangeArrowheads="1"/>
          </p:cNvSpPr>
          <p:nvPr>
            <p:ph type="body" idx="1"/>
          </p:nvPr>
        </p:nvSpPr>
        <p:spPr>
          <a:xfrm>
            <a:off x="838200" y="685800"/>
            <a:ext cx="8305800" cy="61722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5000"/>
              </a:lnSpc>
              <a:spcBef>
                <a:spcPct val="15000"/>
              </a:spcBef>
            </a:pPr>
            <a:r>
              <a:rPr lang="en-US">
                <a:latin typeface="Arial" charset="0"/>
              </a:rPr>
              <a:t>On Nov 22, 1963 in Dallas, JFK was assassinated &amp; VP Lyndon Johnson became president:</a:t>
            </a:r>
          </a:p>
          <a:p>
            <a:pPr lvl="1">
              <a:lnSpc>
                <a:spcPct val="95000"/>
              </a:lnSpc>
              <a:spcBef>
                <a:spcPct val="15000"/>
              </a:spcBef>
            </a:pPr>
            <a:r>
              <a:rPr lang="en-US">
                <a:latin typeface="Arial" charset="0"/>
              </a:rPr>
              <a:t>LBJ was a master politician with a reputation for getting results</a:t>
            </a:r>
          </a:p>
          <a:p>
            <a:pPr lvl="1">
              <a:lnSpc>
                <a:spcPct val="95000"/>
              </a:lnSpc>
              <a:spcBef>
                <a:spcPct val="15000"/>
              </a:spcBef>
            </a:pPr>
            <a:r>
              <a:rPr lang="en-US">
                <a:latin typeface="Arial" charset="0"/>
              </a:rPr>
              <a:t>LBJ promised to continue Kennedy's liberal agenda</a:t>
            </a:r>
          </a:p>
          <a:p>
            <a:pPr lvl="1">
              <a:lnSpc>
                <a:spcPct val="95000"/>
              </a:lnSpc>
              <a:spcBef>
                <a:spcPct val="15000"/>
              </a:spcBef>
            </a:pPr>
            <a:r>
              <a:rPr lang="en-US">
                <a:latin typeface="Arial" charset="0"/>
              </a:rPr>
              <a:t>LBJ ultimately exceeded JFK</a:t>
            </a:r>
            <a:r>
              <a:rPr lang="ja-JP" altLang="en-US">
                <a:latin typeface="Arial" charset="0"/>
              </a:rPr>
              <a:t>’</a:t>
            </a:r>
            <a:r>
              <a:rPr lang="en-US">
                <a:latin typeface="Arial" charset="0"/>
              </a:rPr>
              <a:t>s record on providing economic &amp; racial equality</a:t>
            </a:r>
          </a:p>
        </p:txBody>
      </p:sp>
      <p:sp>
        <p:nvSpPr>
          <p:cNvPr id="224262" name="AutoShape 6"/>
          <p:cNvSpPr>
            <a:spLocks noChangeArrowheads="1"/>
          </p:cNvSpPr>
          <p:nvPr/>
        </p:nvSpPr>
        <p:spPr bwMode="auto">
          <a:xfrm>
            <a:off x="152400" y="2743200"/>
            <a:ext cx="8915400" cy="1524000"/>
          </a:xfrm>
          <a:prstGeom prst="wedgeRectCallout">
            <a:avLst>
              <a:gd name="adj1" fmla="val 11787"/>
              <a:gd name="adj2" fmla="val 109273"/>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200" dirty="0"/>
              <a:t>LBJ helped push through the greatest </a:t>
            </a:r>
            <a:r>
              <a:rPr lang="en-US" sz="3200" dirty="0" smtClean="0"/>
              <a:t>array of </a:t>
            </a:r>
            <a:r>
              <a:rPr lang="en-US" sz="3200" dirty="0"/>
              <a:t>liberal legislation in U.S. history </a:t>
            </a:r>
            <a:r>
              <a:rPr lang="en-US" sz="3200" dirty="0" smtClean="0"/>
              <a:t>(</a:t>
            </a:r>
            <a:r>
              <a:rPr kumimoji="1" lang="ja-JP" altLang="en-US" sz="3200" dirty="0"/>
              <a:t>“</a:t>
            </a:r>
            <a:r>
              <a:rPr kumimoji="1" lang="en-US" sz="3200" u="sng" dirty="0"/>
              <a:t>Great Society</a:t>
            </a:r>
            <a:r>
              <a:rPr kumimoji="1" lang="ja-JP" altLang="en-US" sz="3200" dirty="0"/>
              <a:t>”</a:t>
            </a:r>
            <a:r>
              <a:rPr kumimoji="1" lang="en-US" sz="3200" dirty="0"/>
              <a:t>)</a:t>
            </a:r>
            <a:r>
              <a:rPr lang="en-US" sz="3200" dirty="0"/>
              <a:t>, surpassing FDR</a:t>
            </a:r>
            <a:r>
              <a:rPr lang="ja-JP" altLang="en-US" sz="3200" dirty="0"/>
              <a:t>’</a:t>
            </a:r>
            <a:r>
              <a:rPr lang="en-US" sz="3200" dirty="0"/>
              <a:t>s New Deal</a:t>
            </a:r>
          </a:p>
        </p:txBody>
      </p:sp>
    </p:spTree>
    <p:extLst>
      <p:ext uri="{BB962C8B-B14F-4D97-AF65-F5344CB8AC3E}">
        <p14:creationId xmlns:p14="http://schemas.microsoft.com/office/powerpoint/2010/main" val="9277118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4262"/>
                                        </p:tgtEl>
                                        <p:attrNameLst>
                                          <p:attrName>style.visibility</p:attrName>
                                        </p:attrNameLst>
                                      </p:cBhvr>
                                      <p:to>
                                        <p:strVal val="visible"/>
                                      </p:to>
                                    </p:set>
                                    <p:anim calcmode="lin" valueType="num">
                                      <p:cBhvr>
                                        <p:cTn id="7" dur="500" fill="hold"/>
                                        <p:tgtEl>
                                          <p:spTgt spid="224262"/>
                                        </p:tgtEl>
                                        <p:attrNameLst>
                                          <p:attrName>ppt_w</p:attrName>
                                        </p:attrNameLst>
                                      </p:cBhvr>
                                      <p:tavLst>
                                        <p:tav tm="0">
                                          <p:val>
                                            <p:fltVal val="0"/>
                                          </p:val>
                                        </p:tav>
                                        <p:tav tm="100000">
                                          <p:val>
                                            <p:strVal val="#ppt_w"/>
                                          </p:val>
                                        </p:tav>
                                      </p:tavLst>
                                    </p:anim>
                                    <p:anim calcmode="lin" valueType="num">
                                      <p:cBhvr>
                                        <p:cTn id="8" dur="500" fill="hold"/>
                                        <p:tgtEl>
                                          <p:spTgt spid="224262"/>
                                        </p:tgtEl>
                                        <p:attrNameLst>
                                          <p:attrName>ppt_h</p:attrName>
                                        </p:attrNameLst>
                                      </p:cBhvr>
                                      <p:tavLst>
                                        <p:tav tm="0">
                                          <p:val>
                                            <p:fltVal val="0"/>
                                          </p:val>
                                        </p:tav>
                                        <p:tav tm="100000">
                                          <p:val>
                                            <p:strVal val="#ppt_h"/>
                                          </p:val>
                                        </p:tav>
                                      </p:tavLst>
                                    </p:anim>
                                    <p:animEffect transition="in" filter="fade">
                                      <p:cBhvr>
                                        <p:cTn id="9" dur="500"/>
                                        <p:tgtEl>
                                          <p:spTgt spid="22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7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72" name="Rectangle 4"/>
          <p:cNvSpPr>
            <a:spLocks noGrp="1" noChangeArrowheads="1"/>
          </p:cNvSpPr>
          <p:nvPr>
            <p:ph type="title"/>
          </p:nvPr>
        </p:nvSpPr>
        <p:spPr>
          <a:xfrm>
            <a:off x="1143000" y="0"/>
            <a:ext cx="7772400" cy="9906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Lyndon Johnson in Action</a:t>
            </a:r>
          </a:p>
        </p:txBody>
      </p:sp>
      <p:sp>
        <p:nvSpPr>
          <p:cNvPr id="228357" name="Rectangle 5"/>
          <p:cNvSpPr>
            <a:spLocks noGrp="1" noChangeArrowheads="1"/>
          </p:cNvSpPr>
          <p:nvPr>
            <p:ph type="body" idx="1"/>
          </p:nvPr>
        </p:nvSpPr>
        <p:spPr>
          <a:xfrm>
            <a:off x="838200" y="838200"/>
            <a:ext cx="8305800" cy="60198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Arial" charset="0"/>
              </a:rPr>
              <a:t>LBJ quickly pushed through Congress 2 key </a:t>
            </a:r>
            <a:r>
              <a:rPr lang="ja-JP" altLang="en-US">
                <a:latin typeface="Arial" charset="0"/>
              </a:rPr>
              <a:t>“</a:t>
            </a:r>
            <a:r>
              <a:rPr lang="en-US">
                <a:latin typeface="Arial" charset="0"/>
              </a:rPr>
              <a:t>Kennedy</a:t>
            </a:r>
            <a:r>
              <a:rPr lang="ja-JP" altLang="en-US">
                <a:latin typeface="Arial" charset="0"/>
              </a:rPr>
              <a:t>”</a:t>
            </a:r>
            <a:r>
              <a:rPr lang="en-US">
                <a:latin typeface="Arial" charset="0"/>
              </a:rPr>
              <a:t> bills:</a:t>
            </a:r>
          </a:p>
          <a:p>
            <a:pPr lvl="1"/>
            <a:r>
              <a:rPr lang="en-US">
                <a:latin typeface="Arial" charset="0"/>
              </a:rPr>
              <a:t>A $10 billion reduction in income taxes that led to increased consumer spending &amp; new jobs</a:t>
            </a:r>
          </a:p>
          <a:p>
            <a:pPr lvl="1"/>
            <a:r>
              <a:rPr lang="en-US">
                <a:latin typeface="Arial" charset="0"/>
              </a:rPr>
              <a:t>The </a:t>
            </a:r>
            <a:r>
              <a:rPr lang="en-US" u="sng">
                <a:effectLst>
                  <a:outerShdw blurRad="38100" dist="38100" dir="2700000" algn="tl">
                    <a:srgbClr val="DDDDDD"/>
                  </a:outerShdw>
                </a:effectLst>
                <a:latin typeface="Arial" charset="0"/>
              </a:rPr>
              <a:t>Civil Rights Act of 1964</a:t>
            </a:r>
            <a:r>
              <a:rPr lang="en-US">
                <a:latin typeface="Arial" charset="0"/>
              </a:rPr>
              <a:t> that declared segregation in public facilities illegal &amp; protected black voting rights</a:t>
            </a:r>
          </a:p>
        </p:txBody>
      </p:sp>
      <p:sp>
        <p:nvSpPr>
          <p:cNvPr id="228358" name="AutoShape 6"/>
          <p:cNvSpPr>
            <a:spLocks noChangeArrowheads="1"/>
          </p:cNvSpPr>
          <p:nvPr/>
        </p:nvSpPr>
        <p:spPr bwMode="auto">
          <a:xfrm>
            <a:off x="1143000" y="2286000"/>
            <a:ext cx="7467600" cy="990600"/>
          </a:xfrm>
          <a:prstGeom prst="wedgeRectCallout">
            <a:avLst>
              <a:gd name="adj1" fmla="val -6120"/>
              <a:gd name="adj2" fmla="val 148880"/>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30000"/>
              </a:spcBef>
            </a:pPr>
            <a:r>
              <a:rPr lang="en-US" sz="3200" dirty="0"/>
              <a:t>The most significant legislation on race since the Reconstruction Amendments</a:t>
            </a:r>
          </a:p>
        </p:txBody>
      </p:sp>
    </p:spTree>
    <p:extLst>
      <p:ext uri="{BB962C8B-B14F-4D97-AF65-F5344CB8AC3E}">
        <p14:creationId xmlns:p14="http://schemas.microsoft.com/office/powerpoint/2010/main" val="18384271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8358"/>
                                        </p:tgtEl>
                                        <p:attrNameLst>
                                          <p:attrName>style.visibility</p:attrName>
                                        </p:attrNameLst>
                                      </p:cBhvr>
                                      <p:to>
                                        <p:strVal val="visible"/>
                                      </p:to>
                                    </p:set>
                                    <p:anim calcmode="lin" valueType="num">
                                      <p:cBhvr>
                                        <p:cTn id="7" dur="500" fill="hold"/>
                                        <p:tgtEl>
                                          <p:spTgt spid="228358"/>
                                        </p:tgtEl>
                                        <p:attrNameLst>
                                          <p:attrName>ppt_w</p:attrName>
                                        </p:attrNameLst>
                                      </p:cBhvr>
                                      <p:tavLst>
                                        <p:tav tm="0">
                                          <p:val>
                                            <p:fltVal val="0"/>
                                          </p:val>
                                        </p:tav>
                                        <p:tav tm="100000">
                                          <p:val>
                                            <p:strVal val="#ppt_w"/>
                                          </p:val>
                                        </p:tav>
                                      </p:tavLst>
                                    </p:anim>
                                    <p:anim calcmode="lin" valueType="num">
                                      <p:cBhvr>
                                        <p:cTn id="8" dur="500" fill="hold"/>
                                        <p:tgtEl>
                                          <p:spTgt spid="228358"/>
                                        </p:tgtEl>
                                        <p:attrNameLst>
                                          <p:attrName>ppt_h</p:attrName>
                                        </p:attrNameLst>
                                      </p:cBhvr>
                                      <p:tavLst>
                                        <p:tav tm="0">
                                          <p:val>
                                            <p:fltVal val="0"/>
                                          </p:val>
                                        </p:tav>
                                        <p:tav tm="100000">
                                          <p:val>
                                            <p:strVal val="#ppt_h"/>
                                          </p:val>
                                        </p:tav>
                                      </p:tavLst>
                                    </p:anim>
                                    <p:animEffect transition="in" filter="fade">
                                      <p:cBhvr>
                                        <p:cTn id="9" dur="500"/>
                                        <p:tgtEl>
                                          <p:spTgt spid="228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43000" y="0"/>
            <a:ext cx="7772400" cy="990600"/>
          </a:xfrm>
        </p:spPr>
        <p:txBody>
          <a:bodyPr/>
          <a:lstStyle/>
          <a:p>
            <a:r>
              <a:rPr lang="en-US">
                <a:latin typeface="Times New Roman" charset="0"/>
              </a:rPr>
              <a:t>The Election of 1964</a:t>
            </a:r>
          </a:p>
        </p:txBody>
      </p:sp>
      <p:sp>
        <p:nvSpPr>
          <p:cNvPr id="34819" name="Rectangle 3"/>
          <p:cNvSpPr>
            <a:spLocks noGrp="1" noChangeArrowheads="1"/>
          </p:cNvSpPr>
          <p:nvPr>
            <p:ph type="body" idx="1"/>
          </p:nvPr>
        </p:nvSpPr>
        <p:spPr>
          <a:xfrm>
            <a:off x="914400" y="838200"/>
            <a:ext cx="8229600" cy="6019800"/>
          </a:xfrm>
        </p:spPr>
        <p:txBody>
          <a:bodyPr/>
          <a:lstStyle/>
          <a:p>
            <a:pPr>
              <a:spcBef>
                <a:spcPct val="15000"/>
              </a:spcBef>
            </a:pPr>
            <a:r>
              <a:rPr lang="en-US">
                <a:latin typeface="Arial" charset="0"/>
              </a:rPr>
              <a:t>In 1964, LBJ ran against: </a:t>
            </a:r>
          </a:p>
          <a:p>
            <a:pPr lvl="1">
              <a:spcBef>
                <a:spcPct val="15000"/>
              </a:spcBef>
            </a:pPr>
            <a:r>
              <a:rPr lang="en-US">
                <a:latin typeface="Arial" charset="0"/>
              </a:rPr>
              <a:t>Conservative Republican Barry Goldwater rejected LBJ</a:t>
            </a:r>
            <a:r>
              <a:rPr lang="ja-JP" altLang="en-US">
                <a:latin typeface="Arial" charset="0"/>
              </a:rPr>
              <a:t>’</a:t>
            </a:r>
            <a:r>
              <a:rPr lang="en-US">
                <a:latin typeface="Arial" charset="0"/>
              </a:rPr>
              <a:t>s liberal welfare programs &amp; called for a stronger foreign policy stance</a:t>
            </a:r>
          </a:p>
          <a:p>
            <a:pPr lvl="1">
              <a:spcBef>
                <a:spcPct val="15000"/>
              </a:spcBef>
            </a:pPr>
            <a:r>
              <a:rPr lang="en-US">
                <a:latin typeface="Arial" charset="0"/>
              </a:rPr>
              <a:t>Segregationist George Wallace</a:t>
            </a:r>
          </a:p>
          <a:p>
            <a:pPr>
              <a:spcBef>
                <a:spcPct val="15000"/>
              </a:spcBef>
            </a:pPr>
            <a:r>
              <a:rPr lang="en-US">
                <a:latin typeface="Arial" charset="0"/>
              </a:rPr>
              <a:t>LBJ won in a landslide &amp; the Democrats took control of Congress for 1</a:t>
            </a:r>
            <a:r>
              <a:rPr lang="en-US" baseline="30000">
                <a:latin typeface="Arial" charset="0"/>
              </a:rPr>
              <a:t>st</a:t>
            </a:r>
            <a:r>
              <a:rPr lang="en-US">
                <a:latin typeface="Arial" charset="0"/>
              </a:rPr>
              <a:t> time in 25 years</a:t>
            </a:r>
          </a:p>
        </p:txBody>
      </p:sp>
      <p:pic>
        <p:nvPicPr>
          <p:cNvPr id="234500" name="Picture 4" descr="6164_x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838200"/>
            <a:ext cx="33147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04" name="Picture 8" descr="goldwaternuts"/>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a:stretch>
            <a:fillRect/>
          </a:stretch>
        </p:blipFill>
        <p:spPr bwMode="auto">
          <a:xfrm>
            <a:off x="5670550" y="762000"/>
            <a:ext cx="3473450" cy="3505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4507" name="Picture 11" descr="1964_Electoral_Map"/>
          <p:cNvPicPr>
            <a:picLocks noChangeAspect="1" noChangeArrowheads="1"/>
          </p:cNvPicPr>
          <p:nvPr/>
        </p:nvPicPr>
        <p:blipFill>
          <a:blip r:embed="rId4">
            <a:lum bright="6000"/>
            <a:extLst>
              <a:ext uri="{28A0092B-C50C-407E-A947-70E740481C1C}">
                <a14:useLocalDpi xmlns:a14="http://schemas.microsoft.com/office/drawing/2010/main" val="0"/>
              </a:ext>
            </a:extLst>
          </a:blip>
          <a:srcRect l="2437"/>
          <a:stretch>
            <a:fillRect/>
          </a:stretch>
        </p:blipFill>
        <p:spPr bwMode="auto">
          <a:xfrm>
            <a:off x="0" y="904875"/>
            <a:ext cx="9144000" cy="50387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671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34500"/>
                                        </p:tgtEl>
                                        <p:attrNameLst>
                                          <p:attrName>style.visibility</p:attrName>
                                        </p:attrNameLst>
                                      </p:cBhvr>
                                      <p:to>
                                        <p:strVal val="visible"/>
                                      </p:to>
                                    </p:set>
                                    <p:anim calcmode="lin" valueType="num">
                                      <p:cBhvr>
                                        <p:cTn id="7" dur="500" fill="hold"/>
                                        <p:tgtEl>
                                          <p:spTgt spid="234500"/>
                                        </p:tgtEl>
                                        <p:attrNameLst>
                                          <p:attrName>ppt_w</p:attrName>
                                        </p:attrNameLst>
                                      </p:cBhvr>
                                      <p:tavLst>
                                        <p:tav tm="0">
                                          <p:val>
                                            <p:fltVal val="0"/>
                                          </p:val>
                                        </p:tav>
                                        <p:tav tm="100000">
                                          <p:val>
                                            <p:strVal val="#ppt_w"/>
                                          </p:val>
                                        </p:tav>
                                      </p:tavLst>
                                    </p:anim>
                                    <p:anim calcmode="lin" valueType="num">
                                      <p:cBhvr>
                                        <p:cTn id="8" dur="500" fill="hold"/>
                                        <p:tgtEl>
                                          <p:spTgt spid="234500"/>
                                        </p:tgtEl>
                                        <p:attrNameLst>
                                          <p:attrName>ppt_h</p:attrName>
                                        </p:attrNameLst>
                                      </p:cBhvr>
                                      <p:tavLst>
                                        <p:tav tm="0">
                                          <p:val>
                                            <p:fltVal val="0"/>
                                          </p:val>
                                        </p:tav>
                                        <p:tav tm="100000">
                                          <p:val>
                                            <p:strVal val="#ppt_h"/>
                                          </p:val>
                                        </p:tav>
                                      </p:tavLst>
                                    </p:anim>
                                    <p:animEffect transition="in" filter="fade">
                                      <p:cBhvr>
                                        <p:cTn id="9" dur="500"/>
                                        <p:tgtEl>
                                          <p:spTgt spid="23450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34504"/>
                                        </p:tgtEl>
                                        <p:attrNameLst>
                                          <p:attrName>style.visibility</p:attrName>
                                        </p:attrNameLst>
                                      </p:cBhvr>
                                      <p:to>
                                        <p:strVal val="visible"/>
                                      </p:to>
                                    </p:set>
                                    <p:anim calcmode="lin" valueType="num">
                                      <p:cBhvr>
                                        <p:cTn id="14" dur="500" fill="hold"/>
                                        <p:tgtEl>
                                          <p:spTgt spid="234504"/>
                                        </p:tgtEl>
                                        <p:attrNameLst>
                                          <p:attrName>ppt_w</p:attrName>
                                        </p:attrNameLst>
                                      </p:cBhvr>
                                      <p:tavLst>
                                        <p:tav tm="0">
                                          <p:val>
                                            <p:fltVal val="0"/>
                                          </p:val>
                                        </p:tav>
                                        <p:tav tm="100000">
                                          <p:val>
                                            <p:strVal val="#ppt_w"/>
                                          </p:val>
                                        </p:tav>
                                      </p:tavLst>
                                    </p:anim>
                                    <p:anim calcmode="lin" valueType="num">
                                      <p:cBhvr>
                                        <p:cTn id="15" dur="500" fill="hold"/>
                                        <p:tgtEl>
                                          <p:spTgt spid="234504"/>
                                        </p:tgtEl>
                                        <p:attrNameLst>
                                          <p:attrName>ppt_h</p:attrName>
                                        </p:attrNameLst>
                                      </p:cBhvr>
                                      <p:tavLst>
                                        <p:tav tm="0">
                                          <p:val>
                                            <p:fltVal val="0"/>
                                          </p:val>
                                        </p:tav>
                                        <p:tav tm="100000">
                                          <p:val>
                                            <p:strVal val="#ppt_h"/>
                                          </p:val>
                                        </p:tav>
                                      </p:tavLst>
                                    </p:anim>
                                    <p:animEffect transition="in" filter="fade">
                                      <p:cBhvr>
                                        <p:cTn id="16" dur="500"/>
                                        <p:tgtEl>
                                          <p:spTgt spid="23450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234507"/>
                                        </p:tgtEl>
                                        <p:attrNameLst>
                                          <p:attrName>style.visibility</p:attrName>
                                        </p:attrNameLst>
                                      </p:cBhvr>
                                      <p:to>
                                        <p:strVal val="visible"/>
                                      </p:to>
                                    </p:set>
                                    <p:anim calcmode="lin" valueType="num">
                                      <p:cBhvr>
                                        <p:cTn id="21" dur="500" fill="hold"/>
                                        <p:tgtEl>
                                          <p:spTgt spid="234507"/>
                                        </p:tgtEl>
                                        <p:attrNameLst>
                                          <p:attrName>ppt_w</p:attrName>
                                        </p:attrNameLst>
                                      </p:cBhvr>
                                      <p:tavLst>
                                        <p:tav tm="0">
                                          <p:val>
                                            <p:fltVal val="0"/>
                                          </p:val>
                                        </p:tav>
                                        <p:tav tm="100000">
                                          <p:val>
                                            <p:strVal val="#ppt_w"/>
                                          </p:val>
                                        </p:tav>
                                      </p:tavLst>
                                    </p:anim>
                                    <p:anim calcmode="lin" valueType="num">
                                      <p:cBhvr>
                                        <p:cTn id="22" dur="500" fill="hold"/>
                                        <p:tgtEl>
                                          <p:spTgt spid="234507"/>
                                        </p:tgtEl>
                                        <p:attrNameLst>
                                          <p:attrName>ppt_h</p:attrName>
                                        </p:attrNameLst>
                                      </p:cBhvr>
                                      <p:tavLst>
                                        <p:tav tm="0">
                                          <p:val>
                                            <p:fltVal val="0"/>
                                          </p:val>
                                        </p:tav>
                                        <p:tav tm="100000">
                                          <p:val>
                                            <p:strVal val="#ppt_h"/>
                                          </p:val>
                                        </p:tav>
                                      </p:tavLst>
                                    </p:anim>
                                    <p:animEffect transition="in" filter="fade">
                                      <p:cBhvr>
                                        <p:cTn id="23" dur="500"/>
                                        <p:tgtEl>
                                          <p:spTgt spid="234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8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868" name="Rectangle 4"/>
          <p:cNvSpPr>
            <a:spLocks noGrp="1" noChangeArrowheads="1"/>
          </p:cNvSpPr>
          <p:nvPr>
            <p:ph type="title"/>
          </p:nvPr>
        </p:nvSpPr>
        <p:spPr>
          <a:xfrm>
            <a:off x="1143000" y="0"/>
            <a:ext cx="7772400" cy="762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The Great Society </a:t>
            </a:r>
          </a:p>
        </p:txBody>
      </p:sp>
      <p:sp>
        <p:nvSpPr>
          <p:cNvPr id="236549" name="Rectangle 5"/>
          <p:cNvSpPr>
            <a:spLocks noGrp="1" noChangeArrowheads="1"/>
          </p:cNvSpPr>
          <p:nvPr>
            <p:ph type="body" idx="1"/>
          </p:nvPr>
        </p:nvSpPr>
        <p:spPr>
          <a:xfrm>
            <a:off x="838200" y="685800"/>
            <a:ext cx="8305800" cy="61722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5000"/>
              </a:lnSpc>
              <a:spcBef>
                <a:spcPct val="15000"/>
              </a:spcBef>
            </a:pPr>
            <a:r>
              <a:rPr lang="en-US">
                <a:latin typeface="Arial" charset="0"/>
              </a:rPr>
              <a:t>Once elected, LBJ initiated his </a:t>
            </a:r>
            <a:r>
              <a:rPr lang="ja-JP" altLang="en-US">
                <a:latin typeface="Arial" charset="0"/>
              </a:rPr>
              <a:t>“</a:t>
            </a:r>
            <a:r>
              <a:rPr lang="en-US" u="sng">
                <a:effectLst>
                  <a:outerShdw blurRad="38100" dist="38100" dir="2700000" algn="tl">
                    <a:srgbClr val="DDDDDD"/>
                  </a:outerShdw>
                </a:effectLst>
                <a:latin typeface="Arial" charset="0"/>
              </a:rPr>
              <a:t>Great Society</a:t>
            </a:r>
            <a:r>
              <a:rPr lang="ja-JP" altLang="en-US">
                <a:latin typeface="Arial" charset="0"/>
              </a:rPr>
              <a:t>”</a:t>
            </a:r>
            <a:r>
              <a:rPr lang="en-US">
                <a:latin typeface="Arial" charset="0"/>
              </a:rPr>
              <a:t> domestic agenda:</a:t>
            </a:r>
          </a:p>
          <a:p>
            <a:pPr lvl="1">
              <a:lnSpc>
                <a:spcPct val="95000"/>
              </a:lnSpc>
              <a:spcBef>
                <a:spcPct val="15000"/>
              </a:spcBef>
            </a:pPr>
            <a:r>
              <a:rPr lang="en-US">
                <a:latin typeface="Arial" charset="0"/>
              </a:rPr>
              <a:t>Medicare &amp; Medicaid extended health insurance to the elderly &amp; the poor</a:t>
            </a:r>
          </a:p>
          <a:p>
            <a:pPr lvl="1">
              <a:lnSpc>
                <a:spcPct val="95000"/>
              </a:lnSpc>
              <a:spcBef>
                <a:spcPct val="15000"/>
              </a:spcBef>
            </a:pPr>
            <a:r>
              <a:rPr lang="en-US">
                <a:latin typeface="Arial" charset="0"/>
              </a:rPr>
              <a:t>Extended $1 billion to improve public &amp; parochial schools</a:t>
            </a:r>
          </a:p>
          <a:p>
            <a:pPr lvl="1">
              <a:lnSpc>
                <a:spcPct val="95000"/>
              </a:lnSpc>
              <a:spcBef>
                <a:spcPct val="15000"/>
              </a:spcBef>
            </a:pPr>
            <a:r>
              <a:rPr lang="en-US">
                <a:latin typeface="Arial" charset="0"/>
              </a:rPr>
              <a:t>The </a:t>
            </a:r>
            <a:r>
              <a:rPr lang="en-US" u="sng">
                <a:effectLst>
                  <a:outerShdw blurRad="38100" dist="38100" dir="2700000" algn="tl">
                    <a:srgbClr val="DDDDDD"/>
                  </a:outerShdw>
                </a:effectLst>
                <a:latin typeface="Arial" charset="0"/>
              </a:rPr>
              <a:t>Voting Rights Act of 1965</a:t>
            </a:r>
            <a:r>
              <a:rPr lang="en-US">
                <a:latin typeface="Arial" charset="0"/>
              </a:rPr>
              <a:t> banned literacy tests &amp; provided for federal registrars for polls</a:t>
            </a:r>
          </a:p>
        </p:txBody>
      </p:sp>
    </p:spTree>
    <p:extLst>
      <p:ext uri="{BB962C8B-B14F-4D97-AF65-F5344CB8AC3E}">
        <p14:creationId xmlns:p14="http://schemas.microsoft.com/office/powerpoint/2010/main" val="37193998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79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796" name="Rectangle 4"/>
          <p:cNvSpPr>
            <a:spLocks noGrp="1" noChangeArrowheads="1"/>
          </p:cNvSpPr>
          <p:nvPr>
            <p:ph type="title"/>
          </p:nvPr>
        </p:nvSpPr>
        <p:spPr>
          <a:xfrm>
            <a:off x="1143000" y="0"/>
            <a:ext cx="7772400" cy="8382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Lyndon Johnson in Action</a:t>
            </a:r>
          </a:p>
        </p:txBody>
      </p:sp>
      <p:sp>
        <p:nvSpPr>
          <p:cNvPr id="33797" name="Rectangle 5"/>
          <p:cNvSpPr>
            <a:spLocks noGrp="1" noChangeArrowheads="1"/>
          </p:cNvSpPr>
          <p:nvPr>
            <p:ph type="body" idx="1"/>
          </p:nvPr>
        </p:nvSpPr>
        <p:spPr>
          <a:xfrm>
            <a:off x="838200" y="762000"/>
            <a:ext cx="8305800" cy="6096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0000"/>
              </a:lnSpc>
            </a:pPr>
            <a:r>
              <a:rPr lang="en-US">
                <a:latin typeface="Arial" charset="0"/>
              </a:rPr>
              <a:t>In 1964, LBJ waged a </a:t>
            </a:r>
            <a:r>
              <a:rPr lang="ja-JP" altLang="en-US">
                <a:latin typeface="Arial" charset="0"/>
              </a:rPr>
              <a:t>“</a:t>
            </a:r>
            <a:r>
              <a:rPr lang="en-US">
                <a:latin typeface="Arial" charset="0"/>
              </a:rPr>
              <a:t>war on poverty in America</a:t>
            </a:r>
            <a:r>
              <a:rPr lang="ja-JP" altLang="en-US">
                <a:latin typeface="Arial" charset="0"/>
              </a:rPr>
              <a:t>”</a:t>
            </a:r>
            <a:r>
              <a:rPr lang="en-US">
                <a:latin typeface="Arial" charset="0"/>
              </a:rPr>
              <a:t> &amp; created the Office of Economic Opportunity:</a:t>
            </a:r>
          </a:p>
          <a:p>
            <a:pPr lvl="1">
              <a:lnSpc>
                <a:spcPct val="90000"/>
              </a:lnSpc>
            </a:pPr>
            <a:r>
              <a:rPr lang="en-US">
                <a:latin typeface="Arial" charset="0"/>
              </a:rPr>
              <a:t>Created the Job Corps for high school dropouts</a:t>
            </a:r>
          </a:p>
          <a:p>
            <a:pPr lvl="1">
              <a:lnSpc>
                <a:spcPct val="90000"/>
              </a:lnSpc>
            </a:pPr>
            <a:r>
              <a:rPr lang="en-US">
                <a:latin typeface="Arial" charset="0"/>
              </a:rPr>
              <a:t>Head Start for preschoolers</a:t>
            </a:r>
          </a:p>
          <a:p>
            <a:pPr lvl="1">
              <a:lnSpc>
                <a:spcPct val="90000"/>
              </a:lnSpc>
            </a:pPr>
            <a:r>
              <a:rPr lang="en-US">
                <a:latin typeface="Arial" charset="0"/>
              </a:rPr>
              <a:t>Adult education &amp; technical training opportunities </a:t>
            </a:r>
          </a:p>
          <a:p>
            <a:pPr>
              <a:lnSpc>
                <a:spcPct val="90000"/>
              </a:lnSpc>
            </a:pPr>
            <a:r>
              <a:rPr lang="en-US">
                <a:latin typeface="Arial" charset="0"/>
              </a:rPr>
              <a:t>As a result, America had 10 million fewer poor people by 1970</a:t>
            </a:r>
          </a:p>
        </p:txBody>
      </p:sp>
      <p:sp>
        <p:nvSpPr>
          <p:cNvPr id="232454" name="AutoShape 6"/>
          <p:cNvSpPr>
            <a:spLocks noChangeArrowheads="1"/>
          </p:cNvSpPr>
          <p:nvPr/>
        </p:nvSpPr>
        <p:spPr bwMode="auto">
          <a:xfrm>
            <a:off x="2057400" y="2667000"/>
            <a:ext cx="4419600" cy="1066800"/>
          </a:xfrm>
          <a:prstGeom prst="wedgeRectCallout">
            <a:avLst>
              <a:gd name="adj1" fmla="val -48708"/>
              <a:gd name="adj2" fmla="val -127528"/>
            </a:avLst>
          </a:prstGeom>
          <a:solidFill>
            <a:srgbClr val="FF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30000"/>
              </a:spcBef>
            </a:pPr>
            <a:r>
              <a:rPr lang="en-US" sz="3200" dirty="0"/>
              <a:t>In 1964, the U.S. had 35 million poor people</a:t>
            </a:r>
          </a:p>
        </p:txBody>
      </p:sp>
    </p:spTree>
    <p:extLst>
      <p:ext uri="{BB962C8B-B14F-4D97-AF65-F5344CB8AC3E}">
        <p14:creationId xmlns:p14="http://schemas.microsoft.com/office/powerpoint/2010/main" val="25302348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32454"/>
                                        </p:tgtEl>
                                        <p:attrNameLst>
                                          <p:attrName>style.visibility</p:attrName>
                                        </p:attrNameLst>
                                      </p:cBhvr>
                                      <p:to>
                                        <p:strVal val="visible"/>
                                      </p:to>
                                    </p:set>
                                    <p:anim calcmode="lin" valueType="num">
                                      <p:cBhvr>
                                        <p:cTn id="7" dur="500" fill="hold"/>
                                        <p:tgtEl>
                                          <p:spTgt spid="232454"/>
                                        </p:tgtEl>
                                        <p:attrNameLst>
                                          <p:attrName>ppt_w</p:attrName>
                                        </p:attrNameLst>
                                      </p:cBhvr>
                                      <p:tavLst>
                                        <p:tav tm="0">
                                          <p:val>
                                            <p:fltVal val="0"/>
                                          </p:val>
                                        </p:tav>
                                        <p:tav tm="100000">
                                          <p:val>
                                            <p:strVal val="#ppt_w"/>
                                          </p:val>
                                        </p:tav>
                                      </p:tavLst>
                                    </p:anim>
                                    <p:anim calcmode="lin" valueType="num">
                                      <p:cBhvr>
                                        <p:cTn id="8" dur="500" fill="hold"/>
                                        <p:tgtEl>
                                          <p:spTgt spid="232454"/>
                                        </p:tgtEl>
                                        <p:attrNameLst>
                                          <p:attrName>ppt_h</p:attrName>
                                        </p:attrNameLst>
                                      </p:cBhvr>
                                      <p:tavLst>
                                        <p:tav tm="0">
                                          <p:val>
                                            <p:fltVal val="0"/>
                                          </p:val>
                                        </p:tav>
                                        <p:tav tm="100000">
                                          <p:val>
                                            <p:strVal val="#ppt_h"/>
                                          </p:val>
                                        </p:tav>
                                      </p:tavLst>
                                    </p:anim>
                                    <p:animEffect transition="in" filter="fade">
                                      <p:cBhvr>
                                        <p:cTn id="9" dur="500"/>
                                        <p:tgtEl>
                                          <p:spTgt spid="232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a:latin typeface="Arial" charset="0"/>
                <a:cs typeface="+mj-cs"/>
              </a:rPr>
              <a:t>`</a:t>
            </a:r>
          </a:p>
        </p:txBody>
      </p:sp>
      <p:sp>
        <p:nvSpPr>
          <p:cNvPr id="8195" name="Rectangle 3"/>
          <p:cNvSpPr>
            <a:spLocks noGrp="1" noChangeArrowheads="1"/>
          </p:cNvSpPr>
          <p:nvPr>
            <p:ph type="body" idx="1"/>
          </p:nvPr>
        </p:nvSpPr>
        <p:spPr/>
        <p:txBody>
          <a:bodyPr/>
          <a:lstStyle/>
          <a:p>
            <a:pPr eaLnBrk="1" hangingPunct="1">
              <a:defRPr/>
            </a:pPr>
            <a:endParaRPr lang="en-US">
              <a:latin typeface="Arial" charset="0"/>
              <a:cs typeface="+mn-cs"/>
            </a:endParaRP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97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156667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8" name="Rectangle 4"/>
          <p:cNvSpPr>
            <a:spLocks noGrp="1" noChangeArrowheads="1"/>
          </p:cNvSpPr>
          <p:nvPr>
            <p:ph type="title"/>
          </p:nvPr>
        </p:nvSpPr>
        <p:spPr>
          <a:xfrm>
            <a:off x="457200" y="0"/>
            <a:ext cx="8229600" cy="1143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dirty="0">
                <a:latin typeface="Times New Roman" charset="0"/>
              </a:rPr>
              <a:t>JFK</a:t>
            </a:r>
            <a:r>
              <a:rPr lang="ja-JP" altLang="en-US" dirty="0">
                <a:latin typeface="Times New Roman" charset="0"/>
              </a:rPr>
              <a:t>’</a:t>
            </a:r>
            <a:r>
              <a:rPr lang="en-US" dirty="0">
                <a:latin typeface="Times New Roman" charset="0"/>
              </a:rPr>
              <a:t>s New Frontier</a:t>
            </a:r>
          </a:p>
        </p:txBody>
      </p:sp>
      <p:sp>
        <p:nvSpPr>
          <p:cNvPr id="268293" name="Rectangle 5"/>
          <p:cNvSpPr>
            <a:spLocks noGrp="1" noChangeArrowheads="1"/>
          </p:cNvSpPr>
          <p:nvPr>
            <p:ph type="body" idx="1"/>
          </p:nvPr>
        </p:nvSpPr>
        <p:spPr>
          <a:xfrm>
            <a:off x="914400" y="914400"/>
            <a:ext cx="8229600" cy="59436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spcBef>
                <a:spcPct val="10000"/>
              </a:spcBef>
            </a:pPr>
            <a:r>
              <a:rPr lang="en-US">
                <a:latin typeface="Arial" charset="0"/>
              </a:rPr>
              <a:t>Kennedy</a:t>
            </a:r>
            <a:r>
              <a:rPr lang="ja-JP" altLang="en-US">
                <a:latin typeface="Arial" charset="0"/>
              </a:rPr>
              <a:t>’</a:t>
            </a:r>
            <a:r>
              <a:rPr lang="en-US">
                <a:latin typeface="Arial" charset="0"/>
              </a:rPr>
              <a:t> administration reflected youth, energy, &amp; sharp break from Eisenhower</a:t>
            </a:r>
          </a:p>
          <a:p>
            <a:pPr>
              <a:spcBef>
                <a:spcPct val="10000"/>
              </a:spcBef>
            </a:pPr>
            <a:r>
              <a:rPr lang="en-US">
                <a:latin typeface="Arial" charset="0"/>
              </a:rPr>
              <a:t>JFK promised a </a:t>
            </a:r>
            <a:r>
              <a:rPr lang="en-US" u="sng">
                <a:effectLst>
                  <a:outerShdw blurRad="38100" dist="38100" dir="2700000" algn="tl">
                    <a:srgbClr val="DDDDDD"/>
                  </a:outerShdw>
                </a:effectLst>
                <a:latin typeface="Arial" charset="0"/>
              </a:rPr>
              <a:t>New Frontier</a:t>
            </a:r>
            <a:r>
              <a:rPr lang="en-US">
                <a:latin typeface="Arial" charset="0"/>
              </a:rPr>
              <a:t>:</a:t>
            </a:r>
          </a:p>
          <a:p>
            <a:pPr lvl="1">
              <a:spcBef>
                <a:spcPct val="10000"/>
              </a:spcBef>
            </a:pPr>
            <a:r>
              <a:rPr lang="en-US">
                <a:latin typeface="Arial" charset="0"/>
              </a:rPr>
              <a:t>Domestic reforms in education, health care, &amp; civil rights</a:t>
            </a:r>
          </a:p>
          <a:p>
            <a:pPr lvl="1">
              <a:spcBef>
                <a:spcPct val="10000"/>
              </a:spcBef>
            </a:pPr>
            <a:r>
              <a:rPr lang="en-US">
                <a:latin typeface="Arial" charset="0"/>
              </a:rPr>
              <a:t>A foreign policy committed to defeating the Soviet Union &amp; winning the Cold War</a:t>
            </a:r>
          </a:p>
        </p:txBody>
      </p:sp>
    </p:spTree>
    <p:extLst>
      <p:ext uri="{BB962C8B-B14F-4D97-AF65-F5344CB8AC3E}">
        <p14:creationId xmlns:p14="http://schemas.microsoft.com/office/powerpoint/2010/main" val="2120767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b="1">
                <a:latin typeface="Arial" charset="0"/>
                <a:cs typeface="+mj-cs"/>
              </a:rPr>
              <a:t>The Great Society</a:t>
            </a:r>
            <a:r>
              <a:rPr lang="en-US">
                <a:latin typeface="Arial" charset="0"/>
                <a:cs typeface="+mj-cs"/>
              </a:rPr>
              <a:t> </a:t>
            </a:r>
          </a:p>
        </p:txBody>
      </p:sp>
      <p:sp>
        <p:nvSpPr>
          <p:cNvPr id="15363" name="Rectangle 3"/>
          <p:cNvSpPr>
            <a:spLocks noGrp="1" noChangeArrowheads="1"/>
          </p:cNvSpPr>
          <p:nvPr>
            <p:ph type="body" sz="half" idx="1"/>
          </p:nvPr>
        </p:nvSpPr>
        <p:spPr/>
        <p:txBody>
          <a:bodyPr/>
          <a:lstStyle/>
          <a:p>
            <a:pPr eaLnBrk="1" hangingPunct="1">
              <a:defRPr/>
            </a:pPr>
            <a:r>
              <a:rPr lang="en-US" sz="2400" b="1" dirty="0">
                <a:solidFill>
                  <a:schemeClr val="folHlink"/>
                </a:solidFill>
                <a:latin typeface="Arial" charset="0"/>
                <a:cs typeface="+mn-cs"/>
              </a:rPr>
              <a:t>Passed bills increasing funding for education</a:t>
            </a:r>
            <a:r>
              <a:rPr lang="en-US" sz="2400" b="1" dirty="0">
                <a:latin typeface="Arial" charset="0"/>
                <a:cs typeface="+mn-cs"/>
              </a:rPr>
              <a:t>; the first major federal aid package for education in the nation</a:t>
            </a:r>
            <a:r>
              <a:rPr lang="ja-JP" altLang="en-US" sz="2400" b="1" dirty="0">
                <a:latin typeface="Arial" charset="0"/>
                <a:cs typeface="+mn-cs"/>
              </a:rPr>
              <a:t>’</a:t>
            </a:r>
            <a:r>
              <a:rPr lang="en-US" sz="2400" b="1" dirty="0">
                <a:latin typeface="Arial" charset="0"/>
                <a:cs typeface="+mn-cs"/>
              </a:rPr>
              <a:t>s history</a:t>
            </a:r>
          </a:p>
          <a:p>
            <a:pPr eaLnBrk="1" hangingPunct="1">
              <a:defRPr/>
            </a:pPr>
            <a:r>
              <a:rPr lang="en-US" sz="2400" b="1" dirty="0">
                <a:solidFill>
                  <a:schemeClr val="folHlink"/>
                </a:solidFill>
                <a:latin typeface="Arial" charset="0"/>
                <a:cs typeface="+mn-cs"/>
              </a:rPr>
              <a:t>LBJ created Medicare and Medicaid</a:t>
            </a:r>
          </a:p>
          <a:p>
            <a:pPr eaLnBrk="1" hangingPunct="1">
              <a:defRPr/>
            </a:pPr>
            <a:r>
              <a:rPr lang="en-US" sz="2400" b="1" dirty="0">
                <a:latin typeface="Arial" charset="0"/>
                <a:cs typeface="+mn-cs"/>
              </a:rPr>
              <a:t>Created the Department of Housing and Urban Development (HUD</a:t>
            </a:r>
            <a:r>
              <a:rPr lang="en-US" sz="2400" b="1" dirty="0" smtClean="0">
                <a:latin typeface="Arial" charset="0"/>
                <a:cs typeface="+mn-cs"/>
              </a:rPr>
              <a:t>)</a:t>
            </a:r>
          </a:p>
          <a:p>
            <a:pPr lvl="1" eaLnBrk="1" hangingPunct="1">
              <a:defRPr/>
            </a:pPr>
            <a:r>
              <a:rPr lang="en-US" sz="2000" b="1" dirty="0" smtClean="0">
                <a:latin typeface="Arial" charset="0"/>
                <a:cs typeface="+mn-cs"/>
              </a:rPr>
              <a:t>First Black Cabinet Secretary in US History-Robert Weaver</a:t>
            </a:r>
            <a:endParaRPr lang="en-US" sz="2000" b="1" dirty="0">
              <a:latin typeface="Arial" charset="0"/>
              <a:cs typeface="+mn-cs"/>
            </a:endParaRPr>
          </a:p>
          <a:p>
            <a:pPr eaLnBrk="1" hangingPunct="1">
              <a:defRPr/>
            </a:pPr>
            <a:endParaRPr lang="en-US" sz="2400" b="1" dirty="0">
              <a:latin typeface="Arial" charset="0"/>
              <a:cs typeface="+mn-cs"/>
            </a:endParaRPr>
          </a:p>
        </p:txBody>
      </p:sp>
      <p:sp>
        <p:nvSpPr>
          <p:cNvPr id="15364" name="Rectangle 4"/>
          <p:cNvSpPr>
            <a:spLocks noGrp="1" noChangeArrowheads="1"/>
          </p:cNvSpPr>
          <p:nvPr>
            <p:ph type="body" sz="half" idx="2"/>
          </p:nvPr>
        </p:nvSpPr>
        <p:spPr/>
        <p:txBody>
          <a:bodyPr/>
          <a:lstStyle/>
          <a:p>
            <a:pPr eaLnBrk="1" hangingPunct="1">
              <a:defRPr/>
            </a:pPr>
            <a:r>
              <a:rPr lang="en-US" sz="2400" b="1" u="sng">
                <a:solidFill>
                  <a:schemeClr val="folHlink"/>
                </a:solidFill>
                <a:latin typeface="Arial" charset="0"/>
                <a:cs typeface="+mn-cs"/>
              </a:rPr>
              <a:t>Medicare</a:t>
            </a:r>
            <a:r>
              <a:rPr lang="en-US" sz="2400" b="1">
                <a:solidFill>
                  <a:schemeClr val="folHlink"/>
                </a:solidFill>
                <a:latin typeface="Arial" charset="0"/>
                <a:cs typeface="+mn-cs"/>
              </a:rPr>
              <a:t>:</a:t>
            </a:r>
            <a:r>
              <a:rPr lang="en-US" sz="2400" b="1">
                <a:latin typeface="Arial" charset="0"/>
                <a:cs typeface="+mn-cs"/>
              </a:rPr>
              <a:t> give low-cost medical insurance to Americans age 65 years and up</a:t>
            </a:r>
          </a:p>
          <a:p>
            <a:pPr eaLnBrk="1" hangingPunct="1">
              <a:defRPr/>
            </a:pPr>
            <a:r>
              <a:rPr lang="en-US" sz="2400" b="1" u="sng">
                <a:solidFill>
                  <a:schemeClr val="folHlink"/>
                </a:solidFill>
                <a:latin typeface="Arial" charset="0"/>
                <a:cs typeface="+mn-cs"/>
              </a:rPr>
              <a:t>Medicaid</a:t>
            </a:r>
            <a:r>
              <a:rPr lang="en-US" sz="2400" b="1">
                <a:latin typeface="Arial" charset="0"/>
                <a:cs typeface="+mn-cs"/>
              </a:rPr>
              <a:t>: extends health care insurance to people on welfare</a:t>
            </a:r>
            <a:r>
              <a:rPr lang="en-US" sz="2400">
                <a:latin typeface="Arial" charset="0"/>
                <a:cs typeface="+mn-cs"/>
              </a:rPr>
              <a:t>. </a:t>
            </a:r>
          </a:p>
        </p:txBody>
      </p:sp>
    </p:spTree>
    <p:extLst>
      <p:ext uri="{BB962C8B-B14F-4D97-AF65-F5344CB8AC3E}">
        <p14:creationId xmlns:p14="http://schemas.microsoft.com/office/powerpoint/2010/main" val="230442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43000" y="0"/>
            <a:ext cx="7772400" cy="990600"/>
          </a:xfrm>
        </p:spPr>
        <p:txBody>
          <a:bodyPr/>
          <a:lstStyle/>
          <a:p>
            <a:r>
              <a:rPr lang="en-US">
                <a:latin typeface="Times New Roman" charset="0"/>
              </a:rPr>
              <a:t>The Triumph of Reform</a:t>
            </a:r>
          </a:p>
        </p:txBody>
      </p:sp>
      <p:sp>
        <p:nvSpPr>
          <p:cNvPr id="37891" name="Rectangle 3"/>
          <p:cNvSpPr>
            <a:spLocks noGrp="1" noChangeArrowheads="1"/>
          </p:cNvSpPr>
          <p:nvPr>
            <p:ph type="body" idx="1"/>
          </p:nvPr>
        </p:nvSpPr>
        <p:spPr>
          <a:xfrm>
            <a:off x="990600" y="914400"/>
            <a:ext cx="8153400" cy="5943600"/>
          </a:xfrm>
        </p:spPr>
        <p:txBody>
          <a:bodyPr/>
          <a:lstStyle/>
          <a:p>
            <a:pPr>
              <a:lnSpc>
                <a:spcPct val="90000"/>
              </a:lnSpc>
            </a:pPr>
            <a:r>
              <a:rPr lang="en-US" dirty="0">
                <a:latin typeface="Arial" charset="0"/>
              </a:rPr>
              <a:t>By 1965, Congress passed           89 laws or reforms as part of LBJ</a:t>
            </a:r>
            <a:r>
              <a:rPr lang="ja-JP" altLang="en-US" dirty="0">
                <a:latin typeface="Arial" charset="0"/>
              </a:rPr>
              <a:t>’</a:t>
            </a:r>
            <a:r>
              <a:rPr lang="en-US" dirty="0">
                <a:latin typeface="Arial" charset="0"/>
              </a:rPr>
              <a:t>s social agenda:</a:t>
            </a:r>
          </a:p>
          <a:p>
            <a:pPr lvl="1">
              <a:lnSpc>
                <a:spcPct val="90000"/>
              </a:lnSpc>
            </a:pPr>
            <a:r>
              <a:rPr lang="en-US" dirty="0">
                <a:latin typeface="Arial" charset="0"/>
              </a:rPr>
              <a:t>The Great Society was the most comprehensive agenda  of social reform since </a:t>
            </a:r>
            <a:r>
              <a:rPr lang="en-US" dirty="0" smtClean="0">
                <a:latin typeface="Arial" charset="0"/>
              </a:rPr>
              <a:t>FDR</a:t>
            </a:r>
          </a:p>
          <a:p>
            <a:pPr lvl="1">
              <a:lnSpc>
                <a:spcPct val="90000"/>
              </a:lnSpc>
            </a:pPr>
            <a:r>
              <a:rPr lang="en-US" dirty="0" smtClean="0">
                <a:latin typeface="Arial" charset="0"/>
              </a:rPr>
              <a:t>But</a:t>
            </a:r>
            <a:r>
              <a:rPr lang="en-US" dirty="0">
                <a:latin typeface="Arial" charset="0"/>
              </a:rPr>
              <a:t>…the American people did not respond well to LBJ</a:t>
            </a:r>
          </a:p>
          <a:p>
            <a:pPr lvl="1">
              <a:lnSpc>
                <a:spcPct val="90000"/>
              </a:lnSpc>
            </a:pPr>
            <a:r>
              <a:rPr lang="en-US" dirty="0">
                <a:latin typeface="Arial" charset="0"/>
              </a:rPr>
              <a:t>Soon…events in Vietnam, would taint his presidency</a:t>
            </a:r>
          </a:p>
        </p:txBody>
      </p:sp>
    </p:spTree>
    <p:extLst>
      <p:ext uri="{BB962C8B-B14F-4D97-AF65-F5344CB8AC3E}">
        <p14:creationId xmlns:p14="http://schemas.microsoft.com/office/powerpoint/2010/main" val="423255540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0"/>
            <a:ext cx="8229600" cy="762000"/>
          </a:xfrm>
        </p:spPr>
        <p:txBody>
          <a:bodyPr/>
          <a:lstStyle/>
          <a:p>
            <a:pPr eaLnBrk="1" hangingPunct="1">
              <a:defRPr/>
            </a:pPr>
            <a:r>
              <a:rPr lang="en-US">
                <a:latin typeface="Arial" charset="0"/>
                <a:cs typeface="+mj-cs"/>
              </a:rPr>
              <a:t>The Warren Court </a:t>
            </a:r>
          </a:p>
        </p:txBody>
      </p:sp>
      <p:sp>
        <p:nvSpPr>
          <p:cNvPr id="19459" name="Rectangle 3"/>
          <p:cNvSpPr>
            <a:spLocks noGrp="1" noChangeArrowheads="1"/>
          </p:cNvSpPr>
          <p:nvPr>
            <p:ph type="body" sz="half" idx="1"/>
          </p:nvPr>
        </p:nvSpPr>
        <p:spPr>
          <a:xfrm>
            <a:off x="304800" y="787400"/>
            <a:ext cx="4038600" cy="5537200"/>
          </a:xfrm>
        </p:spPr>
        <p:txBody>
          <a:bodyPr/>
          <a:lstStyle/>
          <a:p>
            <a:pPr eaLnBrk="1" hangingPunct="1">
              <a:defRPr/>
            </a:pPr>
            <a:r>
              <a:rPr lang="en-US" sz="2400" dirty="0">
                <a:solidFill>
                  <a:srgbClr val="000000"/>
                </a:solidFill>
                <a:latin typeface="Arial" charset="0"/>
                <a:cs typeface="+mn-cs"/>
              </a:rPr>
              <a:t>The Warren Court also greatly expanded the rights of people accused of crimes. Earl Warren </a:t>
            </a:r>
            <a:r>
              <a:rPr lang="en-US" sz="2400" dirty="0">
                <a:solidFill>
                  <a:srgbClr val="000000"/>
                </a:solidFill>
                <a:latin typeface="Arial" charset="0"/>
                <a:cs typeface="+mn-cs"/>
                <a:sym typeface="Wingdings" charset="0"/>
              </a:rPr>
              <a:t></a:t>
            </a:r>
            <a:endParaRPr lang="en-US" sz="2400" dirty="0">
              <a:solidFill>
                <a:srgbClr val="000000"/>
              </a:solidFill>
              <a:latin typeface="Arial" charset="0"/>
              <a:cs typeface="+mn-cs"/>
            </a:endParaRPr>
          </a:p>
          <a:p>
            <a:pPr lvl="1" eaLnBrk="1" hangingPunct="1">
              <a:defRPr/>
            </a:pPr>
            <a:r>
              <a:rPr lang="en-US" sz="2000" dirty="0">
                <a:solidFill>
                  <a:srgbClr val="000000"/>
                </a:solidFill>
                <a:latin typeface="Arial" charset="0"/>
              </a:rPr>
              <a:t>Illegally seized evidence </a:t>
            </a:r>
            <a:r>
              <a:rPr lang="en-US" sz="2000" dirty="0" smtClean="0">
                <a:solidFill>
                  <a:srgbClr val="000000"/>
                </a:solidFill>
                <a:latin typeface="Arial" charset="0"/>
              </a:rPr>
              <a:t>couldn’t </a:t>
            </a:r>
            <a:r>
              <a:rPr lang="en-US" sz="2000" dirty="0">
                <a:solidFill>
                  <a:srgbClr val="000000"/>
                </a:solidFill>
                <a:latin typeface="Arial" charset="0"/>
              </a:rPr>
              <a:t>be used in court</a:t>
            </a:r>
          </a:p>
          <a:p>
            <a:pPr lvl="1" eaLnBrk="1" hangingPunct="1">
              <a:defRPr/>
            </a:pPr>
            <a:r>
              <a:rPr lang="en-US" sz="2000" dirty="0">
                <a:solidFill>
                  <a:srgbClr val="000000"/>
                </a:solidFill>
                <a:latin typeface="Arial" charset="0"/>
              </a:rPr>
              <a:t>Required criminal courts to provide free legal counsel</a:t>
            </a:r>
          </a:p>
          <a:p>
            <a:pPr lvl="1" eaLnBrk="1" hangingPunct="1">
              <a:buFontTx/>
              <a:buNone/>
              <a:defRPr/>
            </a:pPr>
            <a:r>
              <a:rPr lang="en-US" sz="2000" dirty="0">
                <a:solidFill>
                  <a:srgbClr val="000000"/>
                </a:solidFill>
                <a:latin typeface="Arial" charset="0"/>
              </a:rPr>
              <a:t>	</a:t>
            </a:r>
            <a:r>
              <a:rPr lang="en-US" sz="1400" b="1" dirty="0">
                <a:solidFill>
                  <a:srgbClr val="000000"/>
                </a:solidFill>
                <a:latin typeface="Arial" charset="0"/>
              </a:rPr>
              <a:t>(</a:t>
            </a:r>
            <a:r>
              <a:rPr lang="en-US" sz="1400" b="1" i="1" dirty="0">
                <a:solidFill>
                  <a:srgbClr val="000000"/>
                </a:solidFill>
                <a:latin typeface="Arial" charset="0"/>
              </a:rPr>
              <a:t>Gideon v. Wainwright</a:t>
            </a:r>
            <a:r>
              <a:rPr lang="en-US" sz="1400" b="1" dirty="0">
                <a:solidFill>
                  <a:srgbClr val="000000"/>
                </a:solidFill>
                <a:latin typeface="Arial" charset="0"/>
              </a:rPr>
              <a:t>)</a:t>
            </a:r>
          </a:p>
          <a:p>
            <a:pPr lvl="1" eaLnBrk="1" hangingPunct="1">
              <a:defRPr/>
            </a:pPr>
            <a:r>
              <a:rPr lang="en-US" sz="2000" dirty="0">
                <a:solidFill>
                  <a:srgbClr val="000000"/>
                </a:solidFill>
                <a:latin typeface="Arial" charset="0"/>
              </a:rPr>
              <a:t>Right to a lawyer during </a:t>
            </a:r>
            <a:r>
              <a:rPr lang="en-US" sz="2000" dirty="0" smtClean="0">
                <a:solidFill>
                  <a:srgbClr val="000000"/>
                </a:solidFill>
                <a:latin typeface="Arial" charset="0"/>
              </a:rPr>
              <a:t>questioning</a:t>
            </a:r>
            <a:endParaRPr lang="en-US" sz="2000" dirty="0">
              <a:solidFill>
                <a:srgbClr val="000000"/>
              </a:solidFill>
              <a:latin typeface="Arial" charset="0"/>
            </a:endParaRPr>
          </a:p>
          <a:p>
            <a:pPr lvl="1" eaLnBrk="1" hangingPunct="1">
              <a:defRPr/>
            </a:pPr>
            <a:r>
              <a:rPr lang="en-US" sz="2000" dirty="0">
                <a:solidFill>
                  <a:srgbClr val="000000"/>
                </a:solidFill>
                <a:latin typeface="Arial" charset="0"/>
              </a:rPr>
              <a:t>People must be read their Miranda rights before questioning </a:t>
            </a:r>
          </a:p>
          <a:p>
            <a:pPr lvl="1" eaLnBrk="1" hangingPunct="1">
              <a:buFontTx/>
              <a:buNone/>
              <a:defRPr/>
            </a:pPr>
            <a:r>
              <a:rPr lang="en-US" sz="2000" b="1" dirty="0">
                <a:solidFill>
                  <a:srgbClr val="000000"/>
                </a:solidFill>
                <a:latin typeface="Arial" charset="0"/>
              </a:rPr>
              <a:t>	</a:t>
            </a:r>
            <a:r>
              <a:rPr lang="en-US" sz="1400" b="1" dirty="0">
                <a:solidFill>
                  <a:srgbClr val="000000"/>
                </a:solidFill>
                <a:latin typeface="Arial" charset="0"/>
              </a:rPr>
              <a:t>(</a:t>
            </a:r>
            <a:r>
              <a:rPr lang="en-US" sz="1400" b="1" i="1" dirty="0">
                <a:solidFill>
                  <a:srgbClr val="000000"/>
                </a:solidFill>
                <a:latin typeface="Arial" charset="0"/>
              </a:rPr>
              <a:t>Miranda v. Arizona - 1966</a:t>
            </a:r>
            <a:r>
              <a:rPr lang="en-US" sz="1400" b="1" dirty="0">
                <a:solidFill>
                  <a:srgbClr val="000000"/>
                </a:solidFill>
                <a:latin typeface="Arial" charset="0"/>
              </a:rPr>
              <a:t>)</a:t>
            </a:r>
          </a:p>
          <a:p>
            <a:pPr lvl="1" eaLnBrk="1" hangingPunct="1">
              <a:buFontTx/>
              <a:buNone/>
              <a:defRPr/>
            </a:pPr>
            <a:endParaRPr lang="en-US" sz="1400" b="1" dirty="0">
              <a:solidFill>
                <a:srgbClr val="000000"/>
              </a:solidFill>
              <a:latin typeface="Arial" charset="0"/>
            </a:endParaRPr>
          </a:p>
          <a:p>
            <a:pPr lvl="1" eaLnBrk="1" hangingPunct="1">
              <a:defRPr/>
            </a:pPr>
            <a:endParaRPr lang="en-US" sz="1400" b="1" dirty="0">
              <a:solidFill>
                <a:srgbClr val="000000"/>
              </a:solidFill>
              <a:latin typeface="Arial" charset="0"/>
            </a:endParaRPr>
          </a:p>
        </p:txBody>
      </p:sp>
      <p:sp>
        <p:nvSpPr>
          <p:cNvPr id="19460" name="Rectangle 4"/>
          <p:cNvSpPr>
            <a:spLocks noGrp="1" noChangeArrowheads="1"/>
          </p:cNvSpPr>
          <p:nvPr>
            <p:ph type="body" sz="half" idx="2"/>
          </p:nvPr>
        </p:nvSpPr>
        <p:spPr/>
        <p:txBody>
          <a:bodyPr/>
          <a:lstStyle/>
          <a:p>
            <a:pPr eaLnBrk="1" hangingPunct="1">
              <a:defRPr/>
            </a:pPr>
            <a:endParaRPr lang="en-US">
              <a:latin typeface="Arial" charset="0"/>
              <a:cs typeface="+mn-cs"/>
            </a:endParaRPr>
          </a:p>
        </p:txBody>
      </p:sp>
      <p:pic>
        <p:nvPicPr>
          <p:cNvPr id="30724" name="Picture 6" descr="warren_ear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33538"/>
            <a:ext cx="4181475"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0863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pic>
        <p:nvPicPr>
          <p:cNvPr id="5" name="Content Placeholder 4"/>
          <p:cNvPicPr>
            <a:picLocks noGrp="1" noChangeAspect="1"/>
          </p:cNvPicPr>
          <p:nvPr>
            <p:ph sz="half" idx="2"/>
          </p:nvPr>
        </p:nvPicPr>
        <p:blipFill rotWithShape="1">
          <a:blip r:embed="rId2"/>
          <a:srcRect b="-7464"/>
          <a:stretch/>
        </p:blipFill>
        <p:spPr>
          <a:xfrm>
            <a:off x="457200" y="274638"/>
            <a:ext cx="8229600" cy="6583362"/>
          </a:xfrm>
        </p:spPr>
      </p:pic>
    </p:spTree>
    <p:extLst>
      <p:ext uri="{BB962C8B-B14F-4D97-AF65-F5344CB8AC3E}">
        <p14:creationId xmlns:p14="http://schemas.microsoft.com/office/powerpoint/2010/main" val="2919513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717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7172" name="Rectangle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JFK</a:t>
            </a:r>
            <a:r>
              <a:rPr lang="ja-JP" altLang="en-US">
                <a:latin typeface="Times New Roman" charset="0"/>
              </a:rPr>
              <a:t>’</a:t>
            </a:r>
            <a:r>
              <a:rPr lang="en-US">
                <a:latin typeface="Times New Roman" charset="0"/>
              </a:rPr>
              <a:t>s New Frontier</a:t>
            </a:r>
          </a:p>
        </p:txBody>
      </p:sp>
      <p:sp>
        <p:nvSpPr>
          <p:cNvPr id="7173" name="Rectangle 5"/>
          <p:cNvSpPr>
            <a:spLocks noGrp="1" noChangeArrowheads="1"/>
          </p:cNvSpPr>
          <p:nvPr>
            <p:ph type="body" idx="1"/>
          </p:nvPr>
        </p:nvSpPr>
        <p:spPr>
          <a:xfrm>
            <a:off x="914400" y="914400"/>
            <a:ext cx="8229600" cy="59436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0000"/>
              </a:lnSpc>
            </a:pPr>
            <a:r>
              <a:rPr lang="en-US">
                <a:latin typeface="Arial" charset="0"/>
              </a:rPr>
              <a:t>JFK</a:t>
            </a:r>
            <a:r>
              <a:rPr lang="ja-JP" altLang="en-US">
                <a:latin typeface="Arial" charset="0"/>
              </a:rPr>
              <a:t>’</a:t>
            </a:r>
            <a:r>
              <a:rPr lang="en-US">
                <a:latin typeface="Arial" charset="0"/>
              </a:rPr>
              <a:t>s New Frontier promised a return of FDR-era liberal policies:</a:t>
            </a:r>
          </a:p>
          <a:p>
            <a:pPr lvl="1">
              <a:lnSpc>
                <a:spcPct val="90000"/>
              </a:lnSpc>
            </a:pPr>
            <a:r>
              <a:rPr lang="en-US">
                <a:latin typeface="Arial" charset="0"/>
              </a:rPr>
              <a:t>But, Conservatives in Congress opposed JFK</a:t>
            </a:r>
            <a:r>
              <a:rPr lang="ja-JP" altLang="en-US">
                <a:latin typeface="Arial" charset="0"/>
              </a:rPr>
              <a:t>’</a:t>
            </a:r>
            <a:r>
              <a:rPr lang="en-US">
                <a:latin typeface="Arial" charset="0"/>
              </a:rPr>
              <a:t>s social reforms in education &amp; health care</a:t>
            </a:r>
          </a:p>
          <a:p>
            <a:pPr lvl="1">
              <a:lnSpc>
                <a:spcPct val="90000"/>
              </a:lnSpc>
            </a:pPr>
            <a:r>
              <a:rPr lang="en-US">
                <a:latin typeface="Arial" charset="0"/>
              </a:rPr>
              <a:t>Congress did help the poor</a:t>
            </a:r>
          </a:p>
          <a:p>
            <a:pPr lvl="1">
              <a:lnSpc>
                <a:spcPct val="90000"/>
              </a:lnSpc>
            </a:pPr>
            <a:r>
              <a:rPr lang="en-US">
                <a:latin typeface="Arial" charset="0"/>
              </a:rPr>
              <a:t>The modernization of industry, gov</a:t>
            </a:r>
            <a:r>
              <a:rPr lang="ja-JP" altLang="en-US">
                <a:latin typeface="Arial" charset="0"/>
              </a:rPr>
              <a:t>’</a:t>
            </a:r>
            <a:r>
              <a:rPr lang="en-US">
                <a:latin typeface="Arial" charset="0"/>
              </a:rPr>
              <a:t>t spending, &amp; a major tax cut in 1963 stimulated the  economy &amp; created jobs </a:t>
            </a:r>
          </a:p>
        </p:txBody>
      </p:sp>
      <p:sp>
        <p:nvSpPr>
          <p:cNvPr id="270342" name="AutoShape 6"/>
          <p:cNvSpPr>
            <a:spLocks noChangeArrowheads="1"/>
          </p:cNvSpPr>
          <p:nvPr/>
        </p:nvSpPr>
        <p:spPr bwMode="auto">
          <a:xfrm>
            <a:off x="457200" y="304800"/>
            <a:ext cx="3733800" cy="990600"/>
          </a:xfrm>
          <a:prstGeom prst="wedgeRectCallout">
            <a:avLst>
              <a:gd name="adj1" fmla="val 4421"/>
              <a:gd name="adj2" fmla="val 257532"/>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pPr>
            <a:r>
              <a:rPr lang="en-US" sz="3600">
                <a:solidFill>
                  <a:srgbClr val="000000"/>
                </a:solidFill>
                <a:latin typeface="Times New Roman" charset="0"/>
                <a:ea typeface="ＭＳ Ｐゴシック" charset="0"/>
              </a:rPr>
              <a:t>Aid for public schools…</a:t>
            </a:r>
          </a:p>
        </p:txBody>
      </p:sp>
      <p:sp>
        <p:nvSpPr>
          <p:cNvPr id="270343" name="AutoShape 7"/>
          <p:cNvSpPr>
            <a:spLocks noChangeArrowheads="1"/>
          </p:cNvSpPr>
          <p:nvPr/>
        </p:nvSpPr>
        <p:spPr bwMode="auto">
          <a:xfrm>
            <a:off x="4648200" y="228600"/>
            <a:ext cx="3657600" cy="990600"/>
          </a:xfrm>
          <a:prstGeom prst="wedgeRectCallout">
            <a:avLst>
              <a:gd name="adj1" fmla="val -29079"/>
              <a:gd name="adj2" fmla="val 266667"/>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pPr>
            <a:r>
              <a:rPr lang="en-US" sz="3600">
                <a:solidFill>
                  <a:srgbClr val="000000"/>
                </a:solidFill>
                <a:latin typeface="Times New Roman" charset="0"/>
                <a:ea typeface="ＭＳ Ｐゴシック" charset="0"/>
              </a:rPr>
              <a:t>…the extension of Social Security…</a:t>
            </a:r>
          </a:p>
        </p:txBody>
      </p:sp>
      <p:sp>
        <p:nvSpPr>
          <p:cNvPr id="270344" name="AutoShape 8"/>
          <p:cNvSpPr>
            <a:spLocks noChangeArrowheads="1"/>
          </p:cNvSpPr>
          <p:nvPr/>
        </p:nvSpPr>
        <p:spPr bwMode="auto">
          <a:xfrm>
            <a:off x="533400" y="1600200"/>
            <a:ext cx="3505200" cy="990600"/>
          </a:xfrm>
          <a:prstGeom prst="wedgeRectCallout">
            <a:avLst>
              <a:gd name="adj1" fmla="val 78171"/>
              <a:gd name="adj2" fmla="val 132213"/>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pPr>
            <a:r>
              <a:rPr lang="en-US" sz="3600">
                <a:solidFill>
                  <a:srgbClr val="000000"/>
                </a:solidFill>
                <a:latin typeface="Times New Roman" charset="0"/>
                <a:ea typeface="ＭＳ Ｐゴシック" charset="0"/>
              </a:rPr>
              <a:t>…unemployment benefits…</a:t>
            </a:r>
          </a:p>
        </p:txBody>
      </p:sp>
      <p:sp>
        <p:nvSpPr>
          <p:cNvPr id="270345" name="AutoShape 9"/>
          <p:cNvSpPr>
            <a:spLocks noChangeArrowheads="1"/>
          </p:cNvSpPr>
          <p:nvPr/>
        </p:nvSpPr>
        <p:spPr bwMode="auto">
          <a:xfrm>
            <a:off x="4114800" y="1371600"/>
            <a:ext cx="4800600" cy="1447800"/>
          </a:xfrm>
          <a:prstGeom prst="wedgeRectCallout">
            <a:avLst>
              <a:gd name="adj1" fmla="val -28472"/>
              <a:gd name="adj2" fmla="val 90681"/>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pPr>
            <a:r>
              <a:rPr lang="en-US" sz="3600">
                <a:solidFill>
                  <a:srgbClr val="000000"/>
                </a:solidFill>
                <a:latin typeface="Times New Roman" charset="0"/>
                <a:ea typeface="ＭＳ Ｐゴシック" charset="0"/>
              </a:rPr>
              <a:t>…and medical insurance for the elderly were all shot down by Congress</a:t>
            </a:r>
          </a:p>
        </p:txBody>
      </p:sp>
      <p:sp>
        <p:nvSpPr>
          <p:cNvPr id="270346" name="AutoShape 10"/>
          <p:cNvSpPr>
            <a:spLocks noChangeArrowheads="1"/>
          </p:cNvSpPr>
          <p:nvPr/>
        </p:nvSpPr>
        <p:spPr bwMode="auto">
          <a:xfrm>
            <a:off x="5334000" y="1219200"/>
            <a:ext cx="3581400" cy="990600"/>
          </a:xfrm>
          <a:prstGeom prst="wedgeRectCallout">
            <a:avLst>
              <a:gd name="adj1" fmla="val 6560"/>
              <a:gd name="adj2" fmla="val 232852"/>
            </a:avLst>
          </a:prstGeom>
          <a:solidFill>
            <a:srgbClr val="99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pPr>
            <a:r>
              <a:rPr kumimoji="1" lang="en-US" sz="3600">
                <a:solidFill>
                  <a:srgbClr val="000000"/>
                </a:solidFill>
                <a:latin typeface="Times New Roman" charset="0"/>
                <a:ea typeface="ＭＳ Ｐゴシック" charset="0"/>
              </a:rPr>
              <a:t>An increase in the minimum wage</a:t>
            </a:r>
          </a:p>
        </p:txBody>
      </p:sp>
      <p:sp>
        <p:nvSpPr>
          <p:cNvPr id="270347" name="AutoShape 11"/>
          <p:cNvSpPr>
            <a:spLocks noChangeArrowheads="1"/>
          </p:cNvSpPr>
          <p:nvPr/>
        </p:nvSpPr>
        <p:spPr bwMode="auto">
          <a:xfrm>
            <a:off x="5334000" y="2362200"/>
            <a:ext cx="3733800" cy="990600"/>
          </a:xfrm>
          <a:prstGeom prst="wedgeRectCallout">
            <a:avLst>
              <a:gd name="adj1" fmla="val -509"/>
              <a:gd name="adj2" fmla="val 117306"/>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pPr>
            <a:r>
              <a:rPr lang="en-US" sz="3600">
                <a:solidFill>
                  <a:srgbClr val="000000"/>
                </a:solidFill>
                <a:latin typeface="Times New Roman" charset="0"/>
                <a:ea typeface="ＭＳ Ｐゴシック" charset="0"/>
              </a:rPr>
              <a:t>Increased funds </a:t>
            </a:r>
            <a:r>
              <a:rPr kumimoji="1" lang="en-US" sz="3600">
                <a:solidFill>
                  <a:srgbClr val="000000"/>
                </a:solidFill>
                <a:latin typeface="Times New Roman" charset="0"/>
                <a:ea typeface="ＭＳ Ｐゴシック" charset="0"/>
              </a:rPr>
              <a:t>for public housing</a:t>
            </a:r>
          </a:p>
        </p:txBody>
      </p:sp>
    </p:spTree>
    <p:extLst>
      <p:ext uri="{BB962C8B-B14F-4D97-AF65-F5344CB8AC3E}">
        <p14:creationId xmlns:p14="http://schemas.microsoft.com/office/powerpoint/2010/main" val="39913859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70342"/>
                                        </p:tgtEl>
                                        <p:attrNameLst>
                                          <p:attrName>style.visibility</p:attrName>
                                        </p:attrNameLst>
                                      </p:cBhvr>
                                      <p:to>
                                        <p:strVal val="visible"/>
                                      </p:to>
                                    </p:set>
                                    <p:anim calcmode="lin" valueType="num">
                                      <p:cBhvr>
                                        <p:cTn id="7" dur="500" fill="hold"/>
                                        <p:tgtEl>
                                          <p:spTgt spid="270342"/>
                                        </p:tgtEl>
                                        <p:attrNameLst>
                                          <p:attrName>ppt_w</p:attrName>
                                        </p:attrNameLst>
                                      </p:cBhvr>
                                      <p:tavLst>
                                        <p:tav tm="0">
                                          <p:val>
                                            <p:fltVal val="0"/>
                                          </p:val>
                                        </p:tav>
                                        <p:tav tm="100000">
                                          <p:val>
                                            <p:strVal val="#ppt_w"/>
                                          </p:val>
                                        </p:tav>
                                      </p:tavLst>
                                    </p:anim>
                                    <p:anim calcmode="lin" valueType="num">
                                      <p:cBhvr>
                                        <p:cTn id="8" dur="500" fill="hold"/>
                                        <p:tgtEl>
                                          <p:spTgt spid="270342"/>
                                        </p:tgtEl>
                                        <p:attrNameLst>
                                          <p:attrName>ppt_h</p:attrName>
                                        </p:attrNameLst>
                                      </p:cBhvr>
                                      <p:tavLst>
                                        <p:tav tm="0">
                                          <p:val>
                                            <p:fltVal val="0"/>
                                          </p:val>
                                        </p:tav>
                                        <p:tav tm="100000">
                                          <p:val>
                                            <p:strVal val="#ppt_h"/>
                                          </p:val>
                                        </p:tav>
                                      </p:tavLst>
                                    </p:anim>
                                    <p:animEffect transition="in" filter="fade">
                                      <p:cBhvr>
                                        <p:cTn id="9" dur="500"/>
                                        <p:tgtEl>
                                          <p:spTgt spid="270342"/>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70343"/>
                                        </p:tgtEl>
                                        <p:attrNameLst>
                                          <p:attrName>style.visibility</p:attrName>
                                        </p:attrNameLst>
                                      </p:cBhvr>
                                      <p:to>
                                        <p:strVal val="visible"/>
                                      </p:to>
                                    </p:set>
                                    <p:anim calcmode="lin" valueType="num">
                                      <p:cBhvr>
                                        <p:cTn id="13" dur="500" fill="hold"/>
                                        <p:tgtEl>
                                          <p:spTgt spid="270343"/>
                                        </p:tgtEl>
                                        <p:attrNameLst>
                                          <p:attrName>ppt_w</p:attrName>
                                        </p:attrNameLst>
                                      </p:cBhvr>
                                      <p:tavLst>
                                        <p:tav tm="0">
                                          <p:val>
                                            <p:fltVal val="0"/>
                                          </p:val>
                                        </p:tav>
                                        <p:tav tm="100000">
                                          <p:val>
                                            <p:strVal val="#ppt_w"/>
                                          </p:val>
                                        </p:tav>
                                      </p:tavLst>
                                    </p:anim>
                                    <p:anim calcmode="lin" valueType="num">
                                      <p:cBhvr>
                                        <p:cTn id="14" dur="500" fill="hold"/>
                                        <p:tgtEl>
                                          <p:spTgt spid="270343"/>
                                        </p:tgtEl>
                                        <p:attrNameLst>
                                          <p:attrName>ppt_h</p:attrName>
                                        </p:attrNameLst>
                                      </p:cBhvr>
                                      <p:tavLst>
                                        <p:tav tm="0">
                                          <p:val>
                                            <p:fltVal val="0"/>
                                          </p:val>
                                        </p:tav>
                                        <p:tav tm="100000">
                                          <p:val>
                                            <p:strVal val="#ppt_h"/>
                                          </p:val>
                                        </p:tav>
                                      </p:tavLst>
                                    </p:anim>
                                    <p:animEffect transition="in" filter="fade">
                                      <p:cBhvr>
                                        <p:cTn id="15" dur="500"/>
                                        <p:tgtEl>
                                          <p:spTgt spid="270343"/>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70344"/>
                                        </p:tgtEl>
                                        <p:attrNameLst>
                                          <p:attrName>style.visibility</p:attrName>
                                        </p:attrNameLst>
                                      </p:cBhvr>
                                      <p:to>
                                        <p:strVal val="visible"/>
                                      </p:to>
                                    </p:set>
                                    <p:anim calcmode="lin" valueType="num">
                                      <p:cBhvr>
                                        <p:cTn id="19" dur="500" fill="hold"/>
                                        <p:tgtEl>
                                          <p:spTgt spid="270344"/>
                                        </p:tgtEl>
                                        <p:attrNameLst>
                                          <p:attrName>ppt_w</p:attrName>
                                        </p:attrNameLst>
                                      </p:cBhvr>
                                      <p:tavLst>
                                        <p:tav tm="0">
                                          <p:val>
                                            <p:fltVal val="0"/>
                                          </p:val>
                                        </p:tav>
                                        <p:tav tm="100000">
                                          <p:val>
                                            <p:strVal val="#ppt_w"/>
                                          </p:val>
                                        </p:tav>
                                      </p:tavLst>
                                    </p:anim>
                                    <p:anim calcmode="lin" valueType="num">
                                      <p:cBhvr>
                                        <p:cTn id="20" dur="500" fill="hold"/>
                                        <p:tgtEl>
                                          <p:spTgt spid="270344"/>
                                        </p:tgtEl>
                                        <p:attrNameLst>
                                          <p:attrName>ppt_h</p:attrName>
                                        </p:attrNameLst>
                                      </p:cBhvr>
                                      <p:tavLst>
                                        <p:tav tm="0">
                                          <p:val>
                                            <p:fltVal val="0"/>
                                          </p:val>
                                        </p:tav>
                                        <p:tav tm="100000">
                                          <p:val>
                                            <p:strVal val="#ppt_h"/>
                                          </p:val>
                                        </p:tav>
                                      </p:tavLst>
                                    </p:anim>
                                    <p:animEffect transition="in" filter="fade">
                                      <p:cBhvr>
                                        <p:cTn id="21" dur="500"/>
                                        <p:tgtEl>
                                          <p:spTgt spid="270344"/>
                                        </p:tgtEl>
                                      </p:cBhvr>
                                    </p:animEffect>
                                  </p:childTnLst>
                                </p:cTn>
                              </p:par>
                            </p:childTnLst>
                          </p:cTn>
                        </p:par>
                        <p:par>
                          <p:cTn id="22" fill="hold" nodeType="afterGroup">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270345"/>
                                        </p:tgtEl>
                                        <p:attrNameLst>
                                          <p:attrName>style.visibility</p:attrName>
                                        </p:attrNameLst>
                                      </p:cBhvr>
                                      <p:to>
                                        <p:strVal val="visible"/>
                                      </p:to>
                                    </p:set>
                                    <p:anim calcmode="lin" valueType="num">
                                      <p:cBhvr>
                                        <p:cTn id="25" dur="500" fill="hold"/>
                                        <p:tgtEl>
                                          <p:spTgt spid="270345"/>
                                        </p:tgtEl>
                                        <p:attrNameLst>
                                          <p:attrName>ppt_w</p:attrName>
                                        </p:attrNameLst>
                                      </p:cBhvr>
                                      <p:tavLst>
                                        <p:tav tm="0">
                                          <p:val>
                                            <p:fltVal val="0"/>
                                          </p:val>
                                        </p:tav>
                                        <p:tav tm="100000">
                                          <p:val>
                                            <p:strVal val="#ppt_w"/>
                                          </p:val>
                                        </p:tav>
                                      </p:tavLst>
                                    </p:anim>
                                    <p:anim calcmode="lin" valueType="num">
                                      <p:cBhvr>
                                        <p:cTn id="26" dur="500" fill="hold"/>
                                        <p:tgtEl>
                                          <p:spTgt spid="270345"/>
                                        </p:tgtEl>
                                        <p:attrNameLst>
                                          <p:attrName>ppt_h</p:attrName>
                                        </p:attrNameLst>
                                      </p:cBhvr>
                                      <p:tavLst>
                                        <p:tav tm="0">
                                          <p:val>
                                            <p:fltVal val="0"/>
                                          </p:val>
                                        </p:tav>
                                        <p:tav tm="100000">
                                          <p:val>
                                            <p:strVal val="#ppt_h"/>
                                          </p:val>
                                        </p:tav>
                                      </p:tavLst>
                                    </p:anim>
                                    <p:animEffect transition="in" filter="fade">
                                      <p:cBhvr>
                                        <p:cTn id="27" dur="500"/>
                                        <p:tgtEl>
                                          <p:spTgt spid="27034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xit" presetSubtype="0" fill="hold" grpId="1" nodeType="clickEffect">
                                  <p:stCondLst>
                                    <p:cond delay="0"/>
                                  </p:stCondLst>
                                  <p:childTnLst>
                                    <p:anim calcmode="lin" valueType="num">
                                      <p:cBhvr>
                                        <p:cTn id="31" dur="500"/>
                                        <p:tgtEl>
                                          <p:spTgt spid="270344"/>
                                        </p:tgtEl>
                                        <p:attrNameLst>
                                          <p:attrName>ppt_w</p:attrName>
                                        </p:attrNameLst>
                                      </p:cBhvr>
                                      <p:tavLst>
                                        <p:tav tm="0">
                                          <p:val>
                                            <p:strVal val="ppt_w"/>
                                          </p:val>
                                        </p:tav>
                                        <p:tav tm="100000">
                                          <p:val>
                                            <p:fltVal val="0"/>
                                          </p:val>
                                        </p:tav>
                                      </p:tavLst>
                                    </p:anim>
                                    <p:anim calcmode="lin" valueType="num">
                                      <p:cBhvr>
                                        <p:cTn id="32" dur="500"/>
                                        <p:tgtEl>
                                          <p:spTgt spid="270344"/>
                                        </p:tgtEl>
                                        <p:attrNameLst>
                                          <p:attrName>ppt_h</p:attrName>
                                        </p:attrNameLst>
                                      </p:cBhvr>
                                      <p:tavLst>
                                        <p:tav tm="0">
                                          <p:val>
                                            <p:strVal val="ppt_h"/>
                                          </p:val>
                                        </p:tav>
                                        <p:tav tm="100000">
                                          <p:val>
                                            <p:fltVal val="0"/>
                                          </p:val>
                                        </p:tav>
                                      </p:tavLst>
                                    </p:anim>
                                    <p:animEffect transition="out" filter="fade">
                                      <p:cBhvr>
                                        <p:cTn id="33" dur="500"/>
                                        <p:tgtEl>
                                          <p:spTgt spid="270344"/>
                                        </p:tgtEl>
                                      </p:cBhvr>
                                    </p:animEffect>
                                    <p:set>
                                      <p:cBhvr>
                                        <p:cTn id="34" dur="1" fill="hold">
                                          <p:stCondLst>
                                            <p:cond delay="499"/>
                                          </p:stCondLst>
                                        </p:cTn>
                                        <p:tgtEl>
                                          <p:spTgt spid="270344"/>
                                        </p:tgtEl>
                                        <p:attrNameLst>
                                          <p:attrName>style.visibility</p:attrName>
                                        </p:attrNameLst>
                                      </p:cBhvr>
                                      <p:to>
                                        <p:strVal val="hidden"/>
                                      </p:to>
                                    </p:set>
                                  </p:childTnLst>
                                </p:cTn>
                              </p:par>
                              <p:par>
                                <p:cTn id="35" presetID="53" presetClass="exit" presetSubtype="0" fill="hold" grpId="1" nodeType="withEffect">
                                  <p:stCondLst>
                                    <p:cond delay="0"/>
                                  </p:stCondLst>
                                  <p:childTnLst>
                                    <p:anim calcmode="lin" valueType="num">
                                      <p:cBhvr>
                                        <p:cTn id="36" dur="500"/>
                                        <p:tgtEl>
                                          <p:spTgt spid="270342"/>
                                        </p:tgtEl>
                                        <p:attrNameLst>
                                          <p:attrName>ppt_w</p:attrName>
                                        </p:attrNameLst>
                                      </p:cBhvr>
                                      <p:tavLst>
                                        <p:tav tm="0">
                                          <p:val>
                                            <p:strVal val="ppt_w"/>
                                          </p:val>
                                        </p:tav>
                                        <p:tav tm="100000">
                                          <p:val>
                                            <p:fltVal val="0"/>
                                          </p:val>
                                        </p:tav>
                                      </p:tavLst>
                                    </p:anim>
                                    <p:anim calcmode="lin" valueType="num">
                                      <p:cBhvr>
                                        <p:cTn id="37" dur="500"/>
                                        <p:tgtEl>
                                          <p:spTgt spid="270342"/>
                                        </p:tgtEl>
                                        <p:attrNameLst>
                                          <p:attrName>ppt_h</p:attrName>
                                        </p:attrNameLst>
                                      </p:cBhvr>
                                      <p:tavLst>
                                        <p:tav tm="0">
                                          <p:val>
                                            <p:strVal val="ppt_h"/>
                                          </p:val>
                                        </p:tav>
                                        <p:tav tm="100000">
                                          <p:val>
                                            <p:fltVal val="0"/>
                                          </p:val>
                                        </p:tav>
                                      </p:tavLst>
                                    </p:anim>
                                    <p:animEffect transition="out" filter="fade">
                                      <p:cBhvr>
                                        <p:cTn id="38" dur="500"/>
                                        <p:tgtEl>
                                          <p:spTgt spid="270342"/>
                                        </p:tgtEl>
                                      </p:cBhvr>
                                    </p:animEffect>
                                    <p:set>
                                      <p:cBhvr>
                                        <p:cTn id="39" dur="1" fill="hold">
                                          <p:stCondLst>
                                            <p:cond delay="499"/>
                                          </p:stCondLst>
                                        </p:cTn>
                                        <p:tgtEl>
                                          <p:spTgt spid="270342"/>
                                        </p:tgtEl>
                                        <p:attrNameLst>
                                          <p:attrName>style.visibility</p:attrName>
                                        </p:attrNameLst>
                                      </p:cBhvr>
                                      <p:to>
                                        <p:strVal val="hidden"/>
                                      </p:to>
                                    </p:set>
                                  </p:childTnLst>
                                </p:cTn>
                              </p:par>
                              <p:par>
                                <p:cTn id="40" presetID="53" presetClass="exit" presetSubtype="0" fill="hold" grpId="1" nodeType="withEffect">
                                  <p:stCondLst>
                                    <p:cond delay="0"/>
                                  </p:stCondLst>
                                  <p:childTnLst>
                                    <p:anim calcmode="lin" valueType="num">
                                      <p:cBhvr>
                                        <p:cTn id="41" dur="500"/>
                                        <p:tgtEl>
                                          <p:spTgt spid="270343"/>
                                        </p:tgtEl>
                                        <p:attrNameLst>
                                          <p:attrName>ppt_w</p:attrName>
                                        </p:attrNameLst>
                                      </p:cBhvr>
                                      <p:tavLst>
                                        <p:tav tm="0">
                                          <p:val>
                                            <p:strVal val="ppt_w"/>
                                          </p:val>
                                        </p:tav>
                                        <p:tav tm="100000">
                                          <p:val>
                                            <p:fltVal val="0"/>
                                          </p:val>
                                        </p:tav>
                                      </p:tavLst>
                                    </p:anim>
                                    <p:anim calcmode="lin" valueType="num">
                                      <p:cBhvr>
                                        <p:cTn id="42" dur="500"/>
                                        <p:tgtEl>
                                          <p:spTgt spid="270343"/>
                                        </p:tgtEl>
                                        <p:attrNameLst>
                                          <p:attrName>ppt_h</p:attrName>
                                        </p:attrNameLst>
                                      </p:cBhvr>
                                      <p:tavLst>
                                        <p:tav tm="0">
                                          <p:val>
                                            <p:strVal val="ppt_h"/>
                                          </p:val>
                                        </p:tav>
                                        <p:tav tm="100000">
                                          <p:val>
                                            <p:fltVal val="0"/>
                                          </p:val>
                                        </p:tav>
                                      </p:tavLst>
                                    </p:anim>
                                    <p:animEffect transition="out" filter="fade">
                                      <p:cBhvr>
                                        <p:cTn id="43" dur="500"/>
                                        <p:tgtEl>
                                          <p:spTgt spid="270343"/>
                                        </p:tgtEl>
                                      </p:cBhvr>
                                    </p:animEffect>
                                    <p:set>
                                      <p:cBhvr>
                                        <p:cTn id="44" dur="1" fill="hold">
                                          <p:stCondLst>
                                            <p:cond delay="499"/>
                                          </p:stCondLst>
                                        </p:cTn>
                                        <p:tgtEl>
                                          <p:spTgt spid="270343"/>
                                        </p:tgtEl>
                                        <p:attrNameLst>
                                          <p:attrName>style.visibility</p:attrName>
                                        </p:attrNameLst>
                                      </p:cBhvr>
                                      <p:to>
                                        <p:strVal val="hidden"/>
                                      </p:to>
                                    </p:set>
                                  </p:childTnLst>
                                </p:cTn>
                              </p:par>
                              <p:par>
                                <p:cTn id="45" presetID="53" presetClass="exit" presetSubtype="0" fill="hold" grpId="1" nodeType="withEffect">
                                  <p:stCondLst>
                                    <p:cond delay="0"/>
                                  </p:stCondLst>
                                  <p:childTnLst>
                                    <p:anim calcmode="lin" valueType="num">
                                      <p:cBhvr>
                                        <p:cTn id="46" dur="500"/>
                                        <p:tgtEl>
                                          <p:spTgt spid="270345"/>
                                        </p:tgtEl>
                                        <p:attrNameLst>
                                          <p:attrName>ppt_w</p:attrName>
                                        </p:attrNameLst>
                                      </p:cBhvr>
                                      <p:tavLst>
                                        <p:tav tm="0">
                                          <p:val>
                                            <p:strVal val="ppt_w"/>
                                          </p:val>
                                        </p:tav>
                                        <p:tav tm="100000">
                                          <p:val>
                                            <p:fltVal val="0"/>
                                          </p:val>
                                        </p:tav>
                                      </p:tavLst>
                                    </p:anim>
                                    <p:anim calcmode="lin" valueType="num">
                                      <p:cBhvr>
                                        <p:cTn id="47" dur="500"/>
                                        <p:tgtEl>
                                          <p:spTgt spid="270345"/>
                                        </p:tgtEl>
                                        <p:attrNameLst>
                                          <p:attrName>ppt_h</p:attrName>
                                        </p:attrNameLst>
                                      </p:cBhvr>
                                      <p:tavLst>
                                        <p:tav tm="0">
                                          <p:val>
                                            <p:strVal val="ppt_h"/>
                                          </p:val>
                                        </p:tav>
                                        <p:tav tm="100000">
                                          <p:val>
                                            <p:fltVal val="0"/>
                                          </p:val>
                                        </p:tav>
                                      </p:tavLst>
                                    </p:anim>
                                    <p:animEffect transition="out" filter="fade">
                                      <p:cBhvr>
                                        <p:cTn id="48" dur="500"/>
                                        <p:tgtEl>
                                          <p:spTgt spid="270345"/>
                                        </p:tgtEl>
                                      </p:cBhvr>
                                    </p:animEffect>
                                    <p:set>
                                      <p:cBhvr>
                                        <p:cTn id="49" dur="1" fill="hold">
                                          <p:stCondLst>
                                            <p:cond delay="499"/>
                                          </p:stCondLst>
                                        </p:cTn>
                                        <p:tgtEl>
                                          <p:spTgt spid="270345"/>
                                        </p:tgtEl>
                                        <p:attrNameLst>
                                          <p:attrName>style.visibility</p:attrName>
                                        </p:attrNameLst>
                                      </p:cBhvr>
                                      <p:to>
                                        <p:strVal val="hidden"/>
                                      </p:to>
                                    </p:set>
                                  </p:childTnLst>
                                </p:cTn>
                              </p:par>
                              <p:par>
                                <p:cTn id="50" presetID="53" presetClass="entr" presetSubtype="0" fill="hold" grpId="0" nodeType="withEffect">
                                  <p:stCondLst>
                                    <p:cond delay="0"/>
                                  </p:stCondLst>
                                  <p:childTnLst>
                                    <p:set>
                                      <p:cBhvr>
                                        <p:cTn id="51" dur="1" fill="hold">
                                          <p:stCondLst>
                                            <p:cond delay="0"/>
                                          </p:stCondLst>
                                        </p:cTn>
                                        <p:tgtEl>
                                          <p:spTgt spid="270346"/>
                                        </p:tgtEl>
                                        <p:attrNameLst>
                                          <p:attrName>style.visibility</p:attrName>
                                        </p:attrNameLst>
                                      </p:cBhvr>
                                      <p:to>
                                        <p:strVal val="visible"/>
                                      </p:to>
                                    </p:set>
                                    <p:anim calcmode="lin" valueType="num">
                                      <p:cBhvr>
                                        <p:cTn id="52" dur="500" fill="hold"/>
                                        <p:tgtEl>
                                          <p:spTgt spid="270346"/>
                                        </p:tgtEl>
                                        <p:attrNameLst>
                                          <p:attrName>ppt_w</p:attrName>
                                        </p:attrNameLst>
                                      </p:cBhvr>
                                      <p:tavLst>
                                        <p:tav tm="0">
                                          <p:val>
                                            <p:fltVal val="0"/>
                                          </p:val>
                                        </p:tav>
                                        <p:tav tm="100000">
                                          <p:val>
                                            <p:strVal val="#ppt_w"/>
                                          </p:val>
                                        </p:tav>
                                      </p:tavLst>
                                    </p:anim>
                                    <p:anim calcmode="lin" valueType="num">
                                      <p:cBhvr>
                                        <p:cTn id="53" dur="500" fill="hold"/>
                                        <p:tgtEl>
                                          <p:spTgt spid="270346"/>
                                        </p:tgtEl>
                                        <p:attrNameLst>
                                          <p:attrName>ppt_h</p:attrName>
                                        </p:attrNameLst>
                                      </p:cBhvr>
                                      <p:tavLst>
                                        <p:tav tm="0">
                                          <p:val>
                                            <p:fltVal val="0"/>
                                          </p:val>
                                        </p:tav>
                                        <p:tav tm="100000">
                                          <p:val>
                                            <p:strVal val="#ppt_h"/>
                                          </p:val>
                                        </p:tav>
                                      </p:tavLst>
                                    </p:anim>
                                    <p:animEffect transition="in" filter="fade">
                                      <p:cBhvr>
                                        <p:cTn id="54" dur="500"/>
                                        <p:tgtEl>
                                          <p:spTgt spid="270346"/>
                                        </p:tgtEl>
                                      </p:cBhvr>
                                    </p:animEffect>
                                  </p:childTnLst>
                                </p:cTn>
                              </p:par>
                            </p:childTnLst>
                          </p:cTn>
                        </p:par>
                        <p:par>
                          <p:cTn id="55" fill="hold" nodeType="afterGroup">
                            <p:stCondLst>
                              <p:cond delay="500"/>
                            </p:stCondLst>
                            <p:childTnLst>
                              <p:par>
                                <p:cTn id="56" presetID="53" presetClass="entr" presetSubtype="0" fill="hold" grpId="0" nodeType="afterEffect">
                                  <p:stCondLst>
                                    <p:cond delay="0"/>
                                  </p:stCondLst>
                                  <p:childTnLst>
                                    <p:set>
                                      <p:cBhvr>
                                        <p:cTn id="57" dur="1" fill="hold">
                                          <p:stCondLst>
                                            <p:cond delay="0"/>
                                          </p:stCondLst>
                                        </p:cTn>
                                        <p:tgtEl>
                                          <p:spTgt spid="270347"/>
                                        </p:tgtEl>
                                        <p:attrNameLst>
                                          <p:attrName>style.visibility</p:attrName>
                                        </p:attrNameLst>
                                      </p:cBhvr>
                                      <p:to>
                                        <p:strVal val="visible"/>
                                      </p:to>
                                    </p:set>
                                    <p:anim calcmode="lin" valueType="num">
                                      <p:cBhvr>
                                        <p:cTn id="58" dur="500" fill="hold"/>
                                        <p:tgtEl>
                                          <p:spTgt spid="270347"/>
                                        </p:tgtEl>
                                        <p:attrNameLst>
                                          <p:attrName>ppt_w</p:attrName>
                                        </p:attrNameLst>
                                      </p:cBhvr>
                                      <p:tavLst>
                                        <p:tav tm="0">
                                          <p:val>
                                            <p:fltVal val="0"/>
                                          </p:val>
                                        </p:tav>
                                        <p:tav tm="100000">
                                          <p:val>
                                            <p:strVal val="#ppt_w"/>
                                          </p:val>
                                        </p:tav>
                                      </p:tavLst>
                                    </p:anim>
                                    <p:anim calcmode="lin" valueType="num">
                                      <p:cBhvr>
                                        <p:cTn id="59" dur="500" fill="hold"/>
                                        <p:tgtEl>
                                          <p:spTgt spid="270347"/>
                                        </p:tgtEl>
                                        <p:attrNameLst>
                                          <p:attrName>ppt_h</p:attrName>
                                        </p:attrNameLst>
                                      </p:cBhvr>
                                      <p:tavLst>
                                        <p:tav tm="0">
                                          <p:val>
                                            <p:fltVal val="0"/>
                                          </p:val>
                                        </p:tav>
                                        <p:tav tm="100000">
                                          <p:val>
                                            <p:strVal val="#ppt_h"/>
                                          </p:val>
                                        </p:tav>
                                      </p:tavLst>
                                    </p:anim>
                                    <p:animEffect transition="in" filter="fade">
                                      <p:cBhvr>
                                        <p:cTn id="60" dur="500"/>
                                        <p:tgtEl>
                                          <p:spTgt spid="270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2" grpId="0" animBg="1"/>
      <p:bldP spid="270342" grpId="1" animBg="1"/>
      <p:bldP spid="270343" grpId="0" animBg="1"/>
      <p:bldP spid="270343" grpId="1" animBg="1"/>
      <p:bldP spid="270344" grpId="0" animBg="1"/>
      <p:bldP spid="270344" grpId="1" animBg="1"/>
      <p:bldP spid="270345" grpId="0" animBg="1"/>
      <p:bldP spid="270345" grpId="1" animBg="1"/>
      <p:bldP spid="270346" grpId="0" animBg="1"/>
      <p:bldP spid="2703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43000" y="0"/>
            <a:ext cx="7772400" cy="914400"/>
          </a:xfrm>
        </p:spPr>
        <p:txBody>
          <a:bodyPr/>
          <a:lstStyle/>
          <a:p>
            <a:r>
              <a:rPr lang="en-US">
                <a:latin typeface="Times New Roman" charset="0"/>
              </a:rPr>
              <a:t>JFK</a:t>
            </a:r>
            <a:r>
              <a:rPr lang="ja-JP" altLang="en-US">
                <a:latin typeface="Times New Roman" charset="0"/>
              </a:rPr>
              <a:t>’</a:t>
            </a:r>
            <a:r>
              <a:rPr lang="en-US">
                <a:latin typeface="Times New Roman" charset="0"/>
              </a:rPr>
              <a:t>s New Frontier</a:t>
            </a:r>
          </a:p>
        </p:txBody>
      </p:sp>
      <p:sp>
        <p:nvSpPr>
          <p:cNvPr id="8195" name="Rectangle 3"/>
          <p:cNvSpPr>
            <a:spLocks noGrp="1" noChangeArrowheads="1"/>
          </p:cNvSpPr>
          <p:nvPr>
            <p:ph type="body" idx="1"/>
          </p:nvPr>
        </p:nvSpPr>
        <p:spPr>
          <a:xfrm>
            <a:off x="914400" y="838200"/>
            <a:ext cx="8229600" cy="6019800"/>
          </a:xfrm>
        </p:spPr>
        <p:txBody>
          <a:bodyPr/>
          <a:lstStyle/>
          <a:p>
            <a:r>
              <a:rPr lang="en-US">
                <a:latin typeface="Arial" charset="0"/>
              </a:rPr>
              <a:t>One long-lasting achievement of the JFK-era was strengthening the presidency:</a:t>
            </a:r>
          </a:p>
          <a:p>
            <a:pPr lvl="1"/>
            <a:r>
              <a:rPr lang="en-US">
                <a:latin typeface="Arial" charset="0"/>
              </a:rPr>
              <a:t>Eisenhower left many decisions to his staff, but JFK demanded more direct presidential control</a:t>
            </a:r>
          </a:p>
          <a:p>
            <a:pPr lvl="1"/>
            <a:r>
              <a:rPr lang="en-US">
                <a:latin typeface="Arial" charset="0"/>
              </a:rPr>
              <a:t>JFK transferred much of the decision-making power from the cabinet to his White House staff</a:t>
            </a:r>
          </a:p>
        </p:txBody>
      </p:sp>
      <p:sp>
        <p:nvSpPr>
          <p:cNvPr id="277508" name="AutoShape 4"/>
          <p:cNvSpPr>
            <a:spLocks noChangeArrowheads="1"/>
          </p:cNvSpPr>
          <p:nvPr/>
        </p:nvSpPr>
        <p:spPr bwMode="auto">
          <a:xfrm>
            <a:off x="990600" y="1981200"/>
            <a:ext cx="8077200" cy="1066800"/>
          </a:xfrm>
          <a:prstGeom prst="wedgeRectCallout">
            <a:avLst>
              <a:gd name="adj1" fmla="val 42569"/>
              <a:gd name="adj2" fmla="val 338542"/>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20000"/>
              </a:spcBef>
              <a:buFont typeface="Arial" charset="0"/>
              <a:buNone/>
            </a:pPr>
            <a:r>
              <a:rPr kumimoji="1" lang="en-US" sz="3000" dirty="0"/>
              <a:t>JFK appointed </a:t>
            </a:r>
            <a:r>
              <a:rPr lang="en-US" sz="3000" dirty="0"/>
              <a:t>tough, pragmatic, &amp; academic</a:t>
            </a:r>
            <a:r>
              <a:rPr kumimoji="1" lang="en-US" sz="3000" dirty="0"/>
              <a:t> </a:t>
            </a:r>
            <a:r>
              <a:rPr kumimoji="1" lang="ja-JP" altLang="en-US" sz="3000" dirty="0"/>
              <a:t>“</a:t>
            </a:r>
            <a:r>
              <a:rPr kumimoji="1" lang="en-US" sz="3000" i="1" dirty="0"/>
              <a:t>New Frontiersmen</a:t>
            </a:r>
            <a:r>
              <a:rPr kumimoji="1" lang="ja-JP" altLang="en-US" sz="3000" dirty="0"/>
              <a:t>”</a:t>
            </a:r>
            <a:r>
              <a:rPr kumimoji="1" lang="en-US" sz="3000" dirty="0"/>
              <a:t> to his staff</a:t>
            </a:r>
            <a:endParaRPr lang="en-US" sz="3000" dirty="0"/>
          </a:p>
        </p:txBody>
      </p:sp>
      <p:sp>
        <p:nvSpPr>
          <p:cNvPr id="277509" name="AutoShape 5"/>
          <p:cNvSpPr>
            <a:spLocks noChangeArrowheads="1"/>
          </p:cNvSpPr>
          <p:nvPr/>
        </p:nvSpPr>
        <p:spPr bwMode="auto">
          <a:xfrm>
            <a:off x="1981200" y="3200400"/>
            <a:ext cx="6019800" cy="990600"/>
          </a:xfrm>
          <a:prstGeom prst="wedgeRectCallout">
            <a:avLst>
              <a:gd name="adj1" fmla="val 55009"/>
              <a:gd name="adj2" fmla="val 245671"/>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20000"/>
              </a:spcBef>
              <a:buFont typeface="Arial" charset="0"/>
              <a:buNone/>
            </a:pPr>
            <a:r>
              <a:rPr kumimoji="1" lang="en-US" sz="3000" dirty="0"/>
              <a:t>Kennedy referred to his staff as the </a:t>
            </a:r>
            <a:r>
              <a:rPr kumimoji="1" lang="ja-JP" altLang="en-US" sz="3000" dirty="0"/>
              <a:t>“</a:t>
            </a:r>
            <a:r>
              <a:rPr kumimoji="1" lang="en-US" sz="3000" i="1" dirty="0"/>
              <a:t>the best &amp; the brightest</a:t>
            </a:r>
            <a:r>
              <a:rPr kumimoji="1" lang="ja-JP" altLang="en-US" sz="3000" dirty="0"/>
              <a:t>”</a:t>
            </a:r>
            <a:endParaRPr lang="en-US" sz="3000" dirty="0"/>
          </a:p>
        </p:txBody>
      </p:sp>
    </p:spTree>
    <p:extLst>
      <p:ext uri="{BB962C8B-B14F-4D97-AF65-F5344CB8AC3E}">
        <p14:creationId xmlns:p14="http://schemas.microsoft.com/office/powerpoint/2010/main" val="6894748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77508"/>
                                        </p:tgtEl>
                                        <p:attrNameLst>
                                          <p:attrName>style.visibility</p:attrName>
                                        </p:attrNameLst>
                                      </p:cBhvr>
                                      <p:to>
                                        <p:strVal val="visible"/>
                                      </p:to>
                                    </p:set>
                                    <p:anim calcmode="lin" valueType="num">
                                      <p:cBhvr>
                                        <p:cTn id="7" dur="500" fill="hold"/>
                                        <p:tgtEl>
                                          <p:spTgt spid="277508"/>
                                        </p:tgtEl>
                                        <p:attrNameLst>
                                          <p:attrName>ppt_w</p:attrName>
                                        </p:attrNameLst>
                                      </p:cBhvr>
                                      <p:tavLst>
                                        <p:tav tm="0">
                                          <p:val>
                                            <p:fltVal val="0"/>
                                          </p:val>
                                        </p:tav>
                                        <p:tav tm="100000">
                                          <p:val>
                                            <p:strVal val="#ppt_w"/>
                                          </p:val>
                                        </p:tav>
                                      </p:tavLst>
                                    </p:anim>
                                    <p:anim calcmode="lin" valueType="num">
                                      <p:cBhvr>
                                        <p:cTn id="8" dur="500" fill="hold"/>
                                        <p:tgtEl>
                                          <p:spTgt spid="277508"/>
                                        </p:tgtEl>
                                        <p:attrNameLst>
                                          <p:attrName>ppt_h</p:attrName>
                                        </p:attrNameLst>
                                      </p:cBhvr>
                                      <p:tavLst>
                                        <p:tav tm="0">
                                          <p:val>
                                            <p:fltVal val="0"/>
                                          </p:val>
                                        </p:tav>
                                        <p:tav tm="100000">
                                          <p:val>
                                            <p:strVal val="#ppt_h"/>
                                          </p:val>
                                        </p:tav>
                                      </p:tavLst>
                                    </p:anim>
                                    <p:animEffect transition="in" filter="fade">
                                      <p:cBhvr>
                                        <p:cTn id="9" dur="500"/>
                                        <p:tgtEl>
                                          <p:spTgt spid="277508"/>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77509"/>
                                        </p:tgtEl>
                                        <p:attrNameLst>
                                          <p:attrName>style.visibility</p:attrName>
                                        </p:attrNameLst>
                                      </p:cBhvr>
                                      <p:to>
                                        <p:strVal val="visible"/>
                                      </p:to>
                                    </p:set>
                                    <p:anim calcmode="lin" valueType="num">
                                      <p:cBhvr>
                                        <p:cTn id="13" dur="500" fill="hold"/>
                                        <p:tgtEl>
                                          <p:spTgt spid="277509"/>
                                        </p:tgtEl>
                                        <p:attrNameLst>
                                          <p:attrName>ppt_w</p:attrName>
                                        </p:attrNameLst>
                                      </p:cBhvr>
                                      <p:tavLst>
                                        <p:tav tm="0">
                                          <p:val>
                                            <p:fltVal val="0"/>
                                          </p:val>
                                        </p:tav>
                                        <p:tav tm="100000">
                                          <p:val>
                                            <p:strVal val="#ppt_w"/>
                                          </p:val>
                                        </p:tav>
                                      </p:tavLst>
                                    </p:anim>
                                    <p:anim calcmode="lin" valueType="num">
                                      <p:cBhvr>
                                        <p:cTn id="14" dur="500" fill="hold"/>
                                        <p:tgtEl>
                                          <p:spTgt spid="277509"/>
                                        </p:tgtEl>
                                        <p:attrNameLst>
                                          <p:attrName>ppt_h</p:attrName>
                                        </p:attrNameLst>
                                      </p:cBhvr>
                                      <p:tavLst>
                                        <p:tav tm="0">
                                          <p:val>
                                            <p:fltVal val="0"/>
                                          </p:val>
                                        </p:tav>
                                        <p:tav tm="100000">
                                          <p:val>
                                            <p:strVal val="#ppt_h"/>
                                          </p:val>
                                        </p:tav>
                                      </p:tavLst>
                                    </p:anim>
                                    <p:animEffect transition="in" filter="fade">
                                      <p:cBhvr>
                                        <p:cTn id="15" dur="500"/>
                                        <p:tgtEl>
                                          <p:spTgt spid="277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P spid="27750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38200" y="0"/>
            <a:ext cx="8305800" cy="6858000"/>
          </a:xfrm>
        </p:spPr>
        <p:txBody>
          <a:bodyPr/>
          <a:lstStyle/>
          <a:p>
            <a:r>
              <a:rPr lang="en-US" sz="6600">
                <a:latin typeface="Times New Roman" charset="0"/>
              </a:rPr>
              <a:t>Kennedy Intensifies  the Cold War</a:t>
            </a:r>
          </a:p>
        </p:txBody>
      </p:sp>
    </p:spTree>
    <p:extLst>
      <p:ext uri="{BB962C8B-B14F-4D97-AF65-F5344CB8AC3E}">
        <p14:creationId xmlns:p14="http://schemas.microsoft.com/office/powerpoint/2010/main" val="30233426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14400" y="0"/>
            <a:ext cx="8229600" cy="914400"/>
          </a:xfrm>
          <a:noFill/>
        </p:spPr>
        <p:txBody>
          <a:bodyPr/>
          <a:lstStyle/>
          <a:p>
            <a:r>
              <a:rPr lang="en-US">
                <a:latin typeface="Times New Roman" charset="0"/>
              </a:rPr>
              <a:t>Kennedy Intensifies the Cold War</a:t>
            </a:r>
          </a:p>
        </p:txBody>
      </p:sp>
      <p:sp>
        <p:nvSpPr>
          <p:cNvPr id="11267" name="Rectangle 3"/>
          <p:cNvSpPr>
            <a:spLocks noGrp="1" noChangeArrowheads="1"/>
          </p:cNvSpPr>
          <p:nvPr>
            <p:ph type="body" idx="1"/>
          </p:nvPr>
        </p:nvSpPr>
        <p:spPr>
          <a:xfrm>
            <a:off x="914400" y="762000"/>
            <a:ext cx="8229600" cy="6096000"/>
          </a:xfrm>
        </p:spPr>
        <p:txBody>
          <a:bodyPr/>
          <a:lstStyle/>
          <a:p>
            <a:pPr>
              <a:lnSpc>
                <a:spcPct val="95000"/>
              </a:lnSpc>
              <a:spcBef>
                <a:spcPct val="10000"/>
              </a:spcBef>
            </a:pPr>
            <a:r>
              <a:rPr lang="en-US">
                <a:latin typeface="Arial" charset="0"/>
              </a:rPr>
              <a:t>Addressing U.S. foreign policy &amp; containing Communism was JFK</a:t>
            </a:r>
            <a:r>
              <a:rPr lang="ja-JP" altLang="en-US">
                <a:latin typeface="Arial" charset="0"/>
              </a:rPr>
              <a:t>’</a:t>
            </a:r>
            <a:r>
              <a:rPr lang="en-US">
                <a:latin typeface="Arial" charset="0"/>
              </a:rPr>
              <a:t>s top priority as president:</a:t>
            </a:r>
          </a:p>
          <a:p>
            <a:pPr lvl="1">
              <a:lnSpc>
                <a:spcPct val="95000"/>
              </a:lnSpc>
              <a:spcBef>
                <a:spcPct val="10000"/>
              </a:spcBef>
            </a:pPr>
            <a:r>
              <a:rPr lang="en-US">
                <a:latin typeface="Arial" charset="0"/>
              </a:rPr>
              <a:t>JFK believed Ike compromised with the USSR when the Cold War could have been won</a:t>
            </a:r>
            <a:endParaRPr lang="en-US">
              <a:latin typeface="Arial" charset="0"/>
              <a:cs typeface="Arial" charset="0"/>
            </a:endParaRPr>
          </a:p>
          <a:p>
            <a:pPr lvl="1">
              <a:lnSpc>
                <a:spcPct val="95000"/>
              </a:lnSpc>
              <a:spcBef>
                <a:spcPct val="10000"/>
              </a:spcBef>
            </a:pPr>
            <a:r>
              <a:rPr lang="en-US">
                <a:latin typeface="Arial" charset="0"/>
                <a:cs typeface="Arial" charset="0"/>
              </a:rPr>
              <a:t>JFK aimed to close the </a:t>
            </a:r>
            <a:r>
              <a:rPr lang="ja-JP" altLang="en-US">
                <a:latin typeface="Arial" charset="0"/>
                <a:cs typeface="Arial" charset="0"/>
              </a:rPr>
              <a:t>“</a:t>
            </a:r>
            <a:r>
              <a:rPr lang="en-US">
                <a:latin typeface="Arial" charset="0"/>
                <a:cs typeface="Arial" charset="0"/>
              </a:rPr>
              <a:t>missile gap</a:t>
            </a:r>
            <a:r>
              <a:rPr lang="ja-JP" altLang="en-US">
                <a:latin typeface="Arial" charset="0"/>
                <a:cs typeface="Arial" charset="0"/>
              </a:rPr>
              <a:t>”</a:t>
            </a:r>
            <a:r>
              <a:rPr lang="en-US">
                <a:latin typeface="Arial" charset="0"/>
                <a:cs typeface="Arial" charset="0"/>
              </a:rPr>
              <a:t> &amp; increase U.S. </a:t>
            </a:r>
            <a:r>
              <a:rPr lang="en-US">
                <a:latin typeface="Arial" charset="0"/>
              </a:rPr>
              <a:t>defenses</a:t>
            </a:r>
          </a:p>
          <a:p>
            <a:pPr lvl="1">
              <a:lnSpc>
                <a:spcPct val="95000"/>
              </a:lnSpc>
              <a:spcBef>
                <a:spcPct val="10000"/>
              </a:spcBef>
            </a:pPr>
            <a:r>
              <a:rPr lang="en-US">
                <a:latin typeface="Arial" charset="0"/>
              </a:rPr>
              <a:t>Looked to solve issues in   Berlin, Vietnam, &amp; Cuba</a:t>
            </a:r>
          </a:p>
        </p:txBody>
      </p:sp>
      <p:sp>
        <p:nvSpPr>
          <p:cNvPr id="189444" name="AutoShape 4"/>
          <p:cNvSpPr>
            <a:spLocks noChangeArrowheads="1"/>
          </p:cNvSpPr>
          <p:nvPr/>
        </p:nvSpPr>
        <p:spPr bwMode="auto">
          <a:xfrm>
            <a:off x="152400" y="3733800"/>
            <a:ext cx="8915400" cy="2895600"/>
          </a:xfrm>
          <a:prstGeom prst="wedgeRectCallout">
            <a:avLst>
              <a:gd name="adj1" fmla="val -6801"/>
              <a:gd name="adj2" fmla="val -91940"/>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ja-JP" altLang="en-US" sz="3000" dirty="0"/>
              <a:t>“</a:t>
            </a:r>
            <a:r>
              <a:rPr lang="en-US" sz="3000" i="1" dirty="0"/>
              <a:t>Let every nation know, whether it wishes us well or ill, that we shall pay any price, bear any burden, meet any hardship, support any friend, oppose any foe to assure the survival &amp; success of liberty. We will do this &amp; more</a:t>
            </a:r>
            <a:r>
              <a:rPr lang="en-US" sz="3000" dirty="0"/>
              <a:t>.</a:t>
            </a:r>
            <a:r>
              <a:rPr lang="ja-JP" altLang="en-US" sz="3000" dirty="0"/>
              <a:t>”</a:t>
            </a:r>
            <a:endParaRPr lang="en-US" sz="3000" dirty="0"/>
          </a:p>
          <a:p>
            <a:pPr algn="r"/>
            <a:r>
              <a:rPr lang="en-US" sz="3000" dirty="0"/>
              <a:t>—JFK</a:t>
            </a:r>
            <a:r>
              <a:rPr lang="ja-JP" altLang="en-US" sz="3000" dirty="0"/>
              <a:t>’</a:t>
            </a:r>
            <a:r>
              <a:rPr lang="en-US" sz="3000" dirty="0"/>
              <a:t>s inaugural address</a:t>
            </a:r>
          </a:p>
        </p:txBody>
      </p:sp>
      <p:pic>
        <p:nvPicPr>
          <p:cNvPr id="189447" name="Let every nation know (JFK).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1087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9444"/>
                                        </p:tgtEl>
                                        <p:attrNameLst>
                                          <p:attrName>style.visibility</p:attrName>
                                        </p:attrNameLst>
                                      </p:cBhvr>
                                      <p:to>
                                        <p:strVal val="visible"/>
                                      </p:to>
                                    </p:set>
                                    <p:anim calcmode="lin" valueType="num">
                                      <p:cBhvr>
                                        <p:cTn id="7" dur="500" fill="hold"/>
                                        <p:tgtEl>
                                          <p:spTgt spid="189444"/>
                                        </p:tgtEl>
                                        <p:attrNameLst>
                                          <p:attrName>ppt_w</p:attrName>
                                        </p:attrNameLst>
                                      </p:cBhvr>
                                      <p:tavLst>
                                        <p:tav tm="0">
                                          <p:val>
                                            <p:fltVal val="0"/>
                                          </p:val>
                                        </p:tav>
                                        <p:tav tm="100000">
                                          <p:val>
                                            <p:strVal val="#ppt_w"/>
                                          </p:val>
                                        </p:tav>
                                      </p:tavLst>
                                    </p:anim>
                                    <p:anim calcmode="lin" valueType="num">
                                      <p:cBhvr>
                                        <p:cTn id="8" dur="500" fill="hold"/>
                                        <p:tgtEl>
                                          <p:spTgt spid="189444"/>
                                        </p:tgtEl>
                                        <p:attrNameLst>
                                          <p:attrName>ppt_h</p:attrName>
                                        </p:attrNameLst>
                                      </p:cBhvr>
                                      <p:tavLst>
                                        <p:tav tm="0">
                                          <p:val>
                                            <p:fltVal val="0"/>
                                          </p:val>
                                        </p:tav>
                                        <p:tav tm="100000">
                                          <p:val>
                                            <p:strVal val="#ppt_h"/>
                                          </p:val>
                                        </p:tav>
                                      </p:tavLst>
                                    </p:anim>
                                    <p:animEffect transition="in" filter="fade">
                                      <p:cBhvr>
                                        <p:cTn id="9" dur="500"/>
                                        <p:tgtEl>
                                          <p:spTgt spid="189444"/>
                                        </p:tgtEl>
                                      </p:cBhvr>
                                    </p:animEffect>
                                  </p:childTnLst>
                                </p:cTn>
                              </p:par>
                              <p:par>
                                <p:cTn id="10" presetID="1" presetClass="mediacall" presetSubtype="0" fill="hold" nodeType="withEffect">
                                  <p:stCondLst>
                                    <p:cond delay="0"/>
                                  </p:stCondLst>
                                  <p:childTnLst>
                                    <p:cmd type="call" cmd="playFrom(0.0)">
                                      <p:cBhvr>
                                        <p:cTn id="11" dur="30044" fill="hold"/>
                                        <p:tgtEl>
                                          <p:spTgt spid="18944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89447"/>
                </p:tgtEl>
              </p:cMediaNode>
            </p:audio>
          </p:childTnLst>
        </p:cTn>
      </p:par>
    </p:tnLst>
    <p:bldLst>
      <p:bldP spid="18944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91" name="Rectangle 4"/>
          <p:cNvSpPr>
            <a:spLocks noGrp="1" noChangeArrowheads="1"/>
          </p:cNvSpPr>
          <p:nvPr>
            <p:ph type="title"/>
          </p:nvPr>
        </p:nvSpPr>
        <p:spPr>
          <a:xfrm>
            <a:off x="1143000" y="0"/>
            <a:ext cx="7772400" cy="9144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Flexible Response</a:t>
            </a:r>
          </a:p>
        </p:txBody>
      </p:sp>
      <p:sp>
        <p:nvSpPr>
          <p:cNvPr id="12292" name="Rectangle 5"/>
          <p:cNvSpPr>
            <a:spLocks noGrp="1" noChangeArrowheads="1"/>
          </p:cNvSpPr>
          <p:nvPr>
            <p:ph type="body" idx="1"/>
          </p:nvPr>
        </p:nvSpPr>
        <p:spPr>
          <a:xfrm>
            <a:off x="838200" y="838200"/>
            <a:ext cx="8305800" cy="60198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0000"/>
              </a:lnSpc>
            </a:pPr>
            <a:r>
              <a:rPr lang="en-US" sz="3700" dirty="0">
                <a:latin typeface="Arial" charset="0"/>
              </a:rPr>
              <a:t>JFK shifted from Ike</a:t>
            </a:r>
            <a:r>
              <a:rPr lang="ja-JP" altLang="en-US" sz="3700" dirty="0">
                <a:latin typeface="Arial" charset="0"/>
              </a:rPr>
              <a:t>’</a:t>
            </a:r>
            <a:r>
              <a:rPr lang="en-US" sz="3700" dirty="0">
                <a:latin typeface="Arial" charset="0"/>
              </a:rPr>
              <a:t>s </a:t>
            </a:r>
            <a:r>
              <a:rPr lang="ja-JP" altLang="en-US" sz="3700" dirty="0">
                <a:latin typeface="Arial" charset="0"/>
              </a:rPr>
              <a:t>“</a:t>
            </a:r>
            <a:r>
              <a:rPr lang="en-US" sz="3700" dirty="0">
                <a:latin typeface="Arial" charset="0"/>
              </a:rPr>
              <a:t>mutually assured destruction</a:t>
            </a:r>
            <a:r>
              <a:rPr lang="ja-JP" altLang="en-US" sz="3700" dirty="0">
                <a:latin typeface="Arial" charset="0"/>
              </a:rPr>
              <a:t>”</a:t>
            </a:r>
            <a:r>
              <a:rPr lang="en-US" sz="3700" dirty="0">
                <a:latin typeface="Arial" charset="0"/>
              </a:rPr>
              <a:t> to a </a:t>
            </a:r>
            <a:r>
              <a:rPr lang="ja-JP" altLang="en-US" sz="3700" dirty="0">
                <a:latin typeface="Arial" charset="0"/>
              </a:rPr>
              <a:t>“</a:t>
            </a:r>
            <a:r>
              <a:rPr lang="en-US" sz="3700" dirty="0">
                <a:latin typeface="Arial" charset="0"/>
              </a:rPr>
              <a:t>flexible response</a:t>
            </a:r>
            <a:r>
              <a:rPr lang="ja-JP" altLang="en-US" sz="3700" dirty="0">
                <a:latin typeface="Arial" charset="0"/>
              </a:rPr>
              <a:t>”</a:t>
            </a:r>
            <a:r>
              <a:rPr lang="en-US" sz="3700" dirty="0">
                <a:latin typeface="Arial" charset="0"/>
              </a:rPr>
              <a:t> capable of responding to a variety of future problems:</a:t>
            </a:r>
          </a:p>
          <a:p>
            <a:pPr lvl="1">
              <a:lnSpc>
                <a:spcPct val="90000"/>
              </a:lnSpc>
            </a:pPr>
            <a:r>
              <a:rPr lang="en-US" sz="3700" dirty="0">
                <a:latin typeface="Arial" charset="0"/>
              </a:rPr>
              <a:t>Increased nuclear arsenal to 1,000 ICBMs &amp; 32 Polaris subs to create a </a:t>
            </a:r>
            <a:r>
              <a:rPr lang="ja-JP" altLang="en-US" sz="3700" dirty="0">
                <a:latin typeface="Arial" charset="0"/>
              </a:rPr>
              <a:t>“</a:t>
            </a:r>
            <a:r>
              <a:rPr lang="en-US" sz="3700" u="sng" dirty="0">
                <a:latin typeface="Arial" charset="0"/>
              </a:rPr>
              <a:t>first-strike</a:t>
            </a:r>
            <a:r>
              <a:rPr lang="ja-JP" altLang="en-US" sz="3700" u="sng" dirty="0">
                <a:latin typeface="Arial" charset="0"/>
              </a:rPr>
              <a:t>”</a:t>
            </a:r>
            <a:r>
              <a:rPr lang="en-US" sz="3700" u="sng" dirty="0">
                <a:latin typeface="Arial" charset="0"/>
              </a:rPr>
              <a:t> capability</a:t>
            </a:r>
            <a:r>
              <a:rPr lang="en-US" sz="3700" dirty="0">
                <a:latin typeface="Arial" charset="0"/>
              </a:rPr>
              <a:t> </a:t>
            </a:r>
          </a:p>
          <a:p>
            <a:pPr lvl="1">
              <a:lnSpc>
                <a:spcPct val="90000"/>
              </a:lnSpc>
            </a:pPr>
            <a:r>
              <a:rPr lang="en-US" sz="3700" dirty="0">
                <a:latin typeface="Arial" charset="0"/>
              </a:rPr>
              <a:t>Increased the army &amp; air force</a:t>
            </a:r>
          </a:p>
          <a:p>
            <a:pPr lvl="1">
              <a:lnSpc>
                <a:spcPct val="90000"/>
              </a:lnSpc>
            </a:pPr>
            <a:r>
              <a:rPr lang="en-US" sz="3700" dirty="0">
                <a:latin typeface="Arial" charset="0"/>
              </a:rPr>
              <a:t>Expanded covert operations &amp; created the Green Berets </a:t>
            </a:r>
          </a:p>
        </p:txBody>
      </p:sp>
      <p:sp>
        <p:nvSpPr>
          <p:cNvPr id="190478" name="AutoShape 14"/>
          <p:cNvSpPr>
            <a:spLocks noChangeArrowheads="1"/>
          </p:cNvSpPr>
          <p:nvPr/>
        </p:nvSpPr>
        <p:spPr bwMode="auto">
          <a:xfrm>
            <a:off x="152400" y="3733800"/>
            <a:ext cx="8077200" cy="1447800"/>
          </a:xfrm>
          <a:prstGeom prst="wedgeRectCallout">
            <a:avLst>
              <a:gd name="adj1" fmla="val -26259"/>
              <a:gd name="adj2" fmla="val -210856"/>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kumimoji="1" lang="en-US" sz="3200" dirty="0"/>
              <a:t>To combat Communism &amp; to help underdeveloped countries, JFK created the </a:t>
            </a:r>
            <a:r>
              <a:rPr kumimoji="1" lang="en-US" sz="3200" i="1" u="sng" dirty="0"/>
              <a:t>Peace Corps</a:t>
            </a:r>
            <a:r>
              <a:rPr kumimoji="1" lang="en-US" sz="3200" dirty="0"/>
              <a:t> &amp; the </a:t>
            </a:r>
            <a:r>
              <a:rPr kumimoji="1" lang="en-US" sz="3200" i="1" u="sng" dirty="0"/>
              <a:t>Alliance for Progress</a:t>
            </a:r>
          </a:p>
        </p:txBody>
      </p:sp>
    </p:spTree>
    <p:extLst>
      <p:ext uri="{BB962C8B-B14F-4D97-AF65-F5344CB8AC3E}">
        <p14:creationId xmlns:p14="http://schemas.microsoft.com/office/powerpoint/2010/main" val="15639475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90478"/>
                                        </p:tgtEl>
                                        <p:attrNameLst>
                                          <p:attrName>style.visibility</p:attrName>
                                        </p:attrNameLst>
                                      </p:cBhvr>
                                      <p:to>
                                        <p:strVal val="visible"/>
                                      </p:to>
                                    </p:set>
                                    <p:anim calcmode="lin" valueType="num">
                                      <p:cBhvr>
                                        <p:cTn id="7" dur="500" fill="hold"/>
                                        <p:tgtEl>
                                          <p:spTgt spid="190478"/>
                                        </p:tgtEl>
                                        <p:attrNameLst>
                                          <p:attrName>ppt_w</p:attrName>
                                        </p:attrNameLst>
                                      </p:cBhvr>
                                      <p:tavLst>
                                        <p:tav tm="0">
                                          <p:val>
                                            <p:fltVal val="0"/>
                                          </p:val>
                                        </p:tav>
                                        <p:tav tm="100000">
                                          <p:val>
                                            <p:strVal val="#ppt_w"/>
                                          </p:val>
                                        </p:tav>
                                      </p:tavLst>
                                    </p:anim>
                                    <p:anim calcmode="lin" valueType="num">
                                      <p:cBhvr>
                                        <p:cTn id="8" dur="500" fill="hold"/>
                                        <p:tgtEl>
                                          <p:spTgt spid="190478"/>
                                        </p:tgtEl>
                                        <p:attrNameLst>
                                          <p:attrName>ppt_h</p:attrName>
                                        </p:attrNameLst>
                                      </p:cBhvr>
                                      <p:tavLst>
                                        <p:tav tm="0">
                                          <p:val>
                                            <p:fltVal val="0"/>
                                          </p:val>
                                        </p:tav>
                                        <p:tav tm="100000">
                                          <p:val>
                                            <p:strVal val="#ppt_h"/>
                                          </p:val>
                                        </p:tav>
                                      </p:tavLst>
                                    </p:anim>
                                    <p:animEffect transition="in" filter="fade">
                                      <p:cBhvr>
                                        <p:cTn id="9" dur="500"/>
                                        <p:tgtEl>
                                          <p:spTgt spid="1904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90478"/>
                                        </p:tgtEl>
                                        <p:attrNameLst>
                                          <p:attrName>ppt_w</p:attrName>
                                        </p:attrNameLst>
                                      </p:cBhvr>
                                      <p:tavLst>
                                        <p:tav tm="0">
                                          <p:val>
                                            <p:strVal val="ppt_w"/>
                                          </p:val>
                                        </p:tav>
                                        <p:tav tm="100000">
                                          <p:val>
                                            <p:fltVal val="0"/>
                                          </p:val>
                                        </p:tav>
                                      </p:tavLst>
                                    </p:anim>
                                    <p:anim calcmode="lin" valueType="num">
                                      <p:cBhvr>
                                        <p:cTn id="14" dur="500"/>
                                        <p:tgtEl>
                                          <p:spTgt spid="190478"/>
                                        </p:tgtEl>
                                        <p:attrNameLst>
                                          <p:attrName>ppt_h</p:attrName>
                                        </p:attrNameLst>
                                      </p:cBhvr>
                                      <p:tavLst>
                                        <p:tav tm="0">
                                          <p:val>
                                            <p:strVal val="ppt_h"/>
                                          </p:val>
                                        </p:tav>
                                        <p:tav tm="100000">
                                          <p:val>
                                            <p:fltVal val="0"/>
                                          </p:val>
                                        </p:tav>
                                      </p:tavLst>
                                    </p:anim>
                                    <p:animEffect transition="out" filter="fade">
                                      <p:cBhvr>
                                        <p:cTn id="15" dur="500"/>
                                        <p:tgtEl>
                                          <p:spTgt spid="190478"/>
                                        </p:tgtEl>
                                      </p:cBhvr>
                                    </p:animEffect>
                                    <p:set>
                                      <p:cBhvr>
                                        <p:cTn id="16" dur="1" fill="hold">
                                          <p:stCondLst>
                                            <p:cond delay="499"/>
                                          </p:stCondLst>
                                        </p:cTn>
                                        <p:tgtEl>
                                          <p:spTgt spid="1904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8" grpId="0" animBg="1"/>
      <p:bldP spid="19047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43000" y="0"/>
            <a:ext cx="7772400" cy="914400"/>
          </a:xfrm>
        </p:spPr>
        <p:txBody>
          <a:bodyPr/>
          <a:lstStyle/>
          <a:p>
            <a:r>
              <a:rPr lang="en-US">
                <a:latin typeface="Times New Roman" charset="0"/>
              </a:rPr>
              <a:t>The Space Race</a:t>
            </a:r>
          </a:p>
        </p:txBody>
      </p:sp>
      <p:sp>
        <p:nvSpPr>
          <p:cNvPr id="13315" name="Rectangle 3"/>
          <p:cNvSpPr>
            <a:spLocks noGrp="1" noChangeArrowheads="1"/>
          </p:cNvSpPr>
          <p:nvPr>
            <p:ph type="body" idx="1"/>
          </p:nvPr>
        </p:nvSpPr>
        <p:spPr>
          <a:xfrm>
            <a:off x="914400" y="914400"/>
            <a:ext cx="8229600" cy="5943600"/>
          </a:xfrm>
        </p:spPr>
        <p:txBody>
          <a:bodyPr/>
          <a:lstStyle/>
          <a:p>
            <a:r>
              <a:rPr lang="en-US">
                <a:latin typeface="Arial" charset="0"/>
              </a:rPr>
              <a:t>JFK hoped to avoid another Sputnik &amp; hoped to beat the Soviets to the moon:</a:t>
            </a:r>
          </a:p>
          <a:p>
            <a:pPr lvl="1"/>
            <a:r>
              <a:rPr lang="en-US">
                <a:latin typeface="Arial" charset="0"/>
              </a:rPr>
              <a:t>JFK greatly expanded NASA &amp; announced that the U.S. would get to the moon by 1970</a:t>
            </a:r>
          </a:p>
          <a:p>
            <a:pPr lvl="1"/>
            <a:r>
              <a:rPr lang="en-US">
                <a:latin typeface="Arial" charset="0"/>
              </a:rPr>
              <a:t>The U.S. landed a man on the moon in 1969 </a:t>
            </a:r>
          </a:p>
        </p:txBody>
      </p:sp>
      <p:pic>
        <p:nvPicPr>
          <p:cNvPr id="276485" name="Picture 5" descr="apoll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4135438" cy="5638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6486" name="Text Box 6"/>
          <p:cNvSpPr txBox="1">
            <a:spLocks noChangeArrowheads="1"/>
          </p:cNvSpPr>
          <p:nvPr/>
        </p:nvSpPr>
        <p:spPr bwMode="auto">
          <a:xfrm>
            <a:off x="2209800" y="152400"/>
            <a:ext cx="5105400" cy="739775"/>
          </a:xfrm>
          <a:prstGeom prst="rect">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spcBef>
                <a:spcPct val="50000"/>
              </a:spcBef>
            </a:pPr>
            <a:r>
              <a:rPr lang="en-US" sz="4000"/>
              <a:t>The Apollo Program</a:t>
            </a:r>
          </a:p>
        </p:txBody>
      </p:sp>
      <p:pic>
        <p:nvPicPr>
          <p:cNvPr id="276488" name="Picture 8" descr="The liftoff of Apollo 11 from pad 39A at Kennedy Space Center on July 16, 1969, at 9:32 A.M. Crewmen Neil A. Armstrong, Michael Collins, and Edwin E. Aldrin Jr. were the first to land on the Moon. (Reproduced by permission of National Aeronautics and Space Admini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19200"/>
            <a:ext cx="4105275" cy="5334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492" name="Picture 12" descr="Image:NYTapollo11walk.jpg"/>
          <p:cNvPicPr>
            <a:picLocks noChangeAspect="1" noChangeArrowheads="1"/>
          </p:cNvPicPr>
          <p:nvPr/>
        </p:nvPicPr>
        <p:blipFill>
          <a:blip r:embed="rId4">
            <a:extLst>
              <a:ext uri="{28A0092B-C50C-407E-A947-70E740481C1C}">
                <a14:useLocalDpi xmlns:a14="http://schemas.microsoft.com/office/drawing/2010/main" val="0"/>
              </a:ext>
            </a:extLst>
          </a:blip>
          <a:srcRect b="25844"/>
          <a:stretch>
            <a:fillRect/>
          </a:stretch>
        </p:blipFill>
        <p:spPr bwMode="auto">
          <a:xfrm>
            <a:off x="0" y="0"/>
            <a:ext cx="6934200" cy="6875463"/>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493" name="Picture 13" descr="man_on_mo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209800"/>
            <a:ext cx="3184525" cy="386715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206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76486"/>
                                        </p:tgtEl>
                                        <p:attrNameLst>
                                          <p:attrName>style.visibility</p:attrName>
                                        </p:attrNameLst>
                                      </p:cBhvr>
                                      <p:to>
                                        <p:strVal val="visible"/>
                                      </p:to>
                                    </p:set>
                                    <p:anim calcmode="lin" valueType="num">
                                      <p:cBhvr>
                                        <p:cTn id="7" dur="500" fill="hold"/>
                                        <p:tgtEl>
                                          <p:spTgt spid="276486"/>
                                        </p:tgtEl>
                                        <p:attrNameLst>
                                          <p:attrName>ppt_w</p:attrName>
                                        </p:attrNameLst>
                                      </p:cBhvr>
                                      <p:tavLst>
                                        <p:tav tm="0">
                                          <p:val>
                                            <p:fltVal val="0"/>
                                          </p:val>
                                        </p:tav>
                                        <p:tav tm="100000">
                                          <p:val>
                                            <p:strVal val="#ppt_w"/>
                                          </p:val>
                                        </p:tav>
                                      </p:tavLst>
                                    </p:anim>
                                    <p:anim calcmode="lin" valueType="num">
                                      <p:cBhvr>
                                        <p:cTn id="8" dur="500" fill="hold"/>
                                        <p:tgtEl>
                                          <p:spTgt spid="276486"/>
                                        </p:tgtEl>
                                        <p:attrNameLst>
                                          <p:attrName>ppt_h</p:attrName>
                                        </p:attrNameLst>
                                      </p:cBhvr>
                                      <p:tavLst>
                                        <p:tav tm="0">
                                          <p:val>
                                            <p:fltVal val="0"/>
                                          </p:val>
                                        </p:tav>
                                        <p:tav tm="100000">
                                          <p:val>
                                            <p:strVal val="#ppt_h"/>
                                          </p:val>
                                        </p:tav>
                                      </p:tavLst>
                                    </p:anim>
                                    <p:animEffect transition="in" filter="fade">
                                      <p:cBhvr>
                                        <p:cTn id="9" dur="500"/>
                                        <p:tgtEl>
                                          <p:spTgt spid="276486"/>
                                        </p:tgtEl>
                                      </p:cBhvr>
                                    </p:animEffect>
                                  </p:childTnLst>
                                </p:cTn>
                              </p:par>
                              <p:par>
                                <p:cTn id="10" presetID="53" presetClass="entr" presetSubtype="0" fill="hold" nodeType="withEffect">
                                  <p:stCondLst>
                                    <p:cond delay="0"/>
                                  </p:stCondLst>
                                  <p:childTnLst>
                                    <p:set>
                                      <p:cBhvr>
                                        <p:cTn id="11" dur="1" fill="hold">
                                          <p:stCondLst>
                                            <p:cond delay="0"/>
                                          </p:stCondLst>
                                        </p:cTn>
                                        <p:tgtEl>
                                          <p:spTgt spid="276485"/>
                                        </p:tgtEl>
                                        <p:attrNameLst>
                                          <p:attrName>style.visibility</p:attrName>
                                        </p:attrNameLst>
                                      </p:cBhvr>
                                      <p:to>
                                        <p:strVal val="visible"/>
                                      </p:to>
                                    </p:set>
                                    <p:anim calcmode="lin" valueType="num">
                                      <p:cBhvr>
                                        <p:cTn id="12" dur="500" fill="hold"/>
                                        <p:tgtEl>
                                          <p:spTgt spid="276485"/>
                                        </p:tgtEl>
                                        <p:attrNameLst>
                                          <p:attrName>ppt_w</p:attrName>
                                        </p:attrNameLst>
                                      </p:cBhvr>
                                      <p:tavLst>
                                        <p:tav tm="0">
                                          <p:val>
                                            <p:fltVal val="0"/>
                                          </p:val>
                                        </p:tav>
                                        <p:tav tm="100000">
                                          <p:val>
                                            <p:strVal val="#ppt_w"/>
                                          </p:val>
                                        </p:tav>
                                      </p:tavLst>
                                    </p:anim>
                                    <p:anim calcmode="lin" valueType="num">
                                      <p:cBhvr>
                                        <p:cTn id="13" dur="500" fill="hold"/>
                                        <p:tgtEl>
                                          <p:spTgt spid="276485"/>
                                        </p:tgtEl>
                                        <p:attrNameLst>
                                          <p:attrName>ppt_h</p:attrName>
                                        </p:attrNameLst>
                                      </p:cBhvr>
                                      <p:tavLst>
                                        <p:tav tm="0">
                                          <p:val>
                                            <p:fltVal val="0"/>
                                          </p:val>
                                        </p:tav>
                                        <p:tav tm="100000">
                                          <p:val>
                                            <p:strVal val="#ppt_h"/>
                                          </p:val>
                                        </p:tav>
                                      </p:tavLst>
                                    </p:anim>
                                    <p:animEffect transition="in" filter="fade">
                                      <p:cBhvr>
                                        <p:cTn id="14" dur="500"/>
                                        <p:tgtEl>
                                          <p:spTgt spid="276485"/>
                                        </p:tgtEl>
                                      </p:cBhvr>
                                    </p:animEffect>
                                  </p:childTnLst>
                                </p:cTn>
                              </p:par>
                              <p:par>
                                <p:cTn id="15" presetID="53" presetClass="entr" presetSubtype="0" fill="hold" nodeType="withEffect">
                                  <p:stCondLst>
                                    <p:cond delay="0"/>
                                  </p:stCondLst>
                                  <p:childTnLst>
                                    <p:set>
                                      <p:cBhvr>
                                        <p:cTn id="16" dur="1" fill="hold">
                                          <p:stCondLst>
                                            <p:cond delay="0"/>
                                          </p:stCondLst>
                                        </p:cTn>
                                        <p:tgtEl>
                                          <p:spTgt spid="276488"/>
                                        </p:tgtEl>
                                        <p:attrNameLst>
                                          <p:attrName>style.visibility</p:attrName>
                                        </p:attrNameLst>
                                      </p:cBhvr>
                                      <p:to>
                                        <p:strVal val="visible"/>
                                      </p:to>
                                    </p:set>
                                    <p:anim calcmode="lin" valueType="num">
                                      <p:cBhvr>
                                        <p:cTn id="17" dur="500" fill="hold"/>
                                        <p:tgtEl>
                                          <p:spTgt spid="276488"/>
                                        </p:tgtEl>
                                        <p:attrNameLst>
                                          <p:attrName>ppt_w</p:attrName>
                                        </p:attrNameLst>
                                      </p:cBhvr>
                                      <p:tavLst>
                                        <p:tav tm="0">
                                          <p:val>
                                            <p:fltVal val="0"/>
                                          </p:val>
                                        </p:tav>
                                        <p:tav tm="100000">
                                          <p:val>
                                            <p:strVal val="#ppt_w"/>
                                          </p:val>
                                        </p:tav>
                                      </p:tavLst>
                                    </p:anim>
                                    <p:anim calcmode="lin" valueType="num">
                                      <p:cBhvr>
                                        <p:cTn id="18" dur="500" fill="hold"/>
                                        <p:tgtEl>
                                          <p:spTgt spid="276488"/>
                                        </p:tgtEl>
                                        <p:attrNameLst>
                                          <p:attrName>ppt_h</p:attrName>
                                        </p:attrNameLst>
                                      </p:cBhvr>
                                      <p:tavLst>
                                        <p:tav tm="0">
                                          <p:val>
                                            <p:fltVal val="0"/>
                                          </p:val>
                                        </p:tav>
                                        <p:tav tm="100000">
                                          <p:val>
                                            <p:strVal val="#ppt_h"/>
                                          </p:val>
                                        </p:tav>
                                      </p:tavLst>
                                    </p:anim>
                                    <p:animEffect transition="in" filter="fade">
                                      <p:cBhvr>
                                        <p:cTn id="19" dur="500"/>
                                        <p:tgtEl>
                                          <p:spTgt spid="27648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276492"/>
                                        </p:tgtEl>
                                        <p:attrNameLst>
                                          <p:attrName>style.visibility</p:attrName>
                                        </p:attrNameLst>
                                      </p:cBhvr>
                                      <p:to>
                                        <p:strVal val="visible"/>
                                      </p:to>
                                    </p:set>
                                    <p:anim calcmode="lin" valueType="num">
                                      <p:cBhvr>
                                        <p:cTn id="24" dur="500" fill="hold"/>
                                        <p:tgtEl>
                                          <p:spTgt spid="276492"/>
                                        </p:tgtEl>
                                        <p:attrNameLst>
                                          <p:attrName>ppt_w</p:attrName>
                                        </p:attrNameLst>
                                      </p:cBhvr>
                                      <p:tavLst>
                                        <p:tav tm="0">
                                          <p:val>
                                            <p:fltVal val="0"/>
                                          </p:val>
                                        </p:tav>
                                        <p:tav tm="100000">
                                          <p:val>
                                            <p:strVal val="#ppt_w"/>
                                          </p:val>
                                        </p:tav>
                                      </p:tavLst>
                                    </p:anim>
                                    <p:anim calcmode="lin" valueType="num">
                                      <p:cBhvr>
                                        <p:cTn id="25" dur="500" fill="hold"/>
                                        <p:tgtEl>
                                          <p:spTgt spid="276492"/>
                                        </p:tgtEl>
                                        <p:attrNameLst>
                                          <p:attrName>ppt_h</p:attrName>
                                        </p:attrNameLst>
                                      </p:cBhvr>
                                      <p:tavLst>
                                        <p:tav tm="0">
                                          <p:val>
                                            <p:fltVal val="0"/>
                                          </p:val>
                                        </p:tav>
                                        <p:tav tm="100000">
                                          <p:val>
                                            <p:strVal val="#ppt_h"/>
                                          </p:val>
                                        </p:tav>
                                      </p:tavLst>
                                    </p:anim>
                                    <p:animEffect transition="in" filter="fade">
                                      <p:cBhvr>
                                        <p:cTn id="26" dur="500"/>
                                        <p:tgtEl>
                                          <p:spTgt spid="276492"/>
                                        </p:tgtEl>
                                      </p:cBhvr>
                                    </p:animEffect>
                                  </p:childTnLst>
                                </p:cTn>
                              </p:par>
                              <p:par>
                                <p:cTn id="27" presetID="53" presetClass="entr" presetSubtype="0" fill="hold" nodeType="withEffect">
                                  <p:stCondLst>
                                    <p:cond delay="0"/>
                                  </p:stCondLst>
                                  <p:childTnLst>
                                    <p:set>
                                      <p:cBhvr>
                                        <p:cTn id="28" dur="1" fill="hold">
                                          <p:stCondLst>
                                            <p:cond delay="0"/>
                                          </p:stCondLst>
                                        </p:cTn>
                                        <p:tgtEl>
                                          <p:spTgt spid="276493"/>
                                        </p:tgtEl>
                                        <p:attrNameLst>
                                          <p:attrName>style.visibility</p:attrName>
                                        </p:attrNameLst>
                                      </p:cBhvr>
                                      <p:to>
                                        <p:strVal val="visible"/>
                                      </p:to>
                                    </p:set>
                                    <p:anim calcmode="lin" valueType="num">
                                      <p:cBhvr>
                                        <p:cTn id="29" dur="500" fill="hold"/>
                                        <p:tgtEl>
                                          <p:spTgt spid="276493"/>
                                        </p:tgtEl>
                                        <p:attrNameLst>
                                          <p:attrName>ppt_w</p:attrName>
                                        </p:attrNameLst>
                                      </p:cBhvr>
                                      <p:tavLst>
                                        <p:tav tm="0">
                                          <p:val>
                                            <p:fltVal val="0"/>
                                          </p:val>
                                        </p:tav>
                                        <p:tav tm="100000">
                                          <p:val>
                                            <p:strVal val="#ppt_w"/>
                                          </p:val>
                                        </p:tav>
                                      </p:tavLst>
                                    </p:anim>
                                    <p:anim calcmode="lin" valueType="num">
                                      <p:cBhvr>
                                        <p:cTn id="30" dur="500" fill="hold"/>
                                        <p:tgtEl>
                                          <p:spTgt spid="276493"/>
                                        </p:tgtEl>
                                        <p:attrNameLst>
                                          <p:attrName>ppt_h</p:attrName>
                                        </p:attrNameLst>
                                      </p:cBhvr>
                                      <p:tavLst>
                                        <p:tav tm="0">
                                          <p:val>
                                            <p:fltVal val="0"/>
                                          </p:val>
                                        </p:tav>
                                        <p:tav tm="100000">
                                          <p:val>
                                            <p:strVal val="#ppt_h"/>
                                          </p:val>
                                        </p:tav>
                                      </p:tavLst>
                                    </p:anim>
                                    <p:animEffect transition="in" filter="fade">
                                      <p:cBhvr>
                                        <p:cTn id="31" dur="500"/>
                                        <p:tgtEl>
                                          <p:spTgt spid="276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3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40" name="Rectangle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Crisis over Berlin</a:t>
            </a:r>
          </a:p>
        </p:txBody>
      </p:sp>
      <p:sp>
        <p:nvSpPr>
          <p:cNvPr id="14341" name="Rectangle 5"/>
          <p:cNvSpPr>
            <a:spLocks noGrp="1" noChangeArrowheads="1"/>
          </p:cNvSpPr>
          <p:nvPr>
            <p:ph type="body" idx="1"/>
          </p:nvPr>
        </p:nvSpPr>
        <p:spPr>
          <a:xfrm>
            <a:off x="838200" y="990600"/>
            <a:ext cx="8305800" cy="58674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Arial" charset="0"/>
              </a:rPr>
              <a:t>JFK</a:t>
            </a:r>
            <a:r>
              <a:rPr lang="ja-JP" altLang="en-US">
                <a:latin typeface="Arial" charset="0"/>
              </a:rPr>
              <a:t>’</a:t>
            </a:r>
            <a:r>
              <a:rPr lang="en-US">
                <a:latin typeface="Arial" charset="0"/>
              </a:rPr>
              <a:t>s 1</a:t>
            </a:r>
            <a:r>
              <a:rPr lang="en-US" baseline="30000">
                <a:latin typeface="Arial" charset="0"/>
              </a:rPr>
              <a:t>st</a:t>
            </a:r>
            <a:r>
              <a:rPr lang="en-US">
                <a:latin typeface="Arial" charset="0"/>
              </a:rPr>
              <a:t> confrontation with the Soviet Union came in Berlin:</a:t>
            </a:r>
          </a:p>
          <a:p>
            <a:pPr lvl="1"/>
            <a:r>
              <a:rPr lang="en-US">
                <a:latin typeface="Arial" charset="0"/>
              </a:rPr>
              <a:t>Khrushchev was upset with the exodus of skilled workers from East Germany to West Berlin</a:t>
            </a:r>
          </a:p>
          <a:p>
            <a:pPr lvl="1"/>
            <a:r>
              <a:rPr lang="en-US">
                <a:latin typeface="Arial" charset="0"/>
              </a:rPr>
              <a:t>The USSR threatened to remove all U.S. influence from West Berlin, but settled on building the Berlin Wall in 1961</a:t>
            </a:r>
          </a:p>
        </p:txBody>
      </p:sp>
    </p:spTree>
    <p:extLst>
      <p:ext uri="{BB962C8B-B14F-4D97-AF65-F5344CB8AC3E}">
        <p14:creationId xmlns:p14="http://schemas.microsoft.com/office/powerpoint/2010/main" val="9640828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d's tie design template">
  <a:themeElements>
    <a:clrScheme name="Dad's tie design template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Dad's tie design 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design templat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design templat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design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design templat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design templat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design templat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FE9A9C"/>
        </a:folHlink>
      </a:clrScheme>
      <a:clrMap bg1="lt1" tx1="dk1" bg2="lt2" tx2="dk2" accent1="accent1" accent2="accent2" accent3="accent3" accent4="accent4" accent5="accent5" accent6="accent6" hlink="hlink" folHlink="folHlink"/>
    </a:extraClrScheme>
    <a:extraClrScheme>
      <a:clrScheme name="Dad's tie design template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221</TotalTime>
  <Words>1307</Words>
  <Application>Microsoft Macintosh PowerPoint</Application>
  <PresentationFormat>On-screen Show (4:3)</PresentationFormat>
  <Paragraphs>124</Paragraphs>
  <Slides>23</Slides>
  <Notes>11</Notes>
  <HiddenSlides>0</HiddenSlides>
  <MMClips>1</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Office Theme</vt:lpstr>
      <vt:lpstr>Dad's tie design template</vt:lpstr>
      <vt:lpstr>1_Office Theme</vt:lpstr>
      <vt:lpstr>2_Office Theme</vt:lpstr>
      <vt:lpstr>Politics of the 1960’s</vt:lpstr>
      <vt:lpstr>JFK’s New Frontier</vt:lpstr>
      <vt:lpstr>JFK’s New Frontier</vt:lpstr>
      <vt:lpstr>JFK’s New Frontier</vt:lpstr>
      <vt:lpstr>Kennedy Intensifies  the Cold War</vt:lpstr>
      <vt:lpstr>Kennedy Intensifies the Cold War</vt:lpstr>
      <vt:lpstr>Flexible Response</vt:lpstr>
      <vt:lpstr>The Space Race</vt:lpstr>
      <vt:lpstr>Crisis over Berlin</vt:lpstr>
      <vt:lpstr>Containing Castro: Bay of Pigs</vt:lpstr>
      <vt:lpstr>PowerPoint Presentation</vt:lpstr>
      <vt:lpstr>Cuban Missile Crisis</vt:lpstr>
      <vt:lpstr>Cuban Missile Crisis</vt:lpstr>
      <vt:lpstr>"Let Us Continue"</vt:lpstr>
      <vt:lpstr>Lyndon Johnson in Action</vt:lpstr>
      <vt:lpstr>The Election of 1964</vt:lpstr>
      <vt:lpstr>The Great Society </vt:lpstr>
      <vt:lpstr>Lyndon Johnson in Action</vt:lpstr>
      <vt:lpstr>`</vt:lpstr>
      <vt:lpstr>The Great Society </vt:lpstr>
      <vt:lpstr>The Triumph of Reform</vt:lpstr>
      <vt:lpstr>The Warren Court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Politics of the 1960’s</dc:title>
  <dc:creator>Craig Winchell</dc:creator>
  <cp:lastModifiedBy>Craig Winchell</cp:lastModifiedBy>
  <cp:revision>6</cp:revision>
  <dcterms:created xsi:type="dcterms:W3CDTF">2017-03-17T15:17:24Z</dcterms:created>
  <dcterms:modified xsi:type="dcterms:W3CDTF">2017-03-17T18:58:48Z</dcterms:modified>
</cp:coreProperties>
</file>