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257" r:id="rId2"/>
    <p:sldId id="258" r:id="rId3"/>
    <p:sldId id="259" r:id="rId4"/>
    <p:sldId id="260" r:id="rId5"/>
    <p:sldId id="262" r:id="rId6"/>
    <p:sldId id="271" r:id="rId7"/>
    <p:sldId id="272" r:id="rId8"/>
    <p:sldId id="273" r:id="rId9"/>
    <p:sldId id="261" r:id="rId10"/>
    <p:sldId id="275" r:id="rId11"/>
    <p:sldId id="265" r:id="rId12"/>
    <p:sldId id="280" r:id="rId13"/>
    <p:sldId id="266" r:id="rId14"/>
    <p:sldId id="267" r:id="rId15"/>
    <p:sldId id="263" r:id="rId16"/>
    <p:sldId id="279" r:id="rId17"/>
    <p:sldId id="276" r:id="rId18"/>
    <p:sldId id="277" r:id="rId19"/>
    <p:sldId id="269" r:id="rId20"/>
    <p:sldId id="270" r:id="rId21"/>
    <p:sldId id="278" r:id="rId22"/>
    <p:sldId id="264" r:id="rId23"/>
    <p:sldId id="26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14D32-D9CE-B341-A5A0-D7DE182D52CE}" type="datetimeFigureOut">
              <a:rPr lang="en-US" smtClean="0"/>
              <a:t>10/31/17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DE94F-F736-AC41-92BF-876246BB2E55}" type="slidenum">
              <a:rPr lang="en-US" smtClean="0"/>
              <a:t>‹#›</a:t>
            </a:fld>
            <a:endParaRPr lang="en-US"/>
          </a:p>
        </p:txBody>
      </p:sp>
    </p:spTree>
    <p:extLst>
      <p:ext uri="{BB962C8B-B14F-4D97-AF65-F5344CB8AC3E}">
        <p14:creationId xmlns:p14="http://schemas.microsoft.com/office/powerpoint/2010/main" val="2202611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7912D1E-997A-724D-8E0E-28F8D8B1C4FE}" type="slidenum">
              <a:rPr lang="en-US"/>
              <a:pPr/>
              <a:t>6</a:t>
            </a:fld>
            <a:endParaRPr lang="en-US"/>
          </a:p>
        </p:txBody>
      </p:sp>
      <p:sp>
        <p:nvSpPr>
          <p:cNvPr id="77827" name="Rectangle 2"/>
          <p:cNvSpPr>
            <a:spLocks noRot="1" noChangeArrowheads="1" noTextEdit="1"/>
          </p:cNvSpPr>
          <p:nvPr>
            <p:ph type="sldImg"/>
          </p:nvPr>
        </p:nvSpPr>
        <p:spPr>
          <a:ln/>
        </p:spPr>
      </p:sp>
      <p:sp>
        <p:nvSpPr>
          <p:cNvPr id="77828"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85B1CAC-D1BE-7048-9738-15CC6ADA6810}" type="slidenum">
              <a:rPr lang="en-US"/>
              <a:pPr/>
              <a:t>7</a:t>
            </a:fld>
            <a:endParaRPr lang="en-US"/>
          </a:p>
        </p:txBody>
      </p:sp>
      <p:sp>
        <p:nvSpPr>
          <p:cNvPr id="78851" name="Rectangle 2"/>
          <p:cNvSpPr>
            <a:spLocks noRot="1" noChangeArrowheads="1" noTextEdit="1"/>
          </p:cNvSpPr>
          <p:nvPr>
            <p:ph type="sldImg"/>
          </p:nvPr>
        </p:nvSpPr>
        <p:spPr>
          <a:ln/>
        </p:spPr>
      </p:sp>
      <p:sp>
        <p:nvSpPr>
          <p:cNvPr id="7885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7AD49C9-5CB5-684E-A042-5D8E066CB5F8}" type="slidenum">
              <a:rPr lang="en-US"/>
              <a:pPr/>
              <a:t>8</a:t>
            </a:fld>
            <a:endParaRPr lang="en-US"/>
          </a:p>
        </p:txBody>
      </p:sp>
      <p:sp>
        <p:nvSpPr>
          <p:cNvPr id="79875" name="Rectangle 2"/>
          <p:cNvSpPr>
            <a:spLocks noRot="1" noChangeArrowheads="1" noTextEdit="1"/>
          </p:cNvSpPr>
          <p:nvPr>
            <p:ph type="sldImg"/>
          </p:nvPr>
        </p:nvSpPr>
        <p:spPr>
          <a:ln/>
        </p:spPr>
      </p:sp>
      <p:sp>
        <p:nvSpPr>
          <p:cNvPr id="79876"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still had majorities</a:t>
            </a:r>
            <a:r>
              <a:rPr lang="en-US" baseline="0" dirty="0" smtClean="0"/>
              <a:t> in the Supreme Court and Democrats (states’ rights supporters) still had advantage in the House of Representatives.  </a:t>
            </a:r>
            <a:endParaRPr lang="en-US" dirty="0"/>
          </a:p>
        </p:txBody>
      </p:sp>
      <p:sp>
        <p:nvSpPr>
          <p:cNvPr id="4" name="Slide Number Placeholder 3"/>
          <p:cNvSpPr>
            <a:spLocks noGrp="1"/>
          </p:cNvSpPr>
          <p:nvPr>
            <p:ph type="sldNum" sz="quarter" idx="10"/>
          </p:nvPr>
        </p:nvSpPr>
        <p:spPr/>
        <p:txBody>
          <a:bodyPr/>
          <a:lstStyle/>
          <a:p>
            <a:fld id="{B5DDE94F-F736-AC41-92BF-876246BB2E55}" type="slidenum">
              <a:rPr lang="en-US" smtClean="0"/>
              <a:t>10</a:t>
            </a:fld>
            <a:endParaRPr lang="en-US"/>
          </a:p>
        </p:txBody>
      </p:sp>
    </p:spTree>
    <p:extLst>
      <p:ext uri="{BB962C8B-B14F-4D97-AF65-F5344CB8AC3E}">
        <p14:creationId xmlns:p14="http://schemas.microsoft.com/office/powerpoint/2010/main" val="2133847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0C49D-126E-DE4B-8DA3-DAF2666A43CA}" type="slidenum">
              <a:rPr lang="en-US"/>
              <a:pPr/>
              <a:t>19</a:t>
            </a:fld>
            <a:endParaRPr lang="en-US"/>
          </a:p>
        </p:txBody>
      </p:sp>
      <p:sp>
        <p:nvSpPr>
          <p:cNvPr id="2253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8AEF4-812A-2645-8D99-ABA9D45C32CD}" type="slidenum">
              <a:rPr lang="en-US"/>
              <a:pPr/>
              <a:t>20</a:t>
            </a:fld>
            <a:endParaRPr lang="en-US"/>
          </a:p>
        </p:txBody>
      </p:sp>
      <p:sp>
        <p:nvSpPr>
          <p:cNvPr id="2457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2437E0A2-2046-1649-AA8E-24F15B1658AD}" type="slidenum">
              <a:rPr lang="en-US"/>
              <a:pPr>
                <a:defRPr/>
              </a:pPr>
              <a:t>‹#›</a:t>
            </a:fld>
            <a:endParaRPr lang="en-US"/>
          </a:p>
        </p:txBody>
      </p:sp>
    </p:spTree>
    <p:extLst>
      <p:ext uri="{BB962C8B-B14F-4D97-AF65-F5344CB8AC3E}">
        <p14:creationId xmlns:p14="http://schemas.microsoft.com/office/powerpoint/2010/main" val="112663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10/31/17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www.learner.org/series/biographyofamerica/prog10/feature/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318601"/>
          </a:xfrm>
        </p:spPr>
        <p:txBody>
          <a:bodyPr>
            <a:noAutofit/>
          </a:bodyPr>
          <a:lstStyle/>
          <a:p>
            <a:r>
              <a:rPr lang="en-US" sz="1200" dirty="0"/>
              <a:t>In the momentous step which our State has taken of dissolving its connection with the government of which we so long formed a part, it is but just that we should declare the prominent reasons which have induced our course.</a:t>
            </a:r>
            <a:br>
              <a:rPr lang="en-US" sz="1200" dirty="0"/>
            </a:br>
            <a:r>
              <a:rPr lang="en-US" sz="1200" dirty="0"/>
              <a:t>Our position is thoroughly identified with the institution of slavery – the greatest material interest of the world. Its labor supplies the product which constitutes by far the largest and most important portions of commerce of the earth. These products are peculiar to the climate verging on the tropical regions, and by an imperious law of nature, none but the black race can bear exposure to the tropical sun. These products have become necessities of the world, and a blow at slavery is a blow at commerce and civilization. That blow has been long aimed at the institution, and was at the point of reaching its consummation. There was no choice left us but submission to the mandates of abolition, or a dissolution of the Union, whose principles had been subverted to work out our ruin.</a:t>
            </a:r>
            <a:br>
              <a:rPr lang="en-US" sz="1200" dirty="0"/>
            </a:br>
            <a:r>
              <a:rPr lang="en-US" sz="1200" dirty="0"/>
              <a:t>That we do not overstate the dangers to our institution, a reference to a few facts will sufficiently prove.</a:t>
            </a:r>
            <a:br>
              <a:rPr lang="en-US" sz="1200" dirty="0"/>
            </a:br>
            <a:r>
              <a:rPr lang="en-US" sz="1200" dirty="0"/>
              <a:t>The hostility to this institution commenced before the adoption of the Constitution, and was manifested in the well-known Ordinance of 1787, in regard to the Northwestern Territory.</a:t>
            </a:r>
            <a:br>
              <a:rPr lang="en-US" sz="1200" dirty="0"/>
            </a:br>
            <a:r>
              <a:rPr lang="en-US" sz="1200" dirty="0"/>
              <a:t>The feeling increased, until, in 1819-20, it deprived the South of more than half the vast territory acquired from France.</a:t>
            </a:r>
            <a:br>
              <a:rPr lang="en-US" sz="1200" dirty="0"/>
            </a:br>
            <a:r>
              <a:rPr lang="en-US" sz="1200" dirty="0"/>
              <a:t>The same hostility dismembered Texas and seized upon all the territory acquired from Mexico.</a:t>
            </a:r>
            <a:br>
              <a:rPr lang="en-US" sz="1200" dirty="0"/>
            </a:br>
            <a:r>
              <a:rPr lang="en-US" sz="1200" dirty="0"/>
              <a:t>It has grown until it denies the right of property in slaves, and refuses protection to that right on the high seas, in the Territories, and wherever the government of the United States had jurisdiction.</a:t>
            </a:r>
            <a:br>
              <a:rPr lang="en-US" sz="1200" dirty="0"/>
            </a:br>
            <a:r>
              <a:rPr lang="en-US" sz="1200" dirty="0"/>
              <a:t>It refuses the admission of new slave States into the Union, and seeks to extinguish it by confining it within its present limits, denying the power of expansion.</a:t>
            </a:r>
            <a:br>
              <a:rPr lang="en-US" sz="1200" dirty="0"/>
            </a:br>
            <a:r>
              <a:rPr lang="en-US" sz="1200" dirty="0"/>
              <a:t>It tramples the original equality of the South under foot.</a:t>
            </a:r>
            <a:br>
              <a:rPr lang="en-US" sz="1200" dirty="0"/>
            </a:br>
            <a:r>
              <a:rPr lang="en-US" sz="1200" dirty="0"/>
              <a:t>It has nullified the Fugitive Slave Law in almost every free State in the Union, and has utterly broken the compact which our fathers pledged their faith to maintain.</a:t>
            </a:r>
            <a:br>
              <a:rPr lang="en-US" sz="1200" dirty="0"/>
            </a:br>
            <a:r>
              <a:rPr lang="en-US" sz="1200" dirty="0"/>
              <a:t>It advocates negro equality, socially and politically, and promotes insurrection and incendiarism in our midst.</a:t>
            </a:r>
            <a:br>
              <a:rPr lang="en-US" sz="1200" dirty="0"/>
            </a:br>
            <a:r>
              <a:rPr lang="en-US" sz="1200" dirty="0"/>
              <a:t>It has enlisted its press, its pulpit and its schools against us, until the whole popular mind of the North is excited and inflamed with prejudice.</a:t>
            </a:r>
            <a:br>
              <a:rPr lang="en-US" sz="1200" dirty="0"/>
            </a:br>
            <a:r>
              <a:rPr lang="en-US" sz="1200" dirty="0"/>
              <a:t>It has made combinations and formed associations to carry out its schemes of emancipation in the States and wherever else slavery exists.</a:t>
            </a:r>
            <a:br>
              <a:rPr lang="en-US" sz="1200" dirty="0"/>
            </a:br>
            <a:r>
              <a:rPr lang="en-US" sz="1200" dirty="0"/>
              <a:t>It seeks not to elevate or to support the slave, but to destroy his present condition without providing a better.</a:t>
            </a:r>
            <a:br>
              <a:rPr lang="en-US" sz="1200" dirty="0"/>
            </a:br>
            <a:r>
              <a:rPr lang="en-US" sz="1200" dirty="0"/>
              <a:t>It has invaded a State, and invested with the honors of martyrdom the wretch whose purpose was to apply flames to our dwellings, and the weapons of destruction to our lives.</a:t>
            </a:r>
            <a:br>
              <a:rPr lang="en-US" sz="1200" dirty="0"/>
            </a:br>
            <a:r>
              <a:rPr lang="en-US" sz="1200" dirty="0"/>
              <a:t>It has given indubitable evidence of its design to ruin our agriculture, to prostrate our industrial pursuits and to destroy our social system.</a:t>
            </a:r>
            <a:endParaRPr lang="en-US" sz="1200" dirty="0"/>
          </a:p>
        </p:txBody>
      </p:sp>
    </p:spTree>
    <p:extLst>
      <p:ext uri="{BB962C8B-B14F-4D97-AF65-F5344CB8AC3E}">
        <p14:creationId xmlns:p14="http://schemas.microsoft.com/office/powerpoint/2010/main" val="191672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860_Electoral_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909624"/>
          </a:xfrm>
          <a:prstGeom prst="rect">
            <a:avLst/>
          </a:prstGeom>
        </p:spPr>
      </p:pic>
      <p:sp>
        <p:nvSpPr>
          <p:cNvPr id="4" name="TextBox 3"/>
          <p:cNvSpPr txBox="1"/>
          <p:nvPr/>
        </p:nvSpPr>
        <p:spPr>
          <a:xfrm>
            <a:off x="0" y="4909624"/>
            <a:ext cx="9144000" cy="1938992"/>
          </a:xfrm>
          <a:prstGeom prst="rect">
            <a:avLst/>
          </a:prstGeom>
          <a:noFill/>
        </p:spPr>
        <p:txBody>
          <a:bodyPr wrap="square" rtlCol="0">
            <a:spAutoFit/>
          </a:bodyPr>
          <a:lstStyle/>
          <a:p>
            <a:r>
              <a:rPr lang="en-US" sz="2400" dirty="0" smtClean="0"/>
              <a:t>Available Electoral College Votes:</a:t>
            </a:r>
          </a:p>
          <a:p>
            <a:r>
              <a:rPr lang="en-US" sz="2400" dirty="0" smtClean="0"/>
              <a:t>Non-slaveholding North (Including CA): 183</a:t>
            </a:r>
          </a:p>
          <a:p>
            <a:r>
              <a:rPr lang="en-US" sz="2400" dirty="0" smtClean="0"/>
              <a:t>Border South: 32</a:t>
            </a:r>
          </a:p>
          <a:p>
            <a:r>
              <a:rPr lang="en-US" sz="2400" dirty="0" smtClean="0"/>
              <a:t>Middle South: 41			Total Slaveholding South: 120</a:t>
            </a:r>
          </a:p>
          <a:p>
            <a:r>
              <a:rPr lang="en-US" sz="2400" dirty="0" smtClean="0"/>
              <a:t>Deep South: 47</a:t>
            </a:r>
            <a:endParaRPr lang="en-US" sz="2400" dirty="0"/>
          </a:p>
        </p:txBody>
      </p:sp>
    </p:spTree>
    <p:extLst>
      <p:ext uri="{BB962C8B-B14F-4D97-AF65-F5344CB8AC3E}">
        <p14:creationId xmlns:p14="http://schemas.microsoft.com/office/powerpoint/2010/main" val="4907044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l"/>
          <p:cNvPicPr>
            <a:picLocks noChangeAspect="1" noChangeArrowheads="1"/>
          </p:cNvPicPr>
          <p:nvPr/>
        </p:nvPicPr>
        <p:blipFill>
          <a:blip r:embed="rId2">
            <a:extLst>
              <a:ext uri="{28A0092B-C50C-407E-A947-70E740481C1C}">
                <a14:useLocalDpi xmlns:a14="http://schemas.microsoft.com/office/drawing/2010/main" val="0"/>
              </a:ext>
            </a:extLst>
          </a:blip>
          <a:srcRect l="8342" r="7043"/>
          <a:stretch>
            <a:fillRect/>
          </a:stretch>
        </p:blipFill>
        <p:spPr bwMode="auto">
          <a:xfrm>
            <a:off x="103188" y="1981200"/>
            <a:ext cx="2487612"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152400"/>
            <a:ext cx="8839200" cy="890588"/>
          </a:xfrm>
          <a:prstGeom prst="rect">
            <a:avLst/>
          </a:prstGeom>
          <a:solidFill>
            <a:schemeClr val="accent1">
              <a:lumMod val="20000"/>
              <a:lumOff val="80000"/>
            </a:schemeClr>
          </a:solidFill>
          <a:ln>
            <a:solidFill>
              <a:schemeClr val="tx1"/>
            </a:solidFill>
          </a:ln>
        </p:spPr>
        <p:txBody>
          <a:bodyPr>
            <a:spAutoFit/>
          </a:bodyPr>
          <a:lstStyle/>
          <a:p>
            <a:pPr algn="ctr">
              <a:lnSpc>
                <a:spcPct val="80000"/>
              </a:lnSpc>
            </a:pPr>
            <a:r>
              <a:rPr lang="en-US" sz="3200" dirty="0">
                <a:solidFill>
                  <a:srgbClr val="000000"/>
                </a:solidFill>
                <a:latin typeface="Calibri" charset="0"/>
                <a:cs typeface="Calibri" charset="0"/>
              </a:rPr>
              <a:t>Abraham </a:t>
            </a:r>
            <a:r>
              <a:rPr lang="en-US" sz="3200" dirty="0" smtClean="0">
                <a:solidFill>
                  <a:srgbClr val="000000"/>
                </a:solidFill>
                <a:latin typeface="Calibri" charset="0"/>
                <a:cs typeface="Calibri" charset="0"/>
              </a:rPr>
              <a:t>Lincoln’s </a:t>
            </a:r>
            <a:r>
              <a:rPr lang="en-US" sz="3200" dirty="0">
                <a:solidFill>
                  <a:srgbClr val="000000"/>
                </a:solidFill>
                <a:latin typeface="Calibri" charset="0"/>
                <a:cs typeface="Calibri" charset="0"/>
              </a:rPr>
              <a:t>election in 1860, was the </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first step towards the outbreak of the Civil War</a:t>
            </a:r>
          </a:p>
        </p:txBody>
      </p:sp>
      <p:pic>
        <p:nvPicPr>
          <p:cNvPr id="5124" name="Picture 5" descr="21821"/>
          <p:cNvPicPr>
            <a:picLocks noChangeAspect="1" noChangeArrowheads="1"/>
          </p:cNvPicPr>
          <p:nvPr/>
        </p:nvPicPr>
        <p:blipFill>
          <a:blip r:embed="rId3">
            <a:extLst>
              <a:ext uri="{28A0092B-C50C-407E-A947-70E740481C1C}">
                <a14:useLocalDpi xmlns:a14="http://schemas.microsoft.com/office/drawing/2010/main" val="0"/>
              </a:ext>
            </a:extLst>
          </a:blip>
          <a:srcRect l="3049" t="1613" b="4187"/>
          <a:stretch>
            <a:fillRect/>
          </a:stretch>
        </p:blipFill>
        <p:spPr bwMode="auto">
          <a:xfrm>
            <a:off x="2667000" y="1447800"/>
            <a:ext cx="64023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152400" y="1165225"/>
            <a:ext cx="3200400" cy="2851150"/>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South Carolinians feared the victory of a Republican president would bring an end to slavery &amp; seceded from the USA</a:t>
            </a:r>
          </a:p>
        </p:txBody>
      </p:sp>
      <p:sp>
        <p:nvSpPr>
          <p:cNvPr id="11" name="Rectangle 10"/>
          <p:cNvSpPr>
            <a:spLocks noChangeArrowheads="1"/>
          </p:cNvSpPr>
          <p:nvPr/>
        </p:nvSpPr>
        <p:spPr bwMode="auto">
          <a:xfrm>
            <a:off x="152400" y="4179888"/>
            <a:ext cx="3200400" cy="2465387"/>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By early 1861,</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7 Southern states seceded and formed the Confederate States of America </a:t>
            </a:r>
          </a:p>
        </p:txBody>
      </p:sp>
    </p:spTree>
    <p:extLst>
      <p:ext uri="{BB962C8B-B14F-4D97-AF65-F5344CB8AC3E}">
        <p14:creationId xmlns:p14="http://schemas.microsoft.com/office/powerpoint/2010/main" val="24438282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Carolina Order of Secession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For twenty-five years this agitation has been steadily increasing, until it has now secured to its aid the power of the common Government. Observing the forms of the Constitution, a sectional party has found within that Article establishing the Executive Department, the means of subverting the Constitution itself. A geographical line has been drawn across the Union, and all the States north of that line have united in the election of a man to the high office of President of the United States, whose opinions and purposes are hostile to slavery. He is to be entrusted with the administration of the common Government, because he has declared that that "Government cannot endure permanently half slave, half free," and that the public mind must rest in the belief that slavery is in the course of ultimate extinction. </a:t>
            </a:r>
          </a:p>
          <a:p>
            <a:pPr marL="0" indent="0">
              <a:buNone/>
            </a:pPr>
            <a:endParaRPr lang="en-US" dirty="0"/>
          </a:p>
        </p:txBody>
      </p:sp>
    </p:spTree>
    <p:extLst>
      <p:ext uri="{BB962C8B-B14F-4D97-AF65-F5344CB8AC3E}">
        <p14:creationId xmlns:p14="http://schemas.microsoft.com/office/powerpoint/2010/main" val="150644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890588"/>
          </a:xfrm>
          <a:prstGeom prst="rect">
            <a:avLst/>
          </a:prstGeom>
          <a:solidFill>
            <a:schemeClr val="accent1">
              <a:lumMod val="20000"/>
              <a:lumOff val="80000"/>
            </a:schemeClr>
          </a:solidFill>
          <a:ln>
            <a:solidFill>
              <a:schemeClr val="tx1"/>
            </a:solidFill>
          </a:ln>
        </p:spPr>
        <p:txBody>
          <a:bodyPr>
            <a:spAutoFit/>
          </a:bodyPr>
          <a:lstStyle/>
          <a:p>
            <a:pPr algn="ctr">
              <a:lnSpc>
                <a:spcPct val="80000"/>
              </a:lnSpc>
            </a:pPr>
            <a:r>
              <a:rPr lang="en-US" sz="3200" dirty="0">
                <a:solidFill>
                  <a:srgbClr val="000000"/>
                </a:solidFill>
                <a:latin typeface="Calibri" charset="0"/>
                <a:cs typeface="Calibri" charset="0"/>
              </a:rPr>
              <a:t>Abraham </a:t>
            </a:r>
            <a:r>
              <a:rPr lang="en-US" sz="3200" dirty="0" smtClean="0">
                <a:solidFill>
                  <a:srgbClr val="000000"/>
                </a:solidFill>
                <a:latin typeface="Calibri" charset="0"/>
                <a:cs typeface="Calibri" charset="0"/>
              </a:rPr>
              <a:t>Lincoln’s </a:t>
            </a:r>
            <a:r>
              <a:rPr lang="en-US" sz="3200" dirty="0">
                <a:solidFill>
                  <a:srgbClr val="000000"/>
                </a:solidFill>
                <a:latin typeface="Calibri" charset="0"/>
                <a:cs typeface="Calibri" charset="0"/>
              </a:rPr>
              <a:t>election in 1860, was the </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first step towards the outbreak of the Civil War</a:t>
            </a:r>
          </a:p>
        </p:txBody>
      </p:sp>
      <p:pic>
        <p:nvPicPr>
          <p:cNvPr id="6147" name="Picture 5" descr="21821"/>
          <p:cNvPicPr>
            <a:picLocks noChangeAspect="1" noChangeArrowheads="1"/>
          </p:cNvPicPr>
          <p:nvPr/>
        </p:nvPicPr>
        <p:blipFill>
          <a:blip r:embed="rId2">
            <a:extLst>
              <a:ext uri="{28A0092B-C50C-407E-A947-70E740481C1C}">
                <a14:useLocalDpi xmlns:a14="http://schemas.microsoft.com/office/drawing/2010/main" val="0"/>
              </a:ext>
            </a:extLst>
          </a:blip>
          <a:srcRect l="3049" t="1613" b="4187"/>
          <a:stretch>
            <a:fillRect/>
          </a:stretch>
        </p:blipFill>
        <p:spPr bwMode="auto">
          <a:xfrm>
            <a:off x="2667000" y="1447800"/>
            <a:ext cx="64023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7"/>
          <p:cNvSpPr>
            <a:spLocks noChangeArrowheads="1"/>
          </p:cNvSpPr>
          <p:nvPr/>
        </p:nvSpPr>
        <p:spPr bwMode="auto">
          <a:xfrm>
            <a:off x="152400" y="1219200"/>
            <a:ext cx="2819400" cy="1676400"/>
          </a:xfrm>
          <a:prstGeom prst="wedgeRectCallout">
            <a:avLst>
              <a:gd name="adj1" fmla="val 21444"/>
              <a:gd name="adj2" fmla="val 16375"/>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a:solidFill>
                  <a:srgbClr val="000000"/>
                </a:solidFill>
                <a:latin typeface="Calibri" charset="0"/>
                <a:cs typeface="Calibri" charset="0"/>
              </a:rPr>
              <a:t>The entire Deep South seceded by February 1861</a:t>
            </a:r>
          </a:p>
        </p:txBody>
      </p:sp>
      <p:sp>
        <p:nvSpPr>
          <p:cNvPr id="8" name="AutoShape 8"/>
          <p:cNvSpPr>
            <a:spLocks noChangeArrowheads="1"/>
          </p:cNvSpPr>
          <p:nvPr/>
        </p:nvSpPr>
        <p:spPr bwMode="auto">
          <a:xfrm>
            <a:off x="171450" y="3352800"/>
            <a:ext cx="2800350" cy="3200400"/>
          </a:xfrm>
          <a:prstGeom prst="wedgeRectCallout">
            <a:avLst>
              <a:gd name="adj1" fmla="val 11245"/>
              <a:gd name="adj2" fmla="val 13014"/>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Clr>
                <a:schemeClr val="accent1"/>
              </a:buClr>
              <a:buSzPct val="80000"/>
              <a:buFont typeface="Wingdings" charset="0"/>
              <a:buNone/>
            </a:pPr>
            <a:r>
              <a:rPr lang="en-US" sz="3200" dirty="0">
                <a:solidFill>
                  <a:srgbClr val="000000"/>
                </a:solidFill>
                <a:latin typeface="Calibri" charset="0"/>
                <a:cs typeface="Calibri" charset="0"/>
              </a:rPr>
              <a:t>The Upper South did not view Lincoln’s election as a death sentence and did not secede immediately</a:t>
            </a:r>
          </a:p>
        </p:txBody>
      </p:sp>
    </p:spTree>
    <p:extLst>
      <p:ext uri="{BB962C8B-B14F-4D97-AF65-F5344CB8AC3E}">
        <p14:creationId xmlns:p14="http://schemas.microsoft.com/office/powerpoint/2010/main" val="8572064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e/e9/CSA_1861-07-02_to_1861-10-31.png"/>
          <p:cNvPicPr>
            <a:picLocks noChangeAspect="1" noChangeArrowheads="1"/>
          </p:cNvPicPr>
          <p:nvPr/>
        </p:nvPicPr>
        <p:blipFill>
          <a:blip r:embed="rId2">
            <a:extLst>
              <a:ext uri="{28A0092B-C50C-407E-A947-70E740481C1C}">
                <a14:useLocalDpi xmlns:a14="http://schemas.microsoft.com/office/drawing/2010/main" val="0"/>
              </a:ext>
            </a:extLst>
          </a:blip>
          <a:srcRect l="2937" b="7385"/>
          <a:stretch>
            <a:fillRect/>
          </a:stretch>
        </p:blipFill>
        <p:spPr bwMode="auto">
          <a:xfrm>
            <a:off x="76200" y="2514600"/>
            <a:ext cx="67151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Jefferson-Davis"/>
          <p:cNvPicPr>
            <a:picLocks noChangeAspect="1" noChangeArrowheads="1"/>
          </p:cNvPicPr>
          <p:nvPr/>
        </p:nvPicPr>
        <p:blipFill>
          <a:blip r:embed="rId3">
            <a:extLst>
              <a:ext uri="{28A0092B-C50C-407E-A947-70E740481C1C}">
                <a14:useLocalDpi xmlns:a14="http://schemas.microsoft.com/office/drawing/2010/main" val="0"/>
              </a:ext>
            </a:extLst>
          </a:blip>
          <a:srcRect t="10242" r="7843"/>
          <a:stretch>
            <a:fillRect/>
          </a:stretch>
        </p:blipFill>
        <p:spPr bwMode="auto">
          <a:xfrm>
            <a:off x="6872288" y="3124200"/>
            <a:ext cx="2195512"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172" name="Rectangle 3"/>
          <p:cNvSpPr>
            <a:spLocks noChangeArrowheads="1"/>
          </p:cNvSpPr>
          <p:nvPr/>
        </p:nvSpPr>
        <p:spPr bwMode="auto">
          <a:xfrm>
            <a:off x="533400" y="76200"/>
            <a:ext cx="8077200" cy="890588"/>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The constitution of the Confederacy was similar </a:t>
            </a:r>
            <a:br>
              <a:rPr lang="en-US" sz="3200">
                <a:solidFill>
                  <a:srgbClr val="000000"/>
                </a:solidFill>
                <a:latin typeface="Calibri" charset="0"/>
                <a:cs typeface="Calibri" charset="0"/>
              </a:rPr>
            </a:br>
            <a:r>
              <a:rPr lang="en-US" sz="3200">
                <a:solidFill>
                  <a:srgbClr val="000000"/>
                </a:solidFill>
                <a:latin typeface="Calibri" charset="0"/>
                <a:cs typeface="Calibri" charset="0"/>
              </a:rPr>
              <a:t>to the U.S. Constitution except that it: </a:t>
            </a:r>
          </a:p>
        </p:txBody>
      </p:sp>
      <p:sp>
        <p:nvSpPr>
          <p:cNvPr id="6" name="Rectangle 5"/>
          <p:cNvSpPr>
            <a:spLocks noChangeArrowheads="1"/>
          </p:cNvSpPr>
          <p:nvPr/>
        </p:nvSpPr>
        <p:spPr bwMode="auto">
          <a:xfrm>
            <a:off x="152400" y="1090613"/>
            <a:ext cx="3086100" cy="890587"/>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Protected slavery and states’ rights</a:t>
            </a:r>
          </a:p>
        </p:txBody>
      </p:sp>
      <p:sp>
        <p:nvSpPr>
          <p:cNvPr id="8" name="Rectangle 7"/>
          <p:cNvSpPr>
            <a:spLocks noChangeArrowheads="1"/>
          </p:cNvSpPr>
          <p:nvPr/>
        </p:nvSpPr>
        <p:spPr bwMode="auto">
          <a:xfrm>
            <a:off x="152400" y="2093913"/>
            <a:ext cx="8853488" cy="502702"/>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Elected Jefferson Davis as Confederate president  </a:t>
            </a:r>
          </a:p>
        </p:txBody>
      </p:sp>
      <p:sp>
        <p:nvSpPr>
          <p:cNvPr id="9" name="Rectangle 8"/>
          <p:cNvSpPr>
            <a:spLocks noChangeArrowheads="1"/>
          </p:cNvSpPr>
          <p:nvPr/>
        </p:nvSpPr>
        <p:spPr bwMode="auto">
          <a:xfrm>
            <a:off x="3314700" y="1090613"/>
            <a:ext cx="1876425" cy="890587"/>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Outlawed tariffs</a:t>
            </a:r>
          </a:p>
        </p:txBody>
      </p:sp>
      <p:sp>
        <p:nvSpPr>
          <p:cNvPr id="10" name="Rectangle 9"/>
          <p:cNvSpPr>
            <a:spLocks noChangeArrowheads="1"/>
          </p:cNvSpPr>
          <p:nvPr/>
        </p:nvSpPr>
        <p:spPr bwMode="auto">
          <a:xfrm>
            <a:off x="5295900" y="1087438"/>
            <a:ext cx="3709988" cy="890587"/>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Created a weak national government</a:t>
            </a:r>
          </a:p>
        </p:txBody>
      </p:sp>
    </p:spTree>
    <p:extLst>
      <p:ext uri="{BB962C8B-B14F-4D97-AF65-F5344CB8AC3E}">
        <p14:creationId xmlns:p14="http://schemas.microsoft.com/office/powerpoint/2010/main" val="3140901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rrowheads="1"/>
          </p:cNvSpPr>
          <p:nvPr>
            <p:ph type="title" idx="4294967295"/>
          </p:nvPr>
        </p:nvSpPr>
        <p:spPr>
          <a:xfrm>
            <a:off x="304800" y="0"/>
            <a:ext cx="8540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dirty="0">
                <a:effectLst/>
                <a:latin typeface="Tahoma" charset="0"/>
              </a:rPr>
              <a:t>Confederate </a:t>
            </a:r>
            <a:r>
              <a:rPr lang="en-US" sz="4000" dirty="0" smtClean="0">
                <a:effectLst/>
                <a:latin typeface="Tahoma" charset="0"/>
              </a:rPr>
              <a:t>Constitution (Excerpted)</a:t>
            </a:r>
            <a:endParaRPr lang="en-US" sz="4000" dirty="0">
              <a:effectLst/>
              <a:latin typeface="Tahoma" charset="0"/>
            </a:endParaRPr>
          </a:p>
        </p:txBody>
      </p:sp>
      <p:sp>
        <p:nvSpPr>
          <p:cNvPr id="7170" name="Rectangle 4"/>
          <p:cNvSpPr>
            <a:spLocks noGrp="1" noRot="1" noChangeArrowheads="1"/>
          </p:cNvSpPr>
          <p:nvPr>
            <p:ph type="body" idx="4294967295"/>
          </p:nvPr>
        </p:nvSpPr>
        <p:spPr>
          <a:xfrm>
            <a:off x="0" y="533400"/>
            <a:ext cx="91440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600" dirty="0">
                <a:effectLst/>
                <a:latin typeface="Tahoma" charset="0"/>
              </a:rPr>
              <a:t>We, the people of the Confederate States, each State acting in its sovereign and independent character, in order to form a permanent federal government, establish justice, insure domestic tranquility, and secure the blessings of liberty to ourselves and our posterity invoking the favor and guidance of Almighty God do ordain and establish this Constitution for the Confederate States of America.</a:t>
            </a:r>
          </a:p>
          <a:p>
            <a:pPr>
              <a:lnSpc>
                <a:spcPct val="80000"/>
              </a:lnSpc>
            </a:pPr>
            <a:r>
              <a:rPr lang="en-US" sz="1600" dirty="0">
                <a:effectLst/>
                <a:latin typeface="Tahoma" charset="0"/>
              </a:rPr>
              <a:t>Three-Fifths Clause</a:t>
            </a:r>
          </a:p>
          <a:p>
            <a:pPr>
              <a:lnSpc>
                <a:spcPct val="80000"/>
              </a:lnSpc>
            </a:pPr>
            <a:r>
              <a:rPr lang="en-US" sz="1600" dirty="0">
                <a:effectLst/>
                <a:latin typeface="Tahoma" charset="0"/>
              </a:rPr>
              <a:t>The House of Representatives shall choose their Speaker and other officers; and shall have the sole power of impeachment; except that any judicial or other Federal officer, resident and acting solely within the limits of any State, may be impeached by a vote of two-thirds of both branches of the Legislature thereof. </a:t>
            </a:r>
          </a:p>
          <a:p>
            <a:pPr>
              <a:lnSpc>
                <a:spcPct val="80000"/>
              </a:lnSpc>
            </a:pPr>
            <a:r>
              <a:rPr lang="en-US" sz="1600" dirty="0">
                <a:effectLst/>
                <a:latin typeface="Tahoma" charset="0"/>
              </a:rPr>
              <a:t>Line-item veto for President</a:t>
            </a:r>
          </a:p>
          <a:p>
            <a:pPr>
              <a:lnSpc>
                <a:spcPct val="80000"/>
              </a:lnSpc>
            </a:pPr>
            <a:r>
              <a:rPr lang="en-US" sz="1600" dirty="0">
                <a:effectLst/>
                <a:latin typeface="Tahoma" charset="0"/>
              </a:rPr>
              <a:t>To lay and collect taxes, duties, imposts, and excises for revenue, necessary to pay the debts, provide for the common defense, and carry on the Government of the Confederate States; but no bounties shall be granted from the Treasury; nor shall any duties or taxes on importations from foreign nations be laid to promote or foster any branch of industry; and all duties, imposts, and excises shall be uniform throughout the Confederate States. </a:t>
            </a:r>
          </a:p>
          <a:p>
            <a:pPr>
              <a:lnSpc>
                <a:spcPct val="80000"/>
              </a:lnSpc>
            </a:pPr>
            <a:r>
              <a:rPr lang="en-US" sz="1600" dirty="0">
                <a:effectLst/>
                <a:latin typeface="Tahoma" charset="0"/>
              </a:rPr>
              <a:t>Congress cannot “facilitate commerce”</a:t>
            </a:r>
          </a:p>
          <a:p>
            <a:pPr>
              <a:lnSpc>
                <a:spcPct val="80000"/>
              </a:lnSpc>
            </a:pPr>
            <a:r>
              <a:rPr lang="en-US" sz="1600" dirty="0">
                <a:effectLst/>
                <a:latin typeface="Tahoma" charset="0"/>
              </a:rPr>
              <a:t>The importation of negroes of the African race from any foreign country other than the slaveholding States or Territories of the United States of America, is hereby forbidden; and Congress is required to pass such laws as shall effectually prevent the same. </a:t>
            </a:r>
          </a:p>
          <a:p>
            <a:pPr>
              <a:lnSpc>
                <a:spcPct val="80000"/>
              </a:lnSpc>
            </a:pPr>
            <a:r>
              <a:rPr lang="en-US" sz="1600" dirty="0">
                <a:effectLst/>
                <a:latin typeface="Tahoma" charset="0"/>
              </a:rPr>
              <a:t>No bill of attainder, ex post facto law, or law denying or impairing the right of property in negro slaves shall be passed. </a:t>
            </a:r>
          </a:p>
          <a:p>
            <a:pPr>
              <a:lnSpc>
                <a:spcPct val="80000"/>
              </a:lnSpc>
            </a:pPr>
            <a:r>
              <a:rPr lang="en-US" sz="1600" dirty="0">
                <a:effectLst/>
                <a:latin typeface="Tahoma" charset="0"/>
              </a:rPr>
              <a:t>Single six-year term for President</a:t>
            </a:r>
          </a:p>
          <a:p>
            <a:pPr>
              <a:lnSpc>
                <a:spcPct val="80000"/>
              </a:lnSpc>
            </a:pPr>
            <a:r>
              <a:rPr lang="en-US" sz="1600" dirty="0">
                <a:effectLst/>
                <a:latin typeface="Tahoma" charset="0"/>
              </a:rPr>
              <a:t>The citizens of each State shall be entitled to all the privileges and immunities of citizens in the several States; and shall have the right of transit and sojourn in any State of this Confederacy, with their slaves and other property; and the right of property in said slaves shall not be thereby impaired. </a:t>
            </a:r>
          </a:p>
          <a:p>
            <a:pPr>
              <a:lnSpc>
                <a:spcPct val="80000"/>
              </a:lnSpc>
            </a:pPr>
            <a:r>
              <a:rPr lang="en-US" sz="1600" dirty="0">
                <a:effectLst/>
                <a:latin typeface="Tahoma" charset="0"/>
              </a:rPr>
              <a:t>State legislatures solely responsible for amendments</a:t>
            </a:r>
          </a:p>
        </p:txBody>
      </p:sp>
    </p:spTree>
    <p:extLst>
      <p:ext uri="{BB962C8B-B14F-4D97-AF65-F5344CB8AC3E}">
        <p14:creationId xmlns:p14="http://schemas.microsoft.com/office/powerpoint/2010/main" val="16546888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ectionof1860.jp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p:spPr>
      </p:pic>
    </p:spTree>
    <p:extLst>
      <p:ext uri="{BB962C8B-B14F-4D97-AF65-F5344CB8AC3E}">
        <p14:creationId xmlns:p14="http://schemas.microsoft.com/office/powerpoint/2010/main" val="26552442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ecession Movemen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533400"/>
            <a:ext cx="8128000" cy="5778500"/>
          </a:xfrm>
          <a:prstGeom prst="rect">
            <a:avLst/>
          </a:prstGeom>
        </p:spPr>
      </p:pic>
    </p:spTree>
    <p:extLst>
      <p:ext uri="{BB962C8B-B14F-4D97-AF65-F5344CB8AC3E}">
        <p14:creationId xmlns:p14="http://schemas.microsoft.com/office/powerpoint/2010/main" val="16371333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vil War Economic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66" y="432426"/>
            <a:ext cx="8841934" cy="6189354"/>
          </a:xfrm>
          <a:prstGeom prst="rect">
            <a:avLst/>
          </a:prstGeom>
        </p:spPr>
      </p:pic>
    </p:spTree>
    <p:extLst>
      <p:ext uri="{BB962C8B-B14F-4D97-AF65-F5344CB8AC3E}">
        <p14:creationId xmlns:p14="http://schemas.microsoft.com/office/powerpoint/2010/main" val="23265448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267200" y="6553200"/>
            <a:ext cx="3886200" cy="304800"/>
          </a:xfrm>
        </p:spPr>
        <p:txBody>
          <a:bodyPr/>
          <a:lstStyle/>
          <a:p>
            <a:r>
              <a:rPr lang="en-US" sz="800"/>
              <a:t>Cartoon:  North thought of secession</a:t>
            </a:r>
            <a:endParaRPr lang="en-US" sz="280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28094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r>
              <a:rPr lang="en-US" dirty="0" smtClean="0"/>
              <a:t>The Election of 1860 and Secession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1055494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ff Davis on the Right Platfo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559" y="-217287"/>
            <a:ext cx="5541387" cy="7075287"/>
          </a:xfrm>
          <a:prstGeom prst="rect">
            <a:avLst/>
          </a:prstGeom>
        </p:spPr>
      </p:pic>
    </p:spTree>
    <p:extLst>
      <p:ext uri="{BB962C8B-B14F-4D97-AF65-F5344CB8AC3E}">
        <p14:creationId xmlns:p14="http://schemas.microsoft.com/office/powerpoint/2010/main" val="1523901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Heir to the Thr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0"/>
            <a:ext cx="8172393" cy="6858000"/>
          </a:xfrm>
          <a:prstGeom prst="rect">
            <a:avLst/>
          </a:prstGeom>
        </p:spPr>
      </p:pic>
    </p:spTree>
    <p:extLst>
      <p:ext uri="{BB962C8B-B14F-4D97-AF65-F5344CB8AC3E}">
        <p14:creationId xmlns:p14="http://schemas.microsoft.com/office/powerpoint/2010/main" val="15491524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7" descr="CIvilWarMap"/>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81000"/>
            <a:ext cx="9144000" cy="5597525"/>
          </a:xfrm>
        </p:spPr>
      </p:pic>
    </p:spTree>
    <p:extLst>
      <p:ext uri="{BB962C8B-B14F-4D97-AF65-F5344CB8AC3E}">
        <p14:creationId xmlns:p14="http://schemas.microsoft.com/office/powerpoint/2010/main" val="4609533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6858000"/>
          </a:xfrm>
        </p:spPr>
        <p:txBody>
          <a:bodyPr/>
          <a:lstStyle/>
          <a:p>
            <a:pPr algn="ctr" eaLnBrk="1" hangingPunct="1">
              <a:lnSpc>
                <a:spcPct val="95000"/>
              </a:lnSpc>
              <a:spcBef>
                <a:spcPct val="20000"/>
              </a:spcBef>
              <a:tabLst>
                <a:tab pos="8802688" algn="l"/>
              </a:tabLst>
            </a:pPr>
            <a:r>
              <a:rPr lang="ja-JP" altLang="en-US" sz="4300" i="1" dirty="0">
                <a:latin typeface="Calibri" charset="0"/>
                <a:cs typeface="Calibri" charset="0"/>
              </a:rPr>
              <a:t>“</a:t>
            </a:r>
            <a:r>
              <a:rPr lang="en-US" sz="4300" i="1" dirty="0">
                <a:latin typeface="Calibri" charset="0"/>
                <a:cs typeface="Calibri" charset="0"/>
              </a:rPr>
              <a:t>My paramount object in this </a:t>
            </a:r>
            <a:br>
              <a:rPr lang="en-US" sz="4300" i="1" dirty="0">
                <a:latin typeface="Calibri" charset="0"/>
                <a:cs typeface="Calibri" charset="0"/>
              </a:rPr>
            </a:br>
            <a:r>
              <a:rPr lang="en-US" sz="4300" i="1" dirty="0">
                <a:latin typeface="Calibri" charset="0"/>
                <a:cs typeface="Calibri" charset="0"/>
              </a:rPr>
              <a:t>struggle is to save the Union, and is </a:t>
            </a:r>
            <a:br>
              <a:rPr lang="en-US" sz="4300" i="1" dirty="0">
                <a:latin typeface="Calibri" charset="0"/>
                <a:cs typeface="Calibri" charset="0"/>
              </a:rPr>
            </a:br>
            <a:r>
              <a:rPr lang="en-US" sz="4300" i="1" dirty="0">
                <a:latin typeface="Calibri" charset="0"/>
                <a:cs typeface="Calibri" charset="0"/>
              </a:rPr>
              <a:t>not either to save or to destroy slavery. </a:t>
            </a:r>
            <a:br>
              <a:rPr lang="en-US" sz="4300" i="1" dirty="0">
                <a:latin typeface="Calibri" charset="0"/>
                <a:cs typeface="Calibri" charset="0"/>
              </a:rPr>
            </a:br>
            <a:r>
              <a:rPr lang="en-US" sz="4300" i="1" dirty="0">
                <a:latin typeface="Calibri" charset="0"/>
                <a:cs typeface="Calibri" charset="0"/>
              </a:rPr>
              <a:t>If I could save the Union without </a:t>
            </a:r>
            <a:br>
              <a:rPr lang="en-US" sz="4300" i="1" dirty="0">
                <a:latin typeface="Calibri" charset="0"/>
                <a:cs typeface="Calibri" charset="0"/>
              </a:rPr>
            </a:br>
            <a:r>
              <a:rPr lang="en-US" sz="4300" i="1" dirty="0">
                <a:latin typeface="Calibri" charset="0"/>
                <a:cs typeface="Calibri" charset="0"/>
              </a:rPr>
              <a:t>freeing any slave I would do it, </a:t>
            </a:r>
            <a:br>
              <a:rPr lang="en-US" sz="4300" i="1" dirty="0">
                <a:latin typeface="Calibri" charset="0"/>
                <a:cs typeface="Calibri" charset="0"/>
              </a:rPr>
            </a:br>
            <a:r>
              <a:rPr lang="en-US" sz="4300" i="1" dirty="0">
                <a:latin typeface="Calibri" charset="0"/>
                <a:cs typeface="Calibri" charset="0"/>
              </a:rPr>
              <a:t>and if I could save it by freeing all </a:t>
            </a:r>
            <a:br>
              <a:rPr lang="en-US" sz="4300" i="1" dirty="0">
                <a:latin typeface="Calibri" charset="0"/>
                <a:cs typeface="Calibri" charset="0"/>
              </a:rPr>
            </a:br>
            <a:r>
              <a:rPr lang="en-US" sz="4300" i="1" dirty="0">
                <a:latin typeface="Calibri" charset="0"/>
                <a:cs typeface="Calibri" charset="0"/>
              </a:rPr>
              <a:t>the slaves I would do it; and if I could save it by freeing some and leaving others alone I would also do that.</a:t>
            </a:r>
            <a:r>
              <a:rPr lang="ja-JP" altLang="en-US" sz="4300" i="1" dirty="0">
                <a:latin typeface="Calibri" charset="0"/>
                <a:cs typeface="Calibri" charset="0"/>
              </a:rPr>
              <a:t>”</a:t>
            </a:r>
            <a:r>
              <a:rPr lang="en-US" sz="4300" i="1" dirty="0">
                <a:latin typeface="Calibri" charset="0"/>
                <a:cs typeface="Calibri" charset="0"/>
              </a:rPr>
              <a:t/>
            </a:r>
            <a:br>
              <a:rPr lang="en-US" sz="4300" i="1" dirty="0">
                <a:latin typeface="Calibri" charset="0"/>
                <a:cs typeface="Calibri" charset="0"/>
              </a:rPr>
            </a:br>
            <a:r>
              <a:rPr lang="en-US" sz="1700" i="1" dirty="0">
                <a:solidFill>
                  <a:schemeClr val="folHlink"/>
                </a:solidFill>
                <a:latin typeface="Calibri" charset="0"/>
                <a:cs typeface="Calibri" charset="0"/>
              </a:rPr>
              <a:t/>
            </a:r>
            <a:br>
              <a:rPr lang="en-US" sz="1700" i="1" dirty="0">
                <a:solidFill>
                  <a:schemeClr val="folHlink"/>
                </a:solidFill>
                <a:latin typeface="Calibri" charset="0"/>
                <a:cs typeface="Calibri" charset="0"/>
              </a:rPr>
            </a:br>
            <a:r>
              <a:rPr lang="en-US" sz="1700" i="1" dirty="0">
                <a:solidFill>
                  <a:schemeClr val="folHlink"/>
                </a:solidFill>
                <a:latin typeface="Calibri" charset="0"/>
                <a:cs typeface="Calibri" charset="0"/>
              </a:rPr>
              <a:t>                                    </a:t>
            </a:r>
            <a:r>
              <a:rPr lang="en-US" i="1" dirty="0">
                <a:solidFill>
                  <a:schemeClr val="folHlink"/>
                </a:solidFill>
                <a:latin typeface="Calibri" charset="0"/>
                <a:cs typeface="Calibri" charset="0"/>
              </a:rPr>
              <a:t>—</a:t>
            </a:r>
            <a:r>
              <a:rPr lang="en-US" dirty="0">
                <a:solidFill>
                  <a:schemeClr val="folHlink"/>
                </a:solidFill>
                <a:latin typeface="Calibri" charset="0"/>
                <a:cs typeface="Calibri" charset="0"/>
              </a:rPr>
              <a:t>Abraham Lincoln, </a:t>
            </a:r>
            <a:r>
              <a:rPr lang="en-US" dirty="0">
                <a:solidFill>
                  <a:schemeClr val="folHlink"/>
                </a:solidFill>
                <a:effectLst>
                  <a:outerShdw blurRad="38100" dist="38100" dir="2700000" algn="tl">
                    <a:srgbClr val="DDDDDD"/>
                  </a:outerShdw>
                </a:effectLst>
                <a:latin typeface="Calibri" charset="0"/>
                <a:cs typeface="Calibri" charset="0"/>
              </a:rPr>
              <a:t>1862</a:t>
            </a:r>
          </a:p>
        </p:txBody>
      </p:sp>
    </p:spTree>
    <p:extLst>
      <p:ext uri="{BB962C8B-B14F-4D97-AF65-F5344CB8AC3E}">
        <p14:creationId xmlns:p14="http://schemas.microsoft.com/office/powerpoint/2010/main" val="12643139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r>
              <a:rPr lang="en-US" dirty="0" smtClean="0"/>
              <a:t>5. 2: </a:t>
            </a:r>
            <a:r>
              <a:rPr lang="en-US" dirty="0"/>
              <a:t>Intensified by expansion and deepening regional divisions, debates over slavery and other economic, cultural, and political issues led the nation into civil war.</a:t>
            </a:r>
          </a:p>
          <a:p>
            <a:endParaRPr lang="en-US" dirty="0"/>
          </a:p>
        </p:txBody>
      </p:sp>
    </p:spTree>
    <p:extLst>
      <p:ext uri="{BB962C8B-B14F-4D97-AF65-F5344CB8AC3E}">
        <p14:creationId xmlns:p14="http://schemas.microsoft.com/office/powerpoint/2010/main" val="117011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Three </a:t>
            </a:r>
            <a:r>
              <a:rPr lang="en-US" dirty="0" err="1" smtClean="0"/>
              <a:t>Souths</a:t>
            </a:r>
            <a:endParaRPr lang="en-US" dirty="0" smtClean="0"/>
          </a:p>
          <a:p>
            <a:r>
              <a:rPr lang="en-US" dirty="0" smtClean="0"/>
              <a:t>Election Math and Election Maps</a:t>
            </a:r>
          </a:p>
          <a:p>
            <a:r>
              <a:rPr lang="en-US" dirty="0"/>
              <a:t>Secession of the Deep </a:t>
            </a:r>
            <a:r>
              <a:rPr lang="en-US" dirty="0" smtClean="0"/>
              <a:t>South</a:t>
            </a:r>
            <a:endParaRPr lang="en-US" dirty="0" smtClean="0"/>
          </a:p>
          <a:p>
            <a:r>
              <a:rPr lang="en-US" dirty="0" smtClean="0"/>
              <a:t>Political Cartoon Analysis</a:t>
            </a:r>
          </a:p>
        </p:txBody>
      </p:sp>
    </p:spTree>
    <p:extLst>
      <p:ext uri="{BB962C8B-B14F-4D97-AF65-F5344CB8AC3E}">
        <p14:creationId xmlns:p14="http://schemas.microsoft.com/office/powerpoint/2010/main" val="8237003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71600"/>
            <a:ext cx="9093200" cy="5486400"/>
          </a:xfrm>
        </p:spPr>
      </p:pic>
      <p:sp>
        <p:nvSpPr>
          <p:cNvPr id="2" name="TextBox 1"/>
          <p:cNvSpPr txBox="1"/>
          <p:nvPr/>
        </p:nvSpPr>
        <p:spPr>
          <a:xfrm>
            <a:off x="918791" y="324319"/>
            <a:ext cx="7296284" cy="584776"/>
          </a:xfrm>
          <a:prstGeom prst="rect">
            <a:avLst/>
          </a:prstGeom>
          <a:noFill/>
        </p:spPr>
        <p:txBody>
          <a:bodyPr wrap="square" rtlCol="0">
            <a:spAutoFit/>
          </a:bodyPr>
          <a:lstStyle/>
          <a:p>
            <a:pPr algn="ctr"/>
            <a:r>
              <a:rPr lang="en-US" sz="3200" dirty="0" smtClean="0">
                <a:hlinkClick r:id="rId3"/>
              </a:rPr>
              <a:t>Slavery Over Time</a:t>
            </a:r>
            <a:endParaRPr lang="en-US" sz="3200" dirty="0"/>
          </a:p>
        </p:txBody>
      </p:sp>
    </p:spTree>
    <p:extLst>
      <p:ext uri="{BB962C8B-B14F-4D97-AF65-F5344CB8AC3E}">
        <p14:creationId xmlns:p14="http://schemas.microsoft.com/office/powerpoint/2010/main" val="888631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28600"/>
            <a:ext cx="9144000" cy="1752600"/>
          </a:xfrm>
        </p:spPr>
        <p:txBody>
          <a:bodyPr/>
          <a:lstStyle/>
          <a:p>
            <a:pPr eaLnBrk="1" hangingPunct="1"/>
            <a:r>
              <a:rPr lang="en-US" sz="4000" dirty="0">
                <a:latin typeface="+mn-lt"/>
              </a:rPr>
              <a:t>The Three </a:t>
            </a:r>
            <a:r>
              <a:rPr lang="en-US" sz="4000" dirty="0" err="1" smtClean="0">
                <a:latin typeface="+mn-lt"/>
              </a:rPr>
              <a:t>Souths</a:t>
            </a:r>
            <a:r>
              <a:rPr lang="en-US" sz="4000" dirty="0">
                <a:latin typeface="+mn-lt"/>
              </a:rPr>
              <a:t>:</a:t>
            </a:r>
            <a:r>
              <a:rPr lang="en-US" sz="2800" dirty="0">
                <a:latin typeface="+mn-lt"/>
              </a:rPr>
              <a:t/>
            </a:r>
            <a:br>
              <a:rPr lang="en-US" sz="2800" dirty="0">
                <a:latin typeface="+mn-lt"/>
              </a:rPr>
            </a:br>
            <a:r>
              <a:rPr lang="en-US" sz="2800" dirty="0">
                <a:latin typeface="+mn-lt"/>
              </a:rPr>
              <a:t> </a:t>
            </a:r>
            <a:r>
              <a:rPr lang="en-US" sz="2800" u="sng" dirty="0">
                <a:latin typeface="+mn-lt"/>
              </a:rPr>
              <a:t>Border South</a:t>
            </a:r>
            <a:r>
              <a:rPr lang="en-US" sz="2800" dirty="0">
                <a:latin typeface="+mn-lt"/>
              </a:rPr>
              <a:t>: Delaware, Maryland, Kentucky, &amp; Missouri</a:t>
            </a:r>
            <a:r>
              <a:rPr lang="en-US" sz="4000" dirty="0">
                <a:latin typeface="+mn-lt"/>
              </a:rPr>
              <a:t> </a:t>
            </a:r>
          </a:p>
        </p:txBody>
      </p:sp>
      <p:sp>
        <p:nvSpPr>
          <p:cNvPr id="9219" name="Rectangle 3"/>
          <p:cNvSpPr>
            <a:spLocks noGrp="1" noChangeArrowheads="1"/>
          </p:cNvSpPr>
          <p:nvPr>
            <p:ph type="body" idx="1"/>
          </p:nvPr>
        </p:nvSpPr>
        <p:spPr>
          <a:xfrm>
            <a:off x="486419" y="2057400"/>
            <a:ext cx="8200381" cy="4602163"/>
          </a:xfrm>
        </p:spPr>
        <p:txBody>
          <a:bodyPr>
            <a:normAutofit/>
          </a:bodyPr>
          <a:lstStyle/>
          <a:p>
            <a:pPr eaLnBrk="1" hangingPunct="1">
              <a:lnSpc>
                <a:spcPct val="90000"/>
              </a:lnSpc>
            </a:pPr>
            <a:r>
              <a:rPr lang="en-US" sz="2400" dirty="0"/>
              <a:t>Plantations scarcer; cotton cultivation almost nonexistent; Tobacco main slave crop (as in Middle South); More grain production (as in Middle South) </a:t>
            </a:r>
          </a:p>
          <a:p>
            <a:pPr eaLnBrk="1" hangingPunct="1">
              <a:lnSpc>
                <a:spcPct val="90000"/>
              </a:lnSpc>
            </a:pPr>
            <a:r>
              <a:rPr lang="en-US" sz="2400" dirty="0"/>
              <a:t>1850, Slaves = 17% of population.; Avg. 5 slaves per slaveholder </a:t>
            </a:r>
          </a:p>
          <a:p>
            <a:pPr eaLnBrk="1" hangingPunct="1">
              <a:lnSpc>
                <a:spcPct val="90000"/>
              </a:lnSpc>
            </a:pPr>
            <a:r>
              <a:rPr lang="en-US" sz="2400" dirty="0"/>
              <a:t>1850, over 21% of Border South</a:t>
            </a:r>
            <a:r>
              <a:rPr lang="ja-JP" altLang="en-US" sz="2400" dirty="0"/>
              <a:t>’</a:t>
            </a:r>
            <a:r>
              <a:rPr lang="en-US" sz="2400" dirty="0"/>
              <a:t>s blacks free; 46% of </a:t>
            </a:r>
            <a:r>
              <a:rPr lang="en-US" sz="2400" dirty="0" smtClean="0"/>
              <a:t>South’s </a:t>
            </a:r>
            <a:r>
              <a:rPr lang="en-US" sz="2400" dirty="0"/>
              <a:t>free blacks </a:t>
            </a:r>
          </a:p>
          <a:p>
            <a:pPr eaLnBrk="1" hangingPunct="1">
              <a:lnSpc>
                <a:spcPct val="90000"/>
              </a:lnSpc>
            </a:pPr>
            <a:r>
              <a:rPr lang="en-US" sz="2400" dirty="0"/>
              <a:t>22% of white families owned slaves</a:t>
            </a:r>
          </a:p>
          <a:p>
            <a:pPr eaLnBrk="1" hangingPunct="1">
              <a:lnSpc>
                <a:spcPct val="90000"/>
              </a:lnSpc>
            </a:pPr>
            <a:r>
              <a:rPr lang="en-US" sz="2400" dirty="0"/>
              <a:t>Of all who owned more than 20 slaves in South: 6%; Ultra-wealthy = 1% </a:t>
            </a:r>
          </a:p>
          <a:p>
            <a:pPr eaLnBrk="1" hangingPunct="1">
              <a:lnSpc>
                <a:spcPct val="90000"/>
              </a:lnSpc>
            </a:pPr>
            <a:r>
              <a:rPr lang="en-US" sz="2400" dirty="0"/>
              <a:t>Produced over 50% of </a:t>
            </a:r>
            <a:r>
              <a:rPr lang="en-US" sz="2400" dirty="0" smtClean="0"/>
              <a:t>South’s </a:t>
            </a:r>
            <a:r>
              <a:rPr lang="en-US" sz="2400" dirty="0"/>
              <a:t>industrial products</a:t>
            </a:r>
          </a:p>
        </p:txBody>
      </p:sp>
    </p:spTree>
    <p:extLst>
      <p:ext uri="{BB962C8B-B14F-4D97-AF65-F5344CB8AC3E}">
        <p14:creationId xmlns:p14="http://schemas.microsoft.com/office/powerpoint/2010/main" val="12846859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0266"/>
            <a:ext cx="9144000" cy="1219200"/>
          </a:xfrm>
        </p:spPr>
        <p:txBody>
          <a:bodyPr>
            <a:normAutofit fontScale="90000"/>
          </a:bodyPr>
          <a:lstStyle/>
          <a:p>
            <a:pPr eaLnBrk="1" hangingPunct="1"/>
            <a:r>
              <a:rPr lang="en-US" sz="4000" dirty="0">
                <a:latin typeface="+mn-lt"/>
              </a:rPr>
              <a:t>The Three </a:t>
            </a:r>
            <a:r>
              <a:rPr lang="en-US" sz="4000" dirty="0" err="1" smtClean="0">
                <a:latin typeface="+mn-lt"/>
              </a:rPr>
              <a:t>Souths</a:t>
            </a:r>
            <a:r>
              <a:rPr lang="en-US" sz="4000" dirty="0">
                <a:latin typeface="+mn-lt"/>
              </a:rPr>
              <a:t>:</a:t>
            </a:r>
            <a:br>
              <a:rPr lang="en-US" sz="4000" dirty="0">
                <a:latin typeface="+mn-lt"/>
              </a:rPr>
            </a:br>
            <a:r>
              <a:rPr lang="en-US" sz="3200" u="sng" dirty="0">
                <a:latin typeface="+mn-lt"/>
              </a:rPr>
              <a:t>Middle South</a:t>
            </a:r>
            <a:r>
              <a:rPr lang="en-US" sz="3200" dirty="0">
                <a:latin typeface="+mn-lt"/>
              </a:rPr>
              <a:t>: Virginia, North Carolina, Tennessee, and Arkansas.</a:t>
            </a:r>
            <a:r>
              <a:rPr lang="en-US" sz="4000" dirty="0">
                <a:latin typeface="+mn-lt"/>
              </a:rPr>
              <a:t>  </a:t>
            </a:r>
          </a:p>
        </p:txBody>
      </p:sp>
      <p:sp>
        <p:nvSpPr>
          <p:cNvPr id="10243" name="Rectangle 3"/>
          <p:cNvSpPr>
            <a:spLocks noGrp="1" noChangeArrowheads="1"/>
          </p:cNvSpPr>
          <p:nvPr>
            <p:ph type="body" idx="1"/>
          </p:nvPr>
        </p:nvSpPr>
        <p:spPr>
          <a:xfrm>
            <a:off x="486419" y="1905000"/>
            <a:ext cx="8200381" cy="4602163"/>
          </a:xfrm>
        </p:spPr>
        <p:txBody>
          <a:bodyPr/>
          <a:lstStyle/>
          <a:p>
            <a:pPr eaLnBrk="1" hangingPunct="1">
              <a:lnSpc>
                <a:spcPct val="90000"/>
              </a:lnSpc>
            </a:pPr>
            <a:r>
              <a:rPr lang="en-US" sz="2400" dirty="0"/>
              <a:t>Each state had one section resembling more the Border South and another resembling the Lower South. </a:t>
            </a:r>
          </a:p>
          <a:p>
            <a:pPr eaLnBrk="1" hangingPunct="1">
              <a:lnSpc>
                <a:spcPct val="90000"/>
              </a:lnSpc>
            </a:pPr>
            <a:r>
              <a:rPr lang="en-US" sz="2400" dirty="0"/>
              <a:t>Unionists would prevail after Lincoln elected; </a:t>
            </a:r>
            <a:r>
              <a:rPr lang="en-US" sz="2400" dirty="0" smtClean="0"/>
              <a:t>Dis-unionists </a:t>
            </a:r>
            <a:r>
              <a:rPr lang="en-US" sz="2400" dirty="0"/>
              <a:t>would prevail after war began </a:t>
            </a:r>
          </a:p>
          <a:p>
            <a:pPr eaLnBrk="1" hangingPunct="1">
              <a:lnSpc>
                <a:spcPct val="90000"/>
              </a:lnSpc>
            </a:pPr>
            <a:r>
              <a:rPr lang="en-US" sz="2400" dirty="0"/>
              <a:t>Many plantations in eastern Virginia and western Tennessee</a:t>
            </a:r>
          </a:p>
          <a:p>
            <a:pPr eaLnBrk="1" hangingPunct="1">
              <a:lnSpc>
                <a:spcPct val="90000"/>
              </a:lnSpc>
            </a:pPr>
            <a:r>
              <a:rPr lang="en-US" sz="2400" dirty="0"/>
              <a:t>1850, slaves = 30% of population; Avg. 8 slaves per slaveholder </a:t>
            </a:r>
          </a:p>
          <a:p>
            <a:pPr eaLnBrk="1" hangingPunct="1">
              <a:lnSpc>
                <a:spcPct val="90000"/>
              </a:lnSpc>
            </a:pPr>
            <a:r>
              <a:rPr lang="en-US" sz="2400" dirty="0"/>
              <a:t>36% of white families owned slaves </a:t>
            </a:r>
          </a:p>
          <a:p>
            <a:pPr eaLnBrk="1" hangingPunct="1">
              <a:lnSpc>
                <a:spcPct val="90000"/>
              </a:lnSpc>
            </a:pPr>
            <a:r>
              <a:rPr lang="en-US" sz="2400" dirty="0"/>
              <a:t>Of all who owned more than 20 slaves in South: 32%; Ultra-wealthy = 14% </a:t>
            </a:r>
          </a:p>
        </p:txBody>
      </p:sp>
    </p:spTree>
    <p:extLst>
      <p:ext uri="{BB962C8B-B14F-4D97-AF65-F5344CB8AC3E}">
        <p14:creationId xmlns:p14="http://schemas.microsoft.com/office/powerpoint/2010/main" val="68774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89038"/>
          </a:xfrm>
        </p:spPr>
        <p:txBody>
          <a:bodyPr>
            <a:normAutofit fontScale="90000"/>
          </a:bodyPr>
          <a:lstStyle/>
          <a:p>
            <a:pPr eaLnBrk="1" hangingPunct="1"/>
            <a:r>
              <a:rPr lang="en-US" sz="4000" dirty="0">
                <a:latin typeface="+mn-lt"/>
              </a:rPr>
              <a:t>The Three </a:t>
            </a:r>
            <a:r>
              <a:rPr lang="en-US" sz="4000" dirty="0" err="1" smtClean="0">
                <a:latin typeface="+mn-lt"/>
              </a:rPr>
              <a:t>Souths</a:t>
            </a:r>
            <a:r>
              <a:rPr lang="en-US" sz="4000" dirty="0">
                <a:latin typeface="+mn-lt"/>
              </a:rPr>
              <a:t>:</a:t>
            </a:r>
            <a:r>
              <a:rPr lang="en-US" sz="2800" dirty="0">
                <a:latin typeface="+mn-lt"/>
              </a:rPr>
              <a:t/>
            </a:r>
            <a:br>
              <a:rPr lang="en-US" sz="2800" dirty="0">
                <a:latin typeface="+mn-lt"/>
              </a:rPr>
            </a:br>
            <a:r>
              <a:rPr lang="en-US" sz="2800" b="1" dirty="0">
                <a:latin typeface="+mn-lt"/>
              </a:rPr>
              <a:t> Lower South</a:t>
            </a:r>
            <a:r>
              <a:rPr lang="en-US" sz="2800" dirty="0">
                <a:latin typeface="+mn-lt"/>
              </a:rPr>
              <a:t>: South Carolina, Florida, Georgia, Alabama, Mississippi, Louisiana, Texas</a:t>
            </a:r>
            <a:r>
              <a:rPr lang="en-US" sz="4000" dirty="0">
                <a:latin typeface="+mn-lt"/>
              </a:rPr>
              <a:t> </a:t>
            </a:r>
          </a:p>
        </p:txBody>
      </p:sp>
      <p:sp>
        <p:nvSpPr>
          <p:cNvPr id="11267" name="Rectangle 3"/>
          <p:cNvSpPr>
            <a:spLocks noGrp="1" noChangeArrowheads="1"/>
          </p:cNvSpPr>
          <p:nvPr>
            <p:ph type="body" idx="1"/>
          </p:nvPr>
        </p:nvSpPr>
        <p:spPr>
          <a:xfrm>
            <a:off x="0" y="1905000"/>
            <a:ext cx="9144000" cy="5181600"/>
          </a:xfrm>
        </p:spPr>
        <p:txBody>
          <a:bodyPr/>
          <a:lstStyle/>
          <a:p>
            <a:pPr eaLnBrk="1" hangingPunct="1">
              <a:lnSpc>
                <a:spcPct val="90000"/>
              </a:lnSpc>
            </a:pPr>
            <a:r>
              <a:rPr lang="en-US" sz="2400" dirty="0"/>
              <a:t>Plantations prevalent; cotton was king; grew 95% of Dixie</a:t>
            </a:r>
            <a:r>
              <a:rPr lang="ja-JP" altLang="en-US" sz="2400" dirty="0"/>
              <a:t>’</a:t>
            </a:r>
            <a:r>
              <a:rPr lang="en-US" sz="2400" dirty="0"/>
              <a:t>s cotton &amp; almost all of its sugar, rice, and indigo</a:t>
            </a:r>
          </a:p>
          <a:p>
            <a:pPr eaLnBrk="1" hangingPunct="1">
              <a:lnSpc>
                <a:spcPct val="90000"/>
              </a:lnSpc>
            </a:pPr>
            <a:r>
              <a:rPr lang="en-US" sz="2400" dirty="0" err="1"/>
              <a:t>Disunionists</a:t>
            </a:r>
            <a:r>
              <a:rPr lang="en-US" sz="2400" dirty="0"/>
              <a:t> (secessionists) would prevail after Lincoln was elected</a:t>
            </a:r>
          </a:p>
          <a:p>
            <a:pPr eaLnBrk="1" hangingPunct="1">
              <a:lnSpc>
                <a:spcPct val="90000"/>
              </a:lnSpc>
            </a:pPr>
            <a:r>
              <a:rPr lang="en-US" sz="2400" dirty="0"/>
              <a:t>1850, slaves = 47% of population; Avg. 12 slaves per slaveholder </a:t>
            </a:r>
          </a:p>
          <a:p>
            <a:pPr eaLnBrk="1" hangingPunct="1">
              <a:lnSpc>
                <a:spcPct val="90000"/>
              </a:lnSpc>
            </a:pPr>
            <a:r>
              <a:rPr lang="en-US" sz="2400" dirty="0"/>
              <a:t>Less than 2% of blacks free; only 15% of </a:t>
            </a:r>
            <a:r>
              <a:rPr lang="en-US" sz="2400" dirty="0" smtClean="0"/>
              <a:t>South’s </a:t>
            </a:r>
            <a:r>
              <a:rPr lang="en-US" sz="2400" dirty="0"/>
              <a:t>free blacks </a:t>
            </a:r>
          </a:p>
          <a:p>
            <a:pPr eaLnBrk="1" hangingPunct="1">
              <a:lnSpc>
                <a:spcPct val="90000"/>
              </a:lnSpc>
            </a:pPr>
            <a:r>
              <a:rPr lang="en-US" sz="2400" dirty="0"/>
              <a:t>43% of white families owned slaves </a:t>
            </a:r>
          </a:p>
          <a:p>
            <a:pPr eaLnBrk="1" hangingPunct="1">
              <a:lnSpc>
                <a:spcPct val="90000"/>
              </a:lnSpc>
            </a:pPr>
            <a:r>
              <a:rPr lang="en-US" sz="2400" dirty="0"/>
              <a:t>Of all who owned more than 20 slaves in South: 62%; Ultra-wealthy = 85% </a:t>
            </a:r>
          </a:p>
          <a:p>
            <a:pPr eaLnBrk="1" hangingPunct="1">
              <a:lnSpc>
                <a:spcPct val="90000"/>
              </a:lnSpc>
            </a:pPr>
            <a:r>
              <a:rPr lang="en-US" sz="2400" dirty="0"/>
              <a:t>Produced less than 20% of South</a:t>
            </a:r>
            <a:r>
              <a:rPr lang="ja-JP" altLang="en-US" sz="2400" dirty="0"/>
              <a:t>’</a:t>
            </a:r>
            <a:r>
              <a:rPr lang="en-US" sz="2400" dirty="0"/>
              <a:t>s industrial products </a:t>
            </a:r>
          </a:p>
        </p:txBody>
      </p:sp>
    </p:spTree>
    <p:extLst>
      <p:ext uri="{BB962C8B-B14F-4D97-AF65-F5344CB8AC3E}">
        <p14:creationId xmlns:p14="http://schemas.microsoft.com/office/powerpoint/2010/main" val="2423853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p:cNvSpPr>
          <p:nvPr>
            <p:ph type="title"/>
          </p:nvPr>
        </p:nvSpPr>
        <p:spPr>
          <a:xfrm>
            <a:off x="0" y="0"/>
            <a:ext cx="914400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Tahoma" charset="0"/>
              </a:rPr>
              <a:t>Election of 1860</a:t>
            </a:r>
          </a:p>
        </p:txBody>
      </p:sp>
      <p:sp>
        <p:nvSpPr>
          <p:cNvPr id="58370" name="Rectangle 6"/>
          <p:cNvSpPr>
            <a:spLocks noGrp="1" noRot="1" noChangeArrowheads="1"/>
          </p:cNvSpPr>
          <p:nvPr>
            <p:ph type="body" sz="half" idx="2"/>
          </p:nvPr>
        </p:nvSpPr>
        <p:spPr>
          <a:xfrm>
            <a:off x="6172200" y="685800"/>
            <a:ext cx="2971800" cy="19812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en-US" sz="1800">
                <a:effectLst/>
                <a:latin typeface="Tahoma" charset="0"/>
              </a:rPr>
              <a:t>Abraham Lincoln (R)</a:t>
            </a:r>
          </a:p>
          <a:p>
            <a:pPr>
              <a:lnSpc>
                <a:spcPct val="80000"/>
              </a:lnSpc>
            </a:pPr>
            <a:r>
              <a:rPr lang="en-US" sz="1800">
                <a:effectLst/>
                <a:latin typeface="Tahoma" charset="0"/>
              </a:rPr>
              <a:t>Stephen Douglas (D)</a:t>
            </a:r>
          </a:p>
          <a:p>
            <a:pPr lvl="1">
              <a:lnSpc>
                <a:spcPct val="80000"/>
              </a:lnSpc>
            </a:pPr>
            <a:r>
              <a:rPr lang="en-US" sz="1400">
                <a:effectLst/>
                <a:latin typeface="Tahoma" charset="0"/>
              </a:rPr>
              <a:t>Northern Democrats</a:t>
            </a:r>
          </a:p>
          <a:p>
            <a:pPr>
              <a:lnSpc>
                <a:spcPct val="80000"/>
              </a:lnSpc>
            </a:pPr>
            <a:r>
              <a:rPr lang="en-US" sz="1800">
                <a:effectLst/>
                <a:latin typeface="Tahoma" charset="0"/>
              </a:rPr>
              <a:t>John Breckinridge (D)</a:t>
            </a:r>
          </a:p>
          <a:p>
            <a:pPr lvl="1">
              <a:lnSpc>
                <a:spcPct val="80000"/>
              </a:lnSpc>
            </a:pPr>
            <a:r>
              <a:rPr lang="en-US" sz="1400">
                <a:effectLst/>
                <a:latin typeface="Tahoma" charset="0"/>
              </a:rPr>
              <a:t>Southern Democrats</a:t>
            </a:r>
            <a:endParaRPr lang="en-US" sz="1200">
              <a:effectLst/>
              <a:latin typeface="Tahoma" charset="0"/>
            </a:endParaRPr>
          </a:p>
          <a:p>
            <a:pPr>
              <a:lnSpc>
                <a:spcPct val="80000"/>
              </a:lnSpc>
            </a:pPr>
            <a:r>
              <a:rPr lang="en-US" sz="1800">
                <a:effectLst/>
                <a:latin typeface="Tahoma" charset="0"/>
              </a:rPr>
              <a:t>John Bell (CU)</a:t>
            </a:r>
          </a:p>
          <a:p>
            <a:pPr lvl="1">
              <a:lnSpc>
                <a:spcPct val="80000"/>
              </a:lnSpc>
            </a:pPr>
            <a:r>
              <a:rPr lang="en-US" sz="1400">
                <a:effectLst/>
                <a:latin typeface="Tahoma" charset="0"/>
              </a:rPr>
              <a:t>Coalition of Cotton Whigs and Know-Nothing</a:t>
            </a:r>
          </a:p>
        </p:txBody>
      </p:sp>
      <p:pic>
        <p:nvPicPr>
          <p:cNvPr id="58371" name="Picture 8" descr="&#10;USAH035-H.gif                                                  000A84C2Macintosh HD                   C5A9507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685800"/>
            <a:ext cx="6172200" cy="6172200"/>
          </a:xfrm>
        </p:spPr>
      </p:pic>
    </p:spTree>
    <p:extLst>
      <p:ext uri="{BB962C8B-B14F-4D97-AF65-F5344CB8AC3E}">
        <p14:creationId xmlns:p14="http://schemas.microsoft.com/office/powerpoint/2010/main" val="36396793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209</TotalTime>
  <Words>1120</Words>
  <Application>Microsoft Macintosh PowerPoint</Application>
  <PresentationFormat>On-screen Show (4:3)</PresentationFormat>
  <Paragraphs>82</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PowerPoint Presentation</vt:lpstr>
      <vt:lpstr>The Election of 1860 and Secession</vt:lpstr>
      <vt:lpstr>Key Concepts</vt:lpstr>
      <vt:lpstr>Outline</vt:lpstr>
      <vt:lpstr>PowerPoint Presentation</vt:lpstr>
      <vt:lpstr>The Three Souths:  Border South: Delaware, Maryland, Kentucky, &amp; Missouri </vt:lpstr>
      <vt:lpstr>The Three Souths: Middle South: Virginia, North Carolina, Tennessee, and Arkansas.  </vt:lpstr>
      <vt:lpstr>The Three Souths:  Lower South: South Carolina, Florida, Georgia, Alabama, Mississippi, Louisiana, Texas </vt:lpstr>
      <vt:lpstr>Election of 1860</vt:lpstr>
      <vt:lpstr>PowerPoint Presentation</vt:lpstr>
      <vt:lpstr>PowerPoint Presentation</vt:lpstr>
      <vt:lpstr>South Carolina Order of Secession</vt:lpstr>
      <vt:lpstr>PowerPoint Presentation</vt:lpstr>
      <vt:lpstr>PowerPoint Presentation</vt:lpstr>
      <vt:lpstr>Confederate Constitution (Excerpted)</vt:lpstr>
      <vt:lpstr>PowerPoint Presentation</vt:lpstr>
      <vt:lpstr>PowerPoint Presentation</vt:lpstr>
      <vt:lpstr>PowerPoint Presentation</vt:lpstr>
      <vt:lpstr>Cartoon:  North thought of secession</vt:lpstr>
      <vt:lpstr>PowerPoint Presentation</vt:lpstr>
      <vt:lpstr>PowerPoint Presentation</vt:lpstr>
      <vt:lpstr>PowerPoint Presentation</vt:lpstr>
      <vt:lpstr>“My paramount object in this  struggle is to save the Union, and is  not either to save or to destroy slavery.  If I could save the Union without  freeing any slave I would do it,  and if I could save it by freeing all  the slaves I would do it; and if I could save it by freeing some and leaving others alone I would also do that.”                                      —Abraham Lincoln, 1862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15</cp:revision>
  <dcterms:created xsi:type="dcterms:W3CDTF">2017-10-27T14:29:47Z</dcterms:created>
  <dcterms:modified xsi:type="dcterms:W3CDTF">2017-10-31T19:32:19Z</dcterms:modified>
</cp:coreProperties>
</file>