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7"/>
  </p:notesMasterIdLst>
  <p:sldIdLst>
    <p:sldId id="292" r:id="rId2"/>
    <p:sldId id="256" r:id="rId3"/>
    <p:sldId id="293" r:id="rId4"/>
    <p:sldId id="294" r:id="rId5"/>
    <p:sldId id="257" r:id="rId6"/>
    <p:sldId id="258" r:id="rId7"/>
    <p:sldId id="275" r:id="rId8"/>
    <p:sldId id="296" r:id="rId9"/>
    <p:sldId id="297" r:id="rId10"/>
    <p:sldId id="298" r:id="rId11"/>
    <p:sldId id="299" r:id="rId12"/>
    <p:sldId id="300" r:id="rId13"/>
    <p:sldId id="301" r:id="rId14"/>
    <p:sldId id="279" r:id="rId15"/>
    <p:sldId id="259" r:id="rId16"/>
    <p:sldId id="291" r:id="rId17"/>
    <p:sldId id="263" r:id="rId18"/>
    <p:sldId id="265" r:id="rId19"/>
    <p:sldId id="280" r:id="rId20"/>
    <p:sldId id="295" r:id="rId21"/>
    <p:sldId id="281" r:id="rId22"/>
    <p:sldId id="282" r:id="rId23"/>
    <p:sldId id="283" r:id="rId24"/>
    <p:sldId id="284" r:id="rId25"/>
    <p:sldId id="285" r:id="rId26"/>
    <p:sldId id="261" r:id="rId27"/>
    <p:sldId id="302" r:id="rId28"/>
    <p:sldId id="286" r:id="rId29"/>
    <p:sldId id="287" r:id="rId30"/>
    <p:sldId id="266" r:id="rId31"/>
    <p:sldId id="267" r:id="rId32"/>
    <p:sldId id="288" r:id="rId33"/>
    <p:sldId id="289" r:id="rId34"/>
    <p:sldId id="270" r:id="rId35"/>
    <p:sldId id="29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67" autoAdjust="0"/>
  </p:normalViewPr>
  <p:slideViewPr>
    <p:cSldViewPr snapToGrid="0" snapToObjects="1">
      <p:cViewPr varScale="1">
        <p:scale>
          <a:sx n="38" d="100"/>
          <a:sy n="38" d="100"/>
        </p:scale>
        <p:origin x="-96" y="-2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D0F6FA-8973-1B40-964B-1A84215CC6A3}" type="datetimeFigureOut">
              <a:rPr lang="en-US" smtClean="0"/>
              <a:t>10/3/17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6E967-D001-DE42-8D24-288A72D7FB10}" type="slidenum">
              <a:rPr lang="en-US" smtClean="0"/>
              <a:t>‹#›</a:t>
            </a:fld>
            <a:endParaRPr lang="en-US"/>
          </a:p>
        </p:txBody>
      </p:sp>
    </p:spTree>
    <p:extLst>
      <p:ext uri="{BB962C8B-B14F-4D97-AF65-F5344CB8AC3E}">
        <p14:creationId xmlns:p14="http://schemas.microsoft.com/office/powerpoint/2010/main" val="5662342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US" altLang="en-US" smtClean="0">
              <a:latin typeface="Times New Roman" pitchFamily="18" charset="0"/>
            </a:endParaRPr>
          </a:p>
        </p:txBody>
      </p:sp>
      <p:sp>
        <p:nvSpPr>
          <p:cNvPr id="43012"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2BD93F1-E796-48C4-8237-EECEC2C4B8D1}" type="slidenum">
              <a:rPr lang="en-US" altLang="en-US" smtClean="0">
                <a:latin typeface="Times New Roman" pitchFamily="18" charset="0"/>
              </a:rPr>
              <a:pPr/>
              <a:t>5</a:t>
            </a:fld>
            <a:endParaRPr lang="en-US" alt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smtClean="0">
              <a:latin typeface="Times New Roman" pitchFamily="18" charset="0"/>
            </a:endParaRPr>
          </a:p>
        </p:txBody>
      </p:sp>
      <p:sp>
        <p:nvSpPr>
          <p:cNvPr id="49156"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3EED5C-8B6E-452D-9458-E0F334B696F7}" type="slidenum">
              <a:rPr lang="en-US" altLang="en-US" smtClean="0">
                <a:latin typeface="Times New Roman" pitchFamily="18" charset="0"/>
              </a:rPr>
              <a:pPr/>
              <a:t>17</a:t>
            </a:fld>
            <a:endParaRPr lang="en-US"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smtClean="0">
              <a:latin typeface="Times New Roman" pitchFamily="18" charset="0"/>
            </a:endParaRPr>
          </a:p>
        </p:txBody>
      </p:sp>
      <p:sp>
        <p:nvSpPr>
          <p:cNvPr id="5120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230989-163A-45B2-8105-A342C76C3FD6}" type="slidenum">
              <a:rPr lang="en-US" altLang="en-US" smtClean="0">
                <a:latin typeface="Times New Roman" pitchFamily="18" charset="0"/>
              </a:rPr>
              <a:pPr/>
              <a:t>18</a:t>
            </a:fld>
            <a:endParaRPr lang="en-US" alt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A2B5450-EE45-2F4D-A825-AA582728B3CE}" type="slidenum">
              <a:rPr lang="en-US" sz="1200">
                <a:latin typeface="Arial" charset="0"/>
              </a:rPr>
              <a:pPr/>
              <a:t>19</a:t>
            </a:fld>
            <a:endParaRPr lang="en-US" sz="1200">
              <a:latin typeface="Arial" charset="0"/>
            </a:endParaRPr>
          </a:p>
        </p:txBody>
      </p:sp>
      <p:sp>
        <p:nvSpPr>
          <p:cNvPr id="81922"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8" tIns="44450" rIns="90488" bIns="44450"/>
          <a:lstStyle/>
          <a:p>
            <a:pPr eaLnBrk="1" hangingPunct="1"/>
            <a:endParaRPr lang="en-US"/>
          </a:p>
        </p:txBody>
      </p:sp>
      <p:sp>
        <p:nvSpPr>
          <p:cNvPr id="81923"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1D15441-4930-1348-9BC5-C9707CD108BA}" type="slidenum">
              <a:rPr lang="en-US" sz="1200">
                <a:latin typeface="Arial" charset="0"/>
              </a:rPr>
              <a:pPr/>
              <a:t>21</a:t>
            </a:fld>
            <a:endParaRPr lang="en-US" sz="1200">
              <a:latin typeface="Arial"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a:t>
            </a:r>
            <a:r>
              <a:rPr lang="en-US" dirty="0"/>
              <a:t>emphasis here is on the politics of the era, which should help students understand how the national government promoted a national market economy that, by the 1810s, had emerged as strong regional economies due to new technological innovations (cotton gin, interchangeable parts, Singer sewing machines, Slater mills, McCormick reaper, Deere steel plow, etc.</a:t>
            </a:r>
            <a:r>
              <a:rPr lang="en-US" dirty="0" smtClean="0"/>
              <a:t>)</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A1A3E61-D560-3446-8858-36ED64F23F9A}" type="slidenum">
              <a:rPr lang="en-US" sz="1200">
                <a:latin typeface="Arial" charset="0"/>
              </a:rPr>
              <a:pPr/>
              <a:t>23</a:t>
            </a:fld>
            <a:endParaRPr lang="en-US" sz="1200">
              <a:latin typeface="Arial" charset="0"/>
            </a:endParaRPr>
          </a:p>
        </p:txBody>
      </p:sp>
      <p:sp>
        <p:nvSpPr>
          <p:cNvPr id="87042"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8" tIns="44450" rIns="90488" bIns="44450"/>
          <a:lstStyle/>
          <a:p>
            <a:pPr eaLnBrk="1" hangingPunct="1"/>
            <a:endParaRPr lang="en-US"/>
          </a:p>
        </p:txBody>
      </p:sp>
      <p:sp>
        <p:nvSpPr>
          <p:cNvPr id="87043"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en-US" altLang="en-US" smtClean="0">
              <a:latin typeface="Times New Roman" pitchFamily="18" charset="0"/>
            </a:endParaRPr>
          </a:p>
        </p:txBody>
      </p:sp>
      <p:sp>
        <p:nvSpPr>
          <p:cNvPr id="47108"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F90AED3-DB51-4F71-BAA2-B75647615335}" type="slidenum">
              <a:rPr lang="en-US" altLang="en-US" smtClean="0">
                <a:latin typeface="Times New Roman" pitchFamily="18" charset="0"/>
              </a:rPr>
              <a:pPr/>
              <a:t>26</a:t>
            </a:fld>
            <a:endParaRPr lang="en-US" alt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smtClean="0">
              <a:latin typeface="Times New Roman" pitchFamily="18" charset="0"/>
            </a:endParaRPr>
          </a:p>
        </p:txBody>
      </p:sp>
      <p:sp>
        <p:nvSpPr>
          <p:cNvPr id="52228"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089C670-CE2A-411B-B33B-35DCF4EFB289}" type="slidenum">
              <a:rPr lang="en-US" altLang="en-US" smtClean="0">
                <a:latin typeface="Times New Roman" pitchFamily="18" charset="0"/>
              </a:rPr>
              <a:pPr/>
              <a:t>30</a:t>
            </a:fld>
            <a:endParaRPr lang="en-US" alt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smtClean="0">
              <a:latin typeface="Times New Roman" pitchFamily="18" charset="0"/>
            </a:endParaRPr>
          </a:p>
        </p:txBody>
      </p:sp>
      <p:sp>
        <p:nvSpPr>
          <p:cNvPr id="53252"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38B091-4DC3-4D9F-824B-3C4760610C13}" type="slidenum">
              <a:rPr lang="en-US" altLang="en-US" smtClean="0">
                <a:latin typeface="Times New Roman" pitchFamily="18" charset="0"/>
              </a:rPr>
              <a:pPr/>
              <a:t>31</a:t>
            </a:fld>
            <a:endParaRPr lang="en-US" alt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cs typeface="Calibri" charset="0"/>
              </a:rPr>
              <a:t>Because of the 3/5 Compromise, the South had more members of the House of Representatives</a:t>
            </a:r>
            <a:r>
              <a:rPr lang="en-US"/>
              <a:t>; </a:t>
            </a:r>
            <a:r>
              <a:rPr lang="en-US">
                <a:latin typeface="Calibri" charset="0"/>
                <a:cs typeface="Calibri" charset="0"/>
              </a:rPr>
              <a:t>President Monroe was from Virginia, so the South controlled the presidency too</a:t>
            </a:r>
          </a:p>
          <a:p>
            <a:endParaRPr lang="en-US">
              <a:latin typeface="Calibri" charset="0"/>
              <a:cs typeface="Calibri" charset="0"/>
            </a:endParaRPr>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DB650EF-93FE-B243-8E59-DB192D4275F6}" type="slidenum">
              <a:rPr lang="en-US" sz="1200">
                <a:latin typeface="Arial" charset="0"/>
              </a:rPr>
              <a:pPr/>
              <a:t>32</a:t>
            </a:fld>
            <a:endParaRPr lang="en-US" sz="12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E5A610A-4684-EF42-A1BD-A19844C9D58C}" type="slidenum">
              <a:rPr lang="en-US" sz="1200">
                <a:latin typeface="Arial" charset="0"/>
              </a:rPr>
              <a:pPr/>
              <a:t>33</a:t>
            </a:fld>
            <a:endParaRPr lang="en-US" sz="1200">
              <a:latin typeface="Arial"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altLang="en-US" smtClean="0">
              <a:latin typeface="Times New Roman" pitchFamily="18" charset="0"/>
            </a:endParaRPr>
          </a:p>
        </p:txBody>
      </p:sp>
      <p:sp>
        <p:nvSpPr>
          <p:cNvPr id="44036"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B6D63EB-9754-40E9-ACE4-456FCBD58DBD}" type="slidenum">
              <a:rPr lang="en-US" altLang="en-US" smtClean="0">
                <a:latin typeface="Times New Roman" pitchFamily="18" charset="0"/>
              </a:rPr>
              <a:pPr/>
              <a:t>6</a:t>
            </a:fld>
            <a:endParaRPr lang="en-US" alt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altLang="en-US" smtClean="0">
              <a:latin typeface="Times New Roman" pitchFamily="18" charset="0"/>
            </a:endParaRPr>
          </a:p>
        </p:txBody>
      </p:sp>
      <p:sp>
        <p:nvSpPr>
          <p:cNvPr id="5632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A701CA-22E9-4A32-952B-042A5D802A56}" type="slidenum">
              <a:rPr lang="en-US" altLang="en-US" smtClean="0">
                <a:latin typeface="Times New Roman" pitchFamily="18" charset="0"/>
              </a:rPr>
              <a:pPr/>
              <a:t>34</a:t>
            </a:fld>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0783D4-FA91-4449-9E21-E48066D3C055}" type="slidenum">
              <a:rPr lang="en-US" smtClean="0">
                <a:solidFill>
                  <a:prstClr val="black"/>
                </a:solidFill>
                <a:cs typeface="Arial" charset="0"/>
              </a:rPr>
              <a:pPr/>
              <a:t>8</a:t>
            </a:fld>
            <a:endParaRPr lang="en-US" smtClean="0">
              <a:solidFill>
                <a:prstClr val="black"/>
              </a:solidFill>
              <a:cs typeface="Arial" charset="0"/>
            </a:endParaRPr>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41DB11-C7CC-45BB-8CB6-21441E6E5B4E}" type="slidenum">
              <a:rPr lang="en-US" smtClean="0">
                <a:solidFill>
                  <a:prstClr val="black"/>
                </a:solidFill>
                <a:cs typeface="Arial" charset="0"/>
              </a:rPr>
              <a:pPr/>
              <a:t>9</a:t>
            </a:fld>
            <a:endParaRPr lang="en-US" smtClean="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D1E578B-43A1-4D30-B326-86333CE7787C}" type="slidenum">
              <a:rPr lang="en-US" smtClean="0">
                <a:solidFill>
                  <a:prstClr val="black"/>
                </a:solidFill>
                <a:cs typeface="Arial" charset="0"/>
              </a:rPr>
              <a:pPr/>
              <a:t>10</a:t>
            </a:fld>
            <a:endParaRPr lang="en-US" smtClean="0">
              <a:solidFill>
                <a:prstClr val="black"/>
              </a:solidFill>
              <a:cs typeface="Arial" charset="0"/>
            </a:endParaRPr>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7B873AE-4376-414F-87BB-3DC88A04AC95}" type="slidenum">
              <a:rPr lang="en-US" smtClean="0">
                <a:solidFill>
                  <a:prstClr val="black"/>
                </a:solidFill>
                <a:cs typeface="Arial" charset="0"/>
              </a:rPr>
              <a:pPr/>
              <a:t>11</a:t>
            </a:fld>
            <a:endParaRPr lang="en-US" smtClean="0">
              <a:solidFill>
                <a:prstClr val="black"/>
              </a:solidFill>
              <a:cs typeface="Arial" charset="0"/>
            </a:endParaRPr>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51199F0-E30A-477D-B5C6-C9589ECA9691}" type="slidenum">
              <a:rPr lang="en-US" smtClean="0">
                <a:solidFill>
                  <a:prstClr val="black"/>
                </a:solidFill>
                <a:cs typeface="Arial" charset="0"/>
              </a:rPr>
              <a:pPr/>
              <a:t>12</a:t>
            </a:fld>
            <a:endParaRPr lang="en-US" smtClean="0">
              <a:solidFill>
                <a:prstClr val="black"/>
              </a:solidFill>
              <a:cs typeface="Arial" charset="0"/>
            </a:endParaRPr>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E993C7-439A-4AAB-8184-9963C4DE5509}" type="slidenum">
              <a:rPr lang="en-US" altLang="en-US" smtClean="0">
                <a:latin typeface="Times New Roman" pitchFamily="18" charset="0"/>
              </a:rPr>
              <a:pPr/>
              <a:t>15</a:t>
            </a:fld>
            <a:endParaRPr lang="en-US" altLang="en-US" smtClean="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4400" y="4191000"/>
            <a:ext cx="5029200" cy="4419600"/>
          </a:xfrm>
          <a:noFill/>
        </p:spPr>
        <p:txBody>
          <a:bodyPr/>
          <a:lstStyle/>
          <a:p>
            <a:pPr>
              <a:buFontTx/>
              <a:buChar char="•"/>
            </a:pPr>
            <a:r>
              <a:rPr lang="en-US" altLang="en-US" sz="1000" dirty="0" smtClean="0">
                <a:latin typeface="Times New Roman" pitchFamily="18" charset="0"/>
              </a:rPr>
              <a:t>Phrase coined by a Boston reporter</a:t>
            </a:r>
          </a:p>
          <a:p>
            <a:pPr>
              <a:buFontTx/>
              <a:buChar char="•"/>
            </a:pPr>
            <a:r>
              <a:rPr lang="en-US" altLang="en-US" sz="1000" dirty="0" smtClean="0">
                <a:latin typeface="Times New Roman" pitchFamily="18" charset="0"/>
              </a:rPr>
              <a:t>Federalist party dies out after Hartford Convention fiasco (1814)</a:t>
            </a:r>
          </a:p>
          <a:p>
            <a:pPr>
              <a:buFontTx/>
              <a:buChar char="•"/>
            </a:pPr>
            <a:r>
              <a:rPr lang="en-US" altLang="en-US" sz="1000" dirty="0" smtClean="0">
                <a:latin typeface="Times New Roman" pitchFamily="18" charset="0"/>
              </a:rPr>
              <a:t>Leaves Democratic-Republicans as the only major party</a:t>
            </a:r>
          </a:p>
          <a:p>
            <a:pPr>
              <a:buFontTx/>
              <a:buChar char="•"/>
            </a:pPr>
            <a:r>
              <a:rPr lang="en-US" altLang="en-US" sz="1000" dirty="0" smtClean="0">
                <a:latin typeface="Times New Roman" pitchFamily="18" charset="0"/>
              </a:rPr>
              <a:t>Demo-Reps under Madison had adopted Federalist ideas</a:t>
            </a:r>
          </a:p>
          <a:p>
            <a:pPr lvl="1">
              <a:buFontTx/>
              <a:buChar char="•"/>
            </a:pPr>
            <a:r>
              <a:rPr lang="en-US" altLang="en-US" sz="1000" dirty="0" smtClean="0">
                <a:latin typeface="Times New Roman" pitchFamily="18" charset="0"/>
              </a:rPr>
              <a:t>Federal support for internal improvements (roads, etc.)</a:t>
            </a:r>
          </a:p>
          <a:p>
            <a:pPr lvl="1">
              <a:buFontTx/>
              <a:buChar char="•"/>
            </a:pPr>
            <a:r>
              <a:rPr lang="en-US" altLang="en-US" sz="1000" dirty="0" smtClean="0">
                <a:latin typeface="Times New Roman" pitchFamily="18" charset="0"/>
              </a:rPr>
              <a:t>Tariff protection of new industries created during embargo</a:t>
            </a:r>
          </a:p>
          <a:p>
            <a:pPr lvl="1">
              <a:buFontTx/>
              <a:buChar char="•"/>
            </a:pPr>
            <a:r>
              <a:rPr lang="en-US" altLang="en-US" sz="1000" dirty="0" smtClean="0">
                <a:latin typeface="Times New Roman" pitchFamily="18" charset="0"/>
              </a:rPr>
              <a:t>Creation of new national bank </a:t>
            </a:r>
          </a:p>
          <a:p>
            <a:pPr lvl="2">
              <a:buFontTx/>
              <a:buChar char="•"/>
            </a:pPr>
            <a:r>
              <a:rPr lang="en-US" altLang="en-US" sz="1000" dirty="0" smtClean="0">
                <a:latin typeface="Times New Roman" pitchFamily="18" charset="0"/>
              </a:rPr>
              <a:t>1st Bank of U.S. charter expired in 1811</a:t>
            </a:r>
          </a:p>
          <a:p>
            <a:pPr>
              <a:buFontTx/>
              <a:buChar char="•"/>
            </a:pPr>
            <a:r>
              <a:rPr lang="en-US" altLang="en-US" sz="1000" dirty="0" smtClean="0">
                <a:latin typeface="Times New Roman" pitchFamily="18" charset="0"/>
              </a:rPr>
              <a:t>Monroe elected to two terms of office</a:t>
            </a:r>
          </a:p>
          <a:p>
            <a:pPr lvl="1">
              <a:buFontTx/>
              <a:buChar char="•"/>
            </a:pPr>
            <a:r>
              <a:rPr lang="en-US" altLang="en-US" sz="1000" dirty="0" smtClean="0">
                <a:latin typeface="Times New Roman" pitchFamily="18" charset="0"/>
              </a:rPr>
              <a:t>Well-liked - even in one-time Federalist stronghold New England</a:t>
            </a:r>
          </a:p>
          <a:p>
            <a:pPr>
              <a:buFontTx/>
              <a:buChar char="•"/>
            </a:pPr>
            <a:r>
              <a:rPr lang="en-US" altLang="en-US" sz="1000" dirty="0" smtClean="0">
                <a:latin typeface="Times New Roman" pitchFamily="18" charset="0"/>
              </a:rPr>
              <a:t>“Victory” in war of 1812 made Americans enthusiastic supporters of the Natl. govt.</a:t>
            </a:r>
          </a:p>
          <a:p>
            <a:pPr lvl="1">
              <a:buFontTx/>
              <a:buChar char="•"/>
            </a:pPr>
            <a:r>
              <a:rPr lang="en-US" altLang="en-US" sz="1000" dirty="0" smtClean="0">
                <a:latin typeface="Times New Roman" pitchFamily="18" charset="0"/>
              </a:rPr>
              <a:t>Gives Monroe a freer hand in foreign policy matters</a:t>
            </a:r>
          </a:p>
          <a:p>
            <a:pPr>
              <a:buFontTx/>
              <a:buChar char="•"/>
            </a:pPr>
            <a:r>
              <a:rPr lang="en-US" altLang="en-US" sz="1000" dirty="0" smtClean="0">
                <a:latin typeface="Times New Roman" pitchFamily="18" charset="0"/>
              </a:rPr>
              <a:t>Rush-Bagot Treaty between the U.S. &amp; GB called for naval disarmament of the Great lakes</a:t>
            </a:r>
          </a:p>
          <a:p>
            <a:pPr lvl="1">
              <a:buFontTx/>
              <a:buChar char="•"/>
            </a:pPr>
            <a:r>
              <a:rPr lang="en-US" altLang="en-US" sz="1000" dirty="0" smtClean="0">
                <a:latin typeface="Times New Roman" pitchFamily="18" charset="0"/>
              </a:rPr>
              <a:t>To this day - U.S./Canadian border is unfortified</a:t>
            </a:r>
          </a:p>
          <a:p>
            <a:pPr>
              <a:buFontTx/>
              <a:buChar char="•"/>
            </a:pPr>
            <a:r>
              <a:rPr lang="en-US" altLang="en-US" sz="1000" dirty="0" smtClean="0">
                <a:latin typeface="Times New Roman" pitchFamily="18" charset="0"/>
              </a:rPr>
              <a:t>Convention of 1818 fixes U.S./Canadian border at 49th parallel from Minnesota to Rockies</a:t>
            </a:r>
          </a:p>
          <a:p>
            <a:pPr>
              <a:buFontTx/>
              <a:buChar char="•"/>
            </a:pPr>
            <a:r>
              <a:rPr lang="en-US" altLang="en-US" sz="1000" dirty="0" smtClean="0">
                <a:latin typeface="Times New Roman" pitchFamily="18" charset="0"/>
              </a:rPr>
              <a:t>Florida purchased from Spain with Adams-Onis Treaty for $5 million</a:t>
            </a:r>
          </a:p>
          <a:p>
            <a:pPr lvl="1">
              <a:buFontTx/>
              <a:buChar char="•"/>
            </a:pPr>
            <a:r>
              <a:rPr lang="en-US" altLang="en-US" sz="1000" dirty="0" smtClean="0">
                <a:latin typeface="Times New Roman" pitchFamily="18" charset="0"/>
              </a:rPr>
              <a:t>U.S. gives up on claim to Texas</a:t>
            </a:r>
          </a:p>
          <a:p>
            <a:pPr lvl="1">
              <a:buFontTx/>
              <a:buChar char="•"/>
            </a:pPr>
            <a:r>
              <a:rPr lang="en-US" altLang="en-US" sz="1000" dirty="0" smtClean="0">
                <a:latin typeface="Times New Roman" pitchFamily="18" charset="0"/>
              </a:rPr>
              <a:t>Spain recognizes border between Mexico &amp; Oregon Territory at 42nd Parallel</a:t>
            </a:r>
          </a:p>
          <a:p>
            <a:pPr lvl="1">
              <a:buFontTx/>
              <a:buChar char="•"/>
            </a:pPr>
            <a:r>
              <a:rPr lang="en-US" altLang="en-US" sz="1100" dirty="0" smtClean="0">
                <a:latin typeface="Times New Roman" pitchFamily="18" charset="0"/>
              </a:rPr>
              <a:t>The South benefits most but treaty is widely supported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06870D5-46E4-434E-BA60-9D4169E4F599}" type="slidenum">
              <a:rPr lang="en-US" sz="1200">
                <a:latin typeface="Arial" charset="0"/>
              </a:rPr>
              <a:pPr/>
              <a:t>16</a:t>
            </a:fld>
            <a:endParaRPr lang="en-US" sz="1200">
              <a:latin typeface="Arial" charset="0"/>
            </a:endParaRPr>
          </a:p>
        </p:txBody>
      </p:sp>
      <p:sp>
        <p:nvSpPr>
          <p:cNvPr id="79874"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8" tIns="44450" rIns="90488" bIns="44450"/>
          <a:lstStyle/>
          <a:p>
            <a:pPr eaLnBrk="1" hangingPunct="1"/>
            <a:r>
              <a:rPr lang="en-US" dirty="0" smtClean="0"/>
              <a:t>Fletcher</a:t>
            </a:r>
            <a:r>
              <a:rPr lang="en-US" baseline="0" dirty="0" smtClean="0"/>
              <a:t> Peck: Land Sale</a:t>
            </a:r>
          </a:p>
        </p:txBody>
      </p:sp>
      <p:sp>
        <p:nvSpPr>
          <p:cNvPr id="79875"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8" Type="http://schemas.openxmlformats.org/officeDocument/2006/relationships/image" Target="../media/image19.jpeg"/><Relationship Id="rId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jpeg"/><Relationship Id="rId6"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6.jpeg"/></Relationships>
</file>

<file path=ppt/slides/_rels/slide34.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What was the </a:t>
            </a:r>
            <a:r>
              <a:rPr lang="en-US" i="1" dirty="0" smtClean="0"/>
              <a:t>goal</a:t>
            </a:r>
            <a:r>
              <a:rPr lang="en-US" dirty="0" smtClean="0"/>
              <a:t> of Clay’s American System?</a:t>
            </a:r>
          </a:p>
          <a:p>
            <a:r>
              <a:rPr lang="en-US" dirty="0" smtClean="0"/>
              <a:t>What was the </a:t>
            </a:r>
            <a:r>
              <a:rPr lang="en-US" i="1" dirty="0" smtClean="0"/>
              <a:t>effect</a:t>
            </a:r>
            <a:r>
              <a:rPr lang="en-US" dirty="0" smtClean="0"/>
              <a:t> of the Market Revolution on the US?</a:t>
            </a:r>
            <a:endParaRPr lang="en-US" dirty="0"/>
          </a:p>
        </p:txBody>
      </p:sp>
    </p:spTree>
    <p:extLst>
      <p:ext uri="{BB962C8B-B14F-4D97-AF65-F5344CB8AC3E}">
        <p14:creationId xmlns:p14="http://schemas.microsoft.com/office/powerpoint/2010/main" val="41819160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14338"/>
            <a:ext cx="9144000" cy="5986462"/>
          </a:xfrm>
          <a:prstGeom prst="rect">
            <a:avLst/>
          </a:prstGeom>
          <a:noFill/>
          <a:ln w="9525">
            <a:noFill/>
            <a:miter lim="800000"/>
            <a:headEnd/>
            <a:tailEnd/>
          </a:ln>
        </p:spPr>
      </p:pic>
    </p:spTree>
    <p:extLst>
      <p:ext uri="{BB962C8B-B14F-4D97-AF65-F5344CB8AC3E}">
        <p14:creationId xmlns:p14="http://schemas.microsoft.com/office/powerpoint/2010/main" val="23344255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3"/>
          <p:cNvPicPr>
            <a:picLocks noChangeAspect="1" noChangeArrowheads="1"/>
          </p:cNvPicPr>
          <p:nvPr/>
        </p:nvPicPr>
        <p:blipFill>
          <a:blip r:embed="rId3"/>
          <a:srcRect/>
          <a:stretch>
            <a:fillRect/>
          </a:stretch>
        </p:blipFill>
        <p:spPr bwMode="auto">
          <a:xfrm>
            <a:off x="-4763" y="728663"/>
            <a:ext cx="9153526" cy="5400675"/>
          </a:xfrm>
          <a:prstGeom prst="rect">
            <a:avLst/>
          </a:prstGeom>
          <a:noFill/>
          <a:ln w="9525">
            <a:noFill/>
            <a:miter lim="800000"/>
            <a:headEnd/>
            <a:tailEnd/>
          </a:ln>
        </p:spPr>
      </p:pic>
    </p:spTree>
    <p:extLst>
      <p:ext uri="{BB962C8B-B14F-4D97-AF65-F5344CB8AC3E}">
        <p14:creationId xmlns:p14="http://schemas.microsoft.com/office/powerpoint/2010/main" val="4486032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4"/>
          <p:cNvPicPr>
            <a:picLocks noChangeAspect="1" noChangeArrowheads="1"/>
          </p:cNvPicPr>
          <p:nvPr/>
        </p:nvPicPr>
        <p:blipFill>
          <a:blip r:embed="rId3"/>
          <a:srcRect/>
          <a:stretch>
            <a:fillRect/>
          </a:stretch>
        </p:blipFill>
        <p:spPr bwMode="auto">
          <a:xfrm>
            <a:off x="76200" y="911225"/>
            <a:ext cx="8991600" cy="4956175"/>
          </a:xfrm>
          <a:prstGeom prst="rect">
            <a:avLst/>
          </a:prstGeom>
          <a:noFill/>
          <a:ln w="9525">
            <a:noFill/>
            <a:miter lim="800000"/>
            <a:headEnd/>
            <a:tailEnd/>
          </a:ln>
        </p:spPr>
      </p:pic>
    </p:spTree>
    <p:extLst>
      <p:ext uri="{BB962C8B-B14F-4D97-AF65-F5344CB8AC3E}">
        <p14:creationId xmlns:p14="http://schemas.microsoft.com/office/powerpoint/2010/main" val="39775421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Cole_Thomas_The_Oxbow_(The_Connecticut_River_near_Northampton_1836).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16723" b="-16723"/>
          <a:stretch/>
        </p:blipFill>
        <p:spPr>
          <a:xfrm>
            <a:off x="457200" y="0"/>
            <a:ext cx="8229600" cy="7474921"/>
          </a:xfrm>
        </p:spPr>
      </p:pic>
    </p:spTree>
    <p:extLst>
      <p:ext uri="{BB962C8B-B14F-4D97-AF65-F5344CB8AC3E}">
        <p14:creationId xmlns:p14="http://schemas.microsoft.com/office/powerpoint/2010/main" val="27186703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81000" y="111125"/>
            <a:ext cx="8534400" cy="896656"/>
          </a:xfrm>
          <a:prstGeom prst="rect">
            <a:avLst/>
          </a:prstGeom>
          <a:solidFill>
            <a:schemeClr val="accent1">
              <a:lumMod val="20000"/>
              <a:lumOff val="80000"/>
            </a:schemeClr>
          </a:solidFill>
          <a:ln w="12700">
            <a:solidFill>
              <a:schemeClr val="tx1"/>
            </a:solidFill>
            <a:miter lim="800000"/>
            <a:headEnd/>
            <a:tailEnd/>
          </a:ln>
        </p:spPr>
        <p:txBody>
          <a:bodyPr>
            <a:spAutoFit/>
          </a:bodyPr>
          <a:lstStyle/>
          <a:p>
            <a:pPr algn="ctr">
              <a:lnSpc>
                <a:spcPct val="80000"/>
              </a:lnSpc>
              <a:defRPr/>
            </a:pPr>
            <a:r>
              <a:rPr lang="en-US" sz="3200" dirty="0" smtClean="0">
                <a:solidFill>
                  <a:srgbClr val="000000"/>
                </a:solidFill>
                <a:latin typeface="Calibri" charset="0"/>
                <a:cs typeface="Calibri" charset="0"/>
              </a:rPr>
              <a:t>Monroe’s </a:t>
            </a:r>
            <a:r>
              <a:rPr lang="en-US" sz="3200" dirty="0">
                <a:solidFill>
                  <a:srgbClr val="000000"/>
                </a:solidFill>
                <a:latin typeface="Calibri" charset="0"/>
                <a:cs typeface="Calibri" charset="0"/>
              </a:rPr>
              <a:t>goals as president were to promote national unity and </a:t>
            </a:r>
            <a:r>
              <a:rPr lang="en-US" sz="3200" dirty="0" smtClean="0">
                <a:solidFill>
                  <a:srgbClr val="000000"/>
                </a:solidFill>
                <a:latin typeface="Calibri" charset="0"/>
                <a:cs typeface="Calibri" charset="0"/>
              </a:rPr>
              <a:t>America’s </a:t>
            </a:r>
            <a:r>
              <a:rPr lang="en-US" sz="3200" dirty="0">
                <a:solidFill>
                  <a:srgbClr val="000000"/>
                </a:solidFill>
                <a:latin typeface="Calibri" charset="0"/>
                <a:cs typeface="Calibri" charset="0"/>
              </a:rPr>
              <a:t>place </a:t>
            </a:r>
            <a:r>
              <a:rPr lang="en-US" sz="3200" dirty="0" smtClean="0">
                <a:solidFill>
                  <a:srgbClr val="000000"/>
                </a:solidFill>
                <a:latin typeface="Calibri" charset="0"/>
                <a:cs typeface="Calibri" charset="0"/>
              </a:rPr>
              <a:t>in the </a:t>
            </a:r>
            <a:r>
              <a:rPr lang="en-US" sz="3200" dirty="0">
                <a:solidFill>
                  <a:srgbClr val="000000"/>
                </a:solidFill>
                <a:latin typeface="Calibri" charset="0"/>
                <a:cs typeface="Calibri" charset="0"/>
              </a:rPr>
              <a:t>world</a:t>
            </a:r>
          </a:p>
        </p:txBody>
      </p:sp>
      <p:cxnSp>
        <p:nvCxnSpPr>
          <p:cNvPr id="11" name="Straight Arrow Connector 10"/>
          <p:cNvCxnSpPr>
            <a:cxnSpLocks noChangeShapeType="1"/>
          </p:cNvCxnSpPr>
          <p:nvPr/>
        </p:nvCxnSpPr>
        <p:spPr bwMode="auto">
          <a:xfrm>
            <a:off x="76200" y="4502150"/>
            <a:ext cx="8991600" cy="0"/>
          </a:xfrm>
          <a:prstGeom prst="straightConnector1">
            <a:avLst/>
          </a:prstGeom>
          <a:noFill/>
          <a:ln w="76200">
            <a:solidFill>
              <a:srgbClr val="2D5CB9"/>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77827" name="Picture 5" descr="Image:George Washington 179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3832225"/>
            <a:ext cx="101441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6" descr="http://upload.wikimedia.org/wikipedia/commons/4/44/JohnAdams_2nd_US_Presid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3832225"/>
            <a:ext cx="10731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2" descr="http://images.politico.com/global/2012/05/605_thomas_jefferson_97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9400" y="3848100"/>
            <a:ext cx="1073150" cy="13398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7830" name="Picture 2" descr="http://davidostewart.com/wp-content/uploads/2012/05/James-Madison-presiden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46538" y="3832225"/>
            <a:ext cx="1058862" cy="13858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7831" name="Picture 4" descr="http://lh6.ggpht.com/_T1DngjUnXyI/TUSU2Ql4x0I/AAAAAAAAACc/hPirf5W8NVU/5.%20James%20Monroe%5b3%5d.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57800" y="3816350"/>
            <a:ext cx="1023938" cy="1371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7832" name="Picture 6" descr="File:John Quincy Adams by George Caleb Bingham (detail), c. 1850 after 1844 original - DSC0323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48425" y="3810000"/>
            <a:ext cx="1019175" cy="13604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7833" name="Picture 8" descr="File:Andrew Jackson.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000" y="3786188"/>
            <a:ext cx="10191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4" name="TextBox 17"/>
          <p:cNvSpPr txBox="1">
            <a:spLocks noChangeArrowheads="1"/>
          </p:cNvSpPr>
          <p:nvPr/>
        </p:nvSpPr>
        <p:spPr bwMode="auto">
          <a:xfrm>
            <a:off x="381000" y="2825750"/>
            <a:ext cx="13716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3200">
                <a:solidFill>
                  <a:srgbClr val="0000CC"/>
                </a:solidFill>
                <a:latin typeface="Calibri" charset="0"/>
                <a:cs typeface="Calibri" charset="0"/>
              </a:rPr>
              <a:t>8</a:t>
            </a:r>
            <a:r>
              <a:rPr lang="en-US" sz="2000">
                <a:solidFill>
                  <a:srgbClr val="0000CC"/>
                </a:solidFill>
                <a:latin typeface="Calibri" charset="0"/>
                <a:cs typeface="Calibri" charset="0"/>
              </a:rPr>
              <a:t> </a:t>
            </a:r>
            <a:r>
              <a:rPr lang="en-US" sz="3200">
                <a:solidFill>
                  <a:srgbClr val="0000CC"/>
                </a:solidFill>
                <a:latin typeface="Calibri" charset="0"/>
                <a:cs typeface="Calibri" charset="0"/>
              </a:rPr>
              <a:t>yrs</a:t>
            </a:r>
          </a:p>
          <a:p>
            <a:pPr algn="ctr">
              <a:lnSpc>
                <a:spcPct val="80000"/>
              </a:lnSpc>
            </a:pPr>
            <a:r>
              <a:rPr lang="en-US" sz="1600">
                <a:solidFill>
                  <a:srgbClr val="0000CC"/>
                </a:solidFill>
                <a:latin typeface="Calibri" charset="0"/>
                <a:cs typeface="Calibri" charset="0"/>
              </a:rPr>
              <a:t>George Washington</a:t>
            </a:r>
          </a:p>
          <a:p>
            <a:pPr algn="ctr">
              <a:lnSpc>
                <a:spcPct val="80000"/>
              </a:lnSpc>
            </a:pPr>
            <a:r>
              <a:rPr lang="en-US" sz="1600">
                <a:solidFill>
                  <a:srgbClr val="0000CC"/>
                </a:solidFill>
                <a:latin typeface="Calibri" charset="0"/>
                <a:cs typeface="Calibri" charset="0"/>
              </a:rPr>
              <a:t>(1789-1797)</a:t>
            </a:r>
          </a:p>
        </p:txBody>
      </p:sp>
      <p:sp>
        <p:nvSpPr>
          <p:cNvPr id="77835" name="TextBox 22"/>
          <p:cNvSpPr txBox="1">
            <a:spLocks noChangeArrowheads="1"/>
          </p:cNvSpPr>
          <p:nvPr/>
        </p:nvSpPr>
        <p:spPr bwMode="auto">
          <a:xfrm>
            <a:off x="1524000" y="2819400"/>
            <a:ext cx="1219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3200">
                <a:solidFill>
                  <a:srgbClr val="0000CC"/>
                </a:solidFill>
                <a:latin typeface="Calibri" charset="0"/>
                <a:cs typeface="Calibri" charset="0"/>
              </a:rPr>
              <a:t>4</a:t>
            </a:r>
            <a:r>
              <a:rPr lang="en-US" sz="2000">
                <a:solidFill>
                  <a:srgbClr val="0000CC"/>
                </a:solidFill>
                <a:latin typeface="Calibri" charset="0"/>
                <a:cs typeface="Calibri" charset="0"/>
              </a:rPr>
              <a:t> </a:t>
            </a:r>
            <a:r>
              <a:rPr lang="en-US" sz="3200">
                <a:solidFill>
                  <a:srgbClr val="0000CC"/>
                </a:solidFill>
                <a:latin typeface="Calibri" charset="0"/>
                <a:cs typeface="Calibri" charset="0"/>
              </a:rPr>
              <a:t>yrs</a:t>
            </a:r>
          </a:p>
          <a:p>
            <a:pPr algn="ctr">
              <a:lnSpc>
                <a:spcPct val="80000"/>
              </a:lnSpc>
            </a:pPr>
            <a:r>
              <a:rPr lang="en-US" sz="1600">
                <a:solidFill>
                  <a:srgbClr val="0000CC"/>
                </a:solidFill>
                <a:latin typeface="Calibri" charset="0"/>
                <a:cs typeface="Calibri" charset="0"/>
              </a:rPr>
              <a:t>John </a:t>
            </a:r>
            <a:br>
              <a:rPr lang="en-US" sz="1600">
                <a:solidFill>
                  <a:srgbClr val="0000CC"/>
                </a:solidFill>
                <a:latin typeface="Calibri" charset="0"/>
                <a:cs typeface="Calibri" charset="0"/>
              </a:rPr>
            </a:br>
            <a:r>
              <a:rPr lang="en-US" sz="1600">
                <a:solidFill>
                  <a:srgbClr val="0000CC"/>
                </a:solidFill>
                <a:latin typeface="Calibri" charset="0"/>
                <a:cs typeface="Calibri" charset="0"/>
              </a:rPr>
              <a:t>Adams</a:t>
            </a:r>
          </a:p>
          <a:p>
            <a:pPr algn="ctr">
              <a:lnSpc>
                <a:spcPct val="80000"/>
              </a:lnSpc>
            </a:pPr>
            <a:r>
              <a:rPr lang="en-US" sz="1600">
                <a:solidFill>
                  <a:srgbClr val="0000CC"/>
                </a:solidFill>
                <a:latin typeface="Calibri" charset="0"/>
                <a:cs typeface="Calibri" charset="0"/>
              </a:rPr>
              <a:t>(1797-1801)</a:t>
            </a:r>
          </a:p>
        </p:txBody>
      </p:sp>
      <p:sp>
        <p:nvSpPr>
          <p:cNvPr id="77836" name="TextBox 23"/>
          <p:cNvSpPr txBox="1">
            <a:spLocks noChangeArrowheads="1"/>
          </p:cNvSpPr>
          <p:nvPr/>
        </p:nvSpPr>
        <p:spPr bwMode="auto">
          <a:xfrm>
            <a:off x="2743200" y="2825750"/>
            <a:ext cx="12954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3200">
                <a:solidFill>
                  <a:srgbClr val="C00000"/>
                </a:solidFill>
                <a:latin typeface="Calibri" charset="0"/>
                <a:cs typeface="Calibri" charset="0"/>
              </a:rPr>
              <a:t>8</a:t>
            </a:r>
            <a:r>
              <a:rPr lang="en-US" sz="2000">
                <a:solidFill>
                  <a:srgbClr val="C00000"/>
                </a:solidFill>
                <a:latin typeface="Calibri" charset="0"/>
                <a:cs typeface="Calibri" charset="0"/>
              </a:rPr>
              <a:t> </a:t>
            </a:r>
            <a:r>
              <a:rPr lang="en-US" sz="3200">
                <a:solidFill>
                  <a:srgbClr val="C00000"/>
                </a:solidFill>
                <a:latin typeface="Calibri" charset="0"/>
                <a:cs typeface="Calibri" charset="0"/>
              </a:rPr>
              <a:t>yrs</a:t>
            </a:r>
          </a:p>
          <a:p>
            <a:pPr algn="ctr">
              <a:lnSpc>
                <a:spcPct val="80000"/>
              </a:lnSpc>
            </a:pPr>
            <a:r>
              <a:rPr lang="en-US" sz="1600">
                <a:solidFill>
                  <a:srgbClr val="C00000"/>
                </a:solidFill>
                <a:latin typeface="Calibri" charset="0"/>
                <a:cs typeface="Calibri" charset="0"/>
              </a:rPr>
              <a:t>Thomas </a:t>
            </a:r>
            <a:br>
              <a:rPr lang="en-US" sz="1600">
                <a:solidFill>
                  <a:srgbClr val="C00000"/>
                </a:solidFill>
                <a:latin typeface="Calibri" charset="0"/>
                <a:cs typeface="Calibri" charset="0"/>
              </a:rPr>
            </a:br>
            <a:r>
              <a:rPr lang="en-US" sz="1600">
                <a:solidFill>
                  <a:srgbClr val="C00000"/>
                </a:solidFill>
                <a:latin typeface="Calibri" charset="0"/>
                <a:cs typeface="Calibri" charset="0"/>
              </a:rPr>
              <a:t>Jefferson</a:t>
            </a:r>
          </a:p>
          <a:p>
            <a:pPr algn="ctr">
              <a:lnSpc>
                <a:spcPct val="80000"/>
              </a:lnSpc>
            </a:pPr>
            <a:r>
              <a:rPr lang="en-US" sz="1600">
                <a:solidFill>
                  <a:srgbClr val="C00000"/>
                </a:solidFill>
                <a:latin typeface="Calibri" charset="0"/>
                <a:cs typeface="Calibri" charset="0"/>
              </a:rPr>
              <a:t>(1801-1809)</a:t>
            </a:r>
          </a:p>
        </p:txBody>
      </p:sp>
      <p:sp>
        <p:nvSpPr>
          <p:cNvPr id="77837" name="TextBox 24"/>
          <p:cNvSpPr txBox="1">
            <a:spLocks noChangeArrowheads="1"/>
          </p:cNvSpPr>
          <p:nvPr/>
        </p:nvSpPr>
        <p:spPr bwMode="auto">
          <a:xfrm>
            <a:off x="3917950" y="2825750"/>
            <a:ext cx="133985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3200">
                <a:solidFill>
                  <a:srgbClr val="C00000"/>
                </a:solidFill>
                <a:latin typeface="Calibri" charset="0"/>
                <a:cs typeface="Calibri" charset="0"/>
              </a:rPr>
              <a:t>8</a:t>
            </a:r>
            <a:r>
              <a:rPr lang="en-US" sz="2000">
                <a:solidFill>
                  <a:srgbClr val="C00000"/>
                </a:solidFill>
                <a:latin typeface="Calibri" charset="0"/>
                <a:cs typeface="Calibri" charset="0"/>
              </a:rPr>
              <a:t> </a:t>
            </a:r>
            <a:r>
              <a:rPr lang="en-US" sz="3200">
                <a:solidFill>
                  <a:srgbClr val="C00000"/>
                </a:solidFill>
                <a:latin typeface="Calibri" charset="0"/>
                <a:cs typeface="Calibri" charset="0"/>
              </a:rPr>
              <a:t>yrs</a:t>
            </a:r>
          </a:p>
          <a:p>
            <a:pPr algn="ctr">
              <a:lnSpc>
                <a:spcPct val="80000"/>
              </a:lnSpc>
            </a:pPr>
            <a:r>
              <a:rPr lang="en-US" sz="1600">
                <a:solidFill>
                  <a:srgbClr val="C00000"/>
                </a:solidFill>
                <a:latin typeface="Calibri" charset="0"/>
                <a:cs typeface="Calibri" charset="0"/>
              </a:rPr>
              <a:t>James </a:t>
            </a:r>
          </a:p>
          <a:p>
            <a:pPr algn="ctr">
              <a:lnSpc>
                <a:spcPct val="80000"/>
              </a:lnSpc>
            </a:pPr>
            <a:r>
              <a:rPr lang="en-US" sz="1600">
                <a:solidFill>
                  <a:srgbClr val="C00000"/>
                </a:solidFill>
                <a:latin typeface="Calibri" charset="0"/>
                <a:cs typeface="Calibri" charset="0"/>
              </a:rPr>
              <a:t>Madison</a:t>
            </a:r>
          </a:p>
          <a:p>
            <a:pPr algn="ctr">
              <a:lnSpc>
                <a:spcPct val="80000"/>
              </a:lnSpc>
            </a:pPr>
            <a:r>
              <a:rPr lang="en-US" sz="1600">
                <a:solidFill>
                  <a:srgbClr val="C00000"/>
                </a:solidFill>
                <a:latin typeface="Calibri" charset="0"/>
                <a:cs typeface="Calibri" charset="0"/>
              </a:rPr>
              <a:t>(1809-1817)</a:t>
            </a:r>
            <a:endParaRPr lang="en-US" sz="1200">
              <a:solidFill>
                <a:srgbClr val="C00000"/>
              </a:solidFill>
              <a:latin typeface="Calibri" charset="0"/>
              <a:cs typeface="Calibri" charset="0"/>
            </a:endParaRPr>
          </a:p>
        </p:txBody>
      </p:sp>
      <p:sp>
        <p:nvSpPr>
          <p:cNvPr id="77838" name="TextBox 25"/>
          <p:cNvSpPr txBox="1">
            <a:spLocks noChangeArrowheads="1"/>
          </p:cNvSpPr>
          <p:nvPr/>
        </p:nvSpPr>
        <p:spPr bwMode="auto">
          <a:xfrm>
            <a:off x="5181600" y="2825750"/>
            <a:ext cx="1214438"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3200">
                <a:solidFill>
                  <a:srgbClr val="C00000"/>
                </a:solidFill>
                <a:latin typeface="Calibri" charset="0"/>
                <a:cs typeface="Calibri" charset="0"/>
              </a:rPr>
              <a:t>8</a:t>
            </a:r>
            <a:r>
              <a:rPr lang="en-US" sz="2000">
                <a:solidFill>
                  <a:srgbClr val="C00000"/>
                </a:solidFill>
                <a:latin typeface="Calibri" charset="0"/>
                <a:cs typeface="Calibri" charset="0"/>
              </a:rPr>
              <a:t> </a:t>
            </a:r>
            <a:r>
              <a:rPr lang="en-US" sz="3200">
                <a:solidFill>
                  <a:srgbClr val="C00000"/>
                </a:solidFill>
                <a:latin typeface="Calibri" charset="0"/>
                <a:cs typeface="Calibri" charset="0"/>
              </a:rPr>
              <a:t>yrs</a:t>
            </a:r>
          </a:p>
          <a:p>
            <a:pPr algn="ctr">
              <a:lnSpc>
                <a:spcPct val="80000"/>
              </a:lnSpc>
            </a:pPr>
            <a:r>
              <a:rPr lang="en-US" sz="1600">
                <a:solidFill>
                  <a:srgbClr val="C00000"/>
                </a:solidFill>
                <a:latin typeface="Calibri" charset="0"/>
                <a:cs typeface="Calibri" charset="0"/>
              </a:rPr>
              <a:t>James</a:t>
            </a:r>
            <a:br>
              <a:rPr lang="en-US" sz="1600">
                <a:solidFill>
                  <a:srgbClr val="C00000"/>
                </a:solidFill>
                <a:latin typeface="Calibri" charset="0"/>
                <a:cs typeface="Calibri" charset="0"/>
              </a:rPr>
            </a:br>
            <a:r>
              <a:rPr lang="en-US" sz="1600">
                <a:solidFill>
                  <a:srgbClr val="C00000"/>
                </a:solidFill>
                <a:latin typeface="Calibri" charset="0"/>
                <a:cs typeface="Calibri" charset="0"/>
              </a:rPr>
              <a:t>Monroe </a:t>
            </a:r>
          </a:p>
          <a:p>
            <a:pPr algn="ctr">
              <a:lnSpc>
                <a:spcPct val="80000"/>
              </a:lnSpc>
            </a:pPr>
            <a:r>
              <a:rPr lang="en-US" sz="1600">
                <a:solidFill>
                  <a:srgbClr val="C00000"/>
                </a:solidFill>
                <a:latin typeface="Calibri" charset="0"/>
                <a:cs typeface="Calibri" charset="0"/>
              </a:rPr>
              <a:t>(1817-1825)</a:t>
            </a:r>
          </a:p>
        </p:txBody>
      </p:sp>
      <p:sp>
        <p:nvSpPr>
          <p:cNvPr id="77839" name="TextBox 26"/>
          <p:cNvSpPr txBox="1">
            <a:spLocks noChangeArrowheads="1"/>
          </p:cNvSpPr>
          <p:nvPr/>
        </p:nvSpPr>
        <p:spPr bwMode="auto">
          <a:xfrm>
            <a:off x="6281738" y="2825750"/>
            <a:ext cx="133826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3200">
                <a:solidFill>
                  <a:srgbClr val="C00000"/>
                </a:solidFill>
                <a:latin typeface="Calibri" charset="0"/>
                <a:cs typeface="Calibri" charset="0"/>
              </a:rPr>
              <a:t>4</a:t>
            </a:r>
            <a:r>
              <a:rPr lang="en-US" sz="2000">
                <a:solidFill>
                  <a:srgbClr val="C00000"/>
                </a:solidFill>
                <a:latin typeface="Calibri" charset="0"/>
                <a:cs typeface="Calibri" charset="0"/>
              </a:rPr>
              <a:t> </a:t>
            </a:r>
            <a:r>
              <a:rPr lang="en-US" sz="3200">
                <a:solidFill>
                  <a:srgbClr val="C00000"/>
                </a:solidFill>
                <a:latin typeface="Calibri" charset="0"/>
                <a:cs typeface="Calibri" charset="0"/>
              </a:rPr>
              <a:t>yrs</a:t>
            </a:r>
          </a:p>
          <a:p>
            <a:pPr algn="ctr">
              <a:lnSpc>
                <a:spcPct val="80000"/>
              </a:lnSpc>
            </a:pPr>
            <a:r>
              <a:rPr lang="en-US" sz="1600">
                <a:solidFill>
                  <a:srgbClr val="C00000"/>
                </a:solidFill>
                <a:latin typeface="Calibri" charset="0"/>
                <a:cs typeface="Calibri" charset="0"/>
              </a:rPr>
              <a:t>John Quincy</a:t>
            </a:r>
            <a:br>
              <a:rPr lang="en-US" sz="1600">
                <a:solidFill>
                  <a:srgbClr val="C00000"/>
                </a:solidFill>
                <a:latin typeface="Calibri" charset="0"/>
                <a:cs typeface="Calibri" charset="0"/>
              </a:rPr>
            </a:br>
            <a:r>
              <a:rPr lang="en-US" sz="1600">
                <a:solidFill>
                  <a:srgbClr val="C00000"/>
                </a:solidFill>
                <a:latin typeface="Calibri" charset="0"/>
                <a:cs typeface="Calibri" charset="0"/>
              </a:rPr>
              <a:t>Adams </a:t>
            </a:r>
          </a:p>
          <a:p>
            <a:pPr algn="ctr">
              <a:lnSpc>
                <a:spcPct val="80000"/>
              </a:lnSpc>
            </a:pPr>
            <a:r>
              <a:rPr lang="en-US" sz="1600">
                <a:solidFill>
                  <a:srgbClr val="C00000"/>
                </a:solidFill>
                <a:latin typeface="Calibri" charset="0"/>
                <a:cs typeface="Calibri" charset="0"/>
              </a:rPr>
              <a:t>(1825-1829)</a:t>
            </a:r>
          </a:p>
        </p:txBody>
      </p:sp>
      <p:sp>
        <p:nvSpPr>
          <p:cNvPr id="77840" name="TextBox 27"/>
          <p:cNvSpPr txBox="1">
            <a:spLocks noChangeArrowheads="1"/>
          </p:cNvSpPr>
          <p:nvPr/>
        </p:nvSpPr>
        <p:spPr bwMode="auto">
          <a:xfrm>
            <a:off x="7467600" y="2825750"/>
            <a:ext cx="12954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3200">
                <a:solidFill>
                  <a:srgbClr val="006600"/>
                </a:solidFill>
                <a:latin typeface="Calibri" charset="0"/>
                <a:cs typeface="Calibri" charset="0"/>
              </a:rPr>
              <a:t>8</a:t>
            </a:r>
            <a:r>
              <a:rPr lang="en-US" sz="2000">
                <a:solidFill>
                  <a:srgbClr val="006600"/>
                </a:solidFill>
                <a:latin typeface="Calibri" charset="0"/>
                <a:cs typeface="Calibri" charset="0"/>
              </a:rPr>
              <a:t> </a:t>
            </a:r>
            <a:r>
              <a:rPr lang="en-US" sz="3200">
                <a:solidFill>
                  <a:srgbClr val="006600"/>
                </a:solidFill>
                <a:latin typeface="Calibri" charset="0"/>
                <a:cs typeface="Calibri" charset="0"/>
              </a:rPr>
              <a:t>yrs</a:t>
            </a:r>
          </a:p>
          <a:p>
            <a:pPr algn="ctr">
              <a:lnSpc>
                <a:spcPct val="80000"/>
              </a:lnSpc>
            </a:pPr>
            <a:r>
              <a:rPr lang="en-US" sz="1600">
                <a:solidFill>
                  <a:srgbClr val="006600"/>
                </a:solidFill>
                <a:latin typeface="Calibri" charset="0"/>
                <a:cs typeface="Calibri" charset="0"/>
              </a:rPr>
              <a:t>Andrew Jackson </a:t>
            </a:r>
          </a:p>
          <a:p>
            <a:pPr algn="ctr">
              <a:lnSpc>
                <a:spcPct val="80000"/>
              </a:lnSpc>
            </a:pPr>
            <a:r>
              <a:rPr lang="en-US" sz="1600">
                <a:solidFill>
                  <a:srgbClr val="006600"/>
                </a:solidFill>
                <a:latin typeface="Calibri" charset="0"/>
                <a:cs typeface="Calibri" charset="0"/>
              </a:rPr>
              <a:t>(1829-1837)</a:t>
            </a:r>
          </a:p>
        </p:txBody>
      </p:sp>
      <p:sp>
        <p:nvSpPr>
          <p:cNvPr id="77841" name="Right Brace 19"/>
          <p:cNvSpPr>
            <a:spLocks/>
          </p:cNvSpPr>
          <p:nvPr/>
        </p:nvSpPr>
        <p:spPr bwMode="auto">
          <a:xfrm rot="5400000">
            <a:off x="1441450" y="4337050"/>
            <a:ext cx="323850" cy="2139950"/>
          </a:xfrm>
          <a:prstGeom prst="rightBrace">
            <a:avLst>
              <a:gd name="adj1" fmla="val 42309"/>
              <a:gd name="adj2" fmla="val 49458"/>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2" name="Right Brace 30"/>
          <p:cNvSpPr>
            <a:spLocks/>
          </p:cNvSpPr>
          <p:nvPr/>
        </p:nvSpPr>
        <p:spPr bwMode="auto">
          <a:xfrm rot="5400000">
            <a:off x="4981575" y="3082925"/>
            <a:ext cx="323850" cy="4648200"/>
          </a:xfrm>
          <a:prstGeom prst="rightBrace">
            <a:avLst>
              <a:gd name="adj1" fmla="val 42328"/>
              <a:gd name="adj2" fmla="val 49458"/>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77843" name="Straight Arrow Connector 80902"/>
          <p:cNvCxnSpPr>
            <a:cxnSpLocks noChangeShapeType="1"/>
          </p:cNvCxnSpPr>
          <p:nvPr/>
        </p:nvCxnSpPr>
        <p:spPr bwMode="auto">
          <a:xfrm>
            <a:off x="7696200" y="5340350"/>
            <a:ext cx="1219200" cy="0"/>
          </a:xfrm>
          <a:prstGeom prst="straightConnector1">
            <a:avLst/>
          </a:prstGeom>
          <a:noFill/>
          <a:ln w="38100">
            <a:solidFill>
              <a:srgbClr val="006600"/>
            </a:solidFill>
            <a:round/>
            <a:headEnd/>
            <a:tailEnd type="arrow" w="med" len="med"/>
          </a:ln>
          <a:extLst>
            <a:ext uri="{909E8E84-426E-40dd-AFC4-6F175D3DCCD1}">
              <a14:hiddenFill xmlns:a14="http://schemas.microsoft.com/office/drawing/2010/main">
                <a:noFill/>
              </a14:hiddenFill>
            </a:ext>
          </a:extLst>
        </p:spPr>
      </p:cxnSp>
      <p:sp>
        <p:nvSpPr>
          <p:cNvPr id="77844" name="TextBox 42"/>
          <p:cNvSpPr txBox="1">
            <a:spLocks noChangeArrowheads="1"/>
          </p:cNvSpPr>
          <p:nvPr/>
        </p:nvSpPr>
        <p:spPr bwMode="auto">
          <a:xfrm>
            <a:off x="685800" y="5568950"/>
            <a:ext cx="1905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2800">
                <a:solidFill>
                  <a:srgbClr val="0000CC"/>
                </a:solidFill>
                <a:latin typeface="Calibri" charset="0"/>
                <a:cs typeface="Calibri" charset="0"/>
              </a:rPr>
              <a:t>Federalist Party</a:t>
            </a:r>
            <a:endParaRPr lang="en-US" sz="1100">
              <a:solidFill>
                <a:srgbClr val="0000CC"/>
              </a:solidFill>
              <a:latin typeface="Calibri" charset="0"/>
              <a:cs typeface="Calibri" charset="0"/>
            </a:endParaRPr>
          </a:p>
        </p:txBody>
      </p:sp>
      <p:sp>
        <p:nvSpPr>
          <p:cNvPr id="77845" name="TextBox 43"/>
          <p:cNvSpPr txBox="1">
            <a:spLocks noChangeArrowheads="1"/>
          </p:cNvSpPr>
          <p:nvPr/>
        </p:nvSpPr>
        <p:spPr bwMode="auto">
          <a:xfrm>
            <a:off x="3276600" y="5568950"/>
            <a:ext cx="3733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2800">
                <a:solidFill>
                  <a:srgbClr val="C00000"/>
                </a:solidFill>
                <a:latin typeface="Calibri" charset="0"/>
                <a:cs typeface="Calibri" charset="0"/>
              </a:rPr>
              <a:t>Democratic-Republican Party</a:t>
            </a:r>
            <a:endParaRPr lang="en-US" sz="1100">
              <a:solidFill>
                <a:srgbClr val="C00000"/>
              </a:solidFill>
              <a:latin typeface="Calibri" charset="0"/>
              <a:cs typeface="Calibri" charset="0"/>
            </a:endParaRPr>
          </a:p>
        </p:txBody>
      </p:sp>
      <p:sp>
        <p:nvSpPr>
          <p:cNvPr id="77846" name="TextBox 44"/>
          <p:cNvSpPr txBox="1">
            <a:spLocks noChangeArrowheads="1"/>
          </p:cNvSpPr>
          <p:nvPr/>
        </p:nvSpPr>
        <p:spPr bwMode="auto">
          <a:xfrm>
            <a:off x="7239000" y="5568950"/>
            <a:ext cx="1905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2800">
                <a:solidFill>
                  <a:srgbClr val="006600"/>
                </a:solidFill>
                <a:latin typeface="Calibri" charset="0"/>
                <a:cs typeface="Calibri" charset="0"/>
              </a:rPr>
              <a:t>Democratic Party</a:t>
            </a:r>
            <a:endParaRPr lang="en-US" sz="1100">
              <a:solidFill>
                <a:srgbClr val="006600"/>
              </a:solidFill>
              <a:latin typeface="Calibri" charset="0"/>
              <a:cs typeface="Calibri" charset="0"/>
            </a:endParaRPr>
          </a:p>
        </p:txBody>
      </p:sp>
      <p:sp>
        <p:nvSpPr>
          <p:cNvPr id="2" name="Rectangle 1"/>
          <p:cNvSpPr>
            <a:spLocks noChangeArrowheads="1"/>
          </p:cNvSpPr>
          <p:nvPr/>
        </p:nvSpPr>
        <p:spPr bwMode="auto">
          <a:xfrm>
            <a:off x="76200" y="1123950"/>
            <a:ext cx="4343400" cy="1619250"/>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100" dirty="0">
                <a:solidFill>
                  <a:srgbClr val="000000"/>
                </a:solidFill>
                <a:latin typeface="Calibri" charset="0"/>
                <a:cs typeface="Calibri" charset="0"/>
              </a:rPr>
              <a:t>By 1816 the Federalists </a:t>
            </a:r>
            <a:br>
              <a:rPr lang="en-US" sz="3100" dirty="0">
                <a:solidFill>
                  <a:srgbClr val="000000"/>
                </a:solidFill>
                <a:latin typeface="Calibri" charset="0"/>
                <a:cs typeface="Calibri" charset="0"/>
              </a:rPr>
            </a:br>
            <a:r>
              <a:rPr lang="en-US" sz="3100" dirty="0">
                <a:solidFill>
                  <a:srgbClr val="000000"/>
                </a:solidFill>
                <a:latin typeface="Calibri" charset="0"/>
                <a:cs typeface="Calibri" charset="0"/>
              </a:rPr>
              <a:t>were so weak that the Democratic-Republicans could do almost anything</a:t>
            </a:r>
          </a:p>
        </p:txBody>
      </p:sp>
      <p:pic>
        <p:nvPicPr>
          <p:cNvPr id="29"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2819400"/>
            <a:ext cx="9144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 name="Rectangle 2"/>
          <p:cNvSpPr>
            <a:spLocks noChangeArrowheads="1"/>
          </p:cNvSpPr>
          <p:nvPr/>
        </p:nvSpPr>
        <p:spPr bwMode="auto">
          <a:xfrm>
            <a:off x="4572000" y="1114425"/>
            <a:ext cx="4433888" cy="1628775"/>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100">
                <a:solidFill>
                  <a:srgbClr val="000000"/>
                </a:solidFill>
                <a:latin typeface="Calibri" charset="0"/>
                <a:cs typeface="Calibri" charset="0"/>
              </a:rPr>
              <a:t>Monroe and the Republicans in Congress used this time to promote American nationalism</a:t>
            </a:r>
          </a:p>
        </p:txBody>
      </p:sp>
    </p:spTree>
    <p:extLst>
      <p:ext uri="{BB962C8B-B14F-4D97-AF65-F5344CB8AC3E}">
        <p14:creationId xmlns:p14="http://schemas.microsoft.com/office/powerpoint/2010/main" val="4193522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228600"/>
            <a:ext cx="8915400" cy="1143000"/>
          </a:xfrm>
        </p:spPr>
        <p:txBody>
          <a:bodyPr>
            <a:normAutofit fontScale="90000"/>
          </a:bodyPr>
          <a:lstStyle/>
          <a:p>
            <a:pPr eaLnBrk="1" hangingPunct="1"/>
            <a:r>
              <a:rPr lang="en-US" altLang="en-US" smtClean="0">
                <a:solidFill>
                  <a:srgbClr val="FFFFFF"/>
                </a:solidFill>
              </a:rPr>
              <a:t>The Era of Good Feelings:  1817-1825</a:t>
            </a:r>
          </a:p>
        </p:txBody>
      </p:sp>
      <p:sp>
        <p:nvSpPr>
          <p:cNvPr id="18435" name="Rectangle 3"/>
          <p:cNvSpPr>
            <a:spLocks noGrp="1" noChangeArrowheads="1"/>
          </p:cNvSpPr>
          <p:nvPr>
            <p:ph idx="1"/>
          </p:nvPr>
        </p:nvSpPr>
        <p:spPr>
          <a:xfrm>
            <a:off x="223838" y="1219200"/>
            <a:ext cx="8915400" cy="5638800"/>
          </a:xfrm>
        </p:spPr>
        <p:txBody>
          <a:bodyPr>
            <a:normAutofit fontScale="92500" lnSpcReduction="10000"/>
          </a:bodyPr>
          <a:lstStyle/>
          <a:p>
            <a:pPr eaLnBrk="1" hangingPunct="1"/>
            <a:r>
              <a:rPr lang="en-US" altLang="en-US" smtClean="0">
                <a:solidFill>
                  <a:srgbClr val="FFFFFF"/>
                </a:solidFill>
              </a:rPr>
              <a:t>Death of the Federalist Party</a:t>
            </a:r>
          </a:p>
          <a:p>
            <a:pPr lvl="1" eaLnBrk="1" hangingPunct="1"/>
            <a:r>
              <a:rPr lang="en-US" altLang="en-US" smtClean="0">
                <a:solidFill>
                  <a:srgbClr val="FFFFFF"/>
                </a:solidFill>
              </a:rPr>
              <a:t>Adoption of many Federalist ideas </a:t>
            </a:r>
          </a:p>
          <a:p>
            <a:pPr eaLnBrk="1" hangingPunct="1"/>
            <a:endParaRPr lang="en-US" altLang="en-US" smtClean="0">
              <a:solidFill>
                <a:srgbClr val="FFFFFF"/>
              </a:solidFill>
            </a:endParaRPr>
          </a:p>
          <a:p>
            <a:pPr eaLnBrk="1" hangingPunct="1"/>
            <a:r>
              <a:rPr lang="en-US" altLang="en-US" smtClean="0">
                <a:solidFill>
                  <a:srgbClr val="FFFFFF"/>
                </a:solidFill>
              </a:rPr>
              <a:t>Monroe (Demo. Rep.) wins 1816 election</a:t>
            </a:r>
          </a:p>
          <a:p>
            <a:pPr lvl="1" eaLnBrk="1" hangingPunct="1"/>
            <a:r>
              <a:rPr lang="en-US" altLang="en-US" smtClean="0">
                <a:solidFill>
                  <a:srgbClr val="FFFFFF"/>
                </a:solidFill>
              </a:rPr>
              <a:t>Americans nationalistic following War of 1812</a:t>
            </a:r>
          </a:p>
          <a:p>
            <a:pPr eaLnBrk="1" hangingPunct="1"/>
            <a:endParaRPr lang="en-US" altLang="en-US" smtClean="0">
              <a:solidFill>
                <a:srgbClr val="FFFFFF"/>
              </a:solidFill>
            </a:endParaRPr>
          </a:p>
          <a:p>
            <a:pPr eaLnBrk="1" hangingPunct="1"/>
            <a:r>
              <a:rPr lang="en-US" altLang="en-US" smtClean="0">
                <a:solidFill>
                  <a:srgbClr val="FFFFFF"/>
                </a:solidFill>
              </a:rPr>
              <a:t>U.S. foreign policy successes</a:t>
            </a:r>
          </a:p>
          <a:p>
            <a:pPr lvl="1" eaLnBrk="1" hangingPunct="1"/>
            <a:r>
              <a:rPr lang="en-US" altLang="en-US" smtClean="0">
                <a:solidFill>
                  <a:srgbClr val="FFFFFF"/>
                </a:solidFill>
              </a:rPr>
              <a:t>Rush-Bagot Treaty (1817) – limit naval armaments on Great Lakes</a:t>
            </a:r>
          </a:p>
          <a:p>
            <a:pPr lvl="1" eaLnBrk="1" hangingPunct="1"/>
            <a:r>
              <a:rPr lang="en-US" altLang="en-US" smtClean="0">
                <a:solidFill>
                  <a:srgbClr val="FFFFFF"/>
                </a:solidFill>
              </a:rPr>
              <a:t>Convention of 1818 – allowed joint occupation of Oregon territory with GB</a:t>
            </a:r>
          </a:p>
          <a:p>
            <a:pPr lvl="1" eaLnBrk="1" hangingPunct="1"/>
            <a:r>
              <a:rPr lang="en-US" altLang="en-US" smtClean="0">
                <a:solidFill>
                  <a:srgbClr val="FFFFFF"/>
                </a:solidFill>
              </a:rPr>
              <a:t>Purchase of Florida (1819) – Adams-Onís Treaty</a:t>
            </a:r>
          </a:p>
          <a:p>
            <a:pPr eaLnBrk="1" hangingPunct="1"/>
            <a:endParaRPr lang="en-US" altLang="en-US" smtClean="0">
              <a:solidFill>
                <a:srgbClr val="FFFFFF"/>
              </a:solidFill>
            </a:endParaRPr>
          </a:p>
        </p:txBody>
      </p:sp>
    </p:spTree>
    <p:custDataLst>
      <p:tags r:id="rId1"/>
    </p:custDataLst>
    <p:extLst>
      <p:ext uri="{BB962C8B-B14F-4D97-AF65-F5344CB8AC3E}">
        <p14:creationId xmlns:p14="http://schemas.microsoft.com/office/powerpoint/2010/main" val="14214478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9" name="Rectangle 3"/>
          <p:cNvSpPr>
            <a:spLocks noChangeArrowheads="1"/>
          </p:cNvSpPr>
          <p:nvPr/>
        </p:nvSpPr>
        <p:spPr bwMode="auto">
          <a:xfrm>
            <a:off x="152400" y="152400"/>
            <a:ext cx="8839200" cy="896656"/>
          </a:xfrm>
          <a:prstGeom prst="rect">
            <a:avLst/>
          </a:prstGeom>
          <a:solidFill>
            <a:srgbClr val="CCECFF"/>
          </a:solidFill>
          <a:ln w="9525">
            <a:solidFill>
              <a:schemeClr val="tx1"/>
            </a:solidFill>
            <a:miter lim="800000"/>
            <a:headEnd/>
            <a:tailEnd/>
          </a:ln>
        </p:spPr>
        <p:txBody>
          <a:bodyPr>
            <a:spAutoFit/>
          </a:bodyPr>
          <a:lstStyle/>
          <a:p>
            <a:pPr algn="ctr">
              <a:lnSpc>
                <a:spcPct val="80000"/>
              </a:lnSpc>
            </a:pPr>
            <a:r>
              <a:rPr lang="en-US" sz="3200" dirty="0">
                <a:solidFill>
                  <a:srgbClr val="000000"/>
                </a:solidFill>
                <a:latin typeface="Calibri" charset="0"/>
                <a:cs typeface="Calibri" charset="0"/>
              </a:rPr>
              <a:t>The Era of Good Feelings promoted nationalism &amp; American unity in three ways:</a:t>
            </a:r>
          </a:p>
        </p:txBody>
      </p:sp>
      <p:sp>
        <p:nvSpPr>
          <p:cNvPr id="78850" name="Rectangle 4"/>
          <p:cNvSpPr>
            <a:spLocks noChangeArrowheads="1"/>
          </p:cNvSpPr>
          <p:nvPr/>
        </p:nvSpPr>
        <p:spPr bwMode="auto">
          <a:xfrm>
            <a:off x="76200" y="1066800"/>
            <a:ext cx="35052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spcBef>
                <a:spcPct val="10000"/>
              </a:spcBef>
            </a:pPr>
            <a:r>
              <a:rPr lang="en-US" sz="3100" u="sng" dirty="0">
                <a:solidFill>
                  <a:srgbClr val="FFFFFF"/>
                </a:solidFill>
                <a:latin typeface="Calibri" charset="0"/>
                <a:cs typeface="Calibri" charset="0"/>
              </a:rPr>
              <a:t>Government</a:t>
            </a:r>
            <a:r>
              <a:rPr lang="en-US" sz="3100" dirty="0">
                <a:solidFill>
                  <a:srgbClr val="FFFFFF"/>
                </a:solidFill>
                <a:latin typeface="Calibri" charset="0"/>
                <a:cs typeface="Calibri" charset="0"/>
              </a:rPr>
              <a:t>: Increase the power of the national gov’t over the states</a:t>
            </a:r>
          </a:p>
        </p:txBody>
      </p:sp>
      <p:sp>
        <p:nvSpPr>
          <p:cNvPr id="6" name="Rectangle 5"/>
          <p:cNvSpPr>
            <a:spLocks noChangeArrowheads="1"/>
          </p:cNvSpPr>
          <p:nvPr/>
        </p:nvSpPr>
        <p:spPr bwMode="auto">
          <a:xfrm>
            <a:off x="4114800" y="1193800"/>
            <a:ext cx="4724400" cy="1625600"/>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100">
                <a:solidFill>
                  <a:srgbClr val="000000"/>
                </a:solidFill>
                <a:latin typeface="Calibri" charset="0"/>
                <a:cs typeface="Calibri" charset="0"/>
              </a:rPr>
              <a:t>John Marshall (1801-1835) used the Supreme Court to strengthen the power of the national government</a:t>
            </a:r>
            <a:endParaRPr lang="en-US" sz="3100">
              <a:solidFill>
                <a:srgbClr val="000000"/>
              </a:solidFill>
            </a:endParaRPr>
          </a:p>
        </p:txBody>
      </p:sp>
      <p:pic>
        <p:nvPicPr>
          <p:cNvPr id="13"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l="3896" t="3854" r="6149" b="5273"/>
          <a:stretch>
            <a:fillRect/>
          </a:stretch>
        </p:blipFill>
        <p:spPr bwMode="auto">
          <a:xfrm>
            <a:off x="3733800" y="2971800"/>
            <a:ext cx="52768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7" descr="http://cdn.popara.mk/wp-content/uploads/2011/05/225px-John_Marshall_by_Henry_Inman_1832.jpg?9707a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2667000"/>
            <a:ext cx="3505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78295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40967"/>
                                        </p:tgtEl>
                                        <p:attrNameLst>
                                          <p:attrName>style.visibility</p:attrName>
                                        </p:attrNameLst>
                                      </p:cBhvr>
                                      <p:to>
                                        <p:strVal val="visible"/>
                                      </p:to>
                                    </p:set>
                                    <p:animEffect transition="in" filter="fade">
                                      <p:cBhvr>
                                        <p:cTn id="13"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57200"/>
            <a:ext cx="8229600" cy="1066800"/>
          </a:xfrm>
        </p:spPr>
        <p:txBody>
          <a:bodyPr/>
          <a:lstStyle/>
          <a:p>
            <a:pPr eaLnBrk="1" hangingPunct="1"/>
            <a:r>
              <a:rPr lang="en-US" altLang="en-US" smtClean="0"/>
              <a:t>Marshall Cases cont.</a:t>
            </a:r>
          </a:p>
        </p:txBody>
      </p:sp>
      <p:sp>
        <p:nvSpPr>
          <p:cNvPr id="22531" name="Rectangle 3"/>
          <p:cNvSpPr>
            <a:spLocks noGrp="1" noChangeArrowheads="1"/>
          </p:cNvSpPr>
          <p:nvPr>
            <p:ph idx="1"/>
          </p:nvPr>
        </p:nvSpPr>
        <p:spPr>
          <a:xfrm>
            <a:off x="152400" y="1676400"/>
            <a:ext cx="8837613" cy="5334000"/>
          </a:xfrm>
        </p:spPr>
        <p:txBody>
          <a:bodyPr/>
          <a:lstStyle/>
          <a:p>
            <a:pPr eaLnBrk="1" hangingPunct="1"/>
            <a:r>
              <a:rPr lang="en-US" altLang="en-US" dirty="0" smtClean="0">
                <a:solidFill>
                  <a:srgbClr val="FFFFFF"/>
                </a:solidFill>
              </a:rPr>
              <a:t>McCulloch vs. Maryland (1819)</a:t>
            </a:r>
          </a:p>
          <a:p>
            <a:pPr lvl="1" eaLnBrk="1" hangingPunct="1"/>
            <a:r>
              <a:rPr lang="en-US" altLang="en-US" dirty="0" smtClean="0">
                <a:solidFill>
                  <a:srgbClr val="FFFFFF"/>
                </a:solidFill>
              </a:rPr>
              <a:t>Upheld the “implied powers” of Congress</a:t>
            </a:r>
          </a:p>
          <a:p>
            <a:pPr lvl="1" eaLnBrk="1" hangingPunct="1"/>
            <a:r>
              <a:rPr lang="en-US" altLang="en-US" dirty="0" smtClean="0">
                <a:solidFill>
                  <a:srgbClr val="FFFFFF"/>
                </a:solidFill>
              </a:rPr>
              <a:t>Affirms broad interpretation of the Constitution - making it flexible</a:t>
            </a:r>
          </a:p>
          <a:p>
            <a:pPr lvl="1" eaLnBrk="1" hangingPunct="1"/>
            <a:r>
              <a:rPr lang="en-US" altLang="en-US" dirty="0" smtClean="0">
                <a:solidFill>
                  <a:srgbClr val="FFFFFF"/>
                </a:solidFill>
              </a:rPr>
              <a:t>Maryland tried to tax Bank of U.S. branch in MD - court rules that states can’t interfere w/ fed govt.</a:t>
            </a:r>
          </a:p>
          <a:p>
            <a:pPr lvl="1" eaLnBrk="1" hangingPunct="1"/>
            <a:endParaRPr lang="en-US" altLang="en-US" dirty="0">
              <a:solidFill>
                <a:srgbClr val="FFFFFF"/>
              </a:solidFill>
            </a:endParaRPr>
          </a:p>
          <a:p>
            <a:pPr lvl="2"/>
            <a:r>
              <a:rPr lang="en-US" altLang="en-US" dirty="0" smtClean="0">
                <a:solidFill>
                  <a:srgbClr val="FFFFFF"/>
                </a:solidFill>
              </a:rPr>
              <a:t>‘The power to tax is the power to destroy’</a:t>
            </a:r>
          </a:p>
          <a:p>
            <a:pPr lvl="3"/>
            <a:r>
              <a:rPr lang="en-US" altLang="en-US" dirty="0" smtClean="0">
                <a:solidFill>
                  <a:srgbClr val="FFFFFF"/>
                </a:solidFill>
              </a:rPr>
              <a:t>John Marshall</a:t>
            </a:r>
          </a:p>
        </p:txBody>
      </p:sp>
    </p:spTree>
    <p:custDataLst>
      <p:tags r:id="rId1"/>
    </p:custDataLst>
    <p:extLst>
      <p:ext uri="{BB962C8B-B14F-4D97-AF65-F5344CB8AC3E}">
        <p14:creationId xmlns:p14="http://schemas.microsoft.com/office/powerpoint/2010/main" val="495250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4800" smtClean="0"/>
              <a:t>Marshall’s Legacy</a:t>
            </a:r>
          </a:p>
        </p:txBody>
      </p:sp>
      <p:sp>
        <p:nvSpPr>
          <p:cNvPr id="24579" name="Rectangle 3"/>
          <p:cNvSpPr>
            <a:spLocks noGrp="1" noChangeArrowheads="1"/>
          </p:cNvSpPr>
          <p:nvPr>
            <p:ph idx="1"/>
          </p:nvPr>
        </p:nvSpPr>
        <p:spPr/>
        <p:txBody>
          <a:bodyPr/>
          <a:lstStyle/>
          <a:p>
            <a:pPr eaLnBrk="1" hangingPunct="1"/>
            <a:r>
              <a:rPr lang="en-US" altLang="en-US" smtClean="0"/>
              <a:t>Established primacy of federal govt. over states, especially in exercising control of economy</a:t>
            </a:r>
          </a:p>
          <a:p>
            <a:pPr eaLnBrk="1" hangingPunct="1"/>
            <a:endParaRPr lang="en-US" altLang="en-US" smtClean="0"/>
          </a:p>
          <a:p>
            <a:pPr eaLnBrk="1" hangingPunct="1"/>
            <a:r>
              <a:rPr lang="en-US" altLang="en-US" smtClean="0"/>
              <a:t>Affirmed protection for corporations from local/state govt. interference</a:t>
            </a:r>
          </a:p>
          <a:p>
            <a:pPr lvl="1" eaLnBrk="1" hangingPunct="1"/>
            <a:r>
              <a:rPr lang="en-US" altLang="en-US" smtClean="0">
                <a:solidFill>
                  <a:schemeClr val="tx1"/>
                </a:solidFill>
              </a:rPr>
              <a:t>promotes growth of capitalist economy</a:t>
            </a:r>
          </a:p>
        </p:txBody>
      </p:sp>
    </p:spTree>
    <p:custDataLst>
      <p:tags r:id="rId1"/>
    </p:custDataLst>
    <p:extLst>
      <p:ext uri="{BB962C8B-B14F-4D97-AF65-F5344CB8AC3E}">
        <p14:creationId xmlns:p14="http://schemas.microsoft.com/office/powerpoint/2010/main" val="2304309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Rectangle 4"/>
          <p:cNvSpPr>
            <a:spLocks noChangeArrowheads="1"/>
          </p:cNvSpPr>
          <p:nvPr/>
        </p:nvSpPr>
        <p:spPr bwMode="auto">
          <a:xfrm>
            <a:off x="76200" y="1066800"/>
            <a:ext cx="35052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spcBef>
                <a:spcPct val="10000"/>
              </a:spcBef>
            </a:pPr>
            <a:r>
              <a:rPr lang="en-US" sz="3100" u="sng" dirty="0">
                <a:solidFill>
                  <a:srgbClr val="FFFFFF"/>
                </a:solidFill>
                <a:latin typeface="Calibri" charset="0"/>
                <a:cs typeface="Calibri" charset="0"/>
              </a:rPr>
              <a:t>Government</a:t>
            </a:r>
            <a:r>
              <a:rPr lang="en-US" sz="3100" dirty="0">
                <a:solidFill>
                  <a:srgbClr val="FFFFFF"/>
                </a:solidFill>
                <a:latin typeface="Calibri" charset="0"/>
                <a:cs typeface="Calibri" charset="0"/>
              </a:rPr>
              <a:t>: Increase the power of the national gov’t over the states</a:t>
            </a:r>
          </a:p>
        </p:txBody>
      </p:sp>
      <p:sp>
        <p:nvSpPr>
          <p:cNvPr id="80898" name="Rectangle 9"/>
          <p:cNvSpPr>
            <a:spLocks noChangeArrowheads="1"/>
          </p:cNvSpPr>
          <p:nvPr/>
        </p:nvSpPr>
        <p:spPr bwMode="auto">
          <a:xfrm>
            <a:off x="76200" y="2667000"/>
            <a:ext cx="35052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lang="en-US" sz="3100" u="sng">
                <a:solidFill>
                  <a:srgbClr val="FFFFFF"/>
                </a:solidFill>
                <a:latin typeface="Calibri" charset="0"/>
                <a:cs typeface="Calibri" charset="0"/>
              </a:rPr>
              <a:t>Economy</a:t>
            </a:r>
            <a:r>
              <a:rPr lang="en-US" sz="3100">
                <a:solidFill>
                  <a:srgbClr val="FFFFFF"/>
                </a:solidFill>
                <a:latin typeface="Calibri" charset="0"/>
                <a:cs typeface="Calibri" charset="0"/>
              </a:rPr>
              <a:t>: Encourage industry and transportation to link the South, North, and West</a:t>
            </a:r>
          </a:p>
        </p:txBody>
      </p:sp>
      <p:sp>
        <p:nvSpPr>
          <p:cNvPr id="6" name="Rectangle 5"/>
          <p:cNvSpPr>
            <a:spLocks noChangeArrowheads="1"/>
          </p:cNvSpPr>
          <p:nvPr/>
        </p:nvSpPr>
        <p:spPr bwMode="auto">
          <a:xfrm>
            <a:off x="4114800" y="1166813"/>
            <a:ext cx="4832350" cy="2062162"/>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a:solidFill>
                  <a:srgbClr val="000000"/>
                </a:solidFill>
                <a:latin typeface="Calibri" charset="0"/>
                <a:cs typeface="Calibri" charset="0"/>
              </a:rPr>
              <a:t>In 1816, Congressman </a:t>
            </a:r>
            <a:br>
              <a:rPr lang="en-US" sz="3200">
                <a:solidFill>
                  <a:srgbClr val="000000"/>
                </a:solidFill>
                <a:latin typeface="Calibri" charset="0"/>
                <a:cs typeface="Calibri" charset="0"/>
              </a:rPr>
            </a:br>
            <a:r>
              <a:rPr lang="en-US" sz="3200">
                <a:solidFill>
                  <a:srgbClr val="000000"/>
                </a:solidFill>
                <a:latin typeface="Calibri" charset="0"/>
                <a:cs typeface="Calibri" charset="0"/>
              </a:rPr>
              <a:t>Henry Clay proposed </a:t>
            </a:r>
            <a:br>
              <a:rPr lang="en-US" sz="3200">
                <a:solidFill>
                  <a:srgbClr val="000000"/>
                </a:solidFill>
                <a:latin typeface="Calibri" charset="0"/>
                <a:cs typeface="Calibri" charset="0"/>
              </a:rPr>
            </a:br>
            <a:r>
              <a:rPr lang="en-US" sz="3200">
                <a:solidFill>
                  <a:srgbClr val="000000"/>
                </a:solidFill>
                <a:latin typeface="Calibri" charset="0"/>
                <a:cs typeface="Calibri" charset="0"/>
              </a:rPr>
              <a:t>the American System to </a:t>
            </a:r>
            <a:br>
              <a:rPr lang="en-US" sz="3200">
                <a:solidFill>
                  <a:srgbClr val="000000"/>
                </a:solidFill>
                <a:latin typeface="Calibri" charset="0"/>
                <a:cs typeface="Calibri" charset="0"/>
              </a:rPr>
            </a:br>
            <a:r>
              <a:rPr lang="en-US" sz="3200">
                <a:solidFill>
                  <a:srgbClr val="000000"/>
                </a:solidFill>
                <a:latin typeface="Calibri" charset="0"/>
                <a:cs typeface="Calibri" charset="0"/>
              </a:rPr>
              <a:t>unify the economies of the </a:t>
            </a:r>
            <a:br>
              <a:rPr lang="en-US" sz="3200">
                <a:solidFill>
                  <a:srgbClr val="000000"/>
                </a:solidFill>
                <a:latin typeface="Calibri" charset="0"/>
                <a:cs typeface="Calibri" charset="0"/>
              </a:rPr>
            </a:br>
            <a:r>
              <a:rPr lang="en-US" sz="3200">
                <a:solidFill>
                  <a:srgbClr val="000000"/>
                </a:solidFill>
                <a:latin typeface="Calibri" charset="0"/>
                <a:cs typeface="Calibri" charset="0"/>
              </a:rPr>
              <a:t>North, South, and West</a:t>
            </a:r>
          </a:p>
        </p:txBody>
      </p:sp>
      <p:sp>
        <p:nvSpPr>
          <p:cNvPr id="7" name="Rectangle 6"/>
          <p:cNvSpPr>
            <a:spLocks noChangeArrowheads="1"/>
          </p:cNvSpPr>
          <p:nvPr/>
        </p:nvSpPr>
        <p:spPr bwMode="auto">
          <a:xfrm>
            <a:off x="4114800" y="3376613"/>
            <a:ext cx="4800600" cy="890587"/>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200">
                <a:solidFill>
                  <a:srgbClr val="000000"/>
                </a:solidFill>
                <a:latin typeface="Calibri" charset="0"/>
                <a:cs typeface="Calibri" charset="0"/>
              </a:rPr>
              <a:t>Create a Second Bank of the United States</a:t>
            </a:r>
          </a:p>
        </p:txBody>
      </p:sp>
      <p:sp>
        <p:nvSpPr>
          <p:cNvPr id="8" name="Rectangle 7"/>
          <p:cNvSpPr>
            <a:spLocks noChangeArrowheads="1"/>
          </p:cNvSpPr>
          <p:nvPr/>
        </p:nvSpPr>
        <p:spPr bwMode="auto">
          <a:xfrm>
            <a:off x="4114800" y="5830888"/>
            <a:ext cx="4808538" cy="890587"/>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200">
                <a:solidFill>
                  <a:srgbClr val="000000"/>
                </a:solidFill>
                <a:latin typeface="Calibri" charset="0"/>
                <a:cs typeface="Calibri" charset="0"/>
              </a:rPr>
              <a:t>Improve transportation with roads and canals</a:t>
            </a:r>
          </a:p>
        </p:txBody>
      </p:sp>
      <p:sp>
        <p:nvSpPr>
          <p:cNvPr id="12" name="Rectangle 11"/>
          <p:cNvSpPr>
            <a:spLocks noChangeArrowheads="1"/>
          </p:cNvSpPr>
          <p:nvPr/>
        </p:nvSpPr>
        <p:spPr bwMode="auto">
          <a:xfrm>
            <a:off x="4114800" y="4419600"/>
            <a:ext cx="4800600" cy="1284288"/>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200">
                <a:solidFill>
                  <a:srgbClr val="000000"/>
                </a:solidFill>
                <a:latin typeface="Calibri" charset="0"/>
                <a:cs typeface="Calibri" charset="0"/>
              </a:rPr>
              <a:t>Create a tariff to encourage industry and limit British manufactured goods</a:t>
            </a:r>
          </a:p>
        </p:txBody>
      </p:sp>
      <p:pic>
        <p:nvPicPr>
          <p:cNvPr id="88066" name="Picture 2" descr="http://ansmagazine.com/files/Winter04/1981.17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38" y="4703763"/>
            <a:ext cx="4017962"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Rectangle 3"/>
          <p:cNvSpPr>
            <a:spLocks noChangeArrowheads="1"/>
          </p:cNvSpPr>
          <p:nvPr/>
        </p:nvSpPr>
        <p:spPr bwMode="auto">
          <a:xfrm>
            <a:off x="152400" y="152400"/>
            <a:ext cx="8839200" cy="896656"/>
          </a:xfrm>
          <a:prstGeom prst="rect">
            <a:avLst/>
          </a:prstGeom>
          <a:solidFill>
            <a:srgbClr val="CCECFF"/>
          </a:solidFill>
          <a:ln w="9525">
            <a:solidFill>
              <a:schemeClr val="tx1"/>
            </a:solidFill>
            <a:miter lim="800000"/>
            <a:headEnd/>
            <a:tailEnd/>
          </a:ln>
        </p:spPr>
        <p:txBody>
          <a:bodyPr>
            <a:spAutoFit/>
          </a:bodyPr>
          <a:lstStyle/>
          <a:p>
            <a:pPr algn="ctr">
              <a:lnSpc>
                <a:spcPct val="80000"/>
              </a:lnSpc>
            </a:pPr>
            <a:r>
              <a:rPr lang="en-US" sz="3200" dirty="0" smtClean="0">
                <a:solidFill>
                  <a:srgbClr val="000000"/>
                </a:solidFill>
                <a:latin typeface="Calibri" charset="0"/>
                <a:cs typeface="Calibri" charset="0"/>
              </a:rPr>
              <a:t>The Era of Good Feelings promoted </a:t>
            </a:r>
            <a:r>
              <a:rPr lang="en-US" sz="3200" dirty="0">
                <a:solidFill>
                  <a:srgbClr val="000000"/>
                </a:solidFill>
                <a:latin typeface="Calibri" charset="0"/>
                <a:cs typeface="Calibri" charset="0"/>
              </a:rPr>
              <a:t>nationalism &amp; American unity in three ways:</a:t>
            </a:r>
          </a:p>
        </p:txBody>
      </p:sp>
    </p:spTree>
    <p:extLst>
      <p:ext uri="{BB962C8B-B14F-4D97-AF65-F5344CB8AC3E}">
        <p14:creationId xmlns:p14="http://schemas.microsoft.com/office/powerpoint/2010/main" val="119889087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8066"/>
                                        </p:tgtEl>
                                        <p:attrNameLst>
                                          <p:attrName>style.visibility</p:attrName>
                                        </p:attrNameLst>
                                      </p:cBhvr>
                                      <p:to>
                                        <p:strVal val="visible"/>
                                      </p:to>
                                    </p:set>
                                    <p:animEffect transition="in" filter="fade">
                                      <p:cBhvr>
                                        <p:cTn id="15" dur="500"/>
                                        <p:tgtEl>
                                          <p:spTgt spid="8806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Era of Good Feelings, Monroe’s Presidency and the Missouri Compromise</a:t>
            </a:r>
            <a:endParaRPr lang="en-US" dirty="0"/>
          </a:p>
        </p:txBody>
      </p:sp>
      <p:sp>
        <p:nvSpPr>
          <p:cNvPr id="3" name="Subtitle 2"/>
          <p:cNvSpPr>
            <a:spLocks noGrp="1"/>
          </p:cNvSpPr>
          <p:nvPr>
            <p:ph type="subTitle" idx="1"/>
          </p:nvPr>
        </p:nvSpPr>
        <p:spPr/>
        <p:txBody>
          <a:bodyPr>
            <a:normAutofit fontScale="92500" lnSpcReduction="20000"/>
          </a:bodyPr>
          <a:lstStyle/>
          <a:p>
            <a:endParaRPr lang="en-US" dirty="0" smtClean="0"/>
          </a:p>
          <a:p>
            <a:r>
              <a:rPr lang="en-US" dirty="0" smtClean="0"/>
              <a:t>Mr. Winchell</a:t>
            </a:r>
          </a:p>
          <a:p>
            <a:r>
              <a:rPr lang="en-US" dirty="0" smtClean="0"/>
              <a:t>APUSH</a:t>
            </a:r>
            <a:br>
              <a:rPr lang="en-US" dirty="0" smtClean="0"/>
            </a:br>
            <a:r>
              <a:rPr lang="en-US" dirty="0" smtClean="0"/>
              <a:t>Period 4</a:t>
            </a:r>
            <a:endParaRPr lang="en-US" dirty="0"/>
          </a:p>
        </p:txBody>
      </p:sp>
    </p:spTree>
    <p:extLst>
      <p:ext uri="{BB962C8B-B14F-4D97-AF65-F5344CB8AC3E}">
        <p14:creationId xmlns:p14="http://schemas.microsoft.com/office/powerpoint/2010/main" val="9599041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2017-9-29  11 Am History Era Of Good Feelings - Lessons - Tes Teach.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28000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p:cNvPicPr>
            <a:picLocks noChangeAspect="1" noChangeArrowheads="1"/>
          </p:cNvPicPr>
          <p:nvPr/>
        </p:nvPicPr>
        <p:blipFill>
          <a:blip r:embed="rId3" cstate="email">
            <a:lum bright="-12000" contrast="18000"/>
            <a:extLst>
              <a:ext uri="{28A0092B-C50C-407E-A947-70E740481C1C}">
                <a14:useLocalDpi xmlns:a14="http://schemas.microsoft.com/office/drawing/2010/main"/>
              </a:ext>
            </a:extLst>
          </a:blip>
          <a:srcRect/>
          <a:stretch>
            <a:fillRect/>
          </a:stretch>
        </p:blipFill>
        <p:spPr bwMode="auto">
          <a:xfrm>
            <a:off x="1295400" y="466725"/>
            <a:ext cx="6478588" cy="638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6" name="Text Box 5"/>
          <p:cNvSpPr txBox="1">
            <a:spLocks noChangeArrowheads="1"/>
          </p:cNvSpPr>
          <p:nvPr/>
        </p:nvSpPr>
        <p:spPr bwMode="auto">
          <a:xfrm>
            <a:off x="381000" y="34925"/>
            <a:ext cx="8305800" cy="889000"/>
          </a:xfrm>
          <a:prstGeom prst="rect">
            <a:avLst/>
          </a:prstGeom>
          <a:solidFill>
            <a:srgbClr val="CCCCFF"/>
          </a:solidFill>
          <a:ln w="12700">
            <a:solidFill>
              <a:schemeClr val="tx1"/>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80000"/>
              </a:lnSpc>
            </a:pPr>
            <a:r>
              <a:rPr lang="en-US" sz="3200">
                <a:solidFill>
                  <a:schemeClr val="bg1"/>
                </a:solidFill>
                <a:latin typeface="Calibri" charset="0"/>
                <a:cs typeface="Calibri" charset="0"/>
              </a:rPr>
              <a:t>The American System allowed the USA to create </a:t>
            </a:r>
            <a:br>
              <a:rPr lang="en-US" sz="3200">
                <a:solidFill>
                  <a:schemeClr val="bg1"/>
                </a:solidFill>
                <a:latin typeface="Calibri" charset="0"/>
                <a:cs typeface="Calibri" charset="0"/>
              </a:rPr>
            </a:br>
            <a:r>
              <a:rPr lang="en-US" sz="3200">
                <a:solidFill>
                  <a:schemeClr val="bg1"/>
                </a:solidFill>
                <a:latin typeface="Calibri" charset="0"/>
                <a:cs typeface="Calibri" charset="0"/>
              </a:rPr>
              <a:t>a national market economy for the first time</a:t>
            </a:r>
          </a:p>
        </p:txBody>
      </p:sp>
      <p:sp>
        <p:nvSpPr>
          <p:cNvPr id="216070" name="AutoShape 6"/>
          <p:cNvSpPr>
            <a:spLocks noChangeArrowheads="1"/>
          </p:cNvSpPr>
          <p:nvPr/>
        </p:nvSpPr>
        <p:spPr bwMode="auto">
          <a:xfrm>
            <a:off x="76200" y="6000750"/>
            <a:ext cx="4673600" cy="762000"/>
          </a:xfrm>
          <a:prstGeom prst="wedgeRectCallout">
            <a:avLst>
              <a:gd name="adj1" fmla="val 37949"/>
              <a:gd name="adj2" fmla="val -108625"/>
            </a:avLst>
          </a:prstGeom>
          <a:solidFill>
            <a:srgbClr val="CCFFFF"/>
          </a:solidFill>
          <a:ln w="12700">
            <a:solidFill>
              <a:schemeClr val="tx1"/>
            </a:solidFill>
            <a:miter lim="800000"/>
            <a:headEnd/>
            <a:tailEnd/>
          </a:ln>
        </p:spPr>
        <p:txBody>
          <a:bodyPr/>
          <a:lstStyle/>
          <a:p>
            <a:pPr algn="ctr">
              <a:lnSpc>
                <a:spcPct val="80000"/>
              </a:lnSpc>
            </a:pPr>
            <a:r>
              <a:rPr lang="en-US" sz="3000">
                <a:solidFill>
                  <a:schemeClr val="bg1"/>
                </a:solidFill>
                <a:latin typeface="Calibri" charset="0"/>
                <a:cs typeface="Calibri" charset="0"/>
              </a:rPr>
              <a:t>Southern cotton was used in northern textiles factories</a:t>
            </a:r>
          </a:p>
        </p:txBody>
      </p:sp>
      <p:sp>
        <p:nvSpPr>
          <p:cNvPr id="216071" name="AutoShape 7"/>
          <p:cNvSpPr>
            <a:spLocks noChangeArrowheads="1"/>
          </p:cNvSpPr>
          <p:nvPr/>
        </p:nvSpPr>
        <p:spPr bwMode="auto">
          <a:xfrm>
            <a:off x="6629400" y="2743200"/>
            <a:ext cx="2438400" cy="2971800"/>
          </a:xfrm>
          <a:prstGeom prst="wedgeRectCallout">
            <a:avLst>
              <a:gd name="adj1" fmla="val -46005"/>
              <a:gd name="adj2" fmla="val -81023"/>
            </a:avLst>
          </a:prstGeom>
          <a:solidFill>
            <a:srgbClr val="FFCCFF"/>
          </a:solidFill>
          <a:ln w="12700">
            <a:solidFill>
              <a:schemeClr val="tx1"/>
            </a:solidFill>
            <a:miter lim="800000"/>
            <a:headEnd/>
            <a:tailEnd/>
          </a:ln>
        </p:spPr>
        <p:txBody>
          <a:bodyPr/>
          <a:lstStyle/>
          <a:p>
            <a:pPr algn="ctr">
              <a:lnSpc>
                <a:spcPct val="80000"/>
              </a:lnSpc>
            </a:pPr>
            <a:r>
              <a:rPr lang="en-US" sz="3000">
                <a:solidFill>
                  <a:schemeClr val="bg1"/>
                </a:solidFill>
                <a:latin typeface="Calibri" charset="0"/>
                <a:cs typeface="Calibri" charset="0"/>
              </a:rPr>
              <a:t>Northern factories made manufactured goods that were sold throughout the country</a:t>
            </a:r>
          </a:p>
        </p:txBody>
      </p:sp>
      <p:sp>
        <p:nvSpPr>
          <p:cNvPr id="216072" name="AutoShape 8"/>
          <p:cNvSpPr>
            <a:spLocks noChangeArrowheads="1"/>
          </p:cNvSpPr>
          <p:nvPr/>
        </p:nvSpPr>
        <p:spPr bwMode="auto">
          <a:xfrm>
            <a:off x="76200" y="990600"/>
            <a:ext cx="1981200" cy="2590800"/>
          </a:xfrm>
          <a:prstGeom prst="wedgeRectCallout">
            <a:avLst>
              <a:gd name="adj1" fmla="val 73366"/>
              <a:gd name="adj2" fmla="val 33255"/>
            </a:avLst>
          </a:prstGeom>
          <a:solidFill>
            <a:srgbClr val="FFCC99"/>
          </a:solidFill>
          <a:ln w="12700">
            <a:solidFill>
              <a:schemeClr val="tx1"/>
            </a:solidFill>
            <a:miter lim="800000"/>
            <a:headEnd/>
            <a:tailEnd/>
          </a:ln>
        </p:spPr>
        <p:txBody>
          <a:bodyPr/>
          <a:lstStyle/>
          <a:p>
            <a:pPr algn="ctr">
              <a:lnSpc>
                <a:spcPct val="80000"/>
              </a:lnSpc>
            </a:pPr>
            <a:r>
              <a:rPr lang="en-US" sz="3000" dirty="0">
                <a:solidFill>
                  <a:schemeClr val="bg1"/>
                </a:solidFill>
                <a:latin typeface="Calibri" charset="0"/>
                <a:cs typeface="Calibri" charset="0"/>
              </a:rPr>
              <a:t>Western farms </a:t>
            </a:r>
            <a:br>
              <a:rPr lang="en-US" sz="3000" dirty="0">
                <a:solidFill>
                  <a:schemeClr val="bg1"/>
                </a:solidFill>
                <a:latin typeface="Calibri" charset="0"/>
                <a:cs typeface="Calibri" charset="0"/>
              </a:rPr>
            </a:br>
            <a:r>
              <a:rPr lang="en-US" sz="3000" dirty="0">
                <a:solidFill>
                  <a:schemeClr val="bg1"/>
                </a:solidFill>
                <a:latin typeface="Calibri" charset="0"/>
                <a:cs typeface="Calibri" charset="0"/>
              </a:rPr>
              <a:t>grew grains </a:t>
            </a:r>
          </a:p>
          <a:p>
            <a:pPr algn="ctr">
              <a:lnSpc>
                <a:spcPct val="80000"/>
              </a:lnSpc>
            </a:pPr>
            <a:r>
              <a:rPr lang="en-US" sz="3000" dirty="0">
                <a:solidFill>
                  <a:schemeClr val="bg1"/>
                </a:solidFill>
                <a:latin typeface="Calibri" charset="0"/>
                <a:cs typeface="Calibri" charset="0"/>
              </a:rPr>
              <a:t>and raised livestock that fed the nation</a:t>
            </a:r>
          </a:p>
        </p:txBody>
      </p:sp>
    </p:spTree>
    <p:extLst>
      <p:ext uri="{BB962C8B-B14F-4D97-AF65-F5344CB8AC3E}">
        <p14:creationId xmlns:p14="http://schemas.microsoft.com/office/powerpoint/2010/main" val="4163607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6070"/>
                                        </p:tgtEl>
                                        <p:attrNameLst>
                                          <p:attrName>style.visibility</p:attrName>
                                        </p:attrNameLst>
                                      </p:cBhvr>
                                      <p:to>
                                        <p:strVal val="visible"/>
                                      </p:to>
                                    </p:set>
                                    <p:animEffect transition="in" filter="fade">
                                      <p:cBhvr>
                                        <p:cTn id="7" dur="500"/>
                                        <p:tgtEl>
                                          <p:spTgt spid="2160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6071"/>
                                        </p:tgtEl>
                                        <p:attrNameLst>
                                          <p:attrName>style.visibility</p:attrName>
                                        </p:attrNameLst>
                                      </p:cBhvr>
                                      <p:to>
                                        <p:strVal val="visible"/>
                                      </p:to>
                                    </p:set>
                                    <p:animEffect transition="in" filter="fade">
                                      <p:cBhvr>
                                        <p:cTn id="12" dur="500"/>
                                        <p:tgtEl>
                                          <p:spTgt spid="2160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6072"/>
                                        </p:tgtEl>
                                        <p:attrNameLst>
                                          <p:attrName>style.visibility</p:attrName>
                                        </p:attrNameLst>
                                      </p:cBhvr>
                                      <p:to>
                                        <p:strVal val="visible"/>
                                      </p:to>
                                    </p:set>
                                    <p:animEffect transition="in" filter="fade">
                                      <p:cBhvr>
                                        <p:cTn id="17" dur="500"/>
                                        <p:tgtEl>
                                          <p:spTgt spid="216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0" grpId="0" animBg="1"/>
      <p:bldP spid="216071" grpId="0" animBg="1"/>
      <p:bldP spid="2160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5410200" y="914400"/>
            <a:ext cx="3657600" cy="1371600"/>
          </a:xfrm>
        </p:spPr>
        <p:txBody>
          <a:bodyPr>
            <a:normAutofit fontScale="90000"/>
          </a:bodyPr>
          <a:lstStyle/>
          <a:p>
            <a:pPr>
              <a:lnSpc>
                <a:spcPct val="80000"/>
              </a:lnSpc>
            </a:pPr>
            <a:r>
              <a:rPr lang="en-US" sz="3600" dirty="0">
                <a:latin typeface="Calibri" charset="0"/>
                <a:cs typeface="Calibri" charset="0"/>
              </a:rPr>
              <a:t>Kentucky Congressman Henry Clay</a:t>
            </a:r>
          </a:p>
        </p:txBody>
      </p:sp>
      <p:sp>
        <p:nvSpPr>
          <p:cNvPr id="84994" name="Rectangle 3"/>
          <p:cNvSpPr>
            <a:spLocks noGrp="1" noChangeArrowheads="1"/>
          </p:cNvSpPr>
          <p:nvPr>
            <p:ph type="body" idx="1"/>
          </p:nvPr>
        </p:nvSpPr>
        <p:spPr>
          <a:xfrm>
            <a:off x="5334000" y="2362200"/>
            <a:ext cx="3733800" cy="1676400"/>
          </a:xfrm>
          <a:noFill/>
        </p:spPr>
        <p:txBody>
          <a:bodyPr/>
          <a:lstStyle/>
          <a:p>
            <a:pPr marL="0" indent="0" algn="ctr">
              <a:lnSpc>
                <a:spcPct val="80000"/>
              </a:lnSpc>
              <a:spcBef>
                <a:spcPct val="0"/>
              </a:spcBef>
              <a:buFont typeface="Arial" charset="0"/>
              <a:buNone/>
            </a:pPr>
            <a:r>
              <a:rPr lang="en-US" sz="3200">
                <a:latin typeface="Calibri" charset="0"/>
                <a:cs typeface="Calibri" charset="0"/>
              </a:rPr>
              <a:t>What aspects of </a:t>
            </a:r>
            <a:br>
              <a:rPr lang="en-US" sz="3200">
                <a:latin typeface="Calibri" charset="0"/>
                <a:cs typeface="Calibri" charset="0"/>
              </a:rPr>
            </a:br>
            <a:r>
              <a:rPr lang="en-US" sz="3200">
                <a:latin typeface="Calibri" charset="0"/>
                <a:cs typeface="Calibri" charset="0"/>
              </a:rPr>
              <a:t>this portrait reveal parts of Henry Clay’s “American System”? </a:t>
            </a:r>
          </a:p>
        </p:txBody>
      </p:sp>
      <p:pic>
        <p:nvPicPr>
          <p:cNvPr id="84995" name="Picture 5" descr="claycov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0"/>
            <a:ext cx="509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3275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7" name="Rectangle 3"/>
          <p:cNvSpPr>
            <a:spLocks noChangeArrowheads="1"/>
          </p:cNvSpPr>
          <p:nvPr/>
        </p:nvSpPr>
        <p:spPr bwMode="auto">
          <a:xfrm>
            <a:off x="304800" y="152400"/>
            <a:ext cx="8610600" cy="890588"/>
          </a:xfrm>
          <a:prstGeom prst="rect">
            <a:avLst/>
          </a:prstGeom>
          <a:solidFill>
            <a:srgbClr val="CCECFF"/>
          </a:solidFill>
          <a:ln w="9525">
            <a:solidFill>
              <a:schemeClr val="tx1"/>
            </a:solidFill>
            <a:miter lim="800000"/>
            <a:headEnd/>
            <a:tailEnd/>
          </a:ln>
        </p:spPr>
        <p:txBody>
          <a:bodyPr>
            <a:spAutoFit/>
          </a:bodyPr>
          <a:lstStyle/>
          <a:p>
            <a:pPr algn="ctr">
              <a:lnSpc>
                <a:spcPct val="80000"/>
              </a:lnSpc>
            </a:pPr>
            <a:r>
              <a:rPr lang="en-US" sz="3200" dirty="0">
                <a:solidFill>
                  <a:srgbClr val="000000"/>
                </a:solidFill>
                <a:latin typeface="Calibri" charset="0"/>
                <a:cs typeface="Calibri" charset="0"/>
              </a:rPr>
              <a:t>The Era of Good Feelings promoted nationalism &amp; American unity in three ways:</a:t>
            </a:r>
          </a:p>
        </p:txBody>
      </p:sp>
      <p:sp>
        <p:nvSpPr>
          <p:cNvPr id="5" name="Rectangle 4"/>
          <p:cNvSpPr>
            <a:spLocks noChangeArrowheads="1"/>
          </p:cNvSpPr>
          <p:nvPr/>
        </p:nvSpPr>
        <p:spPr bwMode="auto">
          <a:xfrm>
            <a:off x="76200" y="1066800"/>
            <a:ext cx="35052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spcBef>
                <a:spcPct val="10000"/>
              </a:spcBef>
            </a:pPr>
            <a:r>
              <a:rPr lang="en-US" sz="3100" u="sng" dirty="0">
                <a:solidFill>
                  <a:srgbClr val="FFFFFF"/>
                </a:solidFill>
                <a:latin typeface="Calibri" charset="0"/>
                <a:cs typeface="Calibri" charset="0"/>
              </a:rPr>
              <a:t>Government</a:t>
            </a:r>
            <a:r>
              <a:rPr lang="en-US" sz="3100" dirty="0">
                <a:solidFill>
                  <a:srgbClr val="FFFFFF"/>
                </a:solidFill>
                <a:latin typeface="Calibri" charset="0"/>
                <a:cs typeface="Calibri" charset="0"/>
              </a:rPr>
              <a:t>: Increase the power of the national gov’t over the states</a:t>
            </a:r>
          </a:p>
        </p:txBody>
      </p:sp>
      <p:sp>
        <p:nvSpPr>
          <p:cNvPr id="10" name="Rectangle 9"/>
          <p:cNvSpPr>
            <a:spLocks noChangeArrowheads="1"/>
          </p:cNvSpPr>
          <p:nvPr/>
        </p:nvSpPr>
        <p:spPr bwMode="auto">
          <a:xfrm>
            <a:off x="76200" y="2667000"/>
            <a:ext cx="35052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lang="en-US" sz="3100" u="sng">
                <a:solidFill>
                  <a:srgbClr val="FFFFFF"/>
                </a:solidFill>
                <a:latin typeface="Calibri" charset="0"/>
                <a:cs typeface="Calibri" charset="0"/>
              </a:rPr>
              <a:t>Economy</a:t>
            </a:r>
            <a:r>
              <a:rPr lang="en-US" sz="3100">
                <a:solidFill>
                  <a:srgbClr val="FFFFFF"/>
                </a:solidFill>
                <a:latin typeface="Calibri" charset="0"/>
                <a:cs typeface="Calibri" charset="0"/>
              </a:rPr>
              <a:t>: Encourage industry and transportation to link the South, North, and West</a:t>
            </a:r>
          </a:p>
        </p:txBody>
      </p:sp>
      <p:sp>
        <p:nvSpPr>
          <p:cNvPr id="86020" name="Rectangle 10"/>
          <p:cNvSpPr>
            <a:spLocks noChangeArrowheads="1"/>
          </p:cNvSpPr>
          <p:nvPr/>
        </p:nvSpPr>
        <p:spPr bwMode="auto">
          <a:xfrm>
            <a:off x="76200" y="4724400"/>
            <a:ext cx="35052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lang="en-US" sz="3100" u="sng" dirty="0">
                <a:latin typeface="Calibri" charset="0"/>
                <a:cs typeface="Calibri" charset="0"/>
              </a:rPr>
              <a:t>Foreign Policy</a:t>
            </a:r>
            <a:r>
              <a:rPr lang="en-US" sz="3100" dirty="0">
                <a:latin typeface="Calibri" charset="0"/>
                <a:cs typeface="Calibri" charset="0"/>
              </a:rPr>
              <a:t>: Expanding America’s borders and increasing America’s role in world affairs </a:t>
            </a:r>
          </a:p>
        </p:txBody>
      </p:sp>
      <p:sp>
        <p:nvSpPr>
          <p:cNvPr id="6" name="Rectangle 5"/>
          <p:cNvSpPr>
            <a:spLocks noChangeArrowheads="1"/>
          </p:cNvSpPr>
          <p:nvPr/>
        </p:nvSpPr>
        <p:spPr bwMode="auto">
          <a:xfrm>
            <a:off x="3581400" y="1147763"/>
            <a:ext cx="5486400" cy="1677987"/>
          </a:xfrm>
          <a:prstGeom prst="rect">
            <a:avLst/>
          </a:prstGeom>
          <a:solidFill>
            <a:srgbClr val="FFCCFF"/>
          </a:solidFill>
          <a:ln w="9525">
            <a:solidFill>
              <a:schemeClr val="tx1"/>
            </a:solidFill>
            <a:miter lim="800000"/>
            <a:headEnd/>
            <a:tailEnd/>
          </a:ln>
        </p:spPr>
        <p:txBody>
          <a:bodyPr>
            <a:spAutoFit/>
          </a:bodyPr>
          <a:lstStyle/>
          <a:p>
            <a:pPr algn="ctr">
              <a:lnSpc>
                <a:spcPct val="80000"/>
              </a:lnSpc>
              <a:buSzPct val="90000"/>
              <a:buFont typeface="Arial" charset="0"/>
              <a:buNone/>
            </a:pPr>
            <a:r>
              <a:rPr kumimoji="1" lang="en-US" sz="3200">
                <a:solidFill>
                  <a:schemeClr val="bg1"/>
                </a:solidFill>
                <a:latin typeface="Calibri" charset="0"/>
                <a:cs typeface="Calibri" charset="0"/>
              </a:rPr>
              <a:t>After the War of 1812, Americans flooded  into the West; By 1840 over </a:t>
            </a:r>
            <a:r>
              <a:rPr kumimoji="1" lang="en-US" sz="3200" baseline="16000">
                <a:solidFill>
                  <a:schemeClr val="bg1"/>
                </a:solidFill>
                <a:latin typeface="Calibri" charset="0"/>
                <a:cs typeface="Calibri" charset="0"/>
              </a:rPr>
              <a:t>1</a:t>
            </a:r>
            <a:r>
              <a:rPr kumimoji="1" lang="en-US" sz="3200">
                <a:solidFill>
                  <a:schemeClr val="bg1"/>
                </a:solidFill>
                <a:latin typeface="Calibri" charset="0"/>
                <a:cs typeface="Calibri" charset="0"/>
              </a:rPr>
              <a:t>/</a:t>
            </a:r>
            <a:r>
              <a:rPr kumimoji="1" lang="en-US" sz="3200" baseline="-6000">
                <a:solidFill>
                  <a:schemeClr val="bg1"/>
                </a:solidFill>
                <a:latin typeface="Calibri" charset="0"/>
                <a:cs typeface="Calibri" charset="0"/>
              </a:rPr>
              <a:t>3</a:t>
            </a:r>
            <a:r>
              <a:rPr kumimoji="1" lang="en-US" sz="3200">
                <a:solidFill>
                  <a:schemeClr val="bg1"/>
                </a:solidFill>
                <a:latin typeface="Calibri" charset="0"/>
                <a:cs typeface="Calibri" charset="0"/>
              </a:rPr>
              <a:t> of the population lived in the West</a:t>
            </a:r>
          </a:p>
        </p:txBody>
      </p:sp>
      <p:pic>
        <p:nvPicPr>
          <p:cNvPr id="12" name="Picture 4" descr="United_States_1819-12-18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2895600"/>
            <a:ext cx="56388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7"/>
          <p:cNvSpPr>
            <a:spLocks noChangeArrowheads="1"/>
          </p:cNvSpPr>
          <p:nvPr/>
        </p:nvSpPr>
        <p:spPr bwMode="auto">
          <a:xfrm>
            <a:off x="3581400" y="2901950"/>
            <a:ext cx="2743200" cy="466725"/>
          </a:xfrm>
          <a:prstGeom prst="wedgeRectCallout">
            <a:avLst>
              <a:gd name="adj1" fmla="val 86972"/>
              <a:gd name="adj2" fmla="val 268227"/>
            </a:avLst>
          </a:prstGeom>
          <a:solidFill>
            <a:srgbClr val="FFCC99"/>
          </a:solidFill>
          <a:ln w="12700">
            <a:solidFill>
              <a:schemeClr val="tx1"/>
            </a:solidFill>
            <a:miter lim="800000"/>
            <a:headEnd/>
            <a:tailEnd/>
          </a:ln>
        </p:spPr>
        <p:txBody>
          <a:bodyPr/>
          <a:lstStyle/>
          <a:p>
            <a:pPr algn="ctr">
              <a:lnSpc>
                <a:spcPct val="80000"/>
              </a:lnSpc>
            </a:pPr>
            <a:r>
              <a:rPr kumimoji="1" lang="en-US" sz="3000">
                <a:solidFill>
                  <a:schemeClr val="bg1"/>
                </a:solidFill>
                <a:latin typeface="Calibri" charset="0"/>
                <a:cs typeface="Calibri" charset="0"/>
              </a:rPr>
              <a:t>Indiana (1816)</a:t>
            </a:r>
          </a:p>
        </p:txBody>
      </p:sp>
      <p:sp>
        <p:nvSpPr>
          <p:cNvPr id="16" name="AutoShape 8"/>
          <p:cNvSpPr>
            <a:spLocks noChangeArrowheads="1"/>
          </p:cNvSpPr>
          <p:nvPr/>
        </p:nvSpPr>
        <p:spPr bwMode="auto">
          <a:xfrm>
            <a:off x="3592513" y="4570413"/>
            <a:ext cx="2971800" cy="468312"/>
          </a:xfrm>
          <a:prstGeom prst="wedgeRectCallout">
            <a:avLst>
              <a:gd name="adj1" fmla="val 65329"/>
              <a:gd name="adj2" fmla="val 110102"/>
            </a:avLst>
          </a:prstGeom>
          <a:solidFill>
            <a:srgbClr val="CCFFFF"/>
          </a:solidFill>
          <a:ln w="12700">
            <a:solidFill>
              <a:schemeClr val="tx1"/>
            </a:solidFill>
            <a:miter lim="800000"/>
            <a:headEnd/>
            <a:tailEnd/>
          </a:ln>
        </p:spPr>
        <p:txBody>
          <a:bodyPr/>
          <a:lstStyle/>
          <a:p>
            <a:pPr algn="ctr">
              <a:lnSpc>
                <a:spcPct val="80000"/>
              </a:lnSpc>
            </a:pPr>
            <a:r>
              <a:rPr kumimoji="1" lang="en-US" sz="3000">
                <a:solidFill>
                  <a:schemeClr val="bg1"/>
                </a:solidFill>
                <a:latin typeface="Calibri" charset="0"/>
                <a:cs typeface="Calibri" charset="0"/>
              </a:rPr>
              <a:t>Mississippi (1817)</a:t>
            </a:r>
          </a:p>
        </p:txBody>
      </p:sp>
      <p:sp>
        <p:nvSpPr>
          <p:cNvPr id="17" name="AutoShape 9"/>
          <p:cNvSpPr>
            <a:spLocks noChangeArrowheads="1"/>
          </p:cNvSpPr>
          <p:nvPr/>
        </p:nvSpPr>
        <p:spPr bwMode="auto">
          <a:xfrm>
            <a:off x="3581400" y="3438525"/>
            <a:ext cx="2743200" cy="468313"/>
          </a:xfrm>
          <a:prstGeom prst="wedgeRectCallout">
            <a:avLst>
              <a:gd name="adj1" fmla="val 86620"/>
              <a:gd name="adj2" fmla="val 155722"/>
            </a:avLst>
          </a:prstGeom>
          <a:solidFill>
            <a:srgbClr val="FFCCFF"/>
          </a:solidFill>
          <a:ln w="12700">
            <a:solidFill>
              <a:schemeClr val="tx1"/>
            </a:solidFill>
            <a:miter lim="800000"/>
            <a:headEnd/>
            <a:tailEnd/>
          </a:ln>
        </p:spPr>
        <p:txBody>
          <a:bodyPr/>
          <a:lstStyle/>
          <a:p>
            <a:pPr algn="ctr">
              <a:lnSpc>
                <a:spcPct val="80000"/>
              </a:lnSpc>
            </a:pPr>
            <a:r>
              <a:rPr kumimoji="1" lang="en-US" sz="3000">
                <a:solidFill>
                  <a:schemeClr val="bg1"/>
                </a:solidFill>
                <a:latin typeface="Calibri" charset="0"/>
                <a:cs typeface="Calibri" charset="0"/>
              </a:rPr>
              <a:t>Illinois (1818)</a:t>
            </a:r>
          </a:p>
        </p:txBody>
      </p:sp>
      <p:sp>
        <p:nvSpPr>
          <p:cNvPr id="18" name="AutoShape 10"/>
          <p:cNvSpPr>
            <a:spLocks noChangeArrowheads="1"/>
          </p:cNvSpPr>
          <p:nvPr/>
        </p:nvSpPr>
        <p:spPr bwMode="auto">
          <a:xfrm>
            <a:off x="3592513" y="4027488"/>
            <a:ext cx="2732087" cy="468312"/>
          </a:xfrm>
          <a:prstGeom prst="wedgeRectCallout">
            <a:avLst>
              <a:gd name="adj1" fmla="val 115185"/>
              <a:gd name="adj2" fmla="val 113097"/>
            </a:avLst>
          </a:prstGeom>
          <a:solidFill>
            <a:srgbClr val="CCCCFF"/>
          </a:solidFill>
          <a:ln w="12700">
            <a:solidFill>
              <a:schemeClr val="tx1"/>
            </a:solidFill>
            <a:miter lim="800000"/>
            <a:headEnd/>
            <a:tailEnd/>
          </a:ln>
        </p:spPr>
        <p:txBody>
          <a:bodyPr/>
          <a:lstStyle/>
          <a:p>
            <a:pPr algn="ctr">
              <a:lnSpc>
                <a:spcPct val="80000"/>
              </a:lnSpc>
            </a:pPr>
            <a:r>
              <a:rPr kumimoji="1" lang="en-US" sz="3000">
                <a:solidFill>
                  <a:schemeClr val="bg1"/>
                </a:solidFill>
                <a:latin typeface="Calibri" charset="0"/>
                <a:cs typeface="Calibri" charset="0"/>
              </a:rPr>
              <a:t>Alabama (1819)</a:t>
            </a:r>
          </a:p>
        </p:txBody>
      </p:sp>
      <p:sp>
        <p:nvSpPr>
          <p:cNvPr id="19" name="AutoShape 6"/>
          <p:cNvSpPr>
            <a:spLocks noChangeArrowheads="1"/>
          </p:cNvSpPr>
          <p:nvPr/>
        </p:nvSpPr>
        <p:spPr bwMode="auto">
          <a:xfrm>
            <a:off x="3592513" y="5189538"/>
            <a:ext cx="2938462" cy="468312"/>
          </a:xfrm>
          <a:prstGeom prst="wedgeRectCallout">
            <a:avLst>
              <a:gd name="adj1" fmla="val 57676"/>
              <a:gd name="adj2" fmla="val 30690"/>
            </a:avLst>
          </a:prstGeom>
          <a:solidFill>
            <a:srgbClr val="FFFF99"/>
          </a:solidFill>
          <a:ln w="12700">
            <a:solidFill>
              <a:schemeClr val="tx1"/>
            </a:solidFill>
            <a:miter lim="800000"/>
            <a:headEnd/>
            <a:tailEnd/>
          </a:ln>
        </p:spPr>
        <p:txBody>
          <a:bodyPr/>
          <a:lstStyle/>
          <a:p>
            <a:pPr algn="ctr">
              <a:lnSpc>
                <a:spcPct val="80000"/>
              </a:lnSpc>
            </a:pPr>
            <a:r>
              <a:rPr kumimoji="1" lang="en-US" sz="3000">
                <a:solidFill>
                  <a:schemeClr val="bg1"/>
                </a:solidFill>
                <a:latin typeface="Calibri" charset="0"/>
                <a:cs typeface="Calibri" charset="0"/>
              </a:rPr>
              <a:t>Louisiana (1812)</a:t>
            </a:r>
          </a:p>
        </p:txBody>
      </p:sp>
      <p:sp>
        <p:nvSpPr>
          <p:cNvPr id="21" name="Rectangle 5"/>
          <p:cNvSpPr>
            <a:spLocks noChangeArrowheads="1"/>
          </p:cNvSpPr>
          <p:nvPr/>
        </p:nvSpPr>
        <p:spPr bwMode="auto">
          <a:xfrm>
            <a:off x="152400" y="1163638"/>
            <a:ext cx="3352800" cy="1290610"/>
          </a:xfrm>
          <a:prstGeom prst="rect">
            <a:avLst/>
          </a:prstGeom>
          <a:solidFill>
            <a:srgbClr val="CCFFCC"/>
          </a:solidFill>
          <a:ln w="12700">
            <a:solidFill>
              <a:schemeClr val="tx1"/>
            </a:solidFill>
            <a:miter lim="800000"/>
            <a:headEnd/>
            <a:tailEnd/>
          </a:ln>
        </p:spPr>
        <p:txBody>
          <a:bodyPr>
            <a:spAutoFit/>
          </a:bodyPr>
          <a:lstStyle/>
          <a:p>
            <a:pPr algn="ctr">
              <a:lnSpc>
                <a:spcPct val="80000"/>
              </a:lnSpc>
            </a:pPr>
            <a:r>
              <a:rPr kumimoji="1" lang="en-US" sz="3200">
                <a:solidFill>
                  <a:schemeClr val="bg1"/>
                </a:solidFill>
                <a:latin typeface="Calibri" charset="0"/>
                <a:cs typeface="Calibri" charset="0"/>
              </a:rPr>
              <a:t>Congress quickly admitted 5 new states to the Union</a:t>
            </a:r>
          </a:p>
        </p:txBody>
      </p:sp>
      <p:sp>
        <p:nvSpPr>
          <p:cNvPr id="22" name="Rectangle 12"/>
          <p:cNvSpPr>
            <a:spLocks noChangeArrowheads="1"/>
          </p:cNvSpPr>
          <p:nvPr/>
        </p:nvSpPr>
        <p:spPr bwMode="auto">
          <a:xfrm>
            <a:off x="146050" y="2524125"/>
            <a:ext cx="3359150" cy="2062163"/>
          </a:xfrm>
          <a:prstGeom prst="rect">
            <a:avLst/>
          </a:prstGeom>
          <a:solidFill>
            <a:srgbClr val="FFFFCC"/>
          </a:solidFill>
          <a:ln w="12700">
            <a:solidFill>
              <a:schemeClr val="tx1"/>
            </a:solidFill>
            <a:miter lim="800000"/>
            <a:headEnd/>
            <a:tailEnd/>
          </a:ln>
        </p:spPr>
        <p:txBody>
          <a:bodyPr>
            <a:spAutoFit/>
          </a:bodyPr>
          <a:lstStyle/>
          <a:p>
            <a:pPr algn="ctr">
              <a:lnSpc>
                <a:spcPct val="80000"/>
              </a:lnSpc>
              <a:buSzPct val="90000"/>
              <a:buFont typeface="Arial" charset="0"/>
              <a:buNone/>
            </a:pPr>
            <a:r>
              <a:rPr kumimoji="1" lang="en-US" sz="3200" dirty="0">
                <a:solidFill>
                  <a:schemeClr val="bg1"/>
                </a:solidFill>
                <a:latin typeface="Calibri" charset="0"/>
                <a:cs typeface="Calibri" charset="0"/>
              </a:rPr>
              <a:t>Economic and territorial growth created a need to settle America’s national borders</a:t>
            </a:r>
          </a:p>
        </p:txBody>
      </p:sp>
    </p:spTree>
    <p:extLst>
      <p:ext uri="{BB962C8B-B14F-4D97-AF65-F5344CB8AC3E}">
        <p14:creationId xmlns:p14="http://schemas.microsoft.com/office/powerpoint/2010/main" val="327427762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0"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nodeType="afterGroup">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nodeType="afterGroup">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nodeType="afterGroup">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nodeType="afterGroup">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1" nodeType="clickEffect">
                                  <p:stCondLst>
                                    <p:cond delay="0"/>
                                  </p:stCondLst>
                                  <p:childTnLst>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4" descr="23106"/>
          <p:cNvPicPr>
            <a:picLocks noGrp="1" noChangeAspect="1" noChangeArrowheads="1"/>
          </p:cNvPicPr>
          <p:nvPr>
            <p:ph type="body" idx="1"/>
          </p:nvPr>
        </p:nvPicPr>
        <p:blipFill rotWithShape="1">
          <a:blip r:embed="rId2" cstate="email">
            <a:extLst>
              <a:ext uri="{28A0092B-C50C-407E-A947-70E740481C1C}">
                <a14:useLocalDpi xmlns:a14="http://schemas.microsoft.com/office/drawing/2010/main"/>
              </a:ext>
            </a:extLst>
          </a:blip>
          <a:srcRect/>
          <a:stretch/>
        </p:blipFill>
        <p:spPr>
          <a:xfrm>
            <a:off x="76200" y="1487487"/>
            <a:ext cx="8991600" cy="5770255"/>
          </a:xfrm>
          <a:noFill/>
          <a:extLst>
            <a:ext uri="{91240B29-F687-4f45-9708-019B960494DF}">
              <a14:hiddenLine xmlns:a14="http://schemas.microsoft.com/office/drawing/2010/main" w="38100">
                <a:solidFill>
                  <a:srgbClr val="000000"/>
                </a:solidFill>
                <a:miter lim="800000"/>
                <a:headEnd/>
                <a:tailEnd/>
              </a14:hiddenLine>
            </a:ext>
          </a:extLst>
        </p:spPr>
      </p:pic>
      <p:sp>
        <p:nvSpPr>
          <p:cNvPr id="88066" name="Rectangle 6"/>
          <p:cNvSpPr>
            <a:spLocks noChangeArrowheads="1"/>
          </p:cNvSpPr>
          <p:nvPr/>
        </p:nvSpPr>
        <p:spPr bwMode="auto">
          <a:xfrm>
            <a:off x="609600" y="96838"/>
            <a:ext cx="8001000" cy="1290610"/>
          </a:xfrm>
          <a:prstGeom prst="rect">
            <a:avLst/>
          </a:prstGeom>
          <a:solidFill>
            <a:srgbClr val="CCFFFF"/>
          </a:solidFill>
          <a:ln w="12700">
            <a:solidFill>
              <a:schemeClr val="tx1"/>
            </a:solidFill>
            <a:miter lim="800000"/>
            <a:headEnd/>
            <a:tailEnd/>
          </a:ln>
        </p:spPr>
        <p:txBody>
          <a:bodyPr>
            <a:spAutoFit/>
          </a:bodyPr>
          <a:lstStyle/>
          <a:p>
            <a:pPr algn="ctr">
              <a:lnSpc>
                <a:spcPct val="80000"/>
              </a:lnSpc>
            </a:pPr>
            <a:r>
              <a:rPr kumimoji="1" lang="en-US" sz="3200">
                <a:solidFill>
                  <a:srgbClr val="000000"/>
                </a:solidFill>
                <a:latin typeface="Calibri" charset="0"/>
                <a:cs typeface="Calibri" charset="0"/>
              </a:rPr>
              <a:t>President Monroe and his Secretary of State </a:t>
            </a:r>
            <a:br>
              <a:rPr kumimoji="1" lang="en-US" sz="3200">
                <a:solidFill>
                  <a:srgbClr val="000000"/>
                </a:solidFill>
                <a:latin typeface="Calibri" charset="0"/>
                <a:cs typeface="Calibri" charset="0"/>
              </a:rPr>
            </a:br>
            <a:r>
              <a:rPr kumimoji="1" lang="en-US" sz="3200">
                <a:solidFill>
                  <a:srgbClr val="000000"/>
                </a:solidFill>
                <a:latin typeface="Calibri" charset="0"/>
                <a:cs typeface="Calibri" charset="0"/>
              </a:rPr>
              <a:t>John Quincy Adams used foreign policy </a:t>
            </a:r>
            <a:br>
              <a:rPr kumimoji="1" lang="en-US" sz="3200">
                <a:solidFill>
                  <a:srgbClr val="000000"/>
                </a:solidFill>
                <a:latin typeface="Calibri" charset="0"/>
                <a:cs typeface="Calibri" charset="0"/>
              </a:rPr>
            </a:br>
            <a:r>
              <a:rPr kumimoji="1" lang="en-US" sz="3200">
                <a:solidFill>
                  <a:srgbClr val="000000"/>
                </a:solidFill>
                <a:latin typeface="Calibri" charset="0"/>
                <a:cs typeface="Calibri" charset="0"/>
              </a:rPr>
              <a:t>to promote nationalism &amp; territorial expansion </a:t>
            </a:r>
          </a:p>
        </p:txBody>
      </p:sp>
      <p:sp>
        <p:nvSpPr>
          <p:cNvPr id="9" name="AutoShape 8"/>
          <p:cNvSpPr>
            <a:spLocks noChangeArrowheads="1"/>
          </p:cNvSpPr>
          <p:nvPr/>
        </p:nvSpPr>
        <p:spPr bwMode="auto">
          <a:xfrm>
            <a:off x="152400" y="5410200"/>
            <a:ext cx="4152900" cy="1219200"/>
          </a:xfrm>
          <a:prstGeom prst="wedgeRectCallout">
            <a:avLst>
              <a:gd name="adj1" fmla="val 28458"/>
              <a:gd name="adj2" fmla="val 1097"/>
            </a:avLst>
          </a:prstGeom>
          <a:solidFill>
            <a:srgbClr val="FFCCFF"/>
          </a:solidFill>
          <a:ln w="12700">
            <a:solidFill>
              <a:schemeClr val="tx1"/>
            </a:solidFill>
            <a:miter lim="800000"/>
            <a:headEnd/>
            <a:tailEnd/>
          </a:ln>
        </p:spPr>
        <p:txBody>
          <a:bodyPr/>
          <a:lstStyle/>
          <a:p>
            <a:pPr algn="ctr">
              <a:lnSpc>
                <a:spcPct val="80000"/>
              </a:lnSpc>
              <a:buSzPct val="90000"/>
              <a:buFont typeface="Arial" charset="0"/>
              <a:buNone/>
            </a:pPr>
            <a:r>
              <a:rPr kumimoji="1" lang="en-US" sz="3200">
                <a:solidFill>
                  <a:srgbClr val="000000"/>
                </a:solidFill>
                <a:latin typeface="Calibri" charset="0"/>
                <a:cs typeface="Calibri" charset="0"/>
              </a:rPr>
              <a:t>In 1819 the USA gained </a:t>
            </a:r>
            <a:br>
              <a:rPr kumimoji="1" lang="en-US" sz="3200">
                <a:solidFill>
                  <a:srgbClr val="000000"/>
                </a:solidFill>
                <a:latin typeface="Calibri" charset="0"/>
                <a:cs typeface="Calibri" charset="0"/>
              </a:rPr>
            </a:br>
            <a:r>
              <a:rPr kumimoji="1" lang="en-US" sz="3200">
                <a:solidFill>
                  <a:srgbClr val="000000"/>
                </a:solidFill>
                <a:latin typeface="Calibri" charset="0"/>
                <a:cs typeface="Calibri" charset="0"/>
              </a:rPr>
              <a:t>Florida from Spain with </a:t>
            </a:r>
            <a:br>
              <a:rPr kumimoji="1" lang="en-US" sz="3200">
                <a:solidFill>
                  <a:srgbClr val="000000"/>
                </a:solidFill>
                <a:latin typeface="Calibri" charset="0"/>
                <a:cs typeface="Calibri" charset="0"/>
              </a:rPr>
            </a:br>
            <a:r>
              <a:rPr kumimoji="1" lang="en-US" sz="3200">
                <a:solidFill>
                  <a:srgbClr val="000000"/>
                </a:solidFill>
                <a:latin typeface="Calibri" charset="0"/>
                <a:cs typeface="Calibri" charset="0"/>
              </a:rPr>
              <a:t>the Adams-Onis Treaty</a:t>
            </a:r>
          </a:p>
        </p:txBody>
      </p:sp>
      <p:sp>
        <p:nvSpPr>
          <p:cNvPr id="10" name="AutoShape 7"/>
          <p:cNvSpPr>
            <a:spLocks noChangeArrowheads="1"/>
          </p:cNvSpPr>
          <p:nvPr/>
        </p:nvSpPr>
        <p:spPr bwMode="auto">
          <a:xfrm>
            <a:off x="152400" y="3657600"/>
            <a:ext cx="4152900" cy="1616075"/>
          </a:xfrm>
          <a:prstGeom prst="wedgeRectCallout">
            <a:avLst>
              <a:gd name="adj1" fmla="val 12125"/>
              <a:gd name="adj2" fmla="val -9787"/>
            </a:avLst>
          </a:prstGeom>
          <a:solidFill>
            <a:srgbClr val="CCCCFF"/>
          </a:solidFill>
          <a:ln w="12700">
            <a:solidFill>
              <a:schemeClr val="tx1"/>
            </a:solidFill>
            <a:miter lim="800000"/>
            <a:headEnd/>
            <a:tailEnd/>
          </a:ln>
        </p:spPr>
        <p:txBody>
          <a:bodyPr/>
          <a:lstStyle/>
          <a:p>
            <a:pPr algn="ctr">
              <a:lnSpc>
                <a:spcPct val="80000"/>
              </a:lnSpc>
              <a:buSzPct val="90000"/>
              <a:buFont typeface="Arial" charset="0"/>
              <a:buNone/>
            </a:pPr>
            <a:r>
              <a:rPr kumimoji="1" lang="en-US" sz="3200" dirty="0">
                <a:solidFill>
                  <a:srgbClr val="000000"/>
                </a:solidFill>
                <a:latin typeface="Calibri" charset="0"/>
                <a:cs typeface="Calibri" charset="0"/>
              </a:rPr>
              <a:t>In 1818, the USA </a:t>
            </a:r>
            <a:br>
              <a:rPr kumimoji="1" lang="en-US" sz="3200" dirty="0">
                <a:solidFill>
                  <a:srgbClr val="000000"/>
                </a:solidFill>
                <a:latin typeface="Calibri" charset="0"/>
                <a:cs typeface="Calibri" charset="0"/>
              </a:rPr>
            </a:br>
            <a:r>
              <a:rPr kumimoji="1" lang="en-US" sz="3200" dirty="0">
                <a:solidFill>
                  <a:srgbClr val="000000"/>
                </a:solidFill>
                <a:latin typeface="Calibri" charset="0"/>
                <a:cs typeface="Calibri" charset="0"/>
              </a:rPr>
              <a:t>and Britain agreed to establish the Canadian border at the 49</a:t>
            </a:r>
            <a:r>
              <a:rPr lang="en-US" sz="3200" dirty="0">
                <a:solidFill>
                  <a:srgbClr val="000000"/>
                </a:solidFill>
                <a:latin typeface="Calibri" charset="0"/>
                <a:cs typeface="Calibri" charset="0"/>
              </a:rPr>
              <a:t>°</a:t>
            </a:r>
            <a:endParaRPr kumimoji="1" lang="en-US" sz="3200" dirty="0">
              <a:solidFill>
                <a:srgbClr val="000000"/>
              </a:solidFill>
              <a:latin typeface="Calibri" charset="0"/>
              <a:cs typeface="Calibri" charset="0"/>
            </a:endParaRPr>
          </a:p>
        </p:txBody>
      </p:sp>
    </p:spTree>
    <p:extLst>
      <p:ext uri="{BB962C8B-B14F-4D97-AF65-F5344CB8AC3E}">
        <p14:creationId xmlns:p14="http://schemas.microsoft.com/office/powerpoint/2010/main" val="4139859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6763" y="152400"/>
            <a:ext cx="456723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9090" name="Rectangle 1"/>
          <p:cNvSpPr>
            <a:spLocks noChangeArrowheads="1"/>
          </p:cNvSpPr>
          <p:nvPr/>
        </p:nvSpPr>
        <p:spPr bwMode="auto">
          <a:xfrm>
            <a:off x="4576763" y="4267200"/>
            <a:ext cx="1290637" cy="2590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5038" y="2822575"/>
            <a:ext cx="3281362"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800" y="209550"/>
            <a:ext cx="40640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 name="Rectangle 15"/>
          <p:cNvSpPr>
            <a:spLocks noChangeArrowheads="1"/>
          </p:cNvSpPr>
          <p:nvPr/>
        </p:nvSpPr>
        <p:spPr bwMode="auto">
          <a:xfrm>
            <a:off x="101600" y="117475"/>
            <a:ext cx="4165600" cy="3244850"/>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200" dirty="0">
                <a:solidFill>
                  <a:schemeClr val="bg1"/>
                </a:solidFill>
                <a:latin typeface="Calibri" charset="0"/>
                <a:cs typeface="Calibri" charset="0"/>
              </a:rPr>
              <a:t>In 1823, the Monroe Doctrine warned European nations </a:t>
            </a:r>
            <a:br>
              <a:rPr lang="en-US" sz="3200" dirty="0">
                <a:solidFill>
                  <a:schemeClr val="bg1"/>
                </a:solidFill>
                <a:latin typeface="Calibri" charset="0"/>
                <a:cs typeface="Calibri" charset="0"/>
              </a:rPr>
            </a:br>
            <a:r>
              <a:rPr lang="en-US" sz="3200" dirty="0">
                <a:solidFill>
                  <a:schemeClr val="bg1"/>
                </a:solidFill>
                <a:latin typeface="Calibri" charset="0"/>
                <a:cs typeface="Calibri" charset="0"/>
              </a:rPr>
              <a:t>that the USA would protect the Western Hemisphere and that the U.S. would not interfere in Europe</a:t>
            </a:r>
          </a:p>
        </p:txBody>
      </p:sp>
      <p:pic>
        <p:nvPicPr>
          <p:cNvPr id="18" name="Picture 9" descr="1900s_monroe_doctrin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125" y="3416300"/>
            <a:ext cx="4460875"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9" name="Picture 18" descr="169_02_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76775" y="685800"/>
            <a:ext cx="4391025" cy="574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0" name="Rectangle 19"/>
          <p:cNvSpPr>
            <a:spLocks noChangeArrowheads="1"/>
          </p:cNvSpPr>
          <p:nvPr/>
        </p:nvSpPr>
        <p:spPr bwMode="auto">
          <a:xfrm>
            <a:off x="4419600" y="111125"/>
            <a:ext cx="4572000" cy="2860675"/>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200">
                <a:solidFill>
                  <a:schemeClr val="bg1"/>
                </a:solidFill>
                <a:latin typeface="Calibri" charset="0"/>
                <a:cs typeface="Calibri" charset="0"/>
              </a:rPr>
              <a:t>When Latin American nations gained independence, the USA wanted to support the </a:t>
            </a:r>
            <a:br>
              <a:rPr lang="en-US" sz="3200">
                <a:solidFill>
                  <a:schemeClr val="bg1"/>
                </a:solidFill>
                <a:latin typeface="Calibri" charset="0"/>
                <a:cs typeface="Calibri" charset="0"/>
              </a:rPr>
            </a:br>
            <a:r>
              <a:rPr lang="en-US" sz="3200">
                <a:solidFill>
                  <a:schemeClr val="bg1"/>
                </a:solidFill>
                <a:latin typeface="Calibri" charset="0"/>
                <a:cs typeface="Calibri" charset="0"/>
              </a:rPr>
              <a:t>new republics and keep European nations from colonizing Latin America  </a:t>
            </a:r>
          </a:p>
        </p:txBody>
      </p:sp>
    </p:spTree>
    <p:extLst>
      <p:ext uri="{BB962C8B-B14F-4D97-AF65-F5344CB8AC3E}">
        <p14:creationId xmlns:p14="http://schemas.microsoft.com/office/powerpoint/2010/main" val="3436706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grpId="0"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altLang="en-US" smtClean="0">
                <a:solidFill>
                  <a:srgbClr val="FFFFFF"/>
                </a:solidFill>
              </a:rPr>
              <a:t>Significance of Monroe Doctrine</a:t>
            </a:r>
          </a:p>
        </p:txBody>
      </p:sp>
      <p:sp>
        <p:nvSpPr>
          <p:cNvPr id="20483" name="Rectangle 3"/>
          <p:cNvSpPr>
            <a:spLocks noGrp="1" noChangeArrowheads="1"/>
          </p:cNvSpPr>
          <p:nvPr>
            <p:ph idx="1"/>
          </p:nvPr>
        </p:nvSpPr>
        <p:spPr/>
        <p:txBody>
          <a:bodyPr>
            <a:normAutofit fontScale="92500" lnSpcReduction="10000"/>
          </a:bodyPr>
          <a:lstStyle/>
          <a:p>
            <a:pPr eaLnBrk="1" hangingPunct="1"/>
            <a:r>
              <a:rPr lang="en-US" altLang="en-US" smtClean="0">
                <a:solidFill>
                  <a:srgbClr val="FFFFFF"/>
                </a:solidFill>
              </a:rPr>
              <a:t>Expressed American nationalism &amp; desire to be a world player</a:t>
            </a:r>
          </a:p>
          <a:p>
            <a:pPr eaLnBrk="1" hangingPunct="1"/>
            <a:endParaRPr lang="en-US" altLang="en-US" smtClean="0">
              <a:solidFill>
                <a:srgbClr val="FFFFFF"/>
              </a:solidFill>
            </a:endParaRPr>
          </a:p>
          <a:p>
            <a:pPr eaLnBrk="1" hangingPunct="1"/>
            <a:r>
              <a:rPr lang="en-US" altLang="en-US" smtClean="0">
                <a:solidFill>
                  <a:srgbClr val="FFFFFF"/>
                </a:solidFill>
              </a:rPr>
              <a:t>Effective?</a:t>
            </a:r>
          </a:p>
          <a:p>
            <a:pPr lvl="1" eaLnBrk="1" hangingPunct="1"/>
            <a:r>
              <a:rPr lang="en-US" altLang="en-US" smtClean="0">
                <a:solidFill>
                  <a:srgbClr val="FFFFFF"/>
                </a:solidFill>
              </a:rPr>
              <a:t>Russia halted expansion at 54° 40’</a:t>
            </a:r>
          </a:p>
          <a:p>
            <a:pPr lvl="1" eaLnBrk="1" hangingPunct="1"/>
            <a:r>
              <a:rPr lang="en-US" altLang="en-US" smtClean="0">
                <a:solidFill>
                  <a:srgbClr val="FFFFFF"/>
                </a:solidFill>
              </a:rPr>
              <a:t>Europe did not attempt re-conquest of Latin America</a:t>
            </a:r>
          </a:p>
          <a:p>
            <a:pPr lvl="1" eaLnBrk="1" hangingPunct="1"/>
            <a:r>
              <a:rPr lang="en-US" altLang="en-US" smtClean="0">
                <a:solidFill>
                  <a:srgbClr val="FFFFFF"/>
                </a:solidFill>
              </a:rPr>
              <a:t>No major or lasting violations even though U.S. not powerful enough to back it up until the 1860’s</a:t>
            </a:r>
          </a:p>
        </p:txBody>
      </p:sp>
    </p:spTree>
    <p:custDataLst>
      <p:tags r:id="rId1"/>
    </p:custDataLst>
    <p:extLst>
      <p:ext uri="{BB962C8B-B14F-4D97-AF65-F5344CB8AC3E}">
        <p14:creationId xmlns:p14="http://schemas.microsoft.com/office/powerpoint/2010/main" val="13963925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algn="l" eaLnBrk="1" hangingPunct="1"/>
            <a:r>
              <a:rPr lang="en-US" sz="6000" dirty="0">
                <a:solidFill>
                  <a:srgbClr val="FFFFFF"/>
                </a:solidFill>
                <a:latin typeface="+mn-lt"/>
              </a:rPr>
              <a:t>Panic of 1819</a:t>
            </a:r>
          </a:p>
        </p:txBody>
      </p:sp>
      <p:sp>
        <p:nvSpPr>
          <p:cNvPr id="6" name="Rectangle 3"/>
          <p:cNvSpPr txBox="1">
            <a:spLocks noChangeArrowheads="1"/>
          </p:cNvSpPr>
          <p:nvPr/>
        </p:nvSpPr>
        <p:spPr bwMode="auto">
          <a:xfrm>
            <a:off x="457200" y="1600200"/>
            <a:ext cx="8023534" cy="5257800"/>
          </a:xfrm>
          <a:prstGeom prst="rect">
            <a:avLst/>
          </a:prstGeom>
          <a:noFill/>
          <a:ln w="9525">
            <a:noFill/>
            <a:miter lim="800000"/>
            <a:headEnd/>
            <a:tailEnd/>
          </a:ln>
        </p:spPr>
        <p:txBody>
          <a:bodyPr/>
          <a:lstStyle/>
          <a:p>
            <a:pPr marL="285750" indent="-285750">
              <a:buFont typeface="Arial"/>
              <a:buChar char="•"/>
            </a:pPr>
            <a:r>
              <a:rPr lang="en-US" sz="2400" dirty="0" smtClean="0"/>
              <a:t>High demand for American farm goods=high prices</a:t>
            </a:r>
          </a:p>
          <a:p>
            <a:pPr marL="285750" indent="-285750">
              <a:buFont typeface="Arial"/>
              <a:buChar char="•"/>
            </a:pPr>
            <a:r>
              <a:rPr lang="en-US" sz="2400" dirty="0" smtClean="0"/>
              <a:t>High prices=land boom in Western US</a:t>
            </a:r>
          </a:p>
          <a:p>
            <a:pPr marL="285750" indent="-285750">
              <a:buFont typeface="Arial"/>
              <a:buChar char="•"/>
            </a:pPr>
            <a:r>
              <a:rPr lang="en-US" sz="2400" dirty="0" smtClean="0"/>
              <a:t>Easy credit from state banks=fueled land boom</a:t>
            </a:r>
          </a:p>
          <a:p>
            <a:pPr marL="285750" indent="-285750">
              <a:buFont typeface="Arial"/>
              <a:buChar char="•"/>
            </a:pPr>
            <a:r>
              <a:rPr lang="en-US" sz="2400" dirty="0" smtClean="0"/>
              <a:t>New management at 2</a:t>
            </a:r>
            <a:r>
              <a:rPr lang="en-US" sz="2400" baseline="30000" dirty="0" smtClean="0"/>
              <a:t>nd</a:t>
            </a:r>
            <a:r>
              <a:rPr lang="en-US" sz="2400" dirty="0" smtClean="0"/>
              <a:t> Bank of US=tighter credit</a:t>
            </a:r>
          </a:p>
          <a:p>
            <a:pPr marL="285750" indent="-285750">
              <a:buFont typeface="Arial"/>
              <a:buChar char="•"/>
            </a:pPr>
            <a:r>
              <a:rPr lang="en-US" sz="2400" dirty="0" smtClean="0"/>
              <a:t>State banks fail=financial panic</a:t>
            </a:r>
          </a:p>
          <a:p>
            <a:pPr marL="285750" indent="-285750">
              <a:buFont typeface="Arial"/>
              <a:buChar char="•"/>
            </a:pPr>
            <a:r>
              <a:rPr lang="en-US" sz="2400" dirty="0" smtClean="0"/>
              <a:t>Blame=National Bank</a:t>
            </a:r>
          </a:p>
          <a:p>
            <a:pPr marL="285750" indent="-285750">
              <a:buFont typeface="Arial"/>
              <a:buChar char="•"/>
            </a:pPr>
            <a:r>
              <a:rPr lang="en-US" sz="2400" dirty="0" smtClean="0"/>
              <a:t>Six year financial depression</a:t>
            </a:r>
          </a:p>
          <a:p>
            <a:pPr marL="285750" indent="-285750">
              <a:buFont typeface="Arial"/>
              <a:buChar char="•"/>
            </a:pPr>
            <a:endParaRPr lang="en-US" sz="2400" dirty="0" smtClean="0"/>
          </a:p>
        </p:txBody>
      </p:sp>
    </p:spTree>
    <p:extLst>
      <p:ext uri="{BB962C8B-B14F-4D97-AF65-F5344CB8AC3E}">
        <p14:creationId xmlns:p14="http://schemas.microsoft.com/office/powerpoint/2010/main" val="488387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4"/>
          <p:cNvPicPr>
            <a:picLocks noChangeAspect="1" noChangeArrowheads="1"/>
          </p:cNvPicPr>
          <p:nvPr/>
        </p:nvPicPr>
        <p:blipFill>
          <a:blip r:embed="rId2" cstate="email">
            <a:lum bright="-6000" contrast="12000"/>
            <a:extLst>
              <a:ext uri="{28A0092B-C50C-407E-A947-70E740481C1C}">
                <a14:useLocalDpi xmlns:a14="http://schemas.microsoft.com/office/drawing/2010/main"/>
              </a:ext>
            </a:extLst>
          </a:blip>
          <a:srcRect t="1857"/>
          <a:stretch>
            <a:fillRect/>
          </a:stretch>
        </p:blipFill>
        <p:spPr bwMode="auto">
          <a:xfrm>
            <a:off x="828675" y="1828800"/>
            <a:ext cx="78581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90114" name="Rectangle 2"/>
          <p:cNvSpPr txBox="1">
            <a:spLocks noChangeArrowheads="1"/>
          </p:cNvSpPr>
          <p:nvPr/>
        </p:nvSpPr>
        <p:spPr bwMode="auto">
          <a:xfrm>
            <a:off x="0" y="1427163"/>
            <a:ext cx="91440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kumimoji="1" lang="en-US" dirty="0">
                <a:latin typeface="Calibri" charset="0"/>
                <a:cs typeface="Calibri" charset="0"/>
              </a:rPr>
              <a:t>American Slave Population, 1790-1820</a:t>
            </a:r>
          </a:p>
        </p:txBody>
      </p:sp>
      <p:sp>
        <p:nvSpPr>
          <p:cNvPr id="90115" name="Rectangle 2"/>
          <p:cNvSpPr>
            <a:spLocks noChangeArrowheads="1"/>
          </p:cNvSpPr>
          <p:nvPr/>
        </p:nvSpPr>
        <p:spPr bwMode="auto">
          <a:xfrm>
            <a:off x="134938" y="76200"/>
            <a:ext cx="8856662" cy="1290610"/>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dirty="0">
                <a:solidFill>
                  <a:schemeClr val="bg1"/>
                </a:solidFill>
                <a:latin typeface="Calibri" charset="0"/>
                <a:cs typeface="Calibri" charset="0"/>
              </a:rPr>
              <a:t>The Era of Good Feelings was a time of nationalism, but there were growing problems between the North and South (called sectionalism)</a:t>
            </a:r>
          </a:p>
        </p:txBody>
      </p:sp>
    </p:spTree>
    <p:extLst>
      <p:ext uri="{BB962C8B-B14F-4D97-AF65-F5344CB8AC3E}">
        <p14:creationId xmlns:p14="http://schemas.microsoft.com/office/powerpoint/2010/main" val="34480286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4"/>
          <p:cNvPicPr>
            <a:picLocks noChangeAspect="1" noChangeArrowheads="1"/>
          </p:cNvPicPr>
          <p:nvPr/>
        </p:nvPicPr>
        <p:blipFill>
          <a:blip r:embed="rId2" cstate="email">
            <a:lum bright="-6000" contrast="12000"/>
            <a:extLst>
              <a:ext uri="{28A0092B-C50C-407E-A947-70E740481C1C}">
                <a14:useLocalDpi xmlns:a14="http://schemas.microsoft.com/office/drawing/2010/main"/>
              </a:ext>
            </a:extLst>
          </a:blip>
          <a:srcRect t="1857"/>
          <a:stretch>
            <a:fillRect/>
          </a:stretch>
        </p:blipFill>
        <p:spPr bwMode="auto">
          <a:xfrm>
            <a:off x="828675" y="1828800"/>
            <a:ext cx="78581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91138" name="Rectangle 2"/>
          <p:cNvSpPr txBox="1">
            <a:spLocks noChangeArrowheads="1"/>
          </p:cNvSpPr>
          <p:nvPr/>
        </p:nvSpPr>
        <p:spPr bwMode="auto">
          <a:xfrm>
            <a:off x="0" y="1427163"/>
            <a:ext cx="91440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kumimoji="1" lang="en-US" dirty="0">
                <a:latin typeface="Calibri" charset="0"/>
                <a:cs typeface="Calibri" charset="0"/>
              </a:rPr>
              <a:t>American Slave Population, 1790-1820</a:t>
            </a:r>
          </a:p>
        </p:txBody>
      </p:sp>
      <p:sp>
        <p:nvSpPr>
          <p:cNvPr id="91139" name="Rectangle 2"/>
          <p:cNvSpPr>
            <a:spLocks noChangeArrowheads="1"/>
          </p:cNvSpPr>
          <p:nvPr/>
        </p:nvSpPr>
        <p:spPr bwMode="auto">
          <a:xfrm>
            <a:off x="76200" y="163513"/>
            <a:ext cx="5046663" cy="1284287"/>
          </a:xfrm>
          <a:prstGeom prst="rect">
            <a:avLst/>
          </a:prstGeom>
          <a:solidFill>
            <a:srgbClr val="CCECFF"/>
          </a:solidFill>
          <a:ln w="9525">
            <a:solidFill>
              <a:schemeClr val="tx1"/>
            </a:solidFill>
            <a:miter lim="800000"/>
            <a:headEnd/>
            <a:tailEnd/>
          </a:ln>
        </p:spPr>
        <p:txBody>
          <a:bodyPr>
            <a:spAutoFit/>
          </a:bodyPr>
          <a:lstStyle/>
          <a:p>
            <a:pPr algn="ctr">
              <a:lnSpc>
                <a:spcPct val="80000"/>
              </a:lnSpc>
            </a:pPr>
            <a:r>
              <a:rPr lang="en-US" sz="3200" dirty="0">
                <a:solidFill>
                  <a:schemeClr val="bg1"/>
                </a:solidFill>
                <a:latin typeface="Calibri" charset="0"/>
                <a:cs typeface="Calibri" charset="0"/>
              </a:rPr>
              <a:t>Northerners &amp; Southerners disagreed over slavery, taxes, and the role of government</a:t>
            </a:r>
          </a:p>
        </p:txBody>
      </p:sp>
      <p:sp>
        <p:nvSpPr>
          <p:cNvPr id="91140" name="Rectangle 4"/>
          <p:cNvSpPr>
            <a:spLocks noChangeArrowheads="1"/>
          </p:cNvSpPr>
          <p:nvPr/>
        </p:nvSpPr>
        <p:spPr bwMode="auto">
          <a:xfrm>
            <a:off x="5257800" y="163513"/>
            <a:ext cx="3733800" cy="1284287"/>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200">
                <a:solidFill>
                  <a:schemeClr val="bg1"/>
                </a:solidFill>
                <a:latin typeface="Calibri" charset="0"/>
                <a:cs typeface="Calibri" charset="0"/>
              </a:rPr>
              <a:t>These disagreements dominated politics from 1820 to 1860 </a:t>
            </a:r>
          </a:p>
        </p:txBody>
      </p:sp>
    </p:spTree>
    <p:extLst>
      <p:ext uri="{BB962C8B-B14F-4D97-AF65-F5344CB8AC3E}">
        <p14:creationId xmlns:p14="http://schemas.microsoft.com/office/powerpoint/2010/main" val="36692127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4.1.I.A: </a:t>
            </a:r>
            <a:r>
              <a:rPr lang="en-US" dirty="0"/>
              <a:t>In the early 1800s, national political parties continued to debate issues such as the tariff, powers of the federal government, and relations with European powers. </a:t>
            </a:r>
          </a:p>
          <a:p>
            <a:pPr lvl="0"/>
            <a:r>
              <a:rPr lang="en-US" dirty="0" smtClean="0"/>
              <a:t>4.1.I.B: </a:t>
            </a:r>
            <a:r>
              <a:rPr lang="en-US" dirty="0"/>
              <a:t>Supreme Court decisions established the primacy of the judiciary in determining the meaning of the Constitution and asserted that federal laws took precedence over state laws. </a:t>
            </a:r>
            <a:endParaRPr lang="en-US" dirty="0" smtClean="0"/>
          </a:p>
          <a:p>
            <a:r>
              <a:rPr lang="en-US" dirty="0" smtClean="0"/>
              <a:t>4.3</a:t>
            </a:r>
            <a:r>
              <a:rPr lang="en-US" smtClean="0"/>
              <a:t>.I.A. </a:t>
            </a:r>
            <a:r>
              <a:rPr lang="en-US" dirty="0"/>
              <a:t>Following the Louisiana Purchase, the United States government sought influence and control over North America and the Western Hemisphere through a variety of means, including exploration, military actions, American Indian removal, and diplomatic efforts such as the Monroe Doctrine.</a:t>
            </a:r>
          </a:p>
          <a:p>
            <a:endParaRPr lang="en-US" dirty="0"/>
          </a:p>
        </p:txBody>
      </p:sp>
    </p:spTree>
    <p:extLst>
      <p:ext uri="{BB962C8B-B14F-4D97-AF65-F5344CB8AC3E}">
        <p14:creationId xmlns:p14="http://schemas.microsoft.com/office/powerpoint/2010/main" val="182381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533400"/>
            <a:ext cx="8229600" cy="1066800"/>
          </a:xfrm>
        </p:spPr>
        <p:txBody>
          <a:bodyPr/>
          <a:lstStyle/>
          <a:p>
            <a:pPr eaLnBrk="1" hangingPunct="1"/>
            <a:r>
              <a:rPr lang="en-US" altLang="en-US" smtClean="0"/>
              <a:t>Slavery &amp; the Sectional Balance</a:t>
            </a:r>
          </a:p>
        </p:txBody>
      </p:sp>
      <p:sp>
        <p:nvSpPr>
          <p:cNvPr id="25603" name="Rectangle 3"/>
          <p:cNvSpPr>
            <a:spLocks noGrp="1" noChangeArrowheads="1"/>
          </p:cNvSpPr>
          <p:nvPr>
            <p:ph idx="1"/>
          </p:nvPr>
        </p:nvSpPr>
        <p:spPr>
          <a:xfrm>
            <a:off x="182563" y="1600200"/>
            <a:ext cx="8837612" cy="5257800"/>
          </a:xfrm>
        </p:spPr>
        <p:txBody>
          <a:bodyPr/>
          <a:lstStyle/>
          <a:p>
            <a:pPr eaLnBrk="1" hangingPunct="1"/>
            <a:r>
              <a:rPr lang="en-US" altLang="en-US" dirty="0" smtClean="0">
                <a:solidFill>
                  <a:srgbClr val="FFFFFF"/>
                </a:solidFill>
              </a:rPr>
              <a:t>Sectional tensions increased (1819) when Missouri applied for statehood</a:t>
            </a:r>
          </a:p>
          <a:p>
            <a:pPr eaLnBrk="1" hangingPunct="1"/>
            <a:endParaRPr lang="en-US" altLang="en-US" dirty="0" smtClean="0">
              <a:solidFill>
                <a:srgbClr val="FFFFFF"/>
              </a:solidFill>
            </a:endParaRPr>
          </a:p>
          <a:p>
            <a:pPr eaLnBrk="1" hangingPunct="1"/>
            <a:r>
              <a:rPr lang="en-US" altLang="en-US" dirty="0" smtClean="0">
                <a:solidFill>
                  <a:srgbClr val="FFFFFF"/>
                </a:solidFill>
              </a:rPr>
              <a:t>H of Reps. passed anti-slavery Tallmadge amendment to Missouri Bill </a:t>
            </a:r>
          </a:p>
          <a:p>
            <a:pPr lvl="1" eaLnBrk="1" hangingPunct="1"/>
            <a:r>
              <a:rPr lang="en-US" altLang="en-US" sz="2400" dirty="0" smtClean="0">
                <a:solidFill>
                  <a:srgbClr val="FFFFFF"/>
                </a:solidFill>
              </a:rPr>
              <a:t>Would ban further slavery in MO</a:t>
            </a:r>
          </a:p>
          <a:p>
            <a:pPr lvl="1" eaLnBrk="1" hangingPunct="1"/>
            <a:r>
              <a:rPr lang="en-US" altLang="en-US" sz="2400" dirty="0" smtClean="0">
                <a:solidFill>
                  <a:srgbClr val="FFFFFF"/>
                </a:solidFill>
              </a:rPr>
              <a:t>Children born to slaves would be emancipated at age 25</a:t>
            </a:r>
            <a:endParaRPr lang="en-US" altLang="en-US" dirty="0" smtClean="0">
              <a:solidFill>
                <a:srgbClr val="FFFFFF"/>
              </a:solidFill>
            </a:endParaRPr>
          </a:p>
          <a:p>
            <a:pPr lvl="1" eaLnBrk="1" hangingPunct="1"/>
            <a:endParaRPr lang="en-US" altLang="en-US" dirty="0" smtClean="0">
              <a:solidFill>
                <a:srgbClr val="FFFFFF"/>
              </a:solidFill>
            </a:endParaRPr>
          </a:p>
        </p:txBody>
      </p:sp>
    </p:spTree>
    <p:custDataLst>
      <p:tags r:id="rId1"/>
    </p:custDataLst>
    <p:extLst>
      <p:ext uri="{BB962C8B-B14F-4D97-AF65-F5344CB8AC3E}">
        <p14:creationId xmlns:p14="http://schemas.microsoft.com/office/powerpoint/2010/main" val="40092120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7813"/>
            <a:ext cx="8229600" cy="642937"/>
          </a:xfrm>
        </p:spPr>
        <p:txBody>
          <a:bodyPr>
            <a:normAutofit fontScale="90000"/>
          </a:bodyPr>
          <a:lstStyle/>
          <a:p>
            <a:pPr eaLnBrk="1" fontAlgn="auto" hangingPunct="1">
              <a:spcAft>
                <a:spcPts val="0"/>
              </a:spcAft>
              <a:defRPr/>
            </a:pPr>
            <a:r>
              <a:rPr lang="en-US" dirty="0" smtClean="0"/>
              <a:t>Tallmadge Amendment</a:t>
            </a:r>
          </a:p>
        </p:txBody>
      </p:sp>
      <p:sp>
        <p:nvSpPr>
          <p:cNvPr id="26627" name="Rectangle 3"/>
          <p:cNvSpPr>
            <a:spLocks noGrp="1" noChangeArrowheads="1"/>
          </p:cNvSpPr>
          <p:nvPr>
            <p:ph idx="1"/>
          </p:nvPr>
        </p:nvSpPr>
        <p:spPr>
          <a:xfrm>
            <a:off x="0" y="990600"/>
            <a:ext cx="9020175" cy="5638800"/>
          </a:xfrm>
        </p:spPr>
        <p:txBody>
          <a:bodyPr/>
          <a:lstStyle/>
          <a:p>
            <a:pPr eaLnBrk="1" hangingPunct="1"/>
            <a:r>
              <a:rPr lang="en-US" altLang="en-US" smtClean="0"/>
              <a:t>Southerners &amp; Westerners opposed</a:t>
            </a:r>
          </a:p>
          <a:p>
            <a:pPr eaLnBrk="1" hangingPunct="1"/>
            <a:r>
              <a:rPr lang="en-US" altLang="en-US" smtClean="0"/>
              <a:t>South viewed it as threat to sectional balance between N &amp; S</a:t>
            </a:r>
          </a:p>
          <a:p>
            <a:pPr lvl="1" eaLnBrk="1" hangingPunct="1"/>
            <a:r>
              <a:rPr lang="en-US" altLang="en-US" smtClean="0">
                <a:solidFill>
                  <a:schemeClr val="tx1"/>
                </a:solidFill>
              </a:rPr>
              <a:t>North had pop. advantage in H of R</a:t>
            </a:r>
          </a:p>
          <a:p>
            <a:pPr lvl="1" eaLnBrk="1" hangingPunct="1"/>
            <a:r>
              <a:rPr lang="en-US" altLang="en-US" smtClean="0">
                <a:solidFill>
                  <a:schemeClr val="tx1"/>
                </a:solidFill>
              </a:rPr>
              <a:t>South = in Senate (11 states per)</a:t>
            </a:r>
          </a:p>
          <a:p>
            <a:pPr eaLnBrk="1" hangingPunct="1"/>
            <a:r>
              <a:rPr lang="en-US" altLang="en-US" smtClean="0"/>
              <a:t>Equality in Senate means N can’t interfere w/ slavery</a:t>
            </a:r>
          </a:p>
          <a:p>
            <a:pPr eaLnBrk="1" hangingPunct="1"/>
            <a:r>
              <a:rPr lang="en-US" altLang="en-US" smtClean="0"/>
              <a:t>Tallmadge Act defeated in Senate</a:t>
            </a:r>
          </a:p>
        </p:txBody>
      </p:sp>
    </p:spTree>
    <p:custDataLst>
      <p:tags r:id="rId1"/>
    </p:custDataLst>
    <p:extLst>
      <p:ext uri="{BB962C8B-B14F-4D97-AF65-F5344CB8AC3E}">
        <p14:creationId xmlns:p14="http://schemas.microsoft.com/office/powerpoint/2010/main" val="190988340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http://upload.wikimedia.org/wikipedia/commons/c/c8/United_States_1820-1821-07.png"/>
          <p:cNvPicPr>
            <a:picLocks noChangeAspect="1" noChangeArrowheads="1"/>
          </p:cNvPicPr>
          <p:nvPr/>
        </p:nvPicPr>
        <p:blipFill>
          <a:blip r:embed="rId3" cstate="email">
            <a:extLst>
              <a:ext uri="{28A0092B-C50C-407E-A947-70E740481C1C}">
                <a14:useLocalDpi xmlns:a14="http://schemas.microsoft.com/office/drawing/2010/main"/>
              </a:ext>
            </a:extLst>
          </a:blip>
          <a:srcRect t="7298"/>
          <a:stretch>
            <a:fillRect/>
          </a:stretch>
        </p:blipFill>
        <p:spPr bwMode="auto">
          <a:xfrm>
            <a:off x="381000" y="1473200"/>
            <a:ext cx="84582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Rectangle 3"/>
          <p:cNvSpPr>
            <a:spLocks noChangeArrowheads="1"/>
          </p:cNvSpPr>
          <p:nvPr/>
        </p:nvSpPr>
        <p:spPr bwMode="auto">
          <a:xfrm>
            <a:off x="228600" y="100013"/>
            <a:ext cx="3962400" cy="1253164"/>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100" dirty="0">
                <a:solidFill>
                  <a:schemeClr val="bg1"/>
                </a:solidFill>
                <a:latin typeface="Calibri" charset="0"/>
                <a:cs typeface="Calibri" charset="0"/>
              </a:rPr>
              <a:t>When Missouri applied to become a U.S. state, sectionalism emerged</a:t>
            </a:r>
          </a:p>
        </p:txBody>
      </p:sp>
      <p:sp>
        <p:nvSpPr>
          <p:cNvPr id="92163" name="Rectangle 4"/>
          <p:cNvSpPr>
            <a:spLocks noChangeArrowheads="1"/>
          </p:cNvSpPr>
          <p:nvPr/>
        </p:nvSpPr>
        <p:spPr bwMode="auto">
          <a:xfrm>
            <a:off x="4343400" y="76200"/>
            <a:ext cx="4648200" cy="1246188"/>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100">
                <a:solidFill>
                  <a:schemeClr val="bg1"/>
                </a:solidFill>
                <a:latin typeface="Calibri" charset="0"/>
                <a:cs typeface="Calibri" charset="0"/>
              </a:rPr>
              <a:t>Northerners did not want Southern states to increase power in the national gov’t</a:t>
            </a:r>
          </a:p>
        </p:txBody>
      </p:sp>
      <p:sp>
        <p:nvSpPr>
          <p:cNvPr id="7" name="Rectangle 6"/>
          <p:cNvSpPr>
            <a:spLocks noChangeArrowheads="1"/>
          </p:cNvSpPr>
          <p:nvPr/>
        </p:nvSpPr>
        <p:spPr bwMode="auto">
          <a:xfrm>
            <a:off x="76200" y="1447800"/>
            <a:ext cx="5410200" cy="1253164"/>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100">
                <a:solidFill>
                  <a:schemeClr val="bg1"/>
                </a:solidFill>
                <a:latin typeface="Calibri" charset="0"/>
                <a:cs typeface="Calibri" charset="0"/>
              </a:rPr>
              <a:t>If Missouri entered as a slave state, the South would have </a:t>
            </a:r>
            <a:br>
              <a:rPr lang="en-US" sz="3100">
                <a:solidFill>
                  <a:schemeClr val="bg1"/>
                </a:solidFill>
                <a:latin typeface="Calibri" charset="0"/>
                <a:cs typeface="Calibri" charset="0"/>
              </a:rPr>
            </a:br>
            <a:r>
              <a:rPr lang="en-US" sz="3100">
                <a:solidFill>
                  <a:schemeClr val="bg1"/>
                </a:solidFill>
                <a:latin typeface="Calibri" charset="0"/>
                <a:cs typeface="Calibri" charset="0"/>
              </a:rPr>
              <a:t>2 more Senators than the North </a:t>
            </a:r>
          </a:p>
        </p:txBody>
      </p:sp>
    </p:spTree>
    <p:extLst>
      <p:ext uri="{BB962C8B-B14F-4D97-AF65-F5344CB8AC3E}">
        <p14:creationId xmlns:p14="http://schemas.microsoft.com/office/powerpoint/2010/main" val="2942327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3" descr="map-Missouri Compromise"/>
          <p:cNvPicPr>
            <a:picLocks noChangeAspect="1" noChangeArrowheads="1"/>
          </p:cNvPicPr>
          <p:nvPr/>
        </p:nvPicPr>
        <p:blipFill>
          <a:blip r:embed="rId3" cstate="email">
            <a:lum bright="-6000" contrast="12000"/>
            <a:extLst>
              <a:ext uri="{28A0092B-C50C-407E-A947-70E740481C1C}">
                <a14:useLocalDpi xmlns:a14="http://schemas.microsoft.com/office/drawing/2010/main"/>
              </a:ext>
            </a:extLst>
          </a:blip>
          <a:srcRect/>
          <a:stretch>
            <a:fillRect/>
          </a:stretch>
        </p:blipFill>
        <p:spPr bwMode="auto">
          <a:xfrm>
            <a:off x="152400" y="1081088"/>
            <a:ext cx="8826500" cy="58531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2996" name="Oval 4"/>
          <p:cNvSpPr>
            <a:spLocks noChangeArrowheads="1"/>
          </p:cNvSpPr>
          <p:nvPr/>
        </p:nvSpPr>
        <p:spPr bwMode="auto">
          <a:xfrm>
            <a:off x="4572000" y="3352800"/>
            <a:ext cx="1176338" cy="11303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3200">
              <a:latin typeface="Calibri" charset="0"/>
              <a:cs typeface="Calibri" charset="0"/>
            </a:endParaRPr>
          </a:p>
        </p:txBody>
      </p:sp>
      <p:sp>
        <p:nvSpPr>
          <p:cNvPr id="94211" name="Rectangle 8"/>
          <p:cNvSpPr>
            <a:spLocks noGrp="1" noChangeArrowheads="1"/>
          </p:cNvSpPr>
          <p:nvPr>
            <p:ph type="title"/>
          </p:nvPr>
        </p:nvSpPr>
        <p:spPr>
          <a:xfrm>
            <a:off x="685800" y="76200"/>
            <a:ext cx="7772400" cy="914400"/>
          </a:xfrm>
          <a:solidFill>
            <a:srgbClr val="FFCCFF"/>
          </a:solidFill>
          <a:ln w="12700">
            <a:solidFill>
              <a:schemeClr val="tx1"/>
            </a:solidFill>
            <a:miter lim="800000"/>
            <a:headEnd/>
            <a:tailEnd/>
          </a:ln>
        </p:spPr>
        <p:txBody>
          <a:bodyPr>
            <a:normAutofit fontScale="90000"/>
          </a:bodyPr>
          <a:lstStyle/>
          <a:p>
            <a:pPr>
              <a:lnSpc>
                <a:spcPct val="85000"/>
              </a:lnSpc>
            </a:pPr>
            <a:r>
              <a:rPr lang="en-US" sz="3200" dirty="0">
                <a:solidFill>
                  <a:srgbClr val="000000"/>
                </a:solidFill>
                <a:latin typeface="Calibri" charset="0"/>
                <a:cs typeface="Calibri" charset="0"/>
              </a:rPr>
              <a:t>In 1820, Henry Clay negotiated the </a:t>
            </a:r>
            <a:br>
              <a:rPr lang="en-US" sz="3200" dirty="0">
                <a:solidFill>
                  <a:srgbClr val="000000"/>
                </a:solidFill>
                <a:latin typeface="Calibri" charset="0"/>
                <a:cs typeface="Calibri" charset="0"/>
              </a:rPr>
            </a:br>
            <a:r>
              <a:rPr lang="en-US" sz="3200" dirty="0">
                <a:solidFill>
                  <a:srgbClr val="000000"/>
                </a:solidFill>
                <a:latin typeface="Calibri" charset="0"/>
                <a:cs typeface="Calibri" charset="0"/>
              </a:rPr>
              <a:t>Missouri Compromise (Compromise of 1820)</a:t>
            </a:r>
          </a:p>
        </p:txBody>
      </p:sp>
      <p:sp>
        <p:nvSpPr>
          <p:cNvPr id="213001" name="Oval 9"/>
          <p:cNvSpPr>
            <a:spLocks noChangeArrowheads="1"/>
          </p:cNvSpPr>
          <p:nvPr/>
        </p:nvSpPr>
        <p:spPr bwMode="auto">
          <a:xfrm>
            <a:off x="7951788" y="1308100"/>
            <a:ext cx="735012" cy="11303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3200">
              <a:latin typeface="Calibri" charset="0"/>
              <a:cs typeface="Calibri" charset="0"/>
            </a:endParaRPr>
          </a:p>
        </p:txBody>
      </p:sp>
      <p:sp>
        <p:nvSpPr>
          <p:cNvPr id="213002" name="AutoShape 10"/>
          <p:cNvSpPr>
            <a:spLocks noChangeArrowheads="1"/>
          </p:cNvSpPr>
          <p:nvPr/>
        </p:nvSpPr>
        <p:spPr bwMode="auto">
          <a:xfrm>
            <a:off x="3976688" y="2433638"/>
            <a:ext cx="3124200" cy="836612"/>
          </a:xfrm>
          <a:prstGeom prst="wedgeRectCallout">
            <a:avLst>
              <a:gd name="adj1" fmla="val 343"/>
              <a:gd name="adj2" fmla="val 119894"/>
            </a:avLst>
          </a:prstGeom>
          <a:solidFill>
            <a:srgbClr val="FFFF99"/>
          </a:solidFill>
          <a:ln w="12700">
            <a:solidFill>
              <a:schemeClr val="tx1"/>
            </a:solidFill>
            <a:miter lim="800000"/>
            <a:headEnd/>
            <a:tailEnd/>
          </a:ln>
        </p:spPr>
        <p:txBody>
          <a:bodyPr/>
          <a:lstStyle/>
          <a:p>
            <a:pPr algn="ctr" eaLnBrk="1" hangingPunct="1">
              <a:lnSpc>
                <a:spcPct val="80000"/>
              </a:lnSpc>
            </a:pPr>
            <a:r>
              <a:rPr lang="en-US" sz="3200">
                <a:solidFill>
                  <a:srgbClr val="000000"/>
                </a:solidFill>
                <a:latin typeface="Calibri" charset="0"/>
                <a:cs typeface="Calibri" charset="0"/>
              </a:rPr>
              <a:t>Missouri became a slave state</a:t>
            </a:r>
          </a:p>
        </p:txBody>
      </p:sp>
      <p:sp>
        <p:nvSpPr>
          <p:cNvPr id="213003" name="AutoShape 11"/>
          <p:cNvSpPr>
            <a:spLocks noChangeArrowheads="1"/>
          </p:cNvSpPr>
          <p:nvPr/>
        </p:nvSpPr>
        <p:spPr bwMode="auto">
          <a:xfrm>
            <a:off x="3944938" y="1143000"/>
            <a:ext cx="3751262" cy="1219200"/>
          </a:xfrm>
          <a:prstGeom prst="wedgeRectCallout">
            <a:avLst>
              <a:gd name="adj1" fmla="val 61519"/>
              <a:gd name="adj2" fmla="val 18954"/>
            </a:avLst>
          </a:prstGeom>
          <a:solidFill>
            <a:srgbClr val="CCFFCC"/>
          </a:solidFill>
          <a:ln w="12700">
            <a:solidFill>
              <a:schemeClr val="tx1"/>
            </a:solidFill>
            <a:miter lim="800000"/>
            <a:headEnd/>
            <a:tailEnd/>
          </a:ln>
        </p:spPr>
        <p:txBody>
          <a:bodyPr/>
          <a:lstStyle/>
          <a:p>
            <a:pPr algn="ctr" eaLnBrk="1" hangingPunct="1">
              <a:lnSpc>
                <a:spcPct val="80000"/>
              </a:lnSpc>
            </a:pPr>
            <a:r>
              <a:rPr lang="en-US" sz="3100">
                <a:solidFill>
                  <a:srgbClr val="000000"/>
                </a:solidFill>
                <a:latin typeface="Calibri" charset="0"/>
                <a:cs typeface="Calibri" charset="0"/>
              </a:rPr>
              <a:t>Maine broke from Massachusetts and became a free state</a:t>
            </a:r>
          </a:p>
        </p:txBody>
      </p:sp>
      <p:sp>
        <p:nvSpPr>
          <p:cNvPr id="213004" name="AutoShape 12"/>
          <p:cNvSpPr>
            <a:spLocks noChangeArrowheads="1"/>
          </p:cNvSpPr>
          <p:nvPr/>
        </p:nvSpPr>
        <p:spPr bwMode="auto">
          <a:xfrm>
            <a:off x="76200" y="5195888"/>
            <a:ext cx="4800600" cy="1281112"/>
          </a:xfrm>
          <a:prstGeom prst="wedgeRectCallout">
            <a:avLst>
              <a:gd name="adj1" fmla="val 8620"/>
              <a:gd name="adj2" fmla="val 1491"/>
            </a:avLst>
          </a:prstGeom>
          <a:solidFill>
            <a:srgbClr val="CCCCFF"/>
          </a:solidFill>
          <a:ln w="12700">
            <a:solidFill>
              <a:schemeClr val="tx1"/>
            </a:solidFill>
            <a:miter lim="800000"/>
            <a:headEnd/>
            <a:tailEnd/>
          </a:ln>
        </p:spPr>
        <p:txBody>
          <a:bodyPr/>
          <a:lstStyle/>
          <a:p>
            <a:pPr algn="ctr" eaLnBrk="1" hangingPunct="1">
              <a:lnSpc>
                <a:spcPct val="80000"/>
              </a:lnSpc>
            </a:pPr>
            <a:r>
              <a:rPr lang="en-US" sz="3200">
                <a:solidFill>
                  <a:srgbClr val="000000"/>
                </a:solidFill>
                <a:latin typeface="Calibri" charset="0"/>
                <a:cs typeface="Calibri" charset="0"/>
              </a:rPr>
              <a:t>Slavery was outlawed in </a:t>
            </a:r>
            <a:br>
              <a:rPr lang="en-US" sz="3200">
                <a:solidFill>
                  <a:srgbClr val="000000"/>
                </a:solidFill>
                <a:latin typeface="Calibri" charset="0"/>
                <a:cs typeface="Calibri" charset="0"/>
              </a:rPr>
            </a:br>
            <a:r>
              <a:rPr lang="en-US" sz="3200">
                <a:solidFill>
                  <a:srgbClr val="000000"/>
                </a:solidFill>
                <a:latin typeface="Calibri" charset="0"/>
                <a:cs typeface="Calibri" charset="0"/>
              </a:rPr>
              <a:t>all western territories above the latitude of 36°30'</a:t>
            </a:r>
          </a:p>
        </p:txBody>
      </p:sp>
    </p:spTree>
    <p:extLst>
      <p:ext uri="{BB962C8B-B14F-4D97-AF65-F5344CB8AC3E}">
        <p14:creationId xmlns:p14="http://schemas.microsoft.com/office/powerpoint/2010/main" val="1134770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299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1300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13001"/>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1300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13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nimBg="1" autoUpdateAnimBg="0"/>
      <p:bldP spid="213001" grpId="0" animBg="1" autoUpdateAnimBg="0"/>
      <p:bldP spid="213002" grpId="0" animBg="1" autoUpdateAnimBg="0"/>
      <p:bldP spid="213003" grpId="0" animBg="1" autoUpdateAnimBg="0"/>
      <p:bldP spid="213004"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609600"/>
            <a:ext cx="8229600" cy="1066800"/>
          </a:xfrm>
        </p:spPr>
        <p:txBody>
          <a:bodyPr/>
          <a:lstStyle/>
          <a:p>
            <a:pPr eaLnBrk="1" hangingPunct="1"/>
            <a:r>
              <a:rPr lang="en-US" altLang="en-US" smtClean="0"/>
              <a:t>Mutual benefits &amp; displeasure</a:t>
            </a:r>
          </a:p>
        </p:txBody>
      </p:sp>
      <p:sp>
        <p:nvSpPr>
          <p:cNvPr id="29699" name="Rectangle 3"/>
          <p:cNvSpPr>
            <a:spLocks noGrp="1" noChangeArrowheads="1"/>
          </p:cNvSpPr>
          <p:nvPr>
            <p:ph idx="1"/>
          </p:nvPr>
        </p:nvSpPr>
        <p:spPr>
          <a:xfrm>
            <a:off x="306388" y="2057400"/>
            <a:ext cx="8837612" cy="4953000"/>
          </a:xfrm>
        </p:spPr>
        <p:txBody>
          <a:bodyPr/>
          <a:lstStyle/>
          <a:p>
            <a:pPr eaLnBrk="1" hangingPunct="1"/>
            <a:r>
              <a:rPr lang="en-US" altLang="en-US" dirty="0" smtClean="0">
                <a:solidFill>
                  <a:srgbClr val="FFFFFF"/>
                </a:solidFill>
              </a:rPr>
              <a:t>North - remainder of Lou. Terr. free</a:t>
            </a:r>
          </a:p>
          <a:p>
            <a:pPr eaLnBrk="1" hangingPunct="1"/>
            <a:r>
              <a:rPr lang="en-US" altLang="en-US" dirty="0" smtClean="0">
                <a:solidFill>
                  <a:srgbClr val="FFFFFF"/>
                </a:solidFill>
              </a:rPr>
              <a:t>South - a new slave state </a:t>
            </a:r>
          </a:p>
          <a:p>
            <a:pPr lvl="1" eaLnBrk="1" hangingPunct="1"/>
            <a:r>
              <a:rPr lang="en-US" altLang="en-US" dirty="0" smtClean="0">
                <a:solidFill>
                  <a:srgbClr val="FFFFFF"/>
                </a:solidFill>
              </a:rPr>
              <a:t>&amp; potential for more south of line</a:t>
            </a:r>
          </a:p>
          <a:p>
            <a:pPr eaLnBrk="1" hangingPunct="1"/>
            <a:r>
              <a:rPr lang="en-US" altLang="en-US" dirty="0" smtClean="0">
                <a:solidFill>
                  <a:srgbClr val="FFFFFF"/>
                </a:solidFill>
              </a:rPr>
              <a:t>Deal only lasts 30 years</a:t>
            </a:r>
          </a:p>
          <a:p>
            <a:pPr eaLnBrk="1" hangingPunct="1"/>
            <a:r>
              <a:rPr lang="en-US" altLang="en-US" dirty="0" smtClean="0">
                <a:solidFill>
                  <a:srgbClr val="FFFFFF"/>
                </a:solidFill>
              </a:rPr>
              <a:t>MO Comp. did nothing to resolve the slavery issue</a:t>
            </a:r>
          </a:p>
          <a:p>
            <a:pPr eaLnBrk="1" hangingPunct="1"/>
            <a:r>
              <a:rPr lang="en-US" altLang="en-US" dirty="0" smtClean="0">
                <a:solidFill>
                  <a:srgbClr val="FFFFFF"/>
                </a:solidFill>
              </a:rPr>
              <a:t>Increase in sectional nationalism</a:t>
            </a:r>
          </a:p>
        </p:txBody>
      </p:sp>
    </p:spTree>
    <p:custDataLst>
      <p:tags r:id="rId1"/>
    </p:custDataLst>
    <p:extLst>
      <p:ext uri="{BB962C8B-B14F-4D97-AF65-F5344CB8AC3E}">
        <p14:creationId xmlns:p14="http://schemas.microsoft.com/office/powerpoint/2010/main" val="11219827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mages.politico.com/global/2012/05/605_thomas_jefferson_97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485774"/>
            <a:ext cx="2784596" cy="34766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http://davidostewart.com/wp-content/uploads/2012/05/James-Madison-presid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0853" y="547686"/>
            <a:ext cx="2608947" cy="34147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lh6.ggpht.com/_T1DngjUnXyI/TUSU2Ql4x0I/AAAAAAAAACc/hPirf5W8NVU/5.%20James%20Monroe%5b3%5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1738" y="485774"/>
            <a:ext cx="2595399" cy="34766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6260" name="TextBox 3"/>
          <p:cNvSpPr txBox="1">
            <a:spLocks noChangeArrowheads="1"/>
          </p:cNvSpPr>
          <p:nvPr/>
        </p:nvSpPr>
        <p:spPr bwMode="auto">
          <a:xfrm>
            <a:off x="228600" y="128588"/>
            <a:ext cx="3013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80000"/>
              </a:lnSpc>
            </a:pPr>
            <a:r>
              <a:rPr lang="en-US" dirty="0">
                <a:latin typeface="Calibri" charset="0"/>
                <a:cs typeface="Calibri" charset="0"/>
              </a:rPr>
              <a:t>Jefferson (1801-1809)</a:t>
            </a:r>
          </a:p>
        </p:txBody>
      </p:sp>
      <p:sp>
        <p:nvSpPr>
          <p:cNvPr id="96261" name="TextBox 10"/>
          <p:cNvSpPr txBox="1">
            <a:spLocks noChangeArrowheads="1"/>
          </p:cNvSpPr>
          <p:nvPr/>
        </p:nvSpPr>
        <p:spPr bwMode="auto">
          <a:xfrm>
            <a:off x="3124200" y="128588"/>
            <a:ext cx="3013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80000"/>
              </a:lnSpc>
            </a:pPr>
            <a:r>
              <a:rPr lang="en-US">
                <a:latin typeface="Calibri" charset="0"/>
                <a:cs typeface="Calibri" charset="0"/>
              </a:rPr>
              <a:t>Madison (1809-1817)</a:t>
            </a:r>
          </a:p>
        </p:txBody>
      </p:sp>
      <p:sp>
        <p:nvSpPr>
          <p:cNvPr id="96262" name="TextBox 11"/>
          <p:cNvSpPr txBox="1">
            <a:spLocks noChangeArrowheads="1"/>
          </p:cNvSpPr>
          <p:nvPr/>
        </p:nvSpPr>
        <p:spPr bwMode="auto">
          <a:xfrm>
            <a:off x="6054725" y="138113"/>
            <a:ext cx="3013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80000"/>
              </a:lnSpc>
            </a:pPr>
            <a:r>
              <a:rPr lang="en-US">
                <a:latin typeface="Calibri" charset="0"/>
                <a:cs typeface="Calibri" charset="0"/>
              </a:rPr>
              <a:t>Monroe (1817-1825)</a:t>
            </a:r>
          </a:p>
        </p:txBody>
      </p:sp>
      <p:sp>
        <p:nvSpPr>
          <p:cNvPr id="96263" name="TextBox 4"/>
          <p:cNvSpPr txBox="1">
            <a:spLocks noChangeArrowheads="1"/>
          </p:cNvSpPr>
          <p:nvPr/>
        </p:nvSpPr>
        <p:spPr bwMode="auto">
          <a:xfrm>
            <a:off x="415925" y="3954463"/>
            <a:ext cx="8651875" cy="298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80000"/>
              </a:lnSpc>
              <a:spcAft>
                <a:spcPts val="900"/>
              </a:spcAft>
            </a:pPr>
            <a:r>
              <a:rPr lang="en-US" sz="2800" dirty="0">
                <a:latin typeface="Calibri" charset="0"/>
                <a:cs typeface="Calibri" charset="0"/>
              </a:rPr>
              <a:t>For each president, provide a list </a:t>
            </a:r>
            <a:br>
              <a:rPr lang="en-US" sz="2800" dirty="0">
                <a:latin typeface="Calibri" charset="0"/>
                <a:cs typeface="Calibri" charset="0"/>
              </a:rPr>
            </a:br>
            <a:r>
              <a:rPr lang="en-US" sz="2800" dirty="0">
                <a:latin typeface="Calibri" charset="0"/>
                <a:cs typeface="Calibri" charset="0"/>
              </a:rPr>
              <a:t>of achievements and </a:t>
            </a:r>
            <a:r>
              <a:rPr lang="en-US" sz="2800" dirty="0" smtClean="0">
                <a:latin typeface="Calibri" charset="0"/>
                <a:cs typeface="Calibri" charset="0"/>
              </a:rPr>
              <a:t>failures:</a:t>
            </a:r>
          </a:p>
          <a:p>
            <a:pPr algn="ctr">
              <a:lnSpc>
                <a:spcPct val="80000"/>
              </a:lnSpc>
              <a:spcAft>
                <a:spcPts val="900"/>
              </a:spcAft>
            </a:pPr>
            <a:endParaRPr lang="en-US" sz="2800" dirty="0">
              <a:latin typeface="Calibri" charset="0"/>
              <a:cs typeface="Calibri" charset="0"/>
            </a:endParaRPr>
          </a:p>
          <a:p>
            <a:pPr algn="ctr">
              <a:lnSpc>
                <a:spcPct val="80000"/>
              </a:lnSpc>
              <a:spcAft>
                <a:spcPts val="900"/>
              </a:spcAft>
            </a:pPr>
            <a:r>
              <a:rPr lang="en-US" sz="2800" dirty="0" smtClean="0">
                <a:latin typeface="Calibri" charset="0"/>
                <a:cs typeface="Calibri" charset="0"/>
              </a:rPr>
              <a:t>Which of the following was most successful?</a:t>
            </a:r>
          </a:p>
          <a:p>
            <a:pPr algn="ctr">
              <a:lnSpc>
                <a:spcPct val="80000"/>
              </a:lnSpc>
              <a:spcAft>
                <a:spcPts val="900"/>
              </a:spcAft>
            </a:pPr>
            <a:endParaRPr lang="en-US" sz="2800" dirty="0">
              <a:latin typeface="Calibri" charset="0"/>
              <a:cs typeface="Calibri" charset="0"/>
            </a:endParaRPr>
          </a:p>
          <a:p>
            <a:pPr algn="ctr">
              <a:lnSpc>
                <a:spcPct val="80000"/>
              </a:lnSpc>
              <a:spcAft>
                <a:spcPts val="900"/>
              </a:spcAft>
            </a:pPr>
            <a:r>
              <a:rPr lang="en-US" sz="2800" dirty="0" smtClean="0">
                <a:latin typeface="Calibri" charset="0"/>
                <a:cs typeface="Calibri" charset="0"/>
              </a:rPr>
              <a:t>Which of the following was most successful at upholding the Democratic Republican ideology?</a:t>
            </a:r>
            <a:endParaRPr lang="en-US" sz="2800" dirty="0">
              <a:latin typeface="Calibri" charset="0"/>
              <a:cs typeface="Calibri" charset="0"/>
            </a:endParaRPr>
          </a:p>
        </p:txBody>
      </p:sp>
    </p:spTree>
    <p:extLst>
      <p:ext uri="{BB962C8B-B14F-4D97-AF65-F5344CB8AC3E}">
        <p14:creationId xmlns:p14="http://schemas.microsoft.com/office/powerpoint/2010/main" val="2931973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a:t>Evaluate the extent to which government actions, economic development, and foreign policy demonstrated continuity or change over time in the years after the War of 1812 </a:t>
            </a:r>
          </a:p>
          <a:p>
            <a:endParaRPr lang="en-US" dirty="0"/>
          </a:p>
        </p:txBody>
      </p:sp>
    </p:spTree>
    <p:extLst>
      <p:ext uri="{BB962C8B-B14F-4D97-AF65-F5344CB8AC3E}">
        <p14:creationId xmlns:p14="http://schemas.microsoft.com/office/powerpoint/2010/main" val="3745268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81000"/>
            <a:ext cx="7883525" cy="525463"/>
          </a:xfrm>
        </p:spPr>
        <p:txBody>
          <a:bodyPr>
            <a:normAutofit fontScale="90000"/>
          </a:bodyPr>
          <a:lstStyle/>
          <a:p>
            <a:pPr eaLnBrk="1" fontAlgn="auto" hangingPunct="1">
              <a:spcAft>
                <a:spcPts val="0"/>
              </a:spcAft>
              <a:defRPr/>
            </a:pPr>
            <a:r>
              <a:rPr lang="en-US" dirty="0" smtClean="0">
                <a:solidFill>
                  <a:srgbClr val="FFFFFF"/>
                </a:solidFill>
              </a:rPr>
              <a:t>Results of the War of 1812</a:t>
            </a:r>
          </a:p>
        </p:txBody>
      </p:sp>
      <p:sp>
        <p:nvSpPr>
          <p:cNvPr id="16387" name="Rectangle 3"/>
          <p:cNvSpPr>
            <a:spLocks noGrp="1" noChangeArrowheads="1"/>
          </p:cNvSpPr>
          <p:nvPr>
            <p:ph idx="1"/>
          </p:nvPr>
        </p:nvSpPr>
        <p:spPr>
          <a:xfrm>
            <a:off x="228600" y="1093788"/>
            <a:ext cx="5957888" cy="4800600"/>
          </a:xfrm>
        </p:spPr>
        <p:txBody>
          <a:bodyPr>
            <a:normAutofit fontScale="77500" lnSpcReduction="20000"/>
          </a:bodyPr>
          <a:lstStyle/>
          <a:p>
            <a:pPr eaLnBrk="1" hangingPunct="1"/>
            <a:r>
              <a:rPr lang="en-US" altLang="en-US" smtClean="0">
                <a:solidFill>
                  <a:srgbClr val="FFFFFF"/>
                </a:solidFill>
              </a:rPr>
              <a:t>Growth of American Nationalism</a:t>
            </a:r>
          </a:p>
          <a:p>
            <a:pPr lvl="1" eaLnBrk="1" hangingPunct="1"/>
            <a:r>
              <a:rPr lang="en-US" altLang="en-US" smtClean="0">
                <a:solidFill>
                  <a:srgbClr val="FFFFFF"/>
                </a:solidFill>
              </a:rPr>
              <a:t>“Second War for American Independence”</a:t>
            </a:r>
          </a:p>
          <a:p>
            <a:pPr eaLnBrk="1" hangingPunct="1"/>
            <a:endParaRPr lang="en-US" altLang="en-US" smtClean="0">
              <a:solidFill>
                <a:srgbClr val="FFFFFF"/>
              </a:solidFill>
            </a:endParaRPr>
          </a:p>
          <a:p>
            <a:pPr eaLnBrk="1" hangingPunct="1"/>
            <a:r>
              <a:rPr lang="en-US" altLang="en-US" smtClean="0">
                <a:solidFill>
                  <a:srgbClr val="FFFFFF"/>
                </a:solidFill>
              </a:rPr>
              <a:t>Strengthened Isolationism</a:t>
            </a:r>
          </a:p>
          <a:p>
            <a:pPr eaLnBrk="1" hangingPunct="1"/>
            <a:endParaRPr lang="en-US" altLang="en-US" smtClean="0">
              <a:solidFill>
                <a:srgbClr val="FFFFFF"/>
              </a:solidFill>
            </a:endParaRPr>
          </a:p>
          <a:p>
            <a:pPr eaLnBrk="1" hangingPunct="1"/>
            <a:r>
              <a:rPr lang="en-US" altLang="en-US" smtClean="0">
                <a:solidFill>
                  <a:srgbClr val="FFFFFF"/>
                </a:solidFill>
              </a:rPr>
              <a:t>Increased Westward Migration</a:t>
            </a:r>
          </a:p>
          <a:p>
            <a:pPr lvl="1" eaLnBrk="1" hangingPunct="1"/>
            <a:r>
              <a:rPr lang="en-US" altLang="en-US" smtClean="0">
                <a:solidFill>
                  <a:srgbClr val="FFFFFF"/>
                </a:solidFill>
              </a:rPr>
              <a:t>more land opened after Indian defeats</a:t>
            </a:r>
          </a:p>
          <a:p>
            <a:pPr eaLnBrk="1" hangingPunct="1"/>
            <a:endParaRPr lang="en-US" altLang="en-US" smtClean="0">
              <a:solidFill>
                <a:srgbClr val="FFFFFF"/>
              </a:solidFill>
            </a:endParaRPr>
          </a:p>
          <a:p>
            <a:pPr eaLnBrk="1" hangingPunct="1"/>
            <a:r>
              <a:rPr lang="en-US" altLang="en-US" smtClean="0">
                <a:solidFill>
                  <a:srgbClr val="FFFFFF"/>
                </a:solidFill>
              </a:rPr>
              <a:t>Growth of U.S. industry</a:t>
            </a:r>
          </a:p>
          <a:p>
            <a:pPr lvl="1" eaLnBrk="1" hangingPunct="1"/>
            <a:r>
              <a:rPr lang="en-US" altLang="en-US" smtClean="0">
                <a:solidFill>
                  <a:srgbClr val="FFFFFF"/>
                </a:solidFill>
              </a:rPr>
              <a:t>response to loss of British imports during war</a:t>
            </a:r>
          </a:p>
        </p:txBody>
      </p:sp>
      <p:pic>
        <p:nvPicPr>
          <p:cNvPr id="16388" name="Picture 6" descr="http://imgc.artprintimages.com/images/art-print/iron-industry-workers-manufacturing-steel-in-england-c-1800_i-G-22-2246-4I2ZD00Z.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86488" y="1595438"/>
            <a:ext cx="2957512"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486686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381000"/>
            <a:ext cx="7772400" cy="533400"/>
          </a:xfrm>
        </p:spPr>
        <p:txBody>
          <a:bodyPr>
            <a:normAutofit fontScale="90000"/>
          </a:bodyPr>
          <a:lstStyle/>
          <a:p>
            <a:pPr eaLnBrk="1" fontAlgn="auto" hangingPunct="1">
              <a:spcAft>
                <a:spcPts val="0"/>
              </a:spcAft>
              <a:defRPr/>
            </a:pPr>
            <a:r>
              <a:rPr lang="en-US" dirty="0" smtClean="0">
                <a:solidFill>
                  <a:srgbClr val="FFFFFF"/>
                </a:solidFill>
              </a:rPr>
              <a:t>Death of Federalist Party</a:t>
            </a:r>
          </a:p>
        </p:txBody>
      </p:sp>
      <p:sp>
        <p:nvSpPr>
          <p:cNvPr id="17411" name="Rectangle 3"/>
          <p:cNvSpPr>
            <a:spLocks noGrp="1" noChangeArrowheads="1"/>
          </p:cNvSpPr>
          <p:nvPr>
            <p:ph idx="1"/>
          </p:nvPr>
        </p:nvSpPr>
        <p:spPr>
          <a:xfrm>
            <a:off x="228600" y="1143000"/>
            <a:ext cx="8686800" cy="5562600"/>
          </a:xfrm>
        </p:spPr>
        <p:txBody>
          <a:bodyPr>
            <a:normAutofit fontScale="92500" lnSpcReduction="10000"/>
          </a:bodyPr>
          <a:lstStyle/>
          <a:p>
            <a:pPr eaLnBrk="1" hangingPunct="1">
              <a:lnSpc>
                <a:spcPct val="90000"/>
              </a:lnSpc>
            </a:pPr>
            <a:r>
              <a:rPr lang="en-US" altLang="en-US" smtClean="0">
                <a:solidFill>
                  <a:srgbClr val="FFFFFF"/>
                </a:solidFill>
              </a:rPr>
              <a:t>New England states opposed war </a:t>
            </a:r>
          </a:p>
          <a:p>
            <a:pPr eaLnBrk="1" hangingPunct="1">
              <a:lnSpc>
                <a:spcPct val="90000"/>
              </a:lnSpc>
            </a:pPr>
            <a:endParaRPr lang="en-US" altLang="en-US" smtClean="0">
              <a:solidFill>
                <a:srgbClr val="FFFFFF"/>
              </a:solidFill>
            </a:endParaRPr>
          </a:p>
          <a:p>
            <a:pPr eaLnBrk="1" hangingPunct="1">
              <a:lnSpc>
                <a:spcPct val="90000"/>
              </a:lnSpc>
            </a:pPr>
            <a:r>
              <a:rPr lang="en-US" altLang="en-US" smtClean="0">
                <a:solidFill>
                  <a:srgbClr val="FFFFFF"/>
                </a:solidFill>
              </a:rPr>
              <a:t>Dec. 15, 1814 - leading Federalists held Hartford Convention</a:t>
            </a:r>
          </a:p>
          <a:p>
            <a:pPr eaLnBrk="1" hangingPunct="1">
              <a:lnSpc>
                <a:spcPct val="90000"/>
              </a:lnSpc>
            </a:pPr>
            <a:endParaRPr lang="en-US" altLang="en-US" smtClean="0">
              <a:solidFill>
                <a:srgbClr val="FFFFFF"/>
              </a:solidFill>
            </a:endParaRPr>
          </a:p>
          <a:p>
            <a:pPr lvl="1" eaLnBrk="1" hangingPunct="1">
              <a:lnSpc>
                <a:spcPct val="90000"/>
              </a:lnSpc>
            </a:pPr>
            <a:r>
              <a:rPr lang="en-US" altLang="en-US" smtClean="0">
                <a:solidFill>
                  <a:srgbClr val="FFFFFF"/>
                </a:solidFill>
              </a:rPr>
              <a:t>Proposed 7 amendments to Const. to strengthen states rights (ironic!) &amp; protect northern interests</a:t>
            </a:r>
          </a:p>
          <a:p>
            <a:pPr eaLnBrk="1" hangingPunct="1">
              <a:lnSpc>
                <a:spcPct val="90000"/>
              </a:lnSpc>
            </a:pPr>
            <a:endParaRPr lang="en-US" altLang="en-US" smtClean="0">
              <a:solidFill>
                <a:srgbClr val="FFFFFF"/>
              </a:solidFill>
            </a:endParaRPr>
          </a:p>
          <a:p>
            <a:pPr lvl="1" eaLnBrk="1" hangingPunct="1">
              <a:lnSpc>
                <a:spcPct val="90000"/>
              </a:lnSpc>
            </a:pPr>
            <a:r>
              <a:rPr lang="en-US" altLang="en-US" smtClean="0">
                <a:solidFill>
                  <a:srgbClr val="FFFFFF"/>
                </a:solidFill>
              </a:rPr>
              <a:t>Some hinted at secession though did not have support</a:t>
            </a:r>
          </a:p>
          <a:p>
            <a:pPr eaLnBrk="1" hangingPunct="1">
              <a:lnSpc>
                <a:spcPct val="90000"/>
              </a:lnSpc>
            </a:pPr>
            <a:endParaRPr lang="en-US" altLang="en-US" smtClean="0">
              <a:solidFill>
                <a:srgbClr val="FFFFFF"/>
              </a:solidFill>
            </a:endParaRPr>
          </a:p>
          <a:p>
            <a:pPr lvl="1" eaLnBrk="1" hangingPunct="1">
              <a:lnSpc>
                <a:spcPct val="90000"/>
              </a:lnSpc>
            </a:pPr>
            <a:r>
              <a:rPr lang="en-US" altLang="en-US" smtClean="0">
                <a:solidFill>
                  <a:srgbClr val="FFFFFF"/>
                </a:solidFill>
              </a:rPr>
              <a:t>Convention ill-timed – Americans thought we won and Federalists came off as weak</a:t>
            </a:r>
          </a:p>
        </p:txBody>
      </p:sp>
    </p:spTree>
    <p:custDataLst>
      <p:tags r:id="rId1"/>
    </p:custDataLst>
    <p:extLst>
      <p:ext uri="{BB962C8B-B14F-4D97-AF65-F5344CB8AC3E}">
        <p14:creationId xmlns:p14="http://schemas.microsoft.com/office/powerpoint/2010/main" val="39179412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5"/>
          <p:cNvSpPr>
            <a:spLocks noChangeArrowheads="1"/>
          </p:cNvSpPr>
          <p:nvPr/>
        </p:nvSpPr>
        <p:spPr bwMode="auto">
          <a:xfrm>
            <a:off x="76200" y="152400"/>
            <a:ext cx="6553200" cy="847725"/>
          </a:xfrm>
          <a:prstGeom prst="rect">
            <a:avLst/>
          </a:prstGeom>
          <a:solidFill>
            <a:srgbClr val="FFCCFF"/>
          </a:solidFill>
          <a:ln w="12700">
            <a:solidFill>
              <a:schemeClr val="tx1"/>
            </a:solidFill>
            <a:miter lim="800000"/>
            <a:headEnd/>
            <a:tailEnd/>
          </a:ln>
        </p:spPr>
        <p:txBody>
          <a:bodyPr>
            <a:spAutoFit/>
          </a:bodyPr>
          <a:lstStyle/>
          <a:p>
            <a:pPr algn="ctr">
              <a:lnSpc>
                <a:spcPct val="75000"/>
              </a:lnSpc>
            </a:pPr>
            <a:r>
              <a:rPr lang="en-US" sz="3200" dirty="0">
                <a:solidFill>
                  <a:schemeClr val="bg1"/>
                </a:solidFill>
                <a:latin typeface="Calibri" charset="0"/>
                <a:cs typeface="Calibri" charset="0"/>
              </a:rPr>
              <a:t>James Monroe was overwhelmingly elected president in 1816 and 1820</a:t>
            </a:r>
          </a:p>
        </p:txBody>
      </p:sp>
      <p:sp>
        <p:nvSpPr>
          <p:cNvPr id="71682" name="Rectangle 13"/>
          <p:cNvSpPr>
            <a:spLocks noChangeArrowheads="1"/>
          </p:cNvSpPr>
          <p:nvPr/>
        </p:nvSpPr>
        <p:spPr bwMode="auto">
          <a:xfrm>
            <a:off x="76200" y="1173163"/>
            <a:ext cx="6553200" cy="1590179"/>
          </a:xfrm>
          <a:prstGeom prst="rect">
            <a:avLst/>
          </a:prstGeom>
          <a:solidFill>
            <a:srgbClr val="CCFFCC"/>
          </a:solidFill>
          <a:ln w="12700">
            <a:solidFill>
              <a:schemeClr val="tx1"/>
            </a:solidFill>
            <a:miter lim="800000"/>
            <a:headEnd/>
            <a:tailEnd/>
          </a:ln>
        </p:spPr>
        <p:txBody>
          <a:bodyPr>
            <a:spAutoFit/>
          </a:bodyPr>
          <a:lstStyle/>
          <a:p>
            <a:pPr marL="0" lvl="1" algn="ctr">
              <a:lnSpc>
                <a:spcPct val="75000"/>
              </a:lnSpc>
            </a:pPr>
            <a:r>
              <a:rPr lang="en-US" sz="3200">
                <a:solidFill>
                  <a:schemeClr val="bg1"/>
                </a:solidFill>
                <a:latin typeface="Calibri" charset="0"/>
                <a:cs typeface="Calibri" charset="0"/>
              </a:rPr>
              <a:t>Monroe’s presidency began during </a:t>
            </a:r>
            <a:br>
              <a:rPr lang="en-US" sz="3200">
                <a:solidFill>
                  <a:schemeClr val="bg1"/>
                </a:solidFill>
                <a:latin typeface="Calibri" charset="0"/>
                <a:cs typeface="Calibri" charset="0"/>
              </a:rPr>
            </a:br>
            <a:r>
              <a:rPr lang="en-US" sz="3200">
                <a:solidFill>
                  <a:schemeClr val="bg1"/>
                </a:solidFill>
                <a:latin typeface="Calibri" charset="0"/>
                <a:cs typeface="Calibri" charset="0"/>
              </a:rPr>
              <a:t>an era of increased nationalism </a:t>
            </a:r>
            <a:br>
              <a:rPr lang="en-US" sz="3200">
                <a:solidFill>
                  <a:schemeClr val="bg1"/>
                </a:solidFill>
                <a:latin typeface="Calibri" charset="0"/>
                <a:cs typeface="Calibri" charset="0"/>
              </a:rPr>
            </a:br>
            <a:r>
              <a:rPr lang="en-US" sz="3200">
                <a:solidFill>
                  <a:schemeClr val="bg1"/>
                </a:solidFill>
                <a:latin typeface="Calibri" charset="0"/>
                <a:cs typeface="Calibri" charset="0"/>
              </a:rPr>
              <a:t>after the War of 1812 known as the “Era of Good Feelings” (1815-1825)</a:t>
            </a:r>
          </a:p>
        </p:txBody>
      </p:sp>
      <p:pic>
        <p:nvPicPr>
          <p:cNvPr id="71683" name="Picture 5" descr="ElectoralCollege1816-Large"/>
          <p:cNvPicPr>
            <a:picLocks noChangeAspect="1" noChangeArrowheads="1"/>
          </p:cNvPicPr>
          <p:nvPr/>
        </p:nvPicPr>
        <p:blipFill>
          <a:blip r:embed="rId2" cstate="email">
            <a:extLst>
              <a:ext uri="{28A0092B-C50C-407E-A947-70E740481C1C}">
                <a14:useLocalDpi xmlns:a14="http://schemas.microsoft.com/office/drawing/2010/main"/>
              </a:ext>
            </a:extLst>
          </a:blip>
          <a:srcRect l="13412"/>
          <a:stretch>
            <a:fillRect/>
          </a:stretch>
        </p:blipFill>
        <p:spPr bwMode="auto">
          <a:xfrm>
            <a:off x="0" y="2971800"/>
            <a:ext cx="44862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71684" name="Picture 7" descr="ElectoralCollege1820-Large"/>
          <p:cNvPicPr>
            <a:picLocks noChangeAspect="1" noChangeArrowheads="1"/>
          </p:cNvPicPr>
          <p:nvPr/>
        </p:nvPicPr>
        <p:blipFill>
          <a:blip r:embed="rId3" cstate="email">
            <a:extLst>
              <a:ext uri="{28A0092B-C50C-407E-A947-70E740481C1C}">
                <a14:useLocalDpi xmlns:a14="http://schemas.microsoft.com/office/drawing/2010/main"/>
              </a:ext>
            </a:extLst>
          </a:blip>
          <a:srcRect l="12930"/>
          <a:stretch>
            <a:fillRect/>
          </a:stretch>
        </p:blipFill>
        <p:spPr bwMode="auto">
          <a:xfrm>
            <a:off x="4632325" y="2971800"/>
            <a:ext cx="45116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71685" name="Picture 4" descr="http://lh6.ggpht.com/_T1DngjUnXyI/TUSU2Ql4x0I/AAAAAAAAACc/hPirf5W8NVU/5.%20James%20Monroe%5b3%5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2588" y="76200"/>
            <a:ext cx="233521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62835769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body" idx="1"/>
          </p:nvPr>
        </p:nvSpPr>
        <p:spPr>
          <a:xfrm>
            <a:off x="76200" y="914400"/>
            <a:ext cx="9067800" cy="5943600"/>
          </a:xfrm>
        </p:spPr>
        <p:txBody>
          <a:bodyPr wrap="square" numCol="1" anchor="t" anchorCtr="0" compatLnSpc="1">
            <a:prstTxWarp prst="textNoShape">
              <a:avLst/>
            </a:prstTxWarp>
          </a:bodyPr>
          <a:lstStyle/>
          <a:p>
            <a:pPr eaLnBrk="1" hangingPunct="1">
              <a:lnSpc>
                <a:spcPct val="80000"/>
              </a:lnSpc>
              <a:defRPr/>
            </a:pPr>
            <a:r>
              <a:rPr lang="en-US" sz="3000" b="1" dirty="0" smtClean="0"/>
              <a:t>Nationalism in Culture</a:t>
            </a:r>
          </a:p>
          <a:p>
            <a:pPr eaLnBrk="1" hangingPunct="1">
              <a:lnSpc>
                <a:spcPct val="80000"/>
              </a:lnSpc>
              <a:defRPr/>
            </a:pPr>
            <a:endParaRPr lang="en-US" sz="3000" b="1" dirty="0" smtClean="0">
              <a:solidFill>
                <a:schemeClr val="bg1"/>
              </a:solidFill>
            </a:endParaRPr>
          </a:p>
          <a:p>
            <a:pPr eaLnBrk="1" hangingPunct="1">
              <a:lnSpc>
                <a:spcPct val="80000"/>
              </a:lnSpc>
              <a:defRPr/>
            </a:pPr>
            <a:r>
              <a:rPr lang="en-US" sz="3000" dirty="0" smtClean="0"/>
              <a:t>Nationalism also influenced</a:t>
            </a:r>
            <a:br>
              <a:rPr lang="en-US" sz="3000" dirty="0" smtClean="0"/>
            </a:br>
            <a:r>
              <a:rPr lang="en-US" sz="3000" u="sng" dirty="0" smtClean="0"/>
              <a:t>art &amp; literature</a:t>
            </a:r>
          </a:p>
          <a:p>
            <a:pPr eaLnBrk="1" hangingPunct="1">
              <a:lnSpc>
                <a:spcPct val="80000"/>
              </a:lnSpc>
              <a:defRPr/>
            </a:pPr>
            <a:r>
              <a:rPr lang="en-US" sz="3000" dirty="0" smtClean="0"/>
              <a:t>Literature – </a:t>
            </a:r>
            <a:r>
              <a:rPr lang="en-US" sz="3000" u="sng" dirty="0" smtClean="0"/>
              <a:t>American Renaissance</a:t>
            </a:r>
          </a:p>
          <a:p>
            <a:pPr eaLnBrk="1" hangingPunct="1">
              <a:lnSpc>
                <a:spcPct val="80000"/>
              </a:lnSpc>
              <a:defRPr/>
            </a:pPr>
            <a:r>
              <a:rPr lang="en-US" sz="3000" u="sng" dirty="0" smtClean="0"/>
              <a:t>James </a:t>
            </a:r>
            <a:r>
              <a:rPr lang="en-US" sz="3000" u="sng" dirty="0" err="1" smtClean="0"/>
              <a:t>Fenimore</a:t>
            </a:r>
            <a:r>
              <a:rPr lang="en-US" sz="3000" u="sng" dirty="0" smtClean="0"/>
              <a:t> Cooper</a:t>
            </a:r>
          </a:p>
          <a:p>
            <a:pPr lvl="1" eaLnBrk="1" hangingPunct="1">
              <a:lnSpc>
                <a:spcPct val="80000"/>
              </a:lnSpc>
              <a:defRPr/>
            </a:pPr>
            <a:r>
              <a:rPr lang="en-US" sz="1900" i="1" u="sng" dirty="0" smtClean="0"/>
              <a:t>The Last of the Mohicans</a:t>
            </a:r>
          </a:p>
          <a:p>
            <a:pPr lvl="1" eaLnBrk="1" hangingPunct="1">
              <a:lnSpc>
                <a:spcPct val="80000"/>
              </a:lnSpc>
              <a:defRPr/>
            </a:pPr>
            <a:r>
              <a:rPr lang="en-US" sz="1900" i="1" dirty="0" smtClean="0"/>
              <a:t>First American to make a career </a:t>
            </a:r>
            <a:br>
              <a:rPr lang="en-US" sz="1900" i="1" dirty="0" smtClean="0"/>
            </a:br>
            <a:r>
              <a:rPr lang="en-US" sz="1900" i="1" dirty="0" smtClean="0"/>
              <a:t>as a novelist</a:t>
            </a:r>
          </a:p>
          <a:p>
            <a:pPr eaLnBrk="1" hangingPunct="1">
              <a:lnSpc>
                <a:spcPct val="80000"/>
              </a:lnSpc>
              <a:defRPr/>
            </a:pPr>
            <a:r>
              <a:rPr lang="en-US" sz="3000" u="sng" dirty="0" smtClean="0"/>
              <a:t>Webster’s American </a:t>
            </a:r>
            <a:br>
              <a:rPr lang="en-US" sz="3000" u="sng" dirty="0" smtClean="0"/>
            </a:br>
            <a:r>
              <a:rPr lang="en-US" sz="3000" u="sng" dirty="0" smtClean="0"/>
              <a:t>Dictionary</a:t>
            </a:r>
          </a:p>
          <a:p>
            <a:pPr eaLnBrk="1" hangingPunct="1">
              <a:lnSpc>
                <a:spcPct val="80000"/>
              </a:lnSpc>
              <a:defRPr/>
            </a:pPr>
            <a:r>
              <a:rPr lang="en-US" sz="3000" dirty="0" smtClean="0"/>
              <a:t>Novelists expressed </a:t>
            </a:r>
            <a:br>
              <a:rPr lang="en-US" sz="3000" dirty="0" smtClean="0"/>
            </a:br>
            <a:r>
              <a:rPr lang="en-US" sz="3000" dirty="0" smtClean="0"/>
              <a:t>pride in the new</a:t>
            </a:r>
            <a:br>
              <a:rPr lang="en-US" sz="3000" dirty="0" smtClean="0"/>
            </a:br>
            <a:r>
              <a:rPr lang="en-US" sz="3000" dirty="0" smtClean="0"/>
              <a:t>nation and its </a:t>
            </a:r>
            <a:br>
              <a:rPr lang="en-US" sz="3000" dirty="0" smtClean="0"/>
            </a:br>
            <a:r>
              <a:rPr lang="en-US" sz="3000" dirty="0" smtClean="0"/>
              <a:t>immense potential</a:t>
            </a:r>
          </a:p>
        </p:txBody>
      </p:sp>
      <p:pic>
        <p:nvPicPr>
          <p:cNvPr id="72706"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3048000"/>
            <a:ext cx="2514600" cy="3810000"/>
          </a:xfrm>
          <a:prstGeom prst="rect">
            <a:avLst/>
          </a:prstGeom>
          <a:noFill/>
          <a:ln w="9525">
            <a:noFill/>
            <a:miter lim="800000"/>
            <a:headEnd/>
            <a:tailEnd/>
          </a:ln>
        </p:spPr>
      </p:pic>
      <p:pic>
        <p:nvPicPr>
          <p:cNvPr id="7270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66540" y="76201"/>
            <a:ext cx="2056798" cy="2438400"/>
          </a:xfrm>
          <a:prstGeom prst="rect">
            <a:avLst/>
          </a:prstGeom>
          <a:noFill/>
          <a:ln w="9525">
            <a:noFill/>
            <a:miter lim="800000"/>
            <a:headEnd/>
            <a:tailEnd/>
          </a:ln>
        </p:spPr>
      </p:pic>
      <p:pic>
        <p:nvPicPr>
          <p:cNvPr id="72708"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5800" y="3810000"/>
            <a:ext cx="2209800" cy="2867025"/>
          </a:xfrm>
          <a:prstGeom prst="rect">
            <a:avLst/>
          </a:prstGeom>
          <a:noFill/>
          <a:ln w="9525">
            <a:noFill/>
            <a:miter lim="800000"/>
            <a:headEnd/>
            <a:tailEnd/>
          </a:ln>
        </p:spPr>
      </p:pic>
    </p:spTree>
    <p:extLst>
      <p:ext uri="{BB962C8B-B14F-4D97-AF65-F5344CB8AC3E}">
        <p14:creationId xmlns:p14="http://schemas.microsoft.com/office/powerpoint/2010/main" val="3257030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blinds(horizontal)">
                                      <p:cBhvr>
                                        <p:cTn id="7" dur="5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6">
                                            <p:txEl>
                                              <p:pRg st="2" end="2"/>
                                            </p:txEl>
                                          </p:spTgt>
                                        </p:tgtEl>
                                        <p:attrNameLst>
                                          <p:attrName>style.visibility</p:attrName>
                                        </p:attrNameLst>
                                      </p:cBhvr>
                                      <p:to>
                                        <p:strVal val="visible"/>
                                      </p:to>
                                    </p:set>
                                    <p:animEffect transition="in" filter="blinds(horizontal)">
                                      <p:cBhvr>
                                        <p:cTn id="12" dur="500"/>
                                        <p:tgtEl>
                                          <p:spTgt spid="1638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86">
                                            <p:txEl>
                                              <p:pRg st="3" end="3"/>
                                            </p:txEl>
                                          </p:spTgt>
                                        </p:tgtEl>
                                        <p:attrNameLst>
                                          <p:attrName>style.visibility</p:attrName>
                                        </p:attrNameLst>
                                      </p:cBhvr>
                                      <p:to>
                                        <p:strVal val="visible"/>
                                      </p:to>
                                    </p:set>
                                    <p:animEffect transition="in" filter="blinds(horizontal)">
                                      <p:cBhvr>
                                        <p:cTn id="17" dur="500"/>
                                        <p:tgtEl>
                                          <p:spTgt spid="1638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386">
                                            <p:txEl>
                                              <p:pRg st="4" end="4"/>
                                            </p:txEl>
                                          </p:spTgt>
                                        </p:tgtEl>
                                        <p:attrNameLst>
                                          <p:attrName>style.visibility</p:attrName>
                                        </p:attrNameLst>
                                      </p:cBhvr>
                                      <p:to>
                                        <p:strVal val="visible"/>
                                      </p:to>
                                    </p:set>
                                    <p:animEffect transition="in" filter="blinds(horizontal)">
                                      <p:cBhvr>
                                        <p:cTn id="22" dur="500"/>
                                        <p:tgtEl>
                                          <p:spTgt spid="16386">
                                            <p:txEl>
                                              <p:pRg st="4" end="4"/>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386">
                                            <p:txEl>
                                              <p:pRg st="5" end="5"/>
                                            </p:txEl>
                                          </p:spTgt>
                                        </p:tgtEl>
                                        <p:attrNameLst>
                                          <p:attrName>style.visibility</p:attrName>
                                        </p:attrNameLst>
                                      </p:cBhvr>
                                      <p:to>
                                        <p:strVal val="visible"/>
                                      </p:to>
                                    </p:set>
                                    <p:animEffect transition="in" filter="blinds(horizontal)">
                                      <p:cBhvr>
                                        <p:cTn id="25" dur="500"/>
                                        <p:tgtEl>
                                          <p:spTgt spid="16386">
                                            <p:txEl>
                                              <p:pRg st="5" end="5"/>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6386">
                                            <p:txEl>
                                              <p:pRg st="6" end="6"/>
                                            </p:txEl>
                                          </p:spTgt>
                                        </p:tgtEl>
                                        <p:attrNameLst>
                                          <p:attrName>style.visibility</p:attrName>
                                        </p:attrNameLst>
                                      </p:cBhvr>
                                      <p:to>
                                        <p:strVal val="visible"/>
                                      </p:to>
                                    </p:set>
                                    <p:animEffect transition="in" filter="blinds(horizontal)">
                                      <p:cBhvr>
                                        <p:cTn id="28" dur="500"/>
                                        <p:tgtEl>
                                          <p:spTgt spid="16386">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386">
                                            <p:txEl>
                                              <p:pRg st="7" end="7"/>
                                            </p:txEl>
                                          </p:spTgt>
                                        </p:tgtEl>
                                        <p:attrNameLst>
                                          <p:attrName>style.visibility</p:attrName>
                                        </p:attrNameLst>
                                      </p:cBhvr>
                                      <p:to>
                                        <p:strVal val="visible"/>
                                      </p:to>
                                    </p:set>
                                    <p:animEffect transition="in" filter="blinds(horizontal)">
                                      <p:cBhvr>
                                        <p:cTn id="33" dur="500"/>
                                        <p:tgtEl>
                                          <p:spTgt spid="16386">
                                            <p:txEl>
                                              <p:pRg st="7" end="7"/>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6386">
                                            <p:txEl>
                                              <p:pRg st="8" end="8"/>
                                            </p:txEl>
                                          </p:spTgt>
                                        </p:tgtEl>
                                        <p:attrNameLst>
                                          <p:attrName>style.visibility</p:attrName>
                                        </p:attrNameLst>
                                      </p:cBhvr>
                                      <p:to>
                                        <p:strVal val="visible"/>
                                      </p:to>
                                    </p:set>
                                    <p:animEffect transition="in" filter="blinds(horizontal)">
                                      <p:cBhvr>
                                        <p:cTn id="38" dur="500"/>
                                        <p:tgtEl>
                                          <p:spTgt spid="1638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body" idx="1"/>
          </p:nvPr>
        </p:nvSpPr>
        <p:spPr>
          <a:xfrm>
            <a:off x="228600" y="914400"/>
            <a:ext cx="8915400" cy="5943600"/>
          </a:xfrm>
        </p:spPr>
        <p:txBody>
          <a:bodyPr wrap="square" numCol="1" anchor="t" anchorCtr="0" compatLnSpc="1">
            <a:prstTxWarp prst="textNoShape">
              <a:avLst/>
            </a:prstTxWarp>
          </a:bodyPr>
          <a:lstStyle/>
          <a:p>
            <a:pPr eaLnBrk="1" hangingPunct="1">
              <a:lnSpc>
                <a:spcPct val="90000"/>
              </a:lnSpc>
              <a:defRPr/>
            </a:pPr>
            <a:r>
              <a:rPr lang="en-US" sz="4000" b="1" dirty="0" smtClean="0">
                <a:solidFill>
                  <a:srgbClr val="FFFFFF"/>
                </a:solidFill>
              </a:rPr>
              <a:t>Cultural</a:t>
            </a:r>
          </a:p>
          <a:p>
            <a:pPr eaLnBrk="1" hangingPunct="1">
              <a:lnSpc>
                <a:spcPct val="90000"/>
              </a:lnSpc>
              <a:defRPr/>
            </a:pPr>
            <a:r>
              <a:rPr lang="en-US" sz="3200" dirty="0" smtClean="0"/>
              <a:t>Artists – </a:t>
            </a:r>
            <a:r>
              <a:rPr lang="en-US" sz="3200" u="sng" dirty="0" smtClean="0"/>
              <a:t>Depicted America’s beautiful landscape</a:t>
            </a:r>
          </a:p>
          <a:p>
            <a:pPr eaLnBrk="1" hangingPunct="1">
              <a:lnSpc>
                <a:spcPct val="90000"/>
              </a:lnSpc>
              <a:defRPr/>
            </a:pPr>
            <a:r>
              <a:rPr lang="en-US" sz="3200" u="sng" dirty="0" smtClean="0"/>
              <a:t>Hudson River School</a:t>
            </a:r>
          </a:p>
          <a:p>
            <a:pPr lvl="1" eaLnBrk="1" hangingPunct="1">
              <a:lnSpc>
                <a:spcPct val="90000"/>
              </a:lnSpc>
              <a:defRPr/>
            </a:pPr>
            <a:r>
              <a:rPr lang="en-US" sz="2800" dirty="0" smtClean="0"/>
              <a:t>Group of landscape painters </a:t>
            </a:r>
            <a:br>
              <a:rPr lang="en-US" sz="2800" dirty="0" smtClean="0"/>
            </a:br>
            <a:r>
              <a:rPr lang="en-US" sz="2800" dirty="0" smtClean="0"/>
              <a:t>who used realistic detail to </a:t>
            </a:r>
            <a:br>
              <a:rPr lang="en-US" sz="2800" dirty="0" smtClean="0"/>
            </a:br>
            <a:r>
              <a:rPr lang="en-US" sz="2800" dirty="0" smtClean="0"/>
              <a:t>depict the beauty of nature </a:t>
            </a:r>
            <a:br>
              <a:rPr lang="en-US" sz="2800" dirty="0" smtClean="0"/>
            </a:br>
            <a:r>
              <a:rPr lang="en-US" sz="2800" dirty="0" smtClean="0"/>
              <a:t>and reflect the spirit of </a:t>
            </a:r>
            <a:br>
              <a:rPr lang="en-US" sz="2800" dirty="0" smtClean="0"/>
            </a:br>
            <a:r>
              <a:rPr lang="en-US" sz="2800" dirty="0" smtClean="0"/>
              <a:t>nationalism</a:t>
            </a:r>
          </a:p>
          <a:p>
            <a:pPr eaLnBrk="1" hangingPunct="1">
              <a:lnSpc>
                <a:spcPct val="90000"/>
              </a:lnSpc>
              <a:defRPr/>
            </a:pPr>
            <a:endParaRPr lang="en-US" sz="3200" i="1" dirty="0" smtClean="0"/>
          </a:p>
          <a:p>
            <a:pPr eaLnBrk="1" hangingPunct="1">
              <a:lnSpc>
                <a:spcPct val="90000"/>
              </a:lnSpc>
              <a:defRPr/>
            </a:pPr>
            <a:r>
              <a:rPr lang="en-US" sz="3200" i="1" dirty="0" smtClean="0"/>
              <a:t>How do these images </a:t>
            </a:r>
            <a:br>
              <a:rPr lang="en-US" sz="3200" i="1" dirty="0" smtClean="0"/>
            </a:br>
            <a:r>
              <a:rPr lang="en-US" sz="2800" i="1" dirty="0" smtClean="0"/>
              <a:t>reflect nationalism?</a:t>
            </a:r>
          </a:p>
        </p:txBody>
      </p:sp>
      <p:pic>
        <p:nvPicPr>
          <p:cNvPr id="74754" name="Picture 4"/>
          <p:cNvPicPr>
            <a:picLocks noChangeAspect="1" noChangeArrowheads="1"/>
          </p:cNvPicPr>
          <p:nvPr/>
        </p:nvPicPr>
        <p:blipFill>
          <a:blip r:embed="rId3"/>
          <a:srcRect/>
          <a:stretch>
            <a:fillRect/>
          </a:stretch>
        </p:blipFill>
        <p:spPr bwMode="auto">
          <a:xfrm>
            <a:off x="5638800" y="2481263"/>
            <a:ext cx="3265488" cy="4343400"/>
          </a:xfrm>
          <a:prstGeom prst="rect">
            <a:avLst/>
          </a:prstGeom>
          <a:noFill/>
          <a:ln w="9525">
            <a:noFill/>
            <a:miter lim="800000"/>
            <a:headEnd/>
            <a:tailEnd/>
          </a:ln>
        </p:spPr>
      </p:pic>
    </p:spTree>
    <p:extLst>
      <p:ext uri="{BB962C8B-B14F-4D97-AF65-F5344CB8AC3E}">
        <p14:creationId xmlns:p14="http://schemas.microsoft.com/office/powerpoint/2010/main" val="3386135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58">
                                            <p:txEl>
                                              <p:pRg st="1" end="1"/>
                                            </p:txEl>
                                          </p:spTgt>
                                        </p:tgtEl>
                                        <p:attrNameLst>
                                          <p:attrName>style.visibility</p:attrName>
                                        </p:attrNameLst>
                                      </p:cBhvr>
                                      <p:to>
                                        <p:strVal val="visible"/>
                                      </p:to>
                                    </p:set>
                                    <p:animEffect transition="in" filter="blinds(horizontal)">
                                      <p:cBhvr>
                                        <p:cTn id="7" dur="500"/>
                                        <p:tgtEl>
                                          <p:spTgt spid="4505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058">
                                            <p:txEl>
                                              <p:pRg st="2" end="2"/>
                                            </p:txEl>
                                          </p:spTgt>
                                        </p:tgtEl>
                                        <p:attrNameLst>
                                          <p:attrName>style.visibility</p:attrName>
                                        </p:attrNameLst>
                                      </p:cBhvr>
                                      <p:to>
                                        <p:strVal val="visible"/>
                                      </p:to>
                                    </p:set>
                                    <p:animEffect transition="in" filter="blinds(horizontal)">
                                      <p:cBhvr>
                                        <p:cTn id="12" dur="500"/>
                                        <p:tgtEl>
                                          <p:spTgt spid="45058">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5058">
                                            <p:txEl>
                                              <p:pRg st="3" end="3"/>
                                            </p:txEl>
                                          </p:spTgt>
                                        </p:tgtEl>
                                        <p:attrNameLst>
                                          <p:attrName>style.visibility</p:attrName>
                                        </p:attrNameLst>
                                      </p:cBhvr>
                                      <p:to>
                                        <p:strVal val="visible"/>
                                      </p:to>
                                    </p:set>
                                    <p:animEffect transition="in" filter="blinds(horizontal)">
                                      <p:cBhvr>
                                        <p:cTn id="15" dur="500"/>
                                        <p:tgtEl>
                                          <p:spTgt spid="45058">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5058">
                                            <p:txEl>
                                              <p:pRg st="5" end="5"/>
                                            </p:txEl>
                                          </p:spTgt>
                                        </p:tgtEl>
                                        <p:attrNameLst>
                                          <p:attrName>style.visibility</p:attrName>
                                        </p:attrNameLst>
                                      </p:cBhvr>
                                      <p:to>
                                        <p:strVal val="visible"/>
                                      </p:to>
                                    </p:set>
                                    <p:animEffect transition="in" filter="blinds(horizontal)">
                                      <p:cBhvr>
                                        <p:cTn id="20" dur="500"/>
                                        <p:tgtEl>
                                          <p:spTgt spid="45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1550</TotalTime>
  <Words>1606</Words>
  <Application>Microsoft Macintosh PowerPoint</Application>
  <PresentationFormat>On-screen Show (4:3)</PresentationFormat>
  <Paragraphs>234</Paragraphs>
  <Slides>35</Slides>
  <Notes>20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Theme</vt:lpstr>
      <vt:lpstr>DO NOW</vt:lpstr>
      <vt:lpstr>The Era of Good Feelings, Monroe’s Presidency and the Missouri Compromise</vt:lpstr>
      <vt:lpstr>Key Concepts</vt:lpstr>
      <vt:lpstr>AP Prompt</vt:lpstr>
      <vt:lpstr>Results of the War of 1812</vt:lpstr>
      <vt:lpstr>Death of Federalist Party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Era of Good Feelings:  1817-1825</vt:lpstr>
      <vt:lpstr>PowerPoint Presentation</vt:lpstr>
      <vt:lpstr>Marshall Cases cont.</vt:lpstr>
      <vt:lpstr>Marshall’s Legacy</vt:lpstr>
      <vt:lpstr>PowerPoint Presentation</vt:lpstr>
      <vt:lpstr>PowerPoint Presentation</vt:lpstr>
      <vt:lpstr>PowerPoint Presentation</vt:lpstr>
      <vt:lpstr>Kentucky Congressman Henry Clay</vt:lpstr>
      <vt:lpstr>PowerPoint Presentation</vt:lpstr>
      <vt:lpstr>PowerPoint Presentation</vt:lpstr>
      <vt:lpstr>PowerPoint Presentation</vt:lpstr>
      <vt:lpstr>Significance of Monroe Doctrine</vt:lpstr>
      <vt:lpstr>Panic of 1819</vt:lpstr>
      <vt:lpstr>PowerPoint Presentation</vt:lpstr>
      <vt:lpstr>PowerPoint Presentation</vt:lpstr>
      <vt:lpstr>Slavery &amp; the Sectional Balance</vt:lpstr>
      <vt:lpstr>Tallmadge Amendment</vt:lpstr>
      <vt:lpstr>PowerPoint Presentation</vt:lpstr>
      <vt:lpstr>In 1820, Henry Clay negotiated the  Missouri Compromise (Compromise of 1820)</vt:lpstr>
      <vt:lpstr>Mutual benefits &amp; displeasure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Era of Good Feelings and the 2nd Great Awakening</dc:title>
  <dc:creator>Craig Winchell</dc:creator>
  <cp:lastModifiedBy>Craig Winchell</cp:lastModifiedBy>
  <cp:revision>19</cp:revision>
  <dcterms:created xsi:type="dcterms:W3CDTF">2017-09-26T15:37:35Z</dcterms:created>
  <dcterms:modified xsi:type="dcterms:W3CDTF">2017-10-04T04:10:27Z</dcterms:modified>
</cp:coreProperties>
</file>