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6"/>
  </p:notesMasterIdLst>
  <p:sldIdLst>
    <p:sldId id="283" r:id="rId3"/>
    <p:sldId id="258" r:id="rId4"/>
    <p:sldId id="256" r:id="rId5"/>
    <p:sldId id="259" r:id="rId6"/>
    <p:sldId id="260" r:id="rId7"/>
    <p:sldId id="257" r:id="rId8"/>
    <p:sldId id="270" r:id="rId9"/>
    <p:sldId id="264" r:id="rId10"/>
    <p:sldId id="273" r:id="rId11"/>
    <p:sldId id="274" r:id="rId12"/>
    <p:sldId id="277" r:id="rId13"/>
    <p:sldId id="271" r:id="rId14"/>
    <p:sldId id="272" r:id="rId15"/>
    <p:sldId id="278" r:id="rId16"/>
    <p:sldId id="279" r:id="rId17"/>
    <p:sldId id="275" r:id="rId18"/>
    <p:sldId id="281" r:id="rId19"/>
    <p:sldId id="267" r:id="rId20"/>
    <p:sldId id="268" r:id="rId21"/>
    <p:sldId id="276" r:id="rId22"/>
    <p:sldId id="282" r:id="rId23"/>
    <p:sldId id="269"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3" d="100"/>
          <a:sy n="63" d="100"/>
        </p:scale>
        <p:origin x="-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732B9-BC13-9A46-B75C-2B4675656518}" type="datetimeFigureOut">
              <a:rPr lang="en-US" smtClean="0"/>
              <a:t>9/11/17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CBB0B-1058-974D-A2E6-4772CB3F6256}" type="slidenum">
              <a:rPr lang="en-US" smtClean="0"/>
              <a:t>‹#›</a:t>
            </a:fld>
            <a:endParaRPr lang="en-US"/>
          </a:p>
        </p:txBody>
      </p:sp>
    </p:spTree>
    <p:extLst>
      <p:ext uri="{BB962C8B-B14F-4D97-AF65-F5344CB8AC3E}">
        <p14:creationId xmlns:p14="http://schemas.microsoft.com/office/powerpoint/2010/main" val="3414335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3C38B4-AB1A-4F44-B201-F300F3CDE65F}" type="slidenum">
              <a:rPr lang="en-US" altLang="en-US" sz="1200" smtClean="0"/>
              <a:pPr eaLnBrk="1" hangingPunct="1"/>
              <a:t>12</a:t>
            </a:fld>
            <a:endParaRPr lang="en-US" altLang="en-US" sz="1200" smtClean="0"/>
          </a:p>
        </p:txBody>
      </p:sp>
    </p:spTree>
    <p:extLst>
      <p:ext uri="{BB962C8B-B14F-4D97-AF65-F5344CB8AC3E}">
        <p14:creationId xmlns:p14="http://schemas.microsoft.com/office/powerpoint/2010/main" val="912751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3C38B4-AB1A-4F44-B201-F300F3CDE65F}" type="slidenum">
              <a:rPr lang="en-US" altLang="en-US" sz="1200" smtClean="0"/>
              <a:pPr eaLnBrk="1" hangingPunct="1"/>
              <a:t>13</a:t>
            </a:fld>
            <a:endParaRPr lang="en-US" altLang="en-US" sz="1200" smtClean="0"/>
          </a:p>
        </p:txBody>
      </p:sp>
    </p:spTree>
    <p:extLst>
      <p:ext uri="{BB962C8B-B14F-4D97-AF65-F5344CB8AC3E}">
        <p14:creationId xmlns:p14="http://schemas.microsoft.com/office/powerpoint/2010/main" val="230486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C4C24-966C-4AE5-ACC1-E9341B994E28}" type="slidenum">
              <a:rPr lang="en-US" smtClean="0"/>
              <a:t>17</a:t>
            </a:fld>
            <a:endParaRPr lang="en-US"/>
          </a:p>
        </p:txBody>
      </p:sp>
    </p:spTree>
    <p:extLst>
      <p:ext uri="{BB962C8B-B14F-4D97-AF65-F5344CB8AC3E}">
        <p14:creationId xmlns:p14="http://schemas.microsoft.com/office/powerpoint/2010/main" val="3547586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ON PAPER</a:t>
            </a:r>
            <a:endParaRPr lang="en-US" dirty="0"/>
          </a:p>
        </p:txBody>
      </p:sp>
      <p:sp>
        <p:nvSpPr>
          <p:cNvPr id="4" name="Slide Number Placeholder 3"/>
          <p:cNvSpPr>
            <a:spLocks noGrp="1"/>
          </p:cNvSpPr>
          <p:nvPr>
            <p:ph type="sldNum" sz="quarter" idx="10"/>
          </p:nvPr>
        </p:nvSpPr>
        <p:spPr/>
        <p:txBody>
          <a:bodyPr/>
          <a:lstStyle/>
          <a:p>
            <a:fld id="{B06CBB0B-1058-974D-A2E6-4772CB3F6256}" type="slidenum">
              <a:rPr lang="en-US" smtClean="0"/>
              <a:t>18</a:t>
            </a:fld>
            <a:endParaRPr lang="en-US"/>
          </a:p>
        </p:txBody>
      </p:sp>
    </p:spTree>
    <p:extLst>
      <p:ext uri="{BB962C8B-B14F-4D97-AF65-F5344CB8AC3E}">
        <p14:creationId xmlns:p14="http://schemas.microsoft.com/office/powerpoint/2010/main" val="243304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C4C24-966C-4AE5-ACC1-E9341B994E28}" type="slidenum">
              <a:rPr lang="en-US" smtClean="0"/>
              <a:t>21</a:t>
            </a:fld>
            <a:endParaRPr lang="en-US"/>
          </a:p>
        </p:txBody>
      </p:sp>
    </p:spTree>
    <p:extLst>
      <p:ext uri="{BB962C8B-B14F-4D97-AF65-F5344CB8AC3E}">
        <p14:creationId xmlns:p14="http://schemas.microsoft.com/office/powerpoint/2010/main" val="292730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endParaRPr lang="en-US"/>
          </a:p>
        </p:txBody>
      </p:sp>
      <p:sp>
        <p:nvSpPr>
          <p:cNvPr id="4" name="Rectangle 155"/>
          <p:cNvSpPr>
            <a:spLocks noGrp="1" noChangeArrowheads="1"/>
          </p:cNvSpPr>
          <p:nvPr>
            <p:ph type="ftr" sz="quarter" idx="11"/>
          </p:nvPr>
        </p:nvSpPr>
        <p:spPr>
          <a:ln/>
        </p:spPr>
        <p:txBody>
          <a:bodyPr/>
          <a:lstStyle>
            <a:lvl1pPr>
              <a:defRPr/>
            </a:lvl1pPr>
          </a:lstStyle>
          <a:p>
            <a:endParaRPr lang="en-US"/>
          </a:p>
        </p:txBody>
      </p:sp>
      <p:sp>
        <p:nvSpPr>
          <p:cNvPr id="5" name="Rectangle 156"/>
          <p:cNvSpPr>
            <a:spLocks noGrp="1" noChangeArrowheads="1"/>
          </p:cNvSpPr>
          <p:nvPr>
            <p:ph type="sldNum" sz="quarter" idx="12"/>
          </p:nvPr>
        </p:nvSpPr>
        <p:spPr>
          <a:ln/>
        </p:spPr>
        <p:txBody>
          <a:bodyPr/>
          <a:lstStyle>
            <a:lvl1pPr>
              <a:defRPr/>
            </a:lvl1pPr>
          </a:lstStyle>
          <a:p>
            <a:fld id="{B8563EEB-3503-A344-B9CE-68AE11F372FD}" type="slidenum">
              <a:rPr lang="en-US"/>
              <a:pPr/>
              <a:t>‹#›</a:t>
            </a:fld>
            <a:endParaRPr lang="en-US"/>
          </a:p>
        </p:txBody>
      </p:sp>
    </p:spTree>
    <p:extLst>
      <p:ext uri="{BB962C8B-B14F-4D97-AF65-F5344CB8AC3E}">
        <p14:creationId xmlns:p14="http://schemas.microsoft.com/office/powerpoint/2010/main" val="3983408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B299BD3E-C615-8044-87CB-DE18470803E1}" type="slidenum">
              <a:rPr lang="en-US"/>
              <a:pPr/>
              <a:t>‹#›</a:t>
            </a:fld>
            <a:endParaRPr lang="en-US"/>
          </a:p>
        </p:txBody>
      </p:sp>
    </p:spTree>
    <p:extLst>
      <p:ext uri="{BB962C8B-B14F-4D97-AF65-F5344CB8AC3E}">
        <p14:creationId xmlns:p14="http://schemas.microsoft.com/office/powerpoint/2010/main" val="3023127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86E310-B82A-9042-BA99-FA08056E1D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700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02B7A91-2463-024F-BCB4-1778002797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7630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850223-E973-4642-9005-B09767AF26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8071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482BED-C2BF-7843-975E-98CBA4D552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1049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7B5F993-A30C-184E-99E9-F05D4EA73A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17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33CB7CC-C6C4-BE43-AF4A-F14B21AC0E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200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B2E09F7-F2BF-664E-B08C-5CFD541760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8539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06DC3B-F842-ED44-B838-B433F29AD5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153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BBA2FFB-D319-A646-95B0-C22CD82B2C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9214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AC7896-7C35-4144-8200-6968CF51D4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2968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B95B36F-F4EC-134A-94F5-621CB1853B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603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9/11/17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9/11/17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9/11/17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9/11/17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9/11/17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9/11/17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 id="214748370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a typeface="+mn-ea"/>
              </a:defRPr>
            </a:lvl1pPr>
          </a:lstStyle>
          <a:p>
            <a:pPr defTabSz="914400" fontAlgn="base">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a typeface="+mn-ea"/>
              </a:defRPr>
            </a:lvl1pPr>
          </a:lstStyle>
          <a:p>
            <a:pPr defTabSz="914400" fontAlgn="base">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907EC96B-A3D4-4248-92FC-6A5E8AC04E03}" type="slidenum">
              <a:rPr lang="en-US" smtClean="0">
                <a:solidFill>
                  <a:srgbClr val="000000"/>
                </a:solidFill>
                <a:latin typeface="Arial" charset="0"/>
                <a:ea typeface="ＭＳ Ｐゴシック" charset="0"/>
              </a:rPr>
              <a:pPr defTabSz="914400" fontAlgn="base">
                <a:spcBef>
                  <a:spcPct val="0"/>
                </a:spcBef>
                <a:spcAft>
                  <a:spcPct val="0"/>
                </a:spcAft>
              </a:pPr>
              <a:t>‹#›</a:t>
            </a:fld>
            <a:endParaRPr lang="en-US" smtClean="0">
              <a:solidFill>
                <a:srgbClr val="000000"/>
              </a:solidFill>
              <a:latin typeface="Arial" charset="0"/>
              <a:ea typeface="ＭＳ Ｐゴシック" charset="0"/>
            </a:endParaRPr>
          </a:p>
        </p:txBody>
      </p:sp>
    </p:spTree>
    <p:extLst>
      <p:ext uri="{BB962C8B-B14F-4D97-AF65-F5344CB8AC3E}">
        <p14:creationId xmlns:p14="http://schemas.microsoft.com/office/powerpoint/2010/main" val="26004558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MONDAY QUIZ</a:t>
            </a:r>
            <a:endParaRPr lang="en-US" dirty="0"/>
          </a:p>
        </p:txBody>
      </p:sp>
      <p:sp>
        <p:nvSpPr>
          <p:cNvPr id="3" name="Content Placeholder 2"/>
          <p:cNvSpPr>
            <a:spLocks noGrp="1"/>
          </p:cNvSpPr>
          <p:nvPr>
            <p:ph idx="1"/>
          </p:nvPr>
        </p:nvSpPr>
        <p:spPr/>
        <p:txBody>
          <a:bodyPr/>
          <a:lstStyle/>
          <a:p>
            <a:r>
              <a:rPr lang="en-US" dirty="0" smtClean="0"/>
              <a:t>Sit down, shut up, and go to the following link. You have 6 minutes.</a:t>
            </a:r>
          </a:p>
          <a:p>
            <a:pPr algn="ctr"/>
            <a:r>
              <a:rPr lang="en-US" dirty="0" err="1" smtClean="0"/>
              <a:t>bit.ly</a:t>
            </a:r>
            <a:r>
              <a:rPr lang="en-US" dirty="0" smtClean="0"/>
              <a:t>/quiz911</a:t>
            </a:r>
          </a:p>
          <a:p>
            <a:pPr marL="0" indent="0">
              <a:buNone/>
            </a:pPr>
            <a:endParaRPr lang="en-US" dirty="0"/>
          </a:p>
        </p:txBody>
      </p:sp>
    </p:spTree>
    <p:extLst>
      <p:ext uri="{BB962C8B-B14F-4D97-AF65-F5344CB8AC3E}">
        <p14:creationId xmlns:p14="http://schemas.microsoft.com/office/powerpoint/2010/main" val="417384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144000" cy="1143000"/>
          </a:xfrm>
        </p:spPr>
        <p:txBody>
          <a:bodyPr>
            <a:normAutofit/>
          </a:bodyPr>
          <a:lstStyle/>
          <a:p>
            <a:pPr>
              <a:defRPr/>
            </a:pPr>
            <a:r>
              <a:rPr lang="en-US" sz="3600" b="1" dirty="0" smtClean="0">
                <a:latin typeface="+mn-lt"/>
              </a:rPr>
              <a:t>Basic Principles of the Constitution</a:t>
            </a:r>
            <a:endParaRPr lang="en-US" sz="3600" b="1" dirty="0">
              <a:latin typeface="+mn-lt"/>
            </a:endParaRPr>
          </a:p>
        </p:txBody>
      </p:sp>
      <p:sp>
        <p:nvSpPr>
          <p:cNvPr id="7" name="Content Placeholder 6"/>
          <p:cNvSpPr>
            <a:spLocks noGrp="1"/>
          </p:cNvSpPr>
          <p:nvPr>
            <p:ph sz="half" idx="1"/>
          </p:nvPr>
        </p:nvSpPr>
        <p:spPr>
          <a:xfrm>
            <a:off x="381000" y="1371600"/>
            <a:ext cx="6858000" cy="4953000"/>
          </a:xfrm>
        </p:spPr>
        <p:txBody>
          <a:bodyPr>
            <a:normAutofit lnSpcReduction="10000"/>
          </a:bodyPr>
          <a:lstStyle/>
          <a:p>
            <a:r>
              <a:rPr lang="en-US" altLang="en-US" b="1" dirty="0" smtClean="0"/>
              <a:t>Separation of Powers</a:t>
            </a:r>
          </a:p>
          <a:p>
            <a:pPr lvl="1"/>
            <a:r>
              <a:rPr lang="en-US" altLang="en-US" dirty="0" smtClean="0"/>
              <a:t>Three co-equal branches of government</a:t>
            </a:r>
          </a:p>
          <a:p>
            <a:pPr lvl="1" eaLnBrk="1" hangingPunct="1"/>
            <a:r>
              <a:rPr lang="en-US" altLang="en-US" b="1" dirty="0" smtClean="0"/>
              <a:t>Legislative</a:t>
            </a:r>
            <a:r>
              <a:rPr lang="en-US" altLang="en-US" dirty="0" smtClean="0"/>
              <a:t>: </a:t>
            </a:r>
            <a:r>
              <a:rPr lang="en-US" altLang="en-US" u="sng" dirty="0" smtClean="0"/>
              <a:t>Congress</a:t>
            </a:r>
            <a:r>
              <a:rPr lang="en-US" altLang="en-US" dirty="0" smtClean="0"/>
              <a:t> (makes the law)</a:t>
            </a:r>
          </a:p>
          <a:p>
            <a:pPr lvl="2" eaLnBrk="1" hangingPunct="1"/>
            <a:r>
              <a:rPr lang="en-US" altLang="en-US" dirty="0" smtClean="0"/>
              <a:t>Senate and House of Representatives</a:t>
            </a:r>
          </a:p>
          <a:p>
            <a:pPr lvl="1" eaLnBrk="1" hangingPunct="1"/>
            <a:r>
              <a:rPr lang="en-US" altLang="en-US" b="1" dirty="0" smtClean="0"/>
              <a:t>Executive:</a:t>
            </a:r>
            <a:r>
              <a:rPr lang="en-US" altLang="en-US" dirty="0" smtClean="0"/>
              <a:t> </a:t>
            </a:r>
            <a:r>
              <a:rPr lang="en-US" altLang="en-US" u="sng" dirty="0" smtClean="0"/>
              <a:t>President</a:t>
            </a:r>
            <a:r>
              <a:rPr lang="en-US" altLang="en-US" dirty="0" smtClean="0"/>
              <a:t> (enforces the law)</a:t>
            </a:r>
          </a:p>
          <a:p>
            <a:pPr lvl="1" eaLnBrk="1" hangingPunct="1"/>
            <a:r>
              <a:rPr lang="en-US" altLang="en-US" b="1" dirty="0" smtClean="0"/>
              <a:t>Judicial</a:t>
            </a:r>
            <a:r>
              <a:rPr lang="en-US" altLang="en-US" dirty="0" smtClean="0"/>
              <a:t>: </a:t>
            </a:r>
            <a:r>
              <a:rPr lang="en-US" altLang="en-US" u="sng" dirty="0" smtClean="0"/>
              <a:t>Supreme Court</a:t>
            </a:r>
            <a:r>
              <a:rPr lang="en-US" altLang="en-US" dirty="0" smtClean="0"/>
              <a:t> (interprets the law)</a:t>
            </a:r>
          </a:p>
          <a:p>
            <a:endParaRPr lang="en-US" altLang="en-US" b="1" dirty="0" smtClean="0"/>
          </a:p>
          <a:p>
            <a:r>
              <a:rPr lang="en-US" altLang="en-US" b="1" dirty="0" smtClean="0"/>
              <a:t>Checks and Balances</a:t>
            </a:r>
          </a:p>
          <a:p>
            <a:pPr lvl="1"/>
            <a:r>
              <a:rPr lang="en-US" altLang="en-US" dirty="0" smtClean="0"/>
              <a:t>Each branch has some control over the others</a:t>
            </a:r>
          </a:p>
          <a:p>
            <a:pPr lvl="1"/>
            <a:r>
              <a:rPr lang="en-US" altLang="en-US" dirty="0" smtClean="0"/>
              <a:t>No branch can get too powerful</a:t>
            </a:r>
          </a:p>
          <a:p>
            <a:endParaRPr lang="en-US" altLang="en-US" dirty="0" smtClean="0"/>
          </a:p>
        </p:txBody>
      </p:sp>
      <p:pic>
        <p:nvPicPr>
          <p:cNvPr id="81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536700"/>
            <a:ext cx="1644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724400"/>
            <a:ext cx="16129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275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04-0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63869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799"/>
            <a:ext cx="8763000" cy="907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Constitutional Compromises: </a:t>
            </a:r>
          </a:p>
          <a:p>
            <a:pPr algn="ctr">
              <a:defRPr/>
            </a:pPr>
            <a:r>
              <a:rPr lang="en-US" b="1" dirty="0" smtClean="0"/>
              <a:t>Balancing Power Between Large and Small States</a:t>
            </a:r>
            <a:endParaRPr lang="en-US" b="1" dirty="0"/>
          </a:p>
        </p:txBody>
      </p:sp>
      <p:sp>
        <p:nvSpPr>
          <p:cNvPr id="5" name="Rounded Rectangle 4"/>
          <p:cNvSpPr/>
          <p:nvPr/>
        </p:nvSpPr>
        <p:spPr>
          <a:xfrm>
            <a:off x="304800" y="1364656"/>
            <a:ext cx="3962400" cy="24876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0" bIns="0"/>
          <a:lstStyle/>
          <a:p>
            <a:pPr>
              <a:defRPr/>
            </a:pPr>
            <a:r>
              <a:rPr lang="en-US" sz="2000" b="1" dirty="0">
                <a:solidFill>
                  <a:schemeClr val="tx1"/>
                </a:solidFill>
                <a:latin typeface="Calibri" pitchFamily="34" charset="0"/>
              </a:rPr>
              <a:t>Virginia Plan:</a:t>
            </a:r>
          </a:p>
          <a:p>
            <a:pPr marL="171450" indent="-171450">
              <a:buFont typeface="Arial" panose="020B0604020202020204" pitchFamily="34" charset="0"/>
              <a:buChar char="•"/>
              <a:defRPr/>
            </a:pPr>
            <a:r>
              <a:rPr lang="en-US" sz="1600" u="sng" dirty="0" smtClean="0">
                <a:solidFill>
                  <a:schemeClr val="tx1"/>
                </a:solidFill>
                <a:latin typeface="Calibri" pitchFamily="34" charset="0"/>
              </a:rPr>
              <a:t>2 houses</a:t>
            </a:r>
            <a:r>
              <a:rPr lang="en-US" sz="1600" dirty="0" smtClean="0">
                <a:solidFill>
                  <a:schemeClr val="tx1"/>
                </a:solidFill>
                <a:latin typeface="Calibri" pitchFamily="34" charset="0"/>
              </a:rPr>
              <a:t> of Congress (bicameral):</a:t>
            </a:r>
          </a:p>
          <a:p>
            <a:pPr marL="628650" lvl="1" indent="-171450">
              <a:buFont typeface="Arial" panose="020B0604020202020204" pitchFamily="34" charset="0"/>
              <a:buChar char="•"/>
              <a:defRPr/>
            </a:pPr>
            <a:r>
              <a:rPr lang="en-US" sz="1600" dirty="0" smtClean="0">
                <a:solidFill>
                  <a:schemeClr val="tx1"/>
                </a:solidFill>
                <a:latin typeface="Calibri" pitchFamily="34" charset="0"/>
              </a:rPr>
              <a:t>House </a:t>
            </a:r>
            <a:r>
              <a:rPr lang="en-US" sz="1600" dirty="0">
                <a:solidFill>
                  <a:schemeClr val="tx1"/>
                </a:solidFill>
                <a:latin typeface="Calibri" pitchFamily="34" charset="0"/>
              </a:rPr>
              <a:t>of Representatives </a:t>
            </a:r>
            <a:endParaRPr lang="en-US" sz="1600" dirty="0" smtClean="0">
              <a:solidFill>
                <a:schemeClr val="tx1"/>
              </a:solidFill>
              <a:latin typeface="Calibri" pitchFamily="34" charset="0"/>
            </a:endParaRPr>
          </a:p>
          <a:p>
            <a:pPr marL="628650" lvl="1" indent="-171450">
              <a:buFont typeface="Arial" panose="020B0604020202020204" pitchFamily="34" charset="0"/>
              <a:buChar char="•"/>
              <a:defRPr/>
            </a:pPr>
            <a:r>
              <a:rPr lang="en-US" sz="1600" dirty="0" smtClean="0">
                <a:solidFill>
                  <a:schemeClr val="tx1"/>
                </a:solidFill>
                <a:latin typeface="Calibri" pitchFamily="34" charset="0"/>
              </a:rPr>
              <a:t>Senate</a:t>
            </a:r>
            <a:endParaRPr lang="en-US" sz="1600" dirty="0">
              <a:solidFill>
                <a:schemeClr val="tx1"/>
              </a:solidFill>
              <a:latin typeface="Calibri" pitchFamily="34" charset="0"/>
            </a:endParaRPr>
          </a:p>
          <a:p>
            <a:pPr indent="-288925">
              <a:buFont typeface="Arial" panose="020B0604020202020204" pitchFamily="34" charset="0"/>
              <a:buChar char="•"/>
              <a:defRPr/>
            </a:pPr>
            <a:r>
              <a:rPr lang="en-US" sz="1600" dirty="0">
                <a:solidFill>
                  <a:schemeClr val="tx1"/>
                </a:solidFill>
                <a:latin typeface="Calibri" pitchFamily="34" charset="0"/>
              </a:rPr>
              <a:t>Representation </a:t>
            </a:r>
            <a:r>
              <a:rPr lang="en-US" sz="1600" dirty="0" smtClean="0">
                <a:solidFill>
                  <a:schemeClr val="tx1"/>
                </a:solidFill>
                <a:latin typeface="Calibri" pitchFamily="34" charset="0"/>
              </a:rPr>
              <a:t>determined by </a:t>
            </a:r>
            <a:r>
              <a:rPr lang="en-US" sz="1600" b="1" dirty="0" smtClean="0">
                <a:solidFill>
                  <a:schemeClr val="tx1"/>
                </a:solidFill>
                <a:latin typeface="Calibri" pitchFamily="34" charset="0"/>
              </a:rPr>
              <a:t>population </a:t>
            </a:r>
            <a:r>
              <a:rPr lang="en-US" sz="1600" b="1" dirty="0">
                <a:solidFill>
                  <a:schemeClr val="tx1"/>
                </a:solidFill>
                <a:latin typeface="Calibri" pitchFamily="34" charset="0"/>
              </a:rPr>
              <a:t>size </a:t>
            </a:r>
            <a:r>
              <a:rPr lang="en-US" sz="1600" dirty="0">
                <a:solidFill>
                  <a:schemeClr val="tx1"/>
                </a:solidFill>
                <a:latin typeface="Calibri" pitchFamily="34" charset="0"/>
              </a:rPr>
              <a:t>in </a:t>
            </a:r>
            <a:r>
              <a:rPr lang="en-US" sz="1600" b="1" dirty="0">
                <a:solidFill>
                  <a:schemeClr val="tx1"/>
                </a:solidFill>
                <a:latin typeface="Calibri" pitchFamily="34" charset="0"/>
              </a:rPr>
              <a:t>both houses</a:t>
            </a:r>
          </a:p>
          <a:p>
            <a:pPr marL="400050" lvl="1" indent="-231775">
              <a:buFont typeface="Arial" panose="020B0604020202020204" pitchFamily="34" charset="0"/>
              <a:buChar char="•"/>
              <a:defRPr/>
            </a:pPr>
            <a:endParaRPr lang="en-US" sz="1600" dirty="0" smtClean="0">
              <a:solidFill>
                <a:schemeClr val="tx1"/>
              </a:solidFill>
              <a:latin typeface="Calibri" pitchFamily="34" charset="0"/>
            </a:endParaRPr>
          </a:p>
          <a:p>
            <a:pPr marL="400050" lvl="1" indent="-231775">
              <a:buFont typeface="Arial" panose="020B0604020202020204" pitchFamily="34" charset="0"/>
              <a:buChar char="•"/>
              <a:defRPr/>
            </a:pPr>
            <a:r>
              <a:rPr lang="en-US" sz="1600" dirty="0" smtClean="0">
                <a:solidFill>
                  <a:schemeClr val="tx1"/>
                </a:solidFill>
                <a:latin typeface="Calibri" pitchFamily="34" charset="0"/>
              </a:rPr>
              <a:t>More </a:t>
            </a:r>
            <a:r>
              <a:rPr lang="en-US" sz="1600" dirty="0">
                <a:solidFill>
                  <a:schemeClr val="tx1"/>
                </a:solidFill>
                <a:latin typeface="Calibri" pitchFamily="34" charset="0"/>
              </a:rPr>
              <a:t>people </a:t>
            </a:r>
            <a:r>
              <a:rPr lang="en-US" sz="1600" dirty="0">
                <a:solidFill>
                  <a:schemeClr val="tx1"/>
                </a:solidFill>
                <a:latin typeface="Calibri" pitchFamily="34" charset="0"/>
                <a:sym typeface="Wingdings" panose="05000000000000000000" pitchFamily="2" charset="2"/>
              </a:rPr>
              <a:t> more </a:t>
            </a:r>
            <a:r>
              <a:rPr lang="en-US" sz="1600" dirty="0" smtClean="0">
                <a:solidFill>
                  <a:schemeClr val="tx1"/>
                </a:solidFill>
                <a:latin typeface="Calibri" pitchFamily="34" charset="0"/>
                <a:sym typeface="Wingdings" panose="05000000000000000000" pitchFamily="2" charset="2"/>
              </a:rPr>
              <a:t>reps!</a:t>
            </a:r>
            <a:endParaRPr lang="en-US" sz="1600" dirty="0">
              <a:solidFill>
                <a:schemeClr val="tx1"/>
              </a:solidFill>
              <a:latin typeface="Calibri" pitchFamily="34" charset="0"/>
              <a:sym typeface="Wingdings" panose="05000000000000000000" pitchFamily="2" charset="2"/>
            </a:endParaRPr>
          </a:p>
          <a:p>
            <a:pPr marL="400050" lvl="1" indent="-231775">
              <a:buFont typeface="Arial" panose="020B0604020202020204" pitchFamily="34" charset="0"/>
              <a:buChar char="•"/>
              <a:defRPr/>
            </a:pPr>
            <a:r>
              <a:rPr lang="en-US" sz="1600" dirty="0" smtClean="0">
                <a:solidFill>
                  <a:schemeClr val="tx1"/>
                </a:solidFill>
                <a:latin typeface="Calibri" pitchFamily="34" charset="0"/>
                <a:sym typeface="Wingdings" panose="05000000000000000000" pitchFamily="2" charset="2"/>
              </a:rPr>
              <a:t>Big </a:t>
            </a:r>
            <a:r>
              <a:rPr lang="en-US" sz="1600" dirty="0">
                <a:solidFill>
                  <a:schemeClr val="tx1"/>
                </a:solidFill>
                <a:latin typeface="Calibri" pitchFamily="34" charset="0"/>
                <a:sym typeface="Wingdings" panose="05000000000000000000" pitchFamily="2" charset="2"/>
              </a:rPr>
              <a:t>states liked this!</a:t>
            </a:r>
            <a:endParaRPr lang="en-US" sz="1600" dirty="0">
              <a:solidFill>
                <a:schemeClr val="tx1"/>
              </a:solidFill>
              <a:latin typeface="Calibri" pitchFamily="34" charset="0"/>
            </a:endParaRPr>
          </a:p>
        </p:txBody>
      </p:sp>
      <p:sp>
        <p:nvSpPr>
          <p:cNvPr id="27" name="Rectangle 26"/>
          <p:cNvSpPr/>
          <p:nvPr/>
        </p:nvSpPr>
        <p:spPr>
          <a:xfrm>
            <a:off x="2362200" y="4004668"/>
            <a:ext cx="4135620" cy="707886"/>
          </a:xfrm>
          <a:prstGeom prst="rect">
            <a:avLst/>
          </a:prstGeom>
        </p:spPr>
        <p:txBody>
          <a:bodyPr wrap="none">
            <a:spAutoFit/>
          </a:bodyPr>
          <a:lstStyle/>
          <a:p>
            <a:pPr algn="ctr">
              <a:defRPr/>
            </a:pPr>
            <a:r>
              <a:rPr lang="en-US" b="1" u="sng" dirty="0" smtClean="0">
                <a:latin typeface="Calibri" pitchFamily="34" charset="0"/>
              </a:rPr>
              <a:t>The Great </a:t>
            </a:r>
            <a:r>
              <a:rPr lang="en-US" b="1" u="sng" dirty="0">
                <a:latin typeface="Calibri" pitchFamily="34" charset="0"/>
              </a:rPr>
              <a:t>Compromise</a:t>
            </a:r>
          </a:p>
          <a:p>
            <a:pPr algn="ctr">
              <a:defRPr/>
            </a:pPr>
            <a:r>
              <a:rPr lang="en-US" sz="1600" b="1" dirty="0">
                <a:latin typeface="Calibri" pitchFamily="34" charset="0"/>
              </a:rPr>
              <a:t>How should states be represented in the </a:t>
            </a:r>
            <a:r>
              <a:rPr lang="en-US" sz="1600" b="1" dirty="0" err="1">
                <a:latin typeface="Calibri" pitchFamily="34" charset="0"/>
              </a:rPr>
              <a:t>govt</a:t>
            </a:r>
            <a:r>
              <a:rPr lang="en-US" sz="1600" b="1" dirty="0">
                <a:latin typeface="Calibri" pitchFamily="34" charset="0"/>
              </a:rPr>
              <a:t>?</a:t>
            </a:r>
          </a:p>
        </p:txBody>
      </p:sp>
      <p:sp>
        <p:nvSpPr>
          <p:cNvPr id="3" name="Rectangle 2"/>
          <p:cNvSpPr>
            <a:spLocks noChangeArrowheads="1"/>
          </p:cNvSpPr>
          <p:nvPr/>
        </p:nvSpPr>
        <p:spPr bwMode="auto">
          <a:xfrm>
            <a:off x="762000" y="4750475"/>
            <a:ext cx="803719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171450" indent="-171450">
              <a:buFont typeface="Arial" panose="020B0604020202020204" pitchFamily="34" charset="0"/>
              <a:buChar char="•"/>
              <a:defRPr/>
            </a:pPr>
            <a:r>
              <a:rPr lang="en-US" altLang="en-US" sz="1800" dirty="0">
                <a:latin typeface="Calibri" pitchFamily="34" charset="0"/>
              </a:rPr>
              <a:t>Also called Connecticut Compromise</a:t>
            </a:r>
          </a:p>
          <a:p>
            <a:pPr marL="171450" indent="-171450">
              <a:buFont typeface="Arial" panose="020B0604020202020204" pitchFamily="34" charset="0"/>
              <a:buChar char="•"/>
              <a:defRPr/>
            </a:pPr>
            <a:r>
              <a:rPr lang="en-US" sz="1800" u="sng" dirty="0" smtClean="0">
                <a:latin typeface="Calibri" pitchFamily="34" charset="0"/>
              </a:rPr>
              <a:t>2 </a:t>
            </a:r>
            <a:r>
              <a:rPr lang="en-US" sz="1800" u="sng" dirty="0">
                <a:latin typeface="Calibri" pitchFamily="34" charset="0"/>
              </a:rPr>
              <a:t>houses</a:t>
            </a:r>
            <a:r>
              <a:rPr lang="en-US" sz="1800" dirty="0">
                <a:latin typeface="Calibri" pitchFamily="34" charset="0"/>
              </a:rPr>
              <a:t> of Congress (</a:t>
            </a:r>
            <a:r>
              <a:rPr lang="en-US" sz="1800" dirty="0" smtClean="0">
                <a:latin typeface="Calibri" pitchFamily="34" charset="0"/>
              </a:rPr>
              <a:t>bicameral):   House </a:t>
            </a:r>
            <a:r>
              <a:rPr lang="en-US" sz="1800" dirty="0">
                <a:latin typeface="Calibri" pitchFamily="34" charset="0"/>
              </a:rPr>
              <a:t>of Representatives </a:t>
            </a:r>
            <a:r>
              <a:rPr lang="en-US" sz="1800" dirty="0" smtClean="0">
                <a:latin typeface="Calibri" pitchFamily="34" charset="0"/>
              </a:rPr>
              <a:t>and a Senate</a:t>
            </a:r>
          </a:p>
          <a:p>
            <a:pPr marL="171450" indent="-171450">
              <a:buFont typeface="Arial" panose="020B0604020202020204" pitchFamily="34" charset="0"/>
              <a:buChar char="•"/>
              <a:defRPr/>
            </a:pPr>
            <a:r>
              <a:rPr lang="en-US" altLang="en-US" sz="1800" b="1" u="sng" dirty="0" smtClean="0">
                <a:latin typeface="Calibri" pitchFamily="34" charset="0"/>
              </a:rPr>
              <a:t>Senate:</a:t>
            </a:r>
            <a:r>
              <a:rPr lang="en-US" altLang="en-US" sz="1800" b="1" dirty="0" smtClean="0">
                <a:latin typeface="Calibri" pitchFamily="34" charset="0"/>
              </a:rPr>
              <a:t>			</a:t>
            </a:r>
            <a:r>
              <a:rPr lang="en-US" altLang="en-US" sz="1800" b="1" dirty="0">
                <a:latin typeface="Calibri" pitchFamily="34" charset="0"/>
              </a:rPr>
              <a:t>	 </a:t>
            </a:r>
            <a:r>
              <a:rPr lang="en-US" altLang="en-US" sz="1800" b="1" dirty="0" smtClean="0">
                <a:latin typeface="Calibri" pitchFamily="34" charset="0"/>
              </a:rPr>
              <a:t>           </a:t>
            </a:r>
            <a:r>
              <a:rPr lang="en-US" altLang="en-US" sz="1800" b="1" u="sng" dirty="0" smtClean="0">
                <a:latin typeface="Calibri" pitchFamily="34" charset="0"/>
              </a:rPr>
              <a:t>House of Reps</a:t>
            </a:r>
            <a:endParaRPr lang="en-US" altLang="en-US" sz="1800" b="1" u="sng" dirty="0">
              <a:latin typeface="Calibri" pitchFamily="34" charset="0"/>
            </a:endParaRPr>
          </a:p>
          <a:p>
            <a:pPr marL="0" indent="0">
              <a:defRPr/>
            </a:pPr>
            <a:r>
              <a:rPr lang="en-US" altLang="en-US" sz="1800" dirty="0" smtClean="0">
                <a:latin typeface="Calibri" pitchFamily="34" charset="0"/>
              </a:rPr>
              <a:t>    Equal </a:t>
            </a:r>
            <a:r>
              <a:rPr lang="en-US" altLang="en-US" sz="1800" dirty="0">
                <a:latin typeface="Calibri" pitchFamily="34" charset="0"/>
              </a:rPr>
              <a:t>representation in Senate </a:t>
            </a:r>
            <a:r>
              <a:rPr lang="en-US" altLang="en-US" sz="1800" dirty="0" smtClean="0">
                <a:latin typeface="Calibri" pitchFamily="34" charset="0"/>
              </a:rPr>
              <a:t>		-  Representation based on pop</a:t>
            </a:r>
            <a:endParaRPr lang="en-US" altLang="en-US" sz="1800" dirty="0">
              <a:latin typeface="Calibri" pitchFamily="34" charset="0"/>
            </a:endParaRPr>
          </a:p>
          <a:p>
            <a:pPr marL="0" lvl="1" indent="0">
              <a:defRPr/>
            </a:pPr>
            <a:r>
              <a:rPr lang="en-US" altLang="en-US" sz="1800" dirty="0" smtClean="0">
                <a:latin typeface="Calibri" pitchFamily="34" charset="0"/>
              </a:rPr>
              <a:t>    Each </a:t>
            </a:r>
            <a:r>
              <a:rPr lang="en-US" altLang="en-US" sz="1800" dirty="0">
                <a:latin typeface="Calibri" pitchFamily="34" charset="0"/>
              </a:rPr>
              <a:t>State gets two </a:t>
            </a:r>
            <a:r>
              <a:rPr lang="en-US" altLang="en-US" sz="1800" dirty="0" smtClean="0">
                <a:latin typeface="Calibri" pitchFamily="34" charset="0"/>
              </a:rPr>
              <a:t>Senators		-  </a:t>
            </a:r>
            <a:r>
              <a:rPr lang="en-US" sz="1800" dirty="0">
                <a:latin typeface="Calibri" pitchFamily="34" charset="0"/>
              </a:rPr>
              <a:t>More people </a:t>
            </a:r>
            <a:r>
              <a:rPr lang="en-US" sz="1800" dirty="0">
                <a:latin typeface="Calibri" pitchFamily="34" charset="0"/>
                <a:sym typeface="Wingdings" panose="05000000000000000000" pitchFamily="2" charset="2"/>
              </a:rPr>
              <a:t> more reps!</a:t>
            </a:r>
          </a:p>
          <a:p>
            <a:pPr marL="0" indent="0">
              <a:defRPr/>
            </a:pPr>
            <a:r>
              <a:rPr lang="en-US" altLang="en-US" sz="1800" dirty="0" smtClean="0">
                <a:latin typeface="Calibri" pitchFamily="34" charset="0"/>
              </a:rPr>
              <a:t>    Elected by the state legislature/assembly	-  Reps elected by the people</a:t>
            </a:r>
            <a:endParaRPr lang="en-US" altLang="en-US" sz="1800" dirty="0">
              <a:latin typeface="Calibri" pitchFamily="34" charset="0"/>
            </a:endParaRPr>
          </a:p>
          <a:p>
            <a:pPr marL="627062" lvl="1" indent="0">
              <a:defRPr/>
            </a:pPr>
            <a:endParaRPr lang="en-US" altLang="en-US" sz="1800" dirty="0" smtClean="0">
              <a:latin typeface="Calibri" pitchFamily="34" charset="0"/>
            </a:endParaRPr>
          </a:p>
        </p:txBody>
      </p:sp>
      <p:sp>
        <p:nvSpPr>
          <p:cNvPr id="22" name="Rounded Rectangle 21"/>
          <p:cNvSpPr/>
          <p:nvPr/>
        </p:nvSpPr>
        <p:spPr>
          <a:xfrm>
            <a:off x="4612005" y="1364656"/>
            <a:ext cx="4187190" cy="248761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0" bIns="0"/>
          <a:lstStyle/>
          <a:p>
            <a:pPr>
              <a:defRPr/>
            </a:pPr>
            <a:r>
              <a:rPr lang="en-US" sz="2000" b="1" dirty="0" smtClean="0">
                <a:solidFill>
                  <a:schemeClr val="tx1"/>
                </a:solidFill>
                <a:latin typeface="Calibri" pitchFamily="34" charset="0"/>
              </a:rPr>
              <a:t>New Jersey Plan</a:t>
            </a:r>
            <a:r>
              <a:rPr lang="en-US" sz="2000" b="1" dirty="0">
                <a:solidFill>
                  <a:schemeClr val="tx1"/>
                </a:solidFill>
                <a:latin typeface="Calibri" pitchFamily="34" charset="0"/>
              </a:rPr>
              <a:t>:</a:t>
            </a:r>
          </a:p>
          <a:p>
            <a:pPr marL="171450" indent="-171450">
              <a:buFont typeface="Arial" panose="020B0604020202020204" pitchFamily="34" charset="0"/>
              <a:buChar char="•"/>
              <a:defRPr/>
            </a:pPr>
            <a:r>
              <a:rPr lang="en-US" sz="1600" u="sng" dirty="0" smtClean="0">
                <a:solidFill>
                  <a:schemeClr val="tx1"/>
                </a:solidFill>
                <a:latin typeface="Calibri" pitchFamily="34" charset="0"/>
              </a:rPr>
              <a:t>1 house</a:t>
            </a:r>
            <a:r>
              <a:rPr lang="en-US" sz="1600" dirty="0" smtClean="0">
                <a:solidFill>
                  <a:schemeClr val="tx1"/>
                </a:solidFill>
                <a:latin typeface="Calibri" pitchFamily="34" charset="0"/>
              </a:rPr>
              <a:t> of Congress (unicameral):</a:t>
            </a:r>
          </a:p>
          <a:p>
            <a:pPr marL="628650" lvl="1" indent="-171450">
              <a:buFont typeface="Arial" panose="020B0604020202020204" pitchFamily="34" charset="0"/>
              <a:buChar char="•"/>
              <a:defRPr/>
            </a:pPr>
            <a:r>
              <a:rPr lang="en-US" sz="1600" dirty="0" smtClean="0">
                <a:solidFill>
                  <a:schemeClr val="tx1"/>
                </a:solidFill>
                <a:latin typeface="Calibri" pitchFamily="34" charset="0"/>
              </a:rPr>
              <a:t>House </a:t>
            </a:r>
            <a:r>
              <a:rPr lang="en-US" sz="1600" dirty="0">
                <a:solidFill>
                  <a:schemeClr val="tx1"/>
                </a:solidFill>
                <a:latin typeface="Calibri" pitchFamily="34" charset="0"/>
              </a:rPr>
              <a:t>of Representatives </a:t>
            </a:r>
            <a:r>
              <a:rPr lang="en-US" sz="1600" dirty="0" smtClean="0">
                <a:solidFill>
                  <a:schemeClr val="tx1"/>
                </a:solidFill>
                <a:latin typeface="Calibri" pitchFamily="34" charset="0"/>
              </a:rPr>
              <a:t>only</a:t>
            </a:r>
          </a:p>
          <a:p>
            <a:pPr indent="-288925">
              <a:buFont typeface="Arial" panose="020B0604020202020204" pitchFamily="34" charset="0"/>
              <a:buChar char="•"/>
              <a:defRPr/>
            </a:pPr>
            <a:endParaRPr lang="en-US" sz="1600" dirty="0" smtClean="0">
              <a:solidFill>
                <a:schemeClr val="tx1"/>
              </a:solidFill>
              <a:latin typeface="Calibri" pitchFamily="34" charset="0"/>
            </a:endParaRPr>
          </a:p>
          <a:p>
            <a:pPr indent="-288925">
              <a:buFont typeface="Arial" panose="020B0604020202020204" pitchFamily="34" charset="0"/>
              <a:buChar char="•"/>
              <a:defRPr/>
            </a:pPr>
            <a:r>
              <a:rPr lang="en-US" sz="1600" dirty="0" smtClean="0">
                <a:solidFill>
                  <a:schemeClr val="tx1"/>
                </a:solidFill>
                <a:latin typeface="Calibri" pitchFamily="34" charset="0"/>
              </a:rPr>
              <a:t>Representation determined by state:  </a:t>
            </a:r>
            <a:r>
              <a:rPr lang="en-US" sz="1600" b="1" dirty="0" smtClean="0">
                <a:solidFill>
                  <a:schemeClr val="tx1"/>
                </a:solidFill>
                <a:latin typeface="Calibri" pitchFamily="34" charset="0"/>
              </a:rPr>
              <a:t>equal representation (like the </a:t>
            </a:r>
            <a:r>
              <a:rPr lang="en-US" sz="1600" b="1" dirty="0" err="1" smtClean="0">
                <a:solidFill>
                  <a:schemeClr val="tx1"/>
                </a:solidFill>
                <a:latin typeface="Calibri" pitchFamily="34" charset="0"/>
              </a:rPr>
              <a:t>AoC</a:t>
            </a:r>
            <a:r>
              <a:rPr lang="en-US" sz="1600" b="1" dirty="0" smtClean="0">
                <a:solidFill>
                  <a:schemeClr val="tx1"/>
                </a:solidFill>
                <a:latin typeface="Calibri" pitchFamily="34" charset="0"/>
              </a:rPr>
              <a:t>)</a:t>
            </a:r>
            <a:endParaRPr lang="en-US" sz="1600" b="1" dirty="0">
              <a:solidFill>
                <a:schemeClr val="tx1"/>
              </a:solidFill>
              <a:latin typeface="Calibri" pitchFamily="34" charset="0"/>
            </a:endParaRPr>
          </a:p>
          <a:p>
            <a:pPr marL="400050" lvl="1" indent="-231775">
              <a:buFont typeface="Arial" panose="020B0604020202020204" pitchFamily="34" charset="0"/>
              <a:buChar char="•"/>
              <a:defRPr/>
            </a:pPr>
            <a:endParaRPr lang="en-US" sz="1600" dirty="0" smtClean="0">
              <a:solidFill>
                <a:schemeClr val="tx1"/>
              </a:solidFill>
              <a:latin typeface="Calibri" pitchFamily="34" charset="0"/>
            </a:endParaRPr>
          </a:p>
          <a:p>
            <a:pPr marL="400050" lvl="1" indent="-231775">
              <a:buFont typeface="Arial" panose="020B0604020202020204" pitchFamily="34" charset="0"/>
              <a:buChar char="•"/>
              <a:defRPr/>
            </a:pPr>
            <a:r>
              <a:rPr lang="en-US" sz="1600" dirty="0" smtClean="0">
                <a:solidFill>
                  <a:schemeClr val="tx1"/>
                </a:solidFill>
                <a:latin typeface="Calibri" pitchFamily="34" charset="0"/>
                <a:sym typeface="Wingdings" panose="05000000000000000000" pitchFamily="2" charset="2"/>
              </a:rPr>
              <a:t>One state  one vote!</a:t>
            </a:r>
            <a:endParaRPr lang="en-US" sz="1600" dirty="0">
              <a:solidFill>
                <a:schemeClr val="tx1"/>
              </a:solidFill>
              <a:latin typeface="Calibri" pitchFamily="34" charset="0"/>
              <a:sym typeface="Wingdings" panose="05000000000000000000" pitchFamily="2" charset="2"/>
            </a:endParaRPr>
          </a:p>
          <a:p>
            <a:pPr marL="400050" lvl="1" indent="-231775">
              <a:buFont typeface="Arial" panose="020B0604020202020204" pitchFamily="34" charset="0"/>
              <a:buChar char="•"/>
              <a:defRPr/>
            </a:pPr>
            <a:r>
              <a:rPr lang="en-US" sz="1600" dirty="0" smtClean="0">
                <a:solidFill>
                  <a:schemeClr val="tx1"/>
                </a:solidFill>
                <a:latin typeface="Calibri" pitchFamily="34" charset="0"/>
                <a:sym typeface="Wingdings" panose="05000000000000000000" pitchFamily="2" charset="2"/>
              </a:rPr>
              <a:t>Small states </a:t>
            </a:r>
            <a:r>
              <a:rPr lang="en-US" sz="1600" dirty="0">
                <a:solidFill>
                  <a:schemeClr val="tx1"/>
                </a:solidFill>
                <a:latin typeface="Calibri" pitchFamily="34" charset="0"/>
                <a:sym typeface="Wingdings" panose="05000000000000000000" pitchFamily="2" charset="2"/>
              </a:rPr>
              <a:t>liked this!</a:t>
            </a:r>
            <a:endParaRPr lang="en-US" sz="1600" dirty="0">
              <a:solidFill>
                <a:schemeClr val="tx1"/>
              </a:solidFill>
              <a:latin typeface="Calibri" pitchFamily="34" charset="0"/>
            </a:endParaRPr>
          </a:p>
        </p:txBody>
      </p:sp>
      <p:sp>
        <p:nvSpPr>
          <p:cNvPr id="24" name="Rounded Rectangle 23"/>
          <p:cNvSpPr/>
          <p:nvPr/>
        </p:nvSpPr>
        <p:spPr>
          <a:xfrm>
            <a:off x="246629" y="4004669"/>
            <a:ext cx="8552565" cy="25908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0" bIns="0"/>
          <a:lstStyle/>
          <a:p>
            <a:pPr>
              <a:defRPr/>
            </a:pPr>
            <a:endParaRPr lang="en-US" sz="2000" b="1" dirty="0" smtClean="0">
              <a:solidFill>
                <a:schemeClr val="tx1"/>
              </a:solidFill>
              <a:latin typeface="Calibri" pitchFamily="34" charset="0"/>
            </a:endParaRPr>
          </a:p>
        </p:txBody>
      </p:sp>
    </p:spTree>
    <p:extLst>
      <p:ext uri="{BB962C8B-B14F-4D97-AF65-F5344CB8AC3E}">
        <p14:creationId xmlns:p14="http://schemas.microsoft.com/office/powerpoint/2010/main" val="882020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p:bldP spid="3" grpId="0"/>
      <p:bldP spid="22"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763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Constitutional Convention – Conflicts and Compromises</a:t>
            </a:r>
          </a:p>
        </p:txBody>
      </p:sp>
      <p:sp>
        <p:nvSpPr>
          <p:cNvPr id="14" name="Rounded Rectangle 13"/>
          <p:cNvSpPr/>
          <p:nvPr/>
        </p:nvSpPr>
        <p:spPr>
          <a:xfrm>
            <a:off x="228600" y="2094875"/>
            <a:ext cx="2667000" cy="347821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0" bIns="0"/>
          <a:lstStyle/>
          <a:p>
            <a:pPr>
              <a:defRPr/>
            </a:pPr>
            <a:r>
              <a:rPr lang="en-US" sz="2000" b="1" dirty="0">
                <a:solidFill>
                  <a:schemeClr val="tx1"/>
                </a:solidFill>
                <a:latin typeface="Calibri" pitchFamily="34" charset="0"/>
              </a:rPr>
              <a:t>Northern States:</a:t>
            </a:r>
          </a:p>
          <a:p>
            <a:pPr marL="168275" indent="-168275">
              <a:buFont typeface="Arial" pitchFamily="34" charset="0"/>
              <a:buChar char="•"/>
              <a:defRPr/>
            </a:pPr>
            <a:r>
              <a:rPr lang="en-US" sz="1800" dirty="0">
                <a:solidFill>
                  <a:schemeClr val="tx1"/>
                </a:solidFill>
                <a:latin typeface="Calibri" pitchFamily="34" charset="0"/>
              </a:rPr>
              <a:t>Slaves should NOT be counted for representation, but </a:t>
            </a:r>
            <a:r>
              <a:rPr lang="en-US" sz="1800" dirty="0" smtClean="0">
                <a:solidFill>
                  <a:schemeClr val="tx1"/>
                </a:solidFill>
                <a:latin typeface="Calibri" pitchFamily="34" charset="0"/>
              </a:rPr>
              <a:t>SHOULD </a:t>
            </a:r>
            <a:r>
              <a:rPr lang="en-US" sz="1800" dirty="0">
                <a:solidFill>
                  <a:schemeClr val="tx1"/>
                </a:solidFill>
                <a:latin typeface="Calibri" pitchFamily="34" charset="0"/>
              </a:rPr>
              <a:t>be counted for taxation.</a:t>
            </a:r>
          </a:p>
          <a:p>
            <a:pPr marL="168275" indent="-168275">
              <a:buFont typeface="Arial" pitchFamily="34" charset="0"/>
              <a:buChar char="•"/>
              <a:defRPr/>
            </a:pPr>
            <a:r>
              <a:rPr lang="en-US" sz="1800" dirty="0">
                <a:solidFill>
                  <a:schemeClr val="tx1"/>
                </a:solidFill>
                <a:latin typeface="Calibri" pitchFamily="34" charset="0"/>
              </a:rPr>
              <a:t>This position was best for the non-slavery states (mostly northern and smaller).</a:t>
            </a:r>
          </a:p>
        </p:txBody>
      </p:sp>
      <p:sp>
        <p:nvSpPr>
          <p:cNvPr id="15" name="Rounded Rectangle 14"/>
          <p:cNvSpPr/>
          <p:nvPr/>
        </p:nvSpPr>
        <p:spPr>
          <a:xfrm>
            <a:off x="6317672" y="2070893"/>
            <a:ext cx="2667000" cy="347821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tIns="0" bIns="0"/>
          <a:lstStyle/>
          <a:p>
            <a:pPr>
              <a:defRPr/>
            </a:pPr>
            <a:r>
              <a:rPr lang="en-US" sz="2000" b="1" dirty="0">
                <a:solidFill>
                  <a:schemeClr val="tx1"/>
                </a:solidFill>
                <a:latin typeface="Calibri" pitchFamily="34" charset="0"/>
              </a:rPr>
              <a:t>Southern States:</a:t>
            </a:r>
          </a:p>
          <a:p>
            <a:pPr marL="168275" indent="-168275">
              <a:buFont typeface="Arial" pitchFamily="34" charset="0"/>
              <a:buChar char="•"/>
              <a:defRPr/>
            </a:pPr>
            <a:r>
              <a:rPr lang="en-US" sz="1800" dirty="0">
                <a:solidFill>
                  <a:schemeClr val="tx1"/>
                </a:solidFill>
                <a:latin typeface="Calibri" pitchFamily="34" charset="0"/>
              </a:rPr>
              <a:t>Slaves SHOULD be counted for representation, but they should NOT be counted for taxation.</a:t>
            </a:r>
          </a:p>
          <a:p>
            <a:pPr marL="168275" indent="-168275">
              <a:buFont typeface="Arial" pitchFamily="34" charset="0"/>
              <a:buChar char="•"/>
              <a:defRPr/>
            </a:pPr>
            <a:r>
              <a:rPr lang="en-US" sz="1800" dirty="0">
                <a:solidFill>
                  <a:schemeClr val="tx1"/>
                </a:solidFill>
                <a:latin typeface="Calibri" pitchFamily="34" charset="0"/>
              </a:rPr>
              <a:t>This position was best for the slave-holding states (mostly southern with large #’s of slaves).</a:t>
            </a:r>
          </a:p>
          <a:p>
            <a:pPr marL="285750" indent="-285750">
              <a:buFont typeface="Arial" pitchFamily="34" charset="0"/>
              <a:buChar char="•"/>
              <a:defRPr/>
            </a:pPr>
            <a:endParaRPr lang="en-US" sz="1400" dirty="0">
              <a:solidFill>
                <a:schemeClr val="tx1"/>
              </a:solidFill>
              <a:latin typeface="Calibri" pitchFamily="34" charset="0"/>
            </a:endParaRPr>
          </a:p>
        </p:txBody>
      </p:sp>
      <p:sp>
        <p:nvSpPr>
          <p:cNvPr id="25" name="Oval 24"/>
          <p:cNvSpPr/>
          <p:nvPr/>
        </p:nvSpPr>
        <p:spPr>
          <a:xfrm>
            <a:off x="3006436" y="1295400"/>
            <a:ext cx="3200400" cy="5105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5200" y="1846048"/>
            <a:ext cx="2209800" cy="2308324"/>
          </a:xfrm>
          <a:prstGeom prst="rect">
            <a:avLst/>
          </a:prstGeom>
        </p:spPr>
        <p:txBody>
          <a:bodyPr wrap="square">
            <a:spAutoFit/>
          </a:bodyPr>
          <a:lstStyle/>
          <a:p>
            <a:pPr algn="ctr">
              <a:defRPr/>
            </a:pPr>
            <a:r>
              <a:rPr lang="en-US" sz="2000" b="1" u="sng" dirty="0">
                <a:latin typeface="Calibri" pitchFamily="34" charset="0"/>
              </a:rPr>
              <a:t>Three-Fifths (3/5</a:t>
            </a:r>
            <a:r>
              <a:rPr lang="en-US" sz="2000" b="1" u="sng" baseline="30000" dirty="0">
                <a:latin typeface="Calibri" pitchFamily="34" charset="0"/>
              </a:rPr>
              <a:t>th</a:t>
            </a:r>
            <a:r>
              <a:rPr lang="en-US" sz="2000" b="1" u="sng" dirty="0">
                <a:latin typeface="Calibri" pitchFamily="34" charset="0"/>
              </a:rPr>
              <a:t>) Compromise</a:t>
            </a:r>
          </a:p>
          <a:p>
            <a:pPr algn="ctr">
              <a:defRPr/>
            </a:pPr>
            <a:r>
              <a:rPr lang="en-US" sz="1800" b="1" dirty="0">
                <a:latin typeface="Calibri" pitchFamily="34" charset="0"/>
              </a:rPr>
              <a:t>How should population be counted for representation and taxation?</a:t>
            </a:r>
          </a:p>
          <a:p>
            <a:pPr algn="ctr">
              <a:defRPr/>
            </a:pPr>
            <a:endParaRPr lang="en-US" sz="1400" b="1" u="sng" dirty="0">
              <a:latin typeface="Calibri" pitchFamily="34" charset="0"/>
            </a:endParaRPr>
          </a:p>
        </p:txBody>
      </p:sp>
      <p:sp>
        <p:nvSpPr>
          <p:cNvPr id="2" name="Rectangle 1"/>
          <p:cNvSpPr>
            <a:spLocks noChangeArrowheads="1"/>
          </p:cNvSpPr>
          <p:nvPr/>
        </p:nvSpPr>
        <p:spPr bwMode="auto">
          <a:xfrm>
            <a:off x="3215986" y="4151602"/>
            <a:ext cx="2781300" cy="167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8275" indent="-168275"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buFont typeface="Arial" charset="0"/>
              <a:buChar char="•"/>
            </a:pPr>
            <a:r>
              <a:rPr lang="en-US" altLang="en-US" sz="1800" dirty="0">
                <a:latin typeface="Calibri" pitchFamily="34" charset="0"/>
              </a:rPr>
              <a:t>Count some of the slaves.  </a:t>
            </a:r>
            <a:endParaRPr lang="en-US" altLang="en-US" sz="1800" dirty="0" smtClean="0">
              <a:latin typeface="Calibri" pitchFamily="34" charset="0"/>
            </a:endParaRPr>
          </a:p>
          <a:p>
            <a:pPr algn="ctr" eaLnBrk="1" hangingPunct="1">
              <a:buFont typeface="Arial" charset="0"/>
              <a:buChar char="•"/>
            </a:pPr>
            <a:r>
              <a:rPr lang="en-US" altLang="en-US" sz="1800" dirty="0" smtClean="0">
                <a:latin typeface="Calibri" pitchFamily="34" charset="0"/>
              </a:rPr>
              <a:t>For </a:t>
            </a:r>
            <a:r>
              <a:rPr lang="en-US" altLang="en-US" sz="1800" dirty="0">
                <a:latin typeface="Calibri" pitchFamily="34" charset="0"/>
              </a:rPr>
              <a:t>every 5 slaves, 3 would  be counted for population and taxation. </a:t>
            </a:r>
          </a:p>
        </p:txBody>
      </p:sp>
      <p:sp>
        <p:nvSpPr>
          <p:cNvPr id="16" name="Rectangle 15"/>
          <p:cNvSpPr/>
          <p:nvPr/>
        </p:nvSpPr>
        <p:spPr>
          <a:xfrm>
            <a:off x="228600" y="304799"/>
            <a:ext cx="8763000" cy="907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t>Constitutional Compromises: </a:t>
            </a:r>
          </a:p>
          <a:p>
            <a:pPr algn="ctr">
              <a:defRPr/>
            </a:pPr>
            <a:r>
              <a:rPr lang="en-US" b="1" dirty="0" smtClean="0"/>
              <a:t>Balancing Sectional (Regional) Interests of the States</a:t>
            </a:r>
            <a:endParaRPr lang="en-US" b="1" dirty="0"/>
          </a:p>
        </p:txBody>
      </p:sp>
    </p:spTree>
    <p:extLst>
      <p:ext uri="{BB962C8B-B14F-4D97-AF65-F5344CB8AC3E}">
        <p14:creationId xmlns:p14="http://schemas.microsoft.com/office/powerpoint/2010/main" val="2091051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25"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4" name="Picture 12" descr="lg_le2436charlestown"/>
          <p:cNvPicPr>
            <a:picLocks noChangeAspect="1" noChangeArrowheads="1"/>
          </p:cNvPicPr>
          <p:nvPr/>
        </p:nvPicPr>
        <p:blipFill>
          <a:blip r:embed="rId2">
            <a:extLst>
              <a:ext uri="{28A0092B-C50C-407E-A947-70E740481C1C}">
                <a14:useLocalDpi xmlns:a14="http://schemas.microsoft.com/office/drawing/2010/main" val="0"/>
              </a:ext>
            </a:extLst>
          </a:blip>
          <a:srcRect l="13478" t="3398" r="43478" b="9224"/>
          <a:stretch>
            <a:fillRect/>
          </a:stretch>
        </p:blipFill>
        <p:spPr bwMode="auto">
          <a:xfrm>
            <a:off x="2819400" y="1600200"/>
            <a:ext cx="3632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pPr eaLnBrk="1" hangingPunct="1"/>
            <a:r>
              <a:rPr lang="en-US" sz="6000">
                <a:latin typeface="Rage Italic" charset="0"/>
              </a:rPr>
              <a:t>Trade Compromise</a:t>
            </a:r>
          </a:p>
        </p:txBody>
      </p:sp>
      <p:sp>
        <p:nvSpPr>
          <p:cNvPr id="23557" name="Text Box 5"/>
          <p:cNvSpPr txBox="1">
            <a:spLocks noChangeArrowheads="1"/>
          </p:cNvSpPr>
          <p:nvPr/>
        </p:nvSpPr>
        <p:spPr bwMode="auto">
          <a:xfrm>
            <a:off x="3962400" y="1447800"/>
            <a:ext cx="1524000" cy="109855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6600">
                <a:effectLst>
                  <a:outerShdw blurRad="38100" dist="38100" dir="2700000" algn="tl">
                    <a:srgbClr val="FFFFFF"/>
                  </a:outerShdw>
                </a:effectLst>
                <a:latin typeface="Freestyle Script" charset="0"/>
              </a:rPr>
              <a:t>vs.</a:t>
            </a:r>
          </a:p>
        </p:txBody>
      </p:sp>
      <p:sp>
        <p:nvSpPr>
          <p:cNvPr id="23558" name="Text Box 6"/>
          <p:cNvSpPr txBox="1">
            <a:spLocks noChangeArrowheads="1"/>
          </p:cNvSpPr>
          <p:nvPr/>
        </p:nvSpPr>
        <p:spPr bwMode="auto">
          <a:xfrm>
            <a:off x="0" y="1600200"/>
            <a:ext cx="2743200" cy="399256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800" b="1">
                <a:effectLst>
                  <a:outerShdw blurRad="38100" dist="38100" dir="2700000" algn="tl">
                    <a:srgbClr val="FFFFFF"/>
                  </a:outerShdw>
                </a:effectLst>
                <a:latin typeface="Rage Italic" charset="0"/>
              </a:rPr>
              <a:t>North -</a:t>
            </a:r>
          </a:p>
          <a:p>
            <a:pPr algn="ctr" eaLnBrk="1" hangingPunct="1">
              <a:spcBef>
                <a:spcPct val="50000"/>
              </a:spcBef>
            </a:pPr>
            <a:r>
              <a:rPr lang="en-US" sz="3200">
                <a:effectLst>
                  <a:outerShdw blurRad="38100" dist="38100" dir="2700000" algn="tl">
                    <a:srgbClr val="FFFFFF"/>
                  </a:outerShdw>
                </a:effectLst>
                <a:latin typeface="Century Schoolbook" charset="0"/>
              </a:rPr>
              <a:t>wanted government to have power to regulate trade</a:t>
            </a:r>
          </a:p>
        </p:txBody>
      </p:sp>
      <p:sp>
        <p:nvSpPr>
          <p:cNvPr id="23559" name="Text Box 7"/>
          <p:cNvSpPr txBox="1">
            <a:spLocks noChangeArrowheads="1"/>
          </p:cNvSpPr>
          <p:nvPr/>
        </p:nvSpPr>
        <p:spPr bwMode="auto">
          <a:xfrm>
            <a:off x="6400800" y="1676400"/>
            <a:ext cx="2743200" cy="3505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4800" b="1">
                <a:effectLst>
                  <a:outerShdw blurRad="38100" dist="38100" dir="2700000" algn="tl">
                    <a:srgbClr val="FFFFFF"/>
                  </a:outerShdw>
                </a:effectLst>
                <a:latin typeface="Rage Italic" charset="0"/>
              </a:rPr>
              <a:t>South -</a:t>
            </a:r>
          </a:p>
          <a:p>
            <a:pPr algn="ctr" eaLnBrk="1" hangingPunct="1">
              <a:spcBef>
                <a:spcPct val="50000"/>
              </a:spcBef>
            </a:pPr>
            <a:r>
              <a:rPr lang="en-US" sz="3200">
                <a:effectLst>
                  <a:outerShdw blurRad="38100" dist="38100" dir="2700000" algn="tl">
                    <a:srgbClr val="FFFFFF"/>
                  </a:outerShdw>
                </a:effectLst>
                <a:latin typeface="Century Schoolbook" charset="0"/>
              </a:rPr>
              <a:t>Feared interference with slave trade, taxes on exports</a:t>
            </a:r>
          </a:p>
        </p:txBody>
      </p:sp>
    </p:spTree>
    <p:extLst>
      <p:ext uri="{BB962C8B-B14F-4D97-AF65-F5344CB8AC3E}">
        <p14:creationId xmlns:p14="http://schemas.microsoft.com/office/powerpoint/2010/main" val="1766360659"/>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564"/>
                                        </p:tgtEl>
                                        <p:attrNameLst>
                                          <p:attrName>style.visibility</p:attrName>
                                        </p:attrNameLst>
                                      </p:cBhvr>
                                      <p:to>
                                        <p:strVal val="visible"/>
                                      </p:to>
                                    </p:set>
                                    <p:anim calcmode="lin" valueType="num">
                                      <p:cBhvr>
                                        <p:cTn id="7" dur="500" fill="hold"/>
                                        <p:tgtEl>
                                          <p:spTgt spid="23564"/>
                                        </p:tgtEl>
                                        <p:attrNameLst>
                                          <p:attrName>ppt_w</p:attrName>
                                        </p:attrNameLst>
                                      </p:cBhvr>
                                      <p:tavLst>
                                        <p:tav tm="0">
                                          <p:val>
                                            <p:fltVal val="0"/>
                                          </p:val>
                                        </p:tav>
                                        <p:tav tm="100000">
                                          <p:val>
                                            <p:strVal val="#ppt_w"/>
                                          </p:val>
                                        </p:tav>
                                      </p:tavLst>
                                    </p:anim>
                                    <p:anim calcmode="lin" valueType="num">
                                      <p:cBhvr>
                                        <p:cTn id="8" dur="500" fill="hold"/>
                                        <p:tgtEl>
                                          <p:spTgt spid="23564"/>
                                        </p:tgtEl>
                                        <p:attrNameLst>
                                          <p:attrName>ppt_h</p:attrName>
                                        </p:attrNameLst>
                                      </p:cBhvr>
                                      <p:tavLst>
                                        <p:tav tm="0">
                                          <p:val>
                                            <p:fltVal val="0"/>
                                          </p:val>
                                        </p:tav>
                                        <p:tav tm="100000">
                                          <p:val>
                                            <p:strVal val="#ppt_h"/>
                                          </p:val>
                                        </p:tav>
                                      </p:tavLst>
                                    </p:anim>
                                    <p:animEffect transition="in" filter="fade">
                                      <p:cBhvr>
                                        <p:cTn id="9" dur="500"/>
                                        <p:tgtEl>
                                          <p:spTgt spid="235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3558"/>
                                        </p:tgtEl>
                                        <p:attrNameLst>
                                          <p:attrName>style.visibility</p:attrName>
                                        </p:attrNameLst>
                                      </p:cBhvr>
                                      <p:to>
                                        <p:strVal val="visible"/>
                                      </p:to>
                                    </p:set>
                                    <p:anim calcmode="lin" valueType="num">
                                      <p:cBhvr>
                                        <p:cTn id="14" dur="1000" fill="hold"/>
                                        <p:tgtEl>
                                          <p:spTgt spid="23558"/>
                                        </p:tgtEl>
                                        <p:attrNameLst>
                                          <p:attrName>ppt_w</p:attrName>
                                        </p:attrNameLst>
                                      </p:cBhvr>
                                      <p:tavLst>
                                        <p:tav tm="0">
                                          <p:val>
                                            <p:strVal val="#ppt_w+.3"/>
                                          </p:val>
                                        </p:tav>
                                        <p:tav tm="100000">
                                          <p:val>
                                            <p:strVal val="#ppt_w"/>
                                          </p:val>
                                        </p:tav>
                                      </p:tavLst>
                                    </p:anim>
                                    <p:anim calcmode="lin" valueType="num">
                                      <p:cBhvr>
                                        <p:cTn id="15" dur="1000" fill="hold"/>
                                        <p:tgtEl>
                                          <p:spTgt spid="23558"/>
                                        </p:tgtEl>
                                        <p:attrNameLst>
                                          <p:attrName>ppt_h</p:attrName>
                                        </p:attrNameLst>
                                      </p:cBhvr>
                                      <p:tavLst>
                                        <p:tav tm="0">
                                          <p:val>
                                            <p:strVal val="#ppt_h"/>
                                          </p:val>
                                        </p:tav>
                                        <p:tav tm="100000">
                                          <p:val>
                                            <p:strVal val="#ppt_h"/>
                                          </p:val>
                                        </p:tav>
                                      </p:tavLst>
                                    </p:anim>
                                    <p:animEffect transition="in" filter="fade">
                                      <p:cBhvr>
                                        <p:cTn id="16" dur="1000"/>
                                        <p:tgtEl>
                                          <p:spTgt spid="2355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3557"/>
                                        </p:tgtEl>
                                        <p:attrNameLst>
                                          <p:attrName>style.visibility</p:attrName>
                                        </p:attrNameLst>
                                      </p:cBhvr>
                                      <p:to>
                                        <p:strVal val="visible"/>
                                      </p:to>
                                    </p:set>
                                    <p:anim calcmode="lin" valueType="num">
                                      <p:cBhvr>
                                        <p:cTn id="21" dur="1000" fill="hold"/>
                                        <p:tgtEl>
                                          <p:spTgt spid="23557"/>
                                        </p:tgtEl>
                                        <p:attrNameLst>
                                          <p:attrName>ppt_w</p:attrName>
                                        </p:attrNameLst>
                                      </p:cBhvr>
                                      <p:tavLst>
                                        <p:tav tm="0">
                                          <p:val>
                                            <p:strVal val="#ppt_w+.3"/>
                                          </p:val>
                                        </p:tav>
                                        <p:tav tm="100000">
                                          <p:val>
                                            <p:strVal val="#ppt_w"/>
                                          </p:val>
                                        </p:tav>
                                      </p:tavLst>
                                    </p:anim>
                                    <p:anim calcmode="lin" valueType="num">
                                      <p:cBhvr>
                                        <p:cTn id="22" dur="1000" fill="hold"/>
                                        <p:tgtEl>
                                          <p:spTgt spid="23557"/>
                                        </p:tgtEl>
                                        <p:attrNameLst>
                                          <p:attrName>ppt_h</p:attrName>
                                        </p:attrNameLst>
                                      </p:cBhvr>
                                      <p:tavLst>
                                        <p:tav tm="0">
                                          <p:val>
                                            <p:strVal val="#ppt_h"/>
                                          </p:val>
                                        </p:tav>
                                        <p:tav tm="100000">
                                          <p:val>
                                            <p:strVal val="#ppt_h"/>
                                          </p:val>
                                        </p:tav>
                                      </p:tavLst>
                                    </p:anim>
                                    <p:animEffect transition="in" filter="fade">
                                      <p:cBhvr>
                                        <p:cTn id="23" dur="1000"/>
                                        <p:tgtEl>
                                          <p:spTgt spid="235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3559"/>
                                        </p:tgtEl>
                                        <p:attrNameLst>
                                          <p:attrName>style.visibility</p:attrName>
                                        </p:attrNameLst>
                                      </p:cBhvr>
                                      <p:to>
                                        <p:strVal val="visible"/>
                                      </p:to>
                                    </p:set>
                                    <p:anim calcmode="lin" valueType="num">
                                      <p:cBhvr>
                                        <p:cTn id="28" dur="1000" fill="hold"/>
                                        <p:tgtEl>
                                          <p:spTgt spid="23559"/>
                                        </p:tgtEl>
                                        <p:attrNameLst>
                                          <p:attrName>ppt_w</p:attrName>
                                        </p:attrNameLst>
                                      </p:cBhvr>
                                      <p:tavLst>
                                        <p:tav tm="0">
                                          <p:val>
                                            <p:strVal val="#ppt_w+.3"/>
                                          </p:val>
                                        </p:tav>
                                        <p:tav tm="100000">
                                          <p:val>
                                            <p:strVal val="#ppt_w"/>
                                          </p:val>
                                        </p:tav>
                                      </p:tavLst>
                                    </p:anim>
                                    <p:anim calcmode="lin" valueType="num">
                                      <p:cBhvr>
                                        <p:cTn id="29" dur="1000" fill="hold"/>
                                        <p:tgtEl>
                                          <p:spTgt spid="23559"/>
                                        </p:tgtEl>
                                        <p:attrNameLst>
                                          <p:attrName>ppt_h</p:attrName>
                                        </p:attrNameLst>
                                      </p:cBhvr>
                                      <p:tavLst>
                                        <p:tav tm="0">
                                          <p:val>
                                            <p:strVal val="#ppt_h"/>
                                          </p:val>
                                        </p:tav>
                                        <p:tav tm="100000">
                                          <p:val>
                                            <p:strVal val="#ppt_h"/>
                                          </p:val>
                                        </p:tav>
                                      </p:tavLst>
                                    </p:anim>
                                    <p:animEffect transition="in" filter="fade">
                                      <p:cBhvr>
                                        <p:cTn id="30" dur="10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1447800"/>
            <a:ext cx="4114800" cy="5181600"/>
          </a:xfrm>
        </p:spPr>
        <p:txBody>
          <a:bodyPr>
            <a:normAutofit lnSpcReduction="10000"/>
          </a:bodyPr>
          <a:lstStyle/>
          <a:p>
            <a:pPr eaLnBrk="1" hangingPunct="1">
              <a:lnSpc>
                <a:spcPct val="90000"/>
              </a:lnSpc>
              <a:buFontTx/>
              <a:buNone/>
              <a:defRPr/>
            </a:pPr>
            <a:r>
              <a:rPr lang="en-US" sz="4800" b="1" u="sng" dirty="0" smtClean="0">
                <a:ea typeface="+mn-ea"/>
              </a:rPr>
              <a:t>The Solution:</a:t>
            </a:r>
          </a:p>
          <a:p>
            <a:pPr eaLnBrk="1" hangingPunct="1">
              <a:lnSpc>
                <a:spcPct val="90000"/>
              </a:lnSpc>
              <a:defRPr/>
            </a:pPr>
            <a:r>
              <a:rPr lang="en-US" dirty="0" smtClean="0">
                <a:ea typeface="+mn-ea"/>
              </a:rPr>
              <a:t>Congress gets power to regulate trade</a:t>
            </a:r>
          </a:p>
          <a:p>
            <a:pPr eaLnBrk="1" hangingPunct="1">
              <a:lnSpc>
                <a:spcPct val="90000"/>
              </a:lnSpc>
              <a:defRPr/>
            </a:pPr>
            <a:r>
              <a:rPr lang="en-US" dirty="0" smtClean="0">
                <a:ea typeface="+mn-ea"/>
              </a:rPr>
              <a:t>Congress cannot tax exports; Congress cannot regulate/ban the slave trade for 20 years</a:t>
            </a:r>
            <a:endParaRPr lang="en-US" b="1" dirty="0" smtClean="0">
              <a:ea typeface="+mn-ea"/>
            </a:endParaRPr>
          </a:p>
        </p:txBody>
      </p:sp>
      <p:sp>
        <p:nvSpPr>
          <p:cNvPr id="24579" name="Rectangle 3"/>
          <p:cNvSpPr>
            <a:spLocks noGrp="1" noChangeArrowheads="1"/>
          </p:cNvSpPr>
          <p:nvPr>
            <p:ph type="title"/>
          </p:nvPr>
        </p:nvSpPr>
        <p:spPr>
          <a:noFill/>
        </p:spPr>
        <p:txBody>
          <a:bodyPr/>
          <a:lstStyle/>
          <a:p>
            <a:pPr eaLnBrk="1" hangingPunct="1"/>
            <a:r>
              <a:rPr lang="en-US" sz="6000" dirty="0" smtClean="0">
                <a:latin typeface="+mn-lt"/>
              </a:rPr>
              <a:t>Trade?</a:t>
            </a:r>
            <a:endParaRPr lang="en-US" sz="6000" dirty="0">
              <a:latin typeface="+mn-lt"/>
            </a:endParaRPr>
          </a:p>
        </p:txBody>
      </p:sp>
      <p:sp>
        <p:nvSpPr>
          <p:cNvPr id="25605" name="Text Box 5"/>
          <p:cNvSpPr txBox="1">
            <a:spLocks noChangeArrowheads="1"/>
          </p:cNvSpPr>
          <p:nvPr/>
        </p:nvSpPr>
        <p:spPr bwMode="auto">
          <a:xfrm>
            <a:off x="4800600" y="5257800"/>
            <a:ext cx="4038600" cy="156966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3200">
                <a:effectLst>
                  <a:outerShdw blurRad="38100" dist="38100" dir="2700000" algn="tl">
                    <a:srgbClr val="FFFFFF"/>
                  </a:outerShdw>
                </a:effectLst>
                <a:latin typeface="+mn-lt"/>
              </a:rPr>
              <a:t>The importation of slaves continued until 1808</a:t>
            </a:r>
          </a:p>
        </p:txBody>
      </p:sp>
      <p:pic>
        <p:nvPicPr>
          <p:cNvPr id="24581" name="Picture 6" descr="lg_inln2001-79-8neg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0"/>
            <a:ext cx="3238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688463"/>
      </p:ext>
    </p:extLst>
  </p:cSld>
  <p:clrMapOvr>
    <a:masterClrMapping/>
  </p:clrMapOvr>
  <p:transition xmlns:p14="http://schemas.microsoft.com/office/powerpoint/2010/main">
    <p:checke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685800" y="152400"/>
            <a:ext cx="7772400" cy="1143000"/>
          </a:xfrm>
        </p:spPr>
        <p:txBody>
          <a:bodyPr/>
          <a:lstStyle/>
          <a:p>
            <a:r>
              <a:rPr lang="en-US" altLang="en-US" smtClean="0"/>
              <a:t>Ratification</a:t>
            </a:r>
          </a:p>
        </p:txBody>
      </p:sp>
      <p:sp>
        <p:nvSpPr>
          <p:cNvPr id="5" name="Content Placeholder 4"/>
          <p:cNvSpPr>
            <a:spLocks noGrp="1"/>
          </p:cNvSpPr>
          <p:nvPr>
            <p:ph idx="1"/>
          </p:nvPr>
        </p:nvSpPr>
        <p:spPr>
          <a:xfrm>
            <a:off x="685800" y="1524000"/>
            <a:ext cx="7772400" cy="5105400"/>
          </a:xfrm>
        </p:spPr>
        <p:txBody>
          <a:bodyPr/>
          <a:lstStyle/>
          <a:p>
            <a:pPr>
              <a:defRPr/>
            </a:pPr>
            <a:r>
              <a:rPr lang="en-US" sz="2800" dirty="0" smtClean="0"/>
              <a:t>Before the Constitution could be put into practice, it must be </a:t>
            </a:r>
            <a:r>
              <a:rPr lang="en-US" b="1" dirty="0" smtClean="0"/>
              <a:t>ratified</a:t>
            </a:r>
            <a:r>
              <a:rPr lang="en-US" sz="2800" dirty="0" smtClean="0"/>
              <a:t>, or officially approved by the states.</a:t>
            </a:r>
          </a:p>
          <a:p>
            <a:pPr>
              <a:defRPr/>
            </a:pPr>
            <a:endParaRPr lang="en-US" sz="800" dirty="0" smtClean="0"/>
          </a:p>
          <a:p>
            <a:pPr lvl="1">
              <a:defRPr/>
            </a:pPr>
            <a:r>
              <a:rPr lang="en-US" dirty="0" smtClean="0"/>
              <a:t>Each state set up a  convention to approve or reject the Constitution</a:t>
            </a:r>
            <a:endParaRPr lang="en-US" sz="2400" dirty="0" smtClean="0"/>
          </a:p>
          <a:p>
            <a:pPr lvl="1">
              <a:defRPr/>
            </a:pPr>
            <a:r>
              <a:rPr lang="en-US" dirty="0" smtClean="0"/>
              <a:t>Nine states had to accept the Constitution for it to be ratified</a:t>
            </a:r>
            <a:endParaRPr lang="en-US" sz="2400" dirty="0" smtClean="0"/>
          </a:p>
          <a:p>
            <a:pPr marL="342900" lvl="1" indent="-342900">
              <a:buFontTx/>
              <a:buChar char="•"/>
              <a:defRPr/>
            </a:pPr>
            <a:r>
              <a:rPr lang="en-US" dirty="0" smtClean="0"/>
              <a:t>Debate over Constitution -- (Federalists and Anti-federalists) – What were their arguments?</a:t>
            </a:r>
          </a:p>
          <a:p>
            <a:pPr>
              <a:defRPr/>
            </a:pPr>
            <a:endParaRPr lang="en-US" sz="2400" b="1" dirty="0"/>
          </a:p>
        </p:txBody>
      </p:sp>
    </p:spTree>
    <p:extLst>
      <p:ext uri="{BB962C8B-B14F-4D97-AF65-F5344CB8AC3E}">
        <p14:creationId xmlns:p14="http://schemas.microsoft.com/office/powerpoint/2010/main" val="14544199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1109934"/>
              </p:ext>
            </p:extLst>
          </p:nvPr>
        </p:nvGraphicFramePr>
        <p:xfrm>
          <a:off x="0" y="0"/>
          <a:ext cx="9144000" cy="7443949"/>
        </p:xfrm>
        <a:graphic>
          <a:graphicData uri="http://schemas.openxmlformats.org/drawingml/2006/table">
            <a:tbl>
              <a:tblPr firstRow="1" firstCol="1" bandRow="1">
                <a:tableStyleId>{5C22544A-7EE6-4342-B048-85BDC9FD1C3A}</a:tableStyleId>
              </a:tblPr>
              <a:tblGrid>
                <a:gridCol w="4616533"/>
                <a:gridCol w="4527467"/>
              </a:tblGrid>
              <a:tr h="293343">
                <a:tc>
                  <a:txBody>
                    <a:bodyPr/>
                    <a:lstStyle/>
                    <a:p>
                      <a:pPr marL="0" marR="0" algn="ctr">
                        <a:lnSpc>
                          <a:spcPct val="115000"/>
                        </a:lnSpc>
                        <a:spcBef>
                          <a:spcPts val="0"/>
                        </a:spcBef>
                        <a:spcAft>
                          <a:spcPts val="0"/>
                        </a:spcAft>
                      </a:pPr>
                      <a:r>
                        <a:rPr lang="en-US" sz="1600" dirty="0">
                          <a:effectLst/>
                        </a:rPr>
                        <a:t>Federalists</a:t>
                      </a:r>
                      <a:endParaRPr lang="en-US" sz="2000" dirty="0">
                        <a:effectLst/>
                        <a:latin typeface="Calibri"/>
                        <a:ea typeface="Calibri"/>
                        <a:cs typeface="Times New Roman"/>
                      </a:endParaRPr>
                    </a:p>
                  </a:txBody>
                  <a:tcPr marL="68580" marR="68580" marT="0" marB="0">
                    <a:solidFill>
                      <a:srgbClr val="00B050"/>
                    </a:solidFill>
                  </a:tcPr>
                </a:tc>
                <a:tc>
                  <a:txBody>
                    <a:bodyPr/>
                    <a:lstStyle/>
                    <a:p>
                      <a:pPr marL="0" marR="0" algn="ctr">
                        <a:lnSpc>
                          <a:spcPct val="115000"/>
                        </a:lnSpc>
                        <a:spcBef>
                          <a:spcPts val="0"/>
                        </a:spcBef>
                        <a:spcAft>
                          <a:spcPts val="0"/>
                        </a:spcAft>
                      </a:pPr>
                      <a:r>
                        <a:rPr lang="en-US" sz="1600" dirty="0">
                          <a:effectLst/>
                        </a:rPr>
                        <a:t>Anti-Federalists</a:t>
                      </a:r>
                      <a:endParaRPr lang="en-US" sz="2000" dirty="0">
                        <a:effectLst/>
                        <a:latin typeface="Calibri"/>
                        <a:ea typeface="Calibri"/>
                        <a:cs typeface="Times New Roman"/>
                      </a:endParaRPr>
                    </a:p>
                  </a:txBody>
                  <a:tcPr marL="68580" marR="68580" marT="0" marB="0">
                    <a:solidFill>
                      <a:srgbClr val="00B050"/>
                    </a:solidFill>
                  </a:tcPr>
                </a:tc>
              </a:tr>
              <a:tr h="6564657">
                <a:tc>
                  <a:txBody>
                    <a:bodyPr/>
                    <a:lstStyle/>
                    <a:p>
                      <a:pPr marL="342900" marR="0" lvl="0" indent="-342900">
                        <a:lnSpc>
                          <a:spcPct val="115000"/>
                        </a:lnSpc>
                        <a:spcBef>
                          <a:spcPts val="0"/>
                        </a:spcBef>
                        <a:spcAft>
                          <a:spcPts val="0"/>
                        </a:spcAft>
                        <a:buFont typeface="Symbol"/>
                        <a:buChar char=""/>
                      </a:pPr>
                      <a:r>
                        <a:rPr lang="en-US" sz="1700" b="0" dirty="0">
                          <a:solidFill>
                            <a:schemeClr val="tx1"/>
                          </a:solidFill>
                          <a:effectLst/>
                        </a:rPr>
                        <a:t>Supporters of Constitution</a:t>
                      </a:r>
                    </a:p>
                    <a:p>
                      <a:pPr marL="22860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Wanted strong national government</a:t>
                      </a:r>
                    </a:p>
                    <a:p>
                      <a:pPr marL="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Thought a strong central government would protect the country from foreign nations</a:t>
                      </a:r>
                    </a:p>
                    <a:p>
                      <a:pPr marL="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Would also provide protection, maintain order, regulate trade, guarantee rights of citizens, guarantee the nation’s debts were paid, and that American money had a stable value</a:t>
                      </a:r>
                    </a:p>
                    <a:p>
                      <a:pPr marL="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Thought a Bill of Rights listing citizen’s rights was unnecessary because the Constitution had already limited the government’s powers</a:t>
                      </a:r>
                    </a:p>
                    <a:p>
                      <a:pPr marL="0" marR="0">
                        <a:lnSpc>
                          <a:spcPct val="115000"/>
                        </a:lnSpc>
                        <a:spcBef>
                          <a:spcPts val="0"/>
                        </a:spcBef>
                        <a:spcAft>
                          <a:spcPts val="0"/>
                        </a:spcAft>
                      </a:pPr>
                      <a:r>
                        <a:rPr lang="en-US" sz="1700" b="0" dirty="0">
                          <a:solidFill>
                            <a:schemeClr val="tx1"/>
                          </a:solidFill>
                          <a:effectLst/>
                        </a:rPr>
                        <a:t> </a:t>
                      </a:r>
                    </a:p>
                    <a:p>
                      <a:pPr marL="342900" marR="0" lvl="0" indent="-342900">
                        <a:lnSpc>
                          <a:spcPct val="115000"/>
                        </a:lnSpc>
                        <a:spcBef>
                          <a:spcPts val="0"/>
                        </a:spcBef>
                        <a:spcAft>
                          <a:spcPts val="0"/>
                        </a:spcAft>
                        <a:buFont typeface="Symbol"/>
                        <a:buChar char=""/>
                      </a:pPr>
                      <a:r>
                        <a:rPr lang="en-US" sz="1700" b="0" dirty="0">
                          <a:solidFill>
                            <a:schemeClr val="tx1"/>
                          </a:solidFill>
                          <a:effectLst/>
                        </a:rPr>
                        <a:t>Thought that a national government that represented everyone would not be able to ignore the rights of everyone else</a:t>
                      </a:r>
                      <a:endParaRPr lang="en-US" sz="1700" b="0" dirty="0">
                        <a:solidFill>
                          <a:schemeClr val="tx1"/>
                        </a:solidFill>
                        <a:effectLst/>
                        <a:latin typeface="Calibri"/>
                        <a:ea typeface="Calibri"/>
                        <a:cs typeface="Times New Roman"/>
                      </a:endParaRPr>
                    </a:p>
                  </a:txBody>
                  <a:tcPr marL="68580" marR="68580" marT="0" marB="0">
                    <a:solidFill>
                      <a:schemeClr val="bg1">
                        <a:lumMod val="75000"/>
                        <a:lumOff val="25000"/>
                      </a:schemeClr>
                    </a:solidFill>
                  </a:tcPr>
                </a:tc>
                <a:tc>
                  <a:txBody>
                    <a:bodyPr/>
                    <a:lstStyle/>
                    <a:p>
                      <a:pPr marL="342900" marR="0" lvl="0" indent="-342900">
                        <a:lnSpc>
                          <a:spcPct val="115000"/>
                        </a:lnSpc>
                        <a:spcBef>
                          <a:spcPts val="0"/>
                        </a:spcBef>
                        <a:spcAft>
                          <a:spcPts val="0"/>
                        </a:spcAft>
                        <a:buFont typeface="Symbol"/>
                        <a:buChar char=""/>
                      </a:pPr>
                      <a:r>
                        <a:rPr lang="en-US" sz="1700" dirty="0">
                          <a:solidFill>
                            <a:schemeClr val="tx1"/>
                          </a:solidFill>
                          <a:effectLst/>
                        </a:rPr>
                        <a:t>Opponents of Constitution</a:t>
                      </a:r>
                    </a:p>
                    <a:p>
                      <a:pPr marL="22860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Wanted a weak national government and powerful state governments</a:t>
                      </a:r>
                    </a:p>
                    <a:p>
                      <a:pPr marL="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Thought strong central government would endanger people’s liberties</a:t>
                      </a:r>
                    </a:p>
                    <a:p>
                      <a:pPr marL="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Thought having a government so far away wouldn’t meet needs of people &gt; needed governments that were local to protect people’s interests</a:t>
                      </a:r>
                    </a:p>
                    <a:p>
                      <a:pPr marL="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Thought the Constitution needed a Bill of Rights to specifically state the rights of citizens that the government must respect</a:t>
                      </a:r>
                    </a:p>
                    <a:p>
                      <a:pPr marL="0" marR="0">
                        <a:lnSpc>
                          <a:spcPct val="115000"/>
                        </a:lnSpc>
                        <a:spcBef>
                          <a:spcPts val="0"/>
                        </a:spcBef>
                        <a:spcAft>
                          <a:spcPts val="0"/>
                        </a:spcAft>
                      </a:pPr>
                      <a:r>
                        <a:rPr lang="en-US" sz="1700" dirty="0">
                          <a:solidFill>
                            <a:schemeClr val="tx1"/>
                          </a:solidFill>
                          <a:effectLst/>
                        </a:rPr>
                        <a:t> </a:t>
                      </a:r>
                    </a:p>
                    <a:p>
                      <a:pPr marL="342900" marR="0" lvl="0" indent="-342900">
                        <a:lnSpc>
                          <a:spcPct val="115000"/>
                        </a:lnSpc>
                        <a:spcBef>
                          <a:spcPts val="0"/>
                        </a:spcBef>
                        <a:spcAft>
                          <a:spcPts val="0"/>
                        </a:spcAft>
                        <a:buFont typeface="Symbol"/>
                        <a:buChar char=""/>
                      </a:pPr>
                      <a:r>
                        <a:rPr lang="en-US" sz="1700" dirty="0">
                          <a:solidFill>
                            <a:schemeClr val="tx1"/>
                          </a:solidFill>
                          <a:effectLst/>
                        </a:rPr>
                        <a:t>Didn’t like “necessary and proper” statement in Constitution because the wording was open to interpretation and could leave door open for Congress to abuse its power</a:t>
                      </a:r>
                    </a:p>
                    <a:p>
                      <a:pPr marL="0" marR="0">
                        <a:lnSpc>
                          <a:spcPct val="115000"/>
                        </a:lnSpc>
                        <a:spcBef>
                          <a:spcPts val="0"/>
                        </a:spcBef>
                        <a:spcAft>
                          <a:spcPts val="0"/>
                        </a:spcAft>
                      </a:pPr>
                      <a:r>
                        <a:rPr lang="en-US" sz="1700" dirty="0">
                          <a:solidFill>
                            <a:schemeClr val="tx1"/>
                          </a:solidFill>
                          <a:effectLst/>
                        </a:rPr>
                        <a:t> </a:t>
                      </a:r>
                      <a:endParaRPr lang="en-US" sz="1700" dirty="0">
                        <a:solidFill>
                          <a:schemeClr val="tx1"/>
                        </a:solidFill>
                        <a:effectLst/>
                        <a:latin typeface="Calibri"/>
                        <a:ea typeface="Calibri"/>
                        <a:cs typeface="Times New Roman"/>
                      </a:endParaRPr>
                    </a:p>
                  </a:txBody>
                  <a:tcPr marL="68580" marR="68580" marT="0" marB="0">
                    <a:solidFill>
                      <a:schemeClr val="bg1">
                        <a:lumMod val="75000"/>
                        <a:lumOff val="25000"/>
                      </a:schemeClr>
                    </a:solidFill>
                  </a:tcPr>
                </a:tc>
              </a:tr>
            </a:tbl>
          </a:graphicData>
        </a:graphic>
      </p:graphicFrame>
    </p:spTree>
    <p:extLst>
      <p:ext uri="{BB962C8B-B14F-4D97-AF65-F5344CB8AC3E}">
        <p14:creationId xmlns:p14="http://schemas.microsoft.com/office/powerpoint/2010/main" val="39879710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2800">
                <a:latin typeface="Tahoma" charset="0"/>
              </a:rPr>
              <a:t>The Constitution Needs a Bill of Rights;</a:t>
            </a:r>
            <a:br>
              <a:rPr lang="en-US" sz="2800">
                <a:latin typeface="Tahoma" charset="0"/>
              </a:rPr>
            </a:br>
            <a:r>
              <a:rPr lang="en-US" sz="2800">
                <a:latin typeface="Tahoma" charset="0"/>
              </a:rPr>
              <a:t>The Constitution Does Not Need a Bill of Rights</a:t>
            </a:r>
          </a:p>
        </p:txBody>
      </p:sp>
      <p:sp>
        <p:nvSpPr>
          <p:cNvPr id="3" name="Text Placeholder 2"/>
          <p:cNvSpPr>
            <a:spLocks noGrp="1"/>
          </p:cNvSpPr>
          <p:nvPr>
            <p:ph type="body" idx="1"/>
          </p:nvPr>
        </p:nvSpPr>
        <p:spPr>
          <a:xfrm>
            <a:off x="0" y="1066800"/>
            <a:ext cx="4497388" cy="609600"/>
          </a:xfrm>
        </p:spPr>
        <p:txBody>
          <a:bodyPr>
            <a:normAutofit lnSpcReduction="10000"/>
          </a:bodyPr>
          <a:lstStyle/>
          <a:p>
            <a:r>
              <a:rPr lang="en-US" sz="1800">
                <a:latin typeface="Tahoma" charset="0"/>
              </a:rPr>
              <a:t>Patrick Henry – </a:t>
            </a:r>
            <a:r>
              <a:rPr lang="en-US" sz="1800" i="1">
                <a:latin typeface="Tahoma" charset="0"/>
              </a:rPr>
              <a:t>Speech Before the Virginia Ratifying Convention</a:t>
            </a:r>
            <a:r>
              <a:rPr lang="en-US" sz="1800">
                <a:latin typeface="Tahoma" charset="0"/>
              </a:rPr>
              <a:t> (1788)</a:t>
            </a:r>
          </a:p>
        </p:txBody>
      </p:sp>
      <p:sp>
        <p:nvSpPr>
          <p:cNvPr id="4" name="Content Placeholder 3"/>
          <p:cNvSpPr>
            <a:spLocks noGrp="1"/>
          </p:cNvSpPr>
          <p:nvPr>
            <p:ph sz="half" idx="2"/>
          </p:nvPr>
        </p:nvSpPr>
        <p:spPr>
          <a:xfrm>
            <a:off x="0" y="1905000"/>
            <a:ext cx="4497388" cy="4953000"/>
          </a:xfrm>
        </p:spPr>
        <p:txBody>
          <a:bodyPr/>
          <a:lstStyle/>
          <a:p>
            <a:r>
              <a:rPr lang="en-US" sz="1400" dirty="0">
                <a:latin typeface="Tahoma" charset="0"/>
              </a:rPr>
              <a:t>It was expressly declared in our Confederation that every right was retained by the States respectively, which was not given up to the Government of the United States. But there is no such thing here. You therefore by a natural and unavoidable implication, give up your rights to the General Government</a:t>
            </a:r>
            <a:r>
              <a:rPr lang="is-IS" sz="1400" dirty="0">
                <a:latin typeface="Tahoma" charset="0"/>
              </a:rPr>
              <a:t>… </a:t>
            </a:r>
            <a:r>
              <a:rPr lang="en-US" sz="1400" dirty="0">
                <a:latin typeface="Tahoma" charset="0"/>
              </a:rPr>
              <a:t>A Bill of Rights may be summed up in a few words. What do they tell us? – That our rights are reserved. – Why not say so? Is it because it will consume too much paper?... A Bill of Rights is a favorite thing with the Virginians, and the people of the other States likewise. It may be their prejudice, but the Government ought to suit their geniuses, otherwise its operation will be unhappy. A Bill of Rights, even if its necessity be doubtful, will exclude the possibly of dispute, and with great submission, I think the best way is to have no dispute.</a:t>
            </a:r>
          </a:p>
        </p:txBody>
      </p:sp>
      <p:sp>
        <p:nvSpPr>
          <p:cNvPr id="5" name="Text Placeholder 4"/>
          <p:cNvSpPr>
            <a:spLocks noGrp="1"/>
          </p:cNvSpPr>
          <p:nvPr>
            <p:ph type="body" sz="quarter" idx="3"/>
          </p:nvPr>
        </p:nvSpPr>
        <p:spPr>
          <a:xfrm>
            <a:off x="4645025" y="1066800"/>
            <a:ext cx="4498975" cy="609600"/>
          </a:xfrm>
        </p:spPr>
        <p:txBody>
          <a:bodyPr>
            <a:normAutofit lnSpcReduction="10000"/>
          </a:bodyPr>
          <a:lstStyle/>
          <a:p>
            <a:r>
              <a:rPr lang="en-US" sz="1800">
                <a:latin typeface="Tahoma" charset="0"/>
              </a:rPr>
              <a:t>Alexander Hamilton – </a:t>
            </a:r>
            <a:r>
              <a:rPr lang="en-US" sz="1800" i="1">
                <a:latin typeface="Tahoma" charset="0"/>
              </a:rPr>
              <a:t>The Federalist No. 84</a:t>
            </a:r>
            <a:r>
              <a:rPr lang="en-US" sz="1800">
                <a:latin typeface="Tahoma" charset="0"/>
              </a:rPr>
              <a:t> (1788)</a:t>
            </a:r>
          </a:p>
        </p:txBody>
      </p:sp>
      <p:sp>
        <p:nvSpPr>
          <p:cNvPr id="6" name="Content Placeholder 5"/>
          <p:cNvSpPr>
            <a:spLocks noGrp="1"/>
          </p:cNvSpPr>
          <p:nvPr>
            <p:ph sz="quarter" idx="4"/>
          </p:nvPr>
        </p:nvSpPr>
        <p:spPr>
          <a:xfrm>
            <a:off x="4645025" y="1905000"/>
            <a:ext cx="4498975" cy="4953000"/>
          </a:xfrm>
        </p:spPr>
        <p:txBody>
          <a:bodyPr/>
          <a:lstStyle/>
          <a:p>
            <a:r>
              <a:rPr lang="en-US" sz="1400" dirty="0">
                <a:latin typeface="Tahoma" charset="0"/>
              </a:rPr>
              <a:t>Here, in strictness, the people surrender nothing, and as they retain every thing, they have no need of particular reservations. </a:t>
            </a:r>
            <a:r>
              <a:rPr lang="ja-JP" altLang="en-US" sz="1400" dirty="0">
                <a:latin typeface="Tahoma" charset="0"/>
              </a:rPr>
              <a:t>“</a:t>
            </a:r>
            <a:r>
              <a:rPr lang="en-US" sz="1400" dirty="0">
                <a:latin typeface="Tahoma" charset="0"/>
              </a:rPr>
              <a:t>We the people of the United States, to secure the blessing of liberty to ourselves and our posterity, do ordain and establish this constitution for the United States of America.</a:t>
            </a:r>
            <a:r>
              <a:rPr lang="ja-JP" altLang="en-US" sz="1400" dirty="0">
                <a:latin typeface="Tahoma" charset="0"/>
              </a:rPr>
              <a:t>”</a:t>
            </a:r>
            <a:r>
              <a:rPr lang="en-US" sz="1400" dirty="0">
                <a:latin typeface="Tahoma" charset="0"/>
              </a:rPr>
              <a:t>... I go further, and affirm that bills of rights, in the sense and in the extent in which they are contended for, are not only unnecessary in the proposed constitution, but would even be dangerous. They would contain various exceptions to powers which are not granted; and on this very account, would afford a </a:t>
            </a:r>
            <a:r>
              <a:rPr lang="en-US" sz="1400" dirty="0" err="1">
                <a:latin typeface="Tahoma" charset="0"/>
              </a:rPr>
              <a:t>colourable</a:t>
            </a:r>
            <a:r>
              <a:rPr lang="en-US" sz="1400" dirty="0">
                <a:latin typeface="Tahoma" charset="0"/>
              </a:rPr>
              <a:t> pretext to claim more than were granted. For why declare that things shall not be done which there is no power to do?... The truth is</a:t>
            </a:r>
            <a:r>
              <a:rPr lang="is-IS" sz="1400" dirty="0">
                <a:latin typeface="Tahoma" charset="0"/>
              </a:rPr>
              <a:t>…that the constitution is itself in every rational sense, and to every useful purpose, a Bill of Rights...And the proposed constitution, if adopted, will be the bill of rights of the union.</a:t>
            </a:r>
            <a:endParaRPr lang="en-US" sz="1400" dirty="0">
              <a:latin typeface="Tahoma" charset="0"/>
            </a:endParaRPr>
          </a:p>
        </p:txBody>
      </p:sp>
    </p:spTree>
    <p:extLst>
      <p:ext uri="{BB962C8B-B14F-4D97-AF65-F5344CB8AC3E}">
        <p14:creationId xmlns:p14="http://schemas.microsoft.com/office/powerpoint/2010/main" val="38252450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027" descr="2map-07-02.jpg                                                 000A84C2Macintosh HD                   C5A9507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14400" y="0"/>
            <a:ext cx="7162800" cy="6789738"/>
          </a:xfrm>
        </p:spPr>
      </p:pic>
    </p:spTree>
    <p:extLst>
      <p:ext uri="{BB962C8B-B14F-4D97-AF65-F5344CB8AC3E}">
        <p14:creationId xmlns:p14="http://schemas.microsoft.com/office/powerpoint/2010/main" val="2063935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‘Stop and Jot’</a:t>
            </a:r>
          </a:p>
          <a:p>
            <a:pPr lvl="1"/>
            <a:r>
              <a:rPr lang="ja-JP" altLang="en-US" b="1" dirty="0">
                <a:solidFill>
                  <a:srgbClr val="FFFFFF"/>
                </a:solidFill>
                <a:latin typeface="American Typewriter"/>
                <a:cs typeface="American Typewriter"/>
              </a:rPr>
              <a:t>“</a:t>
            </a:r>
            <a:r>
              <a:rPr lang="en-US" b="1" dirty="0">
                <a:solidFill>
                  <a:srgbClr val="FFFFFF"/>
                </a:solidFill>
                <a:latin typeface="American Typewriter"/>
                <a:cs typeface="American Typewriter"/>
              </a:rPr>
              <a:t>Liberty may be endangered by the abuse of liberty, but also by the abuse of </a:t>
            </a:r>
            <a:r>
              <a:rPr lang="en-US" b="1" dirty="0" smtClean="0">
                <a:solidFill>
                  <a:srgbClr val="FFFFFF"/>
                </a:solidFill>
                <a:latin typeface="American Typewriter"/>
                <a:cs typeface="American Typewriter"/>
              </a:rPr>
              <a:t>power.</a:t>
            </a:r>
            <a:r>
              <a:rPr lang="ja-JP" altLang="en-US" b="1" dirty="0">
                <a:solidFill>
                  <a:srgbClr val="FFFFFF"/>
                </a:solidFill>
                <a:latin typeface="American Typewriter"/>
                <a:cs typeface="American Typewriter"/>
              </a:rPr>
              <a:t>”</a:t>
            </a:r>
            <a:endParaRPr lang="en-US" altLang="ja-JP" dirty="0">
              <a:solidFill>
                <a:srgbClr val="FFFFFF"/>
              </a:solidFill>
            </a:endParaRPr>
          </a:p>
          <a:p>
            <a:pPr lvl="2"/>
            <a:r>
              <a:rPr lang="en-US" dirty="0" smtClean="0"/>
              <a:t>James Madison</a:t>
            </a:r>
            <a:endParaRPr lang="en-US" dirty="0"/>
          </a:p>
        </p:txBody>
      </p:sp>
    </p:spTree>
    <p:extLst>
      <p:ext uri="{BB962C8B-B14F-4D97-AF65-F5344CB8AC3E}">
        <p14:creationId xmlns:p14="http://schemas.microsoft.com/office/powerpoint/2010/main" val="32899604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0"/>
            <a:ext cx="7772400" cy="1143000"/>
          </a:xfrm>
        </p:spPr>
        <p:txBody>
          <a:bodyPr/>
          <a:lstStyle/>
          <a:p>
            <a:r>
              <a:rPr lang="en-US" altLang="en-US" smtClean="0"/>
              <a:t>The Bill of Rights</a:t>
            </a:r>
          </a:p>
        </p:txBody>
      </p:sp>
      <p:sp>
        <p:nvSpPr>
          <p:cNvPr id="18435" name="Content Placeholder 2"/>
          <p:cNvSpPr>
            <a:spLocks noGrp="1"/>
          </p:cNvSpPr>
          <p:nvPr>
            <p:ph idx="1"/>
          </p:nvPr>
        </p:nvSpPr>
        <p:spPr>
          <a:xfrm>
            <a:off x="304800" y="1387474"/>
            <a:ext cx="8610600" cy="5013326"/>
          </a:xfrm>
        </p:spPr>
        <p:txBody>
          <a:bodyPr>
            <a:normAutofit fontScale="92500" lnSpcReduction="10000"/>
          </a:bodyPr>
          <a:lstStyle/>
          <a:p>
            <a:r>
              <a:rPr lang="en-US" altLang="en-US" dirty="0" smtClean="0"/>
              <a:t>After the Federalists promise to add a Bill of Rights, states begin to ratify the Constitution (Delaware is 1</a:t>
            </a:r>
            <a:r>
              <a:rPr lang="en-US" altLang="en-US" baseline="30000" dirty="0" smtClean="0"/>
              <a:t>st</a:t>
            </a:r>
            <a:r>
              <a:rPr lang="en-US" altLang="en-US" dirty="0" smtClean="0"/>
              <a:t>)</a:t>
            </a:r>
          </a:p>
          <a:p>
            <a:r>
              <a:rPr lang="en-US" altLang="en-US" dirty="0" smtClean="0"/>
              <a:t>Bill of Rights is written by James Madison (a Federalist)</a:t>
            </a:r>
          </a:p>
          <a:p>
            <a:r>
              <a:rPr lang="en-US" altLang="en-US" dirty="0" smtClean="0"/>
              <a:t>Heavily influenced by two Virginia documents:</a:t>
            </a:r>
          </a:p>
          <a:p>
            <a:pPr lvl="1"/>
            <a:r>
              <a:rPr lang="en-US" altLang="en-US" dirty="0" smtClean="0"/>
              <a:t>The </a:t>
            </a:r>
            <a:r>
              <a:rPr lang="en-US" altLang="en-US" u="sng" dirty="0" smtClean="0"/>
              <a:t>Virginia Declaration of Rights </a:t>
            </a:r>
            <a:r>
              <a:rPr lang="en-US" altLang="en-US" dirty="0" smtClean="0"/>
              <a:t>(1776) by George Mason</a:t>
            </a:r>
          </a:p>
          <a:p>
            <a:pPr lvl="1"/>
            <a:r>
              <a:rPr lang="en-US" altLang="en-US" dirty="0" smtClean="0"/>
              <a:t>The </a:t>
            </a:r>
            <a:r>
              <a:rPr lang="en-US" altLang="en-US" u="sng" dirty="0" smtClean="0"/>
              <a:t>Virginia Statute of Religious Freedom </a:t>
            </a:r>
            <a:r>
              <a:rPr lang="en-US" altLang="en-US" dirty="0" smtClean="0"/>
              <a:t>(1786) by Thomas Jefferson</a:t>
            </a:r>
          </a:p>
          <a:p>
            <a:pPr>
              <a:buFontTx/>
              <a:buNone/>
            </a:pPr>
            <a:endParaRPr lang="en-US" altLang="en-US" dirty="0" smtClean="0"/>
          </a:p>
        </p:txBody>
      </p:sp>
    </p:spTree>
    <p:extLst>
      <p:ext uri="{BB962C8B-B14F-4D97-AF65-F5344CB8AC3E}">
        <p14:creationId xmlns:p14="http://schemas.microsoft.com/office/powerpoint/2010/main" val="10336835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 is Created</a:t>
            </a:r>
            <a:endParaRPr lang="en-US" dirty="0"/>
          </a:p>
        </p:txBody>
      </p:sp>
      <p:sp>
        <p:nvSpPr>
          <p:cNvPr id="3" name="Content Placeholder 2"/>
          <p:cNvSpPr>
            <a:spLocks noGrp="1"/>
          </p:cNvSpPr>
          <p:nvPr>
            <p:ph idx="1"/>
          </p:nvPr>
        </p:nvSpPr>
        <p:spPr>
          <a:xfrm>
            <a:off x="226118" y="1600200"/>
            <a:ext cx="8384482" cy="5257800"/>
          </a:xfrm>
        </p:spPr>
        <p:txBody>
          <a:bodyPr>
            <a:normAutofit fontScale="92500" lnSpcReduction="20000"/>
          </a:bodyPr>
          <a:lstStyle/>
          <a:p>
            <a:r>
              <a:rPr lang="en-US" dirty="0" smtClean="0"/>
              <a:t>June 1788 </a:t>
            </a:r>
          </a:p>
          <a:p>
            <a:pPr lvl="1"/>
            <a:r>
              <a:rPr lang="en-US" dirty="0" smtClean="0"/>
              <a:t>New Hampshire = 9</a:t>
            </a:r>
            <a:r>
              <a:rPr lang="en-US" baseline="30000" dirty="0" smtClean="0"/>
              <a:t>th</a:t>
            </a:r>
            <a:r>
              <a:rPr lang="en-US" dirty="0" smtClean="0"/>
              <a:t> state needed for ratification</a:t>
            </a:r>
          </a:p>
          <a:p>
            <a:pPr lvl="1"/>
            <a:r>
              <a:rPr lang="en-US" dirty="0" smtClean="0"/>
              <a:t>NY (hardest fought) = 11</a:t>
            </a:r>
            <a:r>
              <a:rPr lang="en-US" baseline="30000" dirty="0" smtClean="0"/>
              <a:t>th</a:t>
            </a:r>
            <a:r>
              <a:rPr lang="en-US" dirty="0" smtClean="0"/>
              <a:t> state</a:t>
            </a:r>
          </a:p>
          <a:p>
            <a:pPr lvl="1"/>
            <a:r>
              <a:rPr lang="en-US" dirty="0" smtClean="0"/>
              <a:t>RI = last to ratify (1790)</a:t>
            </a:r>
          </a:p>
          <a:p>
            <a:pPr lvl="1"/>
            <a:endParaRPr lang="en-US" dirty="0"/>
          </a:p>
          <a:p>
            <a:r>
              <a:rPr lang="en-US" dirty="0" smtClean="0"/>
              <a:t>Took 3 years to gain full ratification (1878-1790)</a:t>
            </a:r>
          </a:p>
          <a:p>
            <a:endParaRPr lang="en-US" dirty="0"/>
          </a:p>
          <a:p>
            <a:r>
              <a:rPr lang="en-US" dirty="0" smtClean="0"/>
              <a:t>Bill of Rights added 1791</a:t>
            </a:r>
          </a:p>
          <a:p>
            <a:pPr lvl="1"/>
            <a:r>
              <a:rPr lang="en-US" dirty="0" smtClean="0"/>
              <a:t>James Madison = principle author</a:t>
            </a:r>
          </a:p>
          <a:p>
            <a:pPr lvl="1"/>
            <a:r>
              <a:rPr lang="en-US" dirty="0" smtClean="0">
                <a:solidFill>
                  <a:schemeClr val="accent2">
                    <a:lumMod val="60000"/>
                    <a:lumOff val="40000"/>
                  </a:schemeClr>
                </a:solidFill>
              </a:rPr>
              <a:t>Motivation:  protect rights not specified in Constitution</a:t>
            </a:r>
            <a:endParaRPr lang="en-US" dirty="0">
              <a:solidFill>
                <a:schemeClr val="accent2">
                  <a:lumMod val="60000"/>
                  <a:lumOff val="40000"/>
                </a:schemeClr>
              </a:solidFill>
            </a:endParaRPr>
          </a:p>
        </p:txBody>
      </p:sp>
      <p:pic>
        <p:nvPicPr>
          <p:cNvPr id="4" name="Picture 5" descr="http://teachingamericanhistory.org/ratification/images/federalpillars-nyva.jpg"/>
          <p:cNvPicPr>
            <a:picLocks noChangeAspect="1" noChangeArrowheads="1"/>
          </p:cNvPicPr>
          <p:nvPr/>
        </p:nvPicPr>
        <p:blipFill>
          <a:blip r:embed="rId3">
            <a:extLst>
              <a:ext uri="{28A0092B-C50C-407E-A947-70E740481C1C}">
                <a14:useLocalDpi xmlns:a14="http://schemas.microsoft.com/office/drawing/2010/main" val="0"/>
              </a:ext>
            </a:extLst>
          </a:blip>
          <a:srcRect t="4063"/>
          <a:stretch>
            <a:fillRect/>
          </a:stretch>
        </p:blipFill>
        <p:spPr bwMode="auto">
          <a:xfrm>
            <a:off x="226118" y="1676400"/>
            <a:ext cx="868928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637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
                                        </p:tgtEl>
                                        <p:attrNameLst>
                                          <p:attrName>ppt_x</p:attrName>
                                        </p:attrNameLst>
                                      </p:cBhvr>
                                      <p:tavLst>
                                        <p:tav tm="0">
                                          <p:val>
                                            <p:strVal val="ppt_x"/>
                                          </p:val>
                                        </p:tav>
                                        <p:tav tm="100000">
                                          <p:val>
                                            <p:strVal val="ppt_x"/>
                                          </p:val>
                                        </p:tav>
                                      </p:tavLst>
                                    </p:anim>
                                    <p:anim calcmode="lin" valueType="num">
                                      <p:cBhvr additive="base">
                                        <p:cTn id="24" dur="500"/>
                                        <p:tgtEl>
                                          <p:spTgt spid="4"/>
                                        </p:tgtEl>
                                        <p:attrNameLst>
                                          <p:attrName>ppt_y</p:attrName>
                                        </p:attrNameLst>
                                      </p:cBhvr>
                                      <p:tavLst>
                                        <p:tav tm="0">
                                          <p:val>
                                            <p:strVal val="ppt_y"/>
                                          </p:val>
                                        </p:tav>
                                        <p:tav tm="100000">
                                          <p:val>
                                            <p:strVal val="1+ppt_h/2"/>
                                          </p:val>
                                        </p:tav>
                                      </p:tavLst>
                                    </p:anim>
                                    <p:set>
                                      <p:cBhvr>
                                        <p:cTn id="25" dur="1" fill="hold">
                                          <p:stCondLst>
                                            <p:cond delay="4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Rot="1" noChangeArrowheads="1"/>
          </p:cNvSpPr>
          <p:nvPr>
            <p:ph type="body" sz="half" idx="1"/>
          </p:nvPr>
        </p:nvSpPr>
        <p:spPr>
          <a:xfrm>
            <a:off x="0" y="381000"/>
            <a:ext cx="3733800" cy="5638800"/>
          </a:xfrm>
        </p:spPr>
        <p:txBody>
          <a:bodyPr/>
          <a:lstStyle/>
          <a:p>
            <a:pPr eaLnBrk="1" hangingPunct="1"/>
            <a:r>
              <a:rPr lang="en-US" sz="2000">
                <a:latin typeface="Tahoma" charset="0"/>
              </a:rPr>
              <a:t>First Ten Amendments</a:t>
            </a:r>
          </a:p>
          <a:p>
            <a:pPr eaLnBrk="1" hangingPunct="1"/>
            <a:r>
              <a:rPr lang="en-US" sz="2000">
                <a:latin typeface="Tahoma" charset="0"/>
              </a:rPr>
              <a:t>First Amendment</a:t>
            </a:r>
          </a:p>
          <a:p>
            <a:pPr lvl="1" eaLnBrk="1" hangingPunct="1"/>
            <a:r>
              <a:rPr lang="en-US" sz="1800">
                <a:latin typeface="Tahoma" charset="0"/>
              </a:rPr>
              <a:t>Establishment Clause</a:t>
            </a:r>
          </a:p>
          <a:p>
            <a:pPr lvl="1" eaLnBrk="1" hangingPunct="1"/>
            <a:r>
              <a:rPr lang="en-US" sz="1800">
                <a:latin typeface="Tahoma" charset="0"/>
              </a:rPr>
              <a:t>Free Exercise Clause</a:t>
            </a:r>
          </a:p>
          <a:p>
            <a:pPr lvl="1" eaLnBrk="1" hangingPunct="1"/>
            <a:r>
              <a:rPr lang="en-US" sz="1800">
                <a:latin typeface="Tahoma" charset="0"/>
              </a:rPr>
              <a:t>Speech, Press, Assembly, Petition</a:t>
            </a:r>
          </a:p>
          <a:p>
            <a:pPr eaLnBrk="1" hangingPunct="1"/>
            <a:r>
              <a:rPr lang="en-US" sz="2000">
                <a:latin typeface="Tahoma" charset="0"/>
              </a:rPr>
              <a:t>Fourth Amendment</a:t>
            </a:r>
          </a:p>
          <a:p>
            <a:pPr lvl="1" eaLnBrk="1" hangingPunct="1"/>
            <a:r>
              <a:rPr lang="en-US" sz="1800">
                <a:latin typeface="Tahoma" charset="0"/>
              </a:rPr>
              <a:t>Searches and Seizures</a:t>
            </a:r>
          </a:p>
          <a:p>
            <a:pPr eaLnBrk="1" hangingPunct="1"/>
            <a:r>
              <a:rPr lang="en-US" sz="2000">
                <a:latin typeface="Tahoma" charset="0"/>
              </a:rPr>
              <a:t>Fifth Amendment</a:t>
            </a:r>
          </a:p>
          <a:p>
            <a:pPr lvl="1" eaLnBrk="1" hangingPunct="1"/>
            <a:r>
              <a:rPr lang="en-US" sz="1800">
                <a:latin typeface="Tahoma" charset="0"/>
              </a:rPr>
              <a:t>Due Process</a:t>
            </a:r>
          </a:p>
          <a:p>
            <a:pPr eaLnBrk="1" hangingPunct="1"/>
            <a:r>
              <a:rPr lang="en-US" sz="2000">
                <a:latin typeface="Tahoma" charset="0"/>
              </a:rPr>
              <a:t>Sixth Amendment</a:t>
            </a:r>
          </a:p>
          <a:p>
            <a:pPr lvl="1" eaLnBrk="1" hangingPunct="1"/>
            <a:r>
              <a:rPr lang="en-US" sz="1800">
                <a:latin typeface="Tahoma" charset="0"/>
              </a:rPr>
              <a:t>Speedy and fair trial</a:t>
            </a:r>
          </a:p>
          <a:p>
            <a:pPr lvl="1" eaLnBrk="1" hangingPunct="1"/>
            <a:r>
              <a:rPr lang="en-US" sz="1800">
                <a:latin typeface="Tahoma" charset="0"/>
              </a:rPr>
              <a:t>Counsel</a:t>
            </a:r>
          </a:p>
          <a:p>
            <a:pPr eaLnBrk="1" hangingPunct="1"/>
            <a:r>
              <a:rPr lang="en-US" sz="2000">
                <a:latin typeface="Tahoma" charset="0"/>
              </a:rPr>
              <a:t>Tenth Amendment</a:t>
            </a:r>
          </a:p>
          <a:p>
            <a:pPr lvl="1" eaLnBrk="1" hangingPunct="1"/>
            <a:r>
              <a:rPr lang="en-US" sz="1800">
                <a:latin typeface="Tahoma" charset="0"/>
              </a:rPr>
              <a:t>Reserved powers of the states</a:t>
            </a:r>
          </a:p>
        </p:txBody>
      </p:sp>
      <p:pic>
        <p:nvPicPr>
          <p:cNvPr id="35842" name="Content Placeholder 5" descr="bill.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7938"/>
            <a:ext cx="5241925" cy="6889751"/>
          </a:xfrm>
        </p:spPr>
      </p:pic>
    </p:spTree>
    <p:extLst>
      <p:ext uri="{BB962C8B-B14F-4D97-AF65-F5344CB8AC3E}">
        <p14:creationId xmlns:p14="http://schemas.microsoft.com/office/powerpoint/2010/main" val="13008439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54848908"/>
              </p:ext>
            </p:extLst>
          </p:nvPr>
        </p:nvGraphicFramePr>
        <p:xfrm>
          <a:off x="0" y="-4"/>
          <a:ext cx="3048000" cy="6858003"/>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xmlns="" val="20000"/>
                    </a:ext>
                  </a:extLst>
                </a:gridCol>
              </a:tblGrid>
              <a:tr h="997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effectLst>
                            <a:outerShdw blurRad="38100" dist="38100" dir="2700000" algn="tl">
                              <a:srgbClr val="000000">
                                <a:alpha val="43137"/>
                              </a:srgbClr>
                            </a:outerShdw>
                          </a:effectLst>
                        </a:rPr>
                        <a:t>Articles</a:t>
                      </a:r>
                      <a:endParaRPr lang="en-US" sz="3600" dirty="0">
                        <a:effectLst>
                          <a:outerShdw blurRad="38100" dist="38100" dir="2700000" algn="tl">
                            <a:srgbClr val="000000">
                              <a:alpha val="43137"/>
                            </a:srgbClr>
                          </a:outerShdw>
                        </a:effectLst>
                        <a:latin typeface="Calibri" pitchFamily="34" charset="0"/>
                        <a:cs typeface="Calibri" pitchFamily="34" charset="0"/>
                      </a:endParaRPr>
                    </a:p>
                  </a:txBody>
                  <a:tcPr anchor="ctr"/>
                </a:tc>
                <a:extLst>
                  <a:ext uri="{0D108BD9-81ED-4DB2-BD59-A6C34878D82A}">
                    <a16:rowId xmlns:a16="http://schemas.microsoft.com/office/drawing/2014/main" xmlns="" val="10000"/>
                  </a:ext>
                </a:extLst>
              </a:tr>
              <a:tr h="716590">
                <a:tc>
                  <a:txBody>
                    <a:bodyPr/>
                    <a:lstStyle/>
                    <a:p>
                      <a:pPr algn="ctr"/>
                      <a:endParaRPr lang="en-US" sz="2800" b="1" i="1" dirty="0">
                        <a:latin typeface="Calibri" pitchFamily="34" charset="0"/>
                        <a:cs typeface="Calibri" pitchFamily="34" charset="0"/>
                      </a:endParaRPr>
                    </a:p>
                  </a:txBody>
                  <a:tcPr anchor="ctr"/>
                </a:tc>
                <a:extLst>
                  <a:ext uri="{0D108BD9-81ED-4DB2-BD59-A6C34878D82A}">
                    <a16:rowId xmlns:a16="http://schemas.microsoft.com/office/drawing/2014/main" xmlns="" val="10001"/>
                  </a:ext>
                </a:extLst>
              </a:tr>
              <a:tr h="670812">
                <a:tc>
                  <a:txBody>
                    <a:bodyPr/>
                    <a:lstStyle/>
                    <a:p>
                      <a:pPr algn="ctr"/>
                      <a:endParaRPr lang="en-US" sz="2800" b="1" i="1" dirty="0">
                        <a:latin typeface="Calibri" pitchFamily="34" charset="0"/>
                        <a:cs typeface="Calibri" pitchFamily="34" charset="0"/>
                      </a:endParaRPr>
                    </a:p>
                  </a:txBody>
                  <a:tcPr anchor="ctr"/>
                </a:tc>
                <a:extLst>
                  <a:ext uri="{0D108BD9-81ED-4DB2-BD59-A6C34878D82A}">
                    <a16:rowId xmlns:a16="http://schemas.microsoft.com/office/drawing/2014/main" xmlns="" val="10002"/>
                  </a:ext>
                </a:extLst>
              </a:tr>
              <a:tr h="670812">
                <a:tc>
                  <a:txBody>
                    <a:bodyPr/>
                    <a:lstStyle/>
                    <a:p>
                      <a:pPr algn="ctr"/>
                      <a:endParaRPr lang="en-US" sz="2800" b="1" i="1" dirty="0">
                        <a:latin typeface="Calibri" pitchFamily="34" charset="0"/>
                        <a:cs typeface="Calibri" pitchFamily="34" charset="0"/>
                      </a:endParaRPr>
                    </a:p>
                  </a:txBody>
                  <a:tcPr anchor="ctr"/>
                </a:tc>
                <a:extLst>
                  <a:ext uri="{0D108BD9-81ED-4DB2-BD59-A6C34878D82A}">
                    <a16:rowId xmlns:a16="http://schemas.microsoft.com/office/drawing/2014/main" xmlns="" val="10003"/>
                  </a:ext>
                </a:extLst>
              </a:tr>
              <a:tr h="970821">
                <a:tc>
                  <a:txBody>
                    <a:bodyPr/>
                    <a:lstStyle/>
                    <a:p>
                      <a:pPr algn="ctr"/>
                      <a:endParaRPr lang="en-US" sz="2800" b="1" i="1" dirty="0">
                        <a:latin typeface="Calibri" pitchFamily="34" charset="0"/>
                        <a:cs typeface="Calibri" pitchFamily="34" charset="0"/>
                      </a:endParaRPr>
                    </a:p>
                  </a:txBody>
                  <a:tcPr anchor="ctr"/>
                </a:tc>
                <a:extLst>
                  <a:ext uri="{0D108BD9-81ED-4DB2-BD59-A6C34878D82A}">
                    <a16:rowId xmlns:a16="http://schemas.microsoft.com/office/drawing/2014/main" xmlns="" val="10004"/>
                  </a:ext>
                </a:extLst>
              </a:tr>
              <a:tr h="864602">
                <a:tc>
                  <a:txBody>
                    <a:bodyPr/>
                    <a:lstStyle/>
                    <a:p>
                      <a:pPr algn="ctr"/>
                      <a:endParaRPr lang="en-US" sz="2800" b="1" i="1" dirty="0">
                        <a:latin typeface="Calibri" pitchFamily="34" charset="0"/>
                        <a:cs typeface="Calibri" pitchFamily="34" charset="0"/>
                      </a:endParaRPr>
                    </a:p>
                  </a:txBody>
                  <a:tcPr anchor="ctr"/>
                </a:tc>
                <a:extLst>
                  <a:ext uri="{0D108BD9-81ED-4DB2-BD59-A6C34878D82A}">
                    <a16:rowId xmlns:a16="http://schemas.microsoft.com/office/drawing/2014/main" xmlns="" val="10005"/>
                  </a:ext>
                </a:extLst>
              </a:tr>
              <a:tr h="968950">
                <a:tc>
                  <a:txBody>
                    <a:bodyPr/>
                    <a:lstStyle/>
                    <a:p>
                      <a:pPr algn="ctr"/>
                      <a:endParaRPr lang="en-US" sz="3600" b="1" i="1" dirty="0">
                        <a:latin typeface="Calibri" pitchFamily="34" charset="0"/>
                        <a:cs typeface="Calibri" pitchFamily="34" charset="0"/>
                      </a:endParaRPr>
                    </a:p>
                  </a:txBody>
                  <a:tcPr anchor="ctr"/>
                </a:tc>
                <a:extLst>
                  <a:ext uri="{0D108BD9-81ED-4DB2-BD59-A6C34878D82A}">
                    <a16:rowId xmlns:a16="http://schemas.microsoft.com/office/drawing/2014/main" xmlns="" val="10006"/>
                  </a:ext>
                </a:extLst>
              </a:tr>
              <a:tr h="997708">
                <a:tc>
                  <a:txBody>
                    <a:bodyPr/>
                    <a:lstStyle/>
                    <a:p>
                      <a:pPr algn="ctr"/>
                      <a:endParaRPr lang="en-US" sz="2800" b="1" i="1" dirty="0">
                        <a:latin typeface="Calibri" pitchFamily="34" charset="0"/>
                        <a:cs typeface="Calibri" pitchFamily="34" charset="0"/>
                      </a:endParaRPr>
                    </a:p>
                  </a:txBody>
                  <a:tcPr anchor="ctr"/>
                </a:tc>
                <a:extLst>
                  <a:ext uri="{0D108BD9-81ED-4DB2-BD59-A6C34878D82A}">
                    <a16:rowId xmlns:a16="http://schemas.microsoft.com/office/drawing/2014/main" xmlns="" val="100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23023084"/>
              </p:ext>
            </p:extLst>
          </p:nvPr>
        </p:nvGraphicFramePr>
        <p:xfrm>
          <a:off x="6096000" y="0"/>
          <a:ext cx="3048000" cy="685800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tblGrid>
              <a:tr h="997708">
                <a:tc>
                  <a:txBody>
                    <a:bodyPr/>
                    <a:lstStyle/>
                    <a:p>
                      <a:pPr algn="ctr"/>
                      <a:r>
                        <a:rPr lang="en-US" sz="3600" dirty="0">
                          <a:effectLst>
                            <a:outerShdw blurRad="38100" dist="38100" dir="2700000" algn="tl">
                              <a:srgbClr val="000000">
                                <a:alpha val="43137"/>
                              </a:srgbClr>
                            </a:outerShdw>
                          </a:effectLst>
                        </a:rPr>
                        <a:t>Constitution</a:t>
                      </a:r>
                      <a:endParaRPr lang="en-US" sz="2800" dirty="0">
                        <a:effectLst>
                          <a:outerShdw blurRad="38100" dist="38100" dir="2700000" algn="tl">
                            <a:srgbClr val="000000">
                              <a:alpha val="43137"/>
                            </a:srgbClr>
                          </a:outerShdw>
                        </a:effectLst>
                        <a:latin typeface="Calibri" pitchFamily="34" charset="0"/>
                        <a:cs typeface="Calibri" pitchFamily="34" charset="0"/>
                      </a:endParaRPr>
                    </a:p>
                  </a:txBody>
                  <a:tcPr anchor="ctr"/>
                </a:tc>
                <a:extLst>
                  <a:ext uri="{0D108BD9-81ED-4DB2-BD59-A6C34878D82A}">
                    <a16:rowId xmlns:a16="http://schemas.microsoft.com/office/drawing/2014/main" xmlns="" val="10000"/>
                  </a:ext>
                </a:extLst>
              </a:tr>
              <a:tr h="716590">
                <a:tc>
                  <a:txBody>
                    <a:bodyPr/>
                    <a:lstStyle/>
                    <a:p>
                      <a:pPr algn="ctr"/>
                      <a:endParaRPr lang="en-US" sz="2800" b="1" i="1" u="none" dirty="0">
                        <a:latin typeface="Calibri" pitchFamily="34" charset="0"/>
                        <a:cs typeface="Calibri" pitchFamily="34" charset="0"/>
                      </a:endParaRPr>
                    </a:p>
                  </a:txBody>
                  <a:tcPr anchor="ctr"/>
                </a:tc>
                <a:extLst>
                  <a:ext uri="{0D108BD9-81ED-4DB2-BD59-A6C34878D82A}">
                    <a16:rowId xmlns:a16="http://schemas.microsoft.com/office/drawing/2014/main" xmlns="" val="10001"/>
                  </a:ext>
                </a:extLst>
              </a:tr>
              <a:tr h="670812">
                <a:tc>
                  <a:txBody>
                    <a:bodyPr/>
                    <a:lstStyle/>
                    <a:p>
                      <a:pPr algn="ctr"/>
                      <a:endParaRPr lang="en-US" sz="2800" b="1" i="1" u="none" dirty="0">
                        <a:latin typeface="Calibri" pitchFamily="34" charset="0"/>
                        <a:cs typeface="Calibri" pitchFamily="34" charset="0"/>
                      </a:endParaRPr>
                    </a:p>
                  </a:txBody>
                  <a:tcPr anchor="ctr"/>
                </a:tc>
                <a:extLst>
                  <a:ext uri="{0D108BD9-81ED-4DB2-BD59-A6C34878D82A}">
                    <a16:rowId xmlns:a16="http://schemas.microsoft.com/office/drawing/2014/main" xmlns="" val="10002"/>
                  </a:ext>
                </a:extLst>
              </a:tr>
              <a:tr h="670812">
                <a:tc>
                  <a:txBody>
                    <a:bodyPr/>
                    <a:lstStyle/>
                    <a:p>
                      <a:pPr algn="ctr"/>
                      <a:endParaRPr kumimoji="1" lang="en-US" sz="2800" b="1" i="1" u="none" kern="1200" dirty="0">
                        <a:solidFill>
                          <a:schemeClr val="dk1"/>
                        </a:solidFill>
                        <a:latin typeface="Calibri" pitchFamily="34" charset="0"/>
                        <a:ea typeface="+mn-ea"/>
                        <a:cs typeface="Calibri" pitchFamily="34" charset="0"/>
                      </a:endParaRPr>
                    </a:p>
                  </a:txBody>
                  <a:tcPr anchor="ctr"/>
                </a:tc>
                <a:extLst>
                  <a:ext uri="{0D108BD9-81ED-4DB2-BD59-A6C34878D82A}">
                    <a16:rowId xmlns:a16="http://schemas.microsoft.com/office/drawing/2014/main" xmlns="" val="10003"/>
                  </a:ext>
                </a:extLst>
              </a:tr>
              <a:tr h="970821">
                <a:tc>
                  <a:txBody>
                    <a:bodyPr/>
                    <a:lstStyle/>
                    <a:p>
                      <a:pPr algn="ctr"/>
                      <a:endParaRPr lang="en-US" sz="2800" b="1" i="1" u="none" dirty="0">
                        <a:latin typeface="Calibri" pitchFamily="34" charset="0"/>
                        <a:cs typeface="Calibri" pitchFamily="34" charset="0"/>
                      </a:endParaRPr>
                    </a:p>
                  </a:txBody>
                  <a:tcPr anchor="ctr"/>
                </a:tc>
                <a:extLst>
                  <a:ext uri="{0D108BD9-81ED-4DB2-BD59-A6C34878D82A}">
                    <a16:rowId xmlns:a16="http://schemas.microsoft.com/office/drawing/2014/main" xmlns="" val="10004"/>
                  </a:ext>
                </a:extLst>
              </a:tr>
              <a:tr h="864602">
                <a:tc>
                  <a:txBody>
                    <a:bodyPr/>
                    <a:lstStyle/>
                    <a:p>
                      <a:pPr algn="ctr"/>
                      <a:endParaRPr lang="en-US" sz="2400" b="1" i="0" u="none" dirty="0">
                        <a:latin typeface="Calibri" pitchFamily="34" charset="0"/>
                        <a:cs typeface="Calibri" pitchFamily="34" charset="0"/>
                      </a:endParaRPr>
                    </a:p>
                  </a:txBody>
                  <a:tcPr anchor="ctr"/>
                </a:tc>
                <a:extLst>
                  <a:ext uri="{0D108BD9-81ED-4DB2-BD59-A6C34878D82A}">
                    <a16:rowId xmlns:a16="http://schemas.microsoft.com/office/drawing/2014/main" xmlns="" val="10005"/>
                  </a:ext>
                </a:extLst>
              </a:tr>
              <a:tr h="968950">
                <a:tc>
                  <a:txBody>
                    <a:bodyPr/>
                    <a:lstStyle/>
                    <a:p>
                      <a:pPr algn="ctr"/>
                      <a:endParaRPr lang="en-US" sz="2400" b="1" i="1" u="none" dirty="0">
                        <a:latin typeface="Calibri" pitchFamily="34" charset="0"/>
                        <a:cs typeface="Calibri" pitchFamily="34" charset="0"/>
                      </a:endParaRPr>
                    </a:p>
                  </a:txBody>
                  <a:tcPr anchor="ctr"/>
                </a:tc>
                <a:extLst>
                  <a:ext uri="{0D108BD9-81ED-4DB2-BD59-A6C34878D82A}">
                    <a16:rowId xmlns:a16="http://schemas.microsoft.com/office/drawing/2014/main" xmlns="" val="10006"/>
                  </a:ext>
                </a:extLst>
              </a:tr>
              <a:tr h="997708">
                <a:tc>
                  <a:txBody>
                    <a:bodyPr/>
                    <a:lstStyle/>
                    <a:p>
                      <a:pPr algn="ctr"/>
                      <a:endParaRPr lang="en-US" sz="3600" b="1" i="1" u="none" dirty="0">
                        <a:latin typeface="Calibri" pitchFamily="34" charset="0"/>
                        <a:cs typeface="Calibri" pitchFamily="34" charset="0"/>
                      </a:endParaRPr>
                    </a:p>
                  </a:txBody>
                  <a:tcPr anchor="ctr"/>
                </a:tc>
                <a:extLst>
                  <a:ext uri="{0D108BD9-81ED-4DB2-BD59-A6C34878D82A}">
                    <a16:rowId xmlns:a16="http://schemas.microsoft.com/office/drawing/2014/main" xmlns="" val="100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87916610"/>
              </p:ext>
            </p:extLst>
          </p:nvPr>
        </p:nvGraphicFramePr>
        <p:xfrm>
          <a:off x="3048000" y="0"/>
          <a:ext cx="3048000" cy="6858003"/>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xmlns="" val="20000"/>
                    </a:ext>
                  </a:extLst>
                </a:gridCol>
              </a:tblGrid>
              <a:tr h="997708">
                <a:tc>
                  <a:txBody>
                    <a:bodyPr/>
                    <a:lstStyle/>
                    <a:p>
                      <a:pPr algn="ctr"/>
                      <a:r>
                        <a:rPr lang="en-US" sz="2800" dirty="0">
                          <a:effectLst>
                            <a:outerShdw blurRad="38100" dist="38100" dir="2700000" algn="tl">
                              <a:srgbClr val="000000">
                                <a:alpha val="43137"/>
                              </a:srgbClr>
                            </a:outerShdw>
                          </a:effectLst>
                        </a:rPr>
                        <a:t>A COMPARISON</a:t>
                      </a:r>
                      <a:endParaRPr lang="en-US" sz="2800" i="1" dirty="0">
                        <a:effectLst>
                          <a:outerShdw blurRad="38100" dist="38100" dir="2700000" algn="tl">
                            <a:srgbClr val="000000">
                              <a:alpha val="43137"/>
                            </a:srgbClr>
                          </a:outerShdw>
                        </a:effectLst>
                        <a:latin typeface="Calibri" pitchFamily="34" charset="0"/>
                        <a:cs typeface="Calibri" pitchFamily="34" charset="0"/>
                      </a:endParaRPr>
                    </a:p>
                  </a:txBody>
                  <a:tcPr anchor="ctr"/>
                </a:tc>
                <a:extLst>
                  <a:ext uri="{0D108BD9-81ED-4DB2-BD59-A6C34878D82A}">
                    <a16:rowId xmlns:a16="http://schemas.microsoft.com/office/drawing/2014/main" xmlns="" val="10000"/>
                  </a:ext>
                </a:extLst>
              </a:tr>
              <a:tr h="716590">
                <a:tc>
                  <a:txBody>
                    <a:bodyPr/>
                    <a:lstStyle/>
                    <a:p>
                      <a:pPr algn="ctr"/>
                      <a:r>
                        <a:rPr lang="en-US" sz="2400" dirty="0">
                          <a:latin typeface="+mj-lt"/>
                        </a:rPr>
                        <a:t>Sovereignty?</a:t>
                      </a:r>
                      <a:endParaRPr lang="en-US" sz="2400" b="1" dirty="0">
                        <a:latin typeface="+mj-lt"/>
                        <a:cs typeface="Calibri" pitchFamily="34" charset="0"/>
                      </a:endParaRPr>
                    </a:p>
                  </a:txBody>
                  <a:tcPr anchor="ctr"/>
                </a:tc>
                <a:extLst>
                  <a:ext uri="{0D108BD9-81ED-4DB2-BD59-A6C34878D82A}">
                    <a16:rowId xmlns:a16="http://schemas.microsoft.com/office/drawing/2014/main" xmlns="" val="10001"/>
                  </a:ext>
                </a:extLst>
              </a:tr>
              <a:tr h="670812">
                <a:tc>
                  <a:txBody>
                    <a:bodyPr/>
                    <a:lstStyle/>
                    <a:p>
                      <a:pPr algn="ctr"/>
                      <a:r>
                        <a:rPr lang="en-US" sz="2200" dirty="0">
                          <a:latin typeface="+mj-lt"/>
                        </a:rPr>
                        <a:t>Foreign</a:t>
                      </a:r>
                      <a:r>
                        <a:rPr lang="en-US" sz="2200" baseline="0" dirty="0">
                          <a:latin typeface="+mj-lt"/>
                        </a:rPr>
                        <a:t> Relations?</a:t>
                      </a:r>
                      <a:endParaRPr lang="en-US" sz="2200" b="1" dirty="0">
                        <a:latin typeface="+mj-lt"/>
                        <a:cs typeface="Calibri" pitchFamily="34" charset="0"/>
                      </a:endParaRPr>
                    </a:p>
                  </a:txBody>
                  <a:tcPr anchor="ctr"/>
                </a:tc>
                <a:extLst>
                  <a:ext uri="{0D108BD9-81ED-4DB2-BD59-A6C34878D82A}">
                    <a16:rowId xmlns:a16="http://schemas.microsoft.com/office/drawing/2014/main" xmlns="" val="10002"/>
                  </a:ext>
                </a:extLst>
              </a:tr>
              <a:tr h="670812">
                <a:tc>
                  <a:txBody>
                    <a:bodyPr/>
                    <a:lstStyle/>
                    <a:p>
                      <a:pPr algn="ctr"/>
                      <a:r>
                        <a:rPr lang="en-US" sz="2400" dirty="0">
                          <a:latin typeface="+mj-lt"/>
                        </a:rPr>
                        <a:t>Taxation?</a:t>
                      </a:r>
                      <a:endParaRPr lang="en-US" sz="2400" b="1" dirty="0">
                        <a:latin typeface="+mj-lt"/>
                        <a:cs typeface="Calibri" pitchFamily="34" charset="0"/>
                      </a:endParaRPr>
                    </a:p>
                  </a:txBody>
                  <a:tcPr anchor="ctr"/>
                </a:tc>
                <a:extLst>
                  <a:ext uri="{0D108BD9-81ED-4DB2-BD59-A6C34878D82A}">
                    <a16:rowId xmlns:a16="http://schemas.microsoft.com/office/drawing/2014/main" xmlns="" val="10003"/>
                  </a:ext>
                </a:extLst>
              </a:tr>
              <a:tr h="970821">
                <a:tc>
                  <a:txBody>
                    <a:bodyPr/>
                    <a:lstStyle/>
                    <a:p>
                      <a:pPr algn="ctr"/>
                      <a:r>
                        <a:rPr lang="en-US" sz="2400" dirty="0">
                          <a:latin typeface="+mj-lt"/>
                        </a:rPr>
                        <a:t>Commerce</a:t>
                      </a:r>
                      <a:r>
                        <a:rPr lang="en-US" sz="2400" baseline="0" dirty="0">
                          <a:latin typeface="+mj-lt"/>
                        </a:rPr>
                        <a:t> </a:t>
                      </a:r>
                      <a:br>
                        <a:rPr lang="en-US" sz="2400" baseline="0" dirty="0">
                          <a:latin typeface="+mj-lt"/>
                        </a:rPr>
                      </a:br>
                      <a:r>
                        <a:rPr lang="en-US" sz="2400" baseline="0" dirty="0">
                          <a:latin typeface="+mj-lt"/>
                        </a:rPr>
                        <a:t>&amp; Trade?</a:t>
                      </a:r>
                      <a:endParaRPr lang="en-US" sz="2400" b="1" dirty="0">
                        <a:latin typeface="+mj-lt"/>
                        <a:cs typeface="Calibri" pitchFamily="34" charset="0"/>
                      </a:endParaRPr>
                    </a:p>
                  </a:txBody>
                  <a:tcPr anchor="ctr"/>
                </a:tc>
                <a:extLst>
                  <a:ext uri="{0D108BD9-81ED-4DB2-BD59-A6C34878D82A}">
                    <a16:rowId xmlns:a16="http://schemas.microsoft.com/office/drawing/2014/main" xmlns="" val="10004"/>
                  </a:ext>
                </a:extLst>
              </a:tr>
              <a:tr h="864602">
                <a:tc>
                  <a:txBody>
                    <a:bodyPr/>
                    <a:lstStyle/>
                    <a:p>
                      <a:pPr algn="ctr"/>
                      <a:r>
                        <a:rPr lang="en-US" sz="2400" dirty="0">
                          <a:latin typeface="+mj-lt"/>
                        </a:rPr>
                        <a:t>Representation?</a:t>
                      </a:r>
                      <a:endParaRPr lang="en-US" sz="2400" b="1" dirty="0">
                        <a:latin typeface="+mj-lt"/>
                        <a:cs typeface="Calibri" pitchFamily="34" charset="0"/>
                      </a:endParaRPr>
                    </a:p>
                  </a:txBody>
                  <a:tcPr anchor="ctr"/>
                </a:tc>
                <a:extLst>
                  <a:ext uri="{0D108BD9-81ED-4DB2-BD59-A6C34878D82A}">
                    <a16:rowId xmlns:a16="http://schemas.microsoft.com/office/drawing/2014/main" xmlns="" val="10005"/>
                  </a:ext>
                </a:extLst>
              </a:tr>
              <a:tr h="968950">
                <a:tc>
                  <a:txBody>
                    <a:bodyPr/>
                    <a:lstStyle/>
                    <a:p>
                      <a:pPr algn="ctr"/>
                      <a:r>
                        <a:rPr lang="en-US" sz="2400" dirty="0">
                          <a:latin typeface="+mj-lt"/>
                        </a:rPr>
                        <a:t>To Legislate?</a:t>
                      </a:r>
                      <a:endParaRPr lang="en-US" sz="2400" b="1" dirty="0">
                        <a:latin typeface="+mj-lt"/>
                        <a:cs typeface="Calibri" pitchFamily="34" charset="0"/>
                      </a:endParaRPr>
                    </a:p>
                  </a:txBody>
                  <a:tcPr anchor="ctr"/>
                </a:tc>
                <a:extLst>
                  <a:ext uri="{0D108BD9-81ED-4DB2-BD59-A6C34878D82A}">
                    <a16:rowId xmlns:a16="http://schemas.microsoft.com/office/drawing/2014/main" xmlns="" val="10006"/>
                  </a:ext>
                </a:extLst>
              </a:tr>
              <a:tr h="997708">
                <a:tc>
                  <a:txBody>
                    <a:bodyPr/>
                    <a:lstStyle/>
                    <a:p>
                      <a:pPr algn="ctr"/>
                      <a:r>
                        <a:rPr lang="en-US" sz="2400" dirty="0">
                          <a:latin typeface="+mj-lt"/>
                        </a:rPr>
                        <a:t>To Amend?</a:t>
                      </a:r>
                      <a:endParaRPr lang="en-US" sz="2400" b="1" dirty="0">
                        <a:latin typeface="+mj-lt"/>
                        <a:cs typeface="Calibri" pitchFamily="34" charset="0"/>
                      </a:endParaRPr>
                    </a:p>
                  </a:txBody>
                  <a:tcPr anchor="ctr"/>
                </a:tc>
                <a:extLst>
                  <a:ext uri="{0D108BD9-81ED-4DB2-BD59-A6C34878D82A}">
                    <a16:rowId xmlns:a16="http://schemas.microsoft.com/office/drawing/2014/main" xmlns="" val="10007"/>
                  </a:ext>
                </a:extLst>
              </a:tr>
            </a:tbl>
          </a:graphicData>
        </a:graphic>
      </p:graphicFrame>
      <p:sp>
        <p:nvSpPr>
          <p:cNvPr id="2" name="Rectangle 1"/>
          <p:cNvSpPr/>
          <p:nvPr/>
        </p:nvSpPr>
        <p:spPr>
          <a:xfrm>
            <a:off x="0" y="1022132"/>
            <a:ext cx="3048000" cy="646331"/>
          </a:xfrm>
          <a:prstGeom prst="rect">
            <a:avLst/>
          </a:prstGeom>
        </p:spPr>
        <p:txBody>
          <a:bodyPr wrap="square">
            <a:spAutoFit/>
          </a:bodyPr>
          <a:lstStyle/>
          <a:p>
            <a:pPr algn="ctr"/>
            <a:r>
              <a:rPr lang="en-US" sz="3600" b="1" dirty="0">
                <a:solidFill>
                  <a:prstClr val="black"/>
                </a:solidFill>
              </a:rPr>
              <a:t>States</a:t>
            </a:r>
            <a:endParaRPr lang="en-US" sz="2400" dirty="0"/>
          </a:p>
        </p:txBody>
      </p:sp>
      <p:sp>
        <p:nvSpPr>
          <p:cNvPr id="20" name="Rectangle 19"/>
          <p:cNvSpPr/>
          <p:nvPr/>
        </p:nvSpPr>
        <p:spPr>
          <a:xfrm>
            <a:off x="-21021" y="1771051"/>
            <a:ext cx="3048000" cy="584775"/>
          </a:xfrm>
          <a:prstGeom prst="rect">
            <a:avLst/>
          </a:prstGeom>
        </p:spPr>
        <p:txBody>
          <a:bodyPr wrap="square">
            <a:spAutoFit/>
          </a:bodyPr>
          <a:lstStyle/>
          <a:p>
            <a:pPr algn="ctr"/>
            <a:r>
              <a:rPr lang="en-US" sz="3200" b="1" dirty="0">
                <a:solidFill>
                  <a:prstClr val="black"/>
                </a:solidFill>
              </a:rPr>
              <a:t>Federal</a:t>
            </a:r>
            <a:endParaRPr lang="en-US" sz="2400" dirty="0"/>
          </a:p>
        </p:txBody>
      </p:sp>
      <p:sp>
        <p:nvSpPr>
          <p:cNvPr id="21" name="Rectangle 20"/>
          <p:cNvSpPr/>
          <p:nvPr/>
        </p:nvSpPr>
        <p:spPr>
          <a:xfrm>
            <a:off x="-21021" y="2393732"/>
            <a:ext cx="3048000" cy="646331"/>
          </a:xfrm>
          <a:prstGeom prst="rect">
            <a:avLst/>
          </a:prstGeom>
        </p:spPr>
        <p:txBody>
          <a:bodyPr wrap="square">
            <a:spAutoFit/>
          </a:bodyPr>
          <a:lstStyle/>
          <a:p>
            <a:pPr algn="ctr"/>
            <a:r>
              <a:rPr lang="en-US" sz="3600" b="1" dirty="0">
                <a:solidFill>
                  <a:prstClr val="black"/>
                </a:solidFill>
              </a:rPr>
              <a:t>States</a:t>
            </a:r>
            <a:endParaRPr lang="en-US" sz="2400" dirty="0"/>
          </a:p>
        </p:txBody>
      </p:sp>
      <p:sp>
        <p:nvSpPr>
          <p:cNvPr id="22" name="Rectangle 21"/>
          <p:cNvSpPr/>
          <p:nvPr/>
        </p:nvSpPr>
        <p:spPr>
          <a:xfrm>
            <a:off x="-21021" y="3224103"/>
            <a:ext cx="3048000" cy="646331"/>
          </a:xfrm>
          <a:prstGeom prst="rect">
            <a:avLst/>
          </a:prstGeom>
        </p:spPr>
        <p:txBody>
          <a:bodyPr wrap="square">
            <a:spAutoFit/>
          </a:bodyPr>
          <a:lstStyle/>
          <a:p>
            <a:pPr algn="ctr"/>
            <a:r>
              <a:rPr lang="en-US" sz="3600" b="1" dirty="0">
                <a:solidFill>
                  <a:prstClr val="black"/>
                </a:solidFill>
              </a:rPr>
              <a:t>States</a:t>
            </a:r>
            <a:endParaRPr lang="en-US" sz="2400" dirty="0"/>
          </a:p>
        </p:txBody>
      </p:sp>
      <p:sp>
        <p:nvSpPr>
          <p:cNvPr id="3" name="Rectangle 2"/>
          <p:cNvSpPr/>
          <p:nvPr/>
        </p:nvSpPr>
        <p:spPr>
          <a:xfrm>
            <a:off x="7883" y="4191000"/>
            <a:ext cx="3019096" cy="523220"/>
          </a:xfrm>
          <a:prstGeom prst="rect">
            <a:avLst/>
          </a:prstGeom>
        </p:spPr>
        <p:txBody>
          <a:bodyPr wrap="square">
            <a:spAutoFit/>
          </a:bodyPr>
          <a:lstStyle/>
          <a:p>
            <a:pPr lvl="0" algn="ctr"/>
            <a:r>
              <a:rPr lang="en-US" sz="2800" b="1" dirty="0">
                <a:solidFill>
                  <a:prstClr val="black"/>
                </a:solidFill>
              </a:rPr>
              <a:t>1 Vote Per State</a:t>
            </a:r>
            <a:endParaRPr lang="en-US" sz="2800" b="1" i="1" dirty="0">
              <a:solidFill>
                <a:prstClr val="black"/>
              </a:solidFill>
              <a:latin typeface="Calibri" pitchFamily="34" charset="0"/>
              <a:cs typeface="Calibri" pitchFamily="34" charset="0"/>
            </a:endParaRPr>
          </a:p>
        </p:txBody>
      </p:sp>
      <p:sp>
        <p:nvSpPr>
          <p:cNvPr id="4" name="Rectangle 3"/>
          <p:cNvSpPr/>
          <p:nvPr/>
        </p:nvSpPr>
        <p:spPr>
          <a:xfrm>
            <a:off x="-1" y="5029200"/>
            <a:ext cx="3026979" cy="707886"/>
          </a:xfrm>
          <a:prstGeom prst="rect">
            <a:avLst/>
          </a:prstGeom>
        </p:spPr>
        <p:txBody>
          <a:bodyPr wrap="square">
            <a:spAutoFit/>
          </a:bodyPr>
          <a:lstStyle/>
          <a:p>
            <a:pPr lvl="0" algn="ctr"/>
            <a:r>
              <a:rPr lang="en-US" sz="4000" b="1" dirty="0">
                <a:solidFill>
                  <a:prstClr val="black"/>
                </a:solidFill>
              </a:rPr>
              <a:t>2/3</a:t>
            </a:r>
            <a:endParaRPr lang="en-US" sz="4000" b="1" i="1" dirty="0">
              <a:solidFill>
                <a:prstClr val="black"/>
              </a:solidFill>
              <a:latin typeface="Calibri" pitchFamily="34" charset="0"/>
              <a:cs typeface="Calibri" pitchFamily="34" charset="0"/>
            </a:endParaRPr>
          </a:p>
        </p:txBody>
      </p:sp>
      <p:sp>
        <p:nvSpPr>
          <p:cNvPr id="15" name="Rectangle 14"/>
          <p:cNvSpPr/>
          <p:nvPr/>
        </p:nvSpPr>
        <p:spPr>
          <a:xfrm>
            <a:off x="7882" y="6096000"/>
            <a:ext cx="3019095" cy="584775"/>
          </a:xfrm>
          <a:prstGeom prst="rect">
            <a:avLst/>
          </a:prstGeom>
        </p:spPr>
        <p:txBody>
          <a:bodyPr wrap="square">
            <a:spAutoFit/>
          </a:bodyPr>
          <a:lstStyle/>
          <a:p>
            <a:pPr algn="ctr"/>
            <a:r>
              <a:rPr lang="en-US" sz="3200" b="1" dirty="0">
                <a:solidFill>
                  <a:prstClr val="black"/>
                </a:solidFill>
              </a:rPr>
              <a:t>UNANIMOUS</a:t>
            </a:r>
            <a:endParaRPr lang="en-US" sz="3000" dirty="0"/>
          </a:p>
        </p:txBody>
      </p:sp>
      <p:sp>
        <p:nvSpPr>
          <p:cNvPr id="26" name="Rectangle 25"/>
          <p:cNvSpPr/>
          <p:nvPr/>
        </p:nvSpPr>
        <p:spPr>
          <a:xfrm>
            <a:off x="6111766" y="1052156"/>
            <a:ext cx="3048000" cy="646331"/>
          </a:xfrm>
          <a:prstGeom prst="rect">
            <a:avLst/>
          </a:prstGeom>
        </p:spPr>
        <p:txBody>
          <a:bodyPr wrap="square">
            <a:spAutoFit/>
          </a:bodyPr>
          <a:lstStyle/>
          <a:p>
            <a:pPr algn="ctr"/>
            <a:r>
              <a:rPr lang="en-US" sz="3600" b="1" dirty="0">
                <a:solidFill>
                  <a:prstClr val="black"/>
                </a:solidFill>
              </a:rPr>
              <a:t>SHARED</a:t>
            </a:r>
            <a:endParaRPr lang="en-US" sz="2400" dirty="0"/>
          </a:p>
        </p:txBody>
      </p:sp>
      <p:sp>
        <p:nvSpPr>
          <p:cNvPr id="27" name="Rectangle 26"/>
          <p:cNvSpPr/>
          <p:nvPr/>
        </p:nvSpPr>
        <p:spPr>
          <a:xfrm>
            <a:off x="6090745" y="1771050"/>
            <a:ext cx="3048000" cy="584775"/>
          </a:xfrm>
          <a:prstGeom prst="rect">
            <a:avLst/>
          </a:prstGeom>
        </p:spPr>
        <p:txBody>
          <a:bodyPr wrap="square">
            <a:spAutoFit/>
          </a:bodyPr>
          <a:lstStyle/>
          <a:p>
            <a:pPr algn="ctr"/>
            <a:r>
              <a:rPr lang="en-US" sz="3200" b="1" dirty="0">
                <a:solidFill>
                  <a:prstClr val="black"/>
                </a:solidFill>
              </a:rPr>
              <a:t>Federal</a:t>
            </a:r>
            <a:endParaRPr lang="en-US" sz="2400" dirty="0"/>
          </a:p>
        </p:txBody>
      </p:sp>
      <p:sp>
        <p:nvSpPr>
          <p:cNvPr id="16" name="Rectangle 15"/>
          <p:cNvSpPr/>
          <p:nvPr/>
        </p:nvSpPr>
        <p:spPr>
          <a:xfrm>
            <a:off x="6111766" y="2455287"/>
            <a:ext cx="3026979" cy="523220"/>
          </a:xfrm>
          <a:prstGeom prst="rect">
            <a:avLst/>
          </a:prstGeom>
        </p:spPr>
        <p:txBody>
          <a:bodyPr wrap="square">
            <a:spAutoFit/>
          </a:bodyPr>
          <a:lstStyle/>
          <a:p>
            <a:pPr lvl="0" algn="ctr"/>
            <a:r>
              <a:rPr kumimoji="1" lang="en-US" sz="2800" b="1" dirty="0">
                <a:solidFill>
                  <a:prstClr val="black"/>
                </a:solidFill>
              </a:rPr>
              <a:t>Federal &amp; State</a:t>
            </a:r>
            <a:endParaRPr kumimoji="1" lang="en-US" sz="2800" b="1" i="1" dirty="0">
              <a:solidFill>
                <a:prstClr val="black"/>
              </a:solidFill>
              <a:latin typeface="Calibri" pitchFamily="34" charset="0"/>
              <a:cs typeface="Calibri" pitchFamily="34" charset="0"/>
            </a:endParaRPr>
          </a:p>
        </p:txBody>
      </p:sp>
      <p:sp>
        <p:nvSpPr>
          <p:cNvPr id="17" name="Rectangle 16"/>
          <p:cNvSpPr/>
          <p:nvPr/>
        </p:nvSpPr>
        <p:spPr>
          <a:xfrm>
            <a:off x="6111765" y="3071595"/>
            <a:ext cx="3026979" cy="830997"/>
          </a:xfrm>
          <a:prstGeom prst="rect">
            <a:avLst/>
          </a:prstGeom>
        </p:spPr>
        <p:txBody>
          <a:bodyPr wrap="square">
            <a:spAutoFit/>
          </a:bodyPr>
          <a:lstStyle/>
          <a:p>
            <a:pPr lvl="0" algn="ctr"/>
            <a:r>
              <a:rPr lang="en-US" sz="2400" b="1" dirty="0">
                <a:solidFill>
                  <a:prstClr val="black"/>
                </a:solidFill>
              </a:rPr>
              <a:t>Federal</a:t>
            </a:r>
            <a:r>
              <a:rPr lang="en-US" sz="2400" dirty="0">
                <a:solidFill>
                  <a:prstClr val="black"/>
                </a:solidFill>
              </a:rPr>
              <a:t> (</a:t>
            </a:r>
            <a:r>
              <a:rPr lang="en-US" sz="2400" i="1" dirty="0">
                <a:solidFill>
                  <a:prstClr val="black"/>
                </a:solidFill>
              </a:rPr>
              <a:t>Interstate</a:t>
            </a:r>
            <a:r>
              <a:rPr lang="en-US" sz="2400" dirty="0">
                <a:solidFill>
                  <a:prstClr val="black"/>
                </a:solidFill>
              </a:rPr>
              <a:t>)</a:t>
            </a:r>
            <a:br>
              <a:rPr lang="en-US" sz="2400" dirty="0">
                <a:solidFill>
                  <a:prstClr val="black"/>
                </a:solidFill>
              </a:rPr>
            </a:br>
            <a:r>
              <a:rPr lang="en-US" sz="2400" b="1" dirty="0">
                <a:solidFill>
                  <a:prstClr val="black"/>
                </a:solidFill>
              </a:rPr>
              <a:t>State</a:t>
            </a:r>
            <a:r>
              <a:rPr lang="en-US" sz="2400" dirty="0">
                <a:solidFill>
                  <a:prstClr val="black"/>
                </a:solidFill>
              </a:rPr>
              <a:t> (</a:t>
            </a:r>
            <a:r>
              <a:rPr lang="en-US" sz="2400" i="1" dirty="0">
                <a:solidFill>
                  <a:prstClr val="black"/>
                </a:solidFill>
              </a:rPr>
              <a:t>Intrastate</a:t>
            </a:r>
            <a:r>
              <a:rPr lang="en-US" sz="2400" dirty="0">
                <a:solidFill>
                  <a:prstClr val="black"/>
                </a:solidFill>
              </a:rPr>
              <a:t>)</a:t>
            </a:r>
            <a:endParaRPr lang="en-US" sz="2400" b="1" i="1" dirty="0">
              <a:solidFill>
                <a:prstClr val="black"/>
              </a:solidFill>
              <a:latin typeface="Calibri" pitchFamily="34" charset="0"/>
              <a:cs typeface="Calibri" pitchFamily="34" charset="0"/>
            </a:endParaRPr>
          </a:p>
        </p:txBody>
      </p:sp>
      <p:sp>
        <p:nvSpPr>
          <p:cNvPr id="18" name="Rectangle 17"/>
          <p:cNvSpPr/>
          <p:nvPr/>
        </p:nvSpPr>
        <p:spPr>
          <a:xfrm>
            <a:off x="6082863" y="4156645"/>
            <a:ext cx="3026978" cy="707886"/>
          </a:xfrm>
          <a:prstGeom prst="rect">
            <a:avLst/>
          </a:prstGeom>
        </p:spPr>
        <p:txBody>
          <a:bodyPr wrap="square">
            <a:spAutoFit/>
          </a:bodyPr>
          <a:lstStyle/>
          <a:p>
            <a:pPr lvl="0" algn="ctr"/>
            <a:r>
              <a:rPr lang="en-US" sz="2000" b="1" dirty="0">
                <a:solidFill>
                  <a:prstClr val="black"/>
                </a:solidFill>
              </a:rPr>
              <a:t>Proportional</a:t>
            </a:r>
            <a:r>
              <a:rPr lang="en-US" sz="2000" dirty="0">
                <a:solidFill>
                  <a:prstClr val="black"/>
                </a:solidFill>
              </a:rPr>
              <a:t> (</a:t>
            </a:r>
            <a:r>
              <a:rPr lang="en-US" sz="2000" i="1" dirty="0">
                <a:solidFill>
                  <a:prstClr val="black"/>
                </a:solidFill>
              </a:rPr>
              <a:t>House</a:t>
            </a:r>
            <a:r>
              <a:rPr lang="en-US" sz="2000" dirty="0">
                <a:solidFill>
                  <a:prstClr val="black"/>
                </a:solidFill>
              </a:rPr>
              <a:t>)</a:t>
            </a:r>
          </a:p>
          <a:p>
            <a:pPr lvl="0" algn="ctr"/>
            <a:r>
              <a:rPr lang="en-US" sz="2000" b="1" dirty="0">
                <a:solidFill>
                  <a:prstClr val="black"/>
                </a:solidFill>
              </a:rPr>
              <a:t>Two Each </a:t>
            </a:r>
            <a:r>
              <a:rPr lang="en-US" sz="2000" dirty="0">
                <a:solidFill>
                  <a:prstClr val="black"/>
                </a:solidFill>
              </a:rPr>
              <a:t>(</a:t>
            </a:r>
            <a:r>
              <a:rPr lang="en-US" sz="2000" i="1" dirty="0">
                <a:solidFill>
                  <a:prstClr val="black"/>
                </a:solidFill>
              </a:rPr>
              <a:t>Senate</a:t>
            </a:r>
            <a:r>
              <a:rPr lang="en-US" sz="2000" dirty="0">
                <a:solidFill>
                  <a:prstClr val="black"/>
                </a:solidFill>
              </a:rPr>
              <a:t>)</a:t>
            </a:r>
            <a:endParaRPr lang="en-US" sz="2000" b="1" dirty="0">
              <a:solidFill>
                <a:prstClr val="black"/>
              </a:solidFill>
              <a:latin typeface="Calibri" pitchFamily="34" charset="0"/>
              <a:cs typeface="Calibri" pitchFamily="34" charset="0"/>
            </a:endParaRPr>
          </a:p>
        </p:txBody>
      </p:sp>
      <p:sp>
        <p:nvSpPr>
          <p:cNvPr id="19" name="Rectangle 18"/>
          <p:cNvSpPr/>
          <p:nvPr/>
        </p:nvSpPr>
        <p:spPr>
          <a:xfrm>
            <a:off x="6111766" y="4967644"/>
            <a:ext cx="3048000" cy="707886"/>
          </a:xfrm>
          <a:prstGeom prst="rect">
            <a:avLst/>
          </a:prstGeom>
        </p:spPr>
        <p:txBody>
          <a:bodyPr wrap="square">
            <a:spAutoFit/>
          </a:bodyPr>
          <a:lstStyle/>
          <a:p>
            <a:pPr lvl="0" algn="ctr"/>
            <a:r>
              <a:rPr lang="en-US" sz="2000" dirty="0">
                <a:solidFill>
                  <a:prstClr val="black"/>
                </a:solidFill>
              </a:rPr>
              <a:t>Concurrent Majority + President’s Signature</a:t>
            </a:r>
            <a:endParaRPr lang="en-US" sz="2000" b="1" i="1" dirty="0">
              <a:solidFill>
                <a:prstClr val="black"/>
              </a:solidFill>
              <a:latin typeface="Calibri" pitchFamily="34" charset="0"/>
              <a:cs typeface="Calibri" pitchFamily="34" charset="0"/>
            </a:endParaRPr>
          </a:p>
        </p:txBody>
      </p:sp>
      <p:sp>
        <p:nvSpPr>
          <p:cNvPr id="23" name="Rectangle 22"/>
          <p:cNvSpPr/>
          <p:nvPr/>
        </p:nvSpPr>
        <p:spPr>
          <a:xfrm>
            <a:off x="6111766" y="6034444"/>
            <a:ext cx="2998075" cy="584775"/>
          </a:xfrm>
          <a:prstGeom prst="rect">
            <a:avLst/>
          </a:prstGeom>
        </p:spPr>
        <p:txBody>
          <a:bodyPr wrap="square">
            <a:spAutoFit/>
          </a:bodyPr>
          <a:lstStyle/>
          <a:p>
            <a:pPr lvl="0" algn="ctr"/>
            <a:r>
              <a:rPr lang="en-US" sz="3200" b="1" dirty="0">
                <a:solidFill>
                  <a:prstClr val="black"/>
                </a:solidFill>
              </a:rPr>
              <a:t>2/3 + 3/4</a:t>
            </a:r>
            <a:endParaRPr lang="en-US" sz="3200" b="1" i="1"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3617233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P spid="3" grpId="0"/>
      <p:bldP spid="4" grpId="0"/>
      <p:bldP spid="15" grpId="0"/>
      <p:bldP spid="26" grpId="0"/>
      <p:bldP spid="27" grpId="0"/>
      <p:bldP spid="16" grpId="0"/>
      <p:bldP spid="17" grpId="0"/>
      <p:bldP spid="18" grpId="0"/>
      <p:bldP spid="1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2316"/>
            <a:ext cx="7772400" cy="2171976"/>
          </a:xfrm>
        </p:spPr>
        <p:txBody>
          <a:bodyPr>
            <a:noAutofit/>
          </a:bodyPr>
          <a:lstStyle/>
          <a:p>
            <a:r>
              <a:rPr lang="en-US" dirty="0"/>
              <a:t>The Need for Stability: The Constitution, The Bill of Rights, Constitutional Interpretations and the Roots of the 2-Party System</a:t>
            </a:r>
          </a:p>
        </p:txBody>
      </p:sp>
      <p:sp>
        <p:nvSpPr>
          <p:cNvPr id="3" name="Subtitle 2"/>
          <p:cNvSpPr>
            <a:spLocks noGrp="1"/>
          </p:cNvSpPr>
          <p:nvPr>
            <p:ph type="subTitle" idx="1"/>
          </p:nvPr>
        </p:nvSpPr>
        <p:spPr>
          <a:xfrm>
            <a:off x="1371600" y="4494624"/>
            <a:ext cx="6400800" cy="1752600"/>
          </a:xfrm>
        </p:spPr>
        <p:txBody>
          <a:bodyPr/>
          <a:lstStyle/>
          <a:p>
            <a:r>
              <a:rPr lang="en-US" dirty="0" smtClean="0"/>
              <a:t>Mr. Winchell</a:t>
            </a:r>
          </a:p>
          <a:p>
            <a:r>
              <a:rPr lang="en-US" dirty="0" smtClean="0"/>
              <a:t>APUSH</a:t>
            </a:r>
          </a:p>
          <a:p>
            <a:r>
              <a:rPr lang="en-US" dirty="0" smtClean="0"/>
              <a:t>Period 3</a:t>
            </a:r>
            <a:endParaRPr lang="en-US" dirty="0"/>
          </a:p>
        </p:txBody>
      </p:sp>
    </p:spTree>
    <p:extLst>
      <p:ext uri="{BB962C8B-B14F-4D97-AF65-F5344CB8AC3E}">
        <p14:creationId xmlns:p14="http://schemas.microsoft.com/office/powerpoint/2010/main" val="35811460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Compare and contrast the federal governments under the Articles of Confederation and the </a:t>
            </a:r>
            <a:r>
              <a:rPr lang="en-US" dirty="0" smtClean="0"/>
              <a:t>Constitution. (1</a:t>
            </a:r>
            <a:r>
              <a:rPr lang="en-US" baseline="30000" dirty="0" smtClean="0"/>
              <a:t>st</a:t>
            </a:r>
            <a:r>
              <a:rPr lang="en-US" dirty="0" smtClean="0"/>
              <a:t> hour)</a:t>
            </a:r>
          </a:p>
          <a:p>
            <a:r>
              <a:rPr lang="en-US" dirty="0"/>
              <a:t>Analyze the reasons for the Anti-Federalist opposition to the ratification of the </a:t>
            </a:r>
            <a:r>
              <a:rPr lang="en-US" dirty="0" smtClean="0"/>
              <a:t>Constitution. (2</a:t>
            </a:r>
            <a:r>
              <a:rPr lang="en-US" baseline="30000" dirty="0" smtClean="0"/>
              <a:t>nd</a:t>
            </a:r>
            <a:r>
              <a:rPr lang="en-US" dirty="0" smtClean="0"/>
              <a:t> hour)</a:t>
            </a:r>
            <a:endParaRPr lang="en-US" dirty="0"/>
          </a:p>
        </p:txBody>
      </p:sp>
    </p:spTree>
    <p:extLst>
      <p:ext uri="{BB962C8B-B14F-4D97-AF65-F5344CB8AC3E}">
        <p14:creationId xmlns:p14="http://schemas.microsoft.com/office/powerpoint/2010/main" val="22997153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3.2.II.C: Delegates from the states participated in a Constitutional Convention and through negotiation, collaboration, and compromise proposed a constitution that created a limited but dynamic central government embodying federalism and providing for a separation of powers between its 3 branches.</a:t>
            </a:r>
          </a:p>
          <a:p>
            <a:r>
              <a:rPr lang="en-US" dirty="0" smtClean="0"/>
              <a:t>3.2.II.D: The Constitutional Convention compromised over the representation of slave states in Congress and the role of the federal government in regulating both slavery and the slave trade, allowing the prohibition of the international slave trade after 1808.</a:t>
            </a:r>
          </a:p>
          <a:p>
            <a:r>
              <a:rPr lang="en-US" dirty="0" smtClean="0"/>
              <a:t>3.2.II.E: In the debate over ratifying the Constitution, Anti-Federalists opposing ratification battled with Federalists, whose principles were articulated in the Federalist Papers (primarily written by Alexander Hamilton and James Madison). Federalists ensured the ratification of the Constitution by promising the addition of a Bil</a:t>
            </a:r>
            <a:r>
              <a:rPr lang="en-US" dirty="0" smtClean="0"/>
              <a:t>l of Rights that enumerated individual rights and explicitly restricted the powers of the federal government.</a:t>
            </a:r>
            <a:endParaRPr lang="en-US" dirty="0"/>
          </a:p>
        </p:txBody>
      </p:sp>
    </p:spTree>
    <p:extLst>
      <p:ext uri="{BB962C8B-B14F-4D97-AF65-F5344CB8AC3E}">
        <p14:creationId xmlns:p14="http://schemas.microsoft.com/office/powerpoint/2010/main" val="39825061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4"/>
          <p:cNvSpPr>
            <a:spLocks noChangeArrowheads="1"/>
          </p:cNvSpPr>
          <p:nvPr/>
        </p:nvSpPr>
        <p:spPr bwMode="auto">
          <a:xfrm>
            <a:off x="1219200" y="2438400"/>
            <a:ext cx="1981200" cy="1600200"/>
          </a:xfrm>
          <a:prstGeom prst="ellipse">
            <a:avLst/>
          </a:prstGeom>
          <a:solidFill>
            <a:srgbClr val="99CCFF"/>
          </a:solidFill>
          <a:ln>
            <a:noFill/>
          </a:ln>
          <a:effectLst>
            <a:prstShdw prst="shdw17" dist="17961" dir="2700000">
              <a:srgbClr val="5C7A99">
                <a:alpha val="74998"/>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914400" fontAlgn="base">
              <a:spcBef>
                <a:spcPct val="0"/>
              </a:spcBef>
              <a:spcAft>
                <a:spcPct val="0"/>
              </a:spcAft>
            </a:pPr>
            <a:r>
              <a:rPr lang="en-US" b="1" smtClean="0">
                <a:solidFill>
                  <a:srgbClr val="000000"/>
                </a:solidFill>
                <a:latin typeface="Comic Sans MS" charset="0"/>
                <a:ea typeface="ＭＳ Ｐゴシック" charset="0"/>
              </a:rPr>
              <a:t>The</a:t>
            </a:r>
            <a:br>
              <a:rPr lang="en-US" b="1" smtClean="0">
                <a:solidFill>
                  <a:srgbClr val="000000"/>
                </a:solidFill>
                <a:latin typeface="Comic Sans MS" charset="0"/>
                <a:ea typeface="ＭＳ Ｐゴシック" charset="0"/>
              </a:rPr>
            </a:br>
            <a:r>
              <a:rPr lang="ja-JP" altLang="en-US" b="1" smtClean="0">
                <a:solidFill>
                  <a:srgbClr val="000000"/>
                </a:solidFill>
                <a:latin typeface="Comic Sans MS" charset="0"/>
                <a:ea typeface="ＭＳ Ｐゴシック" charset="0"/>
              </a:rPr>
              <a:t>“</a:t>
            </a:r>
            <a:r>
              <a:rPr lang="en-US" b="1" smtClean="0">
                <a:solidFill>
                  <a:srgbClr val="000000"/>
                </a:solidFill>
                <a:latin typeface="Comic Sans MS" charset="0"/>
                <a:ea typeface="ＭＳ Ｐゴシック" charset="0"/>
              </a:rPr>
              <a:t>Virtuous</a:t>
            </a:r>
            <a:br>
              <a:rPr lang="en-US" b="1" smtClean="0">
                <a:solidFill>
                  <a:srgbClr val="000000"/>
                </a:solidFill>
                <a:latin typeface="Comic Sans MS" charset="0"/>
                <a:ea typeface="ＭＳ Ｐゴシック" charset="0"/>
              </a:rPr>
            </a:br>
            <a:r>
              <a:rPr lang="en-US" b="1" smtClean="0">
                <a:solidFill>
                  <a:srgbClr val="000000"/>
                </a:solidFill>
                <a:latin typeface="Comic Sans MS" charset="0"/>
                <a:ea typeface="ＭＳ Ｐゴシック" charset="0"/>
              </a:rPr>
              <a:t>Republic</a:t>
            </a:r>
            <a:r>
              <a:rPr lang="ja-JP" altLang="en-US" b="1" smtClean="0">
                <a:solidFill>
                  <a:srgbClr val="000000"/>
                </a:solidFill>
                <a:latin typeface="Comic Sans MS" charset="0"/>
                <a:ea typeface="ＭＳ Ｐゴシック" charset="0"/>
              </a:rPr>
              <a:t>”</a:t>
            </a:r>
            <a:endParaRPr lang="en-US" b="1" smtClean="0">
              <a:solidFill>
                <a:srgbClr val="000000"/>
              </a:solidFill>
              <a:latin typeface="Comic Sans MS" charset="0"/>
              <a:ea typeface="ＭＳ Ｐゴシック" charset="0"/>
            </a:endParaRPr>
          </a:p>
        </p:txBody>
      </p:sp>
      <p:sp>
        <p:nvSpPr>
          <p:cNvPr id="2053" name="AutoShape 5"/>
          <p:cNvSpPr>
            <a:spLocks noChangeArrowheads="1"/>
          </p:cNvSpPr>
          <p:nvPr/>
        </p:nvSpPr>
        <p:spPr bwMode="auto">
          <a:xfrm rot="-1423610">
            <a:off x="228600" y="1524000"/>
            <a:ext cx="2057400" cy="914400"/>
          </a:xfrm>
          <a:prstGeom prst="downArrowCallout">
            <a:avLst>
              <a:gd name="adj1" fmla="val 56250"/>
              <a:gd name="adj2" fmla="val 56250"/>
              <a:gd name="adj3" fmla="val 16667"/>
              <a:gd name="adj4" fmla="val 66667"/>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defTabSz="914400" fontAlgn="base">
              <a:spcBef>
                <a:spcPct val="0"/>
              </a:spcBef>
              <a:spcAft>
                <a:spcPct val="0"/>
              </a:spcAft>
              <a:defRPr/>
            </a:pPr>
            <a:r>
              <a:rPr lang="en-US">
                <a:solidFill>
                  <a:srgbClr val="000000"/>
                </a:solidFill>
                <a:latin typeface="Comic Sans MS" pitchFamily="66" charset="0"/>
                <a:ea typeface="ＭＳ Ｐゴシック" charset="0"/>
              </a:rPr>
              <a:t>Classical view of </a:t>
            </a:r>
            <a:br>
              <a:rPr lang="en-US">
                <a:solidFill>
                  <a:srgbClr val="000000"/>
                </a:solidFill>
                <a:latin typeface="Comic Sans MS" pitchFamily="66" charset="0"/>
                <a:ea typeface="ＭＳ Ｐゴシック" charset="0"/>
              </a:rPr>
            </a:br>
            <a:r>
              <a:rPr lang="en-US">
                <a:solidFill>
                  <a:srgbClr val="000000"/>
                </a:solidFill>
                <a:latin typeface="Comic Sans MS" pitchFamily="66" charset="0"/>
                <a:ea typeface="ＭＳ Ｐゴシック" charset="0"/>
              </a:rPr>
              <a:t>a model republic</a:t>
            </a:r>
          </a:p>
        </p:txBody>
      </p:sp>
      <p:sp>
        <p:nvSpPr>
          <p:cNvPr id="2055" name="AutoShape 7"/>
          <p:cNvSpPr>
            <a:spLocks noChangeArrowheads="1"/>
          </p:cNvSpPr>
          <p:nvPr/>
        </p:nvSpPr>
        <p:spPr bwMode="auto">
          <a:xfrm rot="19946383" flipV="1">
            <a:off x="2152650" y="4038600"/>
            <a:ext cx="1973263" cy="947738"/>
          </a:xfrm>
          <a:prstGeom prst="downArrowCallout">
            <a:avLst>
              <a:gd name="adj1" fmla="val 52052"/>
              <a:gd name="adj2" fmla="val 52052"/>
              <a:gd name="adj3" fmla="val 16667"/>
              <a:gd name="adj4" fmla="val 66667"/>
            </a:avLst>
          </a:prstGeom>
          <a:solidFill>
            <a:schemeClr val="bg1"/>
          </a:solidFill>
          <a:ln w="9525">
            <a:noFill/>
            <a:miter lim="800000"/>
            <a:headEnd/>
            <a:tailEnd/>
          </a:ln>
          <a:effectLst>
            <a:prstShdw prst="shdw17" dist="17961" dir="2700000">
              <a:schemeClr val="bg1">
                <a:gamma/>
                <a:shade val="60000"/>
                <a:invGamma/>
              </a:schemeClr>
            </a:prstShdw>
          </a:effectLst>
        </p:spPr>
        <p:txBody>
          <a:bodyPr rot="10800000" wrap="none" anchor="ctr"/>
          <a:lstStyle/>
          <a:p>
            <a:pPr algn="ctr" defTabSz="914400" fontAlgn="base">
              <a:spcBef>
                <a:spcPct val="0"/>
              </a:spcBef>
              <a:spcAft>
                <a:spcPct val="0"/>
              </a:spcAft>
            </a:pPr>
            <a:r>
              <a:rPr lang="ja-JP" altLang="en-US" b="1" smtClean="0">
                <a:solidFill>
                  <a:srgbClr val="000000"/>
                </a:solidFill>
                <a:latin typeface="Comic Sans MS" charset="0"/>
                <a:ea typeface="ＭＳ Ｐゴシック" charset="0"/>
              </a:rPr>
              <a:t>“</a:t>
            </a:r>
            <a:r>
              <a:rPr lang="en-US" b="1" smtClean="0">
                <a:solidFill>
                  <a:srgbClr val="000000"/>
                </a:solidFill>
                <a:latin typeface="Comic Sans MS" charset="0"/>
                <a:ea typeface="ＭＳ Ｐゴシック" charset="0"/>
              </a:rPr>
              <a:t>City on a hill</a:t>
            </a:r>
            <a:r>
              <a:rPr lang="ja-JP" altLang="en-US" b="1" smtClean="0">
                <a:solidFill>
                  <a:srgbClr val="000000"/>
                </a:solidFill>
                <a:latin typeface="Comic Sans MS" charset="0"/>
                <a:ea typeface="ＭＳ Ｐゴシック" charset="0"/>
              </a:rPr>
              <a:t>”</a:t>
            </a:r>
            <a:r>
              <a:rPr lang="en-US" b="1" smtClean="0">
                <a:solidFill>
                  <a:srgbClr val="000000"/>
                </a:solidFill>
                <a:latin typeface="Comic Sans MS" charset="0"/>
                <a:ea typeface="ＭＳ Ｐゴシック" charset="0"/>
              </a:rPr>
              <a:t/>
            </a:r>
            <a:br>
              <a:rPr lang="en-US" b="1" smtClean="0">
                <a:solidFill>
                  <a:srgbClr val="000000"/>
                </a:solidFill>
                <a:latin typeface="Comic Sans MS" charset="0"/>
                <a:ea typeface="ＭＳ Ｐゴシック" charset="0"/>
              </a:rPr>
            </a:br>
            <a:r>
              <a:rPr lang="en-US" b="1" smtClean="0">
                <a:solidFill>
                  <a:srgbClr val="000000"/>
                </a:solidFill>
                <a:latin typeface="Comic Sans MS" charset="0"/>
                <a:ea typeface="ＭＳ Ｐゴシック" charset="0"/>
              </a:rPr>
              <a:t>[John Winthrop]</a:t>
            </a:r>
          </a:p>
        </p:txBody>
      </p:sp>
      <p:sp>
        <p:nvSpPr>
          <p:cNvPr id="2056" name="AutoShape 8"/>
          <p:cNvSpPr>
            <a:spLocks noChangeArrowheads="1"/>
          </p:cNvSpPr>
          <p:nvPr/>
        </p:nvSpPr>
        <p:spPr bwMode="auto">
          <a:xfrm rot="1698239" flipV="1">
            <a:off x="381000" y="4071938"/>
            <a:ext cx="1752600" cy="914400"/>
          </a:xfrm>
          <a:prstGeom prst="downArrowCallout">
            <a:avLst>
              <a:gd name="adj1" fmla="val 47917"/>
              <a:gd name="adj2" fmla="val 47917"/>
              <a:gd name="adj3" fmla="val 16667"/>
              <a:gd name="adj4" fmla="val 66667"/>
            </a:avLst>
          </a:prstGeom>
          <a:solidFill>
            <a:schemeClr val="bg1"/>
          </a:solidFill>
          <a:ln w="9525">
            <a:noFill/>
            <a:miter lim="800000"/>
            <a:headEnd/>
            <a:tailEnd/>
          </a:ln>
          <a:effectLst>
            <a:prstShdw prst="shdw17" dist="17961" dir="2700000">
              <a:schemeClr val="bg1">
                <a:gamma/>
                <a:shade val="60000"/>
                <a:invGamma/>
              </a:schemeClr>
            </a:prstShdw>
          </a:effectLst>
        </p:spPr>
        <p:txBody>
          <a:bodyPr rot="10800000" wrap="none" anchor="ctr"/>
          <a:lstStyle/>
          <a:p>
            <a:pPr algn="ctr" defTabSz="914400" fontAlgn="base">
              <a:spcBef>
                <a:spcPct val="0"/>
              </a:spcBef>
              <a:spcAft>
                <a:spcPct val="0"/>
              </a:spcAft>
              <a:defRPr/>
            </a:pPr>
            <a:r>
              <a:rPr lang="en-US" b="1" dirty="0">
                <a:solidFill>
                  <a:srgbClr val="000000"/>
                </a:solidFill>
                <a:latin typeface="Comic Sans MS" pitchFamily="66" charset="0"/>
                <a:ea typeface="ＭＳ Ｐゴシック" charset="0"/>
              </a:rPr>
              <a:t>Ideal citizen</a:t>
            </a:r>
            <a:br>
              <a:rPr lang="en-US" b="1" dirty="0">
                <a:solidFill>
                  <a:srgbClr val="000000"/>
                </a:solidFill>
                <a:latin typeface="Comic Sans MS" pitchFamily="66" charset="0"/>
                <a:ea typeface="ＭＳ Ｐゴシック" charset="0"/>
              </a:rPr>
            </a:br>
            <a:r>
              <a:rPr lang="en-US" b="1" dirty="0">
                <a:solidFill>
                  <a:srgbClr val="000000"/>
                </a:solidFill>
                <a:latin typeface="Comic Sans MS" pitchFamily="66" charset="0"/>
                <a:ea typeface="ＭＳ Ｐゴシック" charset="0"/>
              </a:rPr>
              <a:t>[Cincinnatus]</a:t>
            </a:r>
          </a:p>
        </p:txBody>
      </p:sp>
      <p:sp>
        <p:nvSpPr>
          <p:cNvPr id="2054" name="Line 9"/>
          <p:cNvSpPr>
            <a:spLocks noChangeShapeType="1"/>
          </p:cNvSpPr>
          <p:nvPr/>
        </p:nvSpPr>
        <p:spPr bwMode="auto">
          <a:xfrm flipV="1">
            <a:off x="3124200" y="1981200"/>
            <a:ext cx="2286000" cy="1219200"/>
          </a:xfrm>
          <a:prstGeom prst="line">
            <a:avLst/>
          </a:prstGeom>
          <a:noFill/>
          <a:ln w="2857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 name="Line 10"/>
          <p:cNvSpPr>
            <a:spLocks noChangeShapeType="1"/>
          </p:cNvSpPr>
          <p:nvPr/>
        </p:nvSpPr>
        <p:spPr bwMode="auto">
          <a:xfrm>
            <a:off x="3124200" y="3200400"/>
            <a:ext cx="2209800" cy="1143000"/>
          </a:xfrm>
          <a:prstGeom prst="line">
            <a:avLst/>
          </a:prstGeom>
          <a:noFill/>
          <a:ln w="28575">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mtClean="0">
              <a:solidFill>
                <a:srgbClr val="000000"/>
              </a:solidFill>
              <a:latin typeface="Arial" charset="0"/>
              <a:ea typeface="ＭＳ Ｐゴシック" charset="0"/>
            </a:endParaRPr>
          </a:p>
        </p:txBody>
      </p:sp>
      <p:sp>
        <p:nvSpPr>
          <p:cNvPr id="2060" name="Text Box 12"/>
          <p:cNvSpPr txBox="1">
            <a:spLocks noChangeArrowheads="1"/>
          </p:cNvSpPr>
          <p:nvPr/>
        </p:nvSpPr>
        <p:spPr bwMode="auto">
          <a:xfrm>
            <a:off x="5486400" y="685800"/>
            <a:ext cx="3352800" cy="56022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defTabSz="914400" eaLnBrk="1" fontAlgn="base" hangingPunct="1">
              <a:spcBef>
                <a:spcPct val="50000"/>
              </a:spcBef>
              <a:spcAft>
                <a:spcPct val="0"/>
              </a:spcAft>
              <a:buClr>
                <a:srgbClr val="FF0000"/>
              </a:buClr>
              <a:buFontTx/>
              <a:buAutoNum type="arabicPeriod"/>
            </a:pPr>
            <a:r>
              <a:rPr lang="en-US" sz="1600" b="1" smtClean="0">
                <a:solidFill>
                  <a:srgbClr val="FFFFFF"/>
                </a:solidFill>
                <a:latin typeface="Comic Sans MS" charset="0"/>
              </a:rPr>
              <a:t>Govt. gets its authority from the citizens.</a:t>
            </a:r>
          </a:p>
          <a:p>
            <a:pPr defTabSz="914400" eaLnBrk="1" fontAlgn="base" hangingPunct="1">
              <a:spcBef>
                <a:spcPct val="50000"/>
              </a:spcBef>
              <a:spcAft>
                <a:spcPct val="0"/>
              </a:spcAft>
              <a:buClr>
                <a:srgbClr val="FF0000"/>
              </a:buClr>
              <a:buFontTx/>
              <a:buAutoNum type="arabicPeriod"/>
            </a:pPr>
            <a:r>
              <a:rPr lang="en-US" sz="1600" b="1" smtClean="0">
                <a:solidFill>
                  <a:srgbClr val="FFFFFF"/>
                </a:solidFill>
                <a:latin typeface="Comic Sans MS" charset="0"/>
              </a:rPr>
              <a:t>A selfless, educated citizenry.</a:t>
            </a:r>
          </a:p>
          <a:p>
            <a:pPr defTabSz="914400" eaLnBrk="1" fontAlgn="base" hangingPunct="1">
              <a:spcBef>
                <a:spcPct val="50000"/>
              </a:spcBef>
              <a:spcAft>
                <a:spcPct val="0"/>
              </a:spcAft>
              <a:buClr>
                <a:srgbClr val="FF0000"/>
              </a:buClr>
              <a:buFontTx/>
              <a:buAutoNum type="arabicPeriod"/>
            </a:pPr>
            <a:r>
              <a:rPr lang="en-US" sz="1600" b="1" smtClean="0">
                <a:solidFill>
                  <a:srgbClr val="FFFFFF"/>
                </a:solidFill>
                <a:latin typeface="Comic Sans MS" charset="0"/>
              </a:rPr>
              <a:t>Elections should be frequent.</a:t>
            </a:r>
          </a:p>
          <a:p>
            <a:pPr defTabSz="914400" eaLnBrk="1" fontAlgn="base" hangingPunct="1">
              <a:spcBef>
                <a:spcPct val="50000"/>
              </a:spcBef>
              <a:spcAft>
                <a:spcPct val="0"/>
              </a:spcAft>
              <a:buClr>
                <a:srgbClr val="FF0000"/>
              </a:buClr>
              <a:buFontTx/>
              <a:buAutoNum type="arabicPeriod"/>
            </a:pPr>
            <a:r>
              <a:rPr lang="en-US" sz="1600" b="1" smtClean="0">
                <a:solidFill>
                  <a:srgbClr val="FFFFFF"/>
                </a:solidFill>
                <a:latin typeface="Comic Sans MS" charset="0"/>
              </a:rPr>
              <a:t>Govt. should guarantee individual rights &amp; freedoms.</a:t>
            </a:r>
          </a:p>
          <a:p>
            <a:pPr defTabSz="914400" eaLnBrk="1" fontAlgn="base" hangingPunct="1">
              <a:spcBef>
                <a:spcPct val="50000"/>
              </a:spcBef>
              <a:spcAft>
                <a:spcPct val="0"/>
              </a:spcAft>
              <a:buClr>
                <a:srgbClr val="FF0000"/>
              </a:buClr>
              <a:buFontTx/>
              <a:buAutoNum type="arabicPeriod"/>
            </a:pPr>
            <a:r>
              <a:rPr lang="en-US" sz="1600" b="1" smtClean="0">
                <a:solidFill>
                  <a:srgbClr val="FFFFFF"/>
                </a:solidFill>
                <a:latin typeface="Comic Sans MS" charset="0"/>
              </a:rPr>
              <a:t>Govt.</a:t>
            </a:r>
            <a:r>
              <a:rPr lang="ja-JP" altLang="en-US" sz="1600" b="1" smtClean="0">
                <a:solidFill>
                  <a:srgbClr val="FFFFFF"/>
                </a:solidFill>
                <a:latin typeface="Comic Sans MS" charset="0"/>
              </a:rPr>
              <a:t>’</a:t>
            </a:r>
            <a:r>
              <a:rPr lang="en-US" sz="1600" b="1" smtClean="0">
                <a:solidFill>
                  <a:srgbClr val="FFFFFF"/>
                </a:solidFill>
                <a:latin typeface="Comic Sans MS" charset="0"/>
              </a:rPr>
              <a:t>s power should be limited [checks &amp; balances].</a:t>
            </a:r>
          </a:p>
          <a:p>
            <a:pPr defTabSz="914400" eaLnBrk="1" fontAlgn="base" hangingPunct="1">
              <a:spcBef>
                <a:spcPct val="50000"/>
              </a:spcBef>
              <a:spcAft>
                <a:spcPct val="0"/>
              </a:spcAft>
              <a:buClr>
                <a:srgbClr val="FF0000"/>
              </a:buClr>
              <a:buFontTx/>
              <a:buAutoNum type="arabicPeriod"/>
            </a:pPr>
            <a:r>
              <a:rPr lang="en-US" sz="1600" b="1" smtClean="0">
                <a:solidFill>
                  <a:srgbClr val="FFFFFF"/>
                </a:solidFill>
                <a:latin typeface="Comic Sans MS" charset="0"/>
              </a:rPr>
              <a:t>The need for a written Constitution.</a:t>
            </a:r>
          </a:p>
          <a:p>
            <a:pPr defTabSz="914400" eaLnBrk="1" fontAlgn="base" hangingPunct="1">
              <a:spcBef>
                <a:spcPct val="50000"/>
              </a:spcBef>
              <a:spcAft>
                <a:spcPct val="0"/>
              </a:spcAft>
              <a:buClr>
                <a:srgbClr val="FF0000"/>
              </a:buClr>
              <a:buFontTx/>
              <a:buAutoNum type="arabicPeriod"/>
            </a:pPr>
            <a:r>
              <a:rPr lang="ja-JP" altLang="en-US" sz="1600" b="1" smtClean="0">
                <a:solidFill>
                  <a:srgbClr val="FFFFFF"/>
                </a:solidFill>
                <a:latin typeface="Comic Sans MS" charset="0"/>
              </a:rPr>
              <a:t>“</a:t>
            </a:r>
            <a:r>
              <a:rPr lang="en-US" sz="1600" b="1" smtClean="0">
                <a:solidFill>
                  <a:srgbClr val="FFFFFF"/>
                </a:solidFill>
                <a:latin typeface="Comic Sans MS" charset="0"/>
              </a:rPr>
              <a:t>E Pluribus Unum.</a:t>
            </a:r>
            <a:r>
              <a:rPr lang="ja-JP" altLang="en-US" sz="1600" b="1" smtClean="0">
                <a:solidFill>
                  <a:srgbClr val="FFFFFF"/>
                </a:solidFill>
                <a:latin typeface="Comic Sans MS" charset="0"/>
              </a:rPr>
              <a:t>”</a:t>
            </a:r>
            <a:r>
              <a:rPr lang="en-US" sz="1600" b="1" smtClean="0">
                <a:solidFill>
                  <a:srgbClr val="FFFFFF"/>
                </a:solidFill>
                <a:latin typeface="Comic Sans MS" charset="0"/>
              </a:rPr>
              <a:t> [</a:t>
            </a:r>
            <a:r>
              <a:rPr lang="ja-JP" altLang="en-US" sz="1600" b="1" smtClean="0">
                <a:solidFill>
                  <a:srgbClr val="FFFFFF"/>
                </a:solidFill>
                <a:latin typeface="Comic Sans MS" charset="0"/>
              </a:rPr>
              <a:t>“</a:t>
            </a:r>
            <a:r>
              <a:rPr lang="en-US" sz="1600" b="1" smtClean="0">
                <a:solidFill>
                  <a:srgbClr val="FFFFFF"/>
                </a:solidFill>
                <a:latin typeface="Comic Sans MS" charset="0"/>
              </a:rPr>
              <a:t>Out of many, one</a:t>
            </a:r>
            <a:r>
              <a:rPr lang="ja-JP" altLang="en-US" sz="1600" b="1" smtClean="0">
                <a:solidFill>
                  <a:srgbClr val="FFFFFF"/>
                </a:solidFill>
                <a:latin typeface="Comic Sans MS" charset="0"/>
              </a:rPr>
              <a:t>”</a:t>
            </a:r>
            <a:r>
              <a:rPr lang="en-US" sz="1600" b="1" smtClean="0">
                <a:solidFill>
                  <a:srgbClr val="FFFFFF"/>
                </a:solidFill>
                <a:latin typeface="Comic Sans MS" charset="0"/>
              </a:rPr>
              <a:t>]</a:t>
            </a:r>
          </a:p>
          <a:p>
            <a:pPr defTabSz="914400" eaLnBrk="1" fontAlgn="base" hangingPunct="1">
              <a:spcBef>
                <a:spcPct val="50000"/>
              </a:spcBef>
              <a:spcAft>
                <a:spcPct val="0"/>
              </a:spcAft>
              <a:buClr>
                <a:srgbClr val="FF0000"/>
              </a:buClr>
              <a:buFontTx/>
              <a:buAutoNum type="arabicPeriod"/>
            </a:pPr>
            <a:r>
              <a:rPr lang="en-US" sz="1600" b="1" smtClean="0">
                <a:solidFill>
                  <a:srgbClr val="FFFFFF"/>
                </a:solidFill>
                <a:latin typeface="Comic Sans MS" charset="0"/>
              </a:rPr>
              <a:t>An important role for women </a:t>
            </a:r>
            <a:r>
              <a:rPr lang="en-US" sz="1600" b="1" smtClean="0">
                <a:solidFill>
                  <a:srgbClr val="FFFFFF"/>
                </a:solidFill>
                <a:latin typeface="Comic Sans MS" charset="0"/>
                <a:sym typeface="Wingdings" charset="0"/>
              </a:rPr>
              <a:t> raise good, virtuous citizens.</a:t>
            </a:r>
            <a:br>
              <a:rPr lang="en-US" sz="1600" b="1" smtClean="0">
                <a:solidFill>
                  <a:srgbClr val="FFFFFF"/>
                </a:solidFill>
                <a:latin typeface="Comic Sans MS" charset="0"/>
                <a:sym typeface="Wingdings" charset="0"/>
              </a:rPr>
            </a:br>
            <a:r>
              <a:rPr lang="en-US" sz="1600" b="1" smtClean="0">
                <a:solidFill>
                  <a:srgbClr val="FFFFFF"/>
                </a:solidFill>
                <a:latin typeface="Comic Sans MS" charset="0"/>
                <a:sym typeface="Wingdings" charset="0"/>
              </a:rPr>
              <a:t>[</a:t>
            </a:r>
            <a:r>
              <a:rPr lang="ja-JP" altLang="en-US" sz="1600" b="1" smtClean="0">
                <a:solidFill>
                  <a:srgbClr val="FFFFFF"/>
                </a:solidFill>
                <a:latin typeface="Comic Sans MS" charset="0"/>
                <a:sym typeface="Wingdings" charset="0"/>
              </a:rPr>
              <a:t>“</a:t>
            </a:r>
            <a:r>
              <a:rPr lang="en-US" sz="1600" b="1" smtClean="0">
                <a:solidFill>
                  <a:srgbClr val="FFFFFF"/>
                </a:solidFill>
                <a:latin typeface="Comic Sans MS" charset="0"/>
                <a:sym typeface="Wingdings" charset="0"/>
              </a:rPr>
              <a:t>Republican Womanhood</a:t>
            </a:r>
            <a:r>
              <a:rPr lang="ja-JP" altLang="en-US" sz="1600" b="1" smtClean="0">
                <a:solidFill>
                  <a:srgbClr val="FFFFFF"/>
                </a:solidFill>
                <a:latin typeface="Comic Sans MS" charset="0"/>
                <a:sym typeface="Wingdings" charset="0"/>
              </a:rPr>
              <a:t>”</a:t>
            </a:r>
            <a:r>
              <a:rPr lang="en-US" sz="1600" b="1" smtClean="0">
                <a:solidFill>
                  <a:srgbClr val="FFFFFF"/>
                </a:solidFill>
                <a:latin typeface="Comic Sans MS" charset="0"/>
                <a:sym typeface="Wingdings" charset="0"/>
              </a:rPr>
              <a:t>].</a:t>
            </a:r>
            <a:endParaRPr lang="en-US" sz="1600" b="1" smtClean="0">
              <a:solidFill>
                <a:srgbClr val="FFFFFF"/>
              </a:solidFill>
              <a:latin typeface="Comic Sans MS" charset="0"/>
            </a:endParaRPr>
          </a:p>
        </p:txBody>
      </p:sp>
      <p:sp>
        <p:nvSpPr>
          <p:cNvPr id="2061" name="AutoShape 13"/>
          <p:cNvSpPr>
            <a:spLocks noChangeArrowheads="1"/>
          </p:cNvSpPr>
          <p:nvPr/>
        </p:nvSpPr>
        <p:spPr bwMode="auto">
          <a:xfrm rot="1520728">
            <a:off x="2362200" y="1524000"/>
            <a:ext cx="1905000" cy="914400"/>
          </a:xfrm>
          <a:prstGeom prst="downArrowCallout">
            <a:avLst>
              <a:gd name="adj1" fmla="val 52083"/>
              <a:gd name="adj2" fmla="val 52083"/>
              <a:gd name="adj3" fmla="val 16667"/>
              <a:gd name="adj4" fmla="val 66667"/>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anchor="ctr"/>
          <a:lstStyle/>
          <a:p>
            <a:pPr algn="ctr" defTabSz="914400" fontAlgn="base">
              <a:spcBef>
                <a:spcPct val="0"/>
              </a:spcBef>
              <a:spcAft>
                <a:spcPct val="0"/>
              </a:spcAft>
              <a:defRPr/>
            </a:pPr>
            <a:r>
              <a:rPr lang="en-US" b="1">
                <a:solidFill>
                  <a:srgbClr val="000000"/>
                </a:solidFill>
                <a:latin typeface="Comic Sans MS" pitchFamily="66" charset="0"/>
                <a:ea typeface="ＭＳ Ｐゴシック" charset="0"/>
              </a:rPr>
              <a:t>Enlightenment</a:t>
            </a:r>
            <a:br>
              <a:rPr lang="en-US" b="1">
                <a:solidFill>
                  <a:srgbClr val="000000"/>
                </a:solidFill>
                <a:latin typeface="Comic Sans MS" pitchFamily="66" charset="0"/>
                <a:ea typeface="ＭＳ Ｐゴシック" charset="0"/>
              </a:rPr>
            </a:br>
            <a:r>
              <a:rPr lang="en-US" b="1">
                <a:solidFill>
                  <a:srgbClr val="000000"/>
                </a:solidFill>
                <a:latin typeface="Comic Sans MS" pitchFamily="66" charset="0"/>
                <a:ea typeface="ＭＳ Ｐゴシック" charset="0"/>
              </a:rPr>
              <a:t>Thinking</a:t>
            </a:r>
          </a:p>
        </p:txBody>
      </p:sp>
    </p:spTree>
    <p:extLst>
      <p:ext uri="{BB962C8B-B14F-4D97-AF65-F5344CB8AC3E}">
        <p14:creationId xmlns:p14="http://schemas.microsoft.com/office/powerpoint/2010/main" val="2160371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up)">
                                      <p:cBhvr>
                                        <p:cTn id="7" dur="5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wipe(down)">
                                      <p:cBhvr>
                                        <p:cTn id="12" dur="500"/>
                                        <p:tgtEl>
                                          <p:spTgt spid="20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wipe(down)">
                                      <p:cBhvr>
                                        <p:cTn id="17" dur="500"/>
                                        <p:tgtEl>
                                          <p:spTgt spid="2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61"/>
                                        </p:tgtEl>
                                        <p:attrNameLst>
                                          <p:attrName>style.visibility</p:attrName>
                                        </p:attrNameLst>
                                      </p:cBhvr>
                                      <p:to>
                                        <p:strVal val="visible"/>
                                      </p:to>
                                    </p:set>
                                    <p:animEffect transition="in" filter="wipe(up)">
                                      <p:cBhvr>
                                        <p:cTn id="22" dur="500"/>
                                        <p:tgtEl>
                                          <p:spTgt spid="206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60">
                                            <p:txEl>
                                              <p:pRg st="0" end="0"/>
                                            </p:txEl>
                                          </p:spTgt>
                                        </p:tgtEl>
                                        <p:attrNameLst>
                                          <p:attrName>style.visibility</p:attrName>
                                        </p:attrNameLst>
                                      </p:cBhvr>
                                      <p:to>
                                        <p:strVal val="visible"/>
                                      </p:to>
                                    </p:set>
                                    <p:animEffect transition="in" filter="fade">
                                      <p:cBhvr>
                                        <p:cTn id="27" dur="1000"/>
                                        <p:tgtEl>
                                          <p:spTgt spid="206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60">
                                            <p:txEl>
                                              <p:pRg st="1" end="1"/>
                                            </p:txEl>
                                          </p:spTgt>
                                        </p:tgtEl>
                                        <p:attrNameLst>
                                          <p:attrName>style.visibility</p:attrName>
                                        </p:attrNameLst>
                                      </p:cBhvr>
                                      <p:to>
                                        <p:strVal val="visible"/>
                                      </p:to>
                                    </p:set>
                                    <p:animEffect transition="in" filter="fade">
                                      <p:cBhvr>
                                        <p:cTn id="32" dur="1000"/>
                                        <p:tgtEl>
                                          <p:spTgt spid="206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060">
                                            <p:txEl>
                                              <p:pRg st="2" end="2"/>
                                            </p:txEl>
                                          </p:spTgt>
                                        </p:tgtEl>
                                        <p:attrNameLst>
                                          <p:attrName>style.visibility</p:attrName>
                                        </p:attrNameLst>
                                      </p:cBhvr>
                                      <p:to>
                                        <p:strVal val="visible"/>
                                      </p:to>
                                    </p:set>
                                    <p:animEffect transition="in" filter="fade">
                                      <p:cBhvr>
                                        <p:cTn id="37" dur="1000"/>
                                        <p:tgtEl>
                                          <p:spTgt spid="206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060">
                                            <p:txEl>
                                              <p:pRg st="3" end="3"/>
                                            </p:txEl>
                                          </p:spTgt>
                                        </p:tgtEl>
                                        <p:attrNameLst>
                                          <p:attrName>style.visibility</p:attrName>
                                        </p:attrNameLst>
                                      </p:cBhvr>
                                      <p:to>
                                        <p:strVal val="visible"/>
                                      </p:to>
                                    </p:set>
                                    <p:animEffect transition="in" filter="fade">
                                      <p:cBhvr>
                                        <p:cTn id="42" dur="1000"/>
                                        <p:tgtEl>
                                          <p:spTgt spid="206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060">
                                            <p:txEl>
                                              <p:pRg st="4" end="4"/>
                                            </p:txEl>
                                          </p:spTgt>
                                        </p:tgtEl>
                                        <p:attrNameLst>
                                          <p:attrName>style.visibility</p:attrName>
                                        </p:attrNameLst>
                                      </p:cBhvr>
                                      <p:to>
                                        <p:strVal val="visible"/>
                                      </p:to>
                                    </p:set>
                                    <p:animEffect transition="in" filter="fade">
                                      <p:cBhvr>
                                        <p:cTn id="47" dur="1000"/>
                                        <p:tgtEl>
                                          <p:spTgt spid="2060">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60">
                                            <p:txEl>
                                              <p:pRg st="5" end="5"/>
                                            </p:txEl>
                                          </p:spTgt>
                                        </p:tgtEl>
                                        <p:attrNameLst>
                                          <p:attrName>style.visibility</p:attrName>
                                        </p:attrNameLst>
                                      </p:cBhvr>
                                      <p:to>
                                        <p:strVal val="visible"/>
                                      </p:to>
                                    </p:set>
                                    <p:animEffect transition="in" filter="fade">
                                      <p:cBhvr>
                                        <p:cTn id="52" dur="1000"/>
                                        <p:tgtEl>
                                          <p:spTgt spid="2060">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2060">
                                            <p:txEl>
                                              <p:pRg st="6" end="6"/>
                                            </p:txEl>
                                          </p:spTgt>
                                        </p:tgtEl>
                                        <p:attrNameLst>
                                          <p:attrName>style.visibility</p:attrName>
                                        </p:attrNameLst>
                                      </p:cBhvr>
                                      <p:to>
                                        <p:strVal val="visible"/>
                                      </p:to>
                                    </p:set>
                                    <p:animEffect transition="in" filter="fade">
                                      <p:cBhvr>
                                        <p:cTn id="57" dur="1000"/>
                                        <p:tgtEl>
                                          <p:spTgt spid="2060">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2060">
                                            <p:txEl>
                                              <p:pRg st="7" end="7"/>
                                            </p:txEl>
                                          </p:spTgt>
                                        </p:tgtEl>
                                        <p:attrNameLst>
                                          <p:attrName>style.visibility</p:attrName>
                                        </p:attrNameLst>
                                      </p:cBhvr>
                                      <p:to>
                                        <p:strVal val="visible"/>
                                      </p:to>
                                    </p:set>
                                    <p:animEffect transition="in" filter="fade">
                                      <p:cBhvr>
                                        <p:cTn id="62" dur="1000"/>
                                        <p:tgtEl>
                                          <p:spTgt spid="20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5" grpId="0" animBg="1"/>
      <p:bldP spid="2056" grpId="0" animBg="1"/>
      <p:bldP spid="20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76200"/>
            <a:ext cx="8686800" cy="1143000"/>
          </a:xfrm>
        </p:spPr>
        <p:txBody>
          <a:bodyPr>
            <a:normAutofit fontScale="90000"/>
          </a:bodyPr>
          <a:lstStyle/>
          <a:p>
            <a:pPr>
              <a:defRPr/>
            </a:pPr>
            <a:r>
              <a:rPr lang="en-US" altLang="en-US" dirty="0">
                <a:latin typeface="+mn-lt"/>
              </a:rPr>
              <a:t>The Constitutional Convention, </a:t>
            </a:r>
            <a:r>
              <a:rPr lang="en-US" altLang="en-US" dirty="0" smtClean="0">
                <a:latin typeface="+mn-lt"/>
              </a:rPr>
              <a:t>1787</a:t>
            </a:r>
            <a:endParaRPr lang="en-US" b="1" dirty="0" smtClean="0">
              <a:effectLst>
                <a:outerShdw blurRad="38100" dist="38100" dir="2700000" algn="tl">
                  <a:srgbClr val="FFFFFF"/>
                </a:outerShdw>
              </a:effectLst>
              <a:latin typeface="+mn-lt"/>
            </a:endParaRPr>
          </a:p>
        </p:txBody>
      </p:sp>
      <p:sp>
        <p:nvSpPr>
          <p:cNvPr id="4099" name="Rectangle 3"/>
          <p:cNvSpPr>
            <a:spLocks noGrp="1" noChangeArrowheads="1"/>
          </p:cNvSpPr>
          <p:nvPr>
            <p:ph idx="1"/>
          </p:nvPr>
        </p:nvSpPr>
        <p:spPr>
          <a:xfrm>
            <a:off x="206326" y="1325613"/>
            <a:ext cx="9296400" cy="5105400"/>
          </a:xfrm>
        </p:spPr>
        <p:txBody>
          <a:bodyPr>
            <a:normAutofit fontScale="92500" lnSpcReduction="20000"/>
          </a:bodyPr>
          <a:lstStyle/>
          <a:p>
            <a:pPr eaLnBrk="1" hangingPunct="1">
              <a:lnSpc>
                <a:spcPct val="90000"/>
              </a:lnSpc>
            </a:pPr>
            <a:endParaRPr lang="en-US" altLang="en-US" dirty="0" smtClean="0"/>
          </a:p>
          <a:p>
            <a:pPr>
              <a:lnSpc>
                <a:spcPct val="90000"/>
              </a:lnSpc>
            </a:pPr>
            <a:r>
              <a:rPr lang="en-US" altLang="en-US" dirty="0"/>
              <a:t>Key leaders at the Convention:</a:t>
            </a:r>
          </a:p>
          <a:p>
            <a:pPr lvl="2"/>
            <a:r>
              <a:rPr lang="en-US" altLang="en-US" sz="2800" b="1" dirty="0" smtClean="0"/>
              <a:t>George Washington:  </a:t>
            </a:r>
          </a:p>
          <a:p>
            <a:pPr lvl="3"/>
            <a:r>
              <a:rPr lang="en-US" altLang="en-US" sz="2400" dirty="0" smtClean="0"/>
              <a:t>President (chairman) of the Convention</a:t>
            </a:r>
          </a:p>
          <a:p>
            <a:pPr lvl="3"/>
            <a:r>
              <a:rPr lang="en-US" altLang="en-US" sz="2400" dirty="0" smtClean="0"/>
              <a:t>Quiet but very respected; </a:t>
            </a:r>
          </a:p>
          <a:p>
            <a:pPr lvl="3"/>
            <a:r>
              <a:rPr lang="en-US" altLang="en-US" sz="2400" dirty="0" smtClean="0"/>
              <a:t>Kept tempers cool</a:t>
            </a:r>
          </a:p>
          <a:p>
            <a:pPr lvl="2" eaLnBrk="1" hangingPunct="1">
              <a:lnSpc>
                <a:spcPct val="90000"/>
              </a:lnSpc>
            </a:pPr>
            <a:endParaRPr lang="en-US" altLang="en-US" sz="2800" b="1" dirty="0" smtClean="0"/>
          </a:p>
          <a:p>
            <a:pPr lvl="2" eaLnBrk="1" hangingPunct="1">
              <a:lnSpc>
                <a:spcPct val="90000"/>
              </a:lnSpc>
            </a:pPr>
            <a:r>
              <a:rPr lang="en-US" altLang="en-US" sz="2800" b="1" dirty="0" smtClean="0"/>
              <a:t>James Madison</a:t>
            </a:r>
            <a:r>
              <a:rPr lang="en-US" altLang="en-US" sz="2800" dirty="0" smtClean="0"/>
              <a:t>: “The Father of the Constitution”</a:t>
            </a:r>
          </a:p>
          <a:p>
            <a:pPr lvl="3" eaLnBrk="1" hangingPunct="1">
              <a:lnSpc>
                <a:spcPct val="90000"/>
              </a:lnSpc>
            </a:pPr>
            <a:r>
              <a:rPr lang="en-US" altLang="en-US" sz="2400" dirty="0"/>
              <a:t>Author of the Virginia Plan (three branches of </a:t>
            </a:r>
            <a:r>
              <a:rPr lang="en-US" altLang="en-US" sz="2400" dirty="0" err="1"/>
              <a:t>govt</a:t>
            </a:r>
            <a:r>
              <a:rPr lang="en-US" altLang="en-US" sz="2400" dirty="0"/>
              <a:t>)</a:t>
            </a:r>
          </a:p>
          <a:p>
            <a:pPr lvl="3" eaLnBrk="1" hangingPunct="1">
              <a:lnSpc>
                <a:spcPct val="90000"/>
              </a:lnSpc>
            </a:pPr>
            <a:r>
              <a:rPr lang="en-US" altLang="en-US" sz="2400" dirty="0"/>
              <a:t>Kept detailed notes! Brilliant!</a:t>
            </a:r>
          </a:p>
          <a:p>
            <a:pPr lvl="3" eaLnBrk="1" hangingPunct="1">
              <a:lnSpc>
                <a:spcPct val="90000"/>
              </a:lnSpc>
            </a:pPr>
            <a:r>
              <a:rPr lang="en-US" altLang="en-US" sz="2400" dirty="0"/>
              <a:t>Would later </a:t>
            </a:r>
            <a:r>
              <a:rPr lang="en-US" altLang="en-US" sz="2400" dirty="0" smtClean="0"/>
              <a:t>write the </a:t>
            </a:r>
            <a:r>
              <a:rPr lang="en-US" altLang="en-US" sz="2400" dirty="0"/>
              <a:t>Bill of Rights</a:t>
            </a:r>
          </a:p>
          <a:p>
            <a:pPr lvl="3" eaLnBrk="1" hangingPunct="1">
              <a:lnSpc>
                <a:spcPct val="90000"/>
              </a:lnSpc>
            </a:pPr>
            <a:endParaRPr lang="en-US" altLang="en-US" sz="2400" dirty="0" smtClean="0"/>
          </a:p>
          <a:p>
            <a:pPr eaLnBrk="1" hangingPunct="1">
              <a:lnSpc>
                <a:spcPct val="90000"/>
              </a:lnSpc>
            </a:pPr>
            <a:r>
              <a:rPr lang="en-US" altLang="en-US" dirty="0" smtClean="0"/>
              <a:t>Constitutional Compromises</a:t>
            </a:r>
          </a:p>
          <a:p>
            <a:pPr marL="630936" lvl="2" indent="0">
              <a:lnSpc>
                <a:spcPct val="90000"/>
              </a:lnSpc>
              <a:buNone/>
            </a:pPr>
            <a:r>
              <a:rPr lang="en-US" altLang="en-US" dirty="0" smtClean="0"/>
              <a:t>They had to balance a lot of competing interests.</a:t>
            </a:r>
          </a:p>
          <a:p>
            <a:pPr lvl="3" eaLnBrk="1" hangingPunct="1">
              <a:lnSpc>
                <a:spcPct val="90000"/>
              </a:lnSpc>
            </a:pPr>
            <a:endParaRPr lang="en-US" altLang="en-US" dirty="0" smtClean="0"/>
          </a:p>
          <a:p>
            <a:pPr lvl="3" eaLnBrk="1" hangingPunct="1">
              <a:lnSpc>
                <a:spcPct val="90000"/>
              </a:lnSpc>
            </a:pPr>
            <a:endParaRPr lang="en-US" altLang="en-US" dirty="0" smtClean="0"/>
          </a:p>
        </p:txBody>
      </p:sp>
      <p:pic>
        <p:nvPicPr>
          <p:cNvPr id="5125" name="Picture 7" descr="http://static.squidoo.com/resize/squidoo_images/-1/draft_lens1532321module6140644photo_JamesMadison.jpg"/>
          <p:cNvPicPr>
            <a:picLocks noChangeAspect="1" noChangeArrowheads="1"/>
          </p:cNvPicPr>
          <p:nvPr/>
        </p:nvPicPr>
        <p:blipFill rotWithShape="1">
          <a:blip r:embed="rId2">
            <a:extLst>
              <a:ext uri="{28A0092B-C50C-407E-A947-70E740481C1C}">
                <a14:useLocalDpi xmlns:a14="http://schemas.microsoft.com/office/drawing/2010/main" val="0"/>
              </a:ext>
            </a:extLst>
          </a:blip>
          <a:srcRect t="7002" r="12000" b="19475"/>
          <a:stretch/>
        </p:blipFill>
        <p:spPr bwMode="auto">
          <a:xfrm>
            <a:off x="7239000" y="4724400"/>
            <a:ext cx="1676400"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srcRect l="35671" t="16567" r="4627" b="9404"/>
          <a:stretch/>
        </p:blipFill>
        <p:spPr>
          <a:xfrm>
            <a:off x="6940433" y="1070956"/>
            <a:ext cx="1905001" cy="2362200"/>
          </a:xfrm>
          <a:prstGeom prst="rect">
            <a:avLst/>
          </a:prstGeom>
        </p:spPr>
      </p:pic>
    </p:spTree>
    <p:extLst>
      <p:ext uri="{BB962C8B-B14F-4D97-AF65-F5344CB8AC3E}">
        <p14:creationId xmlns:p14="http://schemas.microsoft.com/office/powerpoint/2010/main" val="61186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85800"/>
          </a:xfrm>
        </p:spPr>
        <p:txBody>
          <a:bodyPr>
            <a:normAutofit fontScale="90000"/>
          </a:bodyPr>
          <a:lstStyle/>
          <a:p>
            <a:r>
              <a:rPr lang="en-US">
                <a:latin typeface="Tahoma" charset="0"/>
              </a:rPr>
              <a:t>A Stronger National Government</a:t>
            </a:r>
          </a:p>
        </p:txBody>
      </p:sp>
      <p:sp>
        <p:nvSpPr>
          <p:cNvPr id="5" name="Text Placeholder 4"/>
          <p:cNvSpPr>
            <a:spLocks noGrp="1"/>
          </p:cNvSpPr>
          <p:nvPr>
            <p:ph type="body" idx="1"/>
          </p:nvPr>
        </p:nvSpPr>
        <p:spPr>
          <a:xfrm>
            <a:off x="457200" y="838200"/>
            <a:ext cx="4040188" cy="381000"/>
          </a:xfrm>
        </p:spPr>
        <p:txBody>
          <a:bodyPr>
            <a:normAutofit fontScale="92500" lnSpcReduction="20000"/>
          </a:bodyPr>
          <a:lstStyle/>
          <a:p>
            <a:r>
              <a:rPr lang="en-US">
                <a:latin typeface="Tahoma" charset="0"/>
              </a:rPr>
              <a:t>Articles Problems</a:t>
            </a:r>
          </a:p>
        </p:txBody>
      </p:sp>
      <p:sp>
        <p:nvSpPr>
          <p:cNvPr id="6" name="Content Placeholder 5"/>
          <p:cNvSpPr>
            <a:spLocks noGrp="1"/>
          </p:cNvSpPr>
          <p:nvPr>
            <p:ph sz="half" idx="2"/>
          </p:nvPr>
        </p:nvSpPr>
        <p:spPr>
          <a:xfrm>
            <a:off x="0" y="1219200"/>
            <a:ext cx="4114800" cy="5638800"/>
          </a:xfrm>
        </p:spPr>
        <p:txBody>
          <a:bodyPr/>
          <a:lstStyle/>
          <a:p>
            <a:r>
              <a:rPr lang="en-US">
                <a:latin typeface="Tahoma" charset="0"/>
              </a:rPr>
              <a:t>No power to tax</a:t>
            </a:r>
          </a:p>
          <a:p>
            <a:r>
              <a:rPr lang="en-US">
                <a:latin typeface="Tahoma" charset="0"/>
              </a:rPr>
              <a:t>No power to regulate interstate and foreign commerce</a:t>
            </a:r>
          </a:p>
          <a:p>
            <a:r>
              <a:rPr lang="en-US">
                <a:latin typeface="Tahoma" charset="0"/>
              </a:rPr>
              <a:t>No executive branch</a:t>
            </a:r>
          </a:p>
          <a:p>
            <a:r>
              <a:rPr lang="en-US">
                <a:latin typeface="Tahoma" charset="0"/>
              </a:rPr>
              <a:t>No judicial branch</a:t>
            </a:r>
          </a:p>
          <a:p>
            <a:r>
              <a:rPr lang="en-US">
                <a:latin typeface="Tahoma" charset="0"/>
              </a:rPr>
              <a:t>Amendments need unanimous consent</a:t>
            </a:r>
          </a:p>
          <a:p>
            <a:r>
              <a:rPr lang="en-US">
                <a:latin typeface="Tahoma" charset="0"/>
              </a:rPr>
              <a:t>Supermajority to pass laws</a:t>
            </a:r>
          </a:p>
        </p:txBody>
      </p:sp>
      <p:sp>
        <p:nvSpPr>
          <p:cNvPr id="7" name="Text Placeholder 6"/>
          <p:cNvSpPr>
            <a:spLocks noGrp="1"/>
          </p:cNvSpPr>
          <p:nvPr>
            <p:ph type="body" sz="quarter" idx="3"/>
          </p:nvPr>
        </p:nvSpPr>
        <p:spPr>
          <a:xfrm>
            <a:off x="4645025" y="838200"/>
            <a:ext cx="4041775" cy="381000"/>
          </a:xfrm>
        </p:spPr>
        <p:txBody>
          <a:bodyPr>
            <a:normAutofit fontScale="92500" lnSpcReduction="20000"/>
          </a:bodyPr>
          <a:lstStyle/>
          <a:p>
            <a:r>
              <a:rPr lang="en-US">
                <a:latin typeface="Tahoma" charset="0"/>
              </a:rPr>
              <a:t>Constitution Solution</a:t>
            </a:r>
          </a:p>
        </p:txBody>
      </p:sp>
      <p:sp>
        <p:nvSpPr>
          <p:cNvPr id="8" name="Content Placeholder 7"/>
          <p:cNvSpPr>
            <a:spLocks noGrp="1"/>
          </p:cNvSpPr>
          <p:nvPr>
            <p:ph sz="quarter" idx="4"/>
          </p:nvPr>
        </p:nvSpPr>
        <p:spPr>
          <a:xfrm>
            <a:off x="4267200" y="1219200"/>
            <a:ext cx="4876800" cy="5638800"/>
          </a:xfrm>
        </p:spPr>
        <p:txBody>
          <a:bodyPr/>
          <a:lstStyle/>
          <a:p>
            <a:r>
              <a:rPr lang="en-US">
                <a:latin typeface="Tahoma" charset="0"/>
              </a:rPr>
              <a:t>Lay and collect taxes</a:t>
            </a:r>
          </a:p>
          <a:p>
            <a:r>
              <a:rPr lang="en-US">
                <a:latin typeface="Tahoma" charset="0"/>
              </a:rPr>
              <a:t>Interstate and foreign commerce clause</a:t>
            </a:r>
          </a:p>
          <a:p>
            <a:pPr lvl="1"/>
            <a:r>
              <a:rPr lang="en-US">
                <a:latin typeface="Tahoma" charset="0"/>
              </a:rPr>
              <a:t>No export taxes</a:t>
            </a:r>
          </a:p>
          <a:p>
            <a:r>
              <a:rPr lang="en-US">
                <a:latin typeface="Tahoma" charset="0"/>
              </a:rPr>
              <a:t>President</a:t>
            </a:r>
          </a:p>
          <a:p>
            <a:pPr lvl="1"/>
            <a:r>
              <a:rPr lang="en-US">
                <a:latin typeface="Tahoma" charset="0"/>
              </a:rPr>
              <a:t>Electoral College</a:t>
            </a:r>
          </a:p>
          <a:p>
            <a:pPr lvl="1"/>
            <a:r>
              <a:rPr lang="en-US">
                <a:latin typeface="Tahoma" charset="0"/>
              </a:rPr>
              <a:t>4 year terms</a:t>
            </a:r>
          </a:p>
          <a:p>
            <a:r>
              <a:rPr lang="en-US">
                <a:latin typeface="Tahoma" charset="0"/>
              </a:rPr>
              <a:t>U.S. Supreme Court</a:t>
            </a:r>
          </a:p>
          <a:p>
            <a:r>
              <a:rPr lang="en-US">
                <a:latin typeface="Tahoma" charset="0"/>
              </a:rPr>
              <a:t>Article V – Amendments</a:t>
            </a:r>
          </a:p>
          <a:p>
            <a:pPr lvl="1"/>
            <a:r>
              <a:rPr lang="en-US">
                <a:latin typeface="Tahoma" charset="0"/>
              </a:rPr>
              <a:t>2/3 of both houses of Congress</a:t>
            </a:r>
          </a:p>
          <a:p>
            <a:pPr lvl="1"/>
            <a:r>
              <a:rPr lang="en-US">
                <a:latin typeface="Tahoma" charset="0"/>
              </a:rPr>
              <a:t>¾ of state legislatures</a:t>
            </a:r>
          </a:p>
          <a:p>
            <a:r>
              <a:rPr lang="en-US">
                <a:latin typeface="Tahoma" charset="0"/>
              </a:rPr>
              <a:t>Presentment Clause</a:t>
            </a:r>
          </a:p>
          <a:p>
            <a:pPr lvl="1"/>
            <a:r>
              <a:rPr lang="en-US">
                <a:latin typeface="Tahoma" charset="0"/>
              </a:rPr>
              <a:t>Simple majority by both houses</a:t>
            </a:r>
          </a:p>
          <a:p>
            <a:pPr lvl="1"/>
            <a:r>
              <a:rPr lang="en-US">
                <a:latin typeface="Tahoma" charset="0"/>
              </a:rPr>
              <a:t>President</a:t>
            </a:r>
            <a:r>
              <a:rPr lang="ja-JP" altLang="en-US">
                <a:latin typeface="Tahoma" charset="0"/>
              </a:rPr>
              <a:t>’</a:t>
            </a:r>
            <a:r>
              <a:rPr lang="en-US">
                <a:latin typeface="Tahoma" charset="0"/>
              </a:rPr>
              <a:t>s signature</a:t>
            </a:r>
          </a:p>
        </p:txBody>
      </p:sp>
    </p:spTree>
    <p:extLst>
      <p:ext uri="{BB962C8B-B14F-4D97-AF65-F5344CB8AC3E}">
        <p14:creationId xmlns:p14="http://schemas.microsoft.com/office/powerpoint/2010/main" val="36454173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144000" cy="1143000"/>
          </a:xfrm>
        </p:spPr>
        <p:txBody>
          <a:bodyPr>
            <a:normAutofit/>
          </a:bodyPr>
          <a:lstStyle/>
          <a:p>
            <a:pPr>
              <a:defRPr/>
            </a:pPr>
            <a:r>
              <a:rPr lang="en-US" sz="3600" b="1" dirty="0" smtClean="0">
                <a:latin typeface="+mn-lt"/>
              </a:rPr>
              <a:t>Basic Principles of the Constitution</a:t>
            </a:r>
            <a:endParaRPr lang="en-US" sz="3600" b="1" dirty="0">
              <a:latin typeface="+mn-lt"/>
            </a:endParaRPr>
          </a:p>
        </p:txBody>
      </p:sp>
      <p:sp>
        <p:nvSpPr>
          <p:cNvPr id="7171" name="Text Placeholder 3"/>
          <p:cNvSpPr>
            <a:spLocks noGrp="1"/>
          </p:cNvSpPr>
          <p:nvPr>
            <p:ph sz="half" idx="1"/>
          </p:nvPr>
        </p:nvSpPr>
        <p:spPr>
          <a:xfrm>
            <a:off x="381000" y="1768151"/>
            <a:ext cx="8382000" cy="685800"/>
          </a:xfrm>
        </p:spPr>
        <p:txBody>
          <a:bodyPr>
            <a:noAutofit/>
          </a:bodyPr>
          <a:lstStyle/>
          <a:p>
            <a:r>
              <a:rPr lang="en-US" altLang="en-US" sz="2400" b="1" dirty="0"/>
              <a:t>Federal</a:t>
            </a:r>
            <a:r>
              <a:rPr lang="en-US" altLang="en-US" sz="2400" b="1" dirty="0" smtClean="0"/>
              <a:t> law is the </a:t>
            </a:r>
            <a:r>
              <a:rPr lang="en-US" altLang="en-US" sz="2400" b="1" u="sng" dirty="0"/>
              <a:t>s</a:t>
            </a:r>
            <a:r>
              <a:rPr lang="en-US" altLang="en-US" sz="2400" b="1" u="sng" dirty="0" smtClean="0"/>
              <a:t>upreme </a:t>
            </a:r>
            <a:r>
              <a:rPr lang="en-US" altLang="en-US" sz="2400" b="1" u="sng" dirty="0"/>
              <a:t>l</a:t>
            </a:r>
            <a:r>
              <a:rPr lang="en-US" altLang="en-US" sz="2400" b="1" u="sng" dirty="0" smtClean="0"/>
              <a:t>aw of the land</a:t>
            </a:r>
            <a:r>
              <a:rPr lang="en-US" altLang="en-US" sz="2400" b="1" dirty="0" smtClean="0"/>
              <a:t>, as long as it follows the Constitution.  States have a lot of power to govern themselves, but they can’t go against a Federal law.</a:t>
            </a:r>
          </a:p>
          <a:p>
            <a:endParaRPr lang="en-US" altLang="en-US" sz="2400" b="1" dirty="0"/>
          </a:p>
          <a:p>
            <a:endParaRPr lang="en-US" altLang="en-US" sz="2400" b="1" dirty="0" smtClean="0"/>
          </a:p>
        </p:txBody>
      </p:sp>
      <p:sp>
        <p:nvSpPr>
          <p:cNvPr id="7" name="Content Placeholder 6"/>
          <p:cNvSpPr>
            <a:spLocks noGrp="1"/>
          </p:cNvSpPr>
          <p:nvPr>
            <p:ph sz="half" idx="2"/>
          </p:nvPr>
        </p:nvSpPr>
        <p:spPr>
          <a:xfrm>
            <a:off x="381000" y="3371850"/>
            <a:ext cx="5848270" cy="3486150"/>
          </a:xfrm>
        </p:spPr>
        <p:txBody>
          <a:bodyPr>
            <a:normAutofit/>
          </a:bodyPr>
          <a:lstStyle/>
          <a:p>
            <a:r>
              <a:rPr lang="en-US" altLang="en-US" sz="2400" b="1" dirty="0" smtClean="0"/>
              <a:t>Popular Sovereignty </a:t>
            </a:r>
            <a:r>
              <a:rPr lang="en-US" altLang="en-US" sz="2400" dirty="0" smtClean="0"/>
              <a:t>(Rule by the people)</a:t>
            </a:r>
          </a:p>
          <a:p>
            <a:pPr lvl="1"/>
            <a:r>
              <a:rPr lang="en-US" altLang="en-US" sz="1800" b="1" dirty="0" smtClean="0"/>
              <a:t>Power comes from the people’s consent</a:t>
            </a:r>
          </a:p>
          <a:p>
            <a:pPr lvl="1"/>
            <a:endParaRPr lang="en-US" altLang="en-US" sz="1800" dirty="0" smtClean="0"/>
          </a:p>
          <a:p>
            <a:pPr lvl="1"/>
            <a:endParaRPr lang="en-US" altLang="en-US" sz="1800" dirty="0" smtClean="0"/>
          </a:p>
          <a:p>
            <a:r>
              <a:rPr lang="en-US" altLang="en-US" sz="2400" b="1" dirty="0" smtClean="0"/>
              <a:t>Limited Government</a:t>
            </a:r>
          </a:p>
          <a:p>
            <a:pPr lvl="1"/>
            <a:r>
              <a:rPr lang="en-US" altLang="en-US" sz="1800" b="1" dirty="0" smtClean="0"/>
              <a:t>Limited the powers of the Government to those powers in the Constitution</a:t>
            </a:r>
          </a:p>
          <a:p>
            <a:endParaRPr lang="en-US" altLang="en-US" sz="2400" dirty="0" smtClean="0"/>
          </a:p>
        </p:txBody>
      </p:sp>
      <p:pic>
        <p:nvPicPr>
          <p:cNvPr id="7173" name="Picture 6" descr="C:\Users\Admin\AppData\Local\Microsoft\Windows\Temporary Internet Files\Content.IE5\9CO9BJBT\MP9004118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067050"/>
            <a:ext cx="174593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bellportteachers.org/sites/default/files/updates/american-constitu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270" y="4964629"/>
            <a:ext cx="2019459" cy="134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890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1034</TotalTime>
  <Words>1689</Words>
  <Application>Microsoft Macintosh PowerPoint</Application>
  <PresentationFormat>On-screen Show (4:3)</PresentationFormat>
  <Paragraphs>236</Paragraphs>
  <Slides>23</Slides>
  <Notes>5</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Default Theme</vt:lpstr>
      <vt:lpstr>Default Design</vt:lpstr>
      <vt:lpstr>MONDAY QUIZ</vt:lpstr>
      <vt:lpstr>Do Now</vt:lpstr>
      <vt:lpstr>The Need for Stability: The Constitution, The Bill of Rights, Constitutional Interpretations and the Roots of the 2-Party System</vt:lpstr>
      <vt:lpstr>AP Prompt</vt:lpstr>
      <vt:lpstr>Key Concepts</vt:lpstr>
      <vt:lpstr>PowerPoint Presentation</vt:lpstr>
      <vt:lpstr>The Constitutional Convention, 1787</vt:lpstr>
      <vt:lpstr>A Stronger National Government</vt:lpstr>
      <vt:lpstr>Basic Principles of the Constitution</vt:lpstr>
      <vt:lpstr>Basic Principles of the Constitution</vt:lpstr>
      <vt:lpstr>PowerPoint Presentation</vt:lpstr>
      <vt:lpstr>PowerPoint Presentation</vt:lpstr>
      <vt:lpstr>PowerPoint Presentation</vt:lpstr>
      <vt:lpstr>Trade Compromise</vt:lpstr>
      <vt:lpstr>Trade?</vt:lpstr>
      <vt:lpstr>Ratification</vt:lpstr>
      <vt:lpstr>bb</vt:lpstr>
      <vt:lpstr>The Constitution Needs a Bill of Rights; The Constitution Does Not Need a Bill of Rights</vt:lpstr>
      <vt:lpstr>PowerPoint Presentation</vt:lpstr>
      <vt:lpstr>The Bill of Rights</vt:lpstr>
      <vt:lpstr>The Constitution is Created</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Stability: The Constitution, The Bill of Rights, Constitutional Interpretations and the Roots of the 2-Party System</dc:title>
  <dc:creator>Craig Winchell</dc:creator>
  <cp:lastModifiedBy>Craig Winchell</cp:lastModifiedBy>
  <cp:revision>20</cp:revision>
  <dcterms:created xsi:type="dcterms:W3CDTF">2017-09-06T16:11:35Z</dcterms:created>
  <dcterms:modified xsi:type="dcterms:W3CDTF">2017-09-11T19:31:33Z</dcterms:modified>
</cp:coreProperties>
</file>