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7" r:id="rId2"/>
    <p:sldId id="256" r:id="rId3"/>
    <p:sldId id="258" r:id="rId4"/>
    <p:sldId id="260" r:id="rId5"/>
    <p:sldId id="264" r:id="rId6"/>
    <p:sldId id="266" r:id="rId7"/>
    <p:sldId id="267" r:id="rId8"/>
    <p:sldId id="268" r:id="rId9"/>
    <p:sldId id="269" r:id="rId10"/>
    <p:sldId id="263"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5" d="100"/>
          <a:sy n="35" d="100"/>
        </p:scale>
        <p:origin x="-7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7B5A2-DA35-A041-9876-229F4161085F}" type="datetimeFigureOut">
              <a:rPr lang="en-US" smtClean="0"/>
              <a:t>10/3/19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2640D-4CAD-8344-A8AF-8A406FB59678}" type="slidenum">
              <a:rPr lang="en-US" smtClean="0"/>
              <a:t>‹#›</a:t>
            </a:fld>
            <a:endParaRPr lang="en-US"/>
          </a:p>
        </p:txBody>
      </p:sp>
    </p:spTree>
    <p:extLst>
      <p:ext uri="{BB962C8B-B14F-4D97-AF65-F5344CB8AC3E}">
        <p14:creationId xmlns:p14="http://schemas.microsoft.com/office/powerpoint/2010/main" val="1227002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403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Which arrangements </a:t>
            </a:r>
          </a:p>
        </p:txBody>
      </p:sp>
      <p:sp>
        <p:nvSpPr>
          <p:cNvPr id="4" name="Slide Number Placeholder 3"/>
          <p:cNvSpPr>
            <a:spLocks noGrp="1"/>
          </p:cNvSpPr>
          <p:nvPr>
            <p:ph type="sldNum" sz="quarter" idx="10"/>
          </p:nvPr>
        </p:nvSpPr>
        <p:spPr/>
        <p:txBody>
          <a:bodyPr/>
          <a:lstStyle/>
          <a:p>
            <a:fld id="{F1406AF6-1B2C-44D0-ABC6-E8F026EE5FAB}" type="slidenum">
              <a:rPr lang="en-US" smtClean="0"/>
              <a:pPr/>
              <a:t>18</a:t>
            </a:fld>
            <a:endParaRPr lang="en-US"/>
          </a:p>
        </p:txBody>
      </p:sp>
    </p:spTree>
    <p:extLst>
      <p:ext uri="{BB962C8B-B14F-4D97-AF65-F5344CB8AC3E}">
        <p14:creationId xmlns:p14="http://schemas.microsoft.com/office/powerpoint/2010/main" val="184955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734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83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55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65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75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ext Placeholder 2"/>
          <p:cNvSpPr>
            <a:spLocks noGrp="1"/>
          </p:cNvSpPr>
          <p:nvPr>
            <p:ph type="body"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extLst>
          </p:cNvPr>
          <p:cNvSpPr>
            <a:spLocks noGrp="1" noChangeArrowheads="1"/>
          </p:cNvSpPr>
          <p:nvPr>
            <p:ph type="sldNum" sz="quarter" idx="12"/>
          </p:nvPr>
        </p:nvSpPr>
        <p:spPr>
          <a:ln/>
        </p:spPr>
        <p:txBody>
          <a:bodyPr/>
          <a:lstStyle>
            <a:lvl1pPr>
              <a:defRPr/>
            </a:lvl1pPr>
          </a:lstStyle>
          <a:p>
            <a:pPr>
              <a:defRPr/>
            </a:pPr>
            <a:fld id="{7C383FF5-306F-1B45-9BC4-A01E72CDDB45}" type="slidenum">
              <a:rPr lang="en-US"/>
              <a:pPr>
                <a:defRPr/>
              </a:pPr>
              <a:t>‹#›</a:t>
            </a:fld>
            <a:endParaRPr lang="en-US"/>
          </a:p>
        </p:txBody>
      </p:sp>
    </p:spTree>
    <p:extLst>
      <p:ext uri="{BB962C8B-B14F-4D97-AF65-F5344CB8AC3E}">
        <p14:creationId xmlns:p14="http://schemas.microsoft.com/office/powerpoint/2010/main" val="24246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mPxGth91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file://localhost//upload.wikimedia.org/wikipedia/commons/6/64/Andrew_Jackson.jpg" TargetMode="External"/><Relationship Id="rId5" Type="http://schemas.openxmlformats.org/officeDocument/2006/relationships/image" Target="../media/image30.jpeg"/><Relationship Id="rId6" Type="http://schemas.openxmlformats.org/officeDocument/2006/relationships/hyperlink" Target="file://localhost//upload.wikimedia.org/wikipedia/commons/a/af/Mvanburen.jpeg" TargetMode="External"/><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hyperlink" Target="file://localhost//upload.wikimedia.org/wikipedia/commons/6/67/John_C_Calhoun_by_Mathew_Brady,_March_1849-crop.jpg" TargetMode="External"/><Relationship Id="rId10" Type="http://schemas.openxmlformats.org/officeDocument/2006/relationships/image" Target="../media/image33.jpeg"/><Relationship Id="rId11"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hyperlink" Target="file://localhost//upload.wikimedia.org/wikipedia/commons/d/db/JohnQAdams.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Identify the changes Foner points to that characterize this era of “Jacksonian Democracy.”</a:t>
            </a:r>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extLst>
          </p:cNvPr>
          <p:cNvSpPr>
            <a:spLocks noGrp="1" noRot="1" noChangeArrowheads="1"/>
          </p:cNvSpPr>
          <p:nvPr>
            <p:ph type="title"/>
          </p:nvPr>
        </p:nvSpPr>
        <p:spPr>
          <a:xfrm>
            <a:off x="0" y="0"/>
            <a:ext cx="9144000" cy="990600"/>
          </a:xfrm>
        </p:spPr>
        <p:txBody>
          <a:bodyPr>
            <a:normAutofit fontScale="90000"/>
          </a:bodyPr>
          <a:lstStyle/>
          <a:p>
            <a:pPr eaLnBrk="1" hangingPunct="1">
              <a:defRPr/>
            </a:pPr>
            <a:r>
              <a:rPr lang="en-US" sz="3200">
                <a:latin typeface="Rockwell"/>
                <a:cs typeface="Rockwell"/>
              </a:rPr>
              <a:t>Era of Good Feelings</a:t>
            </a:r>
            <a:r>
              <a:rPr lang="en-US" sz="3200" b="1">
                <a:latin typeface="Rockwell"/>
                <a:cs typeface="Rockwell"/>
              </a:rPr>
              <a:t/>
            </a:r>
            <a:br>
              <a:rPr lang="en-US" sz="3200" b="1">
                <a:latin typeface="Rockwell"/>
                <a:cs typeface="Rockwell"/>
              </a:rPr>
            </a:br>
            <a:r>
              <a:rPr lang="en-US" sz="3200" b="1">
                <a:latin typeface="Rockwell"/>
                <a:cs typeface="Rockwell"/>
              </a:rPr>
              <a:t>Monroe Doctrine (1823)</a:t>
            </a:r>
          </a:p>
        </p:txBody>
      </p:sp>
      <p:sp>
        <p:nvSpPr>
          <p:cNvPr id="31747" name="Rectangle 3">
            <a:extLst>
              <a:ext uri="{FF2B5EF4-FFF2-40B4-BE49-F238E27FC236}"/>
            </a:extLst>
          </p:cNvPr>
          <p:cNvSpPr>
            <a:spLocks noGrp="1" noRot="1" noChangeArrowheads="1"/>
          </p:cNvSpPr>
          <p:nvPr>
            <p:ph type="body" sz="half" idx="1"/>
          </p:nvPr>
        </p:nvSpPr>
        <p:spPr>
          <a:xfrm>
            <a:off x="0" y="1066800"/>
            <a:ext cx="5867400" cy="5791200"/>
          </a:xfrm>
        </p:spPr>
        <p:txBody>
          <a:bodyPr>
            <a:normAutofit lnSpcReduction="10000"/>
          </a:bodyPr>
          <a:lstStyle/>
          <a:p>
            <a:pPr eaLnBrk="1" hangingPunct="1">
              <a:defRPr/>
            </a:pPr>
            <a:r>
              <a:rPr lang="en-US" sz="1600" dirty="0">
                <a:latin typeface="Rockwell"/>
                <a:cs typeface="Rockwell"/>
              </a:rPr>
              <a:t>U.S. and Great Britain concerned about European expansion into Americas</a:t>
            </a:r>
          </a:p>
          <a:p>
            <a:pPr eaLnBrk="1" hangingPunct="1">
              <a:defRPr/>
            </a:pPr>
            <a:r>
              <a:rPr lang="en-US" sz="1600" dirty="0">
                <a:latin typeface="Rockwell"/>
                <a:cs typeface="Rockwell"/>
              </a:rPr>
              <a:t>Points</a:t>
            </a:r>
          </a:p>
          <a:p>
            <a:pPr lvl="1" eaLnBrk="1" hangingPunct="1">
              <a:defRPr/>
            </a:pPr>
            <a:r>
              <a:rPr lang="ja-JP" altLang="en-US" sz="1400" dirty="0">
                <a:effectLst/>
                <a:latin typeface="Rockwell"/>
                <a:cs typeface="Rockwell"/>
              </a:rPr>
              <a:t>“</a:t>
            </a:r>
            <a:r>
              <a:rPr lang="en-US" sz="1400" dirty="0">
                <a:effectLst/>
                <a:latin typeface="Rockwell"/>
                <a:cs typeface="Rockwell"/>
              </a:rPr>
              <a:t>In the discussions to which this interest has given rise and in the arrangements by which they may terminate the occasion has been judged proper for asserting, as a principle in which the rights and interests of the United States are involved, that the American continents, by the free and independent condition which they have assumed and maintain, are henceforth not to be considered as subjects for future colonization by any European powers.</a:t>
            </a:r>
            <a:r>
              <a:rPr lang="ja-JP" altLang="en-US" sz="1400" dirty="0">
                <a:effectLst/>
                <a:latin typeface="Rockwell"/>
                <a:cs typeface="Rockwell"/>
              </a:rPr>
              <a:t>”</a:t>
            </a:r>
            <a:endParaRPr lang="en-US" sz="1400" dirty="0">
              <a:effectLst/>
              <a:latin typeface="Rockwell"/>
              <a:cs typeface="Rockwell"/>
            </a:endParaRPr>
          </a:p>
          <a:p>
            <a:pPr lvl="1" eaLnBrk="1" hangingPunct="1">
              <a:defRPr/>
            </a:pPr>
            <a:r>
              <a:rPr lang="ja-JP" altLang="en-US" sz="1400" dirty="0">
                <a:effectLst/>
                <a:latin typeface="Rockwell"/>
                <a:cs typeface="Rockwell"/>
              </a:rPr>
              <a:t>“</a:t>
            </a:r>
            <a:r>
              <a:rPr lang="en-US" sz="1400" dirty="0">
                <a:effectLst/>
                <a:latin typeface="Rockwell"/>
                <a:cs typeface="Rockwell"/>
              </a:rPr>
              <a:t>We owe it, therefore, to candor and to the amicable relations existing between the United States and those powers to declare that we should consider any attempt on their part to extend their system to any portion of this hemisphere as dangerous to our peace and safety. With the existing colonies or dependencies of any European power we have not interfered and shall not interfere. But with the Governments who have declared their independence and maintain it, and whose independence we have, on great consideration and on just principles, acknowledged, we could not view any interposition for the purpose of oppressing them, or controlling in any other manner their destiny, by any European power in any other light than as the manifestation of an unfriendly disposition toward the United States.</a:t>
            </a:r>
            <a:r>
              <a:rPr lang="ja-JP" altLang="en-US" sz="1400" dirty="0">
                <a:effectLst/>
                <a:latin typeface="Rockwell"/>
                <a:cs typeface="Rockwell"/>
              </a:rPr>
              <a:t>”</a:t>
            </a:r>
            <a:endParaRPr lang="en-US" sz="1400" dirty="0">
              <a:latin typeface="Rockwell"/>
              <a:cs typeface="Rockwell"/>
            </a:endParaRPr>
          </a:p>
        </p:txBody>
      </p:sp>
      <p:pic>
        <p:nvPicPr>
          <p:cNvPr id="28675" name="Picture 5" descr="monroe-doctri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066800"/>
            <a:ext cx="3276600" cy="27447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52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90600"/>
          </a:xfrm>
        </p:spPr>
        <p:txBody>
          <a:bodyPr/>
          <a:lstStyle/>
          <a:p>
            <a:pPr eaLnBrk="1" fontAlgn="auto" hangingPunct="1">
              <a:spcAft>
                <a:spcPts val="0"/>
              </a:spcAft>
              <a:defRPr/>
            </a:pPr>
            <a:r>
              <a:rPr lang="en-US" dirty="0" smtClean="0">
                <a:ea typeface="+mj-ea"/>
                <a:cs typeface="+mj-cs"/>
              </a:rPr>
              <a:t>Conclusions</a:t>
            </a:r>
          </a:p>
        </p:txBody>
      </p:sp>
      <p:sp>
        <p:nvSpPr>
          <p:cNvPr id="49154" name="Rectangle 3"/>
          <p:cNvSpPr>
            <a:spLocks noGrp="1" noChangeArrowheads="1"/>
          </p:cNvSpPr>
          <p:nvPr>
            <p:ph idx="1"/>
          </p:nvPr>
        </p:nvSpPr>
        <p:spPr>
          <a:xfrm>
            <a:off x="0" y="990600"/>
            <a:ext cx="9144000" cy="5867400"/>
          </a:xfrm>
        </p:spPr>
        <p:txBody>
          <a:bodyPr/>
          <a:lstStyle/>
          <a:p>
            <a:pPr eaLnBrk="1" hangingPunct="1"/>
            <a:r>
              <a:rPr lang="en-US" sz="4000" dirty="0">
                <a:latin typeface="Rockwell"/>
                <a:cs typeface="Rockwell"/>
              </a:rPr>
              <a:t>The </a:t>
            </a:r>
            <a:r>
              <a:rPr lang="ja-JP" altLang="en-US" sz="4000" dirty="0">
                <a:latin typeface="Rockwell"/>
                <a:cs typeface="Rockwell"/>
              </a:rPr>
              <a:t>“</a:t>
            </a:r>
            <a:r>
              <a:rPr lang="en-US" altLang="ja-JP" sz="4000" dirty="0">
                <a:latin typeface="Rockwell"/>
                <a:cs typeface="Rockwell"/>
              </a:rPr>
              <a:t>Era of Good Feelings</a:t>
            </a:r>
            <a:r>
              <a:rPr lang="ja-JP" altLang="en-US" sz="4000" dirty="0">
                <a:latin typeface="Rockwell"/>
                <a:cs typeface="Rockwell"/>
              </a:rPr>
              <a:t>”</a:t>
            </a:r>
            <a:r>
              <a:rPr lang="en-US" altLang="ja-JP" sz="4000" dirty="0">
                <a:latin typeface="Rockwell"/>
                <a:cs typeface="Rockwell"/>
              </a:rPr>
              <a:t> led to:</a:t>
            </a:r>
          </a:p>
          <a:p>
            <a:pPr lvl="1" eaLnBrk="1" hangingPunct="1"/>
            <a:r>
              <a:rPr lang="en-US" sz="3600" dirty="0">
                <a:latin typeface="Rockwell"/>
                <a:cs typeface="Rockwell"/>
              </a:rPr>
              <a:t>An improved American economy</a:t>
            </a:r>
          </a:p>
          <a:p>
            <a:pPr lvl="1" eaLnBrk="1" hangingPunct="1"/>
            <a:r>
              <a:rPr lang="en-US" sz="3600" dirty="0">
                <a:latin typeface="Rockwell"/>
                <a:cs typeface="Rockwell"/>
              </a:rPr>
              <a:t>Better transportation</a:t>
            </a:r>
          </a:p>
          <a:p>
            <a:pPr lvl="1" eaLnBrk="1" hangingPunct="1"/>
            <a:r>
              <a:rPr lang="en-US" sz="3600" dirty="0">
                <a:latin typeface="Rockwell"/>
                <a:cs typeface="Rockwell"/>
              </a:rPr>
              <a:t>More territory &amp; more clearly-defined borders</a:t>
            </a:r>
          </a:p>
          <a:p>
            <a:pPr lvl="1" eaLnBrk="1" hangingPunct="1"/>
            <a:r>
              <a:rPr lang="en-US" sz="3600" dirty="0">
                <a:latin typeface="Rockwell"/>
                <a:cs typeface="Rockwell"/>
              </a:rPr>
              <a:t>A foreign policy in Latin America</a:t>
            </a:r>
          </a:p>
          <a:p>
            <a:pPr lvl="1" eaLnBrk="1" hangingPunct="1"/>
            <a:r>
              <a:rPr lang="en-US" sz="3600" dirty="0">
                <a:latin typeface="Rockwell"/>
                <a:cs typeface="Rockwell"/>
              </a:rPr>
              <a:t>But…sectional problems between the North &amp; South </a:t>
            </a:r>
          </a:p>
        </p:txBody>
      </p:sp>
    </p:spTree>
    <p:extLst>
      <p:ext uri="{BB962C8B-B14F-4D97-AF65-F5344CB8AC3E}">
        <p14:creationId xmlns:p14="http://schemas.microsoft.com/office/powerpoint/2010/main" val="33292820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609600" y="0"/>
            <a:ext cx="8305800" cy="1143000"/>
          </a:xfrm>
        </p:spPr>
        <p:txBody>
          <a:bodyPr>
            <a:noAutofit/>
          </a:bodyPr>
          <a:lstStyle/>
          <a:p>
            <a:pPr eaLnBrk="1" hangingPunct="1"/>
            <a:r>
              <a:rPr lang="en-US" altLang="en-US" sz="3200" dirty="0" smtClean="0"/>
              <a:t>The Election of 1824: </a:t>
            </a:r>
            <a:br>
              <a:rPr lang="en-US" altLang="en-US" sz="3200" dirty="0" smtClean="0"/>
            </a:br>
            <a:r>
              <a:rPr lang="en-US" altLang="en-US" sz="3200" dirty="0" smtClean="0"/>
              <a:t>“The Corrupt Bargain”</a:t>
            </a:r>
          </a:p>
        </p:txBody>
      </p:sp>
      <p:sp>
        <p:nvSpPr>
          <p:cNvPr id="20483" name="Rectangle 4"/>
          <p:cNvSpPr>
            <a:spLocks noGrp="1" noChangeArrowheads="1"/>
          </p:cNvSpPr>
          <p:nvPr>
            <p:ph type="body" sz="half" idx="1"/>
          </p:nvPr>
        </p:nvSpPr>
        <p:spPr>
          <a:xfrm>
            <a:off x="0" y="1143000"/>
            <a:ext cx="6144631" cy="4943475"/>
          </a:xfrm>
        </p:spPr>
        <p:txBody>
          <a:bodyPr>
            <a:normAutofit fontScale="85000" lnSpcReduction="10000"/>
          </a:bodyPr>
          <a:lstStyle/>
          <a:p>
            <a:pPr eaLnBrk="1" hangingPunct="1"/>
            <a:r>
              <a:rPr lang="en-US" altLang="en-US" sz="2000" dirty="0" smtClean="0"/>
              <a:t>Jackson ran in a 4-way race for Pres in 1824 (all the same party!)</a:t>
            </a:r>
          </a:p>
          <a:p>
            <a:r>
              <a:rPr lang="en-US" sz="2000" dirty="0"/>
              <a:t>4 candidates were in the running, each with sectional support:  William Crawford (GA), John Quincy Adams (MA), Andrew Jackson (TN), Henry Clay (KY)</a:t>
            </a:r>
          </a:p>
          <a:p>
            <a:r>
              <a:rPr lang="en-US" sz="2000" dirty="0"/>
              <a:t>In such cases, the top 3 candidates are voted on in House of Representatives, with each state getting 1 </a:t>
            </a:r>
            <a:r>
              <a:rPr lang="en-US" sz="2000" dirty="0" smtClean="0"/>
              <a:t>vote</a:t>
            </a:r>
            <a:endParaRPr lang="en-US" altLang="en-US" sz="2000" dirty="0" smtClean="0"/>
          </a:p>
          <a:p>
            <a:pPr eaLnBrk="1" hangingPunct="1"/>
            <a:r>
              <a:rPr lang="en-US" altLang="en-US" sz="2000" dirty="0" smtClean="0"/>
              <a:t>Even though Jackson won the popular vote, he didn’t receive a majority of electoral votes.</a:t>
            </a:r>
          </a:p>
          <a:p>
            <a:pPr eaLnBrk="1" hangingPunct="1"/>
            <a:r>
              <a:rPr lang="en-US" altLang="en-US" sz="2000" dirty="0" smtClean="0"/>
              <a:t>Henry Clay gives his support to JQ Adams and the House of Reps chooses Adams as President</a:t>
            </a:r>
          </a:p>
          <a:p>
            <a:pPr eaLnBrk="1" hangingPunct="1"/>
            <a:r>
              <a:rPr lang="en-US" altLang="en-US" sz="2000" dirty="0" smtClean="0"/>
              <a:t>Adams names Clay Sec. of State 2 weeks later….</a:t>
            </a:r>
            <a:r>
              <a:rPr lang="en-US" altLang="en-US" sz="2000" dirty="0" err="1" smtClean="0"/>
              <a:t>hmmmm</a:t>
            </a:r>
            <a:endParaRPr lang="en-US" altLang="en-US" sz="2000" dirty="0" smtClean="0"/>
          </a:p>
          <a:p>
            <a:pPr eaLnBrk="1" hangingPunct="1"/>
            <a:r>
              <a:rPr lang="en-US" altLang="en-US" sz="2000" dirty="0" smtClean="0"/>
              <a:t>AJ is furious: The Corrupt Bargain</a:t>
            </a:r>
          </a:p>
          <a:p>
            <a:pPr eaLnBrk="1" hangingPunct="1"/>
            <a:r>
              <a:rPr lang="en-US" altLang="en-US" sz="2000" dirty="0" smtClean="0"/>
              <a:t>AJ Publicly supports changes in state laws </a:t>
            </a:r>
          </a:p>
          <a:p>
            <a:pPr eaLnBrk="1" hangingPunct="1"/>
            <a:r>
              <a:rPr lang="en-US" altLang="en-US" sz="2000" dirty="0" smtClean="0"/>
              <a:t>about who can vote</a:t>
            </a:r>
          </a:p>
          <a:p>
            <a:pPr eaLnBrk="1" hangingPunct="1"/>
            <a:endParaRPr lang="en-US" altLang="en-US" sz="2000" dirty="0" smtClean="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223" y="4154283"/>
            <a:ext cx="3607777" cy="270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descr="ElectoralCollege1824-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406400"/>
            <a:ext cx="8255000" cy="6045200"/>
          </a:xfrm>
          <a:prstGeom prst="rect">
            <a:avLst/>
          </a:prstGeom>
        </p:spPr>
      </p:pic>
    </p:spTree>
    <p:extLst>
      <p:ext uri="{BB962C8B-B14F-4D97-AF65-F5344CB8AC3E}">
        <p14:creationId xmlns:p14="http://schemas.microsoft.com/office/powerpoint/2010/main" val="627688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3017937185"/>
              </p:ext>
            </p:extLst>
          </p:nvPr>
        </p:nvGraphicFramePr>
        <p:xfrm>
          <a:off x="76200" y="1524000"/>
          <a:ext cx="8991600" cy="4632204"/>
        </p:xfrm>
        <a:graphic>
          <a:graphicData uri="http://schemas.openxmlformats.org/drawingml/2006/table">
            <a:tbl>
              <a:tblPr firstRow="1" bandRow="1">
                <a:tableStyleId>{93296810-A885-4BE3-A3E7-6D5BEEA58F35}</a:tableStyleId>
              </a:tblPr>
              <a:tblGrid>
                <a:gridCol w="1641944">
                  <a:extLst>
                    <a:ext uri="{9D8B030D-6E8A-4147-A177-3AD203B41FA5}">
                      <a16:colId xmlns="" xmlns:a16="http://schemas.microsoft.com/office/drawing/2014/main" val="20000"/>
                    </a:ext>
                  </a:extLst>
                </a:gridCol>
                <a:gridCol w="2625256">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533403">
                <a:tc>
                  <a:txBody>
                    <a:bodyPr/>
                    <a:lstStyle/>
                    <a:p>
                      <a:pPr algn="ctr"/>
                      <a:r>
                        <a:rPr lang="en-US" dirty="0"/>
                        <a:t>YEARS</a:t>
                      </a:r>
                    </a:p>
                  </a:txBody>
                  <a:tcPr anchor="ctr"/>
                </a:tc>
                <a:tc>
                  <a:txBody>
                    <a:bodyPr/>
                    <a:lstStyle/>
                    <a:p>
                      <a:pPr algn="ctr"/>
                      <a:r>
                        <a:rPr lang="en-US" dirty="0"/>
                        <a:t>PRESIDENT</a:t>
                      </a:r>
                    </a:p>
                  </a:txBody>
                  <a:tcPr anchor="ctr"/>
                </a:tc>
                <a:tc>
                  <a:txBody>
                    <a:bodyPr/>
                    <a:lstStyle/>
                    <a:p>
                      <a:pPr algn="ctr"/>
                      <a:r>
                        <a:rPr lang="en-US" dirty="0"/>
                        <a:t>SEC OF STATE</a:t>
                      </a:r>
                    </a:p>
                  </a:txBody>
                  <a:tcPr anchor="ctr"/>
                </a:tc>
                <a:tc>
                  <a:txBody>
                    <a:bodyPr/>
                    <a:lstStyle/>
                    <a:p>
                      <a:pPr algn="ctr"/>
                      <a:r>
                        <a:rPr lang="en-US" dirty="0"/>
                        <a:t>VICE PRESIDENT</a:t>
                      </a:r>
                    </a:p>
                  </a:txBody>
                  <a:tcPr anchor="ctr"/>
                </a:tc>
                <a:extLst>
                  <a:ext uri="{0D108BD9-81ED-4DB2-BD59-A6C34878D82A}">
                    <a16:rowId xmlns="" xmlns:a16="http://schemas.microsoft.com/office/drawing/2014/main" val="10000"/>
                  </a:ext>
                </a:extLst>
              </a:tr>
              <a:tr h="665354">
                <a:tc>
                  <a:txBody>
                    <a:bodyPr/>
                    <a:lstStyle/>
                    <a:p>
                      <a:pPr algn="ctr"/>
                      <a:r>
                        <a:rPr lang="en-US" sz="2200" dirty="0"/>
                        <a:t>1789-1797</a:t>
                      </a:r>
                      <a:endParaRPr lang="en-US" sz="2200" b="1" dirty="0"/>
                    </a:p>
                  </a:txBody>
                  <a:tcPr anchor="ctr"/>
                </a:tc>
                <a:tc>
                  <a:txBody>
                    <a:bodyPr/>
                    <a:lstStyle/>
                    <a:p>
                      <a:pPr algn="ctr"/>
                      <a:r>
                        <a:rPr lang="en-US" sz="1800" b="1" dirty="0"/>
                        <a:t>George Washington</a:t>
                      </a:r>
                    </a:p>
                  </a:txBody>
                  <a:tcPr anchor="ctr"/>
                </a:tc>
                <a:tc>
                  <a:txBody>
                    <a:bodyPr/>
                    <a:lstStyle/>
                    <a:p>
                      <a:pPr algn="ctr"/>
                      <a:r>
                        <a:rPr lang="en-US" sz="1800" b="1" dirty="0"/>
                        <a:t>Thomas Jefferson</a:t>
                      </a:r>
                    </a:p>
                  </a:txBody>
                  <a:tcPr anchor="ctr"/>
                </a:tc>
                <a:tc>
                  <a:txBody>
                    <a:bodyPr/>
                    <a:lstStyle/>
                    <a:p>
                      <a:pPr algn="ctr"/>
                      <a:r>
                        <a:rPr lang="en-US" sz="1800" b="1" dirty="0"/>
                        <a:t>John Adams</a:t>
                      </a:r>
                    </a:p>
                  </a:txBody>
                  <a:tcPr anchor="ctr"/>
                </a:tc>
                <a:extLst>
                  <a:ext uri="{0D108BD9-81ED-4DB2-BD59-A6C34878D82A}">
                    <a16:rowId xmlns="" xmlns:a16="http://schemas.microsoft.com/office/drawing/2014/main" val="10001"/>
                  </a:ext>
                </a:extLst>
              </a:tr>
              <a:tr h="665354">
                <a:tc>
                  <a:txBody>
                    <a:bodyPr/>
                    <a:lstStyle/>
                    <a:p>
                      <a:pPr algn="ctr"/>
                      <a:r>
                        <a:rPr lang="en-US" sz="2200" dirty="0"/>
                        <a:t>1797-1801</a:t>
                      </a:r>
                      <a:endParaRPr lang="en-US" sz="2200" b="1" dirty="0"/>
                    </a:p>
                  </a:txBody>
                  <a:tcPr anchor="ctr"/>
                </a:tc>
                <a:tc>
                  <a:txBody>
                    <a:bodyPr/>
                    <a:lstStyle/>
                    <a:p>
                      <a:pPr algn="ctr"/>
                      <a:r>
                        <a:rPr lang="en-US" sz="1800" b="1" dirty="0"/>
                        <a:t>John Adams</a:t>
                      </a:r>
                    </a:p>
                  </a:txBody>
                  <a:tcPr anchor="ctr"/>
                </a:tc>
                <a:tc>
                  <a:txBody>
                    <a:bodyPr/>
                    <a:lstStyle/>
                    <a:p>
                      <a:pPr algn="ctr"/>
                      <a:endParaRPr lang="en-US" sz="1800" b="1" dirty="0"/>
                    </a:p>
                  </a:txBody>
                  <a:tcPr anchor="ctr"/>
                </a:tc>
                <a:tc>
                  <a:txBody>
                    <a:bodyPr/>
                    <a:lstStyle/>
                    <a:p>
                      <a:pPr algn="ctr"/>
                      <a:r>
                        <a:rPr lang="en-US" sz="1800" b="1" dirty="0"/>
                        <a:t>Thomas Jefferson</a:t>
                      </a:r>
                    </a:p>
                  </a:txBody>
                  <a:tcPr anchor="ctr"/>
                </a:tc>
                <a:extLst>
                  <a:ext uri="{0D108BD9-81ED-4DB2-BD59-A6C34878D82A}">
                    <a16:rowId xmlns="" xmlns:a16="http://schemas.microsoft.com/office/drawing/2014/main" val="10002"/>
                  </a:ext>
                </a:extLst>
              </a:tr>
              <a:tr h="665354">
                <a:tc>
                  <a:txBody>
                    <a:bodyPr/>
                    <a:lstStyle/>
                    <a:p>
                      <a:pPr algn="ctr"/>
                      <a:r>
                        <a:rPr lang="en-US" sz="2200" dirty="0"/>
                        <a:t>1801-1809</a:t>
                      </a:r>
                      <a:endParaRPr lang="en-US" sz="2200" b="1" dirty="0"/>
                    </a:p>
                  </a:txBody>
                  <a:tcPr anchor="ctr"/>
                </a:tc>
                <a:tc>
                  <a:txBody>
                    <a:bodyPr/>
                    <a:lstStyle/>
                    <a:p>
                      <a:pPr algn="ctr"/>
                      <a:r>
                        <a:rPr lang="en-US" sz="1800" b="1" dirty="0"/>
                        <a:t>Thomas Jefferson</a:t>
                      </a:r>
                    </a:p>
                  </a:txBody>
                  <a:tcPr anchor="ctr"/>
                </a:tc>
                <a:tc>
                  <a:txBody>
                    <a:bodyPr/>
                    <a:lstStyle/>
                    <a:p>
                      <a:pPr algn="ctr"/>
                      <a:r>
                        <a:rPr lang="en-US" sz="1800" b="1" dirty="0"/>
                        <a:t>James</a:t>
                      </a:r>
                      <a:r>
                        <a:rPr lang="en-US" sz="1800" b="1" baseline="0" dirty="0"/>
                        <a:t> Madison</a:t>
                      </a:r>
                      <a:endParaRPr lang="en-US" sz="1800" b="1" dirty="0"/>
                    </a:p>
                  </a:txBody>
                  <a:tcPr anchor="ctr"/>
                </a:tc>
                <a:tc>
                  <a:txBody>
                    <a:bodyPr/>
                    <a:lstStyle/>
                    <a:p>
                      <a:pPr algn="ctr"/>
                      <a:endParaRPr lang="en-US" sz="1800" b="1" dirty="0"/>
                    </a:p>
                  </a:txBody>
                  <a:tcPr anchor="ctr"/>
                </a:tc>
                <a:extLst>
                  <a:ext uri="{0D108BD9-81ED-4DB2-BD59-A6C34878D82A}">
                    <a16:rowId xmlns="" xmlns:a16="http://schemas.microsoft.com/office/drawing/2014/main" val="10003"/>
                  </a:ext>
                </a:extLst>
              </a:tr>
              <a:tr h="665354">
                <a:tc>
                  <a:txBody>
                    <a:bodyPr/>
                    <a:lstStyle/>
                    <a:p>
                      <a:pPr algn="ctr"/>
                      <a:r>
                        <a:rPr lang="en-US" sz="2200" dirty="0"/>
                        <a:t>1809-1817</a:t>
                      </a:r>
                      <a:endParaRPr lang="en-US" sz="2200" b="1" dirty="0"/>
                    </a:p>
                  </a:txBody>
                  <a:tcPr anchor="ctr"/>
                </a:tc>
                <a:tc>
                  <a:txBody>
                    <a:bodyPr/>
                    <a:lstStyle/>
                    <a:p>
                      <a:pPr algn="ctr"/>
                      <a:r>
                        <a:rPr lang="en-US" sz="1800" b="1" dirty="0"/>
                        <a:t>James Madison</a:t>
                      </a:r>
                    </a:p>
                  </a:txBody>
                  <a:tcPr anchor="ctr"/>
                </a:tc>
                <a:tc>
                  <a:txBody>
                    <a:bodyPr/>
                    <a:lstStyle/>
                    <a:p>
                      <a:pPr algn="ctr"/>
                      <a:r>
                        <a:rPr lang="en-US" sz="1800" b="1" dirty="0"/>
                        <a:t>James Monroe</a:t>
                      </a:r>
                    </a:p>
                  </a:txBody>
                  <a:tcPr anchor="ctr"/>
                </a:tc>
                <a:tc>
                  <a:txBody>
                    <a:bodyPr/>
                    <a:lstStyle/>
                    <a:p>
                      <a:pPr algn="ctr"/>
                      <a:endParaRPr lang="en-US" sz="1800" b="1" dirty="0"/>
                    </a:p>
                  </a:txBody>
                  <a:tcPr anchor="ctr"/>
                </a:tc>
                <a:extLst>
                  <a:ext uri="{0D108BD9-81ED-4DB2-BD59-A6C34878D82A}">
                    <a16:rowId xmlns="" xmlns:a16="http://schemas.microsoft.com/office/drawing/2014/main" val="10004"/>
                  </a:ext>
                </a:extLst>
              </a:tr>
              <a:tr h="665354">
                <a:tc>
                  <a:txBody>
                    <a:bodyPr/>
                    <a:lstStyle/>
                    <a:p>
                      <a:pPr algn="ctr"/>
                      <a:r>
                        <a:rPr lang="en-US" sz="2200" dirty="0"/>
                        <a:t>1817-1825</a:t>
                      </a:r>
                      <a:endParaRPr lang="en-US" sz="2200" b="1" dirty="0"/>
                    </a:p>
                  </a:txBody>
                  <a:tcPr anchor="ctr"/>
                </a:tc>
                <a:tc>
                  <a:txBody>
                    <a:bodyPr/>
                    <a:lstStyle/>
                    <a:p>
                      <a:pPr algn="ctr"/>
                      <a:r>
                        <a:rPr lang="en-US" sz="1800" b="1" dirty="0"/>
                        <a:t>James Monroe</a:t>
                      </a:r>
                    </a:p>
                  </a:txBody>
                  <a:tcPr anchor="ctr"/>
                </a:tc>
                <a:tc>
                  <a:txBody>
                    <a:bodyPr/>
                    <a:lstStyle/>
                    <a:p>
                      <a:pPr algn="ctr"/>
                      <a:r>
                        <a:rPr lang="en-US" sz="1800" b="1" dirty="0"/>
                        <a:t>John Quincy Adams</a:t>
                      </a:r>
                    </a:p>
                  </a:txBody>
                  <a:tcPr anchor="ctr"/>
                </a:tc>
                <a:tc>
                  <a:txBody>
                    <a:bodyPr/>
                    <a:lstStyle/>
                    <a:p>
                      <a:pPr algn="ctr"/>
                      <a:endParaRPr lang="en-US" sz="1800" b="1" dirty="0"/>
                    </a:p>
                  </a:txBody>
                  <a:tcPr anchor="ctr"/>
                </a:tc>
                <a:extLst>
                  <a:ext uri="{0D108BD9-81ED-4DB2-BD59-A6C34878D82A}">
                    <a16:rowId xmlns="" xmlns:a16="http://schemas.microsoft.com/office/drawing/2014/main" val="10005"/>
                  </a:ext>
                </a:extLst>
              </a:tr>
              <a:tr h="665354">
                <a:tc>
                  <a:txBody>
                    <a:bodyPr/>
                    <a:lstStyle/>
                    <a:p>
                      <a:pPr algn="ctr"/>
                      <a:r>
                        <a:rPr lang="en-US" sz="2200" dirty="0"/>
                        <a:t>1825-1829</a:t>
                      </a:r>
                      <a:endParaRPr lang="en-US" sz="2200" b="1" dirty="0"/>
                    </a:p>
                  </a:txBody>
                  <a:tcPr anchor="ctr"/>
                </a:tc>
                <a:tc>
                  <a:txBody>
                    <a:bodyPr/>
                    <a:lstStyle/>
                    <a:p>
                      <a:pPr algn="ctr"/>
                      <a:r>
                        <a:rPr lang="en-US" sz="1800" b="1" dirty="0"/>
                        <a:t>John Quincy</a:t>
                      </a:r>
                      <a:r>
                        <a:rPr lang="en-US" sz="1800" b="1" baseline="0" dirty="0"/>
                        <a:t> Adams</a:t>
                      </a:r>
                      <a:endParaRPr lang="en-US" sz="1800" b="1" dirty="0"/>
                    </a:p>
                  </a:txBody>
                  <a:tcPr anchor="ctr"/>
                </a:tc>
                <a:tc>
                  <a:txBody>
                    <a:bodyPr/>
                    <a:lstStyle/>
                    <a:p>
                      <a:pPr algn="ctr"/>
                      <a:r>
                        <a:rPr lang="en-US" sz="1800" b="1" dirty="0"/>
                        <a:t>Henry Clay</a:t>
                      </a:r>
                    </a:p>
                  </a:txBody>
                  <a:tcPr anchor="ctr"/>
                </a:tc>
                <a:tc>
                  <a:txBody>
                    <a:bodyPr/>
                    <a:lstStyle/>
                    <a:p>
                      <a:pPr algn="ctr"/>
                      <a:r>
                        <a:rPr lang="en-US" sz="1800" b="1" dirty="0"/>
                        <a:t>John C. Calhoun</a:t>
                      </a:r>
                    </a:p>
                  </a:txBody>
                  <a:tcPr anchor="ctr"/>
                </a:tc>
                <a:extLst>
                  <a:ext uri="{0D108BD9-81ED-4DB2-BD59-A6C34878D82A}">
                    <a16:rowId xmlns="" xmlns:a16="http://schemas.microsoft.com/office/drawing/2014/main" val="10006"/>
                  </a:ext>
                </a:extLst>
              </a:tr>
            </a:tbl>
          </a:graphicData>
        </a:graphic>
      </p:graphicFrame>
      <p:sp>
        <p:nvSpPr>
          <p:cNvPr id="11" name="Title 1"/>
          <p:cNvSpPr>
            <a:spLocks noGrp="1"/>
          </p:cNvSpPr>
          <p:nvPr>
            <p:ph type="title"/>
          </p:nvPr>
        </p:nvSpPr>
        <p:spPr>
          <a:xfrm>
            <a:off x="457200" y="253218"/>
            <a:ext cx="8229600" cy="1118382"/>
          </a:xfrm>
        </p:spPr>
        <p:txBody>
          <a:bodyPr anchor="ctr">
            <a:normAutofit/>
          </a:bodyPr>
          <a:lstStyle/>
          <a:p>
            <a:pPr algn="l"/>
            <a:r>
              <a:rPr lang="en-US" sz="5400" b="1" dirty="0"/>
              <a:t>A “Corrupt Bargain”?</a:t>
            </a:r>
          </a:p>
        </p:txBody>
      </p:sp>
    </p:spTree>
    <p:extLst>
      <p:ext uri="{BB962C8B-B14F-4D97-AF65-F5344CB8AC3E}">
        <p14:creationId xmlns:p14="http://schemas.microsoft.com/office/powerpoint/2010/main" val="39438297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Adams’ Administration</a:t>
            </a:r>
            <a:endParaRPr lang="en-US" dirty="0">
              <a:effectLst/>
            </a:endParaRPr>
          </a:p>
        </p:txBody>
      </p:sp>
      <p:sp>
        <p:nvSpPr>
          <p:cNvPr id="5" name="Content Placeholder 2"/>
          <p:cNvSpPr>
            <a:spLocks noGrp="1"/>
          </p:cNvSpPr>
          <p:nvPr>
            <p:ph idx="1"/>
          </p:nvPr>
        </p:nvSpPr>
        <p:spPr>
          <a:xfrm>
            <a:off x="381000" y="1554162"/>
            <a:ext cx="4572000" cy="5075238"/>
          </a:xfrm>
        </p:spPr>
        <p:txBody>
          <a:bodyPr>
            <a:normAutofit lnSpcReduction="10000"/>
          </a:bodyPr>
          <a:lstStyle/>
          <a:p>
            <a:r>
              <a:rPr lang="en-US" dirty="0" smtClean="0"/>
              <a:t>Clay’s American System</a:t>
            </a:r>
          </a:p>
          <a:p>
            <a:r>
              <a:rPr lang="en-US" dirty="0" smtClean="0"/>
              <a:t>1828 “Tariff of Abominations”</a:t>
            </a:r>
          </a:p>
          <a:p>
            <a:r>
              <a:rPr lang="en-US" dirty="0" smtClean="0"/>
              <a:t>Generous Indian policy</a:t>
            </a:r>
          </a:p>
          <a:p>
            <a:endParaRPr lang="en-US" dirty="0" smtClean="0"/>
          </a:p>
          <a:p>
            <a:r>
              <a:rPr lang="en-US" i="1" u="sng" dirty="0" smtClean="0"/>
              <a:t>All</a:t>
            </a:r>
            <a:r>
              <a:rPr lang="en-US" dirty="0" smtClean="0"/>
              <a:t> of which angered </a:t>
            </a:r>
            <a:r>
              <a:rPr lang="en-US" dirty="0" err="1" smtClean="0"/>
              <a:t>Jacksonian</a:t>
            </a:r>
            <a:r>
              <a:rPr lang="en-US" dirty="0" smtClean="0"/>
              <a:t> Democrats</a:t>
            </a:r>
            <a:endParaRPr lang="en-US" dirty="0"/>
          </a:p>
        </p:txBody>
      </p:sp>
      <p:pic>
        <p:nvPicPr>
          <p:cNvPr id="25602" name="Picture 2" descr="http://upload.wikimedia.org/wikipedia/commons/1/1b/John_Quincy_Adams_-_copy_of_1843_Philip_Haas_Daguerreotype.jpg"/>
          <p:cNvPicPr>
            <a:picLocks noChangeAspect="1" noChangeArrowheads="1"/>
          </p:cNvPicPr>
          <p:nvPr/>
        </p:nvPicPr>
        <p:blipFill>
          <a:blip r:embed="rId2" cstate="print"/>
          <a:srcRect/>
          <a:stretch>
            <a:fillRect/>
          </a:stretch>
        </p:blipFill>
        <p:spPr bwMode="auto">
          <a:xfrm>
            <a:off x="4991100" y="1310528"/>
            <a:ext cx="3848100" cy="5330750"/>
          </a:xfrm>
          <a:prstGeom prst="rect">
            <a:avLst/>
          </a:prstGeom>
          <a:noFill/>
        </p:spPr>
      </p:pic>
    </p:spTree>
    <p:extLst>
      <p:ext uri="{BB962C8B-B14F-4D97-AF65-F5344CB8AC3E}">
        <p14:creationId xmlns:p14="http://schemas.microsoft.com/office/powerpoint/2010/main" val="2630250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title"/>
          </p:nvPr>
        </p:nvSpPr>
        <p:spPr>
          <a:xfrm>
            <a:off x="533400" y="304800"/>
            <a:ext cx="8077200" cy="990600"/>
          </a:xfrm>
        </p:spPr>
        <p:txBody>
          <a:bodyPr/>
          <a:lstStyle/>
          <a:p>
            <a:pPr algn="ctr" eaLnBrk="1" fontAlgn="auto" hangingPunct="1">
              <a:spcAft>
                <a:spcPts val="0"/>
              </a:spcAft>
              <a:defRPr/>
            </a:pPr>
            <a:r>
              <a:rPr lang="en-US" dirty="0">
                <a:ea typeface="+mj-ea"/>
              </a:rPr>
              <a:t>J. Q. Adams' Administration</a:t>
            </a:r>
          </a:p>
        </p:txBody>
      </p:sp>
      <p:sp>
        <p:nvSpPr>
          <p:cNvPr id="15363" name="Rectangle 1028"/>
          <p:cNvSpPr>
            <a:spLocks noGrp="1" noChangeArrowheads="1"/>
          </p:cNvSpPr>
          <p:nvPr>
            <p:ph idx="1"/>
          </p:nvPr>
        </p:nvSpPr>
        <p:spPr>
          <a:xfrm>
            <a:off x="0" y="1447800"/>
            <a:ext cx="9144000" cy="5410200"/>
          </a:xfrm>
        </p:spPr>
        <p:txBody>
          <a:bodyPr>
            <a:normAutofit/>
          </a:bodyPr>
          <a:lstStyle/>
          <a:p>
            <a:pPr eaLnBrk="1" hangingPunct="1">
              <a:lnSpc>
                <a:spcPct val="90000"/>
              </a:lnSpc>
            </a:pPr>
            <a:r>
              <a:rPr lang="en-US" sz="3600" dirty="0">
                <a:latin typeface="Rockwell"/>
                <a:cs typeface="Rockwell"/>
              </a:rPr>
              <a:t>Adams had a difficult presidency:</a:t>
            </a:r>
          </a:p>
          <a:p>
            <a:pPr lvl="1" eaLnBrk="1" hangingPunct="1">
              <a:lnSpc>
                <a:spcPct val="90000"/>
              </a:lnSpc>
            </a:pPr>
            <a:r>
              <a:rPr lang="en-US" sz="3200" dirty="0">
                <a:latin typeface="Rockwell"/>
                <a:cs typeface="Rockwell"/>
              </a:rPr>
              <a:t>JQ Adams wanted to continue the nationalist programs of the </a:t>
            </a:r>
            <a:r>
              <a:rPr lang="ja-JP" altLang="en-US" sz="3200" dirty="0">
                <a:latin typeface="Rockwell"/>
                <a:cs typeface="Rockwell"/>
              </a:rPr>
              <a:t>“</a:t>
            </a:r>
            <a:r>
              <a:rPr lang="en-US" sz="3200" dirty="0">
                <a:latin typeface="Rockwell"/>
                <a:cs typeface="Rockwell"/>
              </a:rPr>
              <a:t>Era of Good Feelings</a:t>
            </a:r>
            <a:r>
              <a:rPr lang="ja-JP" altLang="en-US" sz="3200" dirty="0">
                <a:latin typeface="Rockwell"/>
                <a:cs typeface="Rockwell"/>
              </a:rPr>
              <a:t>”</a:t>
            </a:r>
            <a:endParaRPr lang="en-US" sz="3200" dirty="0">
              <a:latin typeface="Rockwell"/>
              <a:cs typeface="Rockwell"/>
            </a:endParaRPr>
          </a:p>
          <a:p>
            <a:pPr lvl="1" eaLnBrk="1" hangingPunct="1">
              <a:lnSpc>
                <a:spcPct val="90000"/>
              </a:lnSpc>
            </a:pPr>
            <a:r>
              <a:rPr lang="en-US" sz="3200" dirty="0">
                <a:latin typeface="Rockwell"/>
                <a:cs typeface="Rockwell"/>
              </a:rPr>
              <a:t>The depression of 1819 limited the nationalist agenda &amp; few of Adams</a:t>
            </a:r>
            <a:r>
              <a:rPr lang="ja-JP" altLang="en-US" sz="3200" dirty="0">
                <a:latin typeface="Rockwell"/>
                <a:cs typeface="Rockwell"/>
              </a:rPr>
              <a:t>’</a:t>
            </a:r>
            <a:r>
              <a:rPr lang="en-US" sz="3200" dirty="0">
                <a:latin typeface="Rockwell"/>
                <a:cs typeface="Rockwell"/>
              </a:rPr>
              <a:t> policies became law</a:t>
            </a:r>
          </a:p>
          <a:p>
            <a:pPr lvl="1" eaLnBrk="1" hangingPunct="1">
              <a:lnSpc>
                <a:spcPct val="90000"/>
              </a:lnSpc>
            </a:pPr>
            <a:r>
              <a:rPr lang="en-US" sz="3200" dirty="0">
                <a:latin typeface="Rockwell"/>
                <a:cs typeface="Rockwell"/>
              </a:rPr>
              <a:t>A protective tariff was passed to help farmers &amp; industry, but this angered the South</a:t>
            </a:r>
          </a:p>
        </p:txBody>
      </p:sp>
      <p:pic>
        <p:nvPicPr>
          <p:cNvPr id="92169" name="Picture 1033" descr="national_road_oh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7650"/>
            <a:ext cx="9144000" cy="4070350"/>
          </a:xfrm>
          <a:prstGeom prst="rect">
            <a:avLst/>
          </a:prstGeom>
          <a:solidFill>
            <a:srgbClr val="CCFFCC"/>
          </a:solidFill>
          <a:ln w="38100">
            <a:solidFill>
              <a:schemeClr val="tx1"/>
            </a:solidFill>
            <a:miter lim="800000"/>
            <a:headEnd/>
            <a:tailEnd/>
          </a:ln>
        </p:spPr>
      </p:pic>
      <p:sp>
        <p:nvSpPr>
          <p:cNvPr id="92168" name="AutoShape 1032"/>
          <p:cNvSpPr>
            <a:spLocks noChangeArrowheads="1"/>
          </p:cNvSpPr>
          <p:nvPr/>
        </p:nvSpPr>
        <p:spPr bwMode="auto">
          <a:xfrm>
            <a:off x="4419600" y="533400"/>
            <a:ext cx="3810000" cy="990600"/>
          </a:xfrm>
          <a:prstGeom prst="wedgeRectCallout">
            <a:avLst>
              <a:gd name="adj1" fmla="val -26292"/>
              <a:gd name="adj2" fmla="val 322856"/>
            </a:avLst>
          </a:prstGeom>
          <a:solidFill>
            <a:srgbClr val="FFCCCC"/>
          </a:solidFill>
          <a:ln w="38100">
            <a:solidFill>
              <a:schemeClr val="tx1"/>
            </a:solidFill>
            <a:miter lim="800000"/>
            <a:headEnd/>
            <a:tailEnd/>
          </a:ln>
        </p:spPr>
        <p:txBody>
          <a:bodyPr/>
          <a:lstStyle/>
          <a:p>
            <a:pPr algn="ctr">
              <a:lnSpc>
                <a:spcPct val="80000"/>
              </a:lnSpc>
              <a:spcBef>
                <a:spcPct val="10000"/>
              </a:spcBef>
            </a:pPr>
            <a:r>
              <a:rPr lang="en-US" sz="3200" dirty="0">
                <a:solidFill>
                  <a:schemeClr val="bg1"/>
                </a:solidFill>
              </a:rPr>
              <a:t>One exception:       the National Road</a:t>
            </a:r>
          </a:p>
        </p:txBody>
      </p:sp>
    </p:spTree>
    <p:extLst>
      <p:ext uri="{BB962C8B-B14F-4D97-AF65-F5344CB8AC3E}">
        <p14:creationId xmlns:p14="http://schemas.microsoft.com/office/powerpoint/2010/main" val="2634349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p:cTn id="7" dur="500" fill="hold"/>
                                        <p:tgtEl>
                                          <p:spTgt spid="92168"/>
                                        </p:tgtEl>
                                        <p:attrNameLst>
                                          <p:attrName>ppt_w</p:attrName>
                                        </p:attrNameLst>
                                      </p:cBhvr>
                                      <p:tavLst>
                                        <p:tav tm="0">
                                          <p:val>
                                            <p:fltVal val="0"/>
                                          </p:val>
                                        </p:tav>
                                        <p:tav tm="100000">
                                          <p:val>
                                            <p:strVal val="#ppt_w"/>
                                          </p:val>
                                        </p:tav>
                                      </p:tavLst>
                                    </p:anim>
                                    <p:anim calcmode="lin" valueType="num">
                                      <p:cBhvr>
                                        <p:cTn id="8" dur="500" fill="hold"/>
                                        <p:tgtEl>
                                          <p:spTgt spid="92168"/>
                                        </p:tgtEl>
                                        <p:attrNameLst>
                                          <p:attrName>ppt_h</p:attrName>
                                        </p:attrNameLst>
                                      </p:cBhvr>
                                      <p:tavLst>
                                        <p:tav tm="0">
                                          <p:val>
                                            <p:fltVal val="0"/>
                                          </p:val>
                                        </p:tav>
                                        <p:tav tm="100000">
                                          <p:val>
                                            <p:strVal val="#ppt_h"/>
                                          </p:val>
                                        </p:tav>
                                      </p:tavLst>
                                    </p:anim>
                                    <p:animEffect transition="in" filter="fade">
                                      <p:cBhvr>
                                        <p:cTn id="9" dur="500"/>
                                        <p:tgtEl>
                                          <p:spTgt spid="921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2169"/>
                                        </p:tgtEl>
                                        <p:attrNameLst>
                                          <p:attrName>style.visibility</p:attrName>
                                        </p:attrNameLst>
                                      </p:cBhvr>
                                      <p:to>
                                        <p:strVal val="visible"/>
                                      </p:to>
                                    </p:set>
                                    <p:anim calcmode="lin" valueType="num">
                                      <p:cBhvr>
                                        <p:cTn id="14" dur="500" fill="hold"/>
                                        <p:tgtEl>
                                          <p:spTgt spid="92169"/>
                                        </p:tgtEl>
                                        <p:attrNameLst>
                                          <p:attrName>ppt_w</p:attrName>
                                        </p:attrNameLst>
                                      </p:cBhvr>
                                      <p:tavLst>
                                        <p:tav tm="0">
                                          <p:val>
                                            <p:fltVal val="0"/>
                                          </p:val>
                                        </p:tav>
                                        <p:tav tm="100000">
                                          <p:val>
                                            <p:strVal val="#ppt_w"/>
                                          </p:val>
                                        </p:tav>
                                      </p:tavLst>
                                    </p:anim>
                                    <p:anim calcmode="lin" valueType="num">
                                      <p:cBhvr>
                                        <p:cTn id="15" dur="500" fill="hold"/>
                                        <p:tgtEl>
                                          <p:spTgt spid="92169"/>
                                        </p:tgtEl>
                                        <p:attrNameLst>
                                          <p:attrName>ppt_h</p:attrName>
                                        </p:attrNameLst>
                                      </p:cBhvr>
                                      <p:tavLst>
                                        <p:tav tm="0">
                                          <p:val>
                                            <p:fltVal val="0"/>
                                          </p:val>
                                        </p:tav>
                                        <p:tav tm="100000">
                                          <p:val>
                                            <p:strVal val="#ppt_h"/>
                                          </p:val>
                                        </p:tav>
                                      </p:tavLst>
                                    </p:anim>
                                    <p:animEffect transition="in" filter="fade">
                                      <p:cBhvr>
                                        <p:cTn id="16" dur="500"/>
                                        <p:tgtEl>
                                          <p:spTgt spid="92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57042"/>
          <a:stretch>
            <a:fillRect/>
          </a:stretch>
        </p:blipFill>
        <p:spPr bwMode="auto">
          <a:xfrm>
            <a:off x="128588" y="1600200"/>
            <a:ext cx="6881812"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79681" b="13734"/>
          <a:stretch>
            <a:fillRect/>
          </a:stretch>
        </p:blipFill>
        <p:spPr bwMode="auto">
          <a:xfrm>
            <a:off x="128588" y="6019800"/>
            <a:ext cx="68818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Stump%20Speaking"/>
          <p:cNvPicPr>
            <a:picLocks noChangeAspect="1" noChangeArrowheads="1"/>
          </p:cNvPicPr>
          <p:nvPr/>
        </p:nvPicPr>
        <p:blipFill>
          <a:blip r:embed="rId3">
            <a:extLst>
              <a:ext uri="{28A0092B-C50C-407E-A947-70E740481C1C}">
                <a14:useLocalDpi xmlns:a14="http://schemas.microsoft.com/office/drawing/2010/main" val="0"/>
              </a:ext>
            </a:extLst>
          </a:blip>
          <a:srcRect l="11871" t="16545" r="3535"/>
          <a:stretch>
            <a:fillRect/>
          </a:stretch>
        </p:blipFill>
        <p:spPr bwMode="auto">
          <a:xfrm>
            <a:off x="4802188" y="1890713"/>
            <a:ext cx="4189412"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p:cNvSpPr>
            <a:spLocks noChangeArrowheads="1"/>
          </p:cNvSpPr>
          <p:nvPr/>
        </p:nvSpPr>
        <p:spPr bwMode="auto">
          <a:xfrm>
            <a:off x="152400" y="152400"/>
            <a:ext cx="8791575" cy="99104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dirty="0">
                <a:solidFill>
                  <a:schemeClr val="bg1"/>
                </a:solidFill>
                <a:latin typeface="Rockwell"/>
                <a:cs typeface="Rockwell"/>
              </a:rPr>
              <a:t>From 1800 to 1840, states removed property and </a:t>
            </a:r>
            <a:br>
              <a:rPr lang="en-US" sz="2400" dirty="0">
                <a:solidFill>
                  <a:schemeClr val="bg1"/>
                </a:solidFill>
                <a:latin typeface="Rockwell"/>
                <a:cs typeface="Rockwell"/>
              </a:rPr>
            </a:br>
            <a:r>
              <a:rPr lang="en-US" sz="2400" dirty="0">
                <a:solidFill>
                  <a:schemeClr val="bg1"/>
                </a:solidFill>
                <a:latin typeface="Rockwell"/>
                <a:cs typeface="Rockwell"/>
              </a:rPr>
              <a:t>tax restrictions which allowed 90% of “common” white men to vote (“universal white male suffrage”)</a:t>
            </a:r>
          </a:p>
        </p:txBody>
      </p:sp>
    </p:spTree>
    <p:extLst>
      <p:ext uri="{BB962C8B-B14F-4D97-AF65-F5344CB8AC3E}">
        <p14:creationId xmlns:p14="http://schemas.microsoft.com/office/powerpoint/2010/main" val="15574772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ffectLst/>
                <a:ea typeface="+mj-ea"/>
                <a:cs typeface="+mj-cs"/>
              </a:rPr>
              <a:t>Universal White Male Suffrage</a:t>
            </a:r>
            <a:endParaRPr lang="en-US" dirty="0">
              <a:effectLst/>
              <a:ea typeface="+mj-ea"/>
              <a:cs typeface="+mj-cs"/>
            </a:endParaRPr>
          </a:p>
        </p:txBody>
      </p:sp>
      <p:pic>
        <p:nvPicPr>
          <p:cNvPr id="8194" name="Picture 3" descr="map-Extending Voting Rights for White Males-1800-183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52400" y="1295400"/>
            <a:ext cx="8799513" cy="5105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9233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534400" cy="965664"/>
          </a:xfrm>
        </p:spPr>
        <p:txBody>
          <a:bodyPr>
            <a:noAutofit/>
          </a:bodyPr>
          <a:lstStyle/>
          <a:p>
            <a:pPr algn="l"/>
            <a:r>
              <a:rPr lang="en-US" sz="4400" b="1" dirty="0"/>
              <a:t>Direct Balloting for President</a:t>
            </a:r>
          </a:p>
        </p:txBody>
      </p:sp>
      <p:sp>
        <p:nvSpPr>
          <p:cNvPr id="6" name="Rounded Rectangle 5"/>
          <p:cNvSpPr/>
          <p:nvPr/>
        </p:nvSpPr>
        <p:spPr>
          <a:xfrm>
            <a:off x="914400" y="4114800"/>
            <a:ext cx="2971800" cy="12192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State Legislature</a:t>
            </a:r>
          </a:p>
        </p:txBody>
      </p:sp>
      <p:sp>
        <p:nvSpPr>
          <p:cNvPr id="13" name="Rounded Rectangle 12"/>
          <p:cNvSpPr/>
          <p:nvPr/>
        </p:nvSpPr>
        <p:spPr>
          <a:xfrm>
            <a:off x="914400" y="5638800"/>
            <a:ext cx="2971800" cy="838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Voters</a:t>
            </a:r>
          </a:p>
        </p:txBody>
      </p:sp>
      <p:sp>
        <p:nvSpPr>
          <p:cNvPr id="14" name="Rounded Rectangle 13"/>
          <p:cNvSpPr/>
          <p:nvPr/>
        </p:nvSpPr>
        <p:spPr>
          <a:xfrm>
            <a:off x="914400" y="2590800"/>
            <a:ext cx="2971800" cy="1219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Presidential Electors</a:t>
            </a:r>
          </a:p>
        </p:txBody>
      </p:sp>
      <p:sp>
        <p:nvSpPr>
          <p:cNvPr id="15" name="Rounded Rectangle 14"/>
          <p:cNvSpPr/>
          <p:nvPr/>
        </p:nvSpPr>
        <p:spPr>
          <a:xfrm>
            <a:off x="914400" y="1600200"/>
            <a:ext cx="2971800" cy="6858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President</a:t>
            </a:r>
          </a:p>
        </p:txBody>
      </p:sp>
      <p:sp>
        <p:nvSpPr>
          <p:cNvPr id="7" name="Up Arrow 6"/>
          <p:cNvSpPr/>
          <p:nvPr/>
        </p:nvSpPr>
        <p:spPr>
          <a:xfrm>
            <a:off x="1981200" y="5257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Up Arrow 15"/>
          <p:cNvSpPr/>
          <p:nvPr/>
        </p:nvSpPr>
        <p:spPr>
          <a:xfrm>
            <a:off x="1981200" y="2209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Up Arrow 16"/>
          <p:cNvSpPr/>
          <p:nvPr/>
        </p:nvSpPr>
        <p:spPr>
          <a:xfrm>
            <a:off x="1981200" y="3733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3886200" y="1600200"/>
            <a:ext cx="5029200" cy="1600438"/>
          </a:xfrm>
          <a:prstGeom prst="rect">
            <a:avLst/>
          </a:prstGeom>
          <a:noFill/>
        </p:spPr>
        <p:txBody>
          <a:bodyPr wrap="square" rtlCol="0">
            <a:spAutoFit/>
          </a:bodyPr>
          <a:lstStyle/>
          <a:p>
            <a:pPr algn="ctr"/>
            <a:r>
              <a:rPr lang="en-US" sz="3200" b="1" dirty="0"/>
              <a:t>The Old System</a:t>
            </a:r>
          </a:p>
          <a:p>
            <a:pPr algn="ctr"/>
            <a:r>
              <a:rPr lang="en-US" sz="1050" i="1" dirty="0"/>
              <a:t> </a:t>
            </a:r>
            <a:r>
              <a:rPr lang="en-US" sz="2800" i="1" dirty="0"/>
              <a:t/>
            </a:r>
            <a:br>
              <a:rPr lang="en-US" sz="2800" i="1" dirty="0"/>
            </a:br>
            <a:r>
              <a:rPr lang="en-US"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Indirect </a:t>
            </a:r>
            <a:r>
              <a:rPr lang="en-US" sz="2800" b="1" dirty="0"/>
              <a:t>Election</a:t>
            </a:r>
          </a:p>
          <a:p>
            <a:pPr algn="ctr"/>
            <a:r>
              <a:rPr lang="en-US" sz="2400" dirty="0"/>
              <a:t>(Aristocracy)</a:t>
            </a:r>
          </a:p>
        </p:txBody>
      </p:sp>
      <p:sp>
        <p:nvSpPr>
          <p:cNvPr id="19" name="TextBox 18"/>
          <p:cNvSpPr txBox="1"/>
          <p:nvPr/>
        </p:nvSpPr>
        <p:spPr>
          <a:xfrm>
            <a:off x="3810000" y="1600200"/>
            <a:ext cx="5029200" cy="1600438"/>
          </a:xfrm>
          <a:prstGeom prst="rect">
            <a:avLst/>
          </a:prstGeom>
          <a:noFill/>
        </p:spPr>
        <p:txBody>
          <a:bodyPr wrap="square" rtlCol="0">
            <a:spAutoFit/>
          </a:bodyPr>
          <a:lstStyle/>
          <a:p>
            <a:pPr algn="ctr"/>
            <a:r>
              <a:rPr lang="en-US" sz="3200" b="1" dirty="0"/>
              <a:t>The New System</a:t>
            </a:r>
          </a:p>
          <a:p>
            <a:pPr algn="ctr"/>
            <a:r>
              <a:rPr lang="en-US" sz="1050" i="1" dirty="0"/>
              <a:t> </a:t>
            </a:r>
            <a:r>
              <a:rPr lang="en-US" sz="2800" i="1" dirty="0"/>
              <a:t/>
            </a:r>
            <a:br>
              <a:rPr lang="en-US" sz="2800" i="1" dirty="0"/>
            </a:br>
            <a:r>
              <a:rPr lang="en-US"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Direct </a:t>
            </a:r>
            <a:r>
              <a:rPr lang="en-US" sz="2800" b="1" dirty="0"/>
              <a:t>Election</a:t>
            </a:r>
          </a:p>
          <a:p>
            <a:pPr algn="ctr"/>
            <a:r>
              <a:rPr lang="en-US" sz="2400" dirty="0"/>
              <a:t>(Democracy)</a:t>
            </a:r>
          </a:p>
        </p:txBody>
      </p:sp>
      <p:sp>
        <p:nvSpPr>
          <p:cNvPr id="22" name="Up Arrow 21"/>
          <p:cNvSpPr/>
          <p:nvPr/>
        </p:nvSpPr>
        <p:spPr>
          <a:xfrm>
            <a:off x="1981200" y="3657600"/>
            <a:ext cx="762000" cy="21336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8" name="Group 17"/>
          <p:cNvGrpSpPr/>
          <p:nvPr/>
        </p:nvGrpSpPr>
        <p:grpSpPr>
          <a:xfrm>
            <a:off x="4114800" y="3487847"/>
            <a:ext cx="5029200" cy="3370153"/>
            <a:chOff x="4114800" y="3534013"/>
            <a:chExt cx="5029200" cy="3370153"/>
          </a:xfrm>
        </p:grpSpPr>
        <p:sp>
          <p:nvSpPr>
            <p:cNvPr id="20" name="TextBox 19"/>
            <p:cNvSpPr txBox="1"/>
            <p:nvPr/>
          </p:nvSpPr>
          <p:spPr>
            <a:xfrm>
              <a:off x="4114800" y="3534013"/>
              <a:ext cx="5029200" cy="3370153"/>
            </a:xfrm>
            <a:prstGeom prst="rect">
              <a:avLst/>
            </a:prstGeom>
            <a:solidFill>
              <a:schemeClr val="bg2">
                <a:lumMod val="75000"/>
                <a:alpha val="85000"/>
              </a:schemeClr>
            </a:solidFill>
            <a:scene3d>
              <a:camera prst="orthographicFront"/>
              <a:lightRig rig="threePt" dir="t"/>
            </a:scene3d>
            <a:sp3d>
              <a:bevelT/>
            </a:sp3d>
          </p:spPr>
          <p:txBody>
            <a:bodyPr wrap="square" lIns="182880" tIns="182880" rIns="182880" bIns="228600" rtlCol="0">
              <a:spAutoFit/>
            </a:bodyPr>
            <a:lstStyle/>
            <a:p>
              <a:pPr marL="850900"/>
              <a:r>
                <a:rPr lang="en-US" sz="2600" i="1" dirty="0"/>
                <a:t>By 1836, voters in all states except for South</a:t>
              </a:r>
            </a:p>
            <a:p>
              <a:r>
                <a:rPr lang="en-US" sz="2600" i="1" dirty="0"/>
                <a:t>Carolina were casting</a:t>
              </a:r>
            </a:p>
            <a:p>
              <a:r>
                <a:rPr lang="en-US" sz="2600" i="1" dirty="0"/>
                <a:t>direct ballots for presidential electors.</a:t>
              </a:r>
            </a:p>
            <a:p>
              <a:endParaRPr lang="en-US" i="1" dirty="0"/>
            </a:p>
            <a:p>
              <a:r>
                <a:rPr lang="en-US" sz="2200" i="1" dirty="0"/>
                <a:t>South Carolina continued to select electors indirectly until 1860.</a:t>
              </a:r>
            </a:p>
          </p:txBody>
        </p:sp>
        <p:pic>
          <p:nvPicPr>
            <p:cNvPr id="24" name="Picture 3" descr="C:\Users\Tom\AppData\Local\Microsoft\Windows\Temporary Internet Files\Content.IE5\1IYVTH2R\MC900027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773" y="3733799"/>
              <a:ext cx="874627" cy="8305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7109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42" presetClass="exit" presetSubtype="0" fill="hold" grpId="1" nodeType="withEffect">
                                  <p:stCondLst>
                                    <p:cond delay="0"/>
                                  </p:stCondLst>
                                  <p:childTnLst>
                                    <p:animEffect transition="out" filter="fade">
                                      <p:cBhvr>
                                        <p:cTn id="56" dur="1000"/>
                                        <p:tgtEl>
                                          <p:spTgt spid="6"/>
                                        </p:tgtEl>
                                      </p:cBhvr>
                                    </p:animEffect>
                                    <p:anim calcmode="lin" valueType="num">
                                      <p:cBhvr>
                                        <p:cTn id="57" dur="1000"/>
                                        <p:tgtEl>
                                          <p:spTgt spid="6"/>
                                        </p:tgtEl>
                                        <p:attrNameLst>
                                          <p:attrName>ppt_x</p:attrName>
                                        </p:attrNameLst>
                                      </p:cBhvr>
                                      <p:tavLst>
                                        <p:tav tm="0">
                                          <p:val>
                                            <p:strVal val="ppt_x"/>
                                          </p:val>
                                        </p:tav>
                                        <p:tav tm="100000">
                                          <p:val>
                                            <p:strVal val="ppt_x"/>
                                          </p:val>
                                        </p:tav>
                                      </p:tavLst>
                                    </p:anim>
                                    <p:anim calcmode="lin" valueType="num">
                                      <p:cBhvr>
                                        <p:cTn id="58" dur="1000"/>
                                        <p:tgtEl>
                                          <p:spTgt spid="6"/>
                                        </p:tgtEl>
                                        <p:attrNameLst>
                                          <p:attrName>ppt_y</p:attrName>
                                        </p:attrNameLst>
                                      </p:cBhvr>
                                      <p:tavLst>
                                        <p:tav tm="0">
                                          <p:val>
                                            <p:strVal val="ppt_y"/>
                                          </p:val>
                                        </p:tav>
                                        <p:tav tm="100000">
                                          <p:val>
                                            <p:strVal val="ppt_y+.1"/>
                                          </p:val>
                                        </p:tav>
                                      </p:tavLst>
                                    </p:anim>
                                    <p:set>
                                      <p:cBhvr>
                                        <p:cTn id="59" dur="1" fill="hold">
                                          <p:stCondLst>
                                            <p:cond delay="999"/>
                                          </p:stCondLst>
                                        </p:cTn>
                                        <p:tgtEl>
                                          <p:spTgt spid="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1500"/>
                            </p:stCondLst>
                            <p:childTnLst>
                              <p:par>
                                <p:cTn id="67" presetID="22" presetClass="entr" presetSubtype="4"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heel(1)">
                                      <p:cBhvr>
                                        <p:cTn id="7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4" grpId="0" animBg="1"/>
      <p:bldP spid="15" grpId="0" animBg="1"/>
      <p:bldP spid="7" grpId="0" animBg="1"/>
      <p:bldP spid="7" grpId="1" animBg="1"/>
      <p:bldP spid="16" grpId="0" animBg="1"/>
      <p:bldP spid="17" grpId="0" animBg="1"/>
      <p:bldP spid="17" grpId="1" animBg="1"/>
      <p:bldP spid="8" grpId="0"/>
      <p:bldP spid="19"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4"/>
          <p:cNvSpPr>
            <a:spLocks noGrp="1" noChangeArrowheads="1"/>
          </p:cNvSpPr>
          <p:nvPr>
            <p:ph type="title"/>
          </p:nvPr>
        </p:nvSpPr>
        <p:spPr>
          <a:xfrm>
            <a:off x="685800" y="304800"/>
            <a:ext cx="7772400" cy="762000"/>
          </a:xfrm>
        </p:spPr>
        <p:txBody>
          <a:bodyPr lIns="90488" tIns="44450" rIns="90488" bIns="44450">
            <a:normAutofit/>
          </a:bodyPr>
          <a:lstStyle/>
          <a:p>
            <a:pPr algn="ctr" eaLnBrk="1" fontAlgn="auto" hangingPunct="1">
              <a:spcAft>
                <a:spcPts val="0"/>
              </a:spcAft>
              <a:defRPr/>
            </a:pPr>
            <a:r>
              <a:rPr lang="en-US" dirty="0">
                <a:ea typeface="+mj-ea"/>
              </a:rPr>
              <a:t>Jackson Comes to Power</a:t>
            </a:r>
          </a:p>
        </p:txBody>
      </p:sp>
      <p:sp>
        <p:nvSpPr>
          <p:cNvPr id="18437" name="Rectangle 5"/>
          <p:cNvSpPr>
            <a:spLocks noGrp="1" noChangeArrowheads="1"/>
          </p:cNvSpPr>
          <p:nvPr>
            <p:ph idx="1"/>
          </p:nvPr>
        </p:nvSpPr>
        <p:spPr>
          <a:xfrm>
            <a:off x="0" y="1447800"/>
            <a:ext cx="9144000" cy="5410200"/>
          </a:xfrm>
        </p:spPr>
        <p:txBody>
          <a:bodyPr lIns="90488" tIns="44450" rIns="90488" bIns="44450">
            <a:normAutofit/>
          </a:bodyPr>
          <a:lstStyle/>
          <a:p>
            <a:pPr eaLnBrk="1" hangingPunct="1">
              <a:spcBef>
                <a:spcPct val="5000"/>
              </a:spcBef>
            </a:pPr>
            <a:r>
              <a:rPr lang="ja-JP" altLang="en-US" dirty="0">
                <a:latin typeface="Rockwell"/>
                <a:cs typeface="Rockwell"/>
              </a:rPr>
              <a:t>“</a:t>
            </a:r>
            <a:r>
              <a:rPr lang="en-US" dirty="0" err="1">
                <a:latin typeface="Rockwell"/>
                <a:cs typeface="Rockwell"/>
              </a:rPr>
              <a:t>Jacksonians</a:t>
            </a:r>
            <a:r>
              <a:rPr lang="ja-JP" altLang="en-US" dirty="0">
                <a:latin typeface="Rockwell"/>
                <a:cs typeface="Rockwell"/>
              </a:rPr>
              <a:t>”</a:t>
            </a:r>
            <a:r>
              <a:rPr lang="en-US" dirty="0">
                <a:latin typeface="Rockwell"/>
                <a:cs typeface="Rockwell"/>
              </a:rPr>
              <a:t> prepared for the election of 1828 by creating a well-organized, national campaign </a:t>
            </a:r>
          </a:p>
          <a:p>
            <a:pPr lvl="1" eaLnBrk="1" hangingPunct="1">
              <a:spcBef>
                <a:spcPct val="5000"/>
              </a:spcBef>
              <a:buSzPct val="75000"/>
            </a:pPr>
            <a:r>
              <a:rPr lang="en-US" dirty="0">
                <a:latin typeface="Rockwell"/>
                <a:cs typeface="Rockwell"/>
              </a:rPr>
              <a:t>Jackson (TN) formed a coalition with Adams</a:t>
            </a:r>
            <a:r>
              <a:rPr lang="ja-JP" altLang="en-US" dirty="0">
                <a:latin typeface="Rockwell"/>
                <a:cs typeface="Rockwell"/>
              </a:rPr>
              <a:t>’</a:t>
            </a:r>
            <a:r>
              <a:rPr lang="en-US" dirty="0">
                <a:latin typeface="Rockwell"/>
                <a:cs typeface="Rockwell"/>
              </a:rPr>
              <a:t> VP Calhoun (SC), Van Buren (NY), &amp; 2 newspaper editors (KY) to rival JQ Adams </a:t>
            </a:r>
          </a:p>
          <a:p>
            <a:pPr lvl="1" eaLnBrk="1" hangingPunct="1">
              <a:spcBef>
                <a:spcPct val="5000"/>
              </a:spcBef>
              <a:buSzPct val="75000"/>
            </a:pPr>
            <a:r>
              <a:rPr lang="en-US" dirty="0">
                <a:latin typeface="Rockwell"/>
                <a:cs typeface="Rockwell"/>
              </a:rPr>
              <a:t>Formed the basis of 1</a:t>
            </a:r>
            <a:r>
              <a:rPr lang="en-US" baseline="30000" dirty="0">
                <a:latin typeface="Rockwell"/>
                <a:cs typeface="Rockwell"/>
              </a:rPr>
              <a:t>st</a:t>
            </a:r>
            <a:r>
              <a:rPr lang="en-US" dirty="0">
                <a:latin typeface="Rockwell"/>
                <a:cs typeface="Rockwell"/>
              </a:rPr>
              <a:t> modern political</a:t>
            </a:r>
            <a:r>
              <a:rPr lang="en-US" sz="3800" dirty="0">
                <a:latin typeface="Rockwell"/>
                <a:cs typeface="Rockwell"/>
              </a:rPr>
              <a:t> </a:t>
            </a:r>
            <a:r>
              <a:rPr lang="en-US" dirty="0">
                <a:latin typeface="Rockwell"/>
                <a:cs typeface="Rockwell"/>
              </a:rPr>
              <a:t>party,</a:t>
            </a:r>
            <a:r>
              <a:rPr lang="en-US" sz="3800" dirty="0">
                <a:latin typeface="Rockwell"/>
                <a:cs typeface="Rockwell"/>
              </a:rPr>
              <a:t> </a:t>
            </a:r>
            <a:r>
              <a:rPr lang="en-US" dirty="0">
                <a:latin typeface="Rockwell"/>
                <a:cs typeface="Rockwell"/>
              </a:rPr>
              <a:t>calling</a:t>
            </a:r>
            <a:r>
              <a:rPr lang="en-US" sz="3800" dirty="0">
                <a:latin typeface="Rockwell"/>
                <a:cs typeface="Rockwell"/>
              </a:rPr>
              <a:t> </a:t>
            </a:r>
            <a:r>
              <a:rPr lang="en-US" dirty="0">
                <a:latin typeface="Rockwell"/>
                <a:cs typeface="Rockwell"/>
              </a:rPr>
              <a:t>themselves the </a:t>
            </a:r>
            <a:r>
              <a:rPr lang="ja-JP" altLang="en-US" dirty="0">
                <a:latin typeface="Rockwell"/>
                <a:cs typeface="Rockwell"/>
              </a:rPr>
              <a:t>“</a:t>
            </a:r>
            <a:r>
              <a:rPr lang="en-US" u="sng" dirty="0">
                <a:latin typeface="Rockwell"/>
                <a:cs typeface="Rockwell"/>
              </a:rPr>
              <a:t>Democrats</a:t>
            </a:r>
            <a:r>
              <a:rPr lang="ja-JP" altLang="en-US" dirty="0">
                <a:latin typeface="Rockwell"/>
                <a:cs typeface="Rockwell"/>
              </a:rPr>
              <a:t>”</a:t>
            </a:r>
            <a:endParaRPr lang="en-US" dirty="0">
              <a:latin typeface="Rockwell"/>
              <a:cs typeface="Rockwell"/>
            </a:endParaRPr>
          </a:p>
        </p:txBody>
      </p:sp>
      <p:sp>
        <p:nvSpPr>
          <p:cNvPr id="105474" name="AutoShape 2"/>
          <p:cNvSpPr>
            <a:spLocks noChangeArrowheads="1"/>
          </p:cNvSpPr>
          <p:nvPr/>
        </p:nvSpPr>
        <p:spPr bwMode="auto">
          <a:xfrm>
            <a:off x="0" y="5334000"/>
            <a:ext cx="8458200" cy="1524000"/>
          </a:xfrm>
          <a:prstGeom prst="wedgeRectCallout">
            <a:avLst>
              <a:gd name="adj1" fmla="val -6810"/>
              <a:gd name="adj2" fmla="val -87986"/>
            </a:avLst>
          </a:prstGeom>
          <a:solidFill>
            <a:srgbClr val="FFCC99"/>
          </a:solidFill>
          <a:ln w="38100">
            <a:solidFill>
              <a:schemeClr val="tx1"/>
            </a:solidFill>
            <a:miter lim="800000"/>
            <a:headEnd/>
            <a:tailEnd/>
          </a:ln>
        </p:spPr>
        <p:txBody>
          <a:bodyPr/>
          <a:lstStyle/>
          <a:p>
            <a:pPr algn="ctr">
              <a:lnSpc>
                <a:spcPct val="85000"/>
              </a:lnSpc>
            </a:pPr>
            <a:r>
              <a:rPr lang="ja-JP" altLang="en-US" sz="2800" dirty="0">
                <a:solidFill>
                  <a:srgbClr val="000000"/>
                </a:solidFill>
              </a:rPr>
              <a:t>“</a:t>
            </a:r>
            <a:r>
              <a:rPr lang="en-US" sz="2800" dirty="0">
                <a:solidFill>
                  <a:srgbClr val="000000"/>
                </a:solidFill>
              </a:rPr>
              <a:t>Democrats</a:t>
            </a:r>
            <a:r>
              <a:rPr lang="ja-JP" altLang="en-US" sz="2800" dirty="0">
                <a:solidFill>
                  <a:srgbClr val="000000"/>
                </a:solidFill>
              </a:rPr>
              <a:t>”</a:t>
            </a:r>
            <a:r>
              <a:rPr lang="en-US" sz="2800" dirty="0">
                <a:solidFill>
                  <a:srgbClr val="000000"/>
                </a:solidFill>
              </a:rPr>
              <a:t> distinguished themselves as different from the </a:t>
            </a:r>
            <a:r>
              <a:rPr lang="ja-JP" altLang="en-US" sz="2800" dirty="0">
                <a:solidFill>
                  <a:srgbClr val="000000"/>
                </a:solidFill>
              </a:rPr>
              <a:t>“</a:t>
            </a:r>
            <a:r>
              <a:rPr lang="en-US" sz="2800" dirty="0">
                <a:solidFill>
                  <a:srgbClr val="000000"/>
                </a:solidFill>
              </a:rPr>
              <a:t>Nationalist Republicans</a:t>
            </a:r>
            <a:r>
              <a:rPr lang="ja-JP" altLang="en-US" sz="2800" dirty="0">
                <a:solidFill>
                  <a:srgbClr val="000000"/>
                </a:solidFill>
              </a:rPr>
              <a:t>”</a:t>
            </a:r>
            <a:r>
              <a:rPr lang="en-US" sz="2800" dirty="0">
                <a:solidFill>
                  <a:srgbClr val="000000"/>
                </a:solidFill>
              </a:rPr>
              <a:t> who has strayed from the Jeffersonian ideal</a:t>
            </a:r>
          </a:p>
        </p:txBody>
      </p:sp>
      <p:sp>
        <p:nvSpPr>
          <p:cNvPr id="105475" name="AutoShape 3"/>
          <p:cNvSpPr>
            <a:spLocks noChangeArrowheads="1"/>
          </p:cNvSpPr>
          <p:nvPr/>
        </p:nvSpPr>
        <p:spPr bwMode="auto">
          <a:xfrm>
            <a:off x="304800" y="685800"/>
            <a:ext cx="8839200" cy="1066800"/>
          </a:xfrm>
          <a:prstGeom prst="wedgeRectCallout">
            <a:avLst>
              <a:gd name="adj1" fmla="val -15819"/>
              <a:gd name="adj2" fmla="val 139167"/>
            </a:avLst>
          </a:prstGeom>
          <a:solidFill>
            <a:srgbClr val="CCFFCC"/>
          </a:solidFill>
          <a:ln w="38100">
            <a:solidFill>
              <a:schemeClr val="tx1"/>
            </a:solidFill>
            <a:miter lim="800000"/>
            <a:headEnd/>
            <a:tailEnd/>
          </a:ln>
        </p:spPr>
        <p:txBody>
          <a:bodyPr/>
          <a:lstStyle/>
          <a:p>
            <a:pPr algn="ctr">
              <a:lnSpc>
                <a:spcPct val="85000"/>
              </a:lnSpc>
            </a:pPr>
            <a:r>
              <a:rPr lang="en-US" sz="2800" dirty="0">
                <a:solidFill>
                  <a:srgbClr val="000000"/>
                </a:solidFill>
              </a:rPr>
              <a:t>But, these </a:t>
            </a:r>
            <a:r>
              <a:rPr lang="ja-JP" altLang="en-US" sz="2800" dirty="0">
                <a:solidFill>
                  <a:srgbClr val="000000"/>
                </a:solidFill>
              </a:rPr>
              <a:t>“</a:t>
            </a:r>
            <a:r>
              <a:rPr lang="en-US" sz="2800" dirty="0">
                <a:solidFill>
                  <a:srgbClr val="000000"/>
                </a:solidFill>
              </a:rPr>
              <a:t>Jacksonian Democrats</a:t>
            </a:r>
            <a:r>
              <a:rPr lang="ja-JP" altLang="en-US" sz="2800" dirty="0">
                <a:solidFill>
                  <a:srgbClr val="000000"/>
                </a:solidFill>
              </a:rPr>
              <a:t>”</a:t>
            </a:r>
            <a:r>
              <a:rPr lang="en-US" sz="2800" dirty="0">
                <a:solidFill>
                  <a:srgbClr val="000000"/>
                </a:solidFill>
              </a:rPr>
              <a:t> are not going to mirror the </a:t>
            </a:r>
            <a:r>
              <a:rPr lang="ja-JP" altLang="en-US" sz="2800" dirty="0">
                <a:solidFill>
                  <a:srgbClr val="000000"/>
                </a:solidFill>
              </a:rPr>
              <a:t>“</a:t>
            </a:r>
            <a:r>
              <a:rPr lang="en-US" sz="2800" dirty="0">
                <a:solidFill>
                  <a:srgbClr val="000000"/>
                </a:solidFill>
              </a:rPr>
              <a:t>Jeffersonian Republicans</a:t>
            </a:r>
            <a:r>
              <a:rPr lang="ja-JP" altLang="en-US" sz="2800" dirty="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03087875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ppt_w</p:attrName>
                                        </p:attrNameLst>
                                      </p:cBhvr>
                                      <p:tavLst>
                                        <p:tav tm="0">
                                          <p:val>
                                            <p:fltVal val="0"/>
                                          </p:val>
                                        </p:tav>
                                        <p:tav tm="100000">
                                          <p:val>
                                            <p:strVal val="#ppt_w"/>
                                          </p:val>
                                        </p:tav>
                                      </p:tavLst>
                                    </p:anim>
                                    <p:anim calcmode="lin" valueType="num">
                                      <p:cBhvr>
                                        <p:cTn id="8" dur="500" fill="hold"/>
                                        <p:tgtEl>
                                          <p:spTgt spid="105474"/>
                                        </p:tgtEl>
                                        <p:attrNameLst>
                                          <p:attrName>ppt_h</p:attrName>
                                        </p:attrNameLst>
                                      </p:cBhvr>
                                      <p:tavLst>
                                        <p:tav tm="0">
                                          <p:val>
                                            <p:fltVal val="0"/>
                                          </p:val>
                                        </p:tav>
                                        <p:tav tm="100000">
                                          <p:val>
                                            <p:strVal val="#ppt_h"/>
                                          </p:val>
                                        </p:tav>
                                      </p:tavLst>
                                    </p:anim>
                                    <p:animEffect transition="in" filter="fade">
                                      <p:cBhvr>
                                        <p:cTn id="9" dur="500"/>
                                        <p:tgtEl>
                                          <p:spTgt spid="1054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5475"/>
                                        </p:tgtEl>
                                        <p:attrNameLst>
                                          <p:attrName>style.visibility</p:attrName>
                                        </p:attrNameLst>
                                      </p:cBhvr>
                                      <p:to>
                                        <p:strVal val="visible"/>
                                      </p:to>
                                    </p:set>
                                    <p:anim calcmode="lin" valueType="num">
                                      <p:cBhvr>
                                        <p:cTn id="14" dur="500" fill="hold"/>
                                        <p:tgtEl>
                                          <p:spTgt spid="105475"/>
                                        </p:tgtEl>
                                        <p:attrNameLst>
                                          <p:attrName>ppt_w</p:attrName>
                                        </p:attrNameLst>
                                      </p:cBhvr>
                                      <p:tavLst>
                                        <p:tav tm="0">
                                          <p:val>
                                            <p:fltVal val="0"/>
                                          </p:val>
                                        </p:tav>
                                        <p:tav tm="100000">
                                          <p:val>
                                            <p:strVal val="#ppt_w"/>
                                          </p:val>
                                        </p:tav>
                                      </p:tavLst>
                                    </p:anim>
                                    <p:anim calcmode="lin" valueType="num">
                                      <p:cBhvr>
                                        <p:cTn id="15" dur="500" fill="hold"/>
                                        <p:tgtEl>
                                          <p:spTgt spid="105475"/>
                                        </p:tgtEl>
                                        <p:attrNameLst>
                                          <p:attrName>ppt_h</p:attrName>
                                        </p:attrNameLst>
                                      </p:cBhvr>
                                      <p:tavLst>
                                        <p:tav tm="0">
                                          <p:val>
                                            <p:fltVal val="0"/>
                                          </p:val>
                                        </p:tav>
                                        <p:tav tm="100000">
                                          <p:val>
                                            <p:strVal val="#ppt_h"/>
                                          </p:val>
                                        </p:tav>
                                      </p:tavLst>
                                    </p:anim>
                                    <p:animEffect transition="in" filter="fade">
                                      <p:cBhvr>
                                        <p:cTn id="16"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p:bldP spid="1054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850"/>
            <a:ext cx="7772400" cy="2493900"/>
          </a:xfrm>
        </p:spPr>
        <p:txBody>
          <a:bodyPr>
            <a:normAutofit/>
          </a:bodyPr>
          <a:lstStyle/>
          <a:p>
            <a:r>
              <a:rPr lang="en-US" dirty="0" smtClean="0"/>
              <a:t>4. The Rise of Jackson and the Birth of Modern Democracy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a:t>
            </a:r>
            <a:r>
              <a:rPr lang="en-US" dirty="0"/>
              <a:t>4</a:t>
            </a:r>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4212" name="Rectangle 4"/>
          <p:cNvSpPr>
            <a:spLocks noGrp="1" noChangeArrowheads="1"/>
          </p:cNvSpPr>
          <p:nvPr>
            <p:ph type="title"/>
          </p:nvPr>
        </p:nvSpPr>
        <p:spPr>
          <a:xfrm>
            <a:off x="685800" y="304800"/>
            <a:ext cx="7772400" cy="838200"/>
          </a:xfrm>
        </p:spPr>
        <p:txBody>
          <a:bodyPr lIns="90488" tIns="44450" rIns="90488" bIns="44450"/>
          <a:lstStyle/>
          <a:p>
            <a:pPr algn="ctr" eaLnBrk="1" fontAlgn="auto" hangingPunct="1">
              <a:spcAft>
                <a:spcPts val="0"/>
              </a:spcAft>
              <a:defRPr/>
            </a:pPr>
            <a:r>
              <a:rPr lang="en-US" dirty="0">
                <a:ea typeface="+mj-ea"/>
              </a:rPr>
              <a:t>Jackson Comes to Power</a:t>
            </a:r>
          </a:p>
        </p:txBody>
      </p:sp>
      <p:sp>
        <p:nvSpPr>
          <p:cNvPr id="17413" name="Rectangle 5"/>
          <p:cNvSpPr>
            <a:spLocks noGrp="1" noChangeArrowheads="1"/>
          </p:cNvSpPr>
          <p:nvPr>
            <p:ph idx="1"/>
          </p:nvPr>
        </p:nvSpPr>
        <p:spPr>
          <a:xfrm>
            <a:off x="0" y="1600200"/>
            <a:ext cx="9144000" cy="5257800"/>
          </a:xfrm>
        </p:spPr>
        <p:txBody>
          <a:bodyPr lIns="90488" tIns="44450" rIns="90488" bIns="44450">
            <a:normAutofit/>
          </a:bodyPr>
          <a:lstStyle/>
          <a:p>
            <a:pPr eaLnBrk="1" hangingPunct="1">
              <a:lnSpc>
                <a:spcPct val="90000"/>
              </a:lnSpc>
              <a:buSzPct val="75000"/>
            </a:pPr>
            <a:r>
              <a:rPr lang="en-US" sz="3600" dirty="0">
                <a:latin typeface="Rockwell"/>
                <a:cs typeface="Rockwell"/>
              </a:rPr>
              <a:t>The election of 1828 changed American politics:</a:t>
            </a:r>
          </a:p>
          <a:p>
            <a:pPr lvl="1" eaLnBrk="1" hangingPunct="1">
              <a:lnSpc>
                <a:spcPct val="90000"/>
              </a:lnSpc>
              <a:buSzPct val="75000"/>
            </a:pPr>
            <a:r>
              <a:rPr lang="en-US" sz="3200" dirty="0">
                <a:latin typeface="Rockwell"/>
                <a:cs typeface="Rockwell"/>
              </a:rPr>
              <a:t>Showed the effectiveness of political parties in elections </a:t>
            </a:r>
          </a:p>
          <a:p>
            <a:pPr lvl="1" eaLnBrk="1" hangingPunct="1">
              <a:lnSpc>
                <a:spcPct val="90000"/>
              </a:lnSpc>
              <a:buSzPct val="75000"/>
            </a:pPr>
            <a:r>
              <a:rPr lang="en-US" sz="3200" dirty="0">
                <a:latin typeface="Rockwell"/>
                <a:cs typeface="Rockwell"/>
              </a:rPr>
              <a:t>It was the 1</a:t>
            </a:r>
            <a:r>
              <a:rPr lang="en-US" sz="3200" baseline="30000" dirty="0">
                <a:latin typeface="Rockwell"/>
                <a:cs typeface="Rockwell"/>
              </a:rPr>
              <a:t>st</a:t>
            </a:r>
            <a:r>
              <a:rPr lang="en-US" sz="3200" dirty="0">
                <a:latin typeface="Rockwell"/>
                <a:cs typeface="Rockwell"/>
              </a:rPr>
              <a:t> election with overt mudslinging &amp; propaganda </a:t>
            </a:r>
          </a:p>
          <a:p>
            <a:pPr lvl="1" eaLnBrk="1" hangingPunct="1">
              <a:lnSpc>
                <a:spcPct val="90000"/>
              </a:lnSpc>
              <a:buSzPct val="75000"/>
            </a:pPr>
            <a:r>
              <a:rPr lang="en-US" sz="3200" dirty="0">
                <a:latin typeface="Rockwell"/>
                <a:cs typeface="Rockwell"/>
              </a:rPr>
              <a:t>Exciting appeals to average the man (public rallies &amp; barbeques)</a:t>
            </a:r>
          </a:p>
          <a:p>
            <a:pPr eaLnBrk="1" hangingPunct="1">
              <a:lnSpc>
                <a:spcPct val="90000"/>
              </a:lnSpc>
              <a:buSzPct val="75000"/>
            </a:pPr>
            <a:r>
              <a:rPr lang="en-US" sz="3600" dirty="0">
                <a:latin typeface="Rockwell"/>
                <a:cs typeface="Rockwell"/>
              </a:rPr>
              <a:t>Jackson won the election as a </a:t>
            </a:r>
            <a:r>
              <a:rPr lang="ja-JP" altLang="en-US" sz="3600" dirty="0">
                <a:latin typeface="Rockwell"/>
                <a:cs typeface="Rockwell"/>
              </a:rPr>
              <a:t>“</a:t>
            </a:r>
            <a:r>
              <a:rPr lang="en-US" sz="3600" dirty="0">
                <a:latin typeface="Rockwell"/>
                <a:cs typeface="Rockwell"/>
              </a:rPr>
              <a:t>common man of the people</a:t>
            </a:r>
            <a:r>
              <a:rPr lang="ja-JP" altLang="en-US" sz="3600" dirty="0">
                <a:latin typeface="Rockwell"/>
                <a:cs typeface="Rockwell"/>
              </a:rPr>
              <a:t>”</a:t>
            </a:r>
            <a:endParaRPr lang="en-US" sz="3600" dirty="0">
              <a:latin typeface="Rockwell"/>
              <a:cs typeface="Rockwell"/>
            </a:endParaRPr>
          </a:p>
        </p:txBody>
      </p:sp>
      <p:sp>
        <p:nvSpPr>
          <p:cNvPr id="94214" name="AutoShape 6"/>
          <p:cNvSpPr>
            <a:spLocks noChangeArrowheads="1"/>
          </p:cNvSpPr>
          <p:nvPr/>
        </p:nvSpPr>
        <p:spPr bwMode="auto">
          <a:xfrm>
            <a:off x="1066800" y="4343400"/>
            <a:ext cx="5562600" cy="990600"/>
          </a:xfrm>
          <a:prstGeom prst="wedgeRectCallout">
            <a:avLst>
              <a:gd name="adj1" fmla="val -28759"/>
              <a:gd name="adj2" fmla="val -157852"/>
            </a:avLst>
          </a:prstGeom>
          <a:solidFill>
            <a:srgbClr val="FFCC99"/>
          </a:solidFill>
          <a:ln w="38100">
            <a:solidFill>
              <a:schemeClr val="tx1"/>
            </a:solidFill>
            <a:miter lim="800000"/>
            <a:headEnd/>
            <a:tailEnd/>
          </a:ln>
        </p:spPr>
        <p:txBody>
          <a:bodyPr/>
          <a:lstStyle/>
          <a:p>
            <a:pPr algn="ctr">
              <a:lnSpc>
                <a:spcPct val="80000"/>
              </a:lnSpc>
              <a:spcBef>
                <a:spcPct val="10000"/>
              </a:spcBef>
            </a:pPr>
            <a:r>
              <a:rPr lang="ja-JP" altLang="en-US" sz="2800">
                <a:solidFill>
                  <a:schemeClr val="bg1"/>
                </a:solidFill>
              </a:rPr>
              <a:t>“</a:t>
            </a:r>
            <a:r>
              <a:rPr lang="en-US" sz="2800" i="1">
                <a:solidFill>
                  <a:schemeClr val="bg1"/>
                </a:solidFill>
              </a:rPr>
              <a:t>Ms. Jackson is a bigamist</a:t>
            </a:r>
            <a:r>
              <a:rPr lang="ja-JP" altLang="en-US" sz="2800">
                <a:solidFill>
                  <a:schemeClr val="bg1"/>
                </a:solidFill>
              </a:rPr>
              <a:t>”</a:t>
            </a:r>
            <a:r>
              <a:rPr lang="en-US" sz="2800">
                <a:solidFill>
                  <a:schemeClr val="bg1"/>
                </a:solidFill>
              </a:rPr>
              <a:t> &amp; </a:t>
            </a:r>
            <a:r>
              <a:rPr lang="ja-JP" altLang="en-US" sz="2800">
                <a:solidFill>
                  <a:schemeClr val="bg1"/>
                </a:solidFill>
              </a:rPr>
              <a:t>“</a:t>
            </a:r>
            <a:r>
              <a:rPr lang="en-US" sz="2800" i="1">
                <a:solidFill>
                  <a:schemeClr val="bg1"/>
                </a:solidFill>
              </a:rPr>
              <a:t>Ms. Adams is a bastard</a:t>
            </a:r>
            <a:r>
              <a:rPr lang="ja-JP" altLang="en-US" sz="2800">
                <a:solidFill>
                  <a:schemeClr val="bg1"/>
                </a:solidFill>
              </a:rPr>
              <a:t>”</a:t>
            </a:r>
            <a:endParaRPr lang="en-US" sz="2800">
              <a:solidFill>
                <a:schemeClr val="bg1"/>
              </a:solidFill>
            </a:endParaRPr>
          </a:p>
        </p:txBody>
      </p:sp>
      <p:sp>
        <p:nvSpPr>
          <p:cNvPr id="94215" name="AutoShape 7"/>
          <p:cNvSpPr>
            <a:spLocks noChangeArrowheads="1"/>
          </p:cNvSpPr>
          <p:nvPr/>
        </p:nvSpPr>
        <p:spPr bwMode="auto">
          <a:xfrm>
            <a:off x="0" y="0"/>
            <a:ext cx="5562600" cy="1905000"/>
          </a:xfrm>
          <a:prstGeom prst="wedgeRectCallout">
            <a:avLst>
              <a:gd name="adj1" fmla="val 7324"/>
              <a:gd name="adj2" fmla="val 90949"/>
            </a:avLst>
          </a:prstGeom>
          <a:solidFill>
            <a:srgbClr val="FFFF99"/>
          </a:solidFill>
          <a:ln w="38100">
            <a:solidFill>
              <a:schemeClr val="tx1"/>
            </a:solidFill>
            <a:miter lim="800000"/>
            <a:headEnd/>
            <a:tailEnd/>
          </a:ln>
        </p:spPr>
        <p:txBody>
          <a:bodyPr/>
          <a:lstStyle/>
          <a:p>
            <a:pPr algn="ctr">
              <a:lnSpc>
                <a:spcPct val="80000"/>
              </a:lnSpc>
              <a:spcBef>
                <a:spcPct val="10000"/>
              </a:spcBef>
              <a:buSzPct val="75000"/>
            </a:pPr>
            <a:r>
              <a:rPr lang="en-US" sz="2800" dirty="0">
                <a:solidFill>
                  <a:schemeClr val="bg1"/>
                </a:solidFill>
              </a:rPr>
              <a:t>Democrats presented Jackson as </a:t>
            </a:r>
            <a:r>
              <a:rPr lang="ja-JP" altLang="en-US" sz="2800" dirty="0">
                <a:solidFill>
                  <a:schemeClr val="bg1"/>
                </a:solidFill>
              </a:rPr>
              <a:t>“</a:t>
            </a:r>
            <a:r>
              <a:rPr lang="en-US" sz="2800" dirty="0">
                <a:solidFill>
                  <a:schemeClr val="bg1"/>
                </a:solidFill>
              </a:rPr>
              <a:t>Old Hickory,</a:t>
            </a:r>
            <a:r>
              <a:rPr lang="ja-JP" altLang="en-US" sz="2800" dirty="0">
                <a:solidFill>
                  <a:schemeClr val="bg1"/>
                </a:solidFill>
              </a:rPr>
              <a:t>”</a:t>
            </a:r>
            <a:r>
              <a:rPr lang="en-US" sz="2800" dirty="0">
                <a:solidFill>
                  <a:schemeClr val="bg1"/>
                </a:solidFill>
              </a:rPr>
              <a:t> uneducated, a hero, a dueler &amp; a man of the people</a:t>
            </a:r>
          </a:p>
        </p:txBody>
      </p:sp>
      <p:sp>
        <p:nvSpPr>
          <p:cNvPr id="94216" name="AutoShape 8"/>
          <p:cNvSpPr>
            <a:spLocks noChangeArrowheads="1"/>
          </p:cNvSpPr>
          <p:nvPr/>
        </p:nvSpPr>
        <p:spPr bwMode="auto">
          <a:xfrm>
            <a:off x="5943600" y="0"/>
            <a:ext cx="3200400" cy="1905000"/>
          </a:xfrm>
          <a:prstGeom prst="wedgeRectCallout">
            <a:avLst>
              <a:gd name="adj1" fmla="val -42292"/>
              <a:gd name="adj2" fmla="val 102185"/>
            </a:avLst>
          </a:prstGeom>
          <a:solidFill>
            <a:srgbClr val="CCFFCC"/>
          </a:solidFill>
          <a:ln w="38100">
            <a:solidFill>
              <a:schemeClr val="tx1"/>
            </a:solidFill>
            <a:miter lim="800000"/>
            <a:headEnd/>
            <a:tailEnd/>
          </a:ln>
        </p:spPr>
        <p:txBody>
          <a:bodyPr/>
          <a:lstStyle/>
          <a:p>
            <a:pPr algn="ctr">
              <a:lnSpc>
                <a:spcPct val="80000"/>
              </a:lnSpc>
              <a:spcBef>
                <a:spcPct val="10000"/>
              </a:spcBef>
              <a:buSzPct val="75000"/>
            </a:pPr>
            <a:r>
              <a:rPr lang="en-US" sz="2800">
                <a:solidFill>
                  <a:schemeClr val="bg1"/>
                </a:solidFill>
              </a:rPr>
              <a:t>Democrats painted Adams as an out-of-touch aristocrat</a:t>
            </a:r>
          </a:p>
        </p:txBody>
      </p:sp>
    </p:spTree>
    <p:extLst>
      <p:ext uri="{BB962C8B-B14F-4D97-AF65-F5344CB8AC3E}">
        <p14:creationId xmlns:p14="http://schemas.microsoft.com/office/powerpoint/2010/main" val="37292201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p:cTn id="7" dur="500" fill="hold"/>
                                        <p:tgtEl>
                                          <p:spTgt spid="94214"/>
                                        </p:tgtEl>
                                        <p:attrNameLst>
                                          <p:attrName>ppt_w</p:attrName>
                                        </p:attrNameLst>
                                      </p:cBhvr>
                                      <p:tavLst>
                                        <p:tav tm="0">
                                          <p:val>
                                            <p:fltVal val="0"/>
                                          </p:val>
                                        </p:tav>
                                        <p:tav tm="100000">
                                          <p:val>
                                            <p:strVal val="#ppt_w"/>
                                          </p:val>
                                        </p:tav>
                                      </p:tavLst>
                                    </p:anim>
                                    <p:anim calcmode="lin" valueType="num">
                                      <p:cBhvr>
                                        <p:cTn id="8" dur="500" fill="hold"/>
                                        <p:tgtEl>
                                          <p:spTgt spid="94214"/>
                                        </p:tgtEl>
                                        <p:attrNameLst>
                                          <p:attrName>ppt_h</p:attrName>
                                        </p:attrNameLst>
                                      </p:cBhvr>
                                      <p:tavLst>
                                        <p:tav tm="0">
                                          <p:val>
                                            <p:fltVal val="0"/>
                                          </p:val>
                                        </p:tav>
                                        <p:tav tm="100000">
                                          <p:val>
                                            <p:strVal val="#ppt_h"/>
                                          </p:val>
                                        </p:tav>
                                      </p:tavLst>
                                    </p:anim>
                                    <p:animEffect transition="in" filter="fade">
                                      <p:cBhvr>
                                        <p:cTn id="9" dur="500"/>
                                        <p:tgtEl>
                                          <p:spTgt spid="942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94214"/>
                                        </p:tgtEl>
                                        <p:attrNameLst>
                                          <p:attrName>ppt_w</p:attrName>
                                        </p:attrNameLst>
                                      </p:cBhvr>
                                      <p:tavLst>
                                        <p:tav tm="0">
                                          <p:val>
                                            <p:strVal val="ppt_w"/>
                                          </p:val>
                                        </p:tav>
                                        <p:tav tm="100000">
                                          <p:val>
                                            <p:fltVal val="0"/>
                                          </p:val>
                                        </p:tav>
                                      </p:tavLst>
                                    </p:anim>
                                    <p:anim calcmode="lin" valueType="num">
                                      <p:cBhvr>
                                        <p:cTn id="14" dur="500"/>
                                        <p:tgtEl>
                                          <p:spTgt spid="94214"/>
                                        </p:tgtEl>
                                        <p:attrNameLst>
                                          <p:attrName>ppt_h</p:attrName>
                                        </p:attrNameLst>
                                      </p:cBhvr>
                                      <p:tavLst>
                                        <p:tav tm="0">
                                          <p:val>
                                            <p:strVal val="ppt_h"/>
                                          </p:val>
                                        </p:tav>
                                        <p:tav tm="100000">
                                          <p:val>
                                            <p:fltVal val="0"/>
                                          </p:val>
                                        </p:tav>
                                      </p:tavLst>
                                    </p:anim>
                                    <p:animEffect transition="out" filter="fade">
                                      <p:cBhvr>
                                        <p:cTn id="15" dur="500"/>
                                        <p:tgtEl>
                                          <p:spTgt spid="94214"/>
                                        </p:tgtEl>
                                      </p:cBhvr>
                                    </p:animEffect>
                                    <p:set>
                                      <p:cBhvr>
                                        <p:cTn id="16" dur="1" fill="hold">
                                          <p:stCondLst>
                                            <p:cond delay="499"/>
                                          </p:stCondLst>
                                        </p:cTn>
                                        <p:tgtEl>
                                          <p:spTgt spid="9421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4215"/>
                                        </p:tgtEl>
                                        <p:attrNameLst>
                                          <p:attrName>style.visibility</p:attrName>
                                        </p:attrNameLst>
                                      </p:cBhvr>
                                      <p:to>
                                        <p:strVal val="visible"/>
                                      </p:to>
                                    </p:set>
                                    <p:anim calcmode="lin" valueType="num">
                                      <p:cBhvr>
                                        <p:cTn id="21" dur="500" fill="hold"/>
                                        <p:tgtEl>
                                          <p:spTgt spid="94215"/>
                                        </p:tgtEl>
                                        <p:attrNameLst>
                                          <p:attrName>ppt_w</p:attrName>
                                        </p:attrNameLst>
                                      </p:cBhvr>
                                      <p:tavLst>
                                        <p:tav tm="0">
                                          <p:val>
                                            <p:fltVal val="0"/>
                                          </p:val>
                                        </p:tav>
                                        <p:tav tm="100000">
                                          <p:val>
                                            <p:strVal val="#ppt_w"/>
                                          </p:val>
                                        </p:tav>
                                      </p:tavLst>
                                    </p:anim>
                                    <p:anim calcmode="lin" valueType="num">
                                      <p:cBhvr>
                                        <p:cTn id="22" dur="500" fill="hold"/>
                                        <p:tgtEl>
                                          <p:spTgt spid="94215"/>
                                        </p:tgtEl>
                                        <p:attrNameLst>
                                          <p:attrName>ppt_h</p:attrName>
                                        </p:attrNameLst>
                                      </p:cBhvr>
                                      <p:tavLst>
                                        <p:tav tm="0">
                                          <p:val>
                                            <p:fltVal val="0"/>
                                          </p:val>
                                        </p:tav>
                                        <p:tav tm="100000">
                                          <p:val>
                                            <p:strVal val="#ppt_h"/>
                                          </p:val>
                                        </p:tav>
                                      </p:tavLst>
                                    </p:anim>
                                    <p:animEffect transition="in" filter="fade">
                                      <p:cBhvr>
                                        <p:cTn id="23" dur="500"/>
                                        <p:tgtEl>
                                          <p:spTgt spid="94215"/>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94216"/>
                                        </p:tgtEl>
                                        <p:attrNameLst>
                                          <p:attrName>style.visibility</p:attrName>
                                        </p:attrNameLst>
                                      </p:cBhvr>
                                      <p:to>
                                        <p:strVal val="visible"/>
                                      </p:to>
                                    </p:set>
                                    <p:anim calcmode="lin" valueType="num">
                                      <p:cBhvr>
                                        <p:cTn id="27" dur="500" fill="hold"/>
                                        <p:tgtEl>
                                          <p:spTgt spid="94216"/>
                                        </p:tgtEl>
                                        <p:attrNameLst>
                                          <p:attrName>ppt_w</p:attrName>
                                        </p:attrNameLst>
                                      </p:cBhvr>
                                      <p:tavLst>
                                        <p:tav tm="0">
                                          <p:val>
                                            <p:fltVal val="0"/>
                                          </p:val>
                                        </p:tav>
                                        <p:tav tm="100000">
                                          <p:val>
                                            <p:strVal val="#ppt_w"/>
                                          </p:val>
                                        </p:tav>
                                      </p:tavLst>
                                    </p:anim>
                                    <p:anim calcmode="lin" valueType="num">
                                      <p:cBhvr>
                                        <p:cTn id="28" dur="500" fill="hold"/>
                                        <p:tgtEl>
                                          <p:spTgt spid="94216"/>
                                        </p:tgtEl>
                                        <p:attrNameLst>
                                          <p:attrName>ppt_h</p:attrName>
                                        </p:attrNameLst>
                                      </p:cBhvr>
                                      <p:tavLst>
                                        <p:tav tm="0">
                                          <p:val>
                                            <p:fltVal val="0"/>
                                          </p:val>
                                        </p:tav>
                                        <p:tav tm="100000">
                                          <p:val>
                                            <p:strVal val="#ppt_h"/>
                                          </p:val>
                                        </p:tav>
                                      </p:tavLst>
                                    </p:anim>
                                    <p:animEffect transition="in" filter="fade">
                                      <p:cBhvr>
                                        <p:cTn id="29" dur="500"/>
                                        <p:tgtEl>
                                          <p:spTgt spid="942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xit" presetSubtype="0" fill="hold" grpId="1" nodeType="clickEffect">
                                  <p:stCondLst>
                                    <p:cond delay="0"/>
                                  </p:stCondLst>
                                  <p:childTnLst>
                                    <p:anim calcmode="lin" valueType="num">
                                      <p:cBhvr>
                                        <p:cTn id="33" dur="500"/>
                                        <p:tgtEl>
                                          <p:spTgt spid="94216"/>
                                        </p:tgtEl>
                                        <p:attrNameLst>
                                          <p:attrName>ppt_w</p:attrName>
                                        </p:attrNameLst>
                                      </p:cBhvr>
                                      <p:tavLst>
                                        <p:tav tm="0">
                                          <p:val>
                                            <p:strVal val="ppt_w"/>
                                          </p:val>
                                        </p:tav>
                                        <p:tav tm="100000">
                                          <p:val>
                                            <p:fltVal val="0"/>
                                          </p:val>
                                        </p:tav>
                                      </p:tavLst>
                                    </p:anim>
                                    <p:anim calcmode="lin" valueType="num">
                                      <p:cBhvr>
                                        <p:cTn id="34" dur="500"/>
                                        <p:tgtEl>
                                          <p:spTgt spid="94216"/>
                                        </p:tgtEl>
                                        <p:attrNameLst>
                                          <p:attrName>ppt_h</p:attrName>
                                        </p:attrNameLst>
                                      </p:cBhvr>
                                      <p:tavLst>
                                        <p:tav tm="0">
                                          <p:val>
                                            <p:strVal val="ppt_h"/>
                                          </p:val>
                                        </p:tav>
                                        <p:tav tm="100000">
                                          <p:val>
                                            <p:fltVal val="0"/>
                                          </p:val>
                                        </p:tav>
                                      </p:tavLst>
                                    </p:anim>
                                    <p:animEffect transition="out" filter="fade">
                                      <p:cBhvr>
                                        <p:cTn id="35" dur="500"/>
                                        <p:tgtEl>
                                          <p:spTgt spid="94216"/>
                                        </p:tgtEl>
                                      </p:cBhvr>
                                    </p:animEffect>
                                    <p:set>
                                      <p:cBhvr>
                                        <p:cTn id="36" dur="1" fill="hold">
                                          <p:stCondLst>
                                            <p:cond delay="499"/>
                                          </p:stCondLst>
                                        </p:cTn>
                                        <p:tgtEl>
                                          <p:spTgt spid="94216"/>
                                        </p:tgtEl>
                                        <p:attrNameLst>
                                          <p:attrName>style.visibility</p:attrName>
                                        </p:attrNameLst>
                                      </p:cBhvr>
                                      <p:to>
                                        <p:strVal val="hidden"/>
                                      </p:to>
                                    </p:set>
                                  </p:childTnLst>
                                </p:cTn>
                              </p:par>
                              <p:par>
                                <p:cTn id="37" presetID="53" presetClass="exit" presetSubtype="0" fill="hold" grpId="1" nodeType="withEffect">
                                  <p:stCondLst>
                                    <p:cond delay="0"/>
                                  </p:stCondLst>
                                  <p:childTnLst>
                                    <p:anim calcmode="lin" valueType="num">
                                      <p:cBhvr>
                                        <p:cTn id="38" dur="500"/>
                                        <p:tgtEl>
                                          <p:spTgt spid="94215"/>
                                        </p:tgtEl>
                                        <p:attrNameLst>
                                          <p:attrName>ppt_w</p:attrName>
                                        </p:attrNameLst>
                                      </p:cBhvr>
                                      <p:tavLst>
                                        <p:tav tm="0">
                                          <p:val>
                                            <p:strVal val="ppt_w"/>
                                          </p:val>
                                        </p:tav>
                                        <p:tav tm="100000">
                                          <p:val>
                                            <p:fltVal val="0"/>
                                          </p:val>
                                        </p:tav>
                                      </p:tavLst>
                                    </p:anim>
                                    <p:anim calcmode="lin" valueType="num">
                                      <p:cBhvr>
                                        <p:cTn id="39" dur="500"/>
                                        <p:tgtEl>
                                          <p:spTgt spid="94215"/>
                                        </p:tgtEl>
                                        <p:attrNameLst>
                                          <p:attrName>ppt_h</p:attrName>
                                        </p:attrNameLst>
                                      </p:cBhvr>
                                      <p:tavLst>
                                        <p:tav tm="0">
                                          <p:val>
                                            <p:strVal val="ppt_h"/>
                                          </p:val>
                                        </p:tav>
                                        <p:tav tm="100000">
                                          <p:val>
                                            <p:fltVal val="0"/>
                                          </p:val>
                                        </p:tav>
                                      </p:tavLst>
                                    </p:anim>
                                    <p:animEffect transition="out" filter="fade">
                                      <p:cBhvr>
                                        <p:cTn id="40" dur="500"/>
                                        <p:tgtEl>
                                          <p:spTgt spid="94215"/>
                                        </p:tgtEl>
                                      </p:cBhvr>
                                    </p:animEffect>
                                    <p:set>
                                      <p:cBhvr>
                                        <p:cTn id="41" dur="1" fill="hold">
                                          <p:stCondLst>
                                            <p:cond delay="499"/>
                                          </p:stCondLst>
                                        </p:cTn>
                                        <p:tgtEl>
                                          <p:spTgt spid="942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P spid="94214" grpId="1" animBg="1"/>
      <p:bldP spid="94215" grpId="0" animBg="1"/>
      <p:bldP spid="94215" grpId="1" animBg="1"/>
      <p:bldP spid="94216" grpId="0" animBg="1"/>
      <p:bldP spid="942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76200"/>
            <a:ext cx="8686800" cy="835613"/>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5000"/>
              </a:lnSpc>
            </a:pPr>
            <a:r>
              <a:rPr lang="en-US" sz="2800" dirty="0">
                <a:solidFill>
                  <a:srgbClr val="000000"/>
                </a:solidFill>
                <a:latin typeface="Rockwell"/>
                <a:cs typeface="Rockwell"/>
              </a:rPr>
              <a:t>Andrew </a:t>
            </a:r>
            <a:r>
              <a:rPr lang="en-US" sz="2800" dirty="0" smtClean="0">
                <a:solidFill>
                  <a:srgbClr val="000000"/>
                </a:solidFill>
                <a:latin typeface="Rockwell"/>
                <a:cs typeface="Rockwell"/>
              </a:rPr>
              <a:t>Jackson’s </a:t>
            </a:r>
            <a:r>
              <a:rPr lang="en-US" sz="2800" dirty="0">
                <a:solidFill>
                  <a:srgbClr val="000000"/>
                </a:solidFill>
                <a:latin typeface="Rockwell"/>
                <a:cs typeface="Rockwell"/>
              </a:rPr>
              <a:t>victory in the </a:t>
            </a:r>
            <a:br>
              <a:rPr lang="en-US" sz="2800" dirty="0">
                <a:solidFill>
                  <a:srgbClr val="000000"/>
                </a:solidFill>
                <a:latin typeface="Rockwell"/>
                <a:cs typeface="Rockwell"/>
              </a:rPr>
            </a:br>
            <a:r>
              <a:rPr lang="en-US" sz="2800" dirty="0">
                <a:solidFill>
                  <a:srgbClr val="000000"/>
                </a:solidFill>
                <a:latin typeface="Rockwell"/>
                <a:cs typeface="Rockwell"/>
              </a:rPr>
              <a:t>election of 1828 changed American politics</a:t>
            </a:r>
          </a:p>
        </p:txBody>
      </p:sp>
      <p:sp>
        <p:nvSpPr>
          <p:cNvPr id="24579" name="AutoShape 2" descr="http://upload.wikimedia.org/wikipedia/commons/9/9f/1828_Electoral_Map.png"/>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AutoShape 4" descr="http://upload.wikimedia.org/wikipedia/commons/9/9f/1828_Electoral_Map.png"/>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1" name="AutoShape 6" descr="http://upload.wikimedia.org/wikipedia/commons/9/9f/1828_Electoral_Map.png"/>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4582" name="Picture 7"/>
          <p:cNvPicPr>
            <a:picLocks noChangeAspect="1" noChangeArrowheads="1"/>
          </p:cNvPicPr>
          <p:nvPr/>
        </p:nvPicPr>
        <p:blipFill>
          <a:blip r:embed="rId2">
            <a:extLst>
              <a:ext uri="{28A0092B-C50C-407E-A947-70E740481C1C}">
                <a14:useLocalDpi xmlns:a14="http://schemas.microsoft.com/office/drawing/2010/main" val="0"/>
              </a:ext>
            </a:extLst>
          </a:blip>
          <a:srcRect t="2580"/>
          <a:stretch>
            <a:fillRect/>
          </a:stretch>
        </p:blipFill>
        <p:spPr bwMode="auto">
          <a:xfrm>
            <a:off x="1447800" y="1255713"/>
            <a:ext cx="7686675"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3" name="Picture 8" descr="Andrew_Jackson"/>
          <p:cNvPicPr>
            <a:picLocks noChangeAspect="1" noChangeArrowheads="1"/>
          </p:cNvPicPr>
          <p:nvPr/>
        </p:nvPicPr>
        <p:blipFill>
          <a:blip r:embed="rId3">
            <a:extLst>
              <a:ext uri="{28A0092B-C50C-407E-A947-70E740481C1C}">
                <a14:useLocalDpi xmlns:a14="http://schemas.microsoft.com/office/drawing/2010/main" val="0"/>
              </a:ext>
            </a:extLst>
          </a:blip>
          <a:srcRect l="7314" r="5962"/>
          <a:stretch>
            <a:fillRect/>
          </a:stretch>
        </p:blipFill>
        <p:spPr bwMode="auto">
          <a:xfrm>
            <a:off x="117475" y="1231900"/>
            <a:ext cx="27019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4550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idx="1"/>
          </p:nvPr>
        </p:nvSpPr>
        <p:spPr>
          <a:xfrm>
            <a:off x="0" y="0"/>
            <a:ext cx="9144000" cy="6858000"/>
          </a:xfrm>
          <a:solidFill>
            <a:srgbClr val="CCECFF"/>
          </a:solidFill>
        </p:spPr>
        <p:txBody>
          <a:bodyPr/>
          <a:lstStyle/>
          <a:p>
            <a:pPr algn="ctr" eaLnBrk="1" hangingPunct="1">
              <a:buFont typeface="Wingdings" charset="0"/>
              <a:buNone/>
            </a:pPr>
            <a:r>
              <a:rPr lang="en-US" dirty="0">
                <a:solidFill>
                  <a:srgbClr val="000000"/>
                </a:solidFill>
                <a:latin typeface="Rockwell"/>
                <a:cs typeface="Rockwell"/>
              </a:rPr>
              <a:t>Who is Andrew Jackson? </a:t>
            </a:r>
          </a:p>
        </p:txBody>
      </p:sp>
      <p:pic>
        <p:nvPicPr>
          <p:cNvPr id="101388" name="Picture 12" descr="img2"/>
          <p:cNvPicPr>
            <a:picLocks noChangeAspect="1" noChangeArrowheads="1"/>
          </p:cNvPicPr>
          <p:nvPr/>
        </p:nvPicPr>
        <p:blipFill>
          <a:blip r:embed="rId2">
            <a:extLst>
              <a:ext uri="{28A0092B-C50C-407E-A947-70E740481C1C}">
                <a14:useLocalDpi xmlns:a14="http://schemas.microsoft.com/office/drawing/2010/main" val="0"/>
              </a:ext>
            </a:extLst>
          </a:blip>
          <a:srcRect t="7463" r="5286" b="10448"/>
          <a:stretch>
            <a:fillRect/>
          </a:stretch>
        </p:blipFill>
        <p:spPr bwMode="auto">
          <a:xfrm>
            <a:off x="0" y="838200"/>
            <a:ext cx="4638675"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89" name="Picture 13" descr="content_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38200"/>
            <a:ext cx="3544888"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90" name="Picture 14" descr="3a03205v5w"/>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l="3839" t="4839" r="7631" b="4839"/>
          <a:stretch>
            <a:fillRect/>
          </a:stretch>
        </p:blipFill>
        <p:spPr bwMode="auto">
          <a:xfrm>
            <a:off x="4248150" y="914400"/>
            <a:ext cx="4895850" cy="5943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394" name="Picture 18" descr="1828_Electoral_Map"/>
          <p:cNvPicPr>
            <a:picLocks noChangeAspect="1" noChangeArrowheads="1"/>
          </p:cNvPicPr>
          <p:nvPr/>
        </p:nvPicPr>
        <p:blipFill>
          <a:blip r:embed="rId5">
            <a:lum bright="18000" contrast="24000"/>
            <a:extLst>
              <a:ext uri="{28A0092B-C50C-407E-A947-70E740481C1C}">
                <a14:useLocalDpi xmlns:a14="http://schemas.microsoft.com/office/drawing/2010/main" val="0"/>
              </a:ext>
            </a:extLst>
          </a:blip>
          <a:srcRect/>
          <a:stretch>
            <a:fillRect/>
          </a:stretch>
        </p:blipFill>
        <p:spPr bwMode="auto">
          <a:xfrm>
            <a:off x="-605692" y="7620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95" name="Picture 19" descr="1201"/>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20"/>
          <p:cNvSpPr txBox="1">
            <a:spLocks noChangeArrowheads="1"/>
          </p:cNvSpPr>
          <p:nvPr/>
        </p:nvSpPr>
        <p:spPr bwMode="auto">
          <a:xfrm>
            <a:off x="0" y="0"/>
            <a:ext cx="9144000" cy="646331"/>
          </a:xfrm>
          <a:prstGeom prst="rect">
            <a:avLst/>
          </a:prstGeom>
          <a:solidFill>
            <a:srgbClr val="FFFF99"/>
          </a:solidFill>
          <a:ln w="38100">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dirty="0" smtClean="0">
                <a:solidFill>
                  <a:schemeClr val="bg1"/>
                </a:solidFill>
                <a:latin typeface="Rockwell"/>
                <a:cs typeface="Rockwell"/>
              </a:rPr>
              <a:t>Jackson’s </a:t>
            </a:r>
            <a:r>
              <a:rPr lang="en-US" sz="3600" dirty="0">
                <a:solidFill>
                  <a:schemeClr val="bg1"/>
                </a:solidFill>
                <a:latin typeface="Rockwell"/>
                <a:cs typeface="Rockwell"/>
              </a:rPr>
              <a:t>wild &amp; rowdy inauguration </a:t>
            </a:r>
          </a:p>
        </p:txBody>
      </p:sp>
    </p:spTree>
    <p:extLst>
      <p:ext uri="{BB962C8B-B14F-4D97-AF65-F5344CB8AC3E}">
        <p14:creationId xmlns:p14="http://schemas.microsoft.com/office/powerpoint/2010/main" val="1752675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101388"/>
                                        </p:tgtEl>
                                        <p:attrNameLst>
                                          <p:attrName>ppt_w</p:attrName>
                                        </p:attrNameLst>
                                      </p:cBhvr>
                                      <p:tavLst>
                                        <p:tav tm="0">
                                          <p:val>
                                            <p:strVal val="ppt_w"/>
                                          </p:val>
                                        </p:tav>
                                        <p:tav tm="100000">
                                          <p:val>
                                            <p:fltVal val="0"/>
                                          </p:val>
                                        </p:tav>
                                      </p:tavLst>
                                    </p:anim>
                                    <p:anim calcmode="lin" valueType="num">
                                      <p:cBhvr>
                                        <p:cTn id="7" dur="500"/>
                                        <p:tgtEl>
                                          <p:spTgt spid="101388"/>
                                        </p:tgtEl>
                                        <p:attrNameLst>
                                          <p:attrName>ppt_h</p:attrName>
                                        </p:attrNameLst>
                                      </p:cBhvr>
                                      <p:tavLst>
                                        <p:tav tm="0">
                                          <p:val>
                                            <p:strVal val="ppt_h"/>
                                          </p:val>
                                        </p:tav>
                                        <p:tav tm="100000">
                                          <p:val>
                                            <p:fltVal val="0"/>
                                          </p:val>
                                        </p:tav>
                                      </p:tavLst>
                                    </p:anim>
                                    <p:animEffect transition="out" filter="fade">
                                      <p:cBhvr>
                                        <p:cTn id="8" dur="500"/>
                                        <p:tgtEl>
                                          <p:spTgt spid="101388"/>
                                        </p:tgtEl>
                                      </p:cBhvr>
                                    </p:animEffect>
                                    <p:set>
                                      <p:cBhvr>
                                        <p:cTn id="9" dur="1" fill="hold">
                                          <p:stCondLst>
                                            <p:cond delay="499"/>
                                          </p:stCondLst>
                                        </p:cTn>
                                        <p:tgtEl>
                                          <p:spTgt spid="101388"/>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101389"/>
                                        </p:tgtEl>
                                        <p:attrNameLst>
                                          <p:attrName>style.visibility</p:attrName>
                                        </p:attrNameLst>
                                      </p:cBhvr>
                                      <p:to>
                                        <p:strVal val="visible"/>
                                      </p:to>
                                    </p:set>
                                    <p:anim calcmode="lin" valueType="num">
                                      <p:cBhvr>
                                        <p:cTn id="12" dur="500" fill="hold"/>
                                        <p:tgtEl>
                                          <p:spTgt spid="101389"/>
                                        </p:tgtEl>
                                        <p:attrNameLst>
                                          <p:attrName>ppt_w</p:attrName>
                                        </p:attrNameLst>
                                      </p:cBhvr>
                                      <p:tavLst>
                                        <p:tav tm="0">
                                          <p:val>
                                            <p:fltVal val="0"/>
                                          </p:val>
                                        </p:tav>
                                        <p:tav tm="100000">
                                          <p:val>
                                            <p:strVal val="#ppt_w"/>
                                          </p:val>
                                        </p:tav>
                                      </p:tavLst>
                                    </p:anim>
                                    <p:anim calcmode="lin" valueType="num">
                                      <p:cBhvr>
                                        <p:cTn id="13" dur="500" fill="hold"/>
                                        <p:tgtEl>
                                          <p:spTgt spid="101389"/>
                                        </p:tgtEl>
                                        <p:attrNameLst>
                                          <p:attrName>ppt_h</p:attrName>
                                        </p:attrNameLst>
                                      </p:cBhvr>
                                      <p:tavLst>
                                        <p:tav tm="0">
                                          <p:val>
                                            <p:fltVal val="0"/>
                                          </p:val>
                                        </p:tav>
                                        <p:tav tm="100000">
                                          <p:val>
                                            <p:strVal val="#ppt_h"/>
                                          </p:val>
                                        </p:tav>
                                      </p:tavLst>
                                    </p:anim>
                                    <p:animEffect transition="in" filter="fade">
                                      <p:cBhvr>
                                        <p:cTn id="14" dur="500"/>
                                        <p:tgtEl>
                                          <p:spTgt spid="1013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nodeType="clickEffect">
                                  <p:stCondLst>
                                    <p:cond delay="0"/>
                                  </p:stCondLst>
                                  <p:childTnLst>
                                    <p:anim calcmode="lin" valueType="num">
                                      <p:cBhvr>
                                        <p:cTn id="18" dur="500"/>
                                        <p:tgtEl>
                                          <p:spTgt spid="101389"/>
                                        </p:tgtEl>
                                        <p:attrNameLst>
                                          <p:attrName>ppt_w</p:attrName>
                                        </p:attrNameLst>
                                      </p:cBhvr>
                                      <p:tavLst>
                                        <p:tav tm="0">
                                          <p:val>
                                            <p:strVal val="ppt_w"/>
                                          </p:val>
                                        </p:tav>
                                        <p:tav tm="100000">
                                          <p:val>
                                            <p:fltVal val="0"/>
                                          </p:val>
                                        </p:tav>
                                      </p:tavLst>
                                    </p:anim>
                                    <p:anim calcmode="lin" valueType="num">
                                      <p:cBhvr>
                                        <p:cTn id="19" dur="500"/>
                                        <p:tgtEl>
                                          <p:spTgt spid="101389"/>
                                        </p:tgtEl>
                                        <p:attrNameLst>
                                          <p:attrName>ppt_h</p:attrName>
                                        </p:attrNameLst>
                                      </p:cBhvr>
                                      <p:tavLst>
                                        <p:tav tm="0">
                                          <p:val>
                                            <p:strVal val="ppt_h"/>
                                          </p:val>
                                        </p:tav>
                                        <p:tav tm="100000">
                                          <p:val>
                                            <p:fltVal val="0"/>
                                          </p:val>
                                        </p:tav>
                                      </p:tavLst>
                                    </p:anim>
                                    <p:animEffect transition="out" filter="fade">
                                      <p:cBhvr>
                                        <p:cTn id="20" dur="500"/>
                                        <p:tgtEl>
                                          <p:spTgt spid="101389"/>
                                        </p:tgtEl>
                                      </p:cBhvr>
                                    </p:animEffect>
                                    <p:set>
                                      <p:cBhvr>
                                        <p:cTn id="21" dur="1" fill="hold">
                                          <p:stCondLst>
                                            <p:cond delay="499"/>
                                          </p:stCondLst>
                                        </p:cTn>
                                        <p:tgtEl>
                                          <p:spTgt spid="101389"/>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101390"/>
                                        </p:tgtEl>
                                        <p:attrNameLst>
                                          <p:attrName>style.visibility</p:attrName>
                                        </p:attrNameLst>
                                      </p:cBhvr>
                                      <p:to>
                                        <p:strVal val="visible"/>
                                      </p:to>
                                    </p:set>
                                    <p:anim calcmode="lin" valueType="num">
                                      <p:cBhvr>
                                        <p:cTn id="24" dur="500" fill="hold"/>
                                        <p:tgtEl>
                                          <p:spTgt spid="101390"/>
                                        </p:tgtEl>
                                        <p:attrNameLst>
                                          <p:attrName>ppt_w</p:attrName>
                                        </p:attrNameLst>
                                      </p:cBhvr>
                                      <p:tavLst>
                                        <p:tav tm="0">
                                          <p:val>
                                            <p:fltVal val="0"/>
                                          </p:val>
                                        </p:tav>
                                        <p:tav tm="100000">
                                          <p:val>
                                            <p:strVal val="#ppt_w"/>
                                          </p:val>
                                        </p:tav>
                                      </p:tavLst>
                                    </p:anim>
                                    <p:anim calcmode="lin" valueType="num">
                                      <p:cBhvr>
                                        <p:cTn id="25" dur="500" fill="hold"/>
                                        <p:tgtEl>
                                          <p:spTgt spid="101390"/>
                                        </p:tgtEl>
                                        <p:attrNameLst>
                                          <p:attrName>ppt_h</p:attrName>
                                        </p:attrNameLst>
                                      </p:cBhvr>
                                      <p:tavLst>
                                        <p:tav tm="0">
                                          <p:val>
                                            <p:fltVal val="0"/>
                                          </p:val>
                                        </p:tav>
                                        <p:tav tm="100000">
                                          <p:val>
                                            <p:strVal val="#ppt_h"/>
                                          </p:val>
                                        </p:tav>
                                      </p:tavLst>
                                    </p:anim>
                                    <p:animEffect transition="in" filter="fade">
                                      <p:cBhvr>
                                        <p:cTn id="26" dur="500"/>
                                        <p:tgtEl>
                                          <p:spTgt spid="1013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xit" presetSubtype="0" fill="hold" nodeType="clickEffect">
                                  <p:stCondLst>
                                    <p:cond delay="0"/>
                                  </p:stCondLst>
                                  <p:childTnLst>
                                    <p:anim calcmode="lin" valueType="num">
                                      <p:cBhvr>
                                        <p:cTn id="30" dur="500"/>
                                        <p:tgtEl>
                                          <p:spTgt spid="101390"/>
                                        </p:tgtEl>
                                        <p:attrNameLst>
                                          <p:attrName>ppt_w</p:attrName>
                                        </p:attrNameLst>
                                      </p:cBhvr>
                                      <p:tavLst>
                                        <p:tav tm="0">
                                          <p:val>
                                            <p:strVal val="ppt_w"/>
                                          </p:val>
                                        </p:tav>
                                        <p:tav tm="100000">
                                          <p:val>
                                            <p:fltVal val="0"/>
                                          </p:val>
                                        </p:tav>
                                      </p:tavLst>
                                    </p:anim>
                                    <p:anim calcmode="lin" valueType="num">
                                      <p:cBhvr>
                                        <p:cTn id="31" dur="500"/>
                                        <p:tgtEl>
                                          <p:spTgt spid="101390"/>
                                        </p:tgtEl>
                                        <p:attrNameLst>
                                          <p:attrName>ppt_h</p:attrName>
                                        </p:attrNameLst>
                                      </p:cBhvr>
                                      <p:tavLst>
                                        <p:tav tm="0">
                                          <p:val>
                                            <p:strVal val="ppt_h"/>
                                          </p:val>
                                        </p:tav>
                                        <p:tav tm="100000">
                                          <p:val>
                                            <p:fltVal val="0"/>
                                          </p:val>
                                        </p:tav>
                                      </p:tavLst>
                                    </p:anim>
                                    <p:animEffect transition="out" filter="fade">
                                      <p:cBhvr>
                                        <p:cTn id="32" dur="500"/>
                                        <p:tgtEl>
                                          <p:spTgt spid="101390"/>
                                        </p:tgtEl>
                                      </p:cBhvr>
                                    </p:animEffect>
                                    <p:set>
                                      <p:cBhvr>
                                        <p:cTn id="33" dur="1" fill="hold">
                                          <p:stCondLst>
                                            <p:cond delay="499"/>
                                          </p:stCondLst>
                                        </p:cTn>
                                        <p:tgtEl>
                                          <p:spTgt spid="101390"/>
                                        </p:tgtEl>
                                        <p:attrNameLst>
                                          <p:attrName>style.visibility</p:attrName>
                                        </p:attrNameLst>
                                      </p:cBhvr>
                                      <p:to>
                                        <p:strVal val="hidden"/>
                                      </p:to>
                                    </p:set>
                                  </p:childTnLst>
                                </p:cTn>
                              </p:par>
                              <p:par>
                                <p:cTn id="34" presetID="53" presetClass="entr" presetSubtype="0" fill="hold" nodeType="withEffect">
                                  <p:stCondLst>
                                    <p:cond delay="0"/>
                                  </p:stCondLst>
                                  <p:childTnLst>
                                    <p:set>
                                      <p:cBhvr>
                                        <p:cTn id="35" dur="1" fill="hold">
                                          <p:stCondLst>
                                            <p:cond delay="0"/>
                                          </p:stCondLst>
                                        </p:cTn>
                                        <p:tgtEl>
                                          <p:spTgt spid="101394"/>
                                        </p:tgtEl>
                                        <p:attrNameLst>
                                          <p:attrName>style.visibility</p:attrName>
                                        </p:attrNameLst>
                                      </p:cBhvr>
                                      <p:to>
                                        <p:strVal val="visible"/>
                                      </p:to>
                                    </p:set>
                                    <p:anim calcmode="lin" valueType="num">
                                      <p:cBhvr>
                                        <p:cTn id="36" dur="500" fill="hold"/>
                                        <p:tgtEl>
                                          <p:spTgt spid="101394"/>
                                        </p:tgtEl>
                                        <p:attrNameLst>
                                          <p:attrName>ppt_w</p:attrName>
                                        </p:attrNameLst>
                                      </p:cBhvr>
                                      <p:tavLst>
                                        <p:tav tm="0">
                                          <p:val>
                                            <p:fltVal val="0"/>
                                          </p:val>
                                        </p:tav>
                                        <p:tav tm="100000">
                                          <p:val>
                                            <p:strVal val="#ppt_w"/>
                                          </p:val>
                                        </p:tav>
                                      </p:tavLst>
                                    </p:anim>
                                    <p:anim calcmode="lin" valueType="num">
                                      <p:cBhvr>
                                        <p:cTn id="37" dur="500" fill="hold"/>
                                        <p:tgtEl>
                                          <p:spTgt spid="101394"/>
                                        </p:tgtEl>
                                        <p:attrNameLst>
                                          <p:attrName>ppt_h</p:attrName>
                                        </p:attrNameLst>
                                      </p:cBhvr>
                                      <p:tavLst>
                                        <p:tav tm="0">
                                          <p:val>
                                            <p:fltVal val="0"/>
                                          </p:val>
                                        </p:tav>
                                        <p:tav tm="100000">
                                          <p:val>
                                            <p:strVal val="#ppt_h"/>
                                          </p:val>
                                        </p:tav>
                                      </p:tavLst>
                                    </p:anim>
                                    <p:animEffect transition="in" filter="fade">
                                      <p:cBhvr>
                                        <p:cTn id="38" dur="500"/>
                                        <p:tgtEl>
                                          <p:spTgt spid="1013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101395"/>
                                        </p:tgtEl>
                                        <p:attrNameLst>
                                          <p:attrName>style.visibility</p:attrName>
                                        </p:attrNameLst>
                                      </p:cBhvr>
                                      <p:to>
                                        <p:strVal val="visible"/>
                                      </p:to>
                                    </p:set>
                                    <p:anim calcmode="lin" valueType="num">
                                      <p:cBhvr>
                                        <p:cTn id="43" dur="500" fill="hold"/>
                                        <p:tgtEl>
                                          <p:spTgt spid="101395"/>
                                        </p:tgtEl>
                                        <p:attrNameLst>
                                          <p:attrName>ppt_w</p:attrName>
                                        </p:attrNameLst>
                                      </p:cBhvr>
                                      <p:tavLst>
                                        <p:tav tm="0">
                                          <p:val>
                                            <p:fltVal val="0"/>
                                          </p:val>
                                        </p:tav>
                                        <p:tav tm="100000">
                                          <p:val>
                                            <p:strVal val="#ppt_w"/>
                                          </p:val>
                                        </p:tav>
                                      </p:tavLst>
                                    </p:anim>
                                    <p:anim calcmode="lin" valueType="num">
                                      <p:cBhvr>
                                        <p:cTn id="44" dur="500" fill="hold"/>
                                        <p:tgtEl>
                                          <p:spTgt spid="101395"/>
                                        </p:tgtEl>
                                        <p:attrNameLst>
                                          <p:attrName>ppt_h</p:attrName>
                                        </p:attrNameLst>
                                      </p:cBhvr>
                                      <p:tavLst>
                                        <p:tav tm="0">
                                          <p:val>
                                            <p:fltVal val="0"/>
                                          </p:val>
                                        </p:tav>
                                        <p:tav tm="100000">
                                          <p:val>
                                            <p:strVal val="#ppt_h"/>
                                          </p:val>
                                        </p:tav>
                                      </p:tavLst>
                                    </p:anim>
                                    <p:animEffect transition="in" filter="fade">
                                      <p:cBhvr>
                                        <p:cTn id="45" dur="500"/>
                                        <p:tgtEl>
                                          <p:spTgt spid="10139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a:cxnSpLocks noChangeShapeType="1"/>
          </p:cNvCxnSpPr>
          <p:nvPr/>
        </p:nvCxnSpPr>
        <p:spPr bwMode="auto">
          <a:xfrm>
            <a:off x="76200" y="4502150"/>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7410" name="Picture 5" descr="Image:George Washington 1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32225"/>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22186" t="10583" r="11772" b="21300"/>
          <a:stretch>
            <a:fillRect/>
          </a:stretch>
        </p:blipFill>
        <p:spPr bwMode="auto">
          <a:xfrm>
            <a:off x="1600200" y="3832225"/>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8705" r="18399" b="19746"/>
          <a:stretch>
            <a:fillRect/>
          </a:stretch>
        </p:blipFill>
        <p:spPr bwMode="auto">
          <a:xfrm>
            <a:off x="2819400" y="3848100"/>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4046538" y="3832225"/>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4" descr="http://lh6.ggpht.com/_T1DngjUnXyI/TUSU2Ql4x0I/AAAAAAAAACc/hPirf5W8NVU/5.%20James%20Monroe%5b3%5d.jpg"/>
          <p:cNvPicPr>
            <a:picLocks noChangeAspect="1" noChangeArrowheads="1"/>
          </p:cNvPicPr>
          <p:nvPr/>
        </p:nvPicPr>
        <p:blipFill>
          <a:blip r:embed="rId6">
            <a:extLst>
              <a:ext uri="{28A0092B-C50C-407E-A947-70E740481C1C}">
                <a14:useLocalDpi xmlns:a14="http://schemas.microsoft.com/office/drawing/2010/main" val="0"/>
              </a:ext>
            </a:extLst>
          </a:blip>
          <a:srcRect r="24652" b="19769"/>
          <a:stretch>
            <a:fillRect/>
          </a:stretch>
        </p:blipFill>
        <p:spPr bwMode="auto">
          <a:xfrm>
            <a:off x="5257800" y="3816350"/>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6" descr="File:John Quincy Adams by George Caleb Bingham (detail), c. 1850 after 1844 original - DSC03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3810000"/>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8" descr="File:Andrew Jackson.jpg"/>
          <p:cNvPicPr>
            <a:picLocks noChangeAspect="1" noChangeArrowheads="1"/>
          </p:cNvPicPr>
          <p:nvPr/>
        </p:nvPicPr>
        <p:blipFill>
          <a:blip r:embed="rId8">
            <a:extLst>
              <a:ext uri="{28A0092B-C50C-407E-A947-70E740481C1C}">
                <a14:useLocalDpi xmlns:a14="http://schemas.microsoft.com/office/drawing/2010/main" val="0"/>
              </a:ext>
            </a:extLst>
          </a:blip>
          <a:srcRect l="10114" r="6250" b="6311"/>
          <a:stretch>
            <a:fillRect/>
          </a:stretch>
        </p:blipFill>
        <p:spPr bwMode="auto">
          <a:xfrm>
            <a:off x="7620000" y="3786188"/>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7"/>
          <p:cNvSpPr txBox="1">
            <a:spLocks noChangeArrowheads="1"/>
          </p:cNvSpPr>
          <p:nvPr/>
        </p:nvSpPr>
        <p:spPr bwMode="auto">
          <a:xfrm>
            <a:off x="381000" y="2825750"/>
            <a:ext cx="1371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dirty="0">
                <a:solidFill>
                  <a:srgbClr val="FFFFFF"/>
                </a:solidFill>
                <a:latin typeface="Rockwell"/>
                <a:cs typeface="Rockwell"/>
              </a:rPr>
              <a:t>8</a:t>
            </a:r>
            <a:r>
              <a:rPr lang="en-US" sz="1600" dirty="0">
                <a:solidFill>
                  <a:srgbClr val="FFFFFF"/>
                </a:solidFill>
                <a:latin typeface="Rockwell"/>
                <a:cs typeface="Rockwell"/>
              </a:rPr>
              <a:t> </a:t>
            </a:r>
            <a:r>
              <a:rPr lang="en-US" dirty="0" err="1">
                <a:solidFill>
                  <a:srgbClr val="FFFFFF"/>
                </a:solidFill>
                <a:latin typeface="Rockwell"/>
                <a:cs typeface="Rockwell"/>
              </a:rPr>
              <a:t>yrs</a:t>
            </a:r>
            <a:endParaRPr lang="en-US" dirty="0">
              <a:solidFill>
                <a:srgbClr val="FFFFFF"/>
              </a:solidFill>
              <a:latin typeface="Rockwell"/>
              <a:cs typeface="Rockwell"/>
            </a:endParaRPr>
          </a:p>
          <a:p>
            <a:pPr algn="ctr">
              <a:lnSpc>
                <a:spcPct val="80000"/>
              </a:lnSpc>
            </a:pPr>
            <a:r>
              <a:rPr lang="en-US" sz="1200" dirty="0">
                <a:solidFill>
                  <a:srgbClr val="FFFFFF"/>
                </a:solidFill>
                <a:latin typeface="Rockwell"/>
                <a:cs typeface="Rockwell"/>
              </a:rPr>
              <a:t>George Washington</a:t>
            </a:r>
          </a:p>
          <a:p>
            <a:pPr algn="ctr">
              <a:lnSpc>
                <a:spcPct val="80000"/>
              </a:lnSpc>
            </a:pPr>
            <a:r>
              <a:rPr lang="en-US" sz="1200" dirty="0">
                <a:solidFill>
                  <a:srgbClr val="FFFFFF"/>
                </a:solidFill>
                <a:latin typeface="Rockwell"/>
                <a:cs typeface="Rockwell"/>
              </a:rPr>
              <a:t>(1789-1797)</a:t>
            </a:r>
          </a:p>
        </p:txBody>
      </p:sp>
      <p:sp>
        <p:nvSpPr>
          <p:cNvPr id="17418" name="TextBox 22"/>
          <p:cNvSpPr txBox="1">
            <a:spLocks noChangeArrowheads="1"/>
          </p:cNvSpPr>
          <p:nvPr/>
        </p:nvSpPr>
        <p:spPr bwMode="auto">
          <a:xfrm>
            <a:off x="1524000" y="2819400"/>
            <a:ext cx="1219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dirty="0">
                <a:solidFill>
                  <a:srgbClr val="FFFFFF"/>
                </a:solidFill>
                <a:latin typeface="Rockwell"/>
                <a:cs typeface="Rockwell"/>
              </a:rPr>
              <a:t>4</a:t>
            </a:r>
            <a:r>
              <a:rPr lang="en-US" sz="1600" dirty="0">
                <a:solidFill>
                  <a:srgbClr val="FFFFFF"/>
                </a:solidFill>
                <a:latin typeface="Rockwell"/>
                <a:cs typeface="Rockwell"/>
              </a:rPr>
              <a:t> </a:t>
            </a:r>
            <a:r>
              <a:rPr lang="en-US" dirty="0" err="1">
                <a:solidFill>
                  <a:srgbClr val="FFFFFF"/>
                </a:solidFill>
                <a:latin typeface="Rockwell"/>
                <a:cs typeface="Rockwell"/>
              </a:rPr>
              <a:t>yrs</a:t>
            </a:r>
            <a:endParaRPr lang="en-US" dirty="0">
              <a:solidFill>
                <a:srgbClr val="FFFFFF"/>
              </a:solidFill>
              <a:latin typeface="Rockwell"/>
              <a:cs typeface="Rockwell"/>
            </a:endParaRPr>
          </a:p>
          <a:p>
            <a:pPr algn="ctr">
              <a:lnSpc>
                <a:spcPct val="80000"/>
              </a:lnSpc>
            </a:pPr>
            <a:r>
              <a:rPr lang="en-US" sz="1200" dirty="0">
                <a:solidFill>
                  <a:srgbClr val="FFFFFF"/>
                </a:solidFill>
                <a:latin typeface="Rockwell"/>
                <a:cs typeface="Rockwell"/>
              </a:rPr>
              <a:t>John </a:t>
            </a:r>
            <a:br>
              <a:rPr lang="en-US" sz="1200" dirty="0">
                <a:solidFill>
                  <a:srgbClr val="FFFFFF"/>
                </a:solidFill>
                <a:latin typeface="Rockwell"/>
                <a:cs typeface="Rockwell"/>
              </a:rPr>
            </a:br>
            <a:r>
              <a:rPr lang="en-US" sz="1200" dirty="0">
                <a:solidFill>
                  <a:srgbClr val="FFFFFF"/>
                </a:solidFill>
                <a:latin typeface="Rockwell"/>
                <a:cs typeface="Rockwell"/>
              </a:rPr>
              <a:t>Adams</a:t>
            </a:r>
          </a:p>
          <a:p>
            <a:pPr algn="ctr">
              <a:lnSpc>
                <a:spcPct val="80000"/>
              </a:lnSpc>
            </a:pPr>
            <a:r>
              <a:rPr lang="en-US" sz="1200" dirty="0">
                <a:solidFill>
                  <a:srgbClr val="FFFFFF"/>
                </a:solidFill>
                <a:latin typeface="Rockwell"/>
                <a:cs typeface="Rockwell"/>
              </a:rPr>
              <a:t>(1797-1801)</a:t>
            </a:r>
          </a:p>
        </p:txBody>
      </p:sp>
      <p:sp>
        <p:nvSpPr>
          <p:cNvPr id="17419" name="TextBox 23"/>
          <p:cNvSpPr txBox="1">
            <a:spLocks noChangeArrowheads="1"/>
          </p:cNvSpPr>
          <p:nvPr/>
        </p:nvSpPr>
        <p:spPr bwMode="auto">
          <a:xfrm>
            <a:off x="2743200" y="2825750"/>
            <a:ext cx="1295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Thomas </a:t>
            </a:r>
            <a:br>
              <a:rPr lang="en-US" sz="1200">
                <a:solidFill>
                  <a:srgbClr val="FFFFFF"/>
                </a:solidFill>
                <a:latin typeface="Rockwell"/>
                <a:cs typeface="Rockwell"/>
              </a:rPr>
            </a:br>
            <a:r>
              <a:rPr lang="en-US" sz="1200">
                <a:solidFill>
                  <a:srgbClr val="FFFFFF"/>
                </a:solidFill>
                <a:latin typeface="Rockwell"/>
                <a:cs typeface="Rockwell"/>
              </a:rPr>
              <a:t>Jefferson</a:t>
            </a:r>
          </a:p>
          <a:p>
            <a:pPr algn="ctr">
              <a:lnSpc>
                <a:spcPct val="80000"/>
              </a:lnSpc>
            </a:pPr>
            <a:r>
              <a:rPr lang="en-US" sz="1200">
                <a:solidFill>
                  <a:srgbClr val="FFFFFF"/>
                </a:solidFill>
                <a:latin typeface="Rockwell"/>
                <a:cs typeface="Rockwell"/>
              </a:rPr>
              <a:t>(1801-1809)</a:t>
            </a:r>
          </a:p>
        </p:txBody>
      </p:sp>
      <p:sp>
        <p:nvSpPr>
          <p:cNvPr id="17420" name="TextBox 24"/>
          <p:cNvSpPr txBox="1">
            <a:spLocks noChangeArrowheads="1"/>
          </p:cNvSpPr>
          <p:nvPr/>
        </p:nvSpPr>
        <p:spPr bwMode="auto">
          <a:xfrm>
            <a:off x="3917950" y="2825750"/>
            <a:ext cx="13398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James </a:t>
            </a:r>
          </a:p>
          <a:p>
            <a:pPr algn="ctr">
              <a:lnSpc>
                <a:spcPct val="80000"/>
              </a:lnSpc>
            </a:pPr>
            <a:r>
              <a:rPr lang="en-US" sz="1200">
                <a:solidFill>
                  <a:srgbClr val="FFFFFF"/>
                </a:solidFill>
                <a:latin typeface="Rockwell"/>
                <a:cs typeface="Rockwell"/>
              </a:rPr>
              <a:t>Madison</a:t>
            </a:r>
          </a:p>
          <a:p>
            <a:pPr algn="ctr">
              <a:lnSpc>
                <a:spcPct val="80000"/>
              </a:lnSpc>
            </a:pPr>
            <a:r>
              <a:rPr lang="en-US" sz="1200">
                <a:solidFill>
                  <a:srgbClr val="FFFFFF"/>
                </a:solidFill>
                <a:latin typeface="Rockwell"/>
                <a:cs typeface="Rockwell"/>
              </a:rPr>
              <a:t>(1809-1817)</a:t>
            </a:r>
            <a:endParaRPr lang="en-US" sz="1050">
              <a:solidFill>
                <a:srgbClr val="FFFFFF"/>
              </a:solidFill>
              <a:latin typeface="Rockwell"/>
              <a:cs typeface="Rockwell"/>
            </a:endParaRPr>
          </a:p>
        </p:txBody>
      </p:sp>
      <p:sp>
        <p:nvSpPr>
          <p:cNvPr id="17421" name="TextBox 25"/>
          <p:cNvSpPr txBox="1">
            <a:spLocks noChangeArrowheads="1"/>
          </p:cNvSpPr>
          <p:nvPr/>
        </p:nvSpPr>
        <p:spPr bwMode="auto">
          <a:xfrm>
            <a:off x="5181600" y="2825750"/>
            <a:ext cx="12144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James</a:t>
            </a:r>
            <a:br>
              <a:rPr lang="en-US" sz="1200">
                <a:solidFill>
                  <a:srgbClr val="FFFFFF"/>
                </a:solidFill>
                <a:latin typeface="Rockwell"/>
                <a:cs typeface="Rockwell"/>
              </a:rPr>
            </a:br>
            <a:r>
              <a:rPr lang="en-US" sz="1200">
                <a:solidFill>
                  <a:srgbClr val="FFFFFF"/>
                </a:solidFill>
                <a:latin typeface="Rockwell"/>
                <a:cs typeface="Rockwell"/>
              </a:rPr>
              <a:t>Monroe </a:t>
            </a:r>
          </a:p>
          <a:p>
            <a:pPr algn="ctr">
              <a:lnSpc>
                <a:spcPct val="80000"/>
              </a:lnSpc>
            </a:pPr>
            <a:r>
              <a:rPr lang="en-US" sz="1200">
                <a:solidFill>
                  <a:srgbClr val="FFFFFF"/>
                </a:solidFill>
                <a:latin typeface="Rockwell"/>
                <a:cs typeface="Rockwell"/>
              </a:rPr>
              <a:t>(1817-1825)</a:t>
            </a:r>
          </a:p>
        </p:txBody>
      </p:sp>
      <p:sp>
        <p:nvSpPr>
          <p:cNvPr id="17422" name="TextBox 26"/>
          <p:cNvSpPr txBox="1">
            <a:spLocks noChangeArrowheads="1"/>
          </p:cNvSpPr>
          <p:nvPr/>
        </p:nvSpPr>
        <p:spPr bwMode="auto">
          <a:xfrm>
            <a:off x="6281738" y="2825750"/>
            <a:ext cx="133826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4</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John Quincy</a:t>
            </a:r>
            <a:br>
              <a:rPr lang="en-US" sz="1200">
                <a:solidFill>
                  <a:srgbClr val="FFFFFF"/>
                </a:solidFill>
                <a:latin typeface="Rockwell"/>
                <a:cs typeface="Rockwell"/>
              </a:rPr>
            </a:br>
            <a:r>
              <a:rPr lang="en-US" sz="1200">
                <a:solidFill>
                  <a:srgbClr val="FFFFFF"/>
                </a:solidFill>
                <a:latin typeface="Rockwell"/>
                <a:cs typeface="Rockwell"/>
              </a:rPr>
              <a:t>Adams </a:t>
            </a:r>
          </a:p>
          <a:p>
            <a:pPr algn="ctr">
              <a:lnSpc>
                <a:spcPct val="80000"/>
              </a:lnSpc>
            </a:pPr>
            <a:r>
              <a:rPr lang="en-US" sz="1200">
                <a:solidFill>
                  <a:srgbClr val="FFFFFF"/>
                </a:solidFill>
                <a:latin typeface="Rockwell"/>
                <a:cs typeface="Rockwell"/>
              </a:rPr>
              <a:t>(1825-1829)</a:t>
            </a:r>
          </a:p>
        </p:txBody>
      </p:sp>
      <p:sp>
        <p:nvSpPr>
          <p:cNvPr id="17423" name="TextBox 27"/>
          <p:cNvSpPr txBox="1">
            <a:spLocks noChangeArrowheads="1"/>
          </p:cNvSpPr>
          <p:nvPr/>
        </p:nvSpPr>
        <p:spPr bwMode="auto">
          <a:xfrm>
            <a:off x="7467600" y="2825750"/>
            <a:ext cx="1295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a:solidFill>
                  <a:srgbClr val="FFFFFF"/>
                </a:solidFill>
                <a:latin typeface="Rockwell"/>
                <a:cs typeface="Rockwell"/>
              </a:rPr>
              <a:t>8</a:t>
            </a:r>
            <a:r>
              <a:rPr lang="en-US" sz="1600">
                <a:solidFill>
                  <a:srgbClr val="FFFFFF"/>
                </a:solidFill>
                <a:latin typeface="Rockwell"/>
                <a:cs typeface="Rockwell"/>
              </a:rPr>
              <a:t> </a:t>
            </a:r>
            <a:r>
              <a:rPr lang="en-US">
                <a:solidFill>
                  <a:srgbClr val="FFFFFF"/>
                </a:solidFill>
                <a:latin typeface="Rockwell"/>
                <a:cs typeface="Rockwell"/>
              </a:rPr>
              <a:t>yrs</a:t>
            </a:r>
          </a:p>
          <a:p>
            <a:pPr algn="ctr">
              <a:lnSpc>
                <a:spcPct val="80000"/>
              </a:lnSpc>
            </a:pPr>
            <a:r>
              <a:rPr lang="en-US" sz="1200">
                <a:solidFill>
                  <a:srgbClr val="FFFFFF"/>
                </a:solidFill>
                <a:latin typeface="Rockwell"/>
                <a:cs typeface="Rockwell"/>
              </a:rPr>
              <a:t>Andrew Jackson </a:t>
            </a:r>
          </a:p>
          <a:p>
            <a:pPr algn="ctr">
              <a:lnSpc>
                <a:spcPct val="80000"/>
              </a:lnSpc>
            </a:pPr>
            <a:r>
              <a:rPr lang="en-US" sz="1200">
                <a:solidFill>
                  <a:srgbClr val="FFFFFF"/>
                </a:solidFill>
                <a:latin typeface="Rockwell"/>
                <a:cs typeface="Rockwell"/>
              </a:rPr>
              <a:t>(1829-1837)</a:t>
            </a:r>
          </a:p>
        </p:txBody>
      </p:sp>
      <p:sp>
        <p:nvSpPr>
          <p:cNvPr id="17424" name="Right Brace 19"/>
          <p:cNvSpPr>
            <a:spLocks/>
          </p:cNvSpPr>
          <p:nvPr/>
        </p:nvSpPr>
        <p:spPr bwMode="auto">
          <a:xfrm rot="5400000">
            <a:off x="1441450" y="4337050"/>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Right Brace 30"/>
          <p:cNvSpPr>
            <a:spLocks/>
          </p:cNvSpPr>
          <p:nvPr/>
        </p:nvSpPr>
        <p:spPr bwMode="auto">
          <a:xfrm rot="5400000">
            <a:off x="4981575" y="3082925"/>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426" name="Straight Arrow Connector 80902"/>
          <p:cNvCxnSpPr>
            <a:cxnSpLocks noChangeShapeType="1"/>
          </p:cNvCxnSpPr>
          <p:nvPr/>
        </p:nvCxnSpPr>
        <p:spPr bwMode="auto">
          <a:xfrm>
            <a:off x="7696200" y="5340350"/>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a:noFill/>
              </a14:hiddenFill>
            </a:ext>
          </a:extLst>
        </p:spPr>
      </p:cxnSp>
      <p:sp>
        <p:nvSpPr>
          <p:cNvPr id="17427" name="TextBox 42"/>
          <p:cNvSpPr txBox="1">
            <a:spLocks noChangeArrowheads="1"/>
          </p:cNvSpPr>
          <p:nvPr/>
        </p:nvSpPr>
        <p:spPr bwMode="auto">
          <a:xfrm>
            <a:off x="685800" y="5568950"/>
            <a:ext cx="1905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000">
                <a:solidFill>
                  <a:srgbClr val="FFFFFF"/>
                </a:solidFill>
                <a:latin typeface="Rockwell"/>
                <a:cs typeface="Rockwell"/>
              </a:rPr>
              <a:t>Federalist Party</a:t>
            </a:r>
            <a:endParaRPr lang="en-US" sz="1000">
              <a:solidFill>
                <a:srgbClr val="FFFFFF"/>
              </a:solidFill>
              <a:latin typeface="Rockwell"/>
              <a:cs typeface="Rockwell"/>
            </a:endParaRPr>
          </a:p>
        </p:txBody>
      </p:sp>
      <p:sp>
        <p:nvSpPr>
          <p:cNvPr id="17428" name="TextBox 43"/>
          <p:cNvSpPr txBox="1">
            <a:spLocks noChangeArrowheads="1"/>
          </p:cNvSpPr>
          <p:nvPr/>
        </p:nvSpPr>
        <p:spPr bwMode="auto">
          <a:xfrm>
            <a:off x="3276600" y="5568950"/>
            <a:ext cx="37338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000">
                <a:solidFill>
                  <a:srgbClr val="FFFFFF"/>
                </a:solidFill>
                <a:latin typeface="Rockwell"/>
                <a:cs typeface="Rockwell"/>
              </a:rPr>
              <a:t>Democratic-Republican Party</a:t>
            </a:r>
            <a:endParaRPr lang="en-US" sz="1000">
              <a:solidFill>
                <a:srgbClr val="FFFFFF"/>
              </a:solidFill>
              <a:latin typeface="Rockwell"/>
              <a:cs typeface="Rockwell"/>
            </a:endParaRPr>
          </a:p>
        </p:txBody>
      </p:sp>
      <p:sp>
        <p:nvSpPr>
          <p:cNvPr id="17429" name="TextBox 44"/>
          <p:cNvSpPr txBox="1">
            <a:spLocks noChangeArrowheads="1"/>
          </p:cNvSpPr>
          <p:nvPr/>
        </p:nvSpPr>
        <p:spPr bwMode="auto">
          <a:xfrm>
            <a:off x="7239000" y="5568950"/>
            <a:ext cx="1905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000">
                <a:solidFill>
                  <a:srgbClr val="FFFFFF"/>
                </a:solidFill>
                <a:latin typeface="Rockwell"/>
                <a:cs typeface="Rockwell"/>
              </a:rPr>
              <a:t>Democratic Party</a:t>
            </a:r>
            <a:endParaRPr lang="en-US" sz="1000">
              <a:solidFill>
                <a:srgbClr val="FFFFFF"/>
              </a:solidFill>
              <a:latin typeface="Rockwell"/>
              <a:cs typeface="Rockwell"/>
            </a:endParaRPr>
          </a:p>
        </p:txBody>
      </p:sp>
      <p:sp>
        <p:nvSpPr>
          <p:cNvPr id="17430" name="Rectangle 28"/>
          <p:cNvSpPr>
            <a:spLocks noChangeArrowheads="1"/>
          </p:cNvSpPr>
          <p:nvPr/>
        </p:nvSpPr>
        <p:spPr bwMode="auto">
          <a:xfrm>
            <a:off x="123825" y="104775"/>
            <a:ext cx="8791575" cy="1140825"/>
          </a:xfrm>
          <a:prstGeom prst="rect">
            <a:avLst/>
          </a:prstGeom>
          <a:solidFill>
            <a:srgbClr val="CCFFCC"/>
          </a:solidFill>
          <a:ln w="12700">
            <a:solidFill>
              <a:schemeClr val="tx1"/>
            </a:solidFill>
            <a:miter lim="800000"/>
            <a:headEnd/>
            <a:tailEnd/>
          </a:ln>
        </p:spPr>
        <p:txBody>
          <a:bodyPr>
            <a:spAutoFit/>
          </a:bodyPr>
          <a:lstStyle/>
          <a:p>
            <a:pPr algn="ctr">
              <a:lnSpc>
                <a:spcPct val="80000"/>
              </a:lnSpc>
              <a:buSzPct val="75000"/>
            </a:pPr>
            <a:r>
              <a:rPr lang="en-US" sz="2800">
                <a:solidFill>
                  <a:schemeClr val="bg1"/>
                </a:solidFill>
                <a:latin typeface="Rockwell"/>
                <a:cs typeface="Rockwell"/>
              </a:rPr>
              <a:t>Jackson’s victory split the Democratic-Republicans and led to the formation of the Democratic Party</a:t>
            </a:r>
          </a:p>
        </p:txBody>
      </p:sp>
      <p:sp>
        <p:nvSpPr>
          <p:cNvPr id="30" name="Rectangle 29"/>
          <p:cNvSpPr>
            <a:spLocks noChangeArrowheads="1"/>
          </p:cNvSpPr>
          <p:nvPr/>
        </p:nvSpPr>
        <p:spPr bwMode="auto">
          <a:xfrm>
            <a:off x="152400" y="1163638"/>
            <a:ext cx="8763000" cy="1140825"/>
          </a:xfrm>
          <a:prstGeom prst="rect">
            <a:avLst/>
          </a:prstGeom>
          <a:solidFill>
            <a:srgbClr val="CCCCFF"/>
          </a:solidFill>
          <a:ln w="12700">
            <a:solidFill>
              <a:schemeClr val="tx1"/>
            </a:solidFill>
            <a:miter lim="800000"/>
            <a:headEnd/>
            <a:tailEnd/>
          </a:ln>
        </p:spPr>
        <p:txBody>
          <a:bodyPr>
            <a:spAutoFit/>
          </a:bodyPr>
          <a:lstStyle/>
          <a:p>
            <a:pPr algn="ctr">
              <a:lnSpc>
                <a:spcPct val="80000"/>
              </a:lnSpc>
              <a:buSzPct val="75000"/>
            </a:pPr>
            <a:r>
              <a:rPr lang="en-US" sz="2800" dirty="0">
                <a:solidFill>
                  <a:schemeClr val="bg1"/>
                </a:solidFill>
                <a:latin typeface="Rockwell"/>
                <a:cs typeface="Rockwell"/>
              </a:rPr>
              <a:t>Jackson and his supporters hoped to return </a:t>
            </a:r>
            <a:br>
              <a:rPr lang="en-US" sz="2800" dirty="0">
                <a:solidFill>
                  <a:schemeClr val="bg1"/>
                </a:solidFill>
                <a:latin typeface="Rockwell"/>
                <a:cs typeface="Rockwell"/>
              </a:rPr>
            </a:br>
            <a:r>
              <a:rPr lang="en-US" sz="2800" dirty="0">
                <a:solidFill>
                  <a:schemeClr val="bg1"/>
                </a:solidFill>
                <a:latin typeface="Rockwell"/>
                <a:cs typeface="Rockwell"/>
              </a:rPr>
              <a:t>to the Jeffersonian ideas of states’ rights, </a:t>
            </a:r>
            <a:br>
              <a:rPr lang="en-US" sz="2800" dirty="0">
                <a:solidFill>
                  <a:schemeClr val="bg1"/>
                </a:solidFill>
                <a:latin typeface="Rockwell"/>
                <a:cs typeface="Rockwell"/>
              </a:rPr>
            </a:br>
            <a:r>
              <a:rPr lang="en-US" sz="2800" dirty="0">
                <a:solidFill>
                  <a:schemeClr val="bg1"/>
                </a:solidFill>
                <a:latin typeface="Rockwell"/>
                <a:cs typeface="Rockwell"/>
              </a:rPr>
              <a:t>protection of liberty, and westward expansion</a:t>
            </a:r>
          </a:p>
        </p:txBody>
      </p:sp>
    </p:spTree>
    <p:extLst>
      <p:ext uri="{BB962C8B-B14F-4D97-AF65-F5344CB8AC3E}">
        <p14:creationId xmlns:p14="http://schemas.microsoft.com/office/powerpoint/2010/main" val="1332997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401278"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49422" y="1371600"/>
            <a:ext cx="2765778"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1371600"/>
            <a:ext cx="2696633"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effectLst/>
              </a:rPr>
              <a:t>Parties &amp; Leaders</a:t>
            </a:r>
            <a:endParaRPr lang="en-US" dirty="0">
              <a:effectLst/>
            </a:endParaRPr>
          </a:p>
        </p:txBody>
      </p:sp>
      <p:pic>
        <p:nvPicPr>
          <p:cNvPr id="1026" name="Picture 2" descr="File:JohnQAdams.png">
            <a:hlinkClick r:id="rId2"/>
          </p:cNvPr>
          <p:cNvPicPr>
            <a:picLocks noChangeAspect="1" noChangeArrowheads="1"/>
          </p:cNvPicPr>
          <p:nvPr/>
        </p:nvPicPr>
        <p:blipFill>
          <a:blip r:embed="rId3" cstate="print"/>
          <a:srcRect l="15691" r="14554" b="846"/>
          <a:stretch>
            <a:fillRect/>
          </a:stretch>
        </p:blipFill>
        <p:spPr bwMode="auto">
          <a:xfrm>
            <a:off x="1848749" y="2133602"/>
            <a:ext cx="1228885" cy="2350910"/>
          </a:xfrm>
          <a:prstGeom prst="rect">
            <a:avLst/>
          </a:prstGeom>
          <a:noFill/>
        </p:spPr>
      </p:pic>
      <p:pic>
        <p:nvPicPr>
          <p:cNvPr id="1028" name="Picture 4" descr="File:Andrew Jackson.jpg">
            <a:hlinkClick r:id="rId4"/>
          </p:cNvPr>
          <p:cNvPicPr>
            <a:picLocks noChangeAspect="1" noChangeArrowheads="1"/>
          </p:cNvPicPr>
          <p:nvPr/>
        </p:nvPicPr>
        <p:blipFill>
          <a:blip r:embed="rId5" cstate="print"/>
          <a:srcRect l="21181" r="22336" b="11463"/>
          <a:stretch>
            <a:fillRect/>
          </a:stretch>
        </p:blipFill>
        <p:spPr bwMode="auto">
          <a:xfrm>
            <a:off x="4630079" y="2086690"/>
            <a:ext cx="1237321" cy="2350910"/>
          </a:xfrm>
          <a:prstGeom prst="rect">
            <a:avLst/>
          </a:prstGeom>
          <a:noFill/>
        </p:spPr>
      </p:pic>
      <p:pic>
        <p:nvPicPr>
          <p:cNvPr id="1032" name="Picture 8" descr="File:Mvanburen.jpeg">
            <a:hlinkClick r:id="rId6"/>
          </p:cNvPr>
          <p:cNvPicPr>
            <a:picLocks noChangeAspect="1" noChangeArrowheads="1"/>
          </p:cNvPicPr>
          <p:nvPr/>
        </p:nvPicPr>
        <p:blipFill>
          <a:blip r:embed="rId7" cstate="print"/>
          <a:srcRect l="36494" t="7846" r="36559" b="55685"/>
          <a:stretch>
            <a:fillRect/>
          </a:stretch>
        </p:blipFill>
        <p:spPr bwMode="auto">
          <a:xfrm>
            <a:off x="5943600" y="2086689"/>
            <a:ext cx="1299187" cy="2350911"/>
          </a:xfrm>
          <a:prstGeom prst="rect">
            <a:avLst/>
          </a:prstGeom>
          <a:noFill/>
        </p:spPr>
      </p:pic>
      <p:pic>
        <p:nvPicPr>
          <p:cNvPr id="1034" name="Picture 10" descr="http://upload.wikimedia.org/wikipedia/commons/a/af/Henry_Clay_portrait_by_Henry_F._Darby.jpg"/>
          <p:cNvPicPr>
            <a:picLocks noChangeAspect="1" noChangeArrowheads="1"/>
          </p:cNvPicPr>
          <p:nvPr/>
        </p:nvPicPr>
        <p:blipFill>
          <a:blip r:embed="rId8" cstate="print"/>
          <a:srcRect l="45347" t="14872" r="27139" b="43607"/>
          <a:stretch>
            <a:fillRect/>
          </a:stretch>
        </p:blipFill>
        <p:spPr bwMode="auto">
          <a:xfrm>
            <a:off x="3153834" y="2133601"/>
            <a:ext cx="1237321" cy="2350910"/>
          </a:xfrm>
          <a:prstGeom prst="rect">
            <a:avLst/>
          </a:prstGeom>
          <a:noFill/>
        </p:spPr>
      </p:pic>
      <p:sp>
        <p:nvSpPr>
          <p:cNvPr id="9" name="TextBox 8"/>
          <p:cNvSpPr txBox="1"/>
          <p:nvPr/>
        </p:nvSpPr>
        <p:spPr>
          <a:xfrm>
            <a:off x="1763890" y="4419600"/>
            <a:ext cx="1313744" cy="707886"/>
          </a:xfrm>
          <a:prstGeom prst="rect">
            <a:avLst/>
          </a:prstGeom>
          <a:noFill/>
        </p:spPr>
        <p:txBody>
          <a:bodyPr wrap="square" rtlCol="0">
            <a:spAutoFit/>
          </a:bodyPr>
          <a:lstStyle/>
          <a:p>
            <a:pPr algn="ctr"/>
            <a:r>
              <a:rPr lang="en-US" sz="2000" dirty="0" smtClean="0"/>
              <a:t>John Q. Adams</a:t>
            </a:r>
            <a:endParaRPr lang="en-US" sz="2000" dirty="0"/>
          </a:p>
        </p:txBody>
      </p:sp>
      <p:sp>
        <p:nvSpPr>
          <p:cNvPr id="10" name="TextBox 9"/>
          <p:cNvSpPr txBox="1"/>
          <p:nvPr/>
        </p:nvSpPr>
        <p:spPr>
          <a:xfrm>
            <a:off x="3197578" y="4419600"/>
            <a:ext cx="1175456" cy="707886"/>
          </a:xfrm>
          <a:prstGeom prst="rect">
            <a:avLst/>
          </a:prstGeom>
          <a:noFill/>
        </p:spPr>
        <p:txBody>
          <a:bodyPr wrap="square" rtlCol="0">
            <a:spAutoFit/>
          </a:bodyPr>
          <a:lstStyle/>
          <a:p>
            <a:pPr algn="ctr"/>
            <a:r>
              <a:rPr lang="en-US" sz="2000" dirty="0" smtClean="0"/>
              <a:t>Henry Clay</a:t>
            </a:r>
            <a:endParaRPr lang="en-US" sz="2000" dirty="0"/>
          </a:p>
        </p:txBody>
      </p:sp>
      <p:sp>
        <p:nvSpPr>
          <p:cNvPr id="11" name="TextBox 10"/>
          <p:cNvSpPr txBox="1"/>
          <p:nvPr/>
        </p:nvSpPr>
        <p:spPr>
          <a:xfrm>
            <a:off x="4622800" y="4419600"/>
            <a:ext cx="1244600" cy="707886"/>
          </a:xfrm>
          <a:prstGeom prst="rect">
            <a:avLst/>
          </a:prstGeom>
          <a:noFill/>
        </p:spPr>
        <p:txBody>
          <a:bodyPr wrap="square" rtlCol="0">
            <a:spAutoFit/>
          </a:bodyPr>
          <a:lstStyle/>
          <a:p>
            <a:pPr algn="ctr"/>
            <a:r>
              <a:rPr lang="en-US" sz="2000" dirty="0" smtClean="0"/>
              <a:t>Andrew Jackson</a:t>
            </a:r>
            <a:endParaRPr lang="en-US" sz="2000" dirty="0"/>
          </a:p>
        </p:txBody>
      </p:sp>
      <p:sp>
        <p:nvSpPr>
          <p:cNvPr id="12" name="TextBox 11"/>
          <p:cNvSpPr txBox="1"/>
          <p:nvPr/>
        </p:nvSpPr>
        <p:spPr>
          <a:xfrm>
            <a:off x="5943600" y="4419600"/>
            <a:ext cx="1313744" cy="707886"/>
          </a:xfrm>
          <a:prstGeom prst="rect">
            <a:avLst/>
          </a:prstGeom>
          <a:noFill/>
        </p:spPr>
        <p:txBody>
          <a:bodyPr wrap="square" rtlCol="0">
            <a:spAutoFit/>
          </a:bodyPr>
          <a:lstStyle/>
          <a:p>
            <a:pPr algn="ctr"/>
            <a:r>
              <a:rPr lang="en-US" sz="2000" dirty="0" smtClean="0"/>
              <a:t>Martin Van Buren</a:t>
            </a:r>
            <a:endParaRPr lang="en-US" sz="2000" dirty="0"/>
          </a:p>
        </p:txBody>
      </p:sp>
      <p:pic>
        <p:nvPicPr>
          <p:cNvPr id="1036" name="Picture 12" descr="File:John C Calhoun by Mathew Brady, March 1849-crop.jpg">
            <a:hlinkClick r:id="rId9"/>
          </p:cNvPr>
          <p:cNvPicPr>
            <a:picLocks noChangeAspect="1" noChangeArrowheads="1"/>
          </p:cNvPicPr>
          <p:nvPr/>
        </p:nvPicPr>
        <p:blipFill>
          <a:blip r:embed="rId10" cstate="print"/>
          <a:srcRect l="15284" r="12551" b="7317"/>
          <a:stretch>
            <a:fillRect/>
          </a:stretch>
        </p:blipFill>
        <p:spPr bwMode="auto">
          <a:xfrm>
            <a:off x="7460396" y="2086690"/>
            <a:ext cx="1422919" cy="2350910"/>
          </a:xfrm>
          <a:prstGeom prst="rect">
            <a:avLst/>
          </a:prstGeom>
          <a:noFill/>
        </p:spPr>
      </p:pic>
      <p:sp>
        <p:nvSpPr>
          <p:cNvPr id="14" name="TextBox 13"/>
          <p:cNvSpPr txBox="1"/>
          <p:nvPr/>
        </p:nvSpPr>
        <p:spPr>
          <a:xfrm>
            <a:off x="7532511" y="4419600"/>
            <a:ext cx="1382889" cy="707886"/>
          </a:xfrm>
          <a:prstGeom prst="rect">
            <a:avLst/>
          </a:prstGeom>
          <a:noFill/>
        </p:spPr>
        <p:txBody>
          <a:bodyPr wrap="square" rtlCol="0">
            <a:spAutoFit/>
          </a:bodyPr>
          <a:lstStyle/>
          <a:p>
            <a:pPr algn="ctr"/>
            <a:r>
              <a:rPr lang="en-US" sz="2000" dirty="0" smtClean="0"/>
              <a:t>John C. Calhoun</a:t>
            </a:r>
            <a:endParaRPr lang="en-US" sz="2000" dirty="0"/>
          </a:p>
        </p:txBody>
      </p:sp>
      <p:sp>
        <p:nvSpPr>
          <p:cNvPr id="20" name="Left-Right Arrow 19"/>
          <p:cNvSpPr/>
          <p:nvPr/>
        </p:nvSpPr>
        <p:spPr>
          <a:xfrm>
            <a:off x="152400" y="5334000"/>
            <a:ext cx="8839200" cy="1295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National Supremacy				States’ Rights</a:t>
            </a:r>
            <a:endParaRPr lang="en-US" sz="2400" b="1" dirty="0"/>
          </a:p>
        </p:txBody>
      </p:sp>
      <p:sp>
        <p:nvSpPr>
          <p:cNvPr id="24" name="TextBox 23"/>
          <p:cNvSpPr txBox="1"/>
          <p:nvPr/>
        </p:nvSpPr>
        <p:spPr>
          <a:xfrm>
            <a:off x="1814690" y="1378803"/>
            <a:ext cx="2558344" cy="615553"/>
          </a:xfrm>
          <a:prstGeom prst="rect">
            <a:avLst/>
          </a:prstGeom>
          <a:noFill/>
        </p:spPr>
        <p:txBody>
          <a:bodyPr wrap="square" rtlCol="0">
            <a:spAutoFit/>
          </a:bodyPr>
          <a:lstStyle/>
          <a:p>
            <a:pPr algn="ctr"/>
            <a:r>
              <a:rPr lang="en-US" sz="1700" b="1" dirty="0" smtClean="0"/>
              <a:t>National Republicans/ Whigs</a:t>
            </a:r>
            <a:endParaRPr lang="en-US" sz="1700" b="1" dirty="0"/>
          </a:p>
        </p:txBody>
      </p:sp>
      <p:sp>
        <p:nvSpPr>
          <p:cNvPr id="25" name="TextBox 24"/>
          <p:cNvSpPr txBox="1"/>
          <p:nvPr/>
        </p:nvSpPr>
        <p:spPr>
          <a:xfrm>
            <a:off x="4790722" y="1371600"/>
            <a:ext cx="2143478" cy="646331"/>
          </a:xfrm>
          <a:prstGeom prst="rect">
            <a:avLst/>
          </a:prstGeom>
          <a:noFill/>
        </p:spPr>
        <p:txBody>
          <a:bodyPr wrap="square" rtlCol="0">
            <a:spAutoFit/>
          </a:bodyPr>
          <a:lstStyle/>
          <a:p>
            <a:pPr algn="ctr"/>
            <a:r>
              <a:rPr lang="en-US" b="1" dirty="0" err="1" smtClean="0"/>
              <a:t>Jacksonian</a:t>
            </a:r>
            <a:r>
              <a:rPr lang="en-US" b="1" dirty="0" smtClean="0"/>
              <a:t> Democrats</a:t>
            </a:r>
            <a:endParaRPr lang="en-US" b="1" dirty="0"/>
          </a:p>
        </p:txBody>
      </p:sp>
      <p:sp>
        <p:nvSpPr>
          <p:cNvPr id="26" name="TextBox 25"/>
          <p:cNvSpPr txBox="1"/>
          <p:nvPr/>
        </p:nvSpPr>
        <p:spPr>
          <a:xfrm>
            <a:off x="7401278" y="1371600"/>
            <a:ext cx="1590322" cy="646331"/>
          </a:xfrm>
          <a:prstGeom prst="rect">
            <a:avLst/>
          </a:prstGeom>
          <a:noFill/>
        </p:spPr>
        <p:txBody>
          <a:bodyPr wrap="square" rtlCol="0">
            <a:spAutoFit/>
          </a:bodyPr>
          <a:lstStyle/>
          <a:p>
            <a:pPr algn="ctr"/>
            <a:r>
              <a:rPr lang="en-US" b="1" dirty="0" smtClean="0"/>
              <a:t>Southern Democrats</a:t>
            </a:r>
            <a:endParaRPr lang="en-US" b="1" dirty="0"/>
          </a:p>
        </p:txBody>
      </p:sp>
      <p:sp>
        <p:nvSpPr>
          <p:cNvPr id="27" name="Rectangle 26"/>
          <p:cNvSpPr/>
          <p:nvPr/>
        </p:nvSpPr>
        <p:spPr>
          <a:xfrm>
            <a:off x="76200"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7433" y="4419600"/>
            <a:ext cx="1382889" cy="707886"/>
          </a:xfrm>
          <a:prstGeom prst="rect">
            <a:avLst/>
          </a:prstGeom>
          <a:noFill/>
        </p:spPr>
        <p:txBody>
          <a:bodyPr wrap="square" rtlCol="0">
            <a:spAutoFit/>
          </a:bodyPr>
          <a:lstStyle/>
          <a:p>
            <a:pPr algn="ctr"/>
            <a:r>
              <a:rPr lang="en-US" sz="2000" dirty="0" smtClean="0"/>
              <a:t>John Marshall</a:t>
            </a:r>
            <a:endParaRPr lang="en-US" sz="2000" dirty="0"/>
          </a:p>
        </p:txBody>
      </p:sp>
      <p:sp>
        <p:nvSpPr>
          <p:cNvPr id="30" name="TextBox 29"/>
          <p:cNvSpPr txBox="1"/>
          <p:nvPr/>
        </p:nvSpPr>
        <p:spPr>
          <a:xfrm>
            <a:off x="76200" y="1371600"/>
            <a:ext cx="1590322" cy="646331"/>
          </a:xfrm>
          <a:prstGeom prst="rect">
            <a:avLst/>
          </a:prstGeom>
          <a:noFill/>
        </p:spPr>
        <p:txBody>
          <a:bodyPr wrap="square" rtlCol="0">
            <a:spAutoFit/>
          </a:bodyPr>
          <a:lstStyle/>
          <a:p>
            <a:pPr algn="ctr"/>
            <a:r>
              <a:rPr lang="en-US" b="1" dirty="0" smtClean="0"/>
              <a:t>Old Federalists</a:t>
            </a:r>
            <a:endParaRPr lang="en-US" b="1" dirty="0"/>
          </a:p>
        </p:txBody>
      </p:sp>
      <p:pic>
        <p:nvPicPr>
          <p:cNvPr id="31" name="Picture 5" descr="http://upload.wikimedia.org/wikipedia/commons/f/fe/John_Marshall_by_Henry_Inman%2C_1832.jpg"/>
          <p:cNvPicPr>
            <a:picLocks noChangeAspect="1" noChangeArrowheads="1"/>
          </p:cNvPicPr>
          <p:nvPr/>
        </p:nvPicPr>
        <p:blipFill>
          <a:blip r:embed="rId11" cstate="print"/>
          <a:srcRect l="28642" t="5641" r="34100" b="39519"/>
          <a:stretch>
            <a:fillRect/>
          </a:stretch>
        </p:blipFill>
        <p:spPr bwMode="auto">
          <a:xfrm>
            <a:off x="228600" y="2133600"/>
            <a:ext cx="1295400" cy="2362200"/>
          </a:xfrm>
          <a:prstGeom prst="rect">
            <a:avLst/>
          </a:prstGeom>
          <a:noFill/>
        </p:spPr>
      </p:pic>
    </p:spTree>
    <p:extLst>
      <p:ext uri="{BB962C8B-B14F-4D97-AF65-F5344CB8AC3E}">
        <p14:creationId xmlns:p14="http://schemas.microsoft.com/office/powerpoint/2010/main" val="242246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whitehouse.gov/sites/default/files/first-family/masthead_image/7aj_header_sm.jpg?12508708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371600"/>
            <a:ext cx="8875712"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ChangeArrowheads="1"/>
          </p:cNvSpPr>
          <p:nvPr/>
        </p:nvSpPr>
        <p:spPr bwMode="auto">
          <a:xfrm>
            <a:off x="115888" y="228600"/>
            <a:ext cx="8853487" cy="1485535"/>
          </a:xfrm>
          <a:prstGeom prst="rect">
            <a:avLst/>
          </a:prstGeom>
          <a:solidFill>
            <a:srgbClr val="CCFFCC"/>
          </a:solidFill>
          <a:ln w="12700">
            <a:solidFill>
              <a:schemeClr val="tx1"/>
            </a:solidFill>
            <a:miter lim="800000"/>
            <a:headEnd/>
            <a:tailEnd/>
          </a:ln>
        </p:spPr>
        <p:txBody>
          <a:bodyPr>
            <a:spAutoFit/>
          </a:bodyPr>
          <a:lstStyle/>
          <a:p>
            <a:pPr algn="ctr">
              <a:lnSpc>
                <a:spcPct val="80000"/>
              </a:lnSpc>
              <a:buSzPct val="75000"/>
            </a:pPr>
            <a:r>
              <a:rPr lang="en-US" sz="2800" dirty="0">
                <a:solidFill>
                  <a:srgbClr val="000000"/>
                </a:solidFill>
                <a:latin typeface="Rockwell"/>
                <a:cs typeface="Rockwell"/>
              </a:rPr>
              <a:t>Andrew Jackson’s two term presidency (1829-1837) was defined by three major conflicts and many minor ones, including within his own government</a:t>
            </a:r>
          </a:p>
        </p:txBody>
      </p:sp>
      <p:sp>
        <p:nvSpPr>
          <p:cNvPr id="4" name="Rectangle 4"/>
          <p:cNvSpPr>
            <a:spLocks noChangeArrowheads="1"/>
          </p:cNvSpPr>
          <p:nvPr/>
        </p:nvSpPr>
        <p:spPr bwMode="auto">
          <a:xfrm>
            <a:off x="0" y="5743225"/>
            <a:ext cx="9300078" cy="796115"/>
          </a:xfrm>
          <a:prstGeom prst="rect">
            <a:avLst/>
          </a:prstGeom>
          <a:solidFill>
            <a:srgbClr val="CCFFCC"/>
          </a:solidFill>
          <a:ln w="12700">
            <a:solidFill>
              <a:schemeClr val="tx1"/>
            </a:solidFill>
            <a:miter lim="800000"/>
            <a:headEnd/>
            <a:tailEnd/>
          </a:ln>
        </p:spPr>
        <p:txBody>
          <a:bodyPr wrap="square">
            <a:spAutoFit/>
          </a:bodyPr>
          <a:lstStyle/>
          <a:p>
            <a:pPr algn="ctr">
              <a:lnSpc>
                <a:spcPct val="80000"/>
              </a:lnSpc>
              <a:buSzPct val="75000"/>
            </a:pPr>
            <a:r>
              <a:rPr lang="en-US" sz="2800" dirty="0" smtClean="0">
                <a:solidFill>
                  <a:srgbClr val="000000"/>
                </a:solidFill>
                <a:latin typeface="Rockwell"/>
                <a:cs typeface="Rockwell"/>
              </a:rPr>
              <a:t>2 Big Issues for today: Spoils System and Indian Removal</a:t>
            </a:r>
            <a:endParaRPr lang="en-US" sz="2800" dirty="0">
              <a:solidFill>
                <a:srgbClr val="000000"/>
              </a:solidFill>
              <a:latin typeface="Rockwell"/>
              <a:cs typeface="Rockwell"/>
            </a:endParaRPr>
          </a:p>
        </p:txBody>
      </p:sp>
    </p:spTree>
    <p:extLst>
      <p:ext uri="{BB962C8B-B14F-4D97-AF65-F5344CB8AC3E}">
        <p14:creationId xmlns:p14="http://schemas.microsoft.com/office/powerpoint/2010/main" val="14877220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66800" y="0"/>
            <a:ext cx="7924800" cy="838200"/>
          </a:xfrm>
        </p:spPr>
        <p:txBody>
          <a:bodyPr/>
          <a:lstStyle/>
          <a:p>
            <a:pPr algn="ctr"/>
            <a:r>
              <a:rPr lang="en-US"/>
              <a:t>Spoils System</a:t>
            </a:r>
          </a:p>
        </p:txBody>
      </p:sp>
      <p:sp>
        <p:nvSpPr>
          <p:cNvPr id="144387" name="Rectangle 3"/>
          <p:cNvSpPr>
            <a:spLocks noGrp="1" noChangeArrowheads="1"/>
          </p:cNvSpPr>
          <p:nvPr>
            <p:ph idx="1"/>
          </p:nvPr>
        </p:nvSpPr>
        <p:spPr>
          <a:xfrm>
            <a:off x="0" y="914400"/>
            <a:ext cx="9144000" cy="5943600"/>
          </a:xfrm>
        </p:spPr>
        <p:txBody>
          <a:bodyPr/>
          <a:lstStyle/>
          <a:p>
            <a:r>
              <a:rPr lang="en-US" dirty="0"/>
              <a:t>When Jackson was elected, he rewarded loyal supporters with </a:t>
            </a:r>
            <a:r>
              <a:rPr lang="en-US" dirty="0" err="1"/>
              <a:t>gov</a:t>
            </a:r>
            <a:r>
              <a:rPr lang="ja-JP" altLang="en-US" dirty="0">
                <a:latin typeface="Arial"/>
              </a:rPr>
              <a:t>’</a:t>
            </a:r>
            <a:r>
              <a:rPr lang="en-US" dirty="0"/>
              <a:t>t jobs (the </a:t>
            </a:r>
            <a:r>
              <a:rPr lang="en-US" i="1" u="sng" dirty="0"/>
              <a:t>spoils system</a:t>
            </a:r>
            <a:r>
              <a:rPr lang="en-US" dirty="0"/>
              <a:t>)</a:t>
            </a:r>
          </a:p>
          <a:p>
            <a:pPr lvl="1"/>
            <a:r>
              <a:rPr lang="en-US" dirty="0"/>
              <a:t>Massive turnover in the civil service had not yet occurred </a:t>
            </a:r>
          </a:p>
          <a:p>
            <a:pPr lvl="1"/>
            <a:r>
              <a:rPr lang="en-US" dirty="0"/>
              <a:t>Rotation in office began to be seen as a very democratic way to reduce </a:t>
            </a:r>
            <a:r>
              <a:rPr lang="en-US" dirty="0" err="1"/>
              <a:t>gov</a:t>
            </a:r>
            <a:r>
              <a:rPr lang="ja-JP" altLang="en-US" dirty="0">
                <a:latin typeface="Arial"/>
              </a:rPr>
              <a:t>’</a:t>
            </a:r>
            <a:r>
              <a:rPr lang="en-US" dirty="0"/>
              <a:t>t corruption &amp; incompetence </a:t>
            </a:r>
          </a:p>
        </p:txBody>
      </p:sp>
      <p:sp>
        <p:nvSpPr>
          <p:cNvPr id="144388" name="AutoShape 4"/>
          <p:cNvSpPr>
            <a:spLocks noChangeArrowheads="1"/>
          </p:cNvSpPr>
          <p:nvPr/>
        </p:nvSpPr>
        <p:spPr bwMode="auto">
          <a:xfrm>
            <a:off x="838200" y="5105400"/>
            <a:ext cx="8305800" cy="533400"/>
          </a:xfrm>
          <a:prstGeom prst="wedgeRectCallout">
            <a:avLst>
              <a:gd name="adj1" fmla="val -898"/>
              <a:gd name="adj2" fmla="val -48809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2800" i="1">
                <a:solidFill>
                  <a:srgbClr val="000000"/>
                </a:solidFill>
                <a:latin typeface="Rockwell"/>
                <a:cs typeface="Rockwell"/>
              </a:rPr>
              <a:t>“</a:t>
            </a:r>
            <a:r>
              <a:rPr lang="en-US" sz="2800" i="1">
                <a:solidFill>
                  <a:srgbClr val="000000"/>
                </a:solidFill>
                <a:latin typeface="Rockwell"/>
                <a:cs typeface="Rockwell"/>
              </a:rPr>
              <a:t>Get their rascals out…and our rascals in</a:t>
            </a:r>
            <a:r>
              <a:rPr lang="ja-JP" altLang="en-US" sz="2800" i="1">
                <a:solidFill>
                  <a:srgbClr val="000000"/>
                </a:solidFill>
                <a:latin typeface="Rockwell"/>
                <a:cs typeface="Rockwell"/>
              </a:rPr>
              <a:t>”</a:t>
            </a:r>
            <a:endParaRPr lang="en-US" sz="2800" i="1">
              <a:solidFill>
                <a:srgbClr val="000000"/>
              </a:solidFill>
              <a:latin typeface="Rockwell"/>
              <a:cs typeface="Rockwell"/>
            </a:endParaRPr>
          </a:p>
        </p:txBody>
      </p:sp>
      <p:sp>
        <p:nvSpPr>
          <p:cNvPr id="144389" name="AutoShape 5"/>
          <p:cNvSpPr>
            <a:spLocks noChangeArrowheads="1"/>
          </p:cNvSpPr>
          <p:nvPr/>
        </p:nvSpPr>
        <p:spPr bwMode="auto">
          <a:xfrm>
            <a:off x="1143000" y="3962400"/>
            <a:ext cx="7315200" cy="990600"/>
          </a:xfrm>
          <a:prstGeom prst="wedgeRectCallout">
            <a:avLst>
              <a:gd name="adj1" fmla="val 5708"/>
              <a:gd name="adj2" fmla="val -17163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latin typeface="Rockwell"/>
                <a:cs typeface="Rockwell"/>
              </a:rPr>
              <a:t>Jackson was not the 1</a:t>
            </a:r>
            <a:r>
              <a:rPr lang="en-US" sz="2800" baseline="30000" dirty="0">
                <a:solidFill>
                  <a:srgbClr val="000000"/>
                </a:solidFill>
                <a:latin typeface="Rockwell"/>
                <a:cs typeface="Rockwell"/>
              </a:rPr>
              <a:t>st</a:t>
            </a:r>
            <a:r>
              <a:rPr lang="en-US" sz="2800" dirty="0">
                <a:solidFill>
                  <a:srgbClr val="000000"/>
                </a:solidFill>
                <a:latin typeface="Rockwell"/>
                <a:cs typeface="Rockwell"/>
              </a:rPr>
              <a:t> to do this…  he just extended it to more people!</a:t>
            </a:r>
          </a:p>
        </p:txBody>
      </p:sp>
    </p:spTree>
    <p:extLst>
      <p:ext uri="{BB962C8B-B14F-4D97-AF65-F5344CB8AC3E}">
        <p14:creationId xmlns:p14="http://schemas.microsoft.com/office/powerpoint/2010/main" val="3628006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500" fill="hold"/>
                                        <p:tgtEl>
                                          <p:spTgt spid="144389"/>
                                        </p:tgtEl>
                                        <p:attrNameLst>
                                          <p:attrName>ppt_w</p:attrName>
                                        </p:attrNameLst>
                                      </p:cBhvr>
                                      <p:tavLst>
                                        <p:tav tm="0">
                                          <p:val>
                                            <p:fltVal val="0"/>
                                          </p:val>
                                        </p:tav>
                                        <p:tav tm="100000">
                                          <p:val>
                                            <p:strVal val="#ppt_w"/>
                                          </p:val>
                                        </p:tav>
                                      </p:tavLst>
                                    </p:anim>
                                    <p:anim calcmode="lin" valueType="num">
                                      <p:cBhvr>
                                        <p:cTn id="8" dur="500" fill="hold"/>
                                        <p:tgtEl>
                                          <p:spTgt spid="144389"/>
                                        </p:tgtEl>
                                        <p:attrNameLst>
                                          <p:attrName>ppt_h</p:attrName>
                                        </p:attrNameLst>
                                      </p:cBhvr>
                                      <p:tavLst>
                                        <p:tav tm="0">
                                          <p:val>
                                            <p:fltVal val="0"/>
                                          </p:val>
                                        </p:tav>
                                        <p:tav tm="100000">
                                          <p:val>
                                            <p:strVal val="#ppt_h"/>
                                          </p:val>
                                        </p:tav>
                                      </p:tavLst>
                                    </p:anim>
                                    <p:animEffect transition="in" filter="fade">
                                      <p:cBhvr>
                                        <p:cTn id="9" dur="500"/>
                                        <p:tgtEl>
                                          <p:spTgt spid="144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 calcmode="lin" valueType="num">
                                      <p:cBhvr>
                                        <p:cTn id="14" dur="500" fill="hold"/>
                                        <p:tgtEl>
                                          <p:spTgt spid="144388"/>
                                        </p:tgtEl>
                                        <p:attrNameLst>
                                          <p:attrName>ppt_w</p:attrName>
                                        </p:attrNameLst>
                                      </p:cBhvr>
                                      <p:tavLst>
                                        <p:tav tm="0">
                                          <p:val>
                                            <p:fltVal val="0"/>
                                          </p:val>
                                        </p:tav>
                                        <p:tav tm="100000">
                                          <p:val>
                                            <p:strVal val="#ppt_w"/>
                                          </p:val>
                                        </p:tav>
                                      </p:tavLst>
                                    </p:anim>
                                    <p:anim calcmode="lin" valueType="num">
                                      <p:cBhvr>
                                        <p:cTn id="15" dur="500" fill="hold"/>
                                        <p:tgtEl>
                                          <p:spTgt spid="144388"/>
                                        </p:tgtEl>
                                        <p:attrNameLst>
                                          <p:attrName>ppt_h</p:attrName>
                                        </p:attrNameLst>
                                      </p:cBhvr>
                                      <p:tavLst>
                                        <p:tav tm="0">
                                          <p:val>
                                            <p:fltVal val="0"/>
                                          </p:val>
                                        </p:tav>
                                        <p:tav tm="100000">
                                          <p:val>
                                            <p:strVal val="#ppt_h"/>
                                          </p:val>
                                        </p:tav>
                                      </p:tavLst>
                                    </p:anim>
                                    <p:animEffect transition="in" filter="fade">
                                      <p:cBhvr>
                                        <p:cTn id="16"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acksonspoil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809" t="-21526" r="-1" b="-31164"/>
          <a:stretch/>
        </p:blipFill>
        <p:spPr>
          <a:xfrm>
            <a:off x="457200" y="-1476314"/>
            <a:ext cx="8229600" cy="10471538"/>
          </a:xfrm>
        </p:spPr>
      </p:pic>
    </p:spTree>
    <p:extLst>
      <p:ext uri="{BB962C8B-B14F-4D97-AF65-F5344CB8AC3E}">
        <p14:creationId xmlns:p14="http://schemas.microsoft.com/office/powerpoint/2010/main" val="24220349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09600" y="304800"/>
            <a:ext cx="7772400" cy="514677"/>
          </a:xfrm>
        </p:spPr>
        <p:txBody>
          <a:bodyPr>
            <a:normAutofit fontScale="90000"/>
          </a:bodyPr>
          <a:lstStyle/>
          <a:p>
            <a:pPr algn="ctr" eaLnBrk="1" fontAlgn="auto" hangingPunct="1">
              <a:spcAft>
                <a:spcPts val="0"/>
              </a:spcAft>
              <a:defRPr/>
            </a:pPr>
            <a:r>
              <a:rPr lang="en-US" dirty="0">
                <a:solidFill>
                  <a:srgbClr val="FFFFFF"/>
                </a:solidFill>
                <a:ea typeface="+mj-ea"/>
              </a:rPr>
              <a:t>Maysville Road Project</a:t>
            </a:r>
          </a:p>
        </p:txBody>
      </p:sp>
      <p:sp>
        <p:nvSpPr>
          <p:cNvPr id="27651" name="Rectangle 3"/>
          <p:cNvSpPr>
            <a:spLocks noGrp="1" noChangeArrowheads="1"/>
          </p:cNvSpPr>
          <p:nvPr>
            <p:ph idx="1"/>
          </p:nvPr>
        </p:nvSpPr>
        <p:spPr>
          <a:xfrm>
            <a:off x="0" y="1524000"/>
            <a:ext cx="9144000" cy="5334000"/>
          </a:xfrm>
        </p:spPr>
        <p:txBody>
          <a:bodyPr>
            <a:normAutofit/>
          </a:bodyPr>
          <a:lstStyle/>
          <a:p>
            <a:pPr eaLnBrk="1" hangingPunct="1">
              <a:lnSpc>
                <a:spcPct val="90000"/>
              </a:lnSpc>
              <a:spcBef>
                <a:spcPct val="5000"/>
              </a:spcBef>
            </a:pPr>
            <a:r>
              <a:rPr lang="en-US" sz="3600" dirty="0">
                <a:latin typeface="Rockwell"/>
                <a:cs typeface="Rockwell"/>
              </a:rPr>
              <a:t>The </a:t>
            </a:r>
            <a:r>
              <a:rPr lang="ja-JP" altLang="en-US" sz="3600" dirty="0">
                <a:latin typeface="Rockwell"/>
                <a:cs typeface="Rockwell"/>
              </a:rPr>
              <a:t>“</a:t>
            </a:r>
            <a:r>
              <a:rPr lang="en-US" sz="3600" dirty="0">
                <a:latin typeface="Rockwell"/>
                <a:cs typeface="Rockwell"/>
              </a:rPr>
              <a:t>National</a:t>
            </a:r>
            <a:r>
              <a:rPr lang="ja-JP" altLang="en-US" sz="3600" dirty="0">
                <a:latin typeface="Rockwell"/>
                <a:cs typeface="Rockwell"/>
              </a:rPr>
              <a:t>”</a:t>
            </a:r>
            <a:r>
              <a:rPr lang="en-US" sz="3600" dirty="0">
                <a:latin typeface="Rockwell"/>
                <a:cs typeface="Rockwell"/>
              </a:rPr>
              <a:t> Republicans led by Clay &amp; JQ Adams split with the  old-style Democratic-Republicans</a:t>
            </a:r>
          </a:p>
          <a:p>
            <a:pPr eaLnBrk="1" hangingPunct="1">
              <a:lnSpc>
                <a:spcPct val="90000"/>
              </a:lnSpc>
              <a:spcBef>
                <a:spcPct val="5000"/>
              </a:spcBef>
            </a:pPr>
            <a:r>
              <a:rPr lang="en-US" sz="3600" dirty="0">
                <a:latin typeface="Rockwell"/>
                <a:cs typeface="Rockwell"/>
              </a:rPr>
              <a:t>President Jackson dealt a blow to the American System:</a:t>
            </a:r>
          </a:p>
          <a:p>
            <a:pPr lvl="1" eaLnBrk="1" hangingPunct="1">
              <a:lnSpc>
                <a:spcPct val="90000"/>
              </a:lnSpc>
              <a:spcBef>
                <a:spcPct val="5000"/>
              </a:spcBef>
            </a:pPr>
            <a:r>
              <a:rPr lang="en-US" sz="3200" dirty="0">
                <a:latin typeface="Rockwell"/>
                <a:cs typeface="Rockwell"/>
              </a:rPr>
              <a:t>He</a:t>
            </a:r>
            <a:r>
              <a:rPr lang="en-US" sz="3600" dirty="0">
                <a:latin typeface="Rockwell"/>
                <a:cs typeface="Rockwell"/>
              </a:rPr>
              <a:t> </a:t>
            </a:r>
            <a:r>
              <a:rPr lang="en-US" sz="3200" dirty="0">
                <a:latin typeface="Rockwell"/>
                <a:cs typeface="Rockwell"/>
              </a:rPr>
              <a:t>was</a:t>
            </a:r>
            <a:r>
              <a:rPr lang="en-US" sz="3600" dirty="0">
                <a:latin typeface="Rockwell"/>
                <a:cs typeface="Rockwell"/>
              </a:rPr>
              <a:t> </a:t>
            </a:r>
            <a:r>
              <a:rPr lang="en-US" sz="3200" dirty="0">
                <a:latin typeface="Rockwell"/>
                <a:cs typeface="Rockwell"/>
              </a:rPr>
              <a:t>OK</a:t>
            </a:r>
            <a:r>
              <a:rPr lang="en-US" sz="3600" dirty="0">
                <a:latin typeface="Rockwell"/>
                <a:cs typeface="Rockwell"/>
              </a:rPr>
              <a:t> </a:t>
            </a:r>
            <a:r>
              <a:rPr lang="en-US" sz="3200" dirty="0">
                <a:latin typeface="Rockwell"/>
                <a:cs typeface="Rockwell"/>
              </a:rPr>
              <a:t>with</a:t>
            </a:r>
            <a:r>
              <a:rPr lang="en-US" sz="3600" dirty="0">
                <a:latin typeface="Rockwell"/>
                <a:cs typeface="Rockwell"/>
              </a:rPr>
              <a:t> </a:t>
            </a:r>
            <a:r>
              <a:rPr lang="en-US" sz="3200" dirty="0">
                <a:latin typeface="Rockwell"/>
                <a:cs typeface="Rockwell"/>
              </a:rPr>
              <a:t>national</a:t>
            </a:r>
            <a:r>
              <a:rPr lang="en-US" sz="3600" dirty="0">
                <a:latin typeface="Rockwell"/>
                <a:cs typeface="Rockwell"/>
              </a:rPr>
              <a:t> </a:t>
            </a:r>
            <a:r>
              <a:rPr lang="en-US" sz="3200" dirty="0">
                <a:latin typeface="Rockwell"/>
                <a:cs typeface="Rockwell"/>
              </a:rPr>
              <a:t>projects but did not like spending federal money for </a:t>
            </a:r>
            <a:r>
              <a:rPr lang="en-US" sz="3200" i="1" u="sng" dirty="0">
                <a:latin typeface="Rockwell"/>
                <a:cs typeface="Rockwell"/>
              </a:rPr>
              <a:t>state</a:t>
            </a:r>
            <a:r>
              <a:rPr lang="en-US" sz="3200" dirty="0">
                <a:latin typeface="Rockwell"/>
                <a:cs typeface="Rockwell"/>
              </a:rPr>
              <a:t> projects</a:t>
            </a:r>
          </a:p>
          <a:p>
            <a:pPr lvl="1" eaLnBrk="1" hangingPunct="1">
              <a:lnSpc>
                <a:spcPct val="90000"/>
              </a:lnSpc>
              <a:spcBef>
                <a:spcPct val="5000"/>
              </a:spcBef>
            </a:pPr>
            <a:r>
              <a:rPr lang="en-US" sz="3200" dirty="0">
                <a:latin typeface="Rockwell"/>
                <a:cs typeface="Rockwell"/>
              </a:rPr>
              <a:t>In 1830, Jackson vetoed funds for the Maysville Road because it was exclusively in Kentucky</a:t>
            </a:r>
          </a:p>
        </p:txBody>
      </p:sp>
      <p:sp>
        <p:nvSpPr>
          <p:cNvPr id="122884" name="AutoShape 4"/>
          <p:cNvSpPr>
            <a:spLocks noChangeArrowheads="1"/>
          </p:cNvSpPr>
          <p:nvPr/>
        </p:nvSpPr>
        <p:spPr bwMode="auto">
          <a:xfrm>
            <a:off x="0" y="1066800"/>
            <a:ext cx="9144000" cy="990600"/>
          </a:xfrm>
          <a:prstGeom prst="wedgeRectCallout">
            <a:avLst>
              <a:gd name="adj1" fmla="val 6505"/>
              <a:gd name="adj2" fmla="val 373046"/>
            </a:avLst>
          </a:prstGeom>
          <a:solidFill>
            <a:srgbClr val="CCFFCC"/>
          </a:solidFill>
          <a:ln w="38100">
            <a:solidFill>
              <a:schemeClr val="tx1"/>
            </a:solidFill>
            <a:miter lim="800000"/>
            <a:headEnd/>
            <a:tailEnd/>
          </a:ln>
        </p:spPr>
        <p:txBody>
          <a:bodyPr/>
          <a:lstStyle/>
          <a:p>
            <a:pPr algn="ctr">
              <a:lnSpc>
                <a:spcPct val="80000"/>
              </a:lnSpc>
              <a:spcBef>
                <a:spcPct val="20000"/>
              </a:spcBef>
              <a:buClr>
                <a:schemeClr val="accent1"/>
              </a:buClr>
              <a:buSzPct val="80000"/>
              <a:buFont typeface="Wingdings" charset="0"/>
              <a:buNone/>
            </a:pPr>
            <a:r>
              <a:rPr lang="en-US" sz="2800" dirty="0">
                <a:solidFill>
                  <a:schemeClr val="bg1"/>
                </a:solidFill>
              </a:rPr>
              <a:t>Kentucky was home of Henry Clay, who Jackson never forgave for the </a:t>
            </a:r>
            <a:r>
              <a:rPr lang="ja-JP" altLang="en-US" sz="2800" dirty="0">
                <a:solidFill>
                  <a:schemeClr val="bg1"/>
                </a:solidFill>
              </a:rPr>
              <a:t>“</a:t>
            </a:r>
            <a:r>
              <a:rPr lang="en-US" sz="2800" dirty="0">
                <a:solidFill>
                  <a:schemeClr val="bg1"/>
                </a:solidFill>
              </a:rPr>
              <a:t>Corrupt Bargain</a:t>
            </a:r>
            <a:r>
              <a:rPr lang="ja-JP" altLang="en-US" sz="2800" dirty="0">
                <a:solidFill>
                  <a:schemeClr val="bg1"/>
                </a:solidFill>
              </a:rPr>
              <a:t>”</a:t>
            </a:r>
            <a:endParaRPr lang="en-US" sz="2800" dirty="0">
              <a:solidFill>
                <a:schemeClr val="bg1"/>
              </a:solidFill>
            </a:endParaRPr>
          </a:p>
        </p:txBody>
      </p:sp>
      <p:sp>
        <p:nvSpPr>
          <p:cNvPr id="122885" name="AutoShape 5"/>
          <p:cNvSpPr>
            <a:spLocks noChangeArrowheads="1"/>
          </p:cNvSpPr>
          <p:nvPr/>
        </p:nvSpPr>
        <p:spPr bwMode="auto">
          <a:xfrm>
            <a:off x="381000" y="4343400"/>
            <a:ext cx="8001000" cy="1066800"/>
          </a:xfrm>
          <a:prstGeom prst="wedgeRectCallout">
            <a:avLst>
              <a:gd name="adj1" fmla="val -5796"/>
              <a:gd name="adj2" fmla="val -152171"/>
            </a:avLst>
          </a:prstGeom>
          <a:solidFill>
            <a:srgbClr val="FFCCFF"/>
          </a:solidFill>
          <a:ln w="38100">
            <a:solidFill>
              <a:schemeClr val="tx1"/>
            </a:solidFill>
            <a:miter lim="800000"/>
            <a:headEnd/>
            <a:tailEnd/>
          </a:ln>
        </p:spPr>
        <p:txBody>
          <a:bodyPr/>
          <a:lstStyle/>
          <a:p>
            <a:pPr algn="ctr">
              <a:lnSpc>
                <a:spcPct val="80000"/>
              </a:lnSpc>
            </a:pPr>
            <a:r>
              <a:rPr lang="en-US" sz="2800">
                <a:solidFill>
                  <a:schemeClr val="bg1"/>
                </a:solidFill>
              </a:rPr>
              <a:t>Jackson vetoed 7 other bills of public works projects, including roads and canals </a:t>
            </a:r>
          </a:p>
        </p:txBody>
      </p:sp>
    </p:spTree>
    <p:extLst>
      <p:ext uri="{BB962C8B-B14F-4D97-AF65-F5344CB8AC3E}">
        <p14:creationId xmlns:p14="http://schemas.microsoft.com/office/powerpoint/2010/main" val="5701618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 calcmode="lin" valueType="num">
                                      <p:cBhvr>
                                        <p:cTn id="7" dur="500" fill="hold"/>
                                        <p:tgtEl>
                                          <p:spTgt spid="122885"/>
                                        </p:tgtEl>
                                        <p:attrNameLst>
                                          <p:attrName>ppt_w</p:attrName>
                                        </p:attrNameLst>
                                      </p:cBhvr>
                                      <p:tavLst>
                                        <p:tav tm="0">
                                          <p:val>
                                            <p:fltVal val="0"/>
                                          </p:val>
                                        </p:tav>
                                        <p:tav tm="100000">
                                          <p:val>
                                            <p:strVal val="#ppt_w"/>
                                          </p:val>
                                        </p:tav>
                                      </p:tavLst>
                                    </p:anim>
                                    <p:anim calcmode="lin" valueType="num">
                                      <p:cBhvr>
                                        <p:cTn id="8" dur="500" fill="hold"/>
                                        <p:tgtEl>
                                          <p:spTgt spid="122885"/>
                                        </p:tgtEl>
                                        <p:attrNameLst>
                                          <p:attrName>ppt_h</p:attrName>
                                        </p:attrNameLst>
                                      </p:cBhvr>
                                      <p:tavLst>
                                        <p:tav tm="0">
                                          <p:val>
                                            <p:fltVal val="0"/>
                                          </p:val>
                                        </p:tav>
                                        <p:tav tm="100000">
                                          <p:val>
                                            <p:strVal val="#ppt_h"/>
                                          </p:val>
                                        </p:tav>
                                      </p:tavLst>
                                    </p:anim>
                                    <p:animEffect transition="in" filter="fade">
                                      <p:cBhvr>
                                        <p:cTn id="9" dur="500"/>
                                        <p:tgtEl>
                                          <p:spTgt spid="1228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884"/>
                                        </p:tgtEl>
                                        <p:attrNameLst>
                                          <p:attrName>style.visibility</p:attrName>
                                        </p:attrNameLst>
                                      </p:cBhvr>
                                      <p:to>
                                        <p:strVal val="visible"/>
                                      </p:to>
                                    </p:set>
                                    <p:anim calcmode="lin" valueType="num">
                                      <p:cBhvr>
                                        <p:cTn id="14" dur="500" fill="hold"/>
                                        <p:tgtEl>
                                          <p:spTgt spid="122884"/>
                                        </p:tgtEl>
                                        <p:attrNameLst>
                                          <p:attrName>ppt_w</p:attrName>
                                        </p:attrNameLst>
                                      </p:cBhvr>
                                      <p:tavLst>
                                        <p:tav tm="0">
                                          <p:val>
                                            <p:fltVal val="0"/>
                                          </p:val>
                                        </p:tav>
                                        <p:tav tm="100000">
                                          <p:val>
                                            <p:strVal val="#ppt_w"/>
                                          </p:val>
                                        </p:tav>
                                      </p:tavLst>
                                    </p:anim>
                                    <p:anim calcmode="lin" valueType="num">
                                      <p:cBhvr>
                                        <p:cTn id="15" dur="500" fill="hold"/>
                                        <p:tgtEl>
                                          <p:spTgt spid="122884"/>
                                        </p:tgtEl>
                                        <p:attrNameLst>
                                          <p:attrName>ppt_h</p:attrName>
                                        </p:attrNameLst>
                                      </p:cBhvr>
                                      <p:tavLst>
                                        <p:tav tm="0">
                                          <p:val>
                                            <p:fltVal val="0"/>
                                          </p:val>
                                        </p:tav>
                                        <p:tav tm="100000">
                                          <p:val>
                                            <p:strVal val="#ppt_h"/>
                                          </p:val>
                                        </p:tav>
                                      </p:tavLst>
                                    </p:anim>
                                    <p:animEffect transition="in" filter="fade">
                                      <p:cBhvr>
                                        <p:cTn id="16"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1076" name="Rectangle 4"/>
          <p:cNvSpPr>
            <a:spLocks noGrp="1" noChangeArrowheads="1"/>
          </p:cNvSpPr>
          <p:nvPr>
            <p:ph type="title"/>
          </p:nvPr>
        </p:nvSpPr>
        <p:spPr>
          <a:xfrm>
            <a:off x="457200" y="228600"/>
            <a:ext cx="8153400" cy="914400"/>
          </a:xfrm>
        </p:spPr>
        <p:txBody>
          <a:bodyPr lIns="90488" tIns="44450" rIns="90488" bIns="44450"/>
          <a:lstStyle/>
          <a:p>
            <a:pPr algn="ctr" eaLnBrk="1" fontAlgn="auto" hangingPunct="1">
              <a:spcAft>
                <a:spcPts val="0"/>
              </a:spcAft>
              <a:defRPr/>
            </a:pPr>
            <a:r>
              <a:rPr lang="en-US" dirty="0">
                <a:ea typeface="+mj-ea"/>
              </a:rPr>
              <a:t>Indian Removal</a:t>
            </a:r>
          </a:p>
        </p:txBody>
      </p:sp>
      <p:sp>
        <p:nvSpPr>
          <p:cNvPr id="35845" name="Rectangle 5"/>
          <p:cNvSpPr>
            <a:spLocks noGrp="1" noChangeArrowheads="1"/>
          </p:cNvSpPr>
          <p:nvPr>
            <p:ph idx="1"/>
          </p:nvPr>
        </p:nvSpPr>
        <p:spPr>
          <a:xfrm>
            <a:off x="0" y="1524000"/>
            <a:ext cx="9144000" cy="5334000"/>
          </a:xfrm>
        </p:spPr>
        <p:txBody>
          <a:bodyPr lIns="90488" tIns="44450" rIns="90488" bIns="44450"/>
          <a:lstStyle/>
          <a:p>
            <a:pPr eaLnBrk="1" hangingPunct="1">
              <a:lnSpc>
                <a:spcPct val="95000"/>
              </a:lnSpc>
              <a:spcBef>
                <a:spcPct val="10000"/>
              </a:spcBef>
            </a:pPr>
            <a:r>
              <a:rPr lang="en-US" dirty="0">
                <a:latin typeface="Rockwell"/>
                <a:cs typeface="Rockwell"/>
              </a:rPr>
              <a:t>Southerners were disappointed with JQ Adams</a:t>
            </a:r>
            <a:r>
              <a:rPr lang="ja-JP" altLang="en-US" dirty="0">
                <a:latin typeface="Rockwell"/>
                <a:cs typeface="Rockwell"/>
              </a:rPr>
              <a:t>’</a:t>
            </a:r>
            <a:r>
              <a:rPr lang="en-US" dirty="0">
                <a:latin typeface="Rockwell"/>
                <a:cs typeface="Rockwell"/>
              </a:rPr>
              <a:t> slow movement in dealing with Indians</a:t>
            </a:r>
          </a:p>
          <a:p>
            <a:pPr eaLnBrk="1" hangingPunct="1">
              <a:lnSpc>
                <a:spcPct val="95000"/>
              </a:lnSpc>
              <a:spcBef>
                <a:spcPct val="10000"/>
              </a:spcBef>
            </a:pPr>
            <a:r>
              <a:rPr lang="en-US" dirty="0">
                <a:latin typeface="Rockwell"/>
                <a:cs typeface="Rockwell"/>
              </a:rPr>
              <a:t>Jackson promised to act quickly but the Cherokee were a problem:</a:t>
            </a:r>
          </a:p>
          <a:p>
            <a:pPr lvl="1" eaLnBrk="1" hangingPunct="1">
              <a:lnSpc>
                <a:spcPct val="95000"/>
              </a:lnSpc>
              <a:spcBef>
                <a:spcPct val="10000"/>
              </a:spcBef>
            </a:pPr>
            <a:r>
              <a:rPr lang="en-US" dirty="0">
                <a:latin typeface="Rockwell"/>
                <a:cs typeface="Rockwell"/>
              </a:rPr>
              <a:t>They were not </a:t>
            </a:r>
            <a:r>
              <a:rPr lang="ja-JP" altLang="en-US" dirty="0">
                <a:latin typeface="Rockwell"/>
                <a:cs typeface="Rockwell"/>
              </a:rPr>
              <a:t>“</a:t>
            </a:r>
            <a:r>
              <a:rPr lang="en-US" dirty="0">
                <a:latin typeface="Rockwell"/>
                <a:cs typeface="Rockwell"/>
              </a:rPr>
              <a:t>uncivilized</a:t>
            </a:r>
            <a:r>
              <a:rPr lang="ja-JP" altLang="en-US" dirty="0">
                <a:latin typeface="Rockwell"/>
                <a:cs typeface="Rockwell"/>
              </a:rPr>
              <a:t>”</a:t>
            </a:r>
            <a:r>
              <a:rPr lang="en-US" dirty="0">
                <a:latin typeface="Rockwell"/>
                <a:cs typeface="Rockwell"/>
              </a:rPr>
              <a:t> because they had a republican </a:t>
            </a:r>
            <a:r>
              <a:rPr lang="en-US" dirty="0" err="1">
                <a:latin typeface="Rockwell"/>
                <a:cs typeface="Rockwell"/>
              </a:rPr>
              <a:t>gov</a:t>
            </a:r>
            <a:r>
              <a:rPr lang="ja-JP" altLang="en-US" dirty="0">
                <a:latin typeface="Rockwell"/>
                <a:cs typeface="Rockwell"/>
              </a:rPr>
              <a:t>’</a:t>
            </a:r>
            <a:r>
              <a:rPr lang="en-US" dirty="0">
                <a:latin typeface="Rockwell"/>
                <a:cs typeface="Rockwell"/>
              </a:rPr>
              <a:t>t, an agrarian lifestyle, &amp; a formal alphabet (Sequoyah)</a:t>
            </a:r>
          </a:p>
          <a:p>
            <a:pPr lvl="1" eaLnBrk="1" hangingPunct="1">
              <a:lnSpc>
                <a:spcPct val="95000"/>
              </a:lnSpc>
              <a:spcBef>
                <a:spcPct val="10000"/>
              </a:spcBef>
            </a:pPr>
            <a:r>
              <a:rPr lang="en-US" dirty="0">
                <a:latin typeface="Rockwell"/>
                <a:cs typeface="Rockwell"/>
              </a:rPr>
              <a:t>They refused to move from GA</a:t>
            </a:r>
          </a:p>
        </p:txBody>
      </p:sp>
    </p:spTree>
    <p:extLst>
      <p:ext uri="{BB962C8B-B14F-4D97-AF65-F5344CB8AC3E}">
        <p14:creationId xmlns:p14="http://schemas.microsoft.com/office/powerpoint/2010/main" val="36826598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the election of Jackson in 1828 demonstrated change in American politics. </a:t>
            </a:r>
            <a:endParaRPr lang="en-US" dirty="0"/>
          </a:p>
        </p:txBody>
      </p:sp>
    </p:spTree>
    <p:extLst>
      <p:ext uri="{BB962C8B-B14F-4D97-AF65-F5344CB8AC3E}">
        <p14:creationId xmlns:p14="http://schemas.microsoft.com/office/powerpoint/2010/main" val="296918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48" name="Rectangle 4"/>
          <p:cNvSpPr>
            <a:spLocks noGrp="1" noChangeArrowheads="1"/>
          </p:cNvSpPr>
          <p:nvPr>
            <p:ph type="title"/>
          </p:nvPr>
        </p:nvSpPr>
        <p:spPr>
          <a:xfrm>
            <a:off x="838200" y="228600"/>
            <a:ext cx="7772400" cy="838200"/>
          </a:xfrm>
        </p:spPr>
        <p:txBody>
          <a:bodyPr lIns="90488" tIns="44450" rIns="90488" bIns="44450"/>
          <a:lstStyle/>
          <a:p>
            <a:pPr algn="ctr" eaLnBrk="1" fontAlgn="auto" hangingPunct="1">
              <a:spcAft>
                <a:spcPts val="0"/>
              </a:spcAft>
              <a:defRPr/>
            </a:pPr>
            <a:r>
              <a:rPr lang="en-US" dirty="0">
                <a:solidFill>
                  <a:srgbClr val="FFFFFF"/>
                </a:solidFill>
                <a:latin typeface="Rockwell"/>
                <a:ea typeface="+mj-ea"/>
                <a:cs typeface="Rockwell"/>
              </a:rPr>
              <a:t>Indian Removal</a:t>
            </a:r>
          </a:p>
        </p:txBody>
      </p:sp>
      <p:sp>
        <p:nvSpPr>
          <p:cNvPr id="134149" name="Rectangle 5"/>
          <p:cNvSpPr>
            <a:spLocks noGrp="1" noChangeArrowheads="1"/>
          </p:cNvSpPr>
          <p:nvPr>
            <p:ph idx="1"/>
          </p:nvPr>
        </p:nvSpPr>
        <p:spPr>
          <a:xfrm>
            <a:off x="0" y="1524000"/>
            <a:ext cx="9144000" cy="5334000"/>
          </a:xfrm>
        </p:spPr>
        <p:txBody>
          <a:bodyPr lIns="90488" tIns="44450" rIns="90488" bIns="44450">
            <a:normAutofit/>
          </a:bodyPr>
          <a:lstStyle/>
          <a:p>
            <a:pPr eaLnBrk="1" hangingPunct="1">
              <a:lnSpc>
                <a:spcPct val="95000"/>
              </a:lnSpc>
            </a:pPr>
            <a:r>
              <a:rPr lang="en-US" sz="3600" dirty="0">
                <a:latin typeface="Rockwell"/>
                <a:cs typeface="Rockwell"/>
              </a:rPr>
              <a:t>When gold was discovered in GA, the GA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abolished Cherokee tribal rule &amp; defied the Constitution</a:t>
            </a:r>
          </a:p>
          <a:p>
            <a:pPr lvl="1" eaLnBrk="1" hangingPunct="1">
              <a:lnSpc>
                <a:spcPct val="95000"/>
              </a:lnSpc>
            </a:pPr>
            <a:r>
              <a:rPr lang="en-US" sz="3200" dirty="0">
                <a:latin typeface="Rockwell"/>
                <a:cs typeface="Rockwell"/>
              </a:rPr>
              <a:t>Jackson supported the states &amp; asked Congress for the </a:t>
            </a:r>
            <a:r>
              <a:rPr lang="en-US" sz="3200" u="sng" dirty="0">
                <a:latin typeface="Rockwell"/>
                <a:cs typeface="Rockwell"/>
              </a:rPr>
              <a:t>Indian Removal Act of 1830</a:t>
            </a:r>
          </a:p>
          <a:p>
            <a:pPr lvl="1" eaLnBrk="1" hangingPunct="1">
              <a:lnSpc>
                <a:spcPct val="95000"/>
              </a:lnSpc>
            </a:pPr>
            <a:r>
              <a:rPr lang="en-US" sz="3200" dirty="0">
                <a:latin typeface="Rockwell"/>
                <a:cs typeface="Rockwell"/>
              </a:rPr>
              <a:t>But…the Supreme Court ruled in </a:t>
            </a:r>
            <a:r>
              <a:rPr lang="en-US" sz="3200" u="sng" dirty="0">
                <a:latin typeface="Rockwell"/>
                <a:cs typeface="Rockwell"/>
              </a:rPr>
              <a:t>Cherokee Nation v GA</a:t>
            </a:r>
            <a:r>
              <a:rPr lang="en-US" sz="3200" dirty="0">
                <a:latin typeface="Rockwell"/>
                <a:cs typeface="Rockwell"/>
              </a:rPr>
              <a:t> (1831) &amp; </a:t>
            </a:r>
            <a:r>
              <a:rPr lang="en-US" sz="3200" u="sng" dirty="0">
                <a:latin typeface="Rockwell"/>
                <a:cs typeface="Rockwell"/>
              </a:rPr>
              <a:t>Worcester v GA</a:t>
            </a:r>
            <a:r>
              <a:rPr lang="en-US" sz="3200" dirty="0">
                <a:latin typeface="Rockwell"/>
                <a:cs typeface="Rockwell"/>
              </a:rPr>
              <a:t> (1832) that the states have no power over tribes</a:t>
            </a:r>
          </a:p>
        </p:txBody>
      </p:sp>
      <p:sp>
        <p:nvSpPr>
          <p:cNvPr id="134152" name="AutoShape 8"/>
          <p:cNvSpPr>
            <a:spLocks noChangeArrowheads="1"/>
          </p:cNvSpPr>
          <p:nvPr/>
        </p:nvSpPr>
        <p:spPr bwMode="auto">
          <a:xfrm>
            <a:off x="1295400" y="1066800"/>
            <a:ext cx="7162800" cy="609600"/>
          </a:xfrm>
          <a:prstGeom prst="wedgeRectCallout">
            <a:avLst>
              <a:gd name="adj1" fmla="val 8472"/>
              <a:gd name="adj2" fmla="val 485940"/>
            </a:avLst>
          </a:prstGeom>
          <a:solidFill>
            <a:srgbClr val="FFCCCC"/>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Two more John Marshall decisions!!</a:t>
            </a:r>
          </a:p>
        </p:txBody>
      </p:sp>
      <p:sp>
        <p:nvSpPr>
          <p:cNvPr id="134153" name="AutoShape 9"/>
          <p:cNvSpPr>
            <a:spLocks noChangeArrowheads="1"/>
          </p:cNvSpPr>
          <p:nvPr/>
        </p:nvSpPr>
        <p:spPr bwMode="auto">
          <a:xfrm>
            <a:off x="762000" y="1828800"/>
            <a:ext cx="8001000" cy="990600"/>
          </a:xfrm>
          <a:prstGeom prst="wedgeRectCallout">
            <a:avLst>
              <a:gd name="adj1" fmla="val -2884"/>
              <a:gd name="adj2" fmla="val 196412"/>
            </a:avLst>
          </a:prstGeom>
          <a:solidFill>
            <a:srgbClr val="CCFFCC"/>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GA defied the Supreme </a:t>
            </a:r>
            <a:r>
              <a:rPr lang="en-US" sz="2800" dirty="0" smtClean="0">
                <a:solidFill>
                  <a:schemeClr val="bg1"/>
                </a:solidFill>
              </a:rPr>
              <a:t>Court’s </a:t>
            </a:r>
            <a:r>
              <a:rPr lang="en-US" sz="2800" dirty="0">
                <a:solidFill>
                  <a:schemeClr val="bg1"/>
                </a:solidFill>
              </a:rPr>
              <a:t>decisions &amp; continued to take Cherokee lands</a:t>
            </a:r>
          </a:p>
        </p:txBody>
      </p:sp>
      <p:sp>
        <p:nvSpPr>
          <p:cNvPr id="134154" name="AutoShape 10"/>
          <p:cNvSpPr>
            <a:spLocks noChangeArrowheads="1"/>
          </p:cNvSpPr>
          <p:nvPr/>
        </p:nvSpPr>
        <p:spPr bwMode="auto">
          <a:xfrm>
            <a:off x="228600" y="2971800"/>
            <a:ext cx="8763000" cy="990600"/>
          </a:xfrm>
          <a:prstGeom prst="wedgeRectCallout">
            <a:avLst>
              <a:gd name="adj1" fmla="val -14042"/>
              <a:gd name="adj2" fmla="val 125190"/>
            </a:avLst>
          </a:prstGeom>
          <a:solidFill>
            <a:srgbClr val="CCCCFF"/>
          </a:solidFill>
          <a:ln w="38100">
            <a:solidFill>
              <a:schemeClr val="tx1"/>
            </a:solidFill>
            <a:miter lim="800000"/>
            <a:headEnd/>
            <a:tailEnd/>
          </a:ln>
        </p:spPr>
        <p:txBody>
          <a:bodyPr/>
          <a:lstStyle/>
          <a:p>
            <a:pPr algn="ctr">
              <a:lnSpc>
                <a:spcPct val="80000"/>
              </a:lnSpc>
              <a:spcBef>
                <a:spcPct val="10000"/>
              </a:spcBef>
            </a:pPr>
            <a:r>
              <a:rPr lang="en-US" sz="2800" dirty="0">
                <a:solidFill>
                  <a:schemeClr val="bg1"/>
                </a:solidFill>
              </a:rPr>
              <a:t>Jackson supported GA</a:t>
            </a:r>
            <a:r>
              <a:rPr lang="ja-JP" altLang="en-US" sz="2800" dirty="0">
                <a:solidFill>
                  <a:schemeClr val="bg1"/>
                </a:solidFill>
              </a:rPr>
              <a:t>’</a:t>
            </a:r>
            <a:r>
              <a:rPr lang="en-US" sz="2800" dirty="0">
                <a:solidFill>
                  <a:schemeClr val="bg1"/>
                </a:solidFill>
              </a:rPr>
              <a:t>s defiance</a:t>
            </a:r>
            <a:r>
              <a:rPr lang="en-US" sz="2800" dirty="0" smtClean="0">
                <a:solidFill>
                  <a:schemeClr val="bg1"/>
                </a:solidFill>
              </a:rPr>
              <a:t>:</a:t>
            </a:r>
            <a:r>
              <a:rPr lang="ja-JP" altLang="en-US" sz="2800" i="1" dirty="0" smtClean="0">
                <a:solidFill>
                  <a:schemeClr val="bg1"/>
                </a:solidFill>
              </a:rPr>
              <a:t>“</a:t>
            </a:r>
            <a:r>
              <a:rPr lang="en-US" sz="2800" i="1" dirty="0">
                <a:solidFill>
                  <a:schemeClr val="bg1"/>
                </a:solidFill>
              </a:rPr>
              <a:t>Marshall has made his decision, now let him enforce it</a:t>
            </a:r>
            <a:r>
              <a:rPr lang="ja-JP" altLang="en-US" sz="2800" i="1" dirty="0">
                <a:solidFill>
                  <a:schemeClr val="bg1"/>
                </a:solidFill>
              </a:rPr>
              <a:t>”</a:t>
            </a:r>
            <a:endParaRPr lang="en-US" sz="2800" i="1" dirty="0">
              <a:solidFill>
                <a:schemeClr val="bg1"/>
              </a:solidFill>
            </a:endParaRPr>
          </a:p>
        </p:txBody>
      </p:sp>
    </p:spTree>
    <p:extLst>
      <p:ext uri="{BB962C8B-B14F-4D97-AF65-F5344CB8AC3E}">
        <p14:creationId xmlns:p14="http://schemas.microsoft.com/office/powerpoint/2010/main" val="134712751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p:cTn id="7" dur="500" fill="hold"/>
                                        <p:tgtEl>
                                          <p:spTgt spid="134152"/>
                                        </p:tgtEl>
                                        <p:attrNameLst>
                                          <p:attrName>ppt_w</p:attrName>
                                        </p:attrNameLst>
                                      </p:cBhvr>
                                      <p:tavLst>
                                        <p:tav tm="0">
                                          <p:val>
                                            <p:fltVal val="0"/>
                                          </p:val>
                                        </p:tav>
                                        <p:tav tm="100000">
                                          <p:val>
                                            <p:strVal val="#ppt_w"/>
                                          </p:val>
                                        </p:tav>
                                      </p:tavLst>
                                    </p:anim>
                                    <p:anim calcmode="lin" valueType="num">
                                      <p:cBhvr>
                                        <p:cTn id="8" dur="500" fill="hold"/>
                                        <p:tgtEl>
                                          <p:spTgt spid="134152"/>
                                        </p:tgtEl>
                                        <p:attrNameLst>
                                          <p:attrName>ppt_h</p:attrName>
                                        </p:attrNameLst>
                                      </p:cBhvr>
                                      <p:tavLst>
                                        <p:tav tm="0">
                                          <p:val>
                                            <p:fltVal val="0"/>
                                          </p:val>
                                        </p:tav>
                                        <p:tav tm="100000">
                                          <p:val>
                                            <p:strVal val="#ppt_h"/>
                                          </p:val>
                                        </p:tav>
                                      </p:tavLst>
                                    </p:anim>
                                    <p:animEffect transition="in" filter="fade">
                                      <p:cBhvr>
                                        <p:cTn id="9" dur="500"/>
                                        <p:tgtEl>
                                          <p:spTgt spid="134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4153"/>
                                        </p:tgtEl>
                                        <p:attrNameLst>
                                          <p:attrName>style.visibility</p:attrName>
                                        </p:attrNameLst>
                                      </p:cBhvr>
                                      <p:to>
                                        <p:strVal val="visible"/>
                                      </p:to>
                                    </p:set>
                                    <p:anim calcmode="lin" valueType="num">
                                      <p:cBhvr>
                                        <p:cTn id="14" dur="500" fill="hold"/>
                                        <p:tgtEl>
                                          <p:spTgt spid="134153"/>
                                        </p:tgtEl>
                                        <p:attrNameLst>
                                          <p:attrName>ppt_w</p:attrName>
                                        </p:attrNameLst>
                                      </p:cBhvr>
                                      <p:tavLst>
                                        <p:tav tm="0">
                                          <p:val>
                                            <p:fltVal val="0"/>
                                          </p:val>
                                        </p:tav>
                                        <p:tav tm="100000">
                                          <p:val>
                                            <p:strVal val="#ppt_w"/>
                                          </p:val>
                                        </p:tav>
                                      </p:tavLst>
                                    </p:anim>
                                    <p:anim calcmode="lin" valueType="num">
                                      <p:cBhvr>
                                        <p:cTn id="15" dur="500" fill="hold"/>
                                        <p:tgtEl>
                                          <p:spTgt spid="134153"/>
                                        </p:tgtEl>
                                        <p:attrNameLst>
                                          <p:attrName>ppt_h</p:attrName>
                                        </p:attrNameLst>
                                      </p:cBhvr>
                                      <p:tavLst>
                                        <p:tav tm="0">
                                          <p:val>
                                            <p:fltVal val="0"/>
                                          </p:val>
                                        </p:tav>
                                        <p:tav tm="100000">
                                          <p:val>
                                            <p:strVal val="#ppt_h"/>
                                          </p:val>
                                        </p:tav>
                                      </p:tavLst>
                                    </p:anim>
                                    <p:animEffect transition="in" filter="fade">
                                      <p:cBhvr>
                                        <p:cTn id="16" dur="500"/>
                                        <p:tgtEl>
                                          <p:spTgt spid="1341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4154"/>
                                        </p:tgtEl>
                                        <p:attrNameLst>
                                          <p:attrName>style.visibility</p:attrName>
                                        </p:attrNameLst>
                                      </p:cBhvr>
                                      <p:to>
                                        <p:strVal val="visible"/>
                                      </p:to>
                                    </p:set>
                                    <p:anim calcmode="lin" valueType="num">
                                      <p:cBhvr>
                                        <p:cTn id="21" dur="500" fill="hold"/>
                                        <p:tgtEl>
                                          <p:spTgt spid="134154"/>
                                        </p:tgtEl>
                                        <p:attrNameLst>
                                          <p:attrName>ppt_w</p:attrName>
                                        </p:attrNameLst>
                                      </p:cBhvr>
                                      <p:tavLst>
                                        <p:tav tm="0">
                                          <p:val>
                                            <p:fltVal val="0"/>
                                          </p:val>
                                        </p:tav>
                                        <p:tav tm="100000">
                                          <p:val>
                                            <p:strVal val="#ppt_w"/>
                                          </p:val>
                                        </p:tav>
                                      </p:tavLst>
                                    </p:anim>
                                    <p:anim calcmode="lin" valueType="num">
                                      <p:cBhvr>
                                        <p:cTn id="22" dur="500" fill="hold"/>
                                        <p:tgtEl>
                                          <p:spTgt spid="134154"/>
                                        </p:tgtEl>
                                        <p:attrNameLst>
                                          <p:attrName>ppt_h</p:attrName>
                                        </p:attrNameLst>
                                      </p:cBhvr>
                                      <p:tavLst>
                                        <p:tav tm="0">
                                          <p:val>
                                            <p:fltVal val="0"/>
                                          </p:val>
                                        </p:tav>
                                        <p:tav tm="100000">
                                          <p:val>
                                            <p:strVal val="#ppt_h"/>
                                          </p:val>
                                        </p:tav>
                                      </p:tavLst>
                                    </p:anim>
                                    <p:animEffect transition="in" filter="fade">
                                      <p:cBhvr>
                                        <p:cTn id="23" dur="5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p:bldP spid="134153" grpId="0" animBg="1"/>
      <p:bldP spid="13415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6" name="Rectangle 4"/>
          <p:cNvSpPr>
            <a:spLocks noGrp="1" noChangeArrowheads="1"/>
          </p:cNvSpPr>
          <p:nvPr>
            <p:ph idx="1"/>
          </p:nvPr>
        </p:nvSpPr>
        <p:spPr>
          <a:xfrm>
            <a:off x="0" y="0"/>
            <a:ext cx="9144000" cy="6858000"/>
          </a:xfrm>
        </p:spPr>
        <p:txBody>
          <a:bodyPr lIns="90488" tIns="44450" rIns="90488" bIns="44450">
            <a:normAutofit/>
          </a:bodyPr>
          <a:lstStyle/>
          <a:p>
            <a:pPr marL="0" indent="0" algn="ctr" eaLnBrk="1" hangingPunct="1">
              <a:lnSpc>
                <a:spcPct val="90000"/>
              </a:lnSpc>
              <a:buFont typeface="Wingdings" charset="0"/>
              <a:buNone/>
            </a:pPr>
            <a:r>
              <a:rPr lang="en-US" dirty="0">
                <a:latin typeface="Rockwell"/>
                <a:cs typeface="Rockwell"/>
              </a:rPr>
              <a:t>In 1838, the U.S. Army forced the Cherokees</a:t>
            </a:r>
            <a:r>
              <a:rPr lang="en-US" sz="3000" dirty="0">
                <a:latin typeface="Rockwell"/>
                <a:cs typeface="Rockwell"/>
              </a:rPr>
              <a:t> </a:t>
            </a:r>
            <a:r>
              <a:rPr lang="en-US" dirty="0">
                <a:latin typeface="Rockwell"/>
                <a:cs typeface="Rockwell"/>
              </a:rPr>
              <a:t>west</a:t>
            </a:r>
            <a:r>
              <a:rPr lang="en-US" sz="3000" dirty="0">
                <a:latin typeface="Rockwell"/>
                <a:cs typeface="Rockwell"/>
              </a:rPr>
              <a:t> </a:t>
            </a:r>
            <a:r>
              <a:rPr lang="en-US" dirty="0">
                <a:latin typeface="Rockwell"/>
                <a:cs typeface="Rockwell"/>
              </a:rPr>
              <a:t>on</a:t>
            </a:r>
            <a:r>
              <a:rPr lang="en-US" sz="3000" dirty="0">
                <a:latin typeface="Rockwell"/>
                <a:cs typeface="Rockwell"/>
              </a:rPr>
              <a:t> </a:t>
            </a:r>
            <a:r>
              <a:rPr lang="en-US" dirty="0">
                <a:latin typeface="Rockwell"/>
                <a:cs typeface="Rockwell"/>
              </a:rPr>
              <a:t>the</a:t>
            </a:r>
            <a:r>
              <a:rPr lang="en-US" sz="3000" dirty="0">
                <a:latin typeface="Rockwell"/>
                <a:cs typeface="Rockwell"/>
              </a:rPr>
              <a:t> </a:t>
            </a:r>
            <a:r>
              <a:rPr lang="ja-JP" altLang="en-US" dirty="0">
                <a:latin typeface="Rockwell"/>
                <a:cs typeface="Rockwell"/>
              </a:rPr>
              <a:t>“</a:t>
            </a:r>
            <a:r>
              <a:rPr lang="en-US" u="sng" dirty="0">
                <a:latin typeface="Rockwell"/>
                <a:cs typeface="Rockwell"/>
              </a:rPr>
              <a:t>Trail of Tears</a:t>
            </a:r>
            <a:r>
              <a:rPr lang="ja-JP" altLang="en-US" u="sng" dirty="0">
                <a:latin typeface="Rockwell"/>
                <a:cs typeface="Rockwell"/>
              </a:rPr>
              <a:t>”</a:t>
            </a:r>
            <a:endParaRPr lang="en-US" u="sng" dirty="0">
              <a:latin typeface="Rockwell"/>
              <a:cs typeface="Rockwell"/>
            </a:endParaRPr>
          </a:p>
        </p:txBody>
      </p:sp>
      <p:pic>
        <p:nvPicPr>
          <p:cNvPr id="37893" name="Picture 6" descr="13_0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l="6621"/>
          <a:stretch>
            <a:fillRect/>
          </a:stretch>
        </p:blipFill>
        <p:spPr bwMode="auto">
          <a:xfrm>
            <a:off x="533400" y="1303338"/>
            <a:ext cx="8077200" cy="55546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6199" name="Picture 7" descr="Trail of Tears painting"/>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t="13651" r="3375" b="7350"/>
          <a:stretch>
            <a:fillRect/>
          </a:stretch>
        </p:blipFill>
        <p:spPr bwMode="auto">
          <a:xfrm>
            <a:off x="3175" y="1214438"/>
            <a:ext cx="9140825" cy="56435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7984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6199"/>
                                        </p:tgtEl>
                                        <p:attrNameLst>
                                          <p:attrName>style.visibility</p:attrName>
                                        </p:attrNameLst>
                                      </p:cBhvr>
                                      <p:to>
                                        <p:strVal val="visible"/>
                                      </p:to>
                                    </p:set>
                                    <p:anim calcmode="lin" valueType="num">
                                      <p:cBhvr>
                                        <p:cTn id="7" dur="500" fill="hold"/>
                                        <p:tgtEl>
                                          <p:spTgt spid="136199"/>
                                        </p:tgtEl>
                                        <p:attrNameLst>
                                          <p:attrName>ppt_w</p:attrName>
                                        </p:attrNameLst>
                                      </p:cBhvr>
                                      <p:tavLst>
                                        <p:tav tm="0">
                                          <p:val>
                                            <p:fltVal val="0"/>
                                          </p:val>
                                        </p:tav>
                                        <p:tav tm="100000">
                                          <p:val>
                                            <p:strVal val="#ppt_w"/>
                                          </p:val>
                                        </p:tav>
                                      </p:tavLst>
                                    </p:anim>
                                    <p:anim calcmode="lin" valueType="num">
                                      <p:cBhvr>
                                        <p:cTn id="8" dur="500" fill="hold"/>
                                        <p:tgtEl>
                                          <p:spTgt spid="136199"/>
                                        </p:tgtEl>
                                        <p:attrNameLst>
                                          <p:attrName>ppt_h</p:attrName>
                                        </p:attrNameLst>
                                      </p:cBhvr>
                                      <p:tavLst>
                                        <p:tav tm="0">
                                          <p:val>
                                            <p:fltVal val="0"/>
                                          </p:val>
                                        </p:tav>
                                        <p:tav tm="100000">
                                          <p:val>
                                            <p:strVal val="#ppt_h"/>
                                          </p:val>
                                        </p:tav>
                                      </p:tavLst>
                                    </p:anim>
                                    <p:animEffect transition="in" filter="fade">
                                      <p:cBhvr>
                                        <p:cTn id="9"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160A4-C7B3-9142-B940-05F17984EED7}"/>
              </a:ext>
            </a:extLst>
          </p:cNvPr>
          <p:cNvSpPr>
            <a:spLocks noGrp="1"/>
          </p:cNvSpPr>
          <p:nvPr>
            <p:ph type="title"/>
          </p:nvPr>
        </p:nvSpPr>
        <p:spPr>
          <a:xfrm>
            <a:off x="0" y="0"/>
            <a:ext cx="9144000" cy="685800"/>
          </a:xfrm>
        </p:spPr>
        <p:txBody>
          <a:bodyPr>
            <a:normAutofit fontScale="90000"/>
          </a:bodyPr>
          <a:lstStyle/>
          <a:p>
            <a:pPr>
              <a:defRPr/>
            </a:pPr>
            <a:r>
              <a:rPr lang="en-US" dirty="0"/>
              <a:t>Jacksonian Democracy</a:t>
            </a:r>
          </a:p>
        </p:txBody>
      </p:sp>
      <p:sp>
        <p:nvSpPr>
          <p:cNvPr id="3" name="Content Placeholder 2">
            <a:extLst>
              <a:ext uri="{FF2B5EF4-FFF2-40B4-BE49-F238E27FC236}">
                <a16:creationId xmlns:a16="http://schemas.microsoft.com/office/drawing/2014/main" xmlns="" id="{C7CB4F0F-E4EE-4049-B1AD-4E5C14C8E15E}"/>
              </a:ext>
            </a:extLst>
          </p:cNvPr>
          <p:cNvSpPr>
            <a:spLocks noGrp="1"/>
          </p:cNvSpPr>
          <p:nvPr>
            <p:ph sz="half" idx="1"/>
          </p:nvPr>
        </p:nvSpPr>
        <p:spPr>
          <a:xfrm>
            <a:off x="0" y="685800"/>
            <a:ext cx="4419600" cy="6172200"/>
          </a:xfrm>
        </p:spPr>
        <p:txBody>
          <a:bodyPr>
            <a:normAutofit lnSpcReduction="10000"/>
          </a:bodyPr>
          <a:lstStyle/>
          <a:p>
            <a:pPr>
              <a:defRPr/>
            </a:pPr>
            <a:r>
              <a:rPr lang="en-US" sz="1800" b="1" dirty="0"/>
              <a:t>Social Vision</a:t>
            </a:r>
          </a:p>
          <a:p>
            <a:pPr lvl="1">
              <a:buFont typeface="Wingdings 3" pitchFamily="2" charset="2"/>
              <a:buChar char="}"/>
              <a:defRPr/>
            </a:pPr>
            <a:r>
              <a:rPr lang="en-US" sz="1600" dirty="0"/>
              <a:t>Champion the Common Man</a:t>
            </a:r>
          </a:p>
          <a:p>
            <a:pPr lvl="1">
              <a:buFont typeface="Wingdings 3" pitchFamily="2" charset="2"/>
              <a:buChar char="}"/>
              <a:defRPr/>
            </a:pPr>
            <a:r>
              <a:rPr lang="en-US" sz="1600" dirty="0"/>
              <a:t>People can “arrive at right conclusions” and “instruct their agents and representatives”</a:t>
            </a:r>
          </a:p>
          <a:p>
            <a:pPr>
              <a:defRPr/>
            </a:pPr>
            <a:r>
              <a:rPr lang="en-US" sz="1800" b="1" dirty="0"/>
              <a:t>Voting and Elections</a:t>
            </a:r>
          </a:p>
          <a:p>
            <a:pPr lvl="1">
              <a:defRPr/>
            </a:pPr>
            <a:r>
              <a:rPr lang="en-US" sz="1600" dirty="0"/>
              <a:t>Universal male suffrage</a:t>
            </a:r>
          </a:p>
          <a:p>
            <a:pPr lvl="1">
              <a:defRPr/>
            </a:pPr>
            <a:r>
              <a:rPr lang="en-US" sz="1600" dirty="0"/>
              <a:t>Election of local and state judges</a:t>
            </a:r>
          </a:p>
          <a:p>
            <a:pPr lvl="1">
              <a:defRPr/>
            </a:pPr>
            <a:r>
              <a:rPr lang="en-US" sz="1600" dirty="0"/>
              <a:t>“Popular” selection of presidential electors</a:t>
            </a:r>
          </a:p>
          <a:p>
            <a:pPr>
              <a:defRPr/>
            </a:pPr>
            <a:r>
              <a:rPr lang="en-US" sz="1800" b="1" smtClean="0"/>
              <a:t>Role of </a:t>
            </a:r>
            <a:r>
              <a:rPr lang="en-US" sz="1800" b="1" dirty="0"/>
              <a:t>Government</a:t>
            </a:r>
          </a:p>
          <a:p>
            <a:pPr lvl="1">
              <a:buFont typeface="Wingdings 3" pitchFamily="2" charset="2"/>
              <a:buChar char="}"/>
              <a:defRPr/>
            </a:pPr>
            <a:r>
              <a:rPr lang="en-US" sz="1600" dirty="0"/>
              <a:t>States rights and sovereignty</a:t>
            </a:r>
          </a:p>
          <a:p>
            <a:pPr lvl="1">
              <a:buFont typeface="Wingdings 3" pitchFamily="2" charset="2"/>
              <a:buChar char="}"/>
              <a:defRPr/>
            </a:pPr>
            <a:r>
              <a:rPr lang="en-US" sz="1600" dirty="0"/>
              <a:t>Strict constructionists</a:t>
            </a:r>
          </a:p>
          <a:p>
            <a:pPr lvl="1">
              <a:buFont typeface="Wingdings 3" pitchFamily="2" charset="2"/>
              <a:buChar char="}"/>
              <a:defRPr/>
            </a:pPr>
            <a:r>
              <a:rPr lang="en-US" sz="1600" dirty="0"/>
              <a:t>Strong executive branch</a:t>
            </a:r>
          </a:p>
          <a:p>
            <a:pPr lvl="2">
              <a:buFont typeface="Wingdings 3" pitchFamily="2" charset="2"/>
              <a:buChar char="}"/>
              <a:defRPr/>
            </a:pPr>
            <a:r>
              <a:rPr lang="en-US" altLang="en-US" sz="1400" dirty="0"/>
              <a:t>“It was settled by the Constitution, the laws, and the whole practice of the government that the entire executive power is vested in the President of the United States.” – Andrew Jackson</a:t>
            </a:r>
          </a:p>
          <a:p>
            <a:pPr lvl="2">
              <a:buFont typeface="Wingdings 3" pitchFamily="2" charset="2"/>
              <a:buChar char="}"/>
              <a:defRPr/>
            </a:pPr>
            <a:r>
              <a:rPr lang="en-US" sz="1400" dirty="0"/>
              <a:t>Veto power</a:t>
            </a:r>
          </a:p>
          <a:p>
            <a:pPr lvl="1">
              <a:buFont typeface="Wingdings 3" pitchFamily="2" charset="2"/>
              <a:buChar char="}"/>
              <a:defRPr/>
            </a:pPr>
            <a:r>
              <a:rPr lang="en-US" sz="1600" dirty="0"/>
              <a:t>Rotation of office</a:t>
            </a:r>
          </a:p>
          <a:p>
            <a:pPr lvl="2">
              <a:buFont typeface="Wingdings 3" pitchFamily="2" charset="2"/>
              <a:buChar char="}"/>
              <a:defRPr/>
            </a:pPr>
            <a:r>
              <a:rPr lang="en-US" sz="1400" dirty="0"/>
              <a:t>Prevent elite bureaucracy</a:t>
            </a:r>
          </a:p>
        </p:txBody>
      </p:sp>
      <p:sp>
        <p:nvSpPr>
          <p:cNvPr id="4" name="Content Placeholder 3">
            <a:extLst>
              <a:ext uri="{FF2B5EF4-FFF2-40B4-BE49-F238E27FC236}">
                <a16:creationId xmlns:a16="http://schemas.microsoft.com/office/drawing/2014/main" xmlns="" id="{DFB21528-C936-B442-AEE5-2DD0A2BA2326}"/>
              </a:ext>
            </a:extLst>
          </p:cNvPr>
          <p:cNvSpPr>
            <a:spLocks noGrp="1"/>
          </p:cNvSpPr>
          <p:nvPr>
            <p:ph sz="half" idx="2"/>
          </p:nvPr>
        </p:nvSpPr>
        <p:spPr>
          <a:xfrm>
            <a:off x="4419600" y="669925"/>
            <a:ext cx="4724400" cy="6188075"/>
          </a:xfrm>
        </p:spPr>
        <p:txBody>
          <a:bodyPr>
            <a:normAutofit lnSpcReduction="10000"/>
          </a:bodyPr>
          <a:lstStyle/>
          <a:p>
            <a:pPr>
              <a:defRPr/>
            </a:pPr>
            <a:r>
              <a:rPr lang="en-US" sz="1800" b="1" dirty="0"/>
              <a:t>Party Politics</a:t>
            </a:r>
          </a:p>
          <a:p>
            <a:pPr lvl="1">
              <a:buFont typeface="Wingdings 3" pitchFamily="2" charset="2"/>
              <a:buChar char="}"/>
              <a:defRPr/>
            </a:pPr>
            <a:r>
              <a:rPr lang="en-US" sz="1600" dirty="0"/>
              <a:t>Professional politicians</a:t>
            </a:r>
          </a:p>
          <a:p>
            <a:pPr lvl="1">
              <a:buFont typeface="Wingdings 3" pitchFamily="2" charset="2"/>
              <a:buChar char="}"/>
              <a:defRPr/>
            </a:pPr>
            <a:r>
              <a:rPr lang="en-US" sz="1600" dirty="0"/>
              <a:t>Patronage/Spoils System</a:t>
            </a:r>
          </a:p>
          <a:p>
            <a:pPr lvl="1">
              <a:buFont typeface="Wingdings 3" pitchFamily="2" charset="2"/>
              <a:buChar char="}"/>
              <a:defRPr/>
            </a:pPr>
            <a:r>
              <a:rPr lang="en-US" sz="1600" dirty="0"/>
              <a:t>Nominations</a:t>
            </a:r>
          </a:p>
          <a:p>
            <a:pPr lvl="2">
              <a:buFont typeface="Wingdings 3" pitchFamily="2" charset="2"/>
              <a:buChar char="}"/>
              <a:defRPr/>
            </a:pPr>
            <a:r>
              <a:rPr lang="en-US" sz="1400" dirty="0"/>
              <a:t>As opposed to party caucuses</a:t>
            </a:r>
          </a:p>
          <a:p>
            <a:pPr lvl="1">
              <a:buFont typeface="Wingdings 3" pitchFamily="2" charset="2"/>
              <a:buChar char="}"/>
              <a:defRPr/>
            </a:pPr>
            <a:r>
              <a:rPr lang="en-US" sz="1600" dirty="0"/>
              <a:t>Local/state organizations</a:t>
            </a:r>
          </a:p>
          <a:p>
            <a:pPr lvl="1">
              <a:buFont typeface="Wingdings 3" pitchFamily="2" charset="2"/>
              <a:buChar char="}"/>
              <a:defRPr/>
            </a:pPr>
            <a:r>
              <a:rPr lang="en-US" sz="1600" dirty="0"/>
              <a:t>Rise of third parties</a:t>
            </a:r>
          </a:p>
          <a:p>
            <a:pPr lvl="1">
              <a:buFont typeface="Wingdings 3" pitchFamily="2" charset="2"/>
              <a:buChar char="}"/>
              <a:defRPr/>
            </a:pPr>
            <a:r>
              <a:rPr lang="en-US" sz="1600" dirty="0"/>
              <a:t>Popular campaigning</a:t>
            </a:r>
          </a:p>
          <a:p>
            <a:pPr lvl="2">
              <a:buFont typeface="Wingdings 3" pitchFamily="2" charset="2"/>
              <a:buChar char="}"/>
              <a:defRPr/>
            </a:pPr>
            <a:r>
              <a:rPr lang="en-US" sz="1400" dirty="0"/>
              <a:t>Appeals to popular interests and concerns</a:t>
            </a:r>
          </a:p>
          <a:p>
            <a:pPr lvl="2">
              <a:buFont typeface="Wingdings 3" pitchFamily="2" charset="2"/>
              <a:buChar char="}"/>
              <a:defRPr/>
            </a:pPr>
            <a:r>
              <a:rPr lang="en-US" sz="1400" dirty="0"/>
              <a:t>Parades and large rallies</a:t>
            </a:r>
          </a:p>
          <a:p>
            <a:pPr lvl="2">
              <a:buFont typeface="Wingdings 3" pitchFamily="2" charset="2"/>
              <a:buChar char="}"/>
              <a:defRPr/>
            </a:pPr>
            <a:r>
              <a:rPr lang="en-US" sz="1400" dirty="0"/>
              <a:t>Mudslinging and character assassinations</a:t>
            </a:r>
            <a:endParaRPr lang="en-US" sz="1050" dirty="0"/>
          </a:p>
          <a:p>
            <a:pPr>
              <a:defRPr/>
            </a:pPr>
            <a:r>
              <a:rPr lang="en-US" sz="1800" b="1" dirty="0"/>
              <a:t>Economics</a:t>
            </a:r>
          </a:p>
          <a:p>
            <a:pPr lvl="1">
              <a:buFont typeface="Wingdings 3" pitchFamily="2" charset="2"/>
              <a:buChar char="}"/>
              <a:defRPr/>
            </a:pPr>
            <a:r>
              <a:rPr lang="en-US" sz="1600" dirty="0"/>
              <a:t>Laissez-faire policies</a:t>
            </a:r>
          </a:p>
          <a:p>
            <a:pPr lvl="1">
              <a:buFont typeface="Wingdings 3" pitchFamily="2" charset="2"/>
              <a:buChar char="}"/>
              <a:defRPr/>
            </a:pPr>
            <a:r>
              <a:rPr lang="en-US" sz="1600" dirty="0"/>
              <a:t>Distrust of banks</a:t>
            </a:r>
          </a:p>
          <a:p>
            <a:pPr lvl="1">
              <a:buFont typeface="Wingdings 3" pitchFamily="2" charset="2"/>
              <a:buChar char="}"/>
              <a:defRPr/>
            </a:pPr>
            <a:r>
              <a:rPr lang="en-US" sz="1600" dirty="0"/>
              <a:t>Pay off national debts/no debt</a:t>
            </a:r>
          </a:p>
          <a:p>
            <a:pPr lvl="1">
              <a:buFont typeface="Wingdings 3" pitchFamily="2" charset="2"/>
              <a:buChar char="}"/>
              <a:defRPr/>
            </a:pPr>
            <a:r>
              <a:rPr lang="en-US" sz="1600" dirty="0"/>
              <a:t>Incorporation laws</a:t>
            </a:r>
          </a:p>
          <a:p>
            <a:pPr>
              <a:defRPr/>
            </a:pPr>
            <a:r>
              <a:rPr lang="en-US" sz="1800" b="1" dirty="0"/>
              <a:t>Manifest Destiny</a:t>
            </a:r>
          </a:p>
          <a:p>
            <a:pPr lvl="1">
              <a:buFont typeface="Wingdings 3" pitchFamily="2" charset="2"/>
              <a:buChar char="}"/>
              <a:defRPr/>
            </a:pPr>
            <a:r>
              <a:rPr lang="en-US" sz="1600" dirty="0"/>
              <a:t>Provide opportunity for yeoman farmers</a:t>
            </a:r>
          </a:p>
          <a:p>
            <a:pPr lvl="1">
              <a:buFont typeface="Wingdings 3" pitchFamily="2" charset="2"/>
              <a:buChar char="}"/>
              <a:defRPr/>
            </a:pPr>
            <a:r>
              <a:rPr lang="en-US" sz="1600" dirty="0"/>
              <a:t>Native removal</a:t>
            </a:r>
          </a:p>
          <a:p>
            <a:pPr lvl="1">
              <a:buFont typeface="Wingdings 3" pitchFamily="2" charset="2"/>
              <a:buChar char="}"/>
              <a:defRPr/>
            </a:pPr>
            <a:r>
              <a:rPr lang="en-US" sz="1600" dirty="0"/>
              <a:t>Mixed on expansion of slavery</a:t>
            </a:r>
          </a:p>
        </p:txBody>
      </p:sp>
    </p:spTree>
    <p:extLst>
      <p:ext uri="{BB962C8B-B14F-4D97-AF65-F5344CB8AC3E}">
        <p14:creationId xmlns:p14="http://schemas.microsoft.com/office/powerpoint/2010/main" val="30027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0" y="0"/>
            <a:ext cx="9144000" cy="1371600"/>
          </a:xfrm>
        </p:spPr>
        <p:txBody>
          <a:bodyPr/>
          <a:lstStyle/>
          <a:p>
            <a:pPr>
              <a:defRPr/>
            </a:pPr>
            <a:r>
              <a:rPr lang="en-US" sz="4000" dirty="0" smtClean="0">
                <a:latin typeface="Rockwell"/>
                <a:cs typeface="Rockwell"/>
              </a:rPr>
              <a:t>America’s </a:t>
            </a:r>
            <a:r>
              <a:rPr lang="en-US" sz="4000" dirty="0">
                <a:latin typeface="Rockwell"/>
                <a:cs typeface="Rockwell"/>
              </a:rPr>
              <a:t>Market Economy</a:t>
            </a:r>
            <a:br>
              <a:rPr lang="en-US" sz="4000" dirty="0">
                <a:latin typeface="Rockwell"/>
                <a:cs typeface="Rockwell"/>
              </a:rPr>
            </a:br>
            <a:r>
              <a:rPr lang="en-US" sz="4000" dirty="0">
                <a:latin typeface="Rockwell"/>
                <a:cs typeface="Rockwell"/>
              </a:rPr>
              <a:t>Panic of 1819</a:t>
            </a:r>
          </a:p>
        </p:txBody>
      </p:sp>
      <p:sp>
        <p:nvSpPr>
          <p:cNvPr id="3" name="Content Placeholder 2">
            <a:extLst>
              <a:ext uri="{FF2B5EF4-FFF2-40B4-BE49-F238E27FC236}"/>
            </a:extLst>
          </p:cNvPr>
          <p:cNvSpPr>
            <a:spLocks noGrp="1"/>
          </p:cNvSpPr>
          <p:nvPr>
            <p:ph sz="half" idx="1"/>
          </p:nvPr>
        </p:nvSpPr>
        <p:spPr>
          <a:xfrm>
            <a:off x="0" y="1371600"/>
            <a:ext cx="5257800" cy="5257800"/>
          </a:xfrm>
        </p:spPr>
        <p:txBody>
          <a:bodyPr>
            <a:normAutofit lnSpcReduction="10000"/>
          </a:bodyPr>
          <a:lstStyle/>
          <a:p>
            <a:pPr>
              <a:defRPr/>
            </a:pPr>
            <a:r>
              <a:rPr lang="en-US" dirty="0">
                <a:latin typeface="Rockwell"/>
                <a:cs typeface="Rockwell"/>
              </a:rPr>
              <a:t>Causes</a:t>
            </a:r>
          </a:p>
          <a:p>
            <a:pPr lvl="1">
              <a:defRPr/>
            </a:pPr>
            <a:r>
              <a:rPr lang="en-US" sz="2000" dirty="0">
                <a:latin typeface="Rockwell"/>
                <a:cs typeface="Rockwell"/>
              </a:rPr>
              <a:t>Western land speculation</a:t>
            </a:r>
          </a:p>
          <a:p>
            <a:pPr lvl="1">
              <a:defRPr/>
            </a:pPr>
            <a:r>
              <a:rPr lang="en-US" sz="2000" dirty="0">
                <a:latin typeface="Rockwell"/>
                <a:cs typeface="Rockwell"/>
              </a:rPr>
              <a:t>War inflation then post-war deflation</a:t>
            </a:r>
          </a:p>
          <a:p>
            <a:pPr lvl="1">
              <a:defRPr/>
            </a:pPr>
            <a:r>
              <a:rPr lang="en-US" sz="2000" dirty="0">
                <a:latin typeface="Rockwell"/>
                <a:cs typeface="Rockwell"/>
              </a:rPr>
              <a:t>BUS pursued </a:t>
            </a:r>
            <a:r>
              <a:rPr lang="en-US" sz="2000" dirty="0" err="1">
                <a:latin typeface="Rockwell"/>
                <a:cs typeface="Rockwell"/>
              </a:rPr>
              <a:t>contractionary</a:t>
            </a:r>
            <a:r>
              <a:rPr lang="en-US" sz="2000" dirty="0">
                <a:latin typeface="Rockwell"/>
                <a:cs typeface="Rockwell"/>
              </a:rPr>
              <a:t> monetary policy</a:t>
            </a:r>
          </a:p>
          <a:p>
            <a:pPr>
              <a:defRPr/>
            </a:pPr>
            <a:r>
              <a:rPr lang="en-US" dirty="0">
                <a:latin typeface="Rockwell"/>
                <a:cs typeface="Rockwell"/>
              </a:rPr>
              <a:t>Aftermath</a:t>
            </a:r>
          </a:p>
          <a:p>
            <a:pPr lvl="1">
              <a:defRPr/>
            </a:pPr>
            <a:r>
              <a:rPr lang="en-US" sz="2000" dirty="0">
                <a:latin typeface="Rockwell"/>
                <a:cs typeface="Rockwell"/>
              </a:rPr>
              <a:t>First recession of market economy</a:t>
            </a:r>
          </a:p>
          <a:p>
            <a:pPr lvl="1">
              <a:defRPr/>
            </a:pPr>
            <a:r>
              <a:rPr lang="en-US" sz="2000" dirty="0">
                <a:latin typeface="Rockwell"/>
                <a:cs typeface="Rockwell"/>
              </a:rPr>
              <a:t>Northern manufacturers demanded high tariffs</a:t>
            </a:r>
          </a:p>
          <a:p>
            <a:pPr lvl="1">
              <a:defRPr/>
            </a:pPr>
            <a:r>
              <a:rPr lang="en-US" sz="2000" dirty="0">
                <a:latin typeface="Rockwell"/>
                <a:cs typeface="Rockwell"/>
              </a:rPr>
              <a:t>Southern farmers demanded low tariffs</a:t>
            </a:r>
          </a:p>
          <a:p>
            <a:pPr lvl="1">
              <a:defRPr/>
            </a:pPr>
            <a:r>
              <a:rPr lang="en-US" sz="2000" dirty="0">
                <a:latin typeface="Rockwell"/>
                <a:cs typeface="Rockwell"/>
              </a:rPr>
              <a:t>Westerners criticized speculators and bankers</a:t>
            </a:r>
          </a:p>
        </p:txBody>
      </p:sp>
      <p:pic>
        <p:nvPicPr>
          <p:cNvPr id="34819"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87975" y="1600200"/>
            <a:ext cx="3414713" cy="3733800"/>
          </a:xfrm>
        </p:spPr>
      </p:pic>
    </p:spTree>
    <p:extLst>
      <p:ext uri="{BB962C8B-B14F-4D97-AF65-F5344CB8AC3E}">
        <p14:creationId xmlns:p14="http://schemas.microsoft.com/office/powerpoint/2010/main" val="6205237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228600"/>
            <a:ext cx="8153400" cy="7016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4000" b="1" dirty="0" smtClean="0">
                <a:solidFill>
                  <a:srgbClr val="FFFFFF"/>
                </a:solidFill>
                <a:latin typeface="Rockwell"/>
                <a:cs typeface="Rockwell"/>
              </a:rPr>
              <a:t>US Population Density</a:t>
            </a:r>
          </a:p>
        </p:txBody>
      </p:sp>
      <p:pic>
        <p:nvPicPr>
          <p:cNvPr id="10242" name="Picture 3" descr="MART"/>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b="30025"/>
          <a:stretch>
            <a:fillRect/>
          </a:stretch>
        </p:blipFill>
        <p:spPr bwMode="auto">
          <a:xfrm>
            <a:off x="457200" y="990600"/>
            <a:ext cx="3924300" cy="51054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1143000" y="6096000"/>
            <a:ext cx="25908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400" b="1" smtClean="0">
                <a:solidFill>
                  <a:srgbClr val="FFFFFF"/>
                </a:solidFill>
                <a:latin typeface="Rockwell"/>
                <a:cs typeface="Rockwell"/>
              </a:rPr>
              <a:t>1810</a:t>
            </a:r>
          </a:p>
        </p:txBody>
      </p:sp>
      <p:pic>
        <p:nvPicPr>
          <p:cNvPr id="10244" name="Picture 5" descr="MART"/>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b="30188"/>
          <a:stretch>
            <a:fillRect/>
          </a:stretch>
        </p:blipFill>
        <p:spPr bwMode="auto">
          <a:xfrm>
            <a:off x="4800600" y="990600"/>
            <a:ext cx="3933825" cy="5105400"/>
          </a:xfrm>
          <a:prstGeom prst="rect">
            <a:avLst/>
          </a:prstGeom>
          <a:noFill/>
          <a:ln w="9525">
            <a:solidFill>
              <a:srgbClr val="006F96"/>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5486400" y="6096000"/>
            <a:ext cx="25908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400" b="1" smtClean="0">
                <a:solidFill>
                  <a:srgbClr val="FFFFFF"/>
                </a:solidFill>
                <a:latin typeface="Rockwell"/>
                <a:cs typeface="Rockwell"/>
              </a:rPr>
              <a:t>1820</a:t>
            </a:r>
          </a:p>
        </p:txBody>
      </p:sp>
    </p:spTree>
    <p:extLst>
      <p:ext uri="{BB962C8B-B14F-4D97-AF65-F5344CB8AC3E}">
        <p14:creationId xmlns:p14="http://schemas.microsoft.com/office/powerpoint/2010/main" val="6058314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685800"/>
          </a:xfrm>
          <a:solidFill>
            <a:schemeClr val="bg1"/>
          </a:solidFill>
        </p:spPr>
        <p:txBody>
          <a:bodyPr>
            <a:normAutofit/>
          </a:bodyPr>
          <a:lstStyle/>
          <a:p>
            <a:pPr eaLnBrk="1" fontAlgn="auto" hangingPunct="1">
              <a:spcAft>
                <a:spcPts val="0"/>
              </a:spcAft>
              <a:defRPr/>
            </a:pPr>
            <a:r>
              <a:rPr lang="en-US" sz="3200" dirty="0" smtClean="0">
                <a:ea typeface="+mj-ea"/>
                <a:cs typeface="+mj-cs"/>
              </a:rPr>
              <a:t>Settlement of the Trans-Mississippi</a:t>
            </a:r>
          </a:p>
        </p:txBody>
      </p:sp>
      <p:sp>
        <p:nvSpPr>
          <p:cNvPr id="40962" name="Rectangle 3"/>
          <p:cNvSpPr>
            <a:spLocks noGrp="1" noChangeArrowheads="1"/>
          </p:cNvSpPr>
          <p:nvPr>
            <p:ph idx="1"/>
          </p:nvPr>
        </p:nvSpPr>
        <p:spPr/>
        <p:txBody>
          <a:bodyPr/>
          <a:lstStyle/>
          <a:p>
            <a:pPr eaLnBrk="1" hangingPunct="1"/>
            <a:endParaRPr lang="en-US">
              <a:latin typeface="Book Antiqua" charset="0"/>
            </a:endParaRPr>
          </a:p>
        </p:txBody>
      </p:sp>
      <p:pic>
        <p:nvPicPr>
          <p:cNvPr id="40963" name="Picture 5" descr="United_States_1819-12-1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5163"/>
            <a:ext cx="91440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6"/>
          <p:cNvSpPr>
            <a:spLocks noChangeArrowheads="1"/>
          </p:cNvSpPr>
          <p:nvPr/>
        </p:nvSpPr>
        <p:spPr bwMode="auto">
          <a:xfrm>
            <a:off x="381000" y="762000"/>
            <a:ext cx="5334000" cy="1290610"/>
          </a:xfrm>
          <a:prstGeom prst="rect">
            <a:avLst/>
          </a:prstGeom>
          <a:solidFill>
            <a:srgbClr val="CCFFCC"/>
          </a:solidFill>
          <a:ln w="38100">
            <a:solidFill>
              <a:schemeClr val="tx1"/>
            </a:solidFill>
            <a:miter lim="800000"/>
            <a:headEnd/>
            <a:tailEnd/>
          </a:ln>
        </p:spPr>
        <p:txBody>
          <a:bodyPr>
            <a:spAutoFit/>
          </a:bodyPr>
          <a:lstStyle/>
          <a:p>
            <a:pPr algn="ctr">
              <a:lnSpc>
                <a:spcPct val="80000"/>
              </a:lnSpc>
            </a:pPr>
            <a:r>
              <a:rPr kumimoji="1" lang="en-US" sz="3200" dirty="0">
                <a:solidFill>
                  <a:schemeClr val="bg1"/>
                </a:solidFill>
              </a:rPr>
              <a:t>Congress quickly admitted 5 states to the Union:</a:t>
            </a:r>
          </a:p>
        </p:txBody>
      </p:sp>
      <p:sp>
        <p:nvSpPr>
          <p:cNvPr id="222215" name="AutoShape 7"/>
          <p:cNvSpPr>
            <a:spLocks noChangeArrowheads="1"/>
          </p:cNvSpPr>
          <p:nvPr/>
        </p:nvSpPr>
        <p:spPr bwMode="auto">
          <a:xfrm>
            <a:off x="533400" y="4953000"/>
            <a:ext cx="3429000" cy="533400"/>
          </a:xfrm>
          <a:prstGeom prst="wedgeRectCallout">
            <a:avLst>
              <a:gd name="adj1" fmla="val 87176"/>
              <a:gd name="adj2" fmla="val -13097"/>
            </a:avLst>
          </a:prstGeom>
          <a:solidFill>
            <a:srgbClr val="FFFF99"/>
          </a:solidFill>
          <a:ln w="38100">
            <a:solidFill>
              <a:schemeClr val="tx1"/>
            </a:solidFill>
            <a:miter lim="800000"/>
            <a:headEnd/>
            <a:tailEnd/>
          </a:ln>
        </p:spPr>
        <p:txBody>
          <a:bodyPr/>
          <a:lstStyle/>
          <a:p>
            <a:pPr algn="ctr">
              <a:lnSpc>
                <a:spcPct val="80000"/>
              </a:lnSpc>
            </a:pPr>
            <a:r>
              <a:rPr kumimoji="1" lang="en-US" sz="2800">
                <a:solidFill>
                  <a:schemeClr val="bg1"/>
                </a:solidFill>
              </a:rPr>
              <a:t>Louisiana (1812)</a:t>
            </a:r>
          </a:p>
        </p:txBody>
      </p:sp>
      <p:sp>
        <p:nvSpPr>
          <p:cNvPr id="222216" name="AutoShape 8"/>
          <p:cNvSpPr>
            <a:spLocks noChangeArrowheads="1"/>
          </p:cNvSpPr>
          <p:nvPr/>
        </p:nvSpPr>
        <p:spPr bwMode="auto">
          <a:xfrm>
            <a:off x="685800" y="2209800"/>
            <a:ext cx="2971800" cy="533400"/>
          </a:xfrm>
          <a:prstGeom prst="wedgeRectCallout">
            <a:avLst>
              <a:gd name="adj1" fmla="val 133921"/>
              <a:gd name="adj2" fmla="val 106546"/>
            </a:avLst>
          </a:prstGeom>
          <a:solidFill>
            <a:srgbClr val="FFCC99"/>
          </a:solidFill>
          <a:ln w="38100">
            <a:solidFill>
              <a:schemeClr val="tx1"/>
            </a:solidFill>
            <a:miter lim="800000"/>
            <a:headEnd/>
            <a:tailEnd/>
          </a:ln>
        </p:spPr>
        <p:txBody>
          <a:bodyPr/>
          <a:lstStyle/>
          <a:p>
            <a:pPr algn="ctr">
              <a:lnSpc>
                <a:spcPct val="80000"/>
              </a:lnSpc>
            </a:pPr>
            <a:r>
              <a:rPr kumimoji="1" lang="en-US" sz="2800">
                <a:solidFill>
                  <a:schemeClr val="bg1"/>
                </a:solidFill>
              </a:rPr>
              <a:t>Indiana (1816)</a:t>
            </a:r>
          </a:p>
        </p:txBody>
      </p:sp>
      <p:sp>
        <p:nvSpPr>
          <p:cNvPr id="222218" name="AutoShape 10"/>
          <p:cNvSpPr>
            <a:spLocks noChangeArrowheads="1"/>
          </p:cNvSpPr>
          <p:nvPr/>
        </p:nvSpPr>
        <p:spPr bwMode="auto">
          <a:xfrm>
            <a:off x="457200" y="4267200"/>
            <a:ext cx="3657600" cy="533400"/>
          </a:xfrm>
          <a:prstGeom prst="wedgeRectCallout">
            <a:avLst>
              <a:gd name="adj1" fmla="val 91148"/>
              <a:gd name="adj2" fmla="val 25894"/>
            </a:avLst>
          </a:prstGeom>
          <a:solidFill>
            <a:srgbClr val="CCFFFF"/>
          </a:solidFill>
          <a:ln w="38100">
            <a:solidFill>
              <a:schemeClr val="tx1"/>
            </a:solidFill>
            <a:miter lim="800000"/>
            <a:headEnd/>
            <a:tailEnd/>
          </a:ln>
        </p:spPr>
        <p:txBody>
          <a:bodyPr/>
          <a:lstStyle/>
          <a:p>
            <a:pPr algn="ctr">
              <a:lnSpc>
                <a:spcPct val="80000"/>
              </a:lnSpc>
            </a:pPr>
            <a:r>
              <a:rPr kumimoji="1" lang="en-US" sz="2800">
                <a:solidFill>
                  <a:schemeClr val="bg1"/>
                </a:solidFill>
              </a:rPr>
              <a:t>Mississippi (1817)</a:t>
            </a:r>
          </a:p>
        </p:txBody>
      </p:sp>
      <p:sp>
        <p:nvSpPr>
          <p:cNvPr id="222219" name="AutoShape 11"/>
          <p:cNvSpPr>
            <a:spLocks noChangeArrowheads="1"/>
          </p:cNvSpPr>
          <p:nvPr/>
        </p:nvSpPr>
        <p:spPr bwMode="auto">
          <a:xfrm>
            <a:off x="685800" y="2895600"/>
            <a:ext cx="2971800" cy="533400"/>
          </a:xfrm>
          <a:prstGeom prst="wedgeRectCallout">
            <a:avLst>
              <a:gd name="adj1" fmla="val 118806"/>
              <a:gd name="adj2" fmla="val 58037"/>
            </a:avLst>
          </a:prstGeom>
          <a:solidFill>
            <a:srgbClr val="FFCCFF"/>
          </a:solidFill>
          <a:ln w="38100">
            <a:solidFill>
              <a:schemeClr val="tx1"/>
            </a:solidFill>
            <a:miter lim="800000"/>
            <a:headEnd/>
            <a:tailEnd/>
          </a:ln>
        </p:spPr>
        <p:txBody>
          <a:bodyPr/>
          <a:lstStyle/>
          <a:p>
            <a:pPr algn="ctr">
              <a:lnSpc>
                <a:spcPct val="80000"/>
              </a:lnSpc>
            </a:pPr>
            <a:r>
              <a:rPr kumimoji="1" lang="en-US" sz="2800">
                <a:solidFill>
                  <a:schemeClr val="bg1"/>
                </a:solidFill>
              </a:rPr>
              <a:t>Illinois (1818)</a:t>
            </a:r>
          </a:p>
        </p:txBody>
      </p:sp>
      <p:sp>
        <p:nvSpPr>
          <p:cNvPr id="222220" name="AutoShape 12"/>
          <p:cNvSpPr>
            <a:spLocks noChangeArrowheads="1"/>
          </p:cNvSpPr>
          <p:nvPr/>
        </p:nvSpPr>
        <p:spPr bwMode="auto">
          <a:xfrm>
            <a:off x="533400" y="3581400"/>
            <a:ext cx="3429000" cy="533400"/>
          </a:xfrm>
          <a:prstGeom prst="wedgeRectCallout">
            <a:avLst>
              <a:gd name="adj1" fmla="val 115185"/>
              <a:gd name="adj2" fmla="val 113097"/>
            </a:avLst>
          </a:prstGeom>
          <a:solidFill>
            <a:srgbClr val="CCCCFF"/>
          </a:solidFill>
          <a:ln w="38100">
            <a:solidFill>
              <a:schemeClr val="tx1"/>
            </a:solidFill>
            <a:miter lim="800000"/>
            <a:headEnd/>
            <a:tailEnd/>
          </a:ln>
        </p:spPr>
        <p:txBody>
          <a:bodyPr/>
          <a:lstStyle/>
          <a:p>
            <a:pPr algn="ctr">
              <a:lnSpc>
                <a:spcPct val="80000"/>
              </a:lnSpc>
            </a:pPr>
            <a:r>
              <a:rPr kumimoji="1" lang="en-US" sz="2800">
                <a:solidFill>
                  <a:schemeClr val="bg1"/>
                </a:solidFill>
              </a:rPr>
              <a:t>Alabama (1819)</a:t>
            </a:r>
          </a:p>
        </p:txBody>
      </p:sp>
      <p:sp>
        <p:nvSpPr>
          <p:cNvPr id="222221" name="Rectangle 13"/>
          <p:cNvSpPr>
            <a:spLocks noChangeArrowheads="1"/>
          </p:cNvSpPr>
          <p:nvPr/>
        </p:nvSpPr>
        <p:spPr bwMode="auto">
          <a:xfrm>
            <a:off x="152400" y="209550"/>
            <a:ext cx="8839200" cy="796115"/>
          </a:xfrm>
          <a:prstGeom prst="rect">
            <a:avLst/>
          </a:prstGeom>
          <a:solidFill>
            <a:srgbClr val="CCFFFF"/>
          </a:solidFill>
          <a:ln w="38100">
            <a:solidFill>
              <a:schemeClr val="tx1"/>
            </a:solidFill>
            <a:miter lim="800000"/>
            <a:headEnd/>
            <a:tailEnd/>
          </a:ln>
        </p:spPr>
        <p:txBody>
          <a:bodyPr>
            <a:spAutoFit/>
          </a:bodyPr>
          <a:lstStyle/>
          <a:p>
            <a:pPr algn="ctr">
              <a:lnSpc>
                <a:spcPct val="80000"/>
              </a:lnSpc>
              <a:spcBef>
                <a:spcPct val="20000"/>
              </a:spcBef>
              <a:buSzPct val="90000"/>
              <a:buFont typeface="Arial" charset="0"/>
              <a:buNone/>
            </a:pPr>
            <a:r>
              <a:rPr kumimoji="1" lang="en-US" sz="2800">
                <a:solidFill>
                  <a:schemeClr val="bg1"/>
                </a:solidFill>
              </a:rPr>
              <a:t>By 1810, 1/7</a:t>
            </a:r>
            <a:r>
              <a:rPr kumimoji="1" lang="en-US" sz="2800" baseline="30000">
                <a:solidFill>
                  <a:schemeClr val="bg1"/>
                </a:solidFill>
              </a:rPr>
              <a:t>th</a:t>
            </a:r>
            <a:r>
              <a:rPr kumimoji="1" lang="en-US" sz="2800">
                <a:solidFill>
                  <a:schemeClr val="bg1"/>
                </a:solidFill>
              </a:rPr>
              <a:t> of the U.S. population lived in the West; By 1840 over 1/3</a:t>
            </a:r>
            <a:r>
              <a:rPr kumimoji="1" lang="en-US" sz="2800" baseline="30000">
                <a:solidFill>
                  <a:schemeClr val="bg1"/>
                </a:solidFill>
              </a:rPr>
              <a:t>rd</a:t>
            </a:r>
            <a:r>
              <a:rPr kumimoji="1" lang="en-US" sz="2800">
                <a:solidFill>
                  <a:schemeClr val="bg1"/>
                </a:solidFill>
              </a:rPr>
              <a:t> lived in the West</a:t>
            </a:r>
          </a:p>
        </p:txBody>
      </p:sp>
    </p:spTree>
    <p:extLst>
      <p:ext uri="{BB962C8B-B14F-4D97-AF65-F5344CB8AC3E}">
        <p14:creationId xmlns:p14="http://schemas.microsoft.com/office/powerpoint/2010/main" val="1846679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2215"/>
                                        </p:tgtEl>
                                        <p:attrNameLst>
                                          <p:attrName>style.visibility</p:attrName>
                                        </p:attrNameLst>
                                      </p:cBhvr>
                                      <p:to>
                                        <p:strVal val="visible"/>
                                      </p:to>
                                    </p:set>
                                    <p:anim calcmode="lin" valueType="num">
                                      <p:cBhvr>
                                        <p:cTn id="7" dur="500" fill="hold"/>
                                        <p:tgtEl>
                                          <p:spTgt spid="222215"/>
                                        </p:tgtEl>
                                        <p:attrNameLst>
                                          <p:attrName>ppt_w</p:attrName>
                                        </p:attrNameLst>
                                      </p:cBhvr>
                                      <p:tavLst>
                                        <p:tav tm="0">
                                          <p:val>
                                            <p:fltVal val="0"/>
                                          </p:val>
                                        </p:tav>
                                        <p:tav tm="100000">
                                          <p:val>
                                            <p:strVal val="#ppt_w"/>
                                          </p:val>
                                        </p:tav>
                                      </p:tavLst>
                                    </p:anim>
                                    <p:anim calcmode="lin" valueType="num">
                                      <p:cBhvr>
                                        <p:cTn id="8" dur="500" fill="hold"/>
                                        <p:tgtEl>
                                          <p:spTgt spid="222215"/>
                                        </p:tgtEl>
                                        <p:attrNameLst>
                                          <p:attrName>ppt_h</p:attrName>
                                        </p:attrNameLst>
                                      </p:cBhvr>
                                      <p:tavLst>
                                        <p:tav tm="0">
                                          <p:val>
                                            <p:fltVal val="0"/>
                                          </p:val>
                                        </p:tav>
                                        <p:tav tm="100000">
                                          <p:val>
                                            <p:strVal val="#ppt_h"/>
                                          </p:val>
                                        </p:tav>
                                      </p:tavLst>
                                    </p:anim>
                                    <p:animEffect transition="in" filter="fade">
                                      <p:cBhvr>
                                        <p:cTn id="9" dur="500"/>
                                        <p:tgtEl>
                                          <p:spTgt spid="22221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22216"/>
                                        </p:tgtEl>
                                        <p:attrNameLst>
                                          <p:attrName>style.visibility</p:attrName>
                                        </p:attrNameLst>
                                      </p:cBhvr>
                                      <p:to>
                                        <p:strVal val="visible"/>
                                      </p:to>
                                    </p:set>
                                    <p:anim calcmode="lin" valueType="num">
                                      <p:cBhvr>
                                        <p:cTn id="13" dur="500" fill="hold"/>
                                        <p:tgtEl>
                                          <p:spTgt spid="222216"/>
                                        </p:tgtEl>
                                        <p:attrNameLst>
                                          <p:attrName>ppt_w</p:attrName>
                                        </p:attrNameLst>
                                      </p:cBhvr>
                                      <p:tavLst>
                                        <p:tav tm="0">
                                          <p:val>
                                            <p:fltVal val="0"/>
                                          </p:val>
                                        </p:tav>
                                        <p:tav tm="100000">
                                          <p:val>
                                            <p:strVal val="#ppt_w"/>
                                          </p:val>
                                        </p:tav>
                                      </p:tavLst>
                                    </p:anim>
                                    <p:anim calcmode="lin" valueType="num">
                                      <p:cBhvr>
                                        <p:cTn id="14" dur="500" fill="hold"/>
                                        <p:tgtEl>
                                          <p:spTgt spid="222216"/>
                                        </p:tgtEl>
                                        <p:attrNameLst>
                                          <p:attrName>ppt_h</p:attrName>
                                        </p:attrNameLst>
                                      </p:cBhvr>
                                      <p:tavLst>
                                        <p:tav tm="0">
                                          <p:val>
                                            <p:fltVal val="0"/>
                                          </p:val>
                                        </p:tav>
                                        <p:tav tm="100000">
                                          <p:val>
                                            <p:strVal val="#ppt_h"/>
                                          </p:val>
                                        </p:tav>
                                      </p:tavLst>
                                    </p:anim>
                                    <p:animEffect transition="in" filter="fade">
                                      <p:cBhvr>
                                        <p:cTn id="15" dur="500"/>
                                        <p:tgtEl>
                                          <p:spTgt spid="222216"/>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22218"/>
                                        </p:tgtEl>
                                        <p:attrNameLst>
                                          <p:attrName>style.visibility</p:attrName>
                                        </p:attrNameLst>
                                      </p:cBhvr>
                                      <p:to>
                                        <p:strVal val="visible"/>
                                      </p:to>
                                    </p:set>
                                    <p:anim calcmode="lin" valueType="num">
                                      <p:cBhvr>
                                        <p:cTn id="19" dur="500" fill="hold"/>
                                        <p:tgtEl>
                                          <p:spTgt spid="222218"/>
                                        </p:tgtEl>
                                        <p:attrNameLst>
                                          <p:attrName>ppt_w</p:attrName>
                                        </p:attrNameLst>
                                      </p:cBhvr>
                                      <p:tavLst>
                                        <p:tav tm="0">
                                          <p:val>
                                            <p:fltVal val="0"/>
                                          </p:val>
                                        </p:tav>
                                        <p:tav tm="100000">
                                          <p:val>
                                            <p:strVal val="#ppt_w"/>
                                          </p:val>
                                        </p:tav>
                                      </p:tavLst>
                                    </p:anim>
                                    <p:anim calcmode="lin" valueType="num">
                                      <p:cBhvr>
                                        <p:cTn id="20" dur="500" fill="hold"/>
                                        <p:tgtEl>
                                          <p:spTgt spid="222218"/>
                                        </p:tgtEl>
                                        <p:attrNameLst>
                                          <p:attrName>ppt_h</p:attrName>
                                        </p:attrNameLst>
                                      </p:cBhvr>
                                      <p:tavLst>
                                        <p:tav tm="0">
                                          <p:val>
                                            <p:fltVal val="0"/>
                                          </p:val>
                                        </p:tav>
                                        <p:tav tm="100000">
                                          <p:val>
                                            <p:strVal val="#ppt_h"/>
                                          </p:val>
                                        </p:tav>
                                      </p:tavLst>
                                    </p:anim>
                                    <p:animEffect transition="in" filter="fade">
                                      <p:cBhvr>
                                        <p:cTn id="21" dur="500"/>
                                        <p:tgtEl>
                                          <p:spTgt spid="222218"/>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22219"/>
                                        </p:tgtEl>
                                        <p:attrNameLst>
                                          <p:attrName>style.visibility</p:attrName>
                                        </p:attrNameLst>
                                      </p:cBhvr>
                                      <p:to>
                                        <p:strVal val="visible"/>
                                      </p:to>
                                    </p:set>
                                    <p:anim calcmode="lin" valueType="num">
                                      <p:cBhvr>
                                        <p:cTn id="25" dur="500" fill="hold"/>
                                        <p:tgtEl>
                                          <p:spTgt spid="222219"/>
                                        </p:tgtEl>
                                        <p:attrNameLst>
                                          <p:attrName>ppt_w</p:attrName>
                                        </p:attrNameLst>
                                      </p:cBhvr>
                                      <p:tavLst>
                                        <p:tav tm="0">
                                          <p:val>
                                            <p:fltVal val="0"/>
                                          </p:val>
                                        </p:tav>
                                        <p:tav tm="100000">
                                          <p:val>
                                            <p:strVal val="#ppt_w"/>
                                          </p:val>
                                        </p:tav>
                                      </p:tavLst>
                                    </p:anim>
                                    <p:anim calcmode="lin" valueType="num">
                                      <p:cBhvr>
                                        <p:cTn id="26" dur="500" fill="hold"/>
                                        <p:tgtEl>
                                          <p:spTgt spid="222219"/>
                                        </p:tgtEl>
                                        <p:attrNameLst>
                                          <p:attrName>ppt_h</p:attrName>
                                        </p:attrNameLst>
                                      </p:cBhvr>
                                      <p:tavLst>
                                        <p:tav tm="0">
                                          <p:val>
                                            <p:fltVal val="0"/>
                                          </p:val>
                                        </p:tav>
                                        <p:tav tm="100000">
                                          <p:val>
                                            <p:strVal val="#ppt_h"/>
                                          </p:val>
                                        </p:tav>
                                      </p:tavLst>
                                    </p:anim>
                                    <p:animEffect transition="in" filter="fade">
                                      <p:cBhvr>
                                        <p:cTn id="27" dur="500"/>
                                        <p:tgtEl>
                                          <p:spTgt spid="222219"/>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22220"/>
                                        </p:tgtEl>
                                        <p:attrNameLst>
                                          <p:attrName>style.visibility</p:attrName>
                                        </p:attrNameLst>
                                      </p:cBhvr>
                                      <p:to>
                                        <p:strVal val="visible"/>
                                      </p:to>
                                    </p:set>
                                    <p:anim calcmode="lin" valueType="num">
                                      <p:cBhvr>
                                        <p:cTn id="31" dur="500" fill="hold"/>
                                        <p:tgtEl>
                                          <p:spTgt spid="222220"/>
                                        </p:tgtEl>
                                        <p:attrNameLst>
                                          <p:attrName>ppt_w</p:attrName>
                                        </p:attrNameLst>
                                      </p:cBhvr>
                                      <p:tavLst>
                                        <p:tav tm="0">
                                          <p:val>
                                            <p:fltVal val="0"/>
                                          </p:val>
                                        </p:tav>
                                        <p:tav tm="100000">
                                          <p:val>
                                            <p:strVal val="#ppt_w"/>
                                          </p:val>
                                        </p:tav>
                                      </p:tavLst>
                                    </p:anim>
                                    <p:anim calcmode="lin" valueType="num">
                                      <p:cBhvr>
                                        <p:cTn id="32" dur="500" fill="hold"/>
                                        <p:tgtEl>
                                          <p:spTgt spid="222220"/>
                                        </p:tgtEl>
                                        <p:attrNameLst>
                                          <p:attrName>ppt_h</p:attrName>
                                        </p:attrNameLst>
                                      </p:cBhvr>
                                      <p:tavLst>
                                        <p:tav tm="0">
                                          <p:val>
                                            <p:fltVal val="0"/>
                                          </p:val>
                                        </p:tav>
                                        <p:tav tm="100000">
                                          <p:val>
                                            <p:strVal val="#ppt_h"/>
                                          </p:val>
                                        </p:tav>
                                      </p:tavLst>
                                    </p:anim>
                                    <p:animEffect transition="in" filter="fade">
                                      <p:cBhvr>
                                        <p:cTn id="33" dur="500"/>
                                        <p:tgtEl>
                                          <p:spTgt spid="22222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22221"/>
                                        </p:tgtEl>
                                        <p:attrNameLst>
                                          <p:attrName>style.visibility</p:attrName>
                                        </p:attrNameLst>
                                      </p:cBhvr>
                                      <p:to>
                                        <p:strVal val="visible"/>
                                      </p:to>
                                    </p:set>
                                    <p:anim calcmode="lin" valueType="num">
                                      <p:cBhvr>
                                        <p:cTn id="38" dur="500" fill="hold"/>
                                        <p:tgtEl>
                                          <p:spTgt spid="222221"/>
                                        </p:tgtEl>
                                        <p:attrNameLst>
                                          <p:attrName>ppt_w</p:attrName>
                                        </p:attrNameLst>
                                      </p:cBhvr>
                                      <p:tavLst>
                                        <p:tav tm="0">
                                          <p:val>
                                            <p:fltVal val="0"/>
                                          </p:val>
                                        </p:tav>
                                        <p:tav tm="100000">
                                          <p:val>
                                            <p:strVal val="#ppt_w"/>
                                          </p:val>
                                        </p:tav>
                                      </p:tavLst>
                                    </p:anim>
                                    <p:anim calcmode="lin" valueType="num">
                                      <p:cBhvr>
                                        <p:cTn id="39" dur="500" fill="hold"/>
                                        <p:tgtEl>
                                          <p:spTgt spid="222221"/>
                                        </p:tgtEl>
                                        <p:attrNameLst>
                                          <p:attrName>ppt_h</p:attrName>
                                        </p:attrNameLst>
                                      </p:cBhvr>
                                      <p:tavLst>
                                        <p:tav tm="0">
                                          <p:val>
                                            <p:fltVal val="0"/>
                                          </p:val>
                                        </p:tav>
                                        <p:tav tm="100000">
                                          <p:val>
                                            <p:strVal val="#ppt_h"/>
                                          </p:val>
                                        </p:tav>
                                      </p:tavLst>
                                    </p:anim>
                                    <p:animEffect transition="in" filter="fade">
                                      <p:cBhvr>
                                        <p:cTn id="40" dur="500"/>
                                        <p:tgtEl>
                                          <p:spTgt spid="222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5" grpId="0" animBg="1"/>
      <p:bldP spid="222216" grpId="0" animBg="1"/>
      <p:bldP spid="222218" grpId="0" animBg="1"/>
      <p:bldP spid="222219" grpId="0" animBg="1"/>
      <p:bldP spid="222220" grpId="0" animBg="1"/>
      <p:bldP spid="2222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681" y="0"/>
            <a:ext cx="8515519" cy="914400"/>
          </a:xfrm>
        </p:spPr>
        <p:txBody>
          <a:bodyPr/>
          <a:lstStyle/>
          <a:p>
            <a:pPr eaLnBrk="1" fontAlgn="auto" hangingPunct="1">
              <a:spcAft>
                <a:spcPts val="0"/>
              </a:spcAft>
              <a:defRPr/>
            </a:pPr>
            <a:r>
              <a:rPr lang="en-US" dirty="0" smtClean="0">
                <a:ea typeface="+mj-ea"/>
                <a:cs typeface="+mj-cs"/>
              </a:rPr>
              <a:t>Sectional Disputes </a:t>
            </a:r>
          </a:p>
        </p:txBody>
      </p:sp>
      <p:sp>
        <p:nvSpPr>
          <p:cNvPr id="23555" name="Rectangle 3"/>
          <p:cNvSpPr>
            <a:spLocks noGrp="1" noChangeArrowheads="1"/>
          </p:cNvSpPr>
          <p:nvPr>
            <p:ph idx="1"/>
          </p:nvPr>
        </p:nvSpPr>
        <p:spPr>
          <a:xfrm>
            <a:off x="0" y="1145594"/>
            <a:ext cx="9144000" cy="5712406"/>
          </a:xfrm>
        </p:spPr>
        <p:txBody>
          <a:bodyPr>
            <a:normAutofit/>
          </a:bodyPr>
          <a:lstStyle/>
          <a:p>
            <a:pPr marL="137160" indent="0" eaLnBrk="1" fontAlgn="auto" hangingPunct="1">
              <a:lnSpc>
                <a:spcPct val="90000"/>
              </a:lnSpc>
              <a:spcAft>
                <a:spcPts val="0"/>
              </a:spcAft>
              <a:buClr>
                <a:schemeClr val="tx1">
                  <a:shade val="95000"/>
                </a:schemeClr>
              </a:buClr>
              <a:buNone/>
              <a:defRPr/>
            </a:pPr>
            <a:r>
              <a:rPr lang="en-US" sz="4000" dirty="0" smtClean="0">
                <a:ea typeface="+mn-ea"/>
                <a:cs typeface="+mn-cs"/>
              </a:rPr>
              <a:t>The Era of Good Feelings started with a wave of national unity, but sectional disputes between the North &amp; South emerged &amp; would dominate politics for next 40 years</a:t>
            </a:r>
          </a:p>
          <a:p>
            <a:pPr marL="868680" lvl="1" indent="-283464" eaLnBrk="1" fontAlgn="auto" hangingPunct="1">
              <a:lnSpc>
                <a:spcPct val="90000"/>
              </a:lnSpc>
              <a:spcAft>
                <a:spcPts val="0"/>
              </a:spcAft>
              <a:buFont typeface="Wingdings 2"/>
              <a:buChar char=""/>
              <a:defRPr/>
            </a:pPr>
            <a:r>
              <a:rPr lang="en-US" sz="3600" dirty="0" smtClean="0">
                <a:ea typeface="+mn-ea"/>
              </a:rPr>
              <a:t>Disagreed over the use of protective tariffs, especially when cotton prices fell in 1820s</a:t>
            </a:r>
          </a:p>
          <a:p>
            <a:pPr marL="868680" lvl="1" indent="-283464" eaLnBrk="1" fontAlgn="auto" hangingPunct="1">
              <a:lnSpc>
                <a:spcPct val="90000"/>
              </a:lnSpc>
              <a:spcAft>
                <a:spcPts val="0"/>
              </a:spcAft>
              <a:buFont typeface="Wingdings 2"/>
              <a:buChar char=""/>
              <a:defRPr/>
            </a:pPr>
            <a:r>
              <a:rPr lang="en-US" sz="3600" dirty="0" smtClean="0">
                <a:ea typeface="+mn-ea"/>
              </a:rPr>
              <a:t>Disagreed over slavery in the western territories &amp; states</a:t>
            </a:r>
          </a:p>
        </p:txBody>
      </p:sp>
    </p:spTree>
    <p:extLst>
      <p:ext uri="{BB962C8B-B14F-4D97-AF65-F5344CB8AC3E}">
        <p14:creationId xmlns:p14="http://schemas.microsoft.com/office/powerpoint/2010/main" val="4411040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4"/>
          <p:cNvSpPr>
            <a:spLocks noGrp="1" noChangeArrowheads="1"/>
          </p:cNvSpPr>
          <p:nvPr>
            <p:ph type="title"/>
          </p:nvPr>
        </p:nvSpPr>
        <p:spPr>
          <a:xfrm>
            <a:off x="0" y="0"/>
            <a:ext cx="9144000" cy="914400"/>
          </a:xfrm>
        </p:spPr>
        <p:txBody>
          <a:bodyPr lIns="90488" tIns="44450" rIns="90488" bIns="44450"/>
          <a:lstStyle/>
          <a:p>
            <a:pPr eaLnBrk="1" fontAlgn="auto" hangingPunct="1">
              <a:spcAft>
                <a:spcPts val="0"/>
              </a:spcAft>
              <a:defRPr/>
            </a:pPr>
            <a:r>
              <a:rPr lang="en-US" u="sng" dirty="0" smtClean="0">
                <a:ea typeface="+mj-ea"/>
                <a:cs typeface="+mj-cs"/>
              </a:rPr>
              <a:t>Missouri Compromise</a:t>
            </a:r>
          </a:p>
        </p:txBody>
      </p:sp>
      <p:sp>
        <p:nvSpPr>
          <p:cNvPr id="43012" name="Rectangle 5"/>
          <p:cNvSpPr>
            <a:spLocks noGrp="1" noChangeArrowheads="1"/>
          </p:cNvSpPr>
          <p:nvPr>
            <p:ph idx="1"/>
          </p:nvPr>
        </p:nvSpPr>
        <p:spPr>
          <a:xfrm>
            <a:off x="0" y="838200"/>
            <a:ext cx="9144000" cy="6019800"/>
          </a:xfrm>
        </p:spPr>
        <p:txBody>
          <a:bodyPr lIns="90488" tIns="44450" rIns="90488" bIns="44450"/>
          <a:lstStyle/>
          <a:p>
            <a:pPr eaLnBrk="1" hangingPunct="1">
              <a:lnSpc>
                <a:spcPct val="85000"/>
              </a:lnSpc>
              <a:spcBef>
                <a:spcPct val="15000"/>
              </a:spcBef>
            </a:pPr>
            <a:r>
              <a:rPr lang="en-US" sz="4000" dirty="0">
                <a:latin typeface="Rockwell"/>
                <a:cs typeface="Rockwell"/>
              </a:rPr>
              <a:t>In 1817, Missouri applied for statehood as a slave state &amp; revealed U.S. sectional rivalries:</a:t>
            </a:r>
          </a:p>
          <a:p>
            <a:pPr lvl="1" eaLnBrk="1" hangingPunct="1">
              <a:lnSpc>
                <a:spcPct val="85000"/>
              </a:lnSpc>
              <a:spcBef>
                <a:spcPct val="15000"/>
              </a:spcBef>
            </a:pPr>
            <a:r>
              <a:rPr lang="en-US" sz="3600" dirty="0">
                <a:latin typeface="Rockwell"/>
                <a:cs typeface="Rockwell"/>
              </a:rPr>
              <a:t>North resented Southern control of presidency &amp; its 3/5-inflated representation in House of Reps</a:t>
            </a:r>
          </a:p>
          <a:p>
            <a:pPr lvl="1" eaLnBrk="1" hangingPunct="1">
              <a:lnSpc>
                <a:spcPct val="85000"/>
              </a:lnSpc>
              <a:spcBef>
                <a:spcPct val="15000"/>
              </a:spcBef>
            </a:pPr>
            <a:r>
              <a:rPr lang="en-US" sz="3600" dirty="0">
                <a:latin typeface="Rockwell"/>
                <a:cs typeface="Rockwell"/>
              </a:rPr>
              <a:t>South feared a Northern conspiracy to end all slavery</a:t>
            </a:r>
          </a:p>
          <a:p>
            <a:pPr lvl="1" eaLnBrk="1" hangingPunct="1">
              <a:lnSpc>
                <a:spcPct val="85000"/>
              </a:lnSpc>
              <a:spcBef>
                <a:spcPct val="15000"/>
              </a:spcBef>
            </a:pPr>
            <a:r>
              <a:rPr lang="en-US" sz="3600" dirty="0">
                <a:latin typeface="Rockwell"/>
                <a:cs typeface="Rockwell"/>
              </a:rPr>
              <a:t>Equality had been maintained by alternating admission of </a:t>
            </a:r>
            <a:r>
              <a:rPr lang="ja-JP" altLang="en-US" sz="3600" dirty="0">
                <a:latin typeface="Rockwell"/>
                <a:cs typeface="Rockwell"/>
              </a:rPr>
              <a:t>“</a:t>
            </a:r>
            <a:r>
              <a:rPr lang="en-US" altLang="ja-JP" sz="3600" dirty="0">
                <a:latin typeface="Rockwell"/>
                <a:cs typeface="Rockwell"/>
              </a:rPr>
              <a:t>free</a:t>
            </a:r>
            <a:r>
              <a:rPr lang="ja-JP" altLang="en-US" sz="3600" dirty="0">
                <a:latin typeface="Rockwell"/>
                <a:cs typeface="Rockwell"/>
              </a:rPr>
              <a:t>”</a:t>
            </a:r>
            <a:r>
              <a:rPr lang="en-US" altLang="ja-JP" sz="3600" dirty="0">
                <a:latin typeface="Rockwell"/>
                <a:cs typeface="Rockwell"/>
              </a:rPr>
              <a:t> &amp; </a:t>
            </a:r>
            <a:r>
              <a:rPr lang="ja-JP" altLang="en-US" sz="3600" dirty="0">
                <a:latin typeface="Rockwell"/>
                <a:cs typeface="Rockwell"/>
              </a:rPr>
              <a:t>“</a:t>
            </a:r>
            <a:r>
              <a:rPr lang="en-US" altLang="ja-JP" sz="3600" dirty="0">
                <a:latin typeface="Rockwell"/>
                <a:cs typeface="Rockwell"/>
              </a:rPr>
              <a:t>slave</a:t>
            </a:r>
            <a:r>
              <a:rPr lang="ja-JP" altLang="en-US" sz="3600" dirty="0">
                <a:latin typeface="Rockwell"/>
                <a:cs typeface="Rockwell"/>
              </a:rPr>
              <a:t>”</a:t>
            </a:r>
            <a:r>
              <a:rPr lang="en-US" altLang="ja-JP" sz="3600" dirty="0">
                <a:latin typeface="Rockwell"/>
                <a:cs typeface="Rockwell"/>
              </a:rPr>
              <a:t> states added to the US</a:t>
            </a:r>
            <a:endParaRPr lang="en-US" sz="3600" dirty="0">
              <a:latin typeface="Rockwell"/>
              <a:cs typeface="Rockwell"/>
            </a:endParaRPr>
          </a:p>
        </p:txBody>
      </p:sp>
      <p:sp>
        <p:nvSpPr>
          <p:cNvPr id="8" name="AutoShape 6"/>
          <p:cNvSpPr>
            <a:spLocks noChangeArrowheads="1"/>
          </p:cNvSpPr>
          <p:nvPr/>
        </p:nvSpPr>
        <p:spPr bwMode="auto">
          <a:xfrm>
            <a:off x="304800" y="228600"/>
            <a:ext cx="8839200" cy="1066800"/>
          </a:xfrm>
          <a:prstGeom prst="wedgeRectCallout">
            <a:avLst>
              <a:gd name="adj1" fmla="val 22667"/>
              <a:gd name="adj2" fmla="val 223662"/>
            </a:avLst>
          </a:prstGeom>
          <a:solidFill>
            <a:srgbClr val="CCFFFF"/>
          </a:solidFill>
          <a:ln w="38100">
            <a:solidFill>
              <a:schemeClr val="tx1"/>
            </a:solidFill>
            <a:miter lim="800000"/>
            <a:headEnd/>
            <a:tailEnd/>
          </a:ln>
        </p:spPr>
        <p:txBody>
          <a:bodyPr/>
          <a:lstStyle/>
          <a:p>
            <a:pPr algn="ctr">
              <a:lnSpc>
                <a:spcPct val="80000"/>
              </a:lnSpc>
              <a:spcBef>
                <a:spcPct val="10000"/>
              </a:spcBef>
            </a:pPr>
            <a:r>
              <a:rPr kumimoji="1" lang="en-US" sz="2800" dirty="0">
                <a:solidFill>
                  <a:schemeClr val="bg1"/>
                </a:solidFill>
              </a:rPr>
              <a:t>Population was growing more rapidly in North, so House of Reps favored Northerners</a:t>
            </a:r>
          </a:p>
        </p:txBody>
      </p:sp>
      <p:sp>
        <p:nvSpPr>
          <p:cNvPr id="9" name="AutoShape 7"/>
          <p:cNvSpPr>
            <a:spLocks noChangeArrowheads="1"/>
          </p:cNvSpPr>
          <p:nvPr/>
        </p:nvSpPr>
        <p:spPr bwMode="auto">
          <a:xfrm>
            <a:off x="1295400" y="1828800"/>
            <a:ext cx="7620000" cy="1447800"/>
          </a:xfrm>
          <a:prstGeom prst="wedgeRectCallout">
            <a:avLst>
              <a:gd name="adj1" fmla="val 20273"/>
              <a:gd name="adj2" fmla="val 149671"/>
            </a:avLst>
          </a:prstGeom>
          <a:solidFill>
            <a:srgbClr val="FFCC99"/>
          </a:solidFill>
          <a:ln w="38100">
            <a:solidFill>
              <a:schemeClr val="tx1"/>
            </a:solidFill>
            <a:miter lim="800000"/>
            <a:headEnd/>
            <a:tailEnd/>
          </a:ln>
        </p:spPr>
        <p:txBody>
          <a:bodyPr/>
          <a:lstStyle/>
          <a:p>
            <a:pPr algn="ctr">
              <a:lnSpc>
                <a:spcPct val="80000"/>
              </a:lnSpc>
              <a:spcBef>
                <a:spcPct val="10000"/>
              </a:spcBef>
            </a:pPr>
            <a:r>
              <a:rPr kumimoji="1" lang="en-US" sz="2800" dirty="0">
                <a:solidFill>
                  <a:schemeClr val="bg1"/>
                </a:solidFill>
              </a:rPr>
              <a:t>NY rep Tallmadge wanted Missouri only if its state constitution provided for the gradual elimination of slavery</a:t>
            </a:r>
          </a:p>
        </p:txBody>
      </p:sp>
    </p:spTree>
    <p:extLst>
      <p:ext uri="{BB962C8B-B14F-4D97-AF65-F5344CB8AC3E}">
        <p14:creationId xmlns:p14="http://schemas.microsoft.com/office/powerpoint/2010/main" val="273797407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838200"/>
          </a:xfrm>
          <a:solidFill>
            <a:srgbClr val="FFCCFF"/>
          </a:solidFill>
          <a:ln w="38100">
            <a:solidFill>
              <a:schemeClr val="tx1"/>
            </a:solidFill>
          </a:ln>
        </p:spPr>
        <p:txBody>
          <a:bodyPr>
            <a:normAutofit fontScale="90000"/>
          </a:bodyPr>
          <a:lstStyle/>
          <a:p>
            <a:pPr eaLnBrk="1" fontAlgn="auto" hangingPunct="1">
              <a:spcAft>
                <a:spcPts val="0"/>
              </a:spcAft>
              <a:defRPr/>
            </a:pPr>
            <a:r>
              <a:rPr lang="en-US" dirty="0" smtClean="0">
                <a:solidFill>
                  <a:schemeClr val="bg1"/>
                </a:solidFill>
                <a:ea typeface="+mj-ea"/>
                <a:cs typeface="+mj-cs"/>
              </a:rPr>
              <a:t>Missouri Compromise, 1820-1821</a:t>
            </a:r>
          </a:p>
        </p:txBody>
      </p:sp>
      <p:pic>
        <p:nvPicPr>
          <p:cNvPr id="48130" name="Picture 9" descr="map-Missouri Compromise"/>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4167" b="4984"/>
          <a:stretch>
            <a:fillRect/>
          </a:stretch>
        </p:blipFill>
        <p:spPr bwMode="auto">
          <a:xfrm>
            <a:off x="0" y="793750"/>
            <a:ext cx="9144000" cy="606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5594" name="Oval 10"/>
          <p:cNvSpPr>
            <a:spLocks noChangeArrowheads="1"/>
          </p:cNvSpPr>
          <p:nvPr/>
        </p:nvSpPr>
        <p:spPr bwMode="auto">
          <a:xfrm>
            <a:off x="4572000" y="3200400"/>
            <a:ext cx="1219200" cy="1219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595" name="Oval 11"/>
          <p:cNvSpPr>
            <a:spLocks noChangeArrowheads="1"/>
          </p:cNvSpPr>
          <p:nvPr/>
        </p:nvSpPr>
        <p:spPr bwMode="auto">
          <a:xfrm>
            <a:off x="8077200" y="990600"/>
            <a:ext cx="762000" cy="12192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54527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5594"/>
                                        </p:tgtEl>
                                        <p:attrNameLst>
                                          <p:attrName>style.visibility</p:attrName>
                                        </p:attrNameLst>
                                      </p:cBhvr>
                                      <p:to>
                                        <p:strVal val="visible"/>
                                      </p:to>
                                    </p:set>
                                    <p:anim calcmode="lin" valueType="num">
                                      <p:cBhvr>
                                        <p:cTn id="7" dur="500" fill="hold"/>
                                        <p:tgtEl>
                                          <p:spTgt spid="195594"/>
                                        </p:tgtEl>
                                        <p:attrNameLst>
                                          <p:attrName>ppt_w</p:attrName>
                                        </p:attrNameLst>
                                      </p:cBhvr>
                                      <p:tavLst>
                                        <p:tav tm="0">
                                          <p:val>
                                            <p:fltVal val="0"/>
                                          </p:val>
                                        </p:tav>
                                        <p:tav tm="100000">
                                          <p:val>
                                            <p:strVal val="#ppt_w"/>
                                          </p:val>
                                        </p:tav>
                                      </p:tavLst>
                                    </p:anim>
                                    <p:anim calcmode="lin" valueType="num">
                                      <p:cBhvr>
                                        <p:cTn id="8" dur="500" fill="hold"/>
                                        <p:tgtEl>
                                          <p:spTgt spid="195594"/>
                                        </p:tgtEl>
                                        <p:attrNameLst>
                                          <p:attrName>ppt_h</p:attrName>
                                        </p:attrNameLst>
                                      </p:cBhvr>
                                      <p:tavLst>
                                        <p:tav tm="0">
                                          <p:val>
                                            <p:fltVal val="0"/>
                                          </p:val>
                                        </p:tav>
                                        <p:tav tm="100000">
                                          <p:val>
                                            <p:strVal val="#ppt_h"/>
                                          </p:val>
                                        </p:tav>
                                      </p:tavLst>
                                    </p:anim>
                                    <p:animEffect transition="in" filter="fade">
                                      <p:cBhvr>
                                        <p:cTn id="9" dur="500"/>
                                        <p:tgtEl>
                                          <p:spTgt spid="19559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95595"/>
                                        </p:tgtEl>
                                        <p:attrNameLst>
                                          <p:attrName>style.visibility</p:attrName>
                                        </p:attrNameLst>
                                      </p:cBhvr>
                                      <p:to>
                                        <p:strVal val="visible"/>
                                      </p:to>
                                    </p:set>
                                    <p:anim calcmode="lin" valueType="num">
                                      <p:cBhvr>
                                        <p:cTn id="13" dur="500" fill="hold"/>
                                        <p:tgtEl>
                                          <p:spTgt spid="195595"/>
                                        </p:tgtEl>
                                        <p:attrNameLst>
                                          <p:attrName>ppt_w</p:attrName>
                                        </p:attrNameLst>
                                      </p:cBhvr>
                                      <p:tavLst>
                                        <p:tav tm="0">
                                          <p:val>
                                            <p:fltVal val="0"/>
                                          </p:val>
                                        </p:tav>
                                        <p:tav tm="100000">
                                          <p:val>
                                            <p:strVal val="#ppt_w"/>
                                          </p:val>
                                        </p:tav>
                                      </p:tavLst>
                                    </p:anim>
                                    <p:anim calcmode="lin" valueType="num">
                                      <p:cBhvr>
                                        <p:cTn id="14" dur="500" fill="hold"/>
                                        <p:tgtEl>
                                          <p:spTgt spid="195595"/>
                                        </p:tgtEl>
                                        <p:attrNameLst>
                                          <p:attrName>ppt_h</p:attrName>
                                        </p:attrNameLst>
                                      </p:cBhvr>
                                      <p:tavLst>
                                        <p:tav tm="0">
                                          <p:val>
                                            <p:fltVal val="0"/>
                                          </p:val>
                                        </p:tav>
                                        <p:tav tm="100000">
                                          <p:val>
                                            <p:strVal val="#ppt_h"/>
                                          </p:val>
                                        </p:tav>
                                      </p:tavLst>
                                    </p:anim>
                                    <p:animEffect transition="in" filter="fade">
                                      <p:cBhvr>
                                        <p:cTn id="15" dur="500"/>
                                        <p:tgtEl>
                                          <p:spTgt spid="195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4" grpId="0" animBg="1"/>
      <p:bldP spid="195595"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1287</TotalTime>
  <Words>1846</Words>
  <Application>Microsoft Macintosh PowerPoint</Application>
  <PresentationFormat>On-screen Show (4:3)</PresentationFormat>
  <Paragraphs>241</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Do Now</vt:lpstr>
      <vt:lpstr>4. The Rise of Jackson and the Birth of Modern Democracy</vt:lpstr>
      <vt:lpstr>AP Prompt</vt:lpstr>
      <vt:lpstr>America’s Market Economy Panic of 1819</vt:lpstr>
      <vt:lpstr>PowerPoint Presentation</vt:lpstr>
      <vt:lpstr>Settlement of the Trans-Mississippi</vt:lpstr>
      <vt:lpstr>Sectional Disputes </vt:lpstr>
      <vt:lpstr>Missouri Compromise</vt:lpstr>
      <vt:lpstr>Missouri Compromise, 1820-1821</vt:lpstr>
      <vt:lpstr>Era of Good Feelings Monroe Doctrine (1823)</vt:lpstr>
      <vt:lpstr>Conclusions</vt:lpstr>
      <vt:lpstr>The Election of 1824:  “The Corrupt Bargain”</vt:lpstr>
      <vt:lpstr>A “Corrupt Bargain”?</vt:lpstr>
      <vt:lpstr>Adams’ Administration</vt:lpstr>
      <vt:lpstr>J. Q. Adams' Administration</vt:lpstr>
      <vt:lpstr>PowerPoint Presentation</vt:lpstr>
      <vt:lpstr>Universal White Male Suffrage</vt:lpstr>
      <vt:lpstr>Direct Balloting for President</vt:lpstr>
      <vt:lpstr>Jackson Comes to Power</vt:lpstr>
      <vt:lpstr>Jackson Comes to Power</vt:lpstr>
      <vt:lpstr>PowerPoint Presentation</vt:lpstr>
      <vt:lpstr>PowerPoint Presentation</vt:lpstr>
      <vt:lpstr>PowerPoint Presentation</vt:lpstr>
      <vt:lpstr>Parties &amp; Leaders</vt:lpstr>
      <vt:lpstr>PowerPoint Presentation</vt:lpstr>
      <vt:lpstr>Spoils System</vt:lpstr>
      <vt:lpstr>PowerPoint Presentation</vt:lpstr>
      <vt:lpstr>Maysville Road Project</vt:lpstr>
      <vt:lpstr>Indian Removal</vt:lpstr>
      <vt:lpstr>Indian Removal</vt:lpstr>
      <vt:lpstr>PowerPoint Presentation</vt:lpstr>
      <vt:lpstr>Jacksonian Democracy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31</cp:revision>
  <dcterms:created xsi:type="dcterms:W3CDTF">2019-07-30T18:40:06Z</dcterms:created>
  <dcterms:modified xsi:type="dcterms:W3CDTF">2019-10-04T14:59:54Z</dcterms:modified>
</cp:coreProperties>
</file>