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0"/>
  </p:notesMasterIdLst>
  <p:sldIdLst>
    <p:sldId id="260" r:id="rId2"/>
    <p:sldId id="256" r:id="rId3"/>
    <p:sldId id="258" r:id="rId4"/>
    <p:sldId id="259" r:id="rId5"/>
    <p:sldId id="261" r:id="rId6"/>
    <p:sldId id="294" r:id="rId7"/>
    <p:sldId id="265" r:id="rId8"/>
    <p:sldId id="295" r:id="rId9"/>
    <p:sldId id="266" r:id="rId10"/>
    <p:sldId id="267" r:id="rId11"/>
    <p:sldId id="268" r:id="rId12"/>
    <p:sldId id="269" r:id="rId13"/>
    <p:sldId id="270" r:id="rId14"/>
    <p:sldId id="286" r:id="rId15"/>
    <p:sldId id="287" r:id="rId16"/>
    <p:sldId id="288" r:id="rId17"/>
    <p:sldId id="271" r:id="rId18"/>
    <p:sldId id="293" r:id="rId19"/>
    <p:sldId id="272" r:id="rId20"/>
    <p:sldId id="273" r:id="rId21"/>
    <p:sldId id="274" r:id="rId22"/>
    <p:sldId id="275" r:id="rId23"/>
    <p:sldId id="276" r:id="rId24"/>
    <p:sldId id="277" r:id="rId25"/>
    <p:sldId id="278" r:id="rId26"/>
    <p:sldId id="279" r:id="rId27"/>
    <p:sldId id="280" r:id="rId28"/>
    <p:sldId id="289" r:id="rId29"/>
    <p:sldId id="281" r:id="rId30"/>
    <p:sldId id="282" r:id="rId31"/>
    <p:sldId id="283" r:id="rId32"/>
    <p:sldId id="284" r:id="rId33"/>
    <p:sldId id="291" r:id="rId34"/>
    <p:sldId id="285" r:id="rId35"/>
    <p:sldId id="290" r:id="rId36"/>
    <p:sldId id="263" r:id="rId37"/>
    <p:sldId id="262" r:id="rId38"/>
    <p:sldId id="29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0" d="100"/>
          <a:sy n="50" d="100"/>
        </p:scale>
        <p:origin x="-488" y="-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FDA6A6-55EB-BC4D-954C-970EBA65F7E9}" type="datetimeFigureOut">
              <a:rPr lang="en-US" smtClean="0"/>
              <a:t>8/9/19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7AFB4B-B77E-0E4A-98DF-7B7772154232}" type="slidenum">
              <a:rPr lang="en-US" smtClean="0"/>
              <a:t>‹#›</a:t>
            </a:fld>
            <a:endParaRPr lang="en-US"/>
          </a:p>
        </p:txBody>
      </p:sp>
    </p:spTree>
    <p:extLst>
      <p:ext uri="{BB962C8B-B14F-4D97-AF65-F5344CB8AC3E}">
        <p14:creationId xmlns:p14="http://schemas.microsoft.com/office/powerpoint/2010/main" val="34998657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8434"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0752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73730"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1264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Puritans:</a:t>
            </a:r>
          </a:p>
          <a:p>
            <a:r>
              <a:rPr lang="en-US" dirty="0" smtClean="0"/>
              <a:t>Want to totally reform [purify] the Church of England.</a:t>
            </a:r>
          </a:p>
          <a:p>
            <a:r>
              <a:rPr lang="en-US" dirty="0" smtClean="0"/>
              <a:t>Separatists:</a:t>
            </a:r>
          </a:p>
          <a:p>
            <a:r>
              <a:rPr lang="en-US" dirty="0" smtClean="0"/>
              <a:t>Believed</a:t>
            </a:r>
            <a:r>
              <a:rPr lang="en-US" baseline="0" dirty="0" smtClean="0"/>
              <a:t> in a total break from the Church of England.</a:t>
            </a:r>
            <a:endParaRPr lang="en-US" dirty="0"/>
          </a:p>
        </p:txBody>
      </p:sp>
      <p:sp>
        <p:nvSpPr>
          <p:cNvPr id="4" name="Slide Number Placeholder 3"/>
          <p:cNvSpPr>
            <a:spLocks noGrp="1"/>
          </p:cNvSpPr>
          <p:nvPr>
            <p:ph type="sldNum" sz="quarter" idx="10"/>
          </p:nvPr>
        </p:nvSpPr>
        <p:spPr/>
        <p:txBody>
          <a:bodyPr/>
          <a:lstStyle/>
          <a:p>
            <a:fld id="{BFA1CA2F-7FE7-324E-B9EB-E749B303D408}" type="slidenum">
              <a:rPr lang="en-US" smtClean="0"/>
              <a:t>7</a:t>
            </a:fld>
            <a:endParaRPr lang="en-US"/>
          </a:p>
        </p:txBody>
      </p:sp>
    </p:spTree>
    <p:extLst>
      <p:ext uri="{BB962C8B-B14F-4D97-AF65-F5344CB8AC3E}">
        <p14:creationId xmlns:p14="http://schemas.microsoft.com/office/powerpoint/2010/main" val="2655872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City On A Hill</a:t>
            </a:r>
            <a:endParaRPr lang="en-US" dirty="0"/>
          </a:p>
        </p:txBody>
      </p:sp>
      <p:sp>
        <p:nvSpPr>
          <p:cNvPr id="4" name="Slide Number Placeholder 3"/>
          <p:cNvSpPr>
            <a:spLocks noGrp="1"/>
          </p:cNvSpPr>
          <p:nvPr>
            <p:ph type="sldNum" sz="quarter" idx="10"/>
          </p:nvPr>
        </p:nvSpPr>
        <p:spPr/>
        <p:txBody>
          <a:bodyPr/>
          <a:lstStyle/>
          <a:p>
            <a:fld id="{BFA1CA2F-7FE7-324E-B9EB-E749B303D408}" type="slidenum">
              <a:rPr lang="en-US" smtClean="0"/>
              <a:t>12</a:t>
            </a:fld>
            <a:endParaRPr lang="en-US"/>
          </a:p>
        </p:txBody>
      </p:sp>
    </p:spTree>
    <p:extLst>
      <p:ext uri="{BB962C8B-B14F-4D97-AF65-F5344CB8AC3E}">
        <p14:creationId xmlns:p14="http://schemas.microsoft.com/office/powerpoint/2010/main" val="3252943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4274"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6322"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8370"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INVENTED GRANDPARENTS!</a:t>
            </a:r>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17</a:t>
            </a:fld>
            <a:endParaRPr lang="en-US"/>
          </a:p>
        </p:txBody>
      </p:sp>
    </p:spTree>
    <p:extLst>
      <p:ext uri="{BB962C8B-B14F-4D97-AF65-F5344CB8AC3E}">
        <p14:creationId xmlns:p14="http://schemas.microsoft.com/office/powerpoint/2010/main" val="2679215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Def</a:t>
            </a:r>
            <a:r>
              <a:rPr lang="en-US" dirty="0" smtClean="0"/>
              <a:t>: one who rejects a socially established morality.</a:t>
            </a:r>
            <a:endParaRPr lang="en-US" dirty="0"/>
          </a:p>
        </p:txBody>
      </p:sp>
      <p:sp>
        <p:nvSpPr>
          <p:cNvPr id="4" name="Slide Number Placeholder 3"/>
          <p:cNvSpPr>
            <a:spLocks noGrp="1"/>
          </p:cNvSpPr>
          <p:nvPr>
            <p:ph type="sldNum" sz="quarter" idx="10"/>
          </p:nvPr>
        </p:nvSpPr>
        <p:spPr/>
        <p:txBody>
          <a:bodyPr/>
          <a:lstStyle/>
          <a:p>
            <a:fld id="{BFA1CA2F-7FE7-324E-B9EB-E749B303D408}" type="slidenum">
              <a:rPr lang="en-US" smtClean="0"/>
              <a:t>21</a:t>
            </a:fld>
            <a:endParaRPr lang="en-US"/>
          </a:p>
        </p:txBody>
      </p:sp>
    </p:spTree>
    <p:extLst>
      <p:ext uri="{BB962C8B-B14F-4D97-AF65-F5344CB8AC3E}">
        <p14:creationId xmlns:p14="http://schemas.microsoft.com/office/powerpoint/2010/main" val="2903841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8/9/19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8/9/19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8/9/19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8/9/19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8/9/19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8/9/19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pPr marL="0" indent="0" algn="ctr">
              <a:buNone/>
            </a:pPr>
            <a:r>
              <a:rPr lang="en-US" dirty="0"/>
              <a:t>If motivation for migration impacts the development of colonial identity, how do the Northern and Middle Colonies differ from the Chesapeake and Southern regions, from strictly a motivational </a:t>
            </a:r>
            <a:r>
              <a:rPr lang="en-US" dirty="0" smtClean="0"/>
              <a:t>standpoint</a:t>
            </a:r>
            <a:r>
              <a:rPr lang="mr-IN" dirty="0" smtClean="0"/>
              <a:t>…</a:t>
            </a:r>
            <a:r>
              <a:rPr lang="en-US" dirty="0" smtClean="0"/>
              <a:t>?</a:t>
            </a:r>
            <a:endParaRPr lang="en-US" dirty="0"/>
          </a:p>
          <a:p>
            <a:pPr algn="ctr"/>
            <a:endParaRPr lang="en-US" dirty="0"/>
          </a:p>
        </p:txBody>
      </p:sp>
    </p:spTree>
    <p:extLst>
      <p:ext uri="{BB962C8B-B14F-4D97-AF65-F5344CB8AC3E}">
        <p14:creationId xmlns:p14="http://schemas.microsoft.com/office/powerpoint/2010/main" val="2769411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Text Box 3"/>
          <p:cNvSpPr txBox="1">
            <a:spLocks noChangeArrowheads="1"/>
          </p:cNvSpPr>
          <p:nvPr/>
        </p:nvSpPr>
        <p:spPr bwMode="auto">
          <a:xfrm>
            <a:off x="1981200" y="1295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solidFill>
                <a:srgbClr val="000000"/>
              </a:solidFill>
            </a:endParaRPr>
          </a:p>
        </p:txBody>
      </p:sp>
      <p:sp>
        <p:nvSpPr>
          <p:cNvPr id="187396" name="Text Box 4"/>
          <p:cNvSpPr txBox="1">
            <a:spLocks noChangeArrowheads="1"/>
          </p:cNvSpPr>
          <p:nvPr/>
        </p:nvSpPr>
        <p:spPr bwMode="auto">
          <a:xfrm>
            <a:off x="451556" y="1295400"/>
            <a:ext cx="8235244" cy="3539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square">
            <a:spAutoFit/>
          </a:bodyPr>
          <a:lstStyle>
            <a:lvl1pPr marL="457200" indent="-457200">
              <a:defRPr sz="2400">
                <a:solidFill>
                  <a:schemeClr val="tx1"/>
                </a:solidFill>
                <a:latin typeface="Arial" charset="0"/>
                <a:ea typeface="ＭＳ Ｐゴシック" charset="0"/>
              </a:defRPr>
            </a:lvl1pPr>
            <a:lvl2pPr marL="1090613" indent="-293688">
              <a:defRPr sz="2400">
                <a:solidFill>
                  <a:schemeClr val="tx1"/>
                </a:solidFill>
                <a:latin typeface="Arial" charset="0"/>
                <a:ea typeface="ＭＳ Ｐゴシック" charset="0"/>
              </a:defRPr>
            </a:lvl2pPr>
            <a:lvl3pPr marL="120491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buSzPct val="120000"/>
              <a:buFont typeface="Arial"/>
              <a:buChar char="•"/>
            </a:pPr>
            <a:r>
              <a:rPr lang="ja-JP" altLang="en-US" sz="2800" dirty="0">
                <a:latin typeface="Arial"/>
              </a:rPr>
              <a:t>“</a:t>
            </a:r>
            <a:r>
              <a:rPr lang="en-US" sz="2800" dirty="0">
                <a:latin typeface="Rockwell"/>
              </a:rPr>
              <a:t>Covenant of Grace</a:t>
            </a:r>
            <a:r>
              <a:rPr lang="ja-JP" altLang="en-US" sz="2800" dirty="0">
                <a:latin typeface="Arial"/>
              </a:rPr>
              <a:t>”</a:t>
            </a:r>
            <a:r>
              <a:rPr lang="en-US" sz="2800" dirty="0">
                <a:latin typeface="Rockwell"/>
              </a:rPr>
              <a:t>:</a:t>
            </a:r>
          </a:p>
          <a:p>
            <a:pPr marL="1139825" lvl="1" indent="-342900">
              <a:buSzPct val="120000"/>
              <a:buFont typeface="Arial"/>
              <a:buChar char="•"/>
            </a:pPr>
            <a:r>
              <a:rPr lang="en-US" sz="2800" dirty="0">
                <a:latin typeface="Rockwell"/>
                <a:sym typeface="Wingdings" charset="0"/>
              </a:rPr>
              <a:t>between Puritan communities and God</a:t>
            </a:r>
            <a:r>
              <a:rPr lang="en-US" sz="2800" dirty="0" smtClean="0">
                <a:latin typeface="Rockwell"/>
                <a:sym typeface="Wingdings" charset="0"/>
              </a:rPr>
              <a:t>.</a:t>
            </a:r>
            <a:endParaRPr lang="en-US" sz="2800" dirty="0">
              <a:latin typeface="Rockwell"/>
              <a:sym typeface="Wingdings" charset="0"/>
            </a:endParaRPr>
          </a:p>
          <a:p>
            <a:pPr>
              <a:buSzPct val="120000"/>
              <a:buFont typeface="Arial"/>
              <a:buChar char="•"/>
            </a:pPr>
            <a:r>
              <a:rPr lang="ja-JP" altLang="en-US" sz="2800" dirty="0">
                <a:latin typeface="Arial"/>
              </a:rPr>
              <a:t>“</a:t>
            </a:r>
            <a:r>
              <a:rPr lang="en-US" sz="2800" dirty="0">
                <a:latin typeface="Rockwell"/>
              </a:rPr>
              <a:t>Social Covenant</a:t>
            </a:r>
            <a:r>
              <a:rPr lang="ja-JP" altLang="en-US" sz="2800" dirty="0">
                <a:latin typeface="Arial"/>
              </a:rPr>
              <a:t>”</a:t>
            </a:r>
            <a:r>
              <a:rPr lang="en-US" sz="2800" dirty="0">
                <a:latin typeface="Rockwell"/>
              </a:rPr>
              <a:t>:</a:t>
            </a:r>
          </a:p>
          <a:p>
            <a:pPr marL="1139825" lvl="1" indent="-342900">
              <a:buSzPct val="120000"/>
              <a:buFont typeface="Arial"/>
              <a:buChar char="•"/>
            </a:pPr>
            <a:r>
              <a:rPr lang="en-US" sz="2800" dirty="0">
                <a:latin typeface="Rockwell"/>
              </a:rPr>
              <a:t>Between members of Puritan communities with each other.</a:t>
            </a:r>
          </a:p>
          <a:p>
            <a:pPr marL="1139825" lvl="1" indent="-342900">
              <a:buSzPct val="120000"/>
              <a:buFont typeface="Arial"/>
              <a:buChar char="•"/>
            </a:pPr>
            <a:r>
              <a:rPr lang="en-US" sz="2800" dirty="0">
                <a:latin typeface="Rockwell"/>
              </a:rPr>
              <a:t>Required mutual watchfulness.</a:t>
            </a:r>
          </a:p>
          <a:p>
            <a:pPr marL="1139825" lvl="1" indent="-342900">
              <a:buSzPct val="120000"/>
              <a:buFont typeface="Arial"/>
              <a:buChar char="•"/>
            </a:pPr>
            <a:r>
              <a:rPr lang="en-US" sz="2800" dirty="0">
                <a:latin typeface="Rockwell"/>
              </a:rPr>
              <a:t>No toleration of deviance or disorder.</a:t>
            </a:r>
          </a:p>
          <a:p>
            <a:pPr marL="1139825" lvl="1" indent="-342900">
              <a:buSzPct val="120000"/>
              <a:buFont typeface="Arial"/>
              <a:buChar char="•"/>
            </a:pPr>
            <a:r>
              <a:rPr lang="en-US" sz="2800" dirty="0">
                <a:latin typeface="Rockwell"/>
              </a:rPr>
              <a:t>No privacy.</a:t>
            </a:r>
          </a:p>
        </p:txBody>
      </p:sp>
      <p:sp>
        <p:nvSpPr>
          <p:cNvPr id="5" name="TextBox 4"/>
          <p:cNvSpPr txBox="1"/>
          <p:nvPr/>
        </p:nvSpPr>
        <p:spPr>
          <a:xfrm>
            <a:off x="1666700" y="269412"/>
            <a:ext cx="5810601" cy="769441"/>
          </a:xfrm>
          <a:prstGeom prst="rect">
            <a:avLst/>
          </a:prstGeom>
          <a:noFill/>
        </p:spPr>
        <p:txBody>
          <a:bodyPr wrap="square" rtlCol="0">
            <a:spAutoFit/>
          </a:bodyPr>
          <a:lstStyle/>
          <a:p>
            <a:pPr algn="ctr"/>
            <a:r>
              <a:rPr lang="en-US" sz="4400" dirty="0" smtClean="0"/>
              <a:t>Covenant Theology</a:t>
            </a:r>
            <a:endParaRPr lang="en-US" sz="4400" dirty="0"/>
          </a:p>
        </p:txBody>
      </p:sp>
    </p:spTree>
    <p:extLst>
      <p:ext uri="{BB962C8B-B14F-4D97-AF65-F5344CB8AC3E}">
        <p14:creationId xmlns:p14="http://schemas.microsoft.com/office/powerpoint/2010/main" val="3506454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739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739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87396">
                                            <p:txEl>
                                              <p:pRg st="2" end="2"/>
                                            </p:txEl>
                                          </p:spTgt>
                                        </p:tgtEl>
                                        <p:attrNameLst>
                                          <p:attrName>style.visibility</p:attrName>
                                        </p:attrNameLst>
                                      </p:cBhvr>
                                      <p:to>
                                        <p:strVal val="visible"/>
                                      </p:to>
                                    </p:set>
                                    <p:animEffect transition="in" filter="fade">
                                      <p:cBhvr>
                                        <p:cTn id="13" dur="1000"/>
                                        <p:tgtEl>
                                          <p:spTgt spid="187396">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87396">
                                            <p:txEl>
                                              <p:pRg st="3" end="3"/>
                                            </p:txEl>
                                          </p:spTgt>
                                        </p:tgtEl>
                                        <p:attrNameLst>
                                          <p:attrName>style.visibility</p:attrName>
                                        </p:attrNameLst>
                                      </p:cBhvr>
                                      <p:to>
                                        <p:strVal val="visible"/>
                                      </p:to>
                                    </p:set>
                                    <p:animEffect transition="in" filter="fade">
                                      <p:cBhvr>
                                        <p:cTn id="18" dur="1000"/>
                                        <p:tgtEl>
                                          <p:spTgt spid="187396">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87396">
                                            <p:txEl>
                                              <p:pRg st="4" end="4"/>
                                            </p:txEl>
                                          </p:spTgt>
                                        </p:tgtEl>
                                        <p:attrNameLst>
                                          <p:attrName>style.visibility</p:attrName>
                                        </p:attrNameLst>
                                      </p:cBhvr>
                                      <p:to>
                                        <p:strVal val="visible"/>
                                      </p:to>
                                    </p:set>
                                    <p:animEffect transition="in" filter="fade">
                                      <p:cBhvr>
                                        <p:cTn id="23" dur="1000"/>
                                        <p:tgtEl>
                                          <p:spTgt spid="187396">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87396">
                                            <p:txEl>
                                              <p:pRg st="5" end="5"/>
                                            </p:txEl>
                                          </p:spTgt>
                                        </p:tgtEl>
                                        <p:attrNameLst>
                                          <p:attrName>style.visibility</p:attrName>
                                        </p:attrNameLst>
                                      </p:cBhvr>
                                      <p:to>
                                        <p:strVal val="visible"/>
                                      </p:to>
                                    </p:set>
                                    <p:animEffect transition="in" filter="fade">
                                      <p:cBhvr>
                                        <p:cTn id="28" dur="1000"/>
                                        <p:tgtEl>
                                          <p:spTgt spid="187396">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87396">
                                            <p:txEl>
                                              <p:pRg st="6" end="6"/>
                                            </p:txEl>
                                          </p:spTgt>
                                        </p:tgtEl>
                                        <p:attrNameLst>
                                          <p:attrName>style.visibility</p:attrName>
                                        </p:attrNameLst>
                                      </p:cBhvr>
                                      <p:to>
                                        <p:strVal val="visible"/>
                                      </p:to>
                                    </p:set>
                                    <p:animEffect transition="in" filter="fade">
                                      <p:cBhvr>
                                        <p:cTn id="33" dur="1000"/>
                                        <p:tgtEl>
                                          <p:spTgt spid="1873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Text Box 3"/>
          <p:cNvSpPr txBox="1">
            <a:spLocks noChangeArrowheads="1"/>
          </p:cNvSpPr>
          <p:nvPr/>
        </p:nvSpPr>
        <p:spPr bwMode="auto">
          <a:xfrm>
            <a:off x="1981200" y="1295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
        <p:nvSpPr>
          <p:cNvPr id="198660" name="Text Box 4"/>
          <p:cNvSpPr txBox="1">
            <a:spLocks noChangeArrowheads="1"/>
          </p:cNvSpPr>
          <p:nvPr/>
        </p:nvSpPr>
        <p:spPr bwMode="auto">
          <a:xfrm>
            <a:off x="542578" y="1650799"/>
            <a:ext cx="8058844" cy="415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square">
            <a:spAutoFit/>
          </a:bodyPr>
          <a:lstStyle>
            <a:lvl1pPr marL="457200" indent="-457200">
              <a:defRPr sz="2400">
                <a:solidFill>
                  <a:schemeClr val="tx1"/>
                </a:solidFill>
                <a:latin typeface="Arial" charset="0"/>
                <a:ea typeface="ＭＳ Ｐゴシック" charset="0"/>
              </a:defRPr>
            </a:lvl1pPr>
            <a:lvl2pPr marL="1090613" indent="-293688">
              <a:defRPr sz="2400">
                <a:solidFill>
                  <a:schemeClr val="tx1"/>
                </a:solidFill>
                <a:latin typeface="Arial" charset="0"/>
                <a:ea typeface="ＭＳ Ｐゴシック" charset="0"/>
              </a:defRPr>
            </a:lvl2pPr>
            <a:lvl3pPr marL="120491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buSzPct val="120000"/>
              <a:buFont typeface="Arial"/>
              <a:buChar char="•"/>
            </a:pPr>
            <a:r>
              <a:rPr lang="en-US" dirty="0">
                <a:latin typeface="Rockwell"/>
              </a:rPr>
              <a:t>1629 </a:t>
            </a:r>
            <a:r>
              <a:rPr lang="en-US" dirty="0">
                <a:latin typeface="Rockwell"/>
                <a:sym typeface="Wingdings" charset="0"/>
              </a:rPr>
              <a:t> </a:t>
            </a:r>
            <a:r>
              <a:rPr lang="en-US" dirty="0" smtClean="0">
                <a:latin typeface="Rockwell"/>
                <a:sym typeface="Wingdings" charset="0"/>
              </a:rPr>
              <a:t>Puritans got </a:t>
            </a:r>
            <a:r>
              <a:rPr lang="en-US" dirty="0">
                <a:latin typeface="Rockwell"/>
                <a:sym typeface="Wingdings" charset="0"/>
              </a:rPr>
              <a:t>a royal charter to form the MA Bay Co.</a:t>
            </a:r>
            <a:endParaRPr lang="en-US" dirty="0">
              <a:latin typeface="Rockwell"/>
            </a:endParaRPr>
          </a:p>
          <a:p>
            <a:pPr marL="1139825" lvl="1" indent="-342900">
              <a:buSzPct val="120000"/>
              <a:buFont typeface="Arial"/>
              <a:buChar char="•"/>
            </a:pPr>
            <a:r>
              <a:rPr lang="en-US" dirty="0">
                <a:latin typeface="Rockwell"/>
                <a:sym typeface="Wingdings" charset="0"/>
              </a:rPr>
              <a:t>Wanted to escape attacks by conservatives in the Church of England.</a:t>
            </a:r>
          </a:p>
          <a:p>
            <a:pPr marL="1139825" lvl="1" indent="-342900">
              <a:buSzPct val="120000"/>
              <a:buFont typeface="Arial"/>
              <a:buChar char="•"/>
            </a:pPr>
            <a:r>
              <a:rPr lang="en-US" dirty="0">
                <a:latin typeface="Rockwell"/>
                <a:sym typeface="Wingdings" charset="0"/>
              </a:rPr>
              <a:t>They </a:t>
            </a:r>
            <a:r>
              <a:rPr lang="en-US" dirty="0" smtClean="0">
                <a:latin typeface="Rockwell"/>
                <a:sym typeface="Wingdings" charset="0"/>
              </a:rPr>
              <a:t>didn</a:t>
            </a:r>
            <a:r>
              <a:rPr lang="en-US" dirty="0" smtClean="0">
                <a:latin typeface="Arial"/>
                <a:sym typeface="Wingdings" charset="0"/>
              </a:rPr>
              <a:t>’</a:t>
            </a:r>
            <a:r>
              <a:rPr lang="en-US" dirty="0" smtClean="0">
                <a:latin typeface="Rockwell"/>
                <a:sym typeface="Wingdings" charset="0"/>
              </a:rPr>
              <a:t>t </a:t>
            </a:r>
            <a:r>
              <a:rPr lang="en-US" dirty="0">
                <a:latin typeface="Rockwell"/>
                <a:sym typeface="Wingdings" charset="0"/>
              </a:rPr>
              <a:t>want to leave the Church, just </a:t>
            </a:r>
            <a:br>
              <a:rPr lang="en-US" dirty="0">
                <a:latin typeface="Rockwell"/>
                <a:sym typeface="Wingdings" charset="0"/>
              </a:rPr>
            </a:br>
            <a:r>
              <a:rPr lang="en-US" dirty="0">
                <a:latin typeface="Rockwell"/>
                <a:sym typeface="Wingdings" charset="0"/>
              </a:rPr>
              <a:t>its </a:t>
            </a:r>
            <a:r>
              <a:rPr lang="ja-JP" altLang="en-US" dirty="0">
                <a:latin typeface="Arial"/>
                <a:sym typeface="Wingdings" charset="0"/>
              </a:rPr>
              <a:t>“</a:t>
            </a:r>
            <a:r>
              <a:rPr lang="en-US" dirty="0">
                <a:latin typeface="Rockwell"/>
                <a:sym typeface="Wingdings" charset="0"/>
              </a:rPr>
              <a:t>impurities.</a:t>
            </a:r>
            <a:r>
              <a:rPr lang="ja-JP" altLang="en-US" dirty="0">
                <a:latin typeface="Arial"/>
                <a:sym typeface="Wingdings" charset="0"/>
              </a:rPr>
              <a:t>”</a:t>
            </a:r>
            <a:endParaRPr lang="en-US" dirty="0">
              <a:latin typeface="Rockwell"/>
              <a:sym typeface="Wingdings" charset="0"/>
            </a:endParaRPr>
          </a:p>
          <a:p>
            <a:pPr>
              <a:buSzPct val="120000"/>
              <a:buFont typeface="Arial"/>
              <a:buChar char="•"/>
            </a:pPr>
            <a:r>
              <a:rPr lang="en-US" dirty="0">
                <a:latin typeface="Rockwell"/>
              </a:rPr>
              <a:t>1630 </a:t>
            </a:r>
            <a:r>
              <a:rPr lang="en-US" dirty="0">
                <a:latin typeface="Rockwell"/>
                <a:sym typeface="Wingdings" charset="0"/>
              </a:rPr>
              <a:t> 1,000 people set off in 11 well-stocked ships</a:t>
            </a:r>
          </a:p>
          <a:p>
            <a:pPr marL="1139825" lvl="1" indent="-342900">
              <a:buSzPct val="120000"/>
              <a:buFont typeface="Arial"/>
              <a:buChar char="•"/>
            </a:pPr>
            <a:r>
              <a:rPr lang="en-US" dirty="0">
                <a:latin typeface="Rockwell"/>
              </a:rPr>
              <a:t>Established a colony with Boston as its hub.</a:t>
            </a:r>
          </a:p>
          <a:p>
            <a:pPr>
              <a:buSzPct val="120000"/>
              <a:buFont typeface="Arial"/>
              <a:buChar char="•"/>
            </a:pPr>
            <a:r>
              <a:rPr lang="ja-JP" altLang="en-US" dirty="0">
                <a:latin typeface="Arial"/>
              </a:rPr>
              <a:t>“</a:t>
            </a:r>
            <a:r>
              <a:rPr lang="en-US" dirty="0">
                <a:latin typeface="Rockwell"/>
              </a:rPr>
              <a:t>Great Migration</a:t>
            </a:r>
            <a:r>
              <a:rPr lang="ja-JP" altLang="en-US" dirty="0">
                <a:latin typeface="Arial"/>
              </a:rPr>
              <a:t>”</a:t>
            </a:r>
            <a:r>
              <a:rPr lang="en-US" dirty="0">
                <a:latin typeface="Rockwell"/>
              </a:rPr>
              <a:t> of the 1630s</a:t>
            </a:r>
            <a:endParaRPr lang="en-US" dirty="0">
              <a:latin typeface="Rockwell"/>
              <a:sym typeface="Wingdings" charset="0"/>
            </a:endParaRPr>
          </a:p>
          <a:p>
            <a:pPr marL="1139825" lvl="1" indent="-342900">
              <a:buSzPct val="120000"/>
              <a:buFont typeface="Arial"/>
              <a:buChar char="•"/>
            </a:pPr>
            <a:r>
              <a:rPr lang="en-US" dirty="0">
                <a:latin typeface="Rockwell"/>
              </a:rPr>
              <a:t>Turmoil in England [leading to the English Civil War] sent about 70,000 Puritans to America</a:t>
            </a:r>
            <a:r>
              <a:rPr lang="en-US" dirty="0" smtClean="0">
                <a:latin typeface="Rockwell"/>
              </a:rPr>
              <a:t>.</a:t>
            </a:r>
            <a:endParaRPr lang="en-US" dirty="0">
              <a:latin typeface="Rockwell"/>
            </a:endParaRPr>
          </a:p>
        </p:txBody>
      </p:sp>
      <p:sp>
        <p:nvSpPr>
          <p:cNvPr id="5" name="TextBox 4"/>
          <p:cNvSpPr txBox="1"/>
          <p:nvPr/>
        </p:nvSpPr>
        <p:spPr>
          <a:xfrm>
            <a:off x="0" y="297359"/>
            <a:ext cx="9144000" cy="769441"/>
          </a:xfrm>
          <a:prstGeom prst="rect">
            <a:avLst/>
          </a:prstGeom>
          <a:noFill/>
        </p:spPr>
        <p:txBody>
          <a:bodyPr wrap="square" rtlCol="0">
            <a:spAutoFit/>
          </a:bodyPr>
          <a:lstStyle/>
          <a:p>
            <a:pPr algn="ctr"/>
            <a:r>
              <a:rPr lang="en-US" sz="4400" dirty="0" smtClean="0"/>
              <a:t>The Massachusetts Bay Colony</a:t>
            </a:r>
            <a:endParaRPr lang="en-US" sz="4400" dirty="0"/>
          </a:p>
        </p:txBody>
      </p:sp>
    </p:spTree>
    <p:extLst>
      <p:ext uri="{BB962C8B-B14F-4D97-AF65-F5344CB8AC3E}">
        <p14:creationId xmlns:p14="http://schemas.microsoft.com/office/powerpoint/2010/main" val="3042277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86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866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866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98660">
                                            <p:txEl>
                                              <p:pRg st="3" end="3"/>
                                            </p:txEl>
                                          </p:spTgt>
                                        </p:tgtEl>
                                        <p:attrNameLst>
                                          <p:attrName>style.visibility</p:attrName>
                                        </p:attrNameLst>
                                      </p:cBhvr>
                                      <p:to>
                                        <p:strVal val="visible"/>
                                      </p:to>
                                    </p:set>
                                    <p:animEffect transition="in" filter="fade">
                                      <p:cBhvr>
                                        <p:cTn id="19" dur="1000"/>
                                        <p:tgtEl>
                                          <p:spTgt spid="198660">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98660">
                                            <p:txEl>
                                              <p:pRg st="4" end="4"/>
                                            </p:txEl>
                                          </p:spTgt>
                                        </p:tgtEl>
                                        <p:attrNameLst>
                                          <p:attrName>style.visibility</p:attrName>
                                        </p:attrNameLst>
                                      </p:cBhvr>
                                      <p:to>
                                        <p:strVal val="visible"/>
                                      </p:to>
                                    </p:set>
                                    <p:animEffect transition="in" filter="fade">
                                      <p:cBhvr>
                                        <p:cTn id="24" dur="1000"/>
                                        <p:tgtEl>
                                          <p:spTgt spid="198660">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98660">
                                            <p:txEl>
                                              <p:pRg st="5" end="5"/>
                                            </p:txEl>
                                          </p:spTgt>
                                        </p:tgtEl>
                                        <p:attrNameLst>
                                          <p:attrName>style.visibility</p:attrName>
                                        </p:attrNameLst>
                                      </p:cBhvr>
                                      <p:to>
                                        <p:strVal val="visible"/>
                                      </p:to>
                                    </p:set>
                                    <p:animEffect transition="in" filter="fade">
                                      <p:cBhvr>
                                        <p:cTn id="29" dur="1000"/>
                                        <p:tgtEl>
                                          <p:spTgt spid="198660">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98660">
                                            <p:txEl>
                                              <p:pRg st="6" end="6"/>
                                            </p:txEl>
                                          </p:spTgt>
                                        </p:tgtEl>
                                        <p:attrNameLst>
                                          <p:attrName>style.visibility</p:attrName>
                                        </p:attrNameLst>
                                      </p:cBhvr>
                                      <p:to>
                                        <p:strVal val="visible"/>
                                      </p:to>
                                    </p:set>
                                    <p:animEffect transition="in" filter="fade">
                                      <p:cBhvr>
                                        <p:cTn id="34" dur="1000"/>
                                        <p:tgtEl>
                                          <p:spTgt spid="19866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9" name="Picture 5" descr="John WInthrop"/>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r="12869"/>
          <a:stretch>
            <a:fillRect/>
          </a:stretch>
        </p:blipFill>
        <p:spPr bwMode="auto">
          <a:xfrm>
            <a:off x="5943600" y="1562100"/>
            <a:ext cx="2757488" cy="42672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123911" name="Text Box 7"/>
          <p:cNvSpPr txBox="1">
            <a:spLocks noChangeArrowheads="1"/>
          </p:cNvSpPr>
          <p:nvPr/>
        </p:nvSpPr>
        <p:spPr bwMode="auto">
          <a:xfrm>
            <a:off x="0" y="1524000"/>
            <a:ext cx="5943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square">
            <a:spAutoFit/>
          </a:bodyPr>
          <a:lstStyle>
            <a:lvl1pPr marL="350838" indent="-350838">
              <a:defRPr sz="2400">
                <a:solidFill>
                  <a:schemeClr val="tx1"/>
                </a:solidFill>
                <a:latin typeface="Arial" charset="0"/>
                <a:ea typeface="ＭＳ Ｐゴシック" charset="0"/>
              </a:defRPr>
            </a:lvl1pPr>
            <a:lvl2pPr marL="854075" indent="-274638">
              <a:defRPr sz="2400">
                <a:solidFill>
                  <a:schemeClr val="tx1"/>
                </a:solidFill>
                <a:latin typeface="Arial" charset="0"/>
                <a:ea typeface="ＭＳ Ｐゴシック" charset="0"/>
              </a:defRPr>
            </a:lvl2pPr>
            <a:lvl3pPr marL="1265238" indent="-228600">
              <a:defRPr sz="2400">
                <a:solidFill>
                  <a:schemeClr val="tx1"/>
                </a:solidFill>
                <a:latin typeface="Arial" charset="0"/>
                <a:ea typeface="ＭＳ Ｐゴシック" charset="0"/>
              </a:defRPr>
            </a:lvl3pPr>
            <a:lvl4pPr marL="1608138">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buSzPct val="120000"/>
              <a:buFont typeface="Arial"/>
              <a:buChar char="•"/>
            </a:pPr>
            <a:r>
              <a:rPr lang="en-US" sz="2800" dirty="0">
                <a:latin typeface="Rockwell"/>
              </a:rPr>
              <a:t>Well-off attorney and manor lord in England.</a:t>
            </a:r>
          </a:p>
          <a:p>
            <a:pPr>
              <a:buSzPct val="120000"/>
              <a:buFont typeface="Arial"/>
              <a:buChar char="•"/>
            </a:pPr>
            <a:r>
              <a:rPr lang="en-US" sz="2800" dirty="0">
                <a:latin typeface="Rockwell"/>
              </a:rPr>
              <a:t>Became 1</a:t>
            </a:r>
            <a:r>
              <a:rPr lang="en-US" sz="2800" baseline="30000" dirty="0">
                <a:latin typeface="Rockwell"/>
              </a:rPr>
              <a:t>st</a:t>
            </a:r>
            <a:r>
              <a:rPr lang="en-US" sz="2800" dirty="0">
                <a:latin typeface="Rockwell"/>
              </a:rPr>
              <a:t> governor of Massachusetts.</a:t>
            </a:r>
          </a:p>
          <a:p>
            <a:pPr marL="922337" lvl="1" indent="-342900">
              <a:buSzPct val="120000"/>
              <a:buFont typeface="Arial"/>
              <a:buChar char="•"/>
            </a:pPr>
            <a:r>
              <a:rPr lang="en-US" sz="2800" dirty="0">
                <a:latin typeface="Rockwell"/>
                <a:sym typeface="Wingdings" charset="0"/>
              </a:rPr>
              <a:t>Believed that he had a </a:t>
            </a:r>
            <a:r>
              <a:rPr lang="ja-JP" altLang="en-US" sz="2800" dirty="0">
                <a:latin typeface="Arial"/>
                <a:sym typeface="Wingdings" charset="0"/>
              </a:rPr>
              <a:t>“</a:t>
            </a:r>
            <a:r>
              <a:rPr lang="en-US" sz="2800" dirty="0">
                <a:latin typeface="Rockwell"/>
                <a:sym typeface="Wingdings" charset="0"/>
              </a:rPr>
              <a:t>calling</a:t>
            </a:r>
            <a:r>
              <a:rPr lang="ja-JP" altLang="en-US" sz="2800" dirty="0">
                <a:latin typeface="Arial"/>
                <a:sym typeface="Wingdings" charset="0"/>
              </a:rPr>
              <a:t>”</a:t>
            </a:r>
            <a:r>
              <a:rPr lang="en-US" sz="2800" dirty="0">
                <a:latin typeface="Rockwell"/>
                <a:sym typeface="Wingdings" charset="0"/>
              </a:rPr>
              <a:t> from God to lead there.</a:t>
            </a:r>
          </a:p>
          <a:p>
            <a:pPr marL="922337" lvl="1" indent="-342900">
              <a:buSzPct val="120000"/>
              <a:buFont typeface="Arial"/>
              <a:buChar char="•"/>
            </a:pPr>
            <a:r>
              <a:rPr lang="en-US" sz="2800" dirty="0">
                <a:latin typeface="Rockwell"/>
                <a:sym typeface="Wingdings" charset="0"/>
              </a:rPr>
              <a:t>Served as governor or deputy-governor for 19 years.</a:t>
            </a:r>
          </a:p>
        </p:txBody>
      </p:sp>
      <p:sp>
        <p:nvSpPr>
          <p:cNvPr id="6" name="TextBox 5"/>
          <p:cNvSpPr txBox="1"/>
          <p:nvPr/>
        </p:nvSpPr>
        <p:spPr>
          <a:xfrm>
            <a:off x="1666700" y="269412"/>
            <a:ext cx="5810601" cy="769441"/>
          </a:xfrm>
          <a:prstGeom prst="rect">
            <a:avLst/>
          </a:prstGeom>
          <a:noFill/>
        </p:spPr>
        <p:txBody>
          <a:bodyPr wrap="square" rtlCol="0">
            <a:spAutoFit/>
          </a:bodyPr>
          <a:lstStyle/>
          <a:p>
            <a:pPr algn="ctr"/>
            <a:r>
              <a:rPr lang="en-US" sz="4400" dirty="0" smtClean="0"/>
              <a:t>John Winthrop</a:t>
            </a:r>
            <a:endParaRPr lang="en-US" sz="4400" dirty="0"/>
          </a:p>
        </p:txBody>
      </p:sp>
      <p:sp>
        <p:nvSpPr>
          <p:cNvPr id="7" name="TextBox 6"/>
          <p:cNvSpPr txBox="1"/>
          <p:nvPr/>
        </p:nvSpPr>
        <p:spPr>
          <a:xfrm>
            <a:off x="5943600" y="5925205"/>
            <a:ext cx="2757488" cy="830997"/>
          </a:xfrm>
          <a:prstGeom prst="rect">
            <a:avLst/>
          </a:prstGeom>
          <a:noFill/>
        </p:spPr>
        <p:txBody>
          <a:bodyPr wrap="square" rtlCol="0">
            <a:spAutoFit/>
          </a:bodyPr>
          <a:lstStyle/>
          <a:p>
            <a:pPr algn="ctr"/>
            <a:r>
              <a:rPr lang="en-US" sz="2400" i="1" dirty="0" smtClean="0"/>
              <a:t>We shall be as a city on a hill</a:t>
            </a:r>
            <a:r>
              <a:rPr lang="is-IS" sz="2400" i="1" dirty="0" smtClean="0"/>
              <a:t>…</a:t>
            </a:r>
            <a:endParaRPr lang="en-US" sz="2400" i="1" dirty="0"/>
          </a:p>
        </p:txBody>
      </p:sp>
    </p:spTree>
    <p:extLst>
      <p:ext uri="{BB962C8B-B14F-4D97-AF65-F5344CB8AC3E}">
        <p14:creationId xmlns:p14="http://schemas.microsoft.com/office/powerpoint/2010/main" val="1234694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3911">
                                            <p:txEl>
                                              <p:pRg st="0" end="0"/>
                                            </p:txEl>
                                          </p:spTgt>
                                        </p:tgtEl>
                                        <p:attrNameLst>
                                          <p:attrName>style.visibility</p:attrName>
                                        </p:attrNameLst>
                                      </p:cBhvr>
                                      <p:to>
                                        <p:strVal val="visible"/>
                                      </p:to>
                                    </p:set>
                                    <p:animEffect transition="in" filter="dissolve">
                                      <p:cBhvr>
                                        <p:cTn id="7" dur="500"/>
                                        <p:tgtEl>
                                          <p:spTgt spid="1239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3911">
                                            <p:txEl>
                                              <p:pRg st="1" end="1"/>
                                            </p:txEl>
                                          </p:spTgt>
                                        </p:tgtEl>
                                        <p:attrNameLst>
                                          <p:attrName>style.visibility</p:attrName>
                                        </p:attrNameLst>
                                      </p:cBhvr>
                                      <p:to>
                                        <p:strVal val="visible"/>
                                      </p:to>
                                    </p:set>
                                    <p:animEffect transition="in" filter="dissolve">
                                      <p:cBhvr>
                                        <p:cTn id="12" dur="500"/>
                                        <p:tgtEl>
                                          <p:spTgt spid="1239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3911">
                                            <p:txEl>
                                              <p:pRg st="2" end="2"/>
                                            </p:txEl>
                                          </p:spTgt>
                                        </p:tgtEl>
                                        <p:attrNameLst>
                                          <p:attrName>style.visibility</p:attrName>
                                        </p:attrNameLst>
                                      </p:cBhvr>
                                      <p:to>
                                        <p:strVal val="visible"/>
                                      </p:to>
                                    </p:set>
                                    <p:animEffect transition="in" filter="dissolve">
                                      <p:cBhvr>
                                        <p:cTn id="17" dur="500"/>
                                        <p:tgtEl>
                                          <p:spTgt spid="1239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23911">
                                            <p:txEl>
                                              <p:pRg st="3" end="3"/>
                                            </p:txEl>
                                          </p:spTgt>
                                        </p:tgtEl>
                                        <p:attrNameLst>
                                          <p:attrName>style.visibility</p:attrName>
                                        </p:attrNameLst>
                                      </p:cBhvr>
                                      <p:to>
                                        <p:strVal val="visible"/>
                                      </p:to>
                                    </p:set>
                                    <p:animEffect transition="in" filter="dissolve">
                                      <p:cBhvr>
                                        <p:cTn id="22" dur="500"/>
                                        <p:tgtEl>
                                          <p:spTgt spid="1239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Winthrop’s </a:t>
            </a:r>
            <a:endParaRPr lang="en-US" dirty="0"/>
          </a:p>
        </p:txBody>
      </p:sp>
      <p:sp>
        <p:nvSpPr>
          <p:cNvPr id="3" name="Content Placeholder 2"/>
          <p:cNvSpPr>
            <a:spLocks noGrp="1"/>
          </p:cNvSpPr>
          <p:nvPr>
            <p:ph idx="1"/>
          </p:nvPr>
        </p:nvSpPr>
        <p:spPr/>
        <p:txBody>
          <a:bodyPr/>
          <a:lstStyle/>
          <a:p>
            <a:r>
              <a:rPr lang="en-US" dirty="0" smtClean="0"/>
              <a:t>‘A Model of Christian Charity’ or ‘The City on a Hill’</a:t>
            </a:r>
          </a:p>
        </p:txBody>
      </p:sp>
    </p:spTree>
    <p:extLst>
      <p:ext uri="{BB962C8B-B14F-4D97-AF65-F5344CB8AC3E}">
        <p14:creationId xmlns:p14="http://schemas.microsoft.com/office/powerpoint/2010/main" val="76711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3250"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3251" name="Rectangle 4"/>
          <p:cNvSpPr>
            <a:spLocks noGrp="1" noChangeArrowheads="1"/>
          </p:cNvSpPr>
          <p:nvPr>
            <p:ph type="title"/>
          </p:nvPr>
        </p:nvSpPr>
        <p:spPr>
          <a:xfrm>
            <a:off x="228600" y="457200"/>
            <a:ext cx="8610600" cy="762000"/>
          </a:xfrm>
        </p:spPr>
        <p:txBody>
          <a:bodyPr lIns="90488" tIns="44450" rIns="90488" bIns="44450"/>
          <a:lstStyle/>
          <a:p>
            <a:pPr eaLnBrk="1" hangingPunct="1"/>
            <a:r>
              <a:rPr lang="ja-JP" altLang="en-US" sz="4100" dirty="0">
                <a:latin typeface="Rockwell"/>
                <a:cs typeface="Rockwell"/>
              </a:rPr>
              <a:t>“</a:t>
            </a:r>
            <a:r>
              <a:rPr lang="en-US" altLang="ja-JP" sz="4100" dirty="0">
                <a:latin typeface="Rockwell"/>
                <a:cs typeface="Rockwell"/>
              </a:rPr>
              <a:t>A City on a Hill</a:t>
            </a:r>
            <a:r>
              <a:rPr lang="ja-JP" altLang="en-US" sz="4100" dirty="0">
                <a:latin typeface="Rockwell"/>
                <a:cs typeface="Rockwell"/>
              </a:rPr>
              <a:t>”</a:t>
            </a:r>
            <a:endParaRPr lang="en-US" sz="4100" dirty="0">
              <a:latin typeface="Rockwell"/>
              <a:cs typeface="Rockwell"/>
            </a:endParaRPr>
          </a:p>
        </p:txBody>
      </p:sp>
      <p:sp>
        <p:nvSpPr>
          <p:cNvPr id="53252" name="Rectangle 5"/>
          <p:cNvSpPr>
            <a:spLocks noGrp="1" noChangeArrowheads="1"/>
          </p:cNvSpPr>
          <p:nvPr>
            <p:ph idx="1"/>
          </p:nvPr>
        </p:nvSpPr>
        <p:spPr>
          <a:xfrm>
            <a:off x="0" y="1524000"/>
            <a:ext cx="9144000" cy="6096000"/>
          </a:xfrm>
        </p:spPr>
        <p:txBody>
          <a:bodyPr lIns="90488" tIns="44450" rIns="90488" bIns="44450"/>
          <a:lstStyle/>
          <a:p>
            <a:pPr eaLnBrk="1" hangingPunct="1">
              <a:lnSpc>
                <a:spcPct val="95000"/>
              </a:lnSpc>
              <a:spcBef>
                <a:spcPct val="10000"/>
              </a:spcBef>
            </a:pPr>
            <a:r>
              <a:rPr lang="en-US" dirty="0">
                <a:latin typeface="Rockwell"/>
                <a:cs typeface="Rockwell"/>
              </a:rPr>
              <a:t>Winthrop emphasized a common spiritual goal: to create a </a:t>
            </a:r>
            <a:r>
              <a:rPr lang="ja-JP" altLang="en-US" dirty="0">
                <a:latin typeface="Rockwell"/>
                <a:cs typeface="Rockwell"/>
              </a:rPr>
              <a:t>“</a:t>
            </a:r>
            <a:r>
              <a:rPr lang="en-US" altLang="ja-JP" dirty="0">
                <a:latin typeface="Rockwell"/>
                <a:cs typeface="Rockwell"/>
              </a:rPr>
              <a:t>city on a hill</a:t>
            </a:r>
            <a:r>
              <a:rPr lang="ja-JP" altLang="en-US" dirty="0">
                <a:latin typeface="Rockwell"/>
                <a:cs typeface="Rockwell"/>
              </a:rPr>
              <a:t>”</a:t>
            </a:r>
            <a:r>
              <a:rPr lang="en-US" altLang="ja-JP" dirty="0">
                <a:latin typeface="Rockwell"/>
                <a:cs typeface="Rockwell"/>
              </a:rPr>
              <a:t> as beacon of righteousness</a:t>
            </a:r>
          </a:p>
          <a:p>
            <a:pPr eaLnBrk="1" hangingPunct="1">
              <a:lnSpc>
                <a:spcPct val="95000"/>
              </a:lnSpc>
              <a:spcBef>
                <a:spcPct val="10000"/>
              </a:spcBef>
            </a:pPr>
            <a:r>
              <a:rPr lang="en-US" dirty="0">
                <a:latin typeface="Rockwell"/>
                <a:cs typeface="Rockwell"/>
              </a:rPr>
              <a:t>New England experienced unique demographic &amp; social trends:</a:t>
            </a:r>
          </a:p>
          <a:p>
            <a:pPr lvl="1" eaLnBrk="1" hangingPunct="1">
              <a:lnSpc>
                <a:spcPct val="95000"/>
              </a:lnSpc>
              <a:spcBef>
                <a:spcPct val="10000"/>
              </a:spcBef>
            </a:pPr>
            <a:r>
              <a:rPr lang="en-US" dirty="0">
                <a:latin typeface="Rockwell"/>
                <a:cs typeface="Rockwell"/>
              </a:rPr>
              <a:t>Settlers usually came as families </a:t>
            </a:r>
          </a:p>
          <a:p>
            <a:pPr lvl="1" eaLnBrk="1" hangingPunct="1">
              <a:lnSpc>
                <a:spcPct val="95000"/>
              </a:lnSpc>
              <a:spcBef>
                <a:spcPct val="10000"/>
              </a:spcBef>
            </a:pPr>
            <a:r>
              <a:rPr lang="en-US" dirty="0">
                <a:latin typeface="Rockwell"/>
                <a:cs typeface="Rockwell"/>
              </a:rPr>
              <a:t>NE was a generally healthy place to live </a:t>
            </a:r>
          </a:p>
          <a:p>
            <a:pPr lvl="1" eaLnBrk="1" hangingPunct="1">
              <a:lnSpc>
                <a:spcPct val="95000"/>
              </a:lnSpc>
              <a:spcBef>
                <a:spcPct val="10000"/>
              </a:spcBef>
            </a:pPr>
            <a:r>
              <a:rPr lang="en-US" dirty="0">
                <a:latin typeface="Rockwell"/>
                <a:cs typeface="Rockwell"/>
              </a:rPr>
              <a:t>Settlers sacrificed self-interest for the good of the community</a:t>
            </a:r>
          </a:p>
        </p:txBody>
      </p:sp>
    </p:spTree>
    <p:extLst>
      <p:ext uri="{BB962C8B-B14F-4D97-AF65-F5344CB8AC3E}">
        <p14:creationId xmlns:p14="http://schemas.microsoft.com/office/powerpoint/2010/main" val="9100417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5298"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5299" name="Rectangle 4"/>
          <p:cNvSpPr>
            <a:spLocks noGrp="1" noChangeArrowheads="1"/>
          </p:cNvSpPr>
          <p:nvPr>
            <p:ph type="title"/>
          </p:nvPr>
        </p:nvSpPr>
        <p:spPr>
          <a:xfrm>
            <a:off x="40257" y="533400"/>
            <a:ext cx="8798943" cy="685800"/>
          </a:xfrm>
        </p:spPr>
        <p:txBody>
          <a:bodyPr lIns="90488" tIns="44450" rIns="90488" bIns="44450">
            <a:normAutofit fontScale="90000"/>
          </a:bodyPr>
          <a:lstStyle/>
          <a:p>
            <a:pPr eaLnBrk="1" hangingPunct="1"/>
            <a:r>
              <a:rPr lang="ja-JP" altLang="en-US" sz="4100">
                <a:latin typeface="Rockwell"/>
                <a:cs typeface="Rockwell"/>
              </a:rPr>
              <a:t>“</a:t>
            </a:r>
            <a:r>
              <a:rPr lang="en-US" altLang="ja-JP" sz="4100">
                <a:latin typeface="Rockwell"/>
                <a:cs typeface="Rockwell"/>
              </a:rPr>
              <a:t>A City on a Hill</a:t>
            </a:r>
            <a:r>
              <a:rPr lang="ja-JP" altLang="en-US" sz="4100">
                <a:latin typeface="Rockwell"/>
                <a:cs typeface="Rockwell"/>
              </a:rPr>
              <a:t>”</a:t>
            </a:r>
            <a:endParaRPr lang="en-US" sz="4100">
              <a:latin typeface="Rockwell"/>
              <a:cs typeface="Rockwell"/>
            </a:endParaRPr>
          </a:p>
        </p:txBody>
      </p:sp>
      <p:sp>
        <p:nvSpPr>
          <p:cNvPr id="55300" name="Rectangle 5"/>
          <p:cNvSpPr>
            <a:spLocks noGrp="1" noChangeArrowheads="1"/>
          </p:cNvSpPr>
          <p:nvPr>
            <p:ph idx="1"/>
          </p:nvPr>
        </p:nvSpPr>
        <p:spPr>
          <a:xfrm>
            <a:off x="0" y="1600200"/>
            <a:ext cx="9144000" cy="4495800"/>
          </a:xfrm>
        </p:spPr>
        <p:txBody>
          <a:bodyPr lIns="90488" tIns="44450" rIns="90488" bIns="44450"/>
          <a:lstStyle/>
          <a:p>
            <a:pPr>
              <a:lnSpc>
                <a:spcPct val="90000"/>
              </a:lnSpc>
              <a:spcBef>
                <a:spcPct val="10000"/>
              </a:spcBef>
            </a:pPr>
            <a:r>
              <a:rPr lang="en-US" dirty="0">
                <a:latin typeface="Rockwell"/>
                <a:cs typeface="Rockwell"/>
              </a:rPr>
              <a:t>As Mass Bay colony grew beyond Boston, towns began to develop their own unique personalities:</a:t>
            </a:r>
          </a:p>
          <a:p>
            <a:pPr marL="811213" lvl="1" indent="-457200">
              <a:lnSpc>
                <a:spcPct val="90000"/>
              </a:lnSpc>
              <a:spcBef>
                <a:spcPct val="10000"/>
              </a:spcBef>
            </a:pPr>
            <a:r>
              <a:rPr lang="en-US" dirty="0">
                <a:latin typeface="Rockwell"/>
                <a:cs typeface="Rockwell"/>
              </a:rPr>
              <a:t>Each town was independently governed by local church members (</a:t>
            </a:r>
            <a:r>
              <a:rPr lang="en-US" u="sng" dirty="0">
                <a:latin typeface="Rockwell"/>
                <a:cs typeface="Rockwell"/>
              </a:rPr>
              <a:t>Congregationalism</a:t>
            </a:r>
            <a:r>
              <a:rPr lang="en-US" dirty="0">
                <a:latin typeface="Rockwell"/>
                <a:cs typeface="Rockwell"/>
              </a:rPr>
              <a:t>)</a:t>
            </a:r>
          </a:p>
          <a:p>
            <a:pPr marL="811213" lvl="1" indent="-457200">
              <a:lnSpc>
                <a:spcPct val="90000"/>
              </a:lnSpc>
              <a:spcBef>
                <a:spcPct val="10000"/>
              </a:spcBef>
            </a:pPr>
            <a:r>
              <a:rPr lang="en-US" dirty="0">
                <a:latin typeface="Rockwell"/>
                <a:cs typeface="Rockwell"/>
              </a:rPr>
              <a:t>Allowed voting by all adult male church members (women &amp; blacks joined but could not vote)</a:t>
            </a:r>
          </a:p>
          <a:p>
            <a:pPr marL="811213" lvl="1" indent="-457200">
              <a:lnSpc>
                <a:spcPct val="90000"/>
              </a:lnSpc>
              <a:spcBef>
                <a:spcPct val="10000"/>
              </a:spcBef>
            </a:pPr>
            <a:r>
              <a:rPr lang="en-US" dirty="0">
                <a:latin typeface="Rockwell"/>
                <a:cs typeface="Rockwell"/>
              </a:rPr>
              <a:t>Officials were responsible to God, not their constituents</a:t>
            </a:r>
          </a:p>
        </p:txBody>
      </p:sp>
    </p:spTree>
    <p:extLst>
      <p:ext uri="{BB962C8B-B14F-4D97-AF65-F5344CB8AC3E}">
        <p14:creationId xmlns:p14="http://schemas.microsoft.com/office/powerpoint/2010/main" val="35050701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7346"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7347" name="Rectangle 4"/>
          <p:cNvSpPr>
            <a:spLocks noGrp="1" noChangeArrowheads="1"/>
          </p:cNvSpPr>
          <p:nvPr>
            <p:ph type="title"/>
          </p:nvPr>
        </p:nvSpPr>
        <p:spPr>
          <a:xfrm>
            <a:off x="116457" y="304800"/>
            <a:ext cx="8798943" cy="914400"/>
          </a:xfrm>
          <a:noFill/>
        </p:spPr>
        <p:txBody>
          <a:bodyPr lIns="90488" tIns="44450" rIns="90488" bIns="44450"/>
          <a:lstStyle/>
          <a:p>
            <a:pPr eaLnBrk="1" hangingPunct="1"/>
            <a:r>
              <a:rPr lang="ja-JP" altLang="en-US">
                <a:latin typeface="Rockwell"/>
                <a:cs typeface="Rockwell"/>
              </a:rPr>
              <a:t>“</a:t>
            </a:r>
            <a:r>
              <a:rPr lang="en-US" altLang="ja-JP">
                <a:latin typeface="Rockwell"/>
                <a:cs typeface="Rockwell"/>
              </a:rPr>
              <a:t>A City on a Hill</a:t>
            </a:r>
            <a:r>
              <a:rPr lang="ja-JP" altLang="en-US">
                <a:latin typeface="Rockwell"/>
                <a:cs typeface="Rockwell"/>
              </a:rPr>
              <a:t>”</a:t>
            </a:r>
            <a:endParaRPr lang="en-US">
              <a:latin typeface="Rockwell"/>
              <a:cs typeface="Rockwell"/>
            </a:endParaRPr>
          </a:p>
        </p:txBody>
      </p:sp>
      <p:sp>
        <p:nvSpPr>
          <p:cNvPr id="57348" name="Rectangle 5"/>
          <p:cNvSpPr>
            <a:spLocks noGrp="1" noChangeArrowheads="1"/>
          </p:cNvSpPr>
          <p:nvPr>
            <p:ph idx="1"/>
          </p:nvPr>
        </p:nvSpPr>
        <p:spPr>
          <a:xfrm>
            <a:off x="0" y="1600200"/>
            <a:ext cx="9144000" cy="3962400"/>
          </a:xfrm>
        </p:spPr>
        <p:txBody>
          <a:bodyPr lIns="90488" tIns="44450" rIns="90488" bIns="44450">
            <a:normAutofit lnSpcReduction="10000"/>
          </a:bodyPr>
          <a:lstStyle/>
          <a:p>
            <a:pPr eaLnBrk="1" hangingPunct="1">
              <a:lnSpc>
                <a:spcPct val="90000"/>
              </a:lnSpc>
            </a:pPr>
            <a:r>
              <a:rPr lang="en-US" dirty="0">
                <a:latin typeface="Rockwell"/>
                <a:cs typeface="Rockwell"/>
              </a:rPr>
              <a:t>NE town </a:t>
            </a:r>
            <a:r>
              <a:rPr lang="en-US" dirty="0" err="1">
                <a:latin typeface="Rockwell"/>
                <a:cs typeface="Rockwell"/>
              </a:rPr>
              <a:t>gov</a:t>
            </a:r>
            <a:r>
              <a:rPr lang="ja-JP" altLang="en-US" dirty="0">
                <a:latin typeface="Rockwell"/>
                <a:cs typeface="Rockwell"/>
              </a:rPr>
              <a:t>’</a:t>
            </a:r>
            <a:r>
              <a:rPr lang="en-US" altLang="ja-JP" dirty="0" err="1">
                <a:latin typeface="Rockwell"/>
                <a:cs typeface="Rockwell"/>
              </a:rPr>
              <a:t>ts</a:t>
            </a:r>
            <a:r>
              <a:rPr lang="en-US" altLang="ja-JP" dirty="0">
                <a:latin typeface="Rockwell"/>
                <a:cs typeface="Rockwell"/>
              </a:rPr>
              <a:t> were autonomous &amp; most people participated due to common religious values</a:t>
            </a:r>
          </a:p>
          <a:p>
            <a:pPr eaLnBrk="1" hangingPunct="1">
              <a:lnSpc>
                <a:spcPct val="90000"/>
              </a:lnSpc>
            </a:pPr>
            <a:r>
              <a:rPr lang="en-US" dirty="0">
                <a:latin typeface="Rockwell"/>
                <a:cs typeface="Rockwell"/>
              </a:rPr>
              <a:t>Massachusetts Bay was more peaceful than other colonies: </a:t>
            </a:r>
          </a:p>
          <a:p>
            <a:pPr lvl="1" eaLnBrk="1" hangingPunct="1">
              <a:lnSpc>
                <a:spcPct val="90000"/>
              </a:lnSpc>
            </a:pPr>
            <a:r>
              <a:rPr lang="en-US" dirty="0">
                <a:latin typeface="Rockwell"/>
                <a:cs typeface="Rockwell"/>
              </a:rPr>
              <a:t>Passed a legal code called the </a:t>
            </a:r>
            <a:r>
              <a:rPr lang="en-US" i="1" dirty="0" err="1">
                <a:latin typeface="Rockwell"/>
                <a:cs typeface="Rockwell"/>
              </a:rPr>
              <a:t>Lawes</a:t>
            </a:r>
            <a:r>
              <a:rPr lang="en-US" i="1" dirty="0">
                <a:latin typeface="Rockwell"/>
                <a:cs typeface="Rockwell"/>
              </a:rPr>
              <a:t> and Liberties</a:t>
            </a:r>
            <a:r>
              <a:rPr lang="en-US" dirty="0">
                <a:latin typeface="Rockwell"/>
                <a:cs typeface="Rockwell"/>
              </a:rPr>
              <a:t> in 1648 to protect rights &amp; order</a:t>
            </a:r>
          </a:p>
          <a:p>
            <a:pPr lvl="1" eaLnBrk="1" hangingPunct="1">
              <a:lnSpc>
                <a:spcPct val="90000"/>
              </a:lnSpc>
            </a:pPr>
            <a:r>
              <a:rPr lang="en-US" dirty="0">
                <a:latin typeface="Rockwell"/>
                <a:cs typeface="Rockwell"/>
              </a:rPr>
              <a:t>Created civil courts to maintain order &amp; mediate differences</a:t>
            </a:r>
          </a:p>
        </p:txBody>
      </p:sp>
    </p:spTree>
    <p:extLst>
      <p:ext uri="{BB962C8B-B14F-4D97-AF65-F5344CB8AC3E}">
        <p14:creationId xmlns:p14="http://schemas.microsoft.com/office/powerpoint/2010/main" val="31151801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Text Box 3"/>
          <p:cNvSpPr txBox="1">
            <a:spLocks noChangeArrowheads="1"/>
          </p:cNvSpPr>
          <p:nvPr/>
        </p:nvSpPr>
        <p:spPr bwMode="auto">
          <a:xfrm>
            <a:off x="1981200" y="1295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285750" indent="-285750">
              <a:spcBef>
                <a:spcPct val="50000"/>
              </a:spcBef>
              <a:buFont typeface="Arial"/>
              <a:buChar char="•"/>
            </a:pPr>
            <a:endParaRPr lang="en-US">
              <a:solidFill>
                <a:srgbClr val="000000"/>
              </a:solidFill>
            </a:endParaRPr>
          </a:p>
        </p:txBody>
      </p:sp>
      <p:sp>
        <p:nvSpPr>
          <p:cNvPr id="188420" name="Text Box 4"/>
          <p:cNvSpPr txBox="1">
            <a:spLocks noChangeArrowheads="1"/>
          </p:cNvSpPr>
          <p:nvPr/>
        </p:nvSpPr>
        <p:spPr bwMode="auto">
          <a:xfrm>
            <a:off x="536222" y="1973263"/>
            <a:ext cx="8074378" cy="310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square">
            <a:spAutoFit/>
          </a:bodyPr>
          <a:lstStyle>
            <a:lvl1pPr marL="457200" indent="-457200">
              <a:defRPr sz="2400">
                <a:solidFill>
                  <a:schemeClr val="tx1"/>
                </a:solidFill>
                <a:latin typeface="Arial" charset="0"/>
                <a:ea typeface="ＭＳ Ｐゴシック" charset="0"/>
              </a:defRPr>
            </a:lvl1pPr>
            <a:lvl2pPr marL="1090613" indent="-293688">
              <a:defRPr sz="2400">
                <a:solidFill>
                  <a:schemeClr val="tx1"/>
                </a:solidFill>
                <a:latin typeface="Arial" charset="0"/>
                <a:ea typeface="ＭＳ Ｐゴシック" charset="0"/>
              </a:defRPr>
            </a:lvl2pPr>
            <a:lvl3pPr marL="120491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buSzPct val="120000"/>
              <a:buFont typeface="Arial"/>
              <a:buChar char="•"/>
            </a:pPr>
            <a:r>
              <a:rPr lang="en-US" sz="2800" dirty="0">
                <a:solidFill>
                  <a:srgbClr val="FFFFFF"/>
                </a:solidFill>
                <a:latin typeface="Rockwell"/>
              </a:rPr>
              <a:t>Low mortality </a:t>
            </a:r>
            <a:r>
              <a:rPr lang="en-US" sz="2800" dirty="0">
                <a:solidFill>
                  <a:srgbClr val="FFFFFF"/>
                </a:solidFill>
                <a:latin typeface="Rockwell"/>
                <a:sym typeface="Wingdings" charset="0"/>
              </a:rPr>
              <a:t> average life expectancy was 70 years of age.</a:t>
            </a:r>
          </a:p>
          <a:p>
            <a:pPr>
              <a:buSzPct val="120000"/>
              <a:buFont typeface="Arial"/>
              <a:buChar char="•"/>
            </a:pPr>
            <a:r>
              <a:rPr lang="en-US" sz="2800" dirty="0">
                <a:solidFill>
                  <a:srgbClr val="FFFFFF"/>
                </a:solidFill>
                <a:latin typeface="Rockwell"/>
                <a:sym typeface="Wingdings" charset="0"/>
              </a:rPr>
              <a:t>Many extended families.</a:t>
            </a:r>
          </a:p>
          <a:p>
            <a:pPr>
              <a:buSzPct val="120000"/>
              <a:buFont typeface="Arial"/>
              <a:buChar char="•"/>
            </a:pPr>
            <a:r>
              <a:rPr lang="en-US" sz="2800" dirty="0">
                <a:solidFill>
                  <a:srgbClr val="FFFFFF"/>
                </a:solidFill>
                <a:latin typeface="Rockwell"/>
                <a:sym typeface="Wingdings" charset="0"/>
              </a:rPr>
              <a:t>Average 6 children per family.</a:t>
            </a:r>
          </a:p>
          <a:p>
            <a:pPr>
              <a:buSzPct val="120000"/>
              <a:buFont typeface="Arial"/>
              <a:buChar char="•"/>
            </a:pPr>
            <a:r>
              <a:rPr lang="en-US" sz="2800" dirty="0">
                <a:solidFill>
                  <a:srgbClr val="FFFFFF"/>
                </a:solidFill>
                <a:latin typeface="Rockwell"/>
              </a:rPr>
              <a:t>Average age at marriage:</a:t>
            </a:r>
          </a:p>
          <a:p>
            <a:pPr marL="1139825" lvl="1" indent="-342900">
              <a:buSzPct val="120000"/>
              <a:buFont typeface="Arial"/>
              <a:buChar char="•"/>
            </a:pPr>
            <a:r>
              <a:rPr lang="en-US" sz="2800" dirty="0">
                <a:solidFill>
                  <a:srgbClr val="FFFFFF"/>
                </a:solidFill>
                <a:latin typeface="Rockwell"/>
              </a:rPr>
              <a:t>Women – 22 years old</a:t>
            </a:r>
          </a:p>
          <a:p>
            <a:pPr marL="1139825" lvl="1" indent="-342900">
              <a:buSzPct val="120000"/>
              <a:buFont typeface="Arial"/>
              <a:buChar char="•"/>
            </a:pPr>
            <a:r>
              <a:rPr lang="en-US" sz="2800" dirty="0">
                <a:solidFill>
                  <a:srgbClr val="FFFFFF"/>
                </a:solidFill>
                <a:latin typeface="Rockwell"/>
              </a:rPr>
              <a:t>Men – 27 years old</a:t>
            </a:r>
            <a:r>
              <a:rPr lang="en-US" sz="2800" dirty="0">
                <a:solidFill>
                  <a:srgbClr val="000000"/>
                </a:solidFill>
                <a:effectLst>
                  <a:outerShdw blurRad="38100" dist="38100" dir="2700000" algn="tl">
                    <a:srgbClr val="DDDDDD"/>
                  </a:outerShdw>
                </a:effectLst>
                <a:latin typeface="Rockwell"/>
              </a:rPr>
              <a:t>.</a:t>
            </a:r>
          </a:p>
        </p:txBody>
      </p:sp>
      <p:sp>
        <p:nvSpPr>
          <p:cNvPr id="5" name="TextBox 4"/>
          <p:cNvSpPr txBox="1"/>
          <p:nvPr/>
        </p:nvSpPr>
        <p:spPr>
          <a:xfrm>
            <a:off x="344043" y="177075"/>
            <a:ext cx="8455915" cy="1446550"/>
          </a:xfrm>
          <a:prstGeom prst="rect">
            <a:avLst/>
          </a:prstGeom>
          <a:noFill/>
        </p:spPr>
        <p:txBody>
          <a:bodyPr wrap="square" rtlCol="0">
            <a:spAutoFit/>
          </a:bodyPr>
          <a:lstStyle/>
          <a:p>
            <a:pPr algn="ctr"/>
            <a:r>
              <a:rPr lang="en-US" sz="4400" dirty="0" smtClean="0"/>
              <a:t>Characteristics of </a:t>
            </a:r>
          </a:p>
          <a:p>
            <a:pPr algn="ctr"/>
            <a:r>
              <a:rPr lang="en-US" sz="4400" dirty="0" smtClean="0"/>
              <a:t>New England Settlements</a:t>
            </a:r>
            <a:endParaRPr lang="en-US" sz="4400" dirty="0"/>
          </a:p>
        </p:txBody>
      </p:sp>
    </p:spTree>
    <p:extLst>
      <p:ext uri="{BB962C8B-B14F-4D97-AF65-F5344CB8AC3E}">
        <p14:creationId xmlns:p14="http://schemas.microsoft.com/office/powerpoint/2010/main" val="4245393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8420">
                                            <p:txEl>
                                              <p:pRg st="0" end="0"/>
                                            </p:txEl>
                                          </p:spTgt>
                                        </p:tgtEl>
                                        <p:attrNameLst>
                                          <p:attrName>style.visibility</p:attrName>
                                        </p:attrNameLst>
                                      </p:cBhvr>
                                      <p:to>
                                        <p:strVal val="visible"/>
                                      </p:to>
                                    </p:set>
                                    <p:animEffect transition="in" filter="fade">
                                      <p:cBhvr>
                                        <p:cTn id="7" dur="1000"/>
                                        <p:tgtEl>
                                          <p:spTgt spid="1884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8420">
                                            <p:txEl>
                                              <p:pRg st="1" end="1"/>
                                            </p:txEl>
                                          </p:spTgt>
                                        </p:tgtEl>
                                        <p:attrNameLst>
                                          <p:attrName>style.visibility</p:attrName>
                                        </p:attrNameLst>
                                      </p:cBhvr>
                                      <p:to>
                                        <p:strVal val="visible"/>
                                      </p:to>
                                    </p:set>
                                    <p:animEffect transition="in" filter="fade">
                                      <p:cBhvr>
                                        <p:cTn id="12" dur="1000"/>
                                        <p:tgtEl>
                                          <p:spTgt spid="18842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8420">
                                            <p:txEl>
                                              <p:pRg st="2" end="2"/>
                                            </p:txEl>
                                          </p:spTgt>
                                        </p:tgtEl>
                                        <p:attrNameLst>
                                          <p:attrName>style.visibility</p:attrName>
                                        </p:attrNameLst>
                                      </p:cBhvr>
                                      <p:to>
                                        <p:strVal val="visible"/>
                                      </p:to>
                                    </p:set>
                                    <p:animEffect transition="in" filter="fade">
                                      <p:cBhvr>
                                        <p:cTn id="17" dur="1000"/>
                                        <p:tgtEl>
                                          <p:spTgt spid="18842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8420">
                                            <p:txEl>
                                              <p:pRg st="3" end="3"/>
                                            </p:txEl>
                                          </p:spTgt>
                                        </p:tgtEl>
                                        <p:attrNameLst>
                                          <p:attrName>style.visibility</p:attrName>
                                        </p:attrNameLst>
                                      </p:cBhvr>
                                      <p:to>
                                        <p:strVal val="visible"/>
                                      </p:to>
                                    </p:set>
                                    <p:animEffect transition="in" filter="fade">
                                      <p:cBhvr>
                                        <p:cTn id="22" dur="1000"/>
                                        <p:tgtEl>
                                          <p:spTgt spid="18842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88420">
                                            <p:txEl>
                                              <p:pRg st="4" end="4"/>
                                            </p:txEl>
                                          </p:spTgt>
                                        </p:tgtEl>
                                        <p:attrNameLst>
                                          <p:attrName>style.visibility</p:attrName>
                                        </p:attrNameLst>
                                      </p:cBhvr>
                                      <p:to>
                                        <p:strVal val="visible"/>
                                      </p:to>
                                    </p:set>
                                    <p:animEffect transition="in" filter="fade">
                                      <p:cBhvr>
                                        <p:cTn id="27" dur="1000"/>
                                        <p:tgtEl>
                                          <p:spTgt spid="18842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88420">
                                            <p:txEl>
                                              <p:pRg st="5" end="5"/>
                                            </p:txEl>
                                          </p:spTgt>
                                        </p:tgtEl>
                                        <p:attrNameLst>
                                          <p:attrName>style.visibility</p:attrName>
                                        </p:attrNameLst>
                                      </p:cBhvr>
                                      <p:to>
                                        <p:strVal val="visible"/>
                                      </p:to>
                                    </p:set>
                                    <p:animEffect transition="in" filter="fade">
                                      <p:cBhvr>
                                        <p:cTn id="32" dur="1000"/>
                                        <p:tgtEl>
                                          <p:spTgt spid="1884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612775" y="228600"/>
            <a:ext cx="8153399"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endParaRPr sz="4400" b="0" i="0" u="none" strike="noStrike" cap="none" dirty="0">
              <a:solidFill>
                <a:schemeClr val="dk2"/>
              </a:solidFill>
              <a:latin typeface="Rockwell"/>
              <a:ea typeface="Arial"/>
              <a:cs typeface="Rockwell"/>
              <a:sym typeface="Arial"/>
            </a:endParaRPr>
          </a:p>
        </p:txBody>
      </p:sp>
      <p:sp>
        <p:nvSpPr>
          <p:cNvPr id="242" name="Shape 242"/>
          <p:cNvSpPr txBox="1">
            <a:spLocks noGrp="1"/>
          </p:cNvSpPr>
          <p:nvPr>
            <p:ph idx="1"/>
          </p:nvPr>
        </p:nvSpPr>
        <p:spPr>
          <a:xfrm>
            <a:off x="612775" y="1600200"/>
            <a:ext cx="8153399" cy="4495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Arial"/>
              <a:ea typeface="Arial"/>
              <a:cs typeface="Arial"/>
              <a:sym typeface="Arial"/>
            </a:endParaRPr>
          </a:p>
        </p:txBody>
      </p:sp>
      <p:pic>
        <p:nvPicPr>
          <p:cNvPr id="243" name="Shape 243"/>
          <p:cNvPicPr preferRelativeResize="0"/>
          <p:nvPr/>
        </p:nvPicPr>
        <p:blipFill rotWithShape="1">
          <a:blip r:embed="rId3">
            <a:alphaModFix/>
          </a:blip>
          <a:src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21314110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71" name="Text Box 7"/>
          <p:cNvSpPr txBox="1">
            <a:spLocks noChangeArrowheads="1"/>
          </p:cNvSpPr>
          <p:nvPr/>
        </p:nvSpPr>
        <p:spPr bwMode="auto">
          <a:xfrm>
            <a:off x="221544" y="1050149"/>
            <a:ext cx="8681156" cy="5693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50838" indent="-350838">
              <a:defRPr sz="2400">
                <a:solidFill>
                  <a:schemeClr val="tx1"/>
                </a:solidFill>
                <a:latin typeface="Arial" charset="0"/>
                <a:ea typeface="ＭＳ Ｐゴシック" charset="0"/>
              </a:defRPr>
            </a:lvl1pPr>
            <a:lvl2pPr marL="808038" indent="-342900">
              <a:defRPr sz="2400">
                <a:solidFill>
                  <a:schemeClr val="tx1"/>
                </a:solidFill>
                <a:latin typeface="Arial" charset="0"/>
                <a:ea typeface="ＭＳ Ｐゴシック" charset="0"/>
              </a:defRPr>
            </a:lvl2pPr>
            <a:lvl3pPr marL="1203325" indent="-280988">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buSzPct val="120000"/>
              <a:buFont typeface="Arial"/>
              <a:buChar char="•"/>
            </a:pPr>
            <a:r>
              <a:rPr lang="en-US" sz="2800" dirty="0">
                <a:solidFill>
                  <a:srgbClr val="FFFFFF"/>
                </a:solidFill>
                <a:latin typeface="Rockwell"/>
              </a:rPr>
              <a:t>Young, popular minister in </a:t>
            </a:r>
            <a:br>
              <a:rPr lang="en-US" sz="2800" dirty="0">
                <a:solidFill>
                  <a:srgbClr val="FFFFFF"/>
                </a:solidFill>
                <a:latin typeface="Rockwell"/>
              </a:rPr>
            </a:br>
            <a:r>
              <a:rPr lang="en-US" sz="2800" dirty="0">
                <a:solidFill>
                  <a:srgbClr val="FFFFFF"/>
                </a:solidFill>
                <a:latin typeface="Rockwell"/>
              </a:rPr>
              <a:t>Salem.</a:t>
            </a:r>
          </a:p>
          <a:p>
            <a:pPr lvl="1">
              <a:buSzPct val="120000"/>
              <a:buFont typeface="Arial"/>
              <a:buChar char="•"/>
            </a:pPr>
            <a:r>
              <a:rPr lang="en-US" sz="2800" dirty="0">
                <a:solidFill>
                  <a:srgbClr val="FFFFFF"/>
                </a:solidFill>
                <a:latin typeface="Rockwell"/>
              </a:rPr>
              <a:t>Argued for a full break </a:t>
            </a:r>
            <a:br>
              <a:rPr lang="en-US" sz="2800" dirty="0">
                <a:solidFill>
                  <a:srgbClr val="FFFFFF"/>
                </a:solidFill>
                <a:latin typeface="Rockwell"/>
              </a:rPr>
            </a:br>
            <a:r>
              <a:rPr lang="en-US" sz="2800" dirty="0">
                <a:solidFill>
                  <a:srgbClr val="FFFFFF"/>
                </a:solidFill>
                <a:latin typeface="Rockwell"/>
              </a:rPr>
              <a:t>with the Anglican Church.</a:t>
            </a:r>
          </a:p>
          <a:p>
            <a:pPr lvl="1">
              <a:buSzPct val="120000"/>
              <a:buFont typeface="Arial"/>
              <a:buChar char="•"/>
            </a:pPr>
            <a:r>
              <a:rPr lang="en-US" sz="2800" dirty="0">
                <a:solidFill>
                  <a:srgbClr val="FFFFFF"/>
                </a:solidFill>
                <a:latin typeface="Rockwell"/>
              </a:rPr>
              <a:t>Condemned MA Bay </a:t>
            </a:r>
            <a:br>
              <a:rPr lang="en-US" sz="2800" dirty="0">
                <a:solidFill>
                  <a:srgbClr val="FFFFFF"/>
                </a:solidFill>
                <a:latin typeface="Rockwell"/>
              </a:rPr>
            </a:br>
            <a:r>
              <a:rPr lang="en-US" sz="2800" dirty="0">
                <a:solidFill>
                  <a:srgbClr val="FFFFFF"/>
                </a:solidFill>
                <a:latin typeface="Rockwell"/>
              </a:rPr>
              <a:t>Charter.</a:t>
            </a:r>
          </a:p>
          <a:p>
            <a:pPr marL="1265237" lvl="2" indent="-342900">
              <a:buSzPct val="130000"/>
              <a:buFont typeface="Arial"/>
              <a:buChar char="•"/>
            </a:pPr>
            <a:r>
              <a:rPr lang="en-US" sz="2800" dirty="0">
                <a:solidFill>
                  <a:srgbClr val="FFFFFF"/>
                </a:solidFill>
                <a:latin typeface="Rockwell"/>
              </a:rPr>
              <a:t>Did not give fair </a:t>
            </a:r>
            <a:br>
              <a:rPr lang="en-US" sz="2800" dirty="0">
                <a:solidFill>
                  <a:srgbClr val="FFFFFF"/>
                </a:solidFill>
                <a:latin typeface="Rockwell"/>
              </a:rPr>
            </a:br>
            <a:r>
              <a:rPr lang="en-US" sz="2800" dirty="0">
                <a:solidFill>
                  <a:srgbClr val="FFFFFF"/>
                </a:solidFill>
                <a:latin typeface="Rockwell"/>
              </a:rPr>
              <a:t>compensation to Indians.</a:t>
            </a:r>
          </a:p>
          <a:p>
            <a:pPr lvl="1">
              <a:buSzPct val="120000"/>
              <a:buFont typeface="Arial"/>
              <a:buChar char="•"/>
            </a:pPr>
            <a:r>
              <a:rPr lang="en-US" sz="2800" dirty="0">
                <a:solidFill>
                  <a:srgbClr val="FFFFFF"/>
                </a:solidFill>
                <a:latin typeface="Rockwell"/>
              </a:rPr>
              <a:t>Denied authority of civil </a:t>
            </a:r>
            <a:br>
              <a:rPr lang="en-US" sz="2800" dirty="0">
                <a:solidFill>
                  <a:srgbClr val="FFFFFF"/>
                </a:solidFill>
                <a:latin typeface="Rockwell"/>
              </a:rPr>
            </a:br>
            <a:r>
              <a:rPr lang="en-US" sz="2800" dirty="0">
                <a:solidFill>
                  <a:srgbClr val="FFFFFF"/>
                </a:solidFill>
                <a:latin typeface="Rockwell"/>
              </a:rPr>
              <a:t>govt. to regulate religious </a:t>
            </a:r>
            <a:br>
              <a:rPr lang="en-US" sz="2800" dirty="0">
                <a:solidFill>
                  <a:srgbClr val="FFFFFF"/>
                </a:solidFill>
                <a:latin typeface="Rockwell"/>
              </a:rPr>
            </a:br>
            <a:r>
              <a:rPr lang="en-US" sz="2800" dirty="0">
                <a:solidFill>
                  <a:srgbClr val="FFFFFF"/>
                </a:solidFill>
                <a:latin typeface="Rockwell"/>
              </a:rPr>
              <a:t>behavior.</a:t>
            </a:r>
          </a:p>
          <a:p>
            <a:pPr>
              <a:buSzPct val="120000"/>
              <a:buFont typeface="Arial"/>
              <a:buChar char="•"/>
            </a:pPr>
            <a:r>
              <a:rPr lang="en-US" sz="2800" dirty="0">
                <a:solidFill>
                  <a:srgbClr val="FFFFFF"/>
                </a:solidFill>
                <a:latin typeface="Rockwell"/>
              </a:rPr>
              <a:t>1635 </a:t>
            </a:r>
            <a:r>
              <a:rPr lang="en-US" sz="2800" dirty="0">
                <a:solidFill>
                  <a:srgbClr val="FFFFFF"/>
                </a:solidFill>
                <a:latin typeface="Rockwell"/>
                <a:sym typeface="Wingdings" charset="0"/>
              </a:rPr>
              <a:t> found guilty of preaching </a:t>
            </a:r>
            <a:r>
              <a:rPr lang="en-US" sz="2800" i="1" dirty="0" smtClean="0">
                <a:solidFill>
                  <a:srgbClr val="FFFFFF"/>
                </a:solidFill>
                <a:latin typeface="Rockwell"/>
                <a:sym typeface="Wingdings" charset="0"/>
              </a:rPr>
              <a:t>new </a:t>
            </a:r>
            <a:r>
              <a:rPr lang="en-US" sz="2800" i="1" dirty="0">
                <a:solidFill>
                  <a:srgbClr val="FFFFFF"/>
                </a:solidFill>
                <a:latin typeface="Rockwell"/>
                <a:sym typeface="Wingdings" charset="0"/>
              </a:rPr>
              <a:t>&amp; dangerous opinions</a:t>
            </a:r>
            <a:r>
              <a:rPr lang="en-US" sz="2800" dirty="0">
                <a:solidFill>
                  <a:srgbClr val="FFFFFF"/>
                </a:solidFill>
                <a:latin typeface="Rockwell"/>
                <a:sym typeface="Wingdings" charset="0"/>
              </a:rPr>
              <a:t> and was exiled.</a:t>
            </a:r>
            <a:endParaRPr lang="en-US" sz="2800" dirty="0">
              <a:solidFill>
                <a:srgbClr val="FFFFFF"/>
              </a:solidFill>
              <a:latin typeface="Rockwell"/>
            </a:endParaRPr>
          </a:p>
        </p:txBody>
      </p:sp>
      <p:pic>
        <p:nvPicPr>
          <p:cNvPr id="190474" name="Picture 10" descr="Roger Williams"/>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6205820" y="1219200"/>
            <a:ext cx="2696880" cy="27468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66700" y="129766"/>
            <a:ext cx="5810601" cy="769441"/>
          </a:xfrm>
          <a:prstGeom prst="rect">
            <a:avLst/>
          </a:prstGeom>
          <a:noFill/>
        </p:spPr>
        <p:txBody>
          <a:bodyPr wrap="square" rtlCol="0">
            <a:spAutoFit/>
          </a:bodyPr>
          <a:lstStyle/>
          <a:p>
            <a:pPr algn="ctr"/>
            <a:r>
              <a:rPr lang="en-US" sz="4400" dirty="0" smtClean="0"/>
              <a:t>Puritan “Rebels”</a:t>
            </a:r>
            <a:endParaRPr lang="en-US" sz="4400" dirty="0"/>
          </a:p>
        </p:txBody>
      </p:sp>
      <p:sp>
        <p:nvSpPr>
          <p:cNvPr id="7" name="TextBox 6"/>
          <p:cNvSpPr txBox="1"/>
          <p:nvPr/>
        </p:nvSpPr>
        <p:spPr>
          <a:xfrm>
            <a:off x="6252368" y="3981723"/>
            <a:ext cx="2650332" cy="461665"/>
          </a:xfrm>
          <a:prstGeom prst="rect">
            <a:avLst/>
          </a:prstGeom>
          <a:noFill/>
        </p:spPr>
        <p:txBody>
          <a:bodyPr wrap="square" rtlCol="0">
            <a:spAutoFit/>
          </a:bodyPr>
          <a:lstStyle/>
          <a:p>
            <a:pPr algn="ctr"/>
            <a:r>
              <a:rPr lang="en-US" sz="2400" dirty="0" smtClean="0"/>
              <a:t>Roger Williams</a:t>
            </a:r>
            <a:endParaRPr lang="en-US" sz="2400" dirty="0"/>
          </a:p>
        </p:txBody>
      </p:sp>
    </p:spTree>
    <p:extLst>
      <p:ext uri="{BB962C8B-B14F-4D97-AF65-F5344CB8AC3E}">
        <p14:creationId xmlns:p14="http://schemas.microsoft.com/office/powerpoint/2010/main" val="2095641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04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04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04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04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04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04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606"/>
            <a:ext cx="7772400" cy="1470025"/>
          </a:xfrm>
        </p:spPr>
        <p:txBody>
          <a:bodyPr>
            <a:normAutofit fontScale="90000"/>
          </a:bodyPr>
          <a:lstStyle/>
          <a:p>
            <a:r>
              <a:rPr lang="en-US" dirty="0" smtClean="0"/>
              <a:t>4. The Settlement and Growth of the </a:t>
            </a:r>
            <a:r>
              <a:rPr lang="en-US" dirty="0" smtClean="0"/>
              <a:t>Northern and Middle </a:t>
            </a:r>
            <a:r>
              <a:rPr lang="en-US" dirty="0" smtClean="0"/>
              <a:t>Colonies: An Identity Rooted in Religion and Trade</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2019-2020</a:t>
            </a:r>
          </a:p>
          <a:p>
            <a:r>
              <a:rPr lang="en-US" dirty="0" smtClean="0"/>
              <a:t>Period 1-2</a:t>
            </a:r>
            <a:endParaRPr lang="en-US" dirty="0"/>
          </a:p>
        </p:txBody>
      </p:sp>
    </p:spTree>
    <p:extLst>
      <p:ext uri="{BB962C8B-B14F-4D97-AF65-F5344CB8AC3E}">
        <p14:creationId xmlns:p14="http://schemas.microsoft.com/office/powerpoint/2010/main" val="2652168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197556" y="1219200"/>
            <a:ext cx="8565444" cy="500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50838" indent="-350838">
              <a:defRPr sz="2400">
                <a:solidFill>
                  <a:schemeClr val="tx1"/>
                </a:solidFill>
                <a:latin typeface="Arial" charset="0"/>
                <a:ea typeface="ＭＳ Ｐゴシック" charset="0"/>
              </a:defRPr>
            </a:lvl1pPr>
            <a:lvl2pPr marL="854075" indent="-274638">
              <a:defRPr sz="2400">
                <a:solidFill>
                  <a:schemeClr val="tx1"/>
                </a:solidFill>
                <a:latin typeface="Arial" charset="0"/>
                <a:ea typeface="ＭＳ Ｐゴシック" charset="0"/>
              </a:defRPr>
            </a:lvl2pPr>
            <a:lvl3pPr marL="1311275" indent="-282575">
              <a:defRPr sz="2400">
                <a:solidFill>
                  <a:schemeClr val="tx1"/>
                </a:solidFill>
                <a:latin typeface="Arial" charset="0"/>
                <a:ea typeface="ＭＳ Ｐゴシック" charset="0"/>
              </a:defRPr>
            </a:lvl3pPr>
            <a:lvl4pPr marL="14255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spcBef>
                <a:spcPct val="50000"/>
              </a:spcBef>
              <a:buSzPct val="120000"/>
              <a:buFont typeface="Arial"/>
              <a:buChar char="•"/>
            </a:pPr>
            <a:r>
              <a:rPr lang="en-US" sz="2200" dirty="0">
                <a:solidFill>
                  <a:srgbClr val="FFFFFF"/>
                </a:solidFill>
                <a:latin typeface="Rockwell"/>
              </a:rPr>
              <a:t>1636 </a:t>
            </a:r>
            <a:r>
              <a:rPr lang="en-US" sz="2200" dirty="0">
                <a:solidFill>
                  <a:srgbClr val="FFFFFF"/>
                </a:solidFill>
                <a:latin typeface="Rockwell"/>
                <a:sym typeface="Wingdings" charset="0"/>
              </a:rPr>
              <a:t> Roger </a:t>
            </a:r>
            <a:r>
              <a:rPr lang="en-US" sz="2200" dirty="0" smtClean="0">
                <a:solidFill>
                  <a:srgbClr val="FFFFFF"/>
                </a:solidFill>
                <a:latin typeface="Rockwell"/>
                <a:sym typeface="Wingdings" charset="0"/>
              </a:rPr>
              <a:t>Williams</a:t>
            </a:r>
            <a:endParaRPr lang="en-US" sz="2200" dirty="0">
              <a:solidFill>
                <a:srgbClr val="FFFFFF"/>
              </a:solidFill>
              <a:latin typeface="Rockwell"/>
              <a:sym typeface="Wingdings" charset="0"/>
            </a:endParaRPr>
          </a:p>
          <a:p>
            <a:pPr marL="922337" lvl="1" indent="-342900">
              <a:spcBef>
                <a:spcPct val="50000"/>
              </a:spcBef>
              <a:buSzPct val="120000"/>
              <a:buFont typeface="Arial"/>
              <a:buChar char="•"/>
            </a:pPr>
            <a:r>
              <a:rPr lang="en-US" sz="2200" dirty="0">
                <a:solidFill>
                  <a:srgbClr val="FFFFFF"/>
                </a:solidFill>
                <a:latin typeface="Rockwell"/>
                <a:sym typeface="Wingdings" charset="0"/>
              </a:rPr>
              <a:t>MA Bay Puritans had wanted to exile him to England to prevent him from founding a competing colony.</a:t>
            </a:r>
          </a:p>
          <a:p>
            <a:pPr marL="922337" lvl="1" indent="-342900">
              <a:spcBef>
                <a:spcPct val="50000"/>
              </a:spcBef>
              <a:buSzPct val="120000"/>
              <a:buFont typeface="Arial"/>
              <a:buChar char="•"/>
            </a:pPr>
            <a:r>
              <a:rPr lang="en-US" sz="2200" dirty="0">
                <a:solidFill>
                  <a:srgbClr val="FFFFFF"/>
                </a:solidFill>
                <a:latin typeface="Rockwell"/>
                <a:sym typeface="Wingdings" charset="0"/>
              </a:rPr>
              <a:t>Remarkable political freedom in Providence, RI</a:t>
            </a:r>
          </a:p>
          <a:p>
            <a:pPr marL="1371600" lvl="2" indent="-342900">
              <a:spcBef>
                <a:spcPct val="50000"/>
              </a:spcBef>
              <a:buSzPct val="130000"/>
              <a:buFont typeface="Arial"/>
              <a:buChar char="•"/>
            </a:pPr>
            <a:r>
              <a:rPr lang="en-US" sz="2200" dirty="0">
                <a:solidFill>
                  <a:srgbClr val="FFFFFF"/>
                </a:solidFill>
                <a:latin typeface="Rockwell"/>
                <a:sym typeface="Wingdings" charset="0"/>
              </a:rPr>
              <a:t>Universal manhood suffrage  later restricted by a property qualification.</a:t>
            </a:r>
          </a:p>
          <a:p>
            <a:pPr marL="1371600" lvl="2" indent="-342900">
              <a:spcBef>
                <a:spcPct val="50000"/>
              </a:spcBef>
              <a:buSzPct val="130000"/>
              <a:buFont typeface="Arial"/>
              <a:buChar char="•"/>
            </a:pPr>
            <a:r>
              <a:rPr lang="en-US" sz="2200" dirty="0">
                <a:solidFill>
                  <a:srgbClr val="FFFFFF"/>
                </a:solidFill>
                <a:latin typeface="Rockwell"/>
                <a:sym typeface="Wingdings" charset="0"/>
              </a:rPr>
              <a:t>Opposed to special privilege of any kind  freedom of opportunity for all.</a:t>
            </a:r>
          </a:p>
          <a:p>
            <a:pPr>
              <a:spcBef>
                <a:spcPct val="50000"/>
              </a:spcBef>
              <a:buSzPct val="120000"/>
              <a:buFont typeface="Arial"/>
              <a:buChar char="•"/>
            </a:pPr>
            <a:r>
              <a:rPr lang="en-US" sz="2200" dirty="0">
                <a:solidFill>
                  <a:srgbClr val="FFFFFF"/>
                </a:solidFill>
                <a:latin typeface="Rockwell"/>
                <a:sym typeface="Wingdings" charset="0"/>
              </a:rPr>
              <a:t>RI becomes known as the </a:t>
            </a:r>
            <a:r>
              <a:rPr lang="ja-JP" altLang="en-US" sz="2200" dirty="0">
                <a:solidFill>
                  <a:srgbClr val="FFFFFF"/>
                </a:solidFill>
                <a:latin typeface="Arial"/>
                <a:sym typeface="Wingdings" charset="0"/>
              </a:rPr>
              <a:t>“</a:t>
            </a:r>
            <a:r>
              <a:rPr lang="en-US" sz="2200" dirty="0">
                <a:solidFill>
                  <a:srgbClr val="FFFFFF"/>
                </a:solidFill>
                <a:latin typeface="Rockwell"/>
                <a:sym typeface="Wingdings" charset="0"/>
              </a:rPr>
              <a:t>Sewer</a:t>
            </a:r>
            <a:r>
              <a:rPr lang="ja-JP" altLang="en-US" sz="2200" dirty="0">
                <a:solidFill>
                  <a:srgbClr val="FFFFFF"/>
                </a:solidFill>
                <a:latin typeface="Arial"/>
                <a:sym typeface="Wingdings" charset="0"/>
              </a:rPr>
              <a:t>”</a:t>
            </a:r>
            <a:r>
              <a:rPr lang="en-US" sz="2200" dirty="0">
                <a:solidFill>
                  <a:srgbClr val="FFFFFF"/>
                </a:solidFill>
                <a:latin typeface="Rockwell"/>
                <a:sym typeface="Wingdings" charset="0"/>
              </a:rPr>
              <a:t> because it is seen by the Puritans as a dumping ground for unbelievers and religious dissenters  More liberal than any other colony!</a:t>
            </a:r>
          </a:p>
        </p:txBody>
      </p:sp>
      <p:sp>
        <p:nvSpPr>
          <p:cNvPr id="201731" name="Text Box 3"/>
          <p:cNvSpPr txBox="1">
            <a:spLocks noChangeArrowheads="1"/>
          </p:cNvSpPr>
          <p:nvPr/>
        </p:nvSpPr>
        <p:spPr bwMode="auto">
          <a:xfrm>
            <a:off x="197556" y="365125"/>
            <a:ext cx="8641644" cy="769441"/>
          </a:xfrm>
          <a:prstGeom prst="rect">
            <a:avLst/>
          </a:prstGeom>
          <a:noFill/>
          <a:extLst/>
        </p:spPr>
        <p:txBody>
          <a:bodyPr wrap="square" rtlCol="0">
            <a:spAutoFit/>
          </a:bodyPr>
          <a:lstStyle>
            <a:defPPr>
              <a:defRPr lang="en-US"/>
            </a:defPPr>
            <a:lvl1pPr algn="ctr">
              <a:defRPr sz="4400"/>
            </a:lvl1pPr>
          </a:lstStyle>
          <a:p>
            <a:r>
              <a:rPr lang="en-US" dirty="0"/>
              <a:t>Rhode Island</a:t>
            </a:r>
          </a:p>
        </p:txBody>
      </p:sp>
    </p:spTree>
    <p:extLst>
      <p:ext uri="{BB962C8B-B14F-4D97-AF65-F5344CB8AC3E}">
        <p14:creationId xmlns:p14="http://schemas.microsoft.com/office/powerpoint/2010/main" val="1581470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17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17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173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173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173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17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8" name="Text Box 8"/>
          <p:cNvSpPr txBox="1">
            <a:spLocks noChangeArrowheads="1"/>
          </p:cNvSpPr>
          <p:nvPr/>
        </p:nvSpPr>
        <p:spPr bwMode="auto">
          <a:xfrm>
            <a:off x="254000" y="910111"/>
            <a:ext cx="6421438" cy="550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350838" indent="-350838">
              <a:spcBef>
                <a:spcPct val="50000"/>
              </a:spcBef>
              <a:buSzPct val="120000"/>
              <a:buFont typeface="Arial"/>
              <a:buChar char="•"/>
              <a:defRPr sz="2400">
                <a:solidFill>
                  <a:srgbClr val="FFFFFF"/>
                </a:solidFill>
                <a:latin typeface="Rockwell"/>
                <a:ea typeface="ＭＳ Ｐゴシック" charset="0"/>
              </a:defRPr>
            </a:lvl1pPr>
            <a:lvl2pPr marL="922337" lvl="1" indent="-342900">
              <a:spcBef>
                <a:spcPct val="50000"/>
              </a:spcBef>
              <a:buSzPct val="120000"/>
              <a:buFont typeface="Arial"/>
              <a:buChar char="•"/>
              <a:defRPr sz="2400">
                <a:solidFill>
                  <a:srgbClr val="FFFFFF"/>
                </a:solidFill>
                <a:latin typeface="Rockwell"/>
                <a:ea typeface="ＭＳ Ｐゴシック" charset="0"/>
              </a:defRPr>
            </a:lvl2pPr>
            <a:lvl3pPr marL="1371600" lvl="2" indent="-342900">
              <a:spcBef>
                <a:spcPct val="50000"/>
              </a:spcBef>
              <a:buSzPct val="130000"/>
              <a:buFont typeface="Arial"/>
              <a:buChar char="•"/>
              <a:defRPr sz="2400">
                <a:solidFill>
                  <a:srgbClr val="FFFFFF"/>
                </a:solidFill>
                <a:latin typeface="Rockwell"/>
                <a:ea typeface="ＭＳ Ｐゴシック" charset="0"/>
              </a:defRPr>
            </a:lvl3pPr>
            <a:lvl4pPr marL="1425575">
              <a:defRPr sz="2400">
                <a:latin typeface="Arial" charset="0"/>
                <a:ea typeface="ＭＳ Ｐゴシック" charset="0"/>
              </a:defRPr>
            </a:lvl4pPr>
            <a:lvl5pPr>
              <a:defRPr sz="2400">
                <a:latin typeface="Arial" charset="0"/>
                <a:ea typeface="ＭＳ Ｐゴシック" charset="0"/>
              </a:defRPr>
            </a:lvl5pPr>
            <a:lvl6pPr fontAlgn="base">
              <a:spcBef>
                <a:spcPct val="0"/>
              </a:spcBef>
              <a:spcAft>
                <a:spcPct val="0"/>
              </a:spcAft>
              <a:defRPr sz="2400">
                <a:latin typeface="Arial" charset="0"/>
                <a:ea typeface="ＭＳ Ｐゴシック" charset="0"/>
              </a:defRPr>
            </a:lvl6pPr>
            <a:lvl7pPr fontAlgn="base">
              <a:spcBef>
                <a:spcPct val="0"/>
              </a:spcBef>
              <a:spcAft>
                <a:spcPct val="0"/>
              </a:spcAft>
              <a:defRPr sz="2400">
                <a:latin typeface="Arial" charset="0"/>
                <a:ea typeface="ＭＳ Ｐゴシック" charset="0"/>
              </a:defRPr>
            </a:lvl7pPr>
            <a:lvl8pPr fontAlgn="base">
              <a:spcBef>
                <a:spcPct val="0"/>
              </a:spcBef>
              <a:spcAft>
                <a:spcPct val="0"/>
              </a:spcAft>
              <a:defRPr sz="2400">
                <a:latin typeface="Arial" charset="0"/>
                <a:ea typeface="ＭＳ Ｐゴシック" charset="0"/>
              </a:defRPr>
            </a:lvl8pPr>
            <a:lvl9pPr fontAlgn="base">
              <a:spcBef>
                <a:spcPct val="0"/>
              </a:spcBef>
              <a:spcAft>
                <a:spcPct val="0"/>
              </a:spcAft>
              <a:defRPr sz="2400">
                <a:latin typeface="Arial" charset="0"/>
                <a:ea typeface="ＭＳ Ｐゴシック" charset="0"/>
              </a:defRPr>
            </a:lvl9pPr>
          </a:lstStyle>
          <a:p>
            <a:pPr>
              <a:spcBef>
                <a:spcPts val="0"/>
              </a:spcBef>
            </a:pPr>
            <a:r>
              <a:rPr lang="en-US" sz="2200" dirty="0"/>
              <a:t>Intelligent, strong-willed,</a:t>
            </a:r>
            <a:br>
              <a:rPr lang="en-US" sz="2200" dirty="0"/>
            </a:br>
            <a:r>
              <a:rPr lang="en-US" sz="2200" dirty="0"/>
              <a:t>well-spoken woman.</a:t>
            </a:r>
          </a:p>
          <a:p>
            <a:pPr>
              <a:spcBef>
                <a:spcPts val="0"/>
              </a:spcBef>
            </a:pPr>
            <a:r>
              <a:rPr lang="en-US" sz="2200" dirty="0"/>
              <a:t>Threatened patriarchal </a:t>
            </a:r>
            <a:br>
              <a:rPr lang="en-US" sz="2200" dirty="0"/>
            </a:br>
            <a:r>
              <a:rPr lang="en-US" sz="2200" dirty="0"/>
              <a:t>control.</a:t>
            </a:r>
          </a:p>
          <a:p>
            <a:pPr>
              <a:spcBef>
                <a:spcPts val="0"/>
              </a:spcBef>
            </a:pPr>
            <a:r>
              <a:rPr lang="en-US" sz="2200" dirty="0" smtClean="0"/>
              <a:t>Antinomianism </a:t>
            </a:r>
            <a:r>
              <a:rPr lang="en-US" sz="2200" dirty="0"/>
              <a:t>[direct </a:t>
            </a:r>
            <a:br>
              <a:rPr lang="en-US" sz="2200" dirty="0"/>
            </a:br>
            <a:r>
              <a:rPr lang="en-US" sz="2200" dirty="0"/>
              <a:t>revelation]</a:t>
            </a:r>
          </a:p>
          <a:p>
            <a:pPr lvl="1">
              <a:spcBef>
                <a:spcPts val="0"/>
              </a:spcBef>
            </a:pPr>
            <a:r>
              <a:rPr lang="en-US" sz="2200" dirty="0"/>
              <a:t>Means </a:t>
            </a:r>
            <a:r>
              <a:rPr lang="ja-JP" altLang="en-US" sz="2200" dirty="0"/>
              <a:t>“</a:t>
            </a:r>
            <a:r>
              <a:rPr lang="en-US" sz="2200" dirty="0"/>
              <a:t>against the law.</a:t>
            </a:r>
            <a:r>
              <a:rPr lang="ja-JP" altLang="en-US" sz="2200" dirty="0"/>
              <a:t>”</a:t>
            </a:r>
            <a:endParaRPr lang="en-US" sz="2200" dirty="0"/>
          </a:p>
          <a:p>
            <a:pPr lvl="1">
              <a:spcBef>
                <a:spcPts val="0"/>
              </a:spcBef>
            </a:pPr>
            <a:r>
              <a:rPr lang="en-US" sz="2200" dirty="0"/>
              <a:t>Carried to logical extremes </a:t>
            </a:r>
            <a:br>
              <a:rPr lang="en-US" sz="2200" dirty="0"/>
            </a:br>
            <a:r>
              <a:rPr lang="en-US" sz="2200" dirty="0"/>
              <a:t>Puritan doctrine of </a:t>
            </a:r>
            <a:br>
              <a:rPr lang="en-US" sz="2200" dirty="0"/>
            </a:br>
            <a:r>
              <a:rPr lang="en-US" sz="2200" dirty="0"/>
              <a:t>predestination.</a:t>
            </a:r>
          </a:p>
          <a:p>
            <a:pPr lvl="1">
              <a:spcBef>
                <a:spcPts val="0"/>
              </a:spcBef>
            </a:pPr>
            <a:r>
              <a:rPr lang="en-US" sz="2200" dirty="0"/>
              <a:t>Holy life was no sure sign of salvation.</a:t>
            </a:r>
          </a:p>
          <a:p>
            <a:pPr lvl="1">
              <a:spcBef>
                <a:spcPts val="0"/>
              </a:spcBef>
            </a:pPr>
            <a:r>
              <a:rPr lang="en-US" sz="2200" dirty="0"/>
              <a:t>Truly saved didn’t need to obey the law of either God or man</a:t>
            </a:r>
            <a:r>
              <a:rPr lang="en-US" sz="2200" dirty="0" smtClean="0"/>
              <a:t>.</a:t>
            </a:r>
          </a:p>
          <a:p>
            <a:pPr>
              <a:spcBef>
                <a:spcPts val="0"/>
              </a:spcBef>
            </a:pPr>
            <a:r>
              <a:rPr lang="en-US" sz="2200" dirty="0" smtClean="0"/>
              <a:t>Also banished to Rhode Island</a:t>
            </a:r>
          </a:p>
          <a:p>
            <a:pPr lvl="1">
              <a:spcBef>
                <a:spcPts val="0"/>
              </a:spcBef>
            </a:pPr>
            <a:r>
              <a:rPr lang="en-US" sz="2200" dirty="0" smtClean="0"/>
              <a:t>Killed in an Indian attack in NY (John Winthrop: this was God’s doing</a:t>
            </a:r>
            <a:endParaRPr lang="en-US" sz="2200" dirty="0"/>
          </a:p>
        </p:txBody>
      </p:sp>
      <p:sp>
        <p:nvSpPr>
          <p:cNvPr id="199682" name="Text Box 2"/>
          <p:cNvSpPr txBox="1">
            <a:spLocks noChangeArrowheads="1"/>
          </p:cNvSpPr>
          <p:nvPr/>
        </p:nvSpPr>
        <p:spPr bwMode="auto">
          <a:xfrm>
            <a:off x="254000" y="123396"/>
            <a:ext cx="8585200" cy="76944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rtlCol="0">
            <a:spAutoFit/>
          </a:bodyPr>
          <a:lstStyle>
            <a:defPPr>
              <a:defRPr lang="en-US"/>
            </a:defPPr>
            <a:lvl1pPr algn="ctr">
              <a:defRPr sz="4400"/>
            </a:lvl1pPr>
          </a:lstStyle>
          <a:p>
            <a:r>
              <a:rPr lang="en-US" dirty="0"/>
              <a:t>Puritan “Rebels</a:t>
            </a:r>
            <a:r>
              <a:rPr lang="ja-JP" altLang="en-US" dirty="0"/>
              <a:t>”</a:t>
            </a:r>
            <a:endParaRPr lang="en-US" dirty="0"/>
          </a:p>
        </p:txBody>
      </p:sp>
      <p:sp>
        <p:nvSpPr>
          <p:cNvPr id="199684" name="Text Box 4"/>
          <p:cNvSpPr txBox="1">
            <a:spLocks noChangeArrowheads="1"/>
          </p:cNvSpPr>
          <p:nvPr/>
        </p:nvSpPr>
        <p:spPr bwMode="auto">
          <a:xfrm>
            <a:off x="6751638" y="4435475"/>
            <a:ext cx="2133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350838" indent="-350838">
              <a:spcBef>
                <a:spcPct val="50000"/>
              </a:spcBef>
              <a:buSzPct val="120000"/>
              <a:buFont typeface="Arial"/>
              <a:buChar char="•"/>
              <a:defRPr sz="2400">
                <a:solidFill>
                  <a:srgbClr val="FFFFFF"/>
                </a:solidFill>
                <a:latin typeface="Rockwell"/>
                <a:ea typeface="ＭＳ Ｐゴシック" charset="0"/>
              </a:defRPr>
            </a:lvl1pPr>
            <a:lvl2pPr marL="922337" lvl="1" indent="-342900">
              <a:spcBef>
                <a:spcPct val="50000"/>
              </a:spcBef>
              <a:buSzPct val="120000"/>
              <a:buFont typeface="Arial"/>
              <a:buChar char="•"/>
              <a:defRPr sz="2400">
                <a:solidFill>
                  <a:srgbClr val="FFFFFF"/>
                </a:solidFill>
                <a:latin typeface="Rockwell"/>
                <a:ea typeface="ＭＳ Ｐゴシック" charset="0"/>
              </a:defRPr>
            </a:lvl2pPr>
            <a:lvl3pPr marL="1371600" lvl="2" indent="-342900">
              <a:spcBef>
                <a:spcPct val="50000"/>
              </a:spcBef>
              <a:buSzPct val="130000"/>
              <a:buFont typeface="Arial"/>
              <a:buChar char="•"/>
              <a:defRPr sz="2400">
                <a:solidFill>
                  <a:srgbClr val="FFFFFF"/>
                </a:solidFill>
                <a:latin typeface="Rockwell"/>
                <a:ea typeface="ＭＳ Ｐゴシック" charset="0"/>
              </a:defRPr>
            </a:lvl3pPr>
            <a:lvl4pPr marL="1425575">
              <a:defRPr sz="2400">
                <a:latin typeface="Arial" charset="0"/>
                <a:ea typeface="ＭＳ Ｐゴシック" charset="0"/>
              </a:defRPr>
            </a:lvl4pPr>
            <a:lvl5pPr>
              <a:defRPr sz="2400">
                <a:latin typeface="Arial" charset="0"/>
                <a:ea typeface="ＭＳ Ｐゴシック" charset="0"/>
              </a:defRPr>
            </a:lvl5pPr>
            <a:lvl6pPr fontAlgn="base">
              <a:spcBef>
                <a:spcPct val="0"/>
              </a:spcBef>
              <a:spcAft>
                <a:spcPct val="0"/>
              </a:spcAft>
              <a:defRPr sz="2400">
                <a:latin typeface="Arial" charset="0"/>
                <a:ea typeface="ＭＳ Ｐゴシック" charset="0"/>
              </a:defRPr>
            </a:lvl6pPr>
            <a:lvl7pPr fontAlgn="base">
              <a:spcBef>
                <a:spcPct val="0"/>
              </a:spcBef>
              <a:spcAft>
                <a:spcPct val="0"/>
              </a:spcAft>
              <a:defRPr sz="2400">
                <a:latin typeface="Arial" charset="0"/>
                <a:ea typeface="ＭＳ Ｐゴシック" charset="0"/>
              </a:defRPr>
            </a:lvl7pPr>
            <a:lvl8pPr fontAlgn="base">
              <a:spcBef>
                <a:spcPct val="0"/>
              </a:spcBef>
              <a:spcAft>
                <a:spcPct val="0"/>
              </a:spcAft>
              <a:defRPr sz="2400">
                <a:latin typeface="Arial" charset="0"/>
                <a:ea typeface="ＭＳ Ｐゴシック" charset="0"/>
              </a:defRPr>
            </a:lvl8pPr>
            <a:lvl9pPr fontAlgn="base">
              <a:spcBef>
                <a:spcPct val="0"/>
              </a:spcBef>
              <a:spcAft>
                <a:spcPct val="0"/>
              </a:spcAft>
              <a:defRPr sz="2400">
                <a:latin typeface="Arial" charset="0"/>
                <a:ea typeface="ＭＳ Ｐゴシック" charset="0"/>
              </a:defRPr>
            </a:lvl9pPr>
          </a:lstStyle>
          <a:p>
            <a:pPr marL="0" indent="0" algn="ctr">
              <a:buNone/>
            </a:pPr>
            <a:r>
              <a:rPr lang="en-US" dirty="0" smtClean="0"/>
              <a:t>Anne Hutchinson</a:t>
            </a:r>
            <a:endParaRPr lang="en-US" dirty="0"/>
          </a:p>
        </p:txBody>
      </p:sp>
      <p:pic>
        <p:nvPicPr>
          <p:cNvPr id="199686" name="Picture 6" descr="Anne Hutchinson"/>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6675438" y="1082675"/>
            <a:ext cx="2239962"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490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96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968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968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99688">
                                            <p:txEl>
                                              <p:pRg st="3" end="3"/>
                                            </p:txEl>
                                          </p:spTgt>
                                        </p:tgtEl>
                                        <p:attrNameLst>
                                          <p:attrName>style.visibility</p:attrName>
                                        </p:attrNameLst>
                                      </p:cBhvr>
                                      <p:to>
                                        <p:strVal val="visible"/>
                                      </p:to>
                                    </p:set>
                                    <p:animEffect transition="in" filter="dissolve">
                                      <p:cBhvr>
                                        <p:cTn id="19" dur="500"/>
                                        <p:tgtEl>
                                          <p:spTgt spid="199688">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99688">
                                            <p:txEl>
                                              <p:pRg st="4" end="4"/>
                                            </p:txEl>
                                          </p:spTgt>
                                        </p:tgtEl>
                                        <p:attrNameLst>
                                          <p:attrName>style.visibility</p:attrName>
                                        </p:attrNameLst>
                                      </p:cBhvr>
                                      <p:to>
                                        <p:strVal val="visible"/>
                                      </p:to>
                                    </p:set>
                                    <p:animEffect transition="in" filter="dissolve">
                                      <p:cBhvr>
                                        <p:cTn id="24" dur="500"/>
                                        <p:tgtEl>
                                          <p:spTgt spid="199688">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99688">
                                            <p:txEl>
                                              <p:pRg st="5" end="5"/>
                                            </p:txEl>
                                          </p:spTgt>
                                        </p:tgtEl>
                                        <p:attrNameLst>
                                          <p:attrName>style.visibility</p:attrName>
                                        </p:attrNameLst>
                                      </p:cBhvr>
                                      <p:to>
                                        <p:strVal val="visible"/>
                                      </p:to>
                                    </p:set>
                                    <p:animEffect transition="in" filter="dissolve">
                                      <p:cBhvr>
                                        <p:cTn id="29" dur="500"/>
                                        <p:tgtEl>
                                          <p:spTgt spid="199688">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99688">
                                            <p:txEl>
                                              <p:pRg st="6" end="6"/>
                                            </p:txEl>
                                          </p:spTgt>
                                        </p:tgtEl>
                                        <p:attrNameLst>
                                          <p:attrName>style.visibility</p:attrName>
                                        </p:attrNameLst>
                                      </p:cBhvr>
                                      <p:to>
                                        <p:strVal val="visible"/>
                                      </p:to>
                                    </p:set>
                                    <p:animEffect transition="in" filter="dissolve">
                                      <p:cBhvr>
                                        <p:cTn id="34" dur="500"/>
                                        <p:tgtEl>
                                          <p:spTgt spid="199688">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99688">
                                            <p:txEl>
                                              <p:pRg st="7" end="7"/>
                                            </p:txEl>
                                          </p:spTgt>
                                        </p:tgtEl>
                                        <p:attrNameLst>
                                          <p:attrName>style.visibility</p:attrName>
                                        </p:attrNameLst>
                                      </p:cBhvr>
                                      <p:to>
                                        <p:strVal val="visible"/>
                                      </p:to>
                                    </p:set>
                                    <p:animEffect transition="in" filter="dissolve">
                                      <p:cBhvr>
                                        <p:cTn id="39" dur="500"/>
                                        <p:tgtEl>
                                          <p:spTgt spid="199688">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99688">
                                            <p:txEl>
                                              <p:pRg st="8" end="8"/>
                                            </p:txEl>
                                          </p:spTgt>
                                        </p:tgtEl>
                                        <p:attrNameLst>
                                          <p:attrName>style.visibility</p:attrName>
                                        </p:attrNameLst>
                                      </p:cBhvr>
                                      <p:to>
                                        <p:strVal val="visible"/>
                                      </p:to>
                                    </p:set>
                                    <p:animEffect transition="in" filter="dissolve">
                                      <p:cBhvr>
                                        <p:cTn id="44" dur="500"/>
                                        <p:tgtEl>
                                          <p:spTgt spid="19968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7c New England Settlement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3218" r="1625"/>
          <a:stretch>
            <a:fillRect/>
          </a:stretch>
        </p:blipFill>
        <p:spPr bwMode="auto">
          <a:xfrm>
            <a:off x="1763974" y="316061"/>
            <a:ext cx="5616758" cy="62390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1036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395111" y="1498957"/>
            <a:ext cx="8367889" cy="4832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350838" indent="-350838">
              <a:spcBef>
                <a:spcPct val="50000"/>
              </a:spcBef>
              <a:buSzPct val="120000"/>
              <a:buFont typeface="Arial"/>
              <a:buChar char="•"/>
              <a:defRPr sz="2400">
                <a:solidFill>
                  <a:srgbClr val="FFFFFF"/>
                </a:solidFill>
                <a:latin typeface="Rockwell"/>
                <a:ea typeface="ＭＳ Ｐゴシック" charset="0"/>
              </a:defRPr>
            </a:lvl1pPr>
            <a:lvl2pPr marL="922337" lvl="1" indent="-342900">
              <a:spcBef>
                <a:spcPct val="50000"/>
              </a:spcBef>
              <a:buSzPct val="120000"/>
              <a:buFont typeface="Arial"/>
              <a:buChar char="•"/>
              <a:defRPr sz="2400">
                <a:solidFill>
                  <a:srgbClr val="FFFFFF"/>
                </a:solidFill>
                <a:latin typeface="Rockwell"/>
                <a:ea typeface="ＭＳ Ｐゴシック" charset="0"/>
              </a:defRPr>
            </a:lvl2pPr>
            <a:lvl3pPr marL="1371600" lvl="2" indent="-342900">
              <a:spcBef>
                <a:spcPct val="50000"/>
              </a:spcBef>
              <a:buSzPct val="130000"/>
              <a:buFont typeface="Arial"/>
              <a:buChar char="•"/>
              <a:defRPr sz="2400">
                <a:solidFill>
                  <a:srgbClr val="FFFFFF"/>
                </a:solidFill>
                <a:latin typeface="Rockwell"/>
                <a:ea typeface="ＭＳ Ｐゴシック" charset="0"/>
              </a:defRPr>
            </a:lvl3pPr>
            <a:lvl4pPr marL="1425575">
              <a:defRPr sz="2400">
                <a:latin typeface="Arial" charset="0"/>
                <a:ea typeface="ＭＳ Ｐゴシック" charset="0"/>
              </a:defRPr>
            </a:lvl4pPr>
            <a:lvl5pPr>
              <a:defRPr sz="2400">
                <a:latin typeface="Arial" charset="0"/>
                <a:ea typeface="ＭＳ Ｐゴシック" charset="0"/>
              </a:defRPr>
            </a:lvl5pPr>
            <a:lvl6pPr fontAlgn="base">
              <a:spcBef>
                <a:spcPct val="0"/>
              </a:spcBef>
              <a:spcAft>
                <a:spcPct val="0"/>
              </a:spcAft>
              <a:defRPr sz="2400">
                <a:latin typeface="Arial" charset="0"/>
                <a:ea typeface="ＭＳ Ｐゴシック" charset="0"/>
              </a:defRPr>
            </a:lvl6pPr>
            <a:lvl7pPr fontAlgn="base">
              <a:spcBef>
                <a:spcPct val="0"/>
              </a:spcBef>
              <a:spcAft>
                <a:spcPct val="0"/>
              </a:spcAft>
              <a:defRPr sz="2400">
                <a:latin typeface="Arial" charset="0"/>
                <a:ea typeface="ＭＳ Ｐゴシック" charset="0"/>
              </a:defRPr>
            </a:lvl7pPr>
            <a:lvl8pPr fontAlgn="base">
              <a:spcBef>
                <a:spcPct val="0"/>
              </a:spcBef>
              <a:spcAft>
                <a:spcPct val="0"/>
              </a:spcAft>
              <a:defRPr sz="2400">
                <a:latin typeface="Arial" charset="0"/>
                <a:ea typeface="ＭＳ Ｐゴシック" charset="0"/>
              </a:defRPr>
            </a:lvl8pPr>
            <a:lvl9pPr fontAlgn="base">
              <a:spcBef>
                <a:spcPct val="0"/>
              </a:spcBef>
              <a:spcAft>
                <a:spcPct val="0"/>
              </a:spcAft>
              <a:defRPr sz="2400">
                <a:latin typeface="Arial" charset="0"/>
                <a:ea typeface="ＭＳ Ｐゴシック" charset="0"/>
              </a:defRPr>
            </a:lvl9pPr>
          </a:lstStyle>
          <a:p>
            <a:pPr>
              <a:spcBef>
                <a:spcPts val="0"/>
              </a:spcBef>
            </a:pPr>
            <a:r>
              <a:rPr lang="en-US" sz="2800" dirty="0"/>
              <a:t>Indians especially weak in New England </a:t>
            </a:r>
            <a:r>
              <a:rPr lang="en-US" sz="2800" dirty="0">
                <a:sym typeface="Wingdings" charset="0"/>
              </a:rPr>
              <a:t> epidemics wiped out ¾ of the native </a:t>
            </a:r>
            <a:r>
              <a:rPr lang="en-US" sz="2800" dirty="0" smtClean="0">
                <a:sym typeface="Wingdings" charset="0"/>
              </a:rPr>
              <a:t>population.</a:t>
            </a:r>
            <a:endParaRPr lang="en-US" sz="2800" dirty="0">
              <a:sym typeface="Wingdings" charset="0"/>
            </a:endParaRPr>
          </a:p>
          <a:p>
            <a:pPr>
              <a:spcBef>
                <a:spcPts val="0"/>
              </a:spcBef>
            </a:pPr>
            <a:r>
              <a:rPr lang="en-US" sz="2800" dirty="0" err="1">
                <a:sym typeface="Wingdings" charset="0"/>
              </a:rPr>
              <a:t>Wampanoags</a:t>
            </a:r>
            <a:r>
              <a:rPr lang="en-US" sz="2800" dirty="0">
                <a:sym typeface="Wingdings" charset="0"/>
              </a:rPr>
              <a:t> [near Plymouth] befriended the settlers.</a:t>
            </a:r>
          </a:p>
          <a:p>
            <a:pPr lvl="1">
              <a:spcBef>
                <a:spcPts val="0"/>
              </a:spcBef>
            </a:pPr>
            <a:r>
              <a:rPr lang="en-US" sz="2800" dirty="0">
                <a:sym typeface="Wingdings" charset="0"/>
              </a:rPr>
              <a:t>Cooperation between the two </a:t>
            </a:r>
            <a:br>
              <a:rPr lang="en-US" sz="2800" dirty="0">
                <a:sym typeface="Wingdings" charset="0"/>
              </a:rPr>
            </a:br>
            <a:r>
              <a:rPr lang="en-US" sz="2800" dirty="0">
                <a:sym typeface="Wingdings" charset="0"/>
              </a:rPr>
              <a:t>helped by Squanto.</a:t>
            </a:r>
          </a:p>
          <a:p>
            <a:pPr>
              <a:spcBef>
                <a:spcPts val="0"/>
              </a:spcBef>
            </a:pPr>
            <a:r>
              <a:rPr lang="en-US" sz="2800" dirty="0">
                <a:sym typeface="Wingdings" charset="0"/>
              </a:rPr>
              <a:t>1621  Chief Massasoit signed</a:t>
            </a:r>
            <a:br>
              <a:rPr lang="en-US" sz="2800" dirty="0">
                <a:sym typeface="Wingdings" charset="0"/>
              </a:rPr>
            </a:br>
            <a:r>
              <a:rPr lang="en-US" sz="2800" dirty="0">
                <a:sym typeface="Wingdings" charset="0"/>
              </a:rPr>
              <a:t>treaty with the settlers.</a:t>
            </a:r>
            <a:endParaRPr lang="en-US" sz="2800" dirty="0"/>
          </a:p>
          <a:p>
            <a:pPr lvl="1">
              <a:spcBef>
                <a:spcPts val="0"/>
              </a:spcBef>
            </a:pPr>
            <a:r>
              <a:rPr lang="en-US" sz="2800" dirty="0"/>
              <a:t>Autumn, 1621 </a:t>
            </a:r>
            <a:r>
              <a:rPr lang="en-US" sz="2800" dirty="0">
                <a:sym typeface="Wingdings" charset="0"/>
              </a:rPr>
              <a:t> both groups </a:t>
            </a:r>
            <a:br>
              <a:rPr lang="en-US" sz="2800" dirty="0">
                <a:sym typeface="Wingdings" charset="0"/>
              </a:rPr>
            </a:br>
            <a:r>
              <a:rPr lang="en-US" sz="2800" dirty="0">
                <a:sym typeface="Wingdings" charset="0"/>
              </a:rPr>
              <a:t>celebrated the First Thanksgiving.</a:t>
            </a:r>
            <a:endParaRPr lang="en-US" sz="2800" dirty="0"/>
          </a:p>
        </p:txBody>
      </p:sp>
      <p:sp>
        <p:nvSpPr>
          <p:cNvPr id="203779" name="Text Box 3"/>
          <p:cNvSpPr txBox="1">
            <a:spLocks noChangeArrowheads="1"/>
          </p:cNvSpPr>
          <p:nvPr/>
        </p:nvSpPr>
        <p:spPr bwMode="auto">
          <a:xfrm>
            <a:off x="400202" y="147847"/>
            <a:ext cx="8343596" cy="14465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rtlCol="0">
            <a:spAutoFit/>
          </a:bodyPr>
          <a:lstStyle>
            <a:defPPr>
              <a:defRPr lang="en-US"/>
            </a:defPPr>
            <a:lvl1pPr algn="ctr">
              <a:defRPr sz="4400"/>
            </a:lvl1pPr>
          </a:lstStyle>
          <a:p>
            <a:r>
              <a:rPr lang="en-US" dirty="0"/>
              <a:t>Puritans vs. </a:t>
            </a:r>
            <a:endParaRPr lang="en-US" dirty="0" smtClean="0"/>
          </a:p>
          <a:p>
            <a:r>
              <a:rPr lang="en-US" dirty="0" smtClean="0"/>
              <a:t>Native </a:t>
            </a:r>
            <a:r>
              <a:rPr lang="en-US" dirty="0"/>
              <a:t>Americans</a:t>
            </a:r>
          </a:p>
        </p:txBody>
      </p:sp>
      <p:pic>
        <p:nvPicPr>
          <p:cNvPr id="203780" name="Picture 4"/>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7148512" y="3612519"/>
            <a:ext cx="1614488" cy="2171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838550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37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377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3778">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03780"/>
                                        </p:tgtEl>
                                        <p:attrNameLst>
                                          <p:attrName>style.visibility</p:attrName>
                                        </p:attrNameLst>
                                      </p:cBhvr>
                                      <p:to>
                                        <p:strVal val="visible"/>
                                      </p:to>
                                    </p:set>
                                    <p:animEffect transition="in" filter="fade">
                                      <p:cBhvr>
                                        <p:cTn id="17" dur="1000"/>
                                        <p:tgtEl>
                                          <p:spTgt spid="2037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03778">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037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0" name="Picture 4" descr="map-colonial New England &amp; Pequot War"/>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1950" t="1476" r="1573" b="6848"/>
          <a:stretch>
            <a:fillRect/>
          </a:stretch>
        </p:blipFill>
        <p:spPr bwMode="auto">
          <a:xfrm>
            <a:off x="4127502" y="1421877"/>
            <a:ext cx="4806153" cy="439970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83301" name="Text Box 5"/>
          <p:cNvSpPr txBox="1">
            <a:spLocks noChangeArrowheads="1"/>
          </p:cNvSpPr>
          <p:nvPr/>
        </p:nvSpPr>
        <p:spPr bwMode="auto">
          <a:xfrm>
            <a:off x="395111" y="228600"/>
            <a:ext cx="8444089" cy="76944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rtlCol="0">
            <a:spAutoFit/>
          </a:bodyPr>
          <a:lstStyle>
            <a:defPPr>
              <a:defRPr lang="en-US"/>
            </a:defPPr>
            <a:lvl1pPr algn="ctr">
              <a:defRPr sz="4400"/>
            </a:lvl1pPr>
          </a:lstStyle>
          <a:p>
            <a:r>
              <a:rPr lang="en-US" dirty="0"/>
              <a:t>The Pequot Wars: 1636-1637</a:t>
            </a:r>
          </a:p>
        </p:txBody>
      </p:sp>
      <p:sp>
        <p:nvSpPr>
          <p:cNvPr id="183302" name="Text Box 6"/>
          <p:cNvSpPr txBox="1">
            <a:spLocks noChangeArrowheads="1"/>
          </p:cNvSpPr>
          <p:nvPr/>
        </p:nvSpPr>
        <p:spPr bwMode="auto">
          <a:xfrm>
            <a:off x="1" y="1167010"/>
            <a:ext cx="4092222" cy="517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350838" indent="-350838">
              <a:spcBef>
                <a:spcPct val="50000"/>
              </a:spcBef>
              <a:buSzPct val="120000"/>
              <a:buFont typeface="Arial"/>
              <a:buChar char="•"/>
              <a:defRPr sz="2400">
                <a:solidFill>
                  <a:srgbClr val="FFFFFF"/>
                </a:solidFill>
                <a:latin typeface="Rockwell"/>
                <a:ea typeface="ＭＳ Ｐゴシック" charset="0"/>
              </a:defRPr>
            </a:lvl1pPr>
            <a:lvl2pPr marL="922337" lvl="1" indent="-342900">
              <a:spcBef>
                <a:spcPct val="50000"/>
              </a:spcBef>
              <a:buSzPct val="120000"/>
              <a:buFont typeface="Arial"/>
              <a:buChar char="•"/>
              <a:defRPr sz="2400">
                <a:solidFill>
                  <a:srgbClr val="FFFFFF"/>
                </a:solidFill>
                <a:latin typeface="Rockwell"/>
                <a:ea typeface="ＭＳ Ｐゴシック" charset="0"/>
              </a:defRPr>
            </a:lvl2pPr>
            <a:lvl3pPr marL="1371600" lvl="2" indent="-342900">
              <a:spcBef>
                <a:spcPct val="50000"/>
              </a:spcBef>
              <a:buSzPct val="130000"/>
              <a:buFont typeface="Arial"/>
              <a:buChar char="•"/>
              <a:defRPr sz="2400">
                <a:solidFill>
                  <a:srgbClr val="FFFFFF"/>
                </a:solidFill>
                <a:latin typeface="Rockwell"/>
                <a:ea typeface="ＭＳ Ｐゴシック" charset="0"/>
              </a:defRPr>
            </a:lvl3pPr>
            <a:lvl4pPr marL="1425575">
              <a:defRPr sz="2400">
                <a:latin typeface="Arial" charset="0"/>
                <a:ea typeface="ＭＳ Ｐゴシック" charset="0"/>
              </a:defRPr>
            </a:lvl4pPr>
            <a:lvl5pPr>
              <a:defRPr sz="2400">
                <a:latin typeface="Arial" charset="0"/>
                <a:ea typeface="ＭＳ Ｐゴシック" charset="0"/>
              </a:defRPr>
            </a:lvl5pPr>
            <a:lvl6pPr fontAlgn="base">
              <a:spcBef>
                <a:spcPct val="0"/>
              </a:spcBef>
              <a:spcAft>
                <a:spcPct val="0"/>
              </a:spcAft>
              <a:defRPr sz="2400">
                <a:latin typeface="Arial" charset="0"/>
                <a:ea typeface="ＭＳ Ｐゴシック" charset="0"/>
              </a:defRPr>
            </a:lvl6pPr>
            <a:lvl7pPr fontAlgn="base">
              <a:spcBef>
                <a:spcPct val="0"/>
              </a:spcBef>
              <a:spcAft>
                <a:spcPct val="0"/>
              </a:spcAft>
              <a:defRPr sz="2400">
                <a:latin typeface="Arial" charset="0"/>
                <a:ea typeface="ＭＳ Ｐゴシック" charset="0"/>
              </a:defRPr>
            </a:lvl7pPr>
            <a:lvl8pPr fontAlgn="base">
              <a:spcBef>
                <a:spcPct val="0"/>
              </a:spcBef>
              <a:spcAft>
                <a:spcPct val="0"/>
              </a:spcAft>
              <a:defRPr sz="2400">
                <a:latin typeface="Arial" charset="0"/>
                <a:ea typeface="ＭＳ Ｐゴシック" charset="0"/>
              </a:defRPr>
            </a:lvl8pPr>
            <a:lvl9pPr fontAlgn="base">
              <a:spcBef>
                <a:spcPct val="0"/>
              </a:spcBef>
              <a:spcAft>
                <a:spcPct val="0"/>
              </a:spcAft>
              <a:defRPr sz="2400">
                <a:latin typeface="Arial" charset="0"/>
                <a:ea typeface="ＭＳ Ｐゴシック" charset="0"/>
              </a:defRPr>
            </a:lvl9pPr>
          </a:lstStyle>
          <a:p>
            <a:pPr>
              <a:spcBef>
                <a:spcPts val="0"/>
              </a:spcBef>
            </a:pPr>
            <a:r>
              <a:rPr lang="en-US" sz="2200" dirty="0" err="1"/>
              <a:t>Pequots</a:t>
            </a:r>
            <a:r>
              <a:rPr lang="en-US" sz="2200" dirty="0"/>
              <a:t> </a:t>
            </a:r>
            <a:r>
              <a:rPr lang="en-US" sz="2200" dirty="0">
                <a:sym typeface="Wingdings" charset="0"/>
              </a:rPr>
              <a:t> </a:t>
            </a:r>
            <a:r>
              <a:rPr lang="en-US" sz="2200" dirty="0" smtClean="0">
                <a:sym typeface="Wingdings" charset="0"/>
              </a:rPr>
              <a:t>very powerful tribe</a:t>
            </a:r>
            <a:r>
              <a:rPr lang="en-US" sz="2200" dirty="0">
                <a:sym typeface="Wingdings" charset="0"/>
              </a:rPr>
              <a:t> </a:t>
            </a:r>
            <a:r>
              <a:rPr lang="en-US" sz="2200" dirty="0" smtClean="0">
                <a:sym typeface="Wingdings" charset="0"/>
              </a:rPr>
              <a:t>in </a:t>
            </a:r>
            <a:r>
              <a:rPr lang="en-US" sz="2200" dirty="0">
                <a:sym typeface="Wingdings" charset="0"/>
              </a:rPr>
              <a:t>CT river valley.</a:t>
            </a:r>
          </a:p>
          <a:p>
            <a:pPr>
              <a:spcBef>
                <a:spcPts val="0"/>
              </a:spcBef>
            </a:pPr>
            <a:r>
              <a:rPr lang="en-US" sz="2200" dirty="0">
                <a:sym typeface="Wingdings" charset="0"/>
              </a:rPr>
              <a:t>1637  </a:t>
            </a:r>
            <a:r>
              <a:rPr lang="en-US" sz="2200" dirty="0" smtClean="0">
                <a:sym typeface="Wingdings" charset="0"/>
              </a:rPr>
              <a:t>Pequot War</a:t>
            </a:r>
            <a:endParaRPr lang="en-US" sz="2200" dirty="0">
              <a:sym typeface="Wingdings" charset="0"/>
            </a:endParaRPr>
          </a:p>
          <a:p>
            <a:pPr lvl="1">
              <a:spcBef>
                <a:spcPts val="0"/>
              </a:spcBef>
            </a:pPr>
            <a:r>
              <a:rPr lang="en-US" sz="2200" dirty="0">
                <a:sym typeface="Wingdings" charset="0"/>
              </a:rPr>
              <a:t>Whites, </a:t>
            </a:r>
            <a:r>
              <a:rPr lang="en-US" sz="2200" dirty="0" smtClean="0">
                <a:sym typeface="Wingdings" charset="0"/>
              </a:rPr>
              <a:t>with Narragansett</a:t>
            </a:r>
            <a:r>
              <a:rPr lang="en-US" sz="2200" dirty="0">
                <a:sym typeface="Wingdings" charset="0"/>
              </a:rPr>
              <a:t> </a:t>
            </a:r>
            <a:r>
              <a:rPr lang="en-US" sz="2200" dirty="0" smtClean="0">
                <a:sym typeface="Wingdings" charset="0"/>
              </a:rPr>
              <a:t>Indian </a:t>
            </a:r>
            <a:r>
              <a:rPr lang="en-US" sz="2200" dirty="0">
                <a:sym typeface="Wingdings" charset="0"/>
              </a:rPr>
              <a:t>allies</a:t>
            </a:r>
            <a:r>
              <a:rPr lang="en-US" sz="2200" dirty="0" smtClean="0">
                <a:sym typeface="Wingdings" charset="0"/>
              </a:rPr>
              <a:t>, attacked Pequot village </a:t>
            </a:r>
            <a:r>
              <a:rPr lang="en-US" sz="2200" dirty="0">
                <a:sym typeface="Wingdings" charset="0"/>
              </a:rPr>
              <a:t>on Mystic </a:t>
            </a:r>
            <a:r>
              <a:rPr lang="en-US" sz="2200" dirty="0" smtClean="0">
                <a:sym typeface="Wingdings" charset="0"/>
              </a:rPr>
              <a:t>River</a:t>
            </a:r>
            <a:r>
              <a:rPr lang="en-US" sz="2200" dirty="0">
                <a:sym typeface="Wingdings" charset="0"/>
              </a:rPr>
              <a:t>.</a:t>
            </a:r>
          </a:p>
          <a:p>
            <a:pPr lvl="1">
              <a:spcBef>
                <a:spcPts val="0"/>
              </a:spcBef>
            </a:pPr>
            <a:r>
              <a:rPr lang="en-US" sz="2200" dirty="0">
                <a:sym typeface="Wingdings" charset="0"/>
              </a:rPr>
              <a:t>Whites set fire </a:t>
            </a:r>
            <a:r>
              <a:rPr lang="en-US" sz="2200" dirty="0" smtClean="0">
                <a:sym typeface="Wingdings" charset="0"/>
              </a:rPr>
              <a:t>to homes </a:t>
            </a:r>
            <a:r>
              <a:rPr lang="en-US" sz="2200" dirty="0">
                <a:sym typeface="Wingdings" charset="0"/>
              </a:rPr>
              <a:t>&amp; shot </a:t>
            </a:r>
            <a:r>
              <a:rPr lang="en-US" sz="2200" dirty="0" smtClean="0">
                <a:sym typeface="Wingdings" charset="0"/>
              </a:rPr>
              <a:t>fleeing survivors</a:t>
            </a:r>
            <a:r>
              <a:rPr lang="en-US" sz="2200" dirty="0">
                <a:sym typeface="Wingdings" charset="0"/>
              </a:rPr>
              <a:t>!</a:t>
            </a:r>
          </a:p>
          <a:p>
            <a:pPr lvl="1">
              <a:spcBef>
                <a:spcPts val="0"/>
              </a:spcBef>
            </a:pPr>
            <a:r>
              <a:rPr lang="en-US" sz="2200" dirty="0">
                <a:sym typeface="Wingdings" charset="0"/>
              </a:rPr>
              <a:t>Pequot tribe virtually annihilated </a:t>
            </a:r>
            <a:r>
              <a:rPr lang="en-US" sz="2200" dirty="0" smtClean="0">
                <a:sym typeface="Wingdings" charset="0"/>
              </a:rPr>
              <a:t>an uneasy </a:t>
            </a:r>
            <a:r>
              <a:rPr lang="en-US" sz="2200" dirty="0">
                <a:sym typeface="Wingdings" charset="0"/>
              </a:rPr>
              <a:t>peace lasted for 40 years.</a:t>
            </a:r>
          </a:p>
        </p:txBody>
      </p:sp>
    </p:spTree>
    <p:extLst>
      <p:ext uri="{BB962C8B-B14F-4D97-AF65-F5344CB8AC3E}">
        <p14:creationId xmlns:p14="http://schemas.microsoft.com/office/powerpoint/2010/main" val="3573586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33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33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330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330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33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165643" y="1538288"/>
            <a:ext cx="8749757"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350838" indent="-350838">
              <a:spcBef>
                <a:spcPct val="50000"/>
              </a:spcBef>
              <a:buSzPct val="120000"/>
              <a:buFont typeface="Arial"/>
              <a:buChar char="•"/>
              <a:defRPr sz="2400">
                <a:solidFill>
                  <a:srgbClr val="FFFFFF"/>
                </a:solidFill>
                <a:latin typeface="Rockwell"/>
                <a:ea typeface="ＭＳ Ｐゴシック" charset="0"/>
              </a:defRPr>
            </a:lvl1pPr>
            <a:lvl2pPr marL="922337" lvl="1" indent="-342900">
              <a:spcBef>
                <a:spcPct val="50000"/>
              </a:spcBef>
              <a:buSzPct val="120000"/>
              <a:buFont typeface="Arial"/>
              <a:buChar char="•"/>
              <a:defRPr sz="2400">
                <a:solidFill>
                  <a:srgbClr val="FFFFFF"/>
                </a:solidFill>
                <a:latin typeface="Rockwell"/>
                <a:ea typeface="ＭＳ Ｐゴシック" charset="0"/>
              </a:defRPr>
            </a:lvl2pPr>
            <a:lvl3pPr marL="1371600" lvl="2" indent="-342900">
              <a:spcBef>
                <a:spcPct val="50000"/>
              </a:spcBef>
              <a:buSzPct val="130000"/>
              <a:buFont typeface="Arial"/>
              <a:buChar char="•"/>
              <a:defRPr sz="2400">
                <a:solidFill>
                  <a:srgbClr val="FFFFFF"/>
                </a:solidFill>
                <a:latin typeface="Rockwell"/>
                <a:ea typeface="ＭＳ Ｐゴシック" charset="0"/>
              </a:defRPr>
            </a:lvl3pPr>
            <a:lvl4pPr marL="1425575">
              <a:defRPr sz="2400">
                <a:latin typeface="Arial" charset="0"/>
                <a:ea typeface="ＭＳ Ｐゴシック" charset="0"/>
              </a:defRPr>
            </a:lvl4pPr>
            <a:lvl5pPr>
              <a:defRPr sz="2400">
                <a:latin typeface="Arial" charset="0"/>
                <a:ea typeface="ＭＳ Ｐゴシック" charset="0"/>
              </a:defRPr>
            </a:lvl5pPr>
            <a:lvl6pPr fontAlgn="base">
              <a:spcBef>
                <a:spcPct val="0"/>
              </a:spcBef>
              <a:spcAft>
                <a:spcPct val="0"/>
              </a:spcAft>
              <a:defRPr sz="2400">
                <a:latin typeface="Arial" charset="0"/>
                <a:ea typeface="ＭＳ Ｐゴシック" charset="0"/>
              </a:defRPr>
            </a:lvl6pPr>
            <a:lvl7pPr fontAlgn="base">
              <a:spcBef>
                <a:spcPct val="0"/>
              </a:spcBef>
              <a:spcAft>
                <a:spcPct val="0"/>
              </a:spcAft>
              <a:defRPr sz="2400">
                <a:latin typeface="Arial" charset="0"/>
                <a:ea typeface="ＭＳ Ｐゴシック" charset="0"/>
              </a:defRPr>
            </a:lvl7pPr>
            <a:lvl8pPr fontAlgn="base">
              <a:spcBef>
                <a:spcPct val="0"/>
              </a:spcBef>
              <a:spcAft>
                <a:spcPct val="0"/>
              </a:spcAft>
              <a:defRPr sz="2400">
                <a:latin typeface="Arial" charset="0"/>
                <a:ea typeface="ＭＳ Ｐゴシック" charset="0"/>
              </a:defRPr>
            </a:lvl8pPr>
            <a:lvl9pPr fontAlgn="base">
              <a:spcBef>
                <a:spcPct val="0"/>
              </a:spcBef>
              <a:spcAft>
                <a:spcPct val="0"/>
              </a:spcAft>
              <a:defRPr sz="2400">
                <a:latin typeface="Arial" charset="0"/>
                <a:ea typeface="ＭＳ Ｐゴシック" charset="0"/>
              </a:defRPr>
            </a:lvl9pPr>
          </a:lstStyle>
          <a:p>
            <a:pPr>
              <a:spcBef>
                <a:spcPts val="0"/>
              </a:spcBef>
              <a:buClr>
                <a:schemeClr val="tx1"/>
              </a:buClr>
              <a:buSzPct val="100000"/>
            </a:pPr>
            <a:r>
              <a:rPr lang="en-US" sz="2600" dirty="0"/>
              <a:t>Only hope for Native </a:t>
            </a:r>
            <a:br>
              <a:rPr lang="en-US" sz="2600" dirty="0"/>
            </a:br>
            <a:r>
              <a:rPr lang="en-US" sz="2600" dirty="0"/>
              <a:t>Americans to resist </a:t>
            </a:r>
            <a:br>
              <a:rPr lang="en-US" sz="2600" dirty="0"/>
            </a:br>
            <a:r>
              <a:rPr lang="en-US" sz="2600" dirty="0"/>
              <a:t>white settlers was to </a:t>
            </a:r>
            <a:br>
              <a:rPr lang="en-US" sz="2600" dirty="0"/>
            </a:br>
            <a:r>
              <a:rPr lang="en-US" sz="2600" dirty="0"/>
              <a:t>UNITE.</a:t>
            </a:r>
            <a:endParaRPr lang="en-US" sz="2600" dirty="0">
              <a:sym typeface="Wingdings" charset="0"/>
            </a:endParaRPr>
          </a:p>
          <a:p>
            <a:pPr>
              <a:spcBef>
                <a:spcPts val="0"/>
              </a:spcBef>
              <a:buClr>
                <a:schemeClr val="tx1"/>
              </a:buClr>
              <a:buSzPct val="100000"/>
            </a:pPr>
            <a:r>
              <a:rPr lang="en-US" sz="2600" dirty="0" err="1">
                <a:solidFill>
                  <a:srgbClr val="C0504D"/>
                </a:solidFill>
                <a:sym typeface="Wingdings" charset="0"/>
              </a:rPr>
              <a:t>Metacom</a:t>
            </a:r>
            <a:r>
              <a:rPr lang="en-US" sz="2600" dirty="0">
                <a:sym typeface="Wingdings" charset="0"/>
              </a:rPr>
              <a:t> (</a:t>
            </a:r>
            <a:r>
              <a:rPr lang="en-US" sz="2600" dirty="0" smtClean="0">
                <a:sym typeface="Wingdings" charset="0"/>
              </a:rPr>
              <a:t>King </a:t>
            </a:r>
            <a:r>
              <a:rPr lang="en-US" sz="2600" dirty="0">
                <a:sym typeface="Wingdings" charset="0"/>
              </a:rPr>
              <a:t>Philip to </a:t>
            </a:r>
            <a:br>
              <a:rPr lang="en-US" sz="2600" dirty="0">
                <a:sym typeface="Wingdings" charset="0"/>
              </a:rPr>
            </a:br>
            <a:r>
              <a:rPr lang="en-US" sz="2600" dirty="0">
                <a:sym typeface="Wingdings" charset="0"/>
              </a:rPr>
              <a:t>white </a:t>
            </a:r>
            <a:r>
              <a:rPr lang="en-US" sz="2600" dirty="0" smtClean="0">
                <a:sym typeface="Wingdings" charset="0"/>
              </a:rPr>
              <a:t>settlers)</a:t>
            </a:r>
            <a:endParaRPr lang="en-US" sz="2600" dirty="0">
              <a:sym typeface="Wingdings" charset="0"/>
            </a:endParaRPr>
          </a:p>
          <a:p>
            <a:pPr lvl="1">
              <a:spcBef>
                <a:spcPts val="0"/>
              </a:spcBef>
              <a:buClr>
                <a:schemeClr val="tx1"/>
              </a:buClr>
              <a:buSzPct val="100000"/>
            </a:pPr>
            <a:r>
              <a:rPr lang="en-US" sz="2600" dirty="0"/>
              <a:t>Massasoit</a:t>
            </a:r>
            <a:r>
              <a:rPr lang="ja-JP" altLang="en-US" sz="2600" dirty="0"/>
              <a:t>’</a:t>
            </a:r>
            <a:r>
              <a:rPr lang="en-US" sz="2600" dirty="0"/>
              <a:t>s son united </a:t>
            </a:r>
            <a:br>
              <a:rPr lang="en-US" sz="2600" dirty="0"/>
            </a:br>
            <a:r>
              <a:rPr lang="en-US" sz="2600" dirty="0"/>
              <a:t>Indians and staged </a:t>
            </a:r>
            <a:br>
              <a:rPr lang="en-US" sz="2600" dirty="0"/>
            </a:br>
            <a:r>
              <a:rPr lang="en-US" sz="2600" dirty="0"/>
              <a:t>coordinated attacks </a:t>
            </a:r>
            <a:br>
              <a:rPr lang="en-US" sz="2600" dirty="0"/>
            </a:br>
            <a:r>
              <a:rPr lang="en-US" sz="2600" dirty="0"/>
              <a:t>on white settlements throughout New England.</a:t>
            </a:r>
          </a:p>
          <a:p>
            <a:pPr lvl="1">
              <a:spcBef>
                <a:spcPts val="0"/>
              </a:spcBef>
              <a:buClr>
                <a:schemeClr val="tx1"/>
              </a:buClr>
              <a:buSzPct val="100000"/>
            </a:pPr>
            <a:r>
              <a:rPr lang="en-US" sz="2600" dirty="0"/>
              <a:t>Frontier settlements forced to retreat to Boston.</a:t>
            </a:r>
          </a:p>
        </p:txBody>
      </p:sp>
      <p:sp>
        <p:nvSpPr>
          <p:cNvPr id="207876" name="Text Box 4"/>
          <p:cNvSpPr txBox="1">
            <a:spLocks noChangeArrowheads="1"/>
          </p:cNvSpPr>
          <p:nvPr/>
        </p:nvSpPr>
        <p:spPr bwMode="auto">
          <a:xfrm>
            <a:off x="165643" y="90271"/>
            <a:ext cx="8902157" cy="14465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rtlCol="0">
            <a:spAutoFit/>
          </a:bodyPr>
          <a:lstStyle>
            <a:defPPr>
              <a:defRPr lang="en-US"/>
            </a:defPPr>
            <a:lvl1pPr algn="ctr">
              <a:defRPr sz="4400"/>
            </a:lvl1pPr>
          </a:lstStyle>
          <a:p>
            <a:r>
              <a:rPr lang="en-US" dirty="0"/>
              <a:t>King Philip’s (</a:t>
            </a:r>
            <a:r>
              <a:rPr lang="en-US" dirty="0" err="1"/>
              <a:t>Metacomet</a:t>
            </a:r>
            <a:r>
              <a:rPr lang="en-US" dirty="0"/>
              <a:t>) War (1675-1676}</a:t>
            </a:r>
          </a:p>
        </p:txBody>
      </p:sp>
      <p:pic>
        <p:nvPicPr>
          <p:cNvPr id="2078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581" y="1773258"/>
            <a:ext cx="2851946" cy="3200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00849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78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7874">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7877"/>
                                        </p:tgtEl>
                                        <p:attrNameLst>
                                          <p:attrName>style.visibility</p:attrName>
                                        </p:attrNameLst>
                                      </p:cBhvr>
                                      <p:to>
                                        <p:strVal val="visible"/>
                                      </p:to>
                                    </p:set>
                                    <p:animEffect transition="in" filter="fade">
                                      <p:cBhvr>
                                        <p:cTn id="13" dur="2000"/>
                                        <p:tgtEl>
                                          <p:spTgt spid="20787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07874">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078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395111" y="4802883"/>
            <a:ext cx="836788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350838" indent="-350838">
              <a:spcBef>
                <a:spcPct val="50000"/>
              </a:spcBef>
              <a:buSzPct val="120000"/>
              <a:buFont typeface="Arial"/>
              <a:buChar char="•"/>
              <a:defRPr sz="2400">
                <a:solidFill>
                  <a:srgbClr val="FFFFFF"/>
                </a:solidFill>
                <a:latin typeface="Rockwell"/>
                <a:ea typeface="ＭＳ Ｐゴシック" charset="0"/>
              </a:defRPr>
            </a:lvl1pPr>
            <a:lvl2pPr marL="922337" lvl="1" indent="-342900">
              <a:spcBef>
                <a:spcPct val="50000"/>
              </a:spcBef>
              <a:buSzPct val="120000"/>
              <a:buFont typeface="Arial"/>
              <a:buChar char="•"/>
              <a:defRPr sz="2400">
                <a:solidFill>
                  <a:srgbClr val="FFFFFF"/>
                </a:solidFill>
                <a:latin typeface="Rockwell"/>
                <a:ea typeface="ＭＳ Ｐゴシック" charset="0"/>
              </a:defRPr>
            </a:lvl2pPr>
            <a:lvl3pPr marL="1371600" lvl="2" indent="-342900">
              <a:spcBef>
                <a:spcPct val="50000"/>
              </a:spcBef>
              <a:buSzPct val="130000"/>
              <a:buFont typeface="Arial"/>
              <a:buChar char="•"/>
              <a:defRPr sz="2400">
                <a:solidFill>
                  <a:srgbClr val="FFFFFF"/>
                </a:solidFill>
                <a:latin typeface="Rockwell"/>
                <a:ea typeface="ＭＳ Ｐゴシック" charset="0"/>
              </a:defRPr>
            </a:lvl3pPr>
            <a:lvl4pPr marL="1425575">
              <a:defRPr sz="2400">
                <a:latin typeface="Arial" charset="0"/>
                <a:ea typeface="ＭＳ Ｐゴシック" charset="0"/>
              </a:defRPr>
            </a:lvl4pPr>
            <a:lvl5pPr>
              <a:defRPr sz="2400">
                <a:latin typeface="Arial" charset="0"/>
                <a:ea typeface="ＭＳ Ｐゴシック" charset="0"/>
              </a:defRPr>
            </a:lvl5pPr>
            <a:lvl6pPr fontAlgn="base">
              <a:spcBef>
                <a:spcPct val="0"/>
              </a:spcBef>
              <a:spcAft>
                <a:spcPct val="0"/>
              </a:spcAft>
              <a:defRPr sz="2400">
                <a:latin typeface="Arial" charset="0"/>
                <a:ea typeface="ＭＳ Ｐゴシック" charset="0"/>
              </a:defRPr>
            </a:lvl6pPr>
            <a:lvl7pPr fontAlgn="base">
              <a:spcBef>
                <a:spcPct val="0"/>
              </a:spcBef>
              <a:spcAft>
                <a:spcPct val="0"/>
              </a:spcAft>
              <a:defRPr sz="2400">
                <a:latin typeface="Arial" charset="0"/>
                <a:ea typeface="ＭＳ Ｐゴシック" charset="0"/>
              </a:defRPr>
            </a:lvl7pPr>
            <a:lvl8pPr fontAlgn="base">
              <a:spcBef>
                <a:spcPct val="0"/>
              </a:spcBef>
              <a:spcAft>
                <a:spcPct val="0"/>
              </a:spcAft>
              <a:defRPr sz="2400">
                <a:latin typeface="Arial" charset="0"/>
                <a:ea typeface="ＭＳ Ｐゴシック" charset="0"/>
              </a:defRPr>
            </a:lvl8pPr>
            <a:lvl9pPr fontAlgn="base">
              <a:spcBef>
                <a:spcPct val="0"/>
              </a:spcBef>
              <a:spcAft>
                <a:spcPct val="0"/>
              </a:spcAft>
              <a:defRPr sz="2400">
                <a:latin typeface="Arial" charset="0"/>
                <a:ea typeface="ＭＳ Ｐゴシック" charset="0"/>
              </a:defRPr>
            </a:lvl9pPr>
          </a:lstStyle>
          <a:p>
            <a:pPr>
              <a:spcBef>
                <a:spcPts val="0"/>
              </a:spcBef>
            </a:pPr>
            <a:r>
              <a:rPr lang="en-US" dirty="0"/>
              <a:t>The war ended in failure for the Indians</a:t>
            </a:r>
          </a:p>
          <a:p>
            <a:pPr lvl="1">
              <a:spcBef>
                <a:spcPts val="0"/>
              </a:spcBef>
            </a:pPr>
            <a:r>
              <a:rPr lang="en-US" dirty="0" err="1"/>
              <a:t>Metacom</a:t>
            </a:r>
            <a:r>
              <a:rPr lang="en-US" dirty="0"/>
              <a:t> beheaded and drawn and quartered.</a:t>
            </a:r>
          </a:p>
          <a:p>
            <a:pPr lvl="1">
              <a:spcBef>
                <a:spcPts val="0"/>
              </a:spcBef>
            </a:pPr>
            <a:r>
              <a:rPr lang="en-US" dirty="0"/>
              <a:t>His son and wife sold into slavery.</a:t>
            </a:r>
          </a:p>
          <a:p>
            <a:pPr lvl="1">
              <a:spcBef>
                <a:spcPts val="0"/>
              </a:spcBef>
            </a:pPr>
            <a:r>
              <a:rPr lang="en-US" dirty="0"/>
              <a:t>Never a serious threat in New England again!!</a:t>
            </a:r>
          </a:p>
        </p:txBody>
      </p:sp>
      <p:sp>
        <p:nvSpPr>
          <p:cNvPr id="208899" name="Text Box 3"/>
          <p:cNvSpPr txBox="1">
            <a:spLocks noChangeArrowheads="1"/>
          </p:cNvSpPr>
          <p:nvPr/>
        </p:nvSpPr>
        <p:spPr bwMode="auto">
          <a:xfrm>
            <a:off x="395111" y="304800"/>
            <a:ext cx="8672689" cy="76944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rtlCol="0">
            <a:spAutoFit/>
          </a:bodyPr>
          <a:lstStyle>
            <a:defPPr>
              <a:defRPr lang="en-US"/>
            </a:defPPr>
            <a:lvl1pPr algn="ctr">
              <a:defRPr sz="4400"/>
            </a:lvl1pPr>
          </a:lstStyle>
          <a:p>
            <a:r>
              <a:rPr lang="en-US" dirty="0"/>
              <a:t>King Philip’s War (1675-</a:t>
            </a:r>
            <a:r>
              <a:rPr lang="en-US" dirty="0" smtClean="0"/>
              <a:t>1676)</a:t>
            </a:r>
            <a:endParaRPr lang="en-US" dirty="0"/>
          </a:p>
        </p:txBody>
      </p:sp>
      <p:pic>
        <p:nvPicPr>
          <p:cNvPr id="208901" name="Picture 5" descr="map-King Philip's War-1675"/>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1250" t="1250" r="1250" b="1250"/>
          <a:stretch>
            <a:fillRect/>
          </a:stretch>
        </p:blipFill>
        <p:spPr bwMode="auto">
          <a:xfrm>
            <a:off x="2836334" y="1234881"/>
            <a:ext cx="3512795" cy="3512795"/>
          </a:xfrm>
          <a:prstGeom prst="rect">
            <a:avLst/>
          </a:prstGeom>
          <a:noFill/>
          <a:ln w="9525">
            <a:solidFill>
              <a:srgbClr val="3A1D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07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88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88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889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88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03_07"/>
          <p:cNvPicPr>
            <a:picLocks noChangeAspect="1" noChangeArrowheads="1"/>
          </p:cNvPicPr>
          <p:nvPr/>
        </p:nvPicPr>
        <p:blipFill>
          <a:blip r:embed="rId2">
            <a:lum contrast="6000"/>
            <a:extLst>
              <a:ext uri="{28A0092B-C50C-407E-A947-70E740481C1C}">
                <a14:useLocalDpi xmlns:a14="http://schemas.microsoft.com/office/drawing/2010/main" val="0"/>
              </a:ext>
            </a:extLst>
          </a:blip>
          <a:srcRect t="26923"/>
          <a:stretch>
            <a:fillRect/>
          </a:stretch>
        </p:blipFill>
        <p:spPr bwMode="auto">
          <a:xfrm>
            <a:off x="778358" y="543142"/>
            <a:ext cx="7622562" cy="5834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000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ChangeArrowheads="1"/>
          </p:cNvSpPr>
          <p:nvPr/>
        </p:nvSpPr>
        <p:spPr bwMode="auto">
          <a:xfrm>
            <a:off x="0" y="0"/>
            <a:ext cx="9144000" cy="6858000"/>
          </a:xfrm>
          <a:prstGeom prst="rect">
            <a:avLst/>
          </a:prstGeom>
          <a:solidFill>
            <a:srgbClr val="CCFFCC"/>
          </a:solidFill>
          <a:ln w="9525">
            <a:solidFill>
              <a:schemeClr val="tx1"/>
            </a:solidFill>
            <a:miter lim="800000"/>
            <a:headEnd/>
            <a:tailEnd/>
          </a:ln>
        </p:spPr>
        <p:txBody>
          <a:bodyPr wrap="none" anchor="ctr"/>
          <a:lstStyle/>
          <a:p>
            <a:endParaRPr lang="en-US"/>
          </a:p>
        </p:txBody>
      </p:sp>
      <p:sp>
        <p:nvSpPr>
          <p:cNvPr id="62466" name="Rectangle 3"/>
          <p:cNvSpPr>
            <a:spLocks noGrp="1" noChangeArrowheads="1"/>
          </p:cNvSpPr>
          <p:nvPr>
            <p:ph type="title"/>
          </p:nvPr>
        </p:nvSpPr>
        <p:spPr>
          <a:xfrm>
            <a:off x="6346825" y="0"/>
            <a:ext cx="2797175" cy="6858000"/>
          </a:xfrm>
          <a:noFill/>
        </p:spPr>
        <p:txBody>
          <a:bodyPr>
            <a:normAutofit/>
          </a:bodyPr>
          <a:lstStyle/>
          <a:p>
            <a:pPr eaLnBrk="1" hangingPunct="1"/>
            <a:r>
              <a:rPr lang="en-US" sz="4000" dirty="0">
                <a:solidFill>
                  <a:schemeClr val="bg2"/>
                </a:solidFill>
                <a:latin typeface="Rockwell"/>
                <a:cs typeface="Rockwell"/>
              </a:rPr>
              <a:t>The Middle </a:t>
            </a:r>
            <a:r>
              <a:rPr lang="en-US" sz="4000" dirty="0" smtClean="0">
                <a:solidFill>
                  <a:schemeClr val="bg2"/>
                </a:solidFill>
                <a:latin typeface="Rockwell"/>
                <a:cs typeface="Rockwell"/>
              </a:rPr>
              <a:t>Colonies, </a:t>
            </a:r>
            <a:r>
              <a:rPr lang="en-US" sz="4000" dirty="0">
                <a:solidFill>
                  <a:schemeClr val="bg2"/>
                </a:solidFill>
                <a:latin typeface="Rockwell"/>
                <a:cs typeface="Rockwell"/>
              </a:rPr>
              <a:t>1685</a:t>
            </a:r>
          </a:p>
        </p:txBody>
      </p:sp>
      <p:pic>
        <p:nvPicPr>
          <p:cNvPr id="62467" name="Picture 4" descr="DIVI7233034"/>
          <p:cNvPicPr>
            <a:picLocks noGrp="1" noChangeAspect="1" noChangeArrowheads="1"/>
          </p:cNvPicPr>
          <p:nvPr>
            <p:ph idx="1"/>
          </p:nvPr>
        </p:nvPicPr>
        <p:blipFill>
          <a:blip r:embed="rId2">
            <a:lum bright="-6000"/>
            <a:extLst>
              <a:ext uri="{28A0092B-C50C-407E-A947-70E740481C1C}">
                <a14:useLocalDpi xmlns:a14="http://schemas.microsoft.com/office/drawing/2010/main" val="0"/>
              </a:ext>
            </a:extLst>
          </a:blip>
          <a:srcRect l="2565" t="3334" r="2513" b="3334"/>
          <a:stretch>
            <a:fillRect/>
          </a:stretch>
        </p:blipFill>
        <p:spPr>
          <a:xfrm>
            <a:off x="304800" y="0"/>
            <a:ext cx="6042025" cy="6858000"/>
          </a:xfrm>
          <a:noFill/>
          <a:ln w="38100">
            <a:solidFill>
              <a:schemeClr val="tx1"/>
            </a:solidFill>
            <a:miter lim="800000"/>
            <a:headEnd/>
            <a:tailEnd/>
          </a:ln>
        </p:spPr>
      </p:pic>
    </p:spTree>
    <p:extLst>
      <p:ext uri="{BB962C8B-B14F-4D97-AF65-F5344CB8AC3E}">
        <p14:creationId xmlns:p14="http://schemas.microsoft.com/office/powerpoint/2010/main" val="17138370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Shape 263"/>
          <p:cNvPicPr preferRelativeResize="0"/>
          <p:nvPr/>
        </p:nvPicPr>
        <p:blipFill rotWithShape="1">
          <a:blip r:embed="rId3">
            <a:alphaModFix/>
          </a:blip>
          <a:srcRect l="15163" b="6673"/>
          <a:stretch/>
        </p:blipFill>
        <p:spPr>
          <a:xfrm>
            <a:off x="4837417" y="3256082"/>
            <a:ext cx="4306583" cy="3601918"/>
          </a:xfrm>
          <a:prstGeom prst="rect">
            <a:avLst/>
          </a:prstGeom>
          <a:noFill/>
          <a:ln>
            <a:noFill/>
          </a:ln>
        </p:spPr>
      </p:pic>
      <p:sp>
        <p:nvSpPr>
          <p:cNvPr id="264" name="Shape 264"/>
          <p:cNvSpPr txBox="1">
            <a:spLocks noGrp="1"/>
          </p:cNvSpPr>
          <p:nvPr>
            <p:ph type="title"/>
          </p:nvPr>
        </p:nvSpPr>
        <p:spPr>
          <a:xfrm>
            <a:off x="0" y="228600"/>
            <a:ext cx="9143999" cy="990599"/>
          </a:xfrm>
          <a:prstGeom prst="rect">
            <a:avLst/>
          </a:prstGeom>
        </p:spPr>
        <p:txBody>
          <a:bodyPr vert="horz" lIns="91440" tIns="45720" rIns="91440" bIns="45720" rtlCol="0" anchor="ctr">
            <a:noAutofit/>
          </a:bodyPr>
          <a:lstStyle/>
          <a:p>
            <a:r>
              <a:rPr lang="en-US" dirty="0">
                <a:latin typeface="Rockwell"/>
                <a:cs typeface="Rockwell"/>
                <a:sym typeface="Arial"/>
              </a:rPr>
              <a:t>Middle Colonies </a:t>
            </a:r>
            <a:r>
              <a:rPr lang="en-US" dirty="0" smtClean="0">
                <a:latin typeface="Rockwell"/>
                <a:cs typeface="Rockwell"/>
                <a:sym typeface="Arial"/>
              </a:rPr>
              <a:t>Society </a:t>
            </a:r>
            <a:r>
              <a:rPr lang="en-US" dirty="0">
                <a:latin typeface="Rockwell"/>
                <a:cs typeface="Rockwell"/>
                <a:sym typeface="Arial"/>
              </a:rPr>
              <a:t>&amp; Economy</a:t>
            </a:r>
          </a:p>
        </p:txBody>
      </p:sp>
      <p:sp>
        <p:nvSpPr>
          <p:cNvPr id="265" name="Shape 265"/>
          <p:cNvSpPr txBox="1">
            <a:spLocks noGrp="1"/>
          </p:cNvSpPr>
          <p:nvPr>
            <p:ph idx="1"/>
          </p:nvPr>
        </p:nvSpPr>
        <p:spPr>
          <a:xfrm>
            <a:off x="0" y="1371600"/>
            <a:ext cx="4837417" cy="5279116"/>
          </a:xfrm>
          <a:prstGeom prst="rect">
            <a:avLst/>
          </a:prstGeom>
        </p:spPr>
        <p:txBody>
          <a:bodyPr vert="horz" lIns="91440" tIns="45720" rIns="91440" bIns="45720" rtlCol="0">
            <a:noAutofit/>
          </a:bodyPr>
          <a:lstStyle/>
          <a:p>
            <a:r>
              <a:rPr lang="en-US" sz="2500" dirty="0">
                <a:latin typeface="Rockwell"/>
                <a:cs typeface="Rockwell"/>
                <a:sym typeface="Arial"/>
              </a:rPr>
              <a:t>S</a:t>
            </a:r>
            <a:r>
              <a:rPr lang="en-US" sz="2500" dirty="0" smtClean="0">
                <a:latin typeface="Rockwell"/>
                <a:cs typeface="Rockwell"/>
                <a:sym typeface="Arial"/>
              </a:rPr>
              <a:t>hipbuilding</a:t>
            </a:r>
            <a:r>
              <a:rPr lang="en-US" sz="2500" dirty="0">
                <a:latin typeface="Rockwell"/>
                <a:cs typeface="Rockwell"/>
                <a:sym typeface="Arial"/>
              </a:rPr>
              <a:t>, small-scale farming, and trading. </a:t>
            </a:r>
          </a:p>
          <a:p>
            <a:r>
              <a:rPr lang="en-US" sz="2500" dirty="0">
                <a:latin typeface="Rockwell"/>
                <a:cs typeface="Rockwell"/>
                <a:sym typeface="Arial"/>
              </a:rPr>
              <a:t>New York and Philadelphia grew as seaports and commercial </a:t>
            </a:r>
            <a:r>
              <a:rPr lang="en-US" sz="2500" dirty="0" smtClean="0">
                <a:latin typeface="Rockwell"/>
                <a:cs typeface="Rockwell"/>
                <a:sym typeface="Arial"/>
              </a:rPr>
              <a:t>centers</a:t>
            </a:r>
          </a:p>
          <a:p>
            <a:r>
              <a:rPr lang="en-US" sz="2500" dirty="0" smtClean="0">
                <a:latin typeface="Rockwell"/>
                <a:cs typeface="Rockwell"/>
                <a:sym typeface="Arial"/>
              </a:rPr>
              <a:t>Developed wheat and corn farms</a:t>
            </a:r>
            <a:endParaRPr lang="en-US" sz="2500" dirty="0">
              <a:latin typeface="Rockwell"/>
              <a:cs typeface="Rockwell"/>
              <a:sym typeface="Arial"/>
            </a:endParaRPr>
          </a:p>
          <a:p>
            <a:pPr lvl="1"/>
            <a:r>
              <a:rPr lang="en-US" sz="2500" dirty="0">
                <a:latin typeface="Rockwell"/>
                <a:cs typeface="Rockwell"/>
                <a:sym typeface="Arial"/>
              </a:rPr>
              <a:t>“bread </a:t>
            </a:r>
            <a:r>
              <a:rPr lang="en-US" sz="2500" dirty="0" smtClean="0">
                <a:latin typeface="Rockwell"/>
                <a:cs typeface="Rockwell"/>
                <a:sym typeface="Arial"/>
              </a:rPr>
              <a:t>basket</a:t>
            </a:r>
            <a:r>
              <a:rPr lang="en-US" sz="2500" dirty="0">
                <a:latin typeface="Rockwell"/>
                <a:cs typeface="Rockwell"/>
                <a:sym typeface="Arial"/>
              </a:rPr>
              <a:t>” of colonies</a:t>
            </a:r>
          </a:p>
          <a:p>
            <a:r>
              <a:rPr lang="en-US" sz="2500" dirty="0" smtClean="0">
                <a:latin typeface="Rockwell"/>
                <a:cs typeface="Rockwell"/>
                <a:sym typeface="Arial"/>
              </a:rPr>
              <a:t>Eventually transition into manufacturing and trade</a:t>
            </a:r>
            <a:endParaRPr sz="2500" dirty="0">
              <a:latin typeface="Rockwell"/>
              <a:cs typeface="Rockwell"/>
              <a:sym typeface="Arial"/>
            </a:endParaRPr>
          </a:p>
        </p:txBody>
      </p:sp>
    </p:spTree>
    <p:extLst>
      <p:ext uri="{BB962C8B-B14F-4D97-AF65-F5344CB8AC3E}">
        <p14:creationId xmlns:p14="http://schemas.microsoft.com/office/powerpoint/2010/main" val="2386650414"/>
      </p:ext>
    </p:extLst>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a:t>Compare and contrast the three colonial regions, accounting for economic, political, and social similarities and differences.</a:t>
            </a:r>
          </a:p>
          <a:p>
            <a:endParaRPr lang="en-US" dirty="0"/>
          </a:p>
        </p:txBody>
      </p:sp>
    </p:spTree>
    <p:extLst>
      <p:ext uri="{BB962C8B-B14F-4D97-AF65-F5344CB8AC3E}">
        <p14:creationId xmlns:p14="http://schemas.microsoft.com/office/powerpoint/2010/main" val="2969184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44"/>
            <a:ext cx="8229600" cy="1143000"/>
          </a:xfrm>
        </p:spPr>
        <p:txBody>
          <a:bodyPr>
            <a:normAutofit/>
          </a:bodyPr>
          <a:lstStyle/>
          <a:p>
            <a:r>
              <a:rPr lang="en-US" dirty="0" smtClean="0">
                <a:latin typeface="Rockwell"/>
                <a:cs typeface="Rockwell"/>
              </a:rPr>
              <a:t>New York</a:t>
            </a:r>
            <a:endParaRPr lang="en-US" dirty="0">
              <a:latin typeface="Rockwell"/>
              <a:cs typeface="Rockwell"/>
            </a:endParaRPr>
          </a:p>
        </p:txBody>
      </p:sp>
      <p:sp>
        <p:nvSpPr>
          <p:cNvPr id="3" name="Content Placeholder 2"/>
          <p:cNvSpPr>
            <a:spLocks noGrp="1"/>
          </p:cNvSpPr>
          <p:nvPr>
            <p:ph sz="half" idx="1"/>
          </p:nvPr>
        </p:nvSpPr>
        <p:spPr>
          <a:xfrm>
            <a:off x="264596" y="1447800"/>
            <a:ext cx="4383604" cy="5105400"/>
          </a:xfrm>
        </p:spPr>
        <p:txBody>
          <a:bodyPr>
            <a:normAutofit fontScale="92500" lnSpcReduction="20000"/>
          </a:bodyPr>
          <a:lstStyle/>
          <a:p>
            <a:pPr>
              <a:buClr>
                <a:schemeClr val="tx1"/>
              </a:buClr>
            </a:pPr>
            <a:r>
              <a:rPr lang="en-US" dirty="0" smtClean="0">
                <a:latin typeface="Rockwell"/>
                <a:cs typeface="Rockwell"/>
              </a:rPr>
              <a:t>Founded</a:t>
            </a:r>
          </a:p>
          <a:p>
            <a:pPr lvl="1">
              <a:buClr>
                <a:schemeClr val="tx1"/>
              </a:buClr>
              <a:buFont typeface="Arial"/>
              <a:buChar char="•"/>
            </a:pPr>
            <a:r>
              <a:rPr lang="en-US" dirty="0" smtClean="0">
                <a:latin typeface="Rockwell"/>
                <a:cs typeface="Rockwell"/>
              </a:rPr>
              <a:t>1626</a:t>
            </a:r>
          </a:p>
          <a:p>
            <a:pPr>
              <a:buClr>
                <a:schemeClr val="tx1"/>
              </a:buClr>
            </a:pPr>
            <a:r>
              <a:rPr lang="en-US" dirty="0" smtClean="0">
                <a:latin typeface="Rockwell"/>
                <a:cs typeface="Rockwell"/>
              </a:rPr>
              <a:t>Founder</a:t>
            </a:r>
          </a:p>
          <a:p>
            <a:pPr lvl="1">
              <a:buClr>
                <a:schemeClr val="tx1"/>
              </a:buClr>
              <a:buFont typeface="Arial"/>
              <a:buChar char="•"/>
            </a:pPr>
            <a:r>
              <a:rPr lang="en-US" dirty="0" smtClean="0">
                <a:latin typeface="Rockwell"/>
                <a:cs typeface="Rockwell"/>
              </a:rPr>
              <a:t>Dutch settlers</a:t>
            </a:r>
          </a:p>
          <a:p>
            <a:pPr>
              <a:buClr>
                <a:schemeClr val="tx1"/>
              </a:buClr>
            </a:pPr>
            <a:r>
              <a:rPr lang="en-US" dirty="0" smtClean="0">
                <a:latin typeface="Rockwell"/>
                <a:cs typeface="Rockwell"/>
              </a:rPr>
              <a:t>Purpose</a:t>
            </a:r>
          </a:p>
          <a:p>
            <a:pPr lvl="1">
              <a:buClr>
                <a:schemeClr val="tx1"/>
              </a:buClr>
              <a:buFont typeface="Arial"/>
              <a:buChar char="•"/>
            </a:pPr>
            <a:r>
              <a:rPr lang="en-US" dirty="0" smtClean="0">
                <a:latin typeface="Rockwell"/>
                <a:cs typeface="Rockwell"/>
              </a:rPr>
              <a:t>Economic gain</a:t>
            </a:r>
          </a:p>
          <a:p>
            <a:pPr>
              <a:buClr>
                <a:schemeClr val="tx1"/>
              </a:buClr>
            </a:pPr>
            <a:r>
              <a:rPr lang="en-US" dirty="0" smtClean="0">
                <a:latin typeface="Rockwell"/>
                <a:cs typeface="Rockwell"/>
              </a:rPr>
              <a:t>Economy</a:t>
            </a:r>
          </a:p>
          <a:p>
            <a:pPr lvl="1">
              <a:buClr>
                <a:schemeClr val="tx1"/>
              </a:buClr>
              <a:buFont typeface="Arial"/>
              <a:buChar char="•"/>
            </a:pPr>
            <a:r>
              <a:rPr lang="en-US" dirty="0" smtClean="0">
                <a:latin typeface="Rockwell"/>
                <a:cs typeface="Rockwell"/>
              </a:rPr>
              <a:t>Fur, </a:t>
            </a:r>
            <a:r>
              <a:rPr lang="en-US" dirty="0" err="1" smtClean="0">
                <a:latin typeface="Rockwell"/>
                <a:cs typeface="Rockwell"/>
              </a:rPr>
              <a:t>patroonships</a:t>
            </a:r>
            <a:endParaRPr lang="en-US" dirty="0" smtClean="0">
              <a:latin typeface="Rockwell"/>
              <a:cs typeface="Rockwell"/>
            </a:endParaRPr>
          </a:p>
          <a:p>
            <a:pPr lvl="1">
              <a:buClr>
                <a:schemeClr val="tx1"/>
              </a:buClr>
              <a:buFont typeface="Arial"/>
              <a:buChar char="•"/>
            </a:pPr>
            <a:r>
              <a:rPr lang="en-US" dirty="0" smtClean="0">
                <a:latin typeface="Rockwell"/>
                <a:cs typeface="Rockwell"/>
              </a:rPr>
              <a:t>Manhattan port</a:t>
            </a:r>
          </a:p>
          <a:p>
            <a:pPr lvl="1">
              <a:buClr>
                <a:schemeClr val="tx1"/>
              </a:buClr>
              <a:buFont typeface="Arial"/>
              <a:buChar char="•"/>
            </a:pPr>
            <a:r>
              <a:rPr lang="en-US" dirty="0" smtClean="0">
                <a:latin typeface="Rockwell"/>
                <a:cs typeface="Rockwell"/>
              </a:rPr>
              <a:t>Hudson River farming</a:t>
            </a:r>
          </a:p>
          <a:p>
            <a:pPr>
              <a:buClr>
                <a:schemeClr val="tx1"/>
              </a:buClr>
            </a:pPr>
            <a:r>
              <a:rPr lang="en-US" dirty="0" smtClean="0">
                <a:latin typeface="Rockwell"/>
                <a:cs typeface="Rockwell"/>
              </a:rPr>
              <a:t>Government</a:t>
            </a:r>
          </a:p>
          <a:p>
            <a:pPr lvl="1">
              <a:buClr>
                <a:schemeClr val="tx1"/>
              </a:buClr>
              <a:buFont typeface="Arial"/>
              <a:buChar char="•"/>
            </a:pPr>
            <a:r>
              <a:rPr lang="en-US" dirty="0" smtClean="0">
                <a:latin typeface="Rockwell"/>
                <a:cs typeface="Rockwell"/>
              </a:rPr>
              <a:t>Royal colony</a:t>
            </a:r>
          </a:p>
          <a:p>
            <a:pPr lvl="1">
              <a:buClr>
                <a:schemeClr val="tx1"/>
              </a:buClr>
              <a:buFont typeface="Arial"/>
              <a:buChar char="•"/>
            </a:pPr>
            <a:r>
              <a:rPr lang="en-US" dirty="0" smtClean="0">
                <a:latin typeface="Rockwell"/>
                <a:cs typeface="Rockwell"/>
              </a:rPr>
              <a:t>Peter Stuyvesant</a:t>
            </a:r>
          </a:p>
        </p:txBody>
      </p:sp>
      <p:sp>
        <p:nvSpPr>
          <p:cNvPr id="5" name="Content Placeholder 2"/>
          <p:cNvSpPr>
            <a:spLocks noGrp="1"/>
          </p:cNvSpPr>
          <p:nvPr>
            <p:ph sz="half" idx="2"/>
          </p:nvPr>
        </p:nvSpPr>
        <p:spPr>
          <a:xfrm>
            <a:off x="4648199" y="1447800"/>
            <a:ext cx="4330427" cy="4572000"/>
          </a:xfrm>
        </p:spPr>
        <p:txBody>
          <a:bodyPr>
            <a:normAutofit fontScale="92500" lnSpcReduction="20000"/>
          </a:bodyPr>
          <a:lstStyle/>
          <a:p>
            <a:pPr>
              <a:lnSpc>
                <a:spcPct val="120000"/>
              </a:lnSpc>
              <a:spcBef>
                <a:spcPts val="0"/>
              </a:spcBef>
              <a:buClr>
                <a:schemeClr val="tx1"/>
              </a:buClr>
            </a:pPr>
            <a:r>
              <a:rPr lang="en-US" dirty="0" smtClean="0">
                <a:latin typeface="Rockwell"/>
                <a:cs typeface="Rockwell"/>
              </a:rPr>
              <a:t>Ethnic/Social/Religious</a:t>
            </a:r>
          </a:p>
          <a:p>
            <a:pPr lvl="1">
              <a:lnSpc>
                <a:spcPct val="120000"/>
              </a:lnSpc>
              <a:spcBef>
                <a:spcPts val="0"/>
              </a:spcBef>
              <a:buClr>
                <a:schemeClr val="tx1"/>
              </a:buClr>
              <a:buFont typeface="Arial"/>
              <a:buChar char="•"/>
            </a:pPr>
            <a:r>
              <a:rPr lang="en-US" dirty="0" err="1" smtClean="0">
                <a:latin typeface="Rockwell"/>
                <a:cs typeface="Rockwell"/>
              </a:rPr>
              <a:t>Lenape</a:t>
            </a:r>
            <a:r>
              <a:rPr lang="en-US" dirty="0" smtClean="0">
                <a:latin typeface="Rockwell"/>
                <a:cs typeface="Rockwell"/>
              </a:rPr>
              <a:t> &amp; Iroquois</a:t>
            </a:r>
          </a:p>
          <a:p>
            <a:pPr lvl="1">
              <a:lnSpc>
                <a:spcPct val="120000"/>
              </a:lnSpc>
              <a:spcBef>
                <a:spcPts val="0"/>
              </a:spcBef>
              <a:buClr>
                <a:schemeClr val="tx1"/>
              </a:buClr>
              <a:buFont typeface="Arial"/>
              <a:buChar char="•"/>
            </a:pPr>
            <a:r>
              <a:rPr lang="en-US" dirty="0" smtClean="0">
                <a:latin typeface="Rockwell"/>
                <a:cs typeface="Rockwell"/>
              </a:rPr>
              <a:t>“New Amsterdam”</a:t>
            </a:r>
          </a:p>
          <a:p>
            <a:pPr lvl="1">
              <a:lnSpc>
                <a:spcPct val="120000"/>
              </a:lnSpc>
              <a:spcBef>
                <a:spcPts val="0"/>
              </a:spcBef>
              <a:buClr>
                <a:schemeClr val="tx1"/>
              </a:buClr>
              <a:buFont typeface="Arial"/>
              <a:buChar char="•"/>
            </a:pPr>
            <a:r>
              <a:rPr lang="en-US" dirty="0" smtClean="0">
                <a:latin typeface="Rockwell"/>
                <a:cs typeface="Rockwell"/>
              </a:rPr>
              <a:t>Limited slavery</a:t>
            </a:r>
          </a:p>
          <a:p>
            <a:pPr lvl="1">
              <a:lnSpc>
                <a:spcPct val="120000"/>
              </a:lnSpc>
              <a:spcBef>
                <a:spcPts val="0"/>
              </a:spcBef>
              <a:buClr>
                <a:schemeClr val="tx1"/>
              </a:buClr>
              <a:buFont typeface="Arial"/>
              <a:buChar char="•"/>
            </a:pPr>
            <a:r>
              <a:rPr lang="en-US" dirty="0" smtClean="0">
                <a:latin typeface="Rockwell"/>
                <a:cs typeface="Rockwell"/>
              </a:rPr>
              <a:t>English took control during Anglo-Dutch Wars</a:t>
            </a:r>
          </a:p>
          <a:p>
            <a:pPr lvl="1">
              <a:lnSpc>
                <a:spcPct val="120000"/>
              </a:lnSpc>
              <a:spcBef>
                <a:spcPts val="0"/>
              </a:spcBef>
              <a:buClr>
                <a:schemeClr val="tx1"/>
              </a:buClr>
              <a:buFont typeface="Arial"/>
              <a:buChar char="•"/>
            </a:pPr>
            <a:r>
              <a:rPr lang="en-US" dirty="0" smtClean="0">
                <a:latin typeface="Rockwell"/>
                <a:cs typeface="Rockwell"/>
              </a:rPr>
              <a:t>Dutch Reformed </a:t>
            </a:r>
            <a:br>
              <a:rPr lang="en-US" dirty="0" smtClean="0">
                <a:latin typeface="Rockwell"/>
                <a:cs typeface="Rockwell"/>
              </a:rPr>
            </a:br>
            <a:r>
              <a:rPr lang="en-US" dirty="0" smtClean="0">
                <a:latin typeface="Rockwell"/>
                <a:cs typeface="Rockwell"/>
              </a:rPr>
              <a:t>&amp; Anglican Churches</a:t>
            </a:r>
          </a:p>
        </p:txBody>
      </p:sp>
    </p:spTree>
    <p:extLst>
      <p:ext uri="{BB962C8B-B14F-4D97-AF65-F5344CB8AC3E}">
        <p14:creationId xmlns:p14="http://schemas.microsoft.com/office/powerpoint/2010/main" val="78405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69"/>
            <a:ext cx="8229600" cy="1143000"/>
          </a:xfrm>
        </p:spPr>
        <p:txBody>
          <a:bodyPr>
            <a:normAutofit/>
          </a:bodyPr>
          <a:lstStyle/>
          <a:p>
            <a:r>
              <a:rPr lang="en-US" dirty="0" smtClean="0">
                <a:latin typeface="Rockwell"/>
                <a:cs typeface="Rockwell"/>
              </a:rPr>
              <a:t>Pennsylvania</a:t>
            </a:r>
            <a:endParaRPr lang="en-US" dirty="0">
              <a:latin typeface="Rockwell"/>
              <a:cs typeface="Rockwell"/>
            </a:endParaRPr>
          </a:p>
        </p:txBody>
      </p:sp>
      <p:sp>
        <p:nvSpPr>
          <p:cNvPr id="3" name="Content Placeholder 2"/>
          <p:cNvSpPr>
            <a:spLocks noGrp="1"/>
          </p:cNvSpPr>
          <p:nvPr>
            <p:ph sz="half" idx="1"/>
          </p:nvPr>
        </p:nvSpPr>
        <p:spPr>
          <a:xfrm>
            <a:off x="457200" y="1447800"/>
            <a:ext cx="4191000" cy="5105400"/>
          </a:xfrm>
        </p:spPr>
        <p:txBody>
          <a:bodyPr>
            <a:normAutofit lnSpcReduction="10000"/>
          </a:bodyPr>
          <a:lstStyle/>
          <a:p>
            <a:r>
              <a:rPr lang="en-US" dirty="0" smtClean="0">
                <a:latin typeface="Rockwell"/>
                <a:cs typeface="Rockwell"/>
              </a:rPr>
              <a:t>Founded</a:t>
            </a:r>
          </a:p>
          <a:p>
            <a:pPr lvl="1"/>
            <a:r>
              <a:rPr lang="en-US" dirty="0" smtClean="0">
                <a:latin typeface="Rockwell"/>
                <a:cs typeface="Rockwell"/>
              </a:rPr>
              <a:t>1682</a:t>
            </a:r>
          </a:p>
          <a:p>
            <a:r>
              <a:rPr lang="en-US" dirty="0" smtClean="0">
                <a:latin typeface="Rockwell"/>
                <a:cs typeface="Rockwell"/>
              </a:rPr>
              <a:t>Founder</a:t>
            </a:r>
          </a:p>
          <a:p>
            <a:pPr lvl="1"/>
            <a:r>
              <a:rPr lang="en-US" dirty="0" smtClean="0">
                <a:latin typeface="Rockwell"/>
                <a:cs typeface="Rockwell"/>
              </a:rPr>
              <a:t>William Penn</a:t>
            </a:r>
          </a:p>
          <a:p>
            <a:r>
              <a:rPr lang="en-US" dirty="0" smtClean="0">
                <a:latin typeface="Rockwell"/>
                <a:cs typeface="Rockwell"/>
              </a:rPr>
              <a:t>Purpose</a:t>
            </a:r>
          </a:p>
          <a:p>
            <a:pPr lvl="1"/>
            <a:r>
              <a:rPr lang="en-US" dirty="0" smtClean="0">
                <a:latin typeface="Rockwell"/>
                <a:cs typeface="Rockwell"/>
              </a:rPr>
              <a:t>Haven for Quakers</a:t>
            </a:r>
          </a:p>
          <a:p>
            <a:r>
              <a:rPr lang="en-US" dirty="0" smtClean="0">
                <a:latin typeface="Rockwell"/>
                <a:cs typeface="Rockwell"/>
              </a:rPr>
              <a:t>Economy</a:t>
            </a:r>
          </a:p>
          <a:p>
            <a:pPr lvl="1"/>
            <a:r>
              <a:rPr lang="en-US" dirty="0" smtClean="0">
                <a:latin typeface="Rockwell"/>
                <a:cs typeface="Rockwell"/>
              </a:rPr>
              <a:t>Wheat, oats, Philadelphia port</a:t>
            </a:r>
          </a:p>
          <a:p>
            <a:r>
              <a:rPr lang="en-US" dirty="0" smtClean="0">
                <a:latin typeface="Rockwell"/>
                <a:cs typeface="Rockwell"/>
              </a:rPr>
              <a:t>Government</a:t>
            </a:r>
          </a:p>
          <a:p>
            <a:pPr lvl="1"/>
            <a:r>
              <a:rPr lang="en-US" dirty="0" smtClean="0">
                <a:latin typeface="Rockwell"/>
                <a:cs typeface="Rockwell"/>
              </a:rPr>
              <a:t>“Restoration” colony</a:t>
            </a:r>
          </a:p>
        </p:txBody>
      </p:sp>
      <p:sp>
        <p:nvSpPr>
          <p:cNvPr id="5" name="Content Placeholder 2"/>
          <p:cNvSpPr>
            <a:spLocks noGrp="1"/>
          </p:cNvSpPr>
          <p:nvPr>
            <p:ph sz="half" idx="2"/>
          </p:nvPr>
        </p:nvSpPr>
        <p:spPr>
          <a:xfrm>
            <a:off x="4648200" y="1447800"/>
            <a:ext cx="4038600" cy="4572000"/>
          </a:xfrm>
        </p:spPr>
        <p:txBody>
          <a:bodyPr>
            <a:normAutofit lnSpcReduction="10000"/>
          </a:bodyPr>
          <a:lstStyle/>
          <a:p>
            <a:r>
              <a:rPr lang="en-US" dirty="0" smtClean="0">
                <a:latin typeface="Rockwell"/>
                <a:cs typeface="Rockwell"/>
              </a:rPr>
              <a:t>Ethnic/Social/Religious</a:t>
            </a:r>
          </a:p>
          <a:p>
            <a:pPr lvl="1"/>
            <a:r>
              <a:rPr lang="en-US" dirty="0" err="1" smtClean="0">
                <a:latin typeface="Rockwell"/>
                <a:cs typeface="Rockwell"/>
              </a:rPr>
              <a:t>Lenape</a:t>
            </a:r>
            <a:r>
              <a:rPr lang="en-US" dirty="0" smtClean="0">
                <a:latin typeface="Rockwell"/>
                <a:cs typeface="Rockwell"/>
              </a:rPr>
              <a:t>, peaceful (early) Indian relations</a:t>
            </a:r>
          </a:p>
          <a:p>
            <a:pPr lvl="1"/>
            <a:r>
              <a:rPr lang="en-US" dirty="0" smtClean="0">
                <a:latin typeface="Rockwell"/>
                <a:cs typeface="Rockwell"/>
              </a:rPr>
              <a:t>English (later, Germans and Scots-Irish)</a:t>
            </a:r>
          </a:p>
          <a:p>
            <a:pPr lvl="1"/>
            <a:r>
              <a:rPr lang="en-US" dirty="0" smtClean="0">
                <a:latin typeface="Rockwell"/>
                <a:cs typeface="Rockwell"/>
              </a:rPr>
              <a:t>Tolerance: Quakers, Mennonites, Amish</a:t>
            </a:r>
          </a:p>
          <a:p>
            <a:pPr lvl="1"/>
            <a:r>
              <a:rPr lang="en-US" dirty="0" smtClean="0">
                <a:latin typeface="Rockwell"/>
                <a:cs typeface="Rockwell"/>
              </a:rPr>
              <a:t>Limited slavery</a:t>
            </a:r>
          </a:p>
        </p:txBody>
      </p:sp>
    </p:spTree>
    <p:extLst>
      <p:ext uri="{BB962C8B-B14F-4D97-AF65-F5344CB8AC3E}">
        <p14:creationId xmlns:p14="http://schemas.microsoft.com/office/powerpoint/2010/main" val="2167893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43" name="Rectangle 3"/>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44" name="Rectangle 4"/>
          <p:cNvSpPr>
            <a:spLocks noGrp="1" noChangeArrowheads="1"/>
          </p:cNvSpPr>
          <p:nvPr>
            <p:ph type="title"/>
          </p:nvPr>
        </p:nvSpPr>
        <p:spPr>
          <a:xfrm>
            <a:off x="838200" y="20638"/>
            <a:ext cx="74676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dirty="0">
                <a:latin typeface="Rockwell"/>
                <a:cs typeface="Rockwell"/>
              </a:rPr>
              <a:t>Penn's "Holy Experiment"</a:t>
            </a:r>
          </a:p>
        </p:txBody>
      </p:sp>
      <p:sp>
        <p:nvSpPr>
          <p:cNvPr id="61445" name="Rectangle 5"/>
          <p:cNvSpPr>
            <a:spLocks noGrp="1" noChangeArrowheads="1"/>
          </p:cNvSpPr>
          <p:nvPr>
            <p:ph idx="1"/>
          </p:nvPr>
        </p:nvSpPr>
        <p:spPr>
          <a:xfrm>
            <a:off x="381000" y="1308577"/>
            <a:ext cx="8382000" cy="5549423"/>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a:lnSpc>
                <a:spcPct val="90000"/>
              </a:lnSpc>
            </a:pPr>
            <a:r>
              <a:rPr lang="en-US" sz="2800" dirty="0">
                <a:latin typeface="Rockwell"/>
                <a:cs typeface="Rockwell"/>
              </a:rPr>
              <a:t>Quakers were persecuted in New England for their beliefs; William Penn founded Pennsylvania in 1681 as a </a:t>
            </a:r>
            <a:r>
              <a:rPr lang="ja-JP" altLang="en-US" sz="2800" dirty="0">
                <a:latin typeface="Rockwell"/>
                <a:cs typeface="Rockwell"/>
              </a:rPr>
              <a:t>“</a:t>
            </a:r>
            <a:r>
              <a:rPr lang="en-US" sz="2800" dirty="0">
                <a:latin typeface="Rockwell"/>
                <a:cs typeface="Rockwell"/>
              </a:rPr>
              <a:t>holy experiment</a:t>
            </a:r>
            <a:r>
              <a:rPr lang="ja-JP" altLang="en-US" sz="2800" dirty="0">
                <a:latin typeface="Rockwell"/>
                <a:cs typeface="Rockwell"/>
              </a:rPr>
              <a:t>”</a:t>
            </a:r>
            <a:r>
              <a:rPr lang="en-US" sz="2800" dirty="0">
                <a:latin typeface="Rockwell"/>
                <a:cs typeface="Rockwell"/>
              </a:rPr>
              <a:t> </a:t>
            </a:r>
          </a:p>
          <a:p>
            <a:pPr lvl="1">
              <a:lnSpc>
                <a:spcPct val="90000"/>
              </a:lnSpc>
              <a:buSzPct val="75000"/>
              <a:buFont typeface="Arial"/>
              <a:buChar char="•"/>
            </a:pPr>
            <a:r>
              <a:rPr lang="en-US" dirty="0">
                <a:latin typeface="Rockwell"/>
                <a:cs typeface="Rockwell"/>
              </a:rPr>
              <a:t>As a society run on Quaker principles that promoted religious toleration &amp; protection of the rights of property-less</a:t>
            </a:r>
          </a:p>
          <a:p>
            <a:pPr lvl="1">
              <a:lnSpc>
                <a:spcPct val="90000"/>
              </a:lnSpc>
              <a:buFont typeface="Arial"/>
              <a:buChar char="•"/>
            </a:pPr>
            <a:r>
              <a:rPr lang="en-US" dirty="0">
                <a:latin typeface="Rockwell"/>
                <a:cs typeface="Rockwell"/>
              </a:rPr>
              <a:t>Appealed to English, Welsh, Irish, German immigrants </a:t>
            </a:r>
          </a:p>
        </p:txBody>
      </p:sp>
    </p:spTree>
    <p:extLst>
      <p:ext uri="{BB962C8B-B14F-4D97-AF65-F5344CB8AC3E}">
        <p14:creationId xmlns:p14="http://schemas.microsoft.com/office/powerpoint/2010/main" val="33282240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2706"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2707" name="Rectangle 4"/>
          <p:cNvSpPr>
            <a:spLocks noGrp="1" noChangeArrowheads="1"/>
          </p:cNvSpPr>
          <p:nvPr>
            <p:ph type="title"/>
          </p:nvPr>
        </p:nvSpPr>
        <p:spPr>
          <a:xfrm>
            <a:off x="192657" y="304800"/>
            <a:ext cx="8798943" cy="838200"/>
          </a:xfrm>
          <a:noFill/>
        </p:spPr>
        <p:txBody>
          <a:bodyPr lIns="90488" tIns="44450" rIns="90488" bIns="44450"/>
          <a:lstStyle/>
          <a:p>
            <a:pPr eaLnBrk="1" hangingPunct="1"/>
            <a:r>
              <a:rPr lang="en-US">
                <a:latin typeface="Rockwell"/>
                <a:cs typeface="Rockwell"/>
              </a:rPr>
              <a:t>Settling Pennsylvania</a:t>
            </a:r>
          </a:p>
        </p:txBody>
      </p:sp>
      <p:sp>
        <p:nvSpPr>
          <p:cNvPr id="72708" name="Rectangle 5"/>
          <p:cNvSpPr>
            <a:spLocks noGrp="1" noChangeArrowheads="1"/>
          </p:cNvSpPr>
          <p:nvPr>
            <p:ph idx="1"/>
          </p:nvPr>
        </p:nvSpPr>
        <p:spPr>
          <a:xfrm>
            <a:off x="0" y="1295400"/>
            <a:ext cx="9144000" cy="5562600"/>
          </a:xfrm>
        </p:spPr>
        <p:txBody>
          <a:bodyPr lIns="90488" tIns="44450" rIns="90488" bIns="44450"/>
          <a:lstStyle/>
          <a:p>
            <a:pPr eaLnBrk="1" hangingPunct="1"/>
            <a:r>
              <a:rPr lang="en-US" dirty="0">
                <a:latin typeface="Rockwell"/>
                <a:cs typeface="Rockwell"/>
              </a:rPr>
              <a:t>Immigration to PA led to a very ethnically, nationally, &amp; religiously diverse population</a:t>
            </a:r>
          </a:p>
          <a:p>
            <a:pPr eaLnBrk="1" hangingPunct="1"/>
            <a:r>
              <a:rPr lang="en-US" dirty="0">
                <a:latin typeface="Rockwell"/>
                <a:cs typeface="Rockwell"/>
              </a:rPr>
              <a:t>Quarrels were common (unlike homogeneous VA &amp; Mass Bay colonies), but PA prospered</a:t>
            </a:r>
          </a:p>
          <a:p>
            <a:pPr eaLnBrk="1" hangingPunct="1"/>
            <a:r>
              <a:rPr lang="en-US" dirty="0">
                <a:latin typeface="Rockwell"/>
                <a:cs typeface="Rockwell"/>
              </a:rPr>
              <a:t>In 1701, Penn granted self-rule to PA colonists &amp; independence to Delaware counties</a:t>
            </a:r>
          </a:p>
        </p:txBody>
      </p:sp>
    </p:spTree>
    <p:extLst>
      <p:ext uri="{BB962C8B-B14F-4D97-AF65-F5344CB8AC3E}">
        <p14:creationId xmlns:p14="http://schemas.microsoft.com/office/powerpoint/2010/main" val="39760933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Early Settlers in Pennsylvania</a:t>
            </a:r>
            <a:endParaRPr lang="en-US" dirty="0"/>
          </a:p>
        </p:txBody>
      </p:sp>
      <p:sp>
        <p:nvSpPr>
          <p:cNvPr id="3" name="Content Placeholder 2"/>
          <p:cNvSpPr>
            <a:spLocks noGrp="1"/>
          </p:cNvSpPr>
          <p:nvPr>
            <p:ph idx="1"/>
          </p:nvPr>
        </p:nvSpPr>
        <p:spPr/>
        <p:txBody>
          <a:bodyPr/>
          <a:lstStyle/>
          <a:p>
            <a:pPr marL="0" indent="0">
              <a:buNone/>
            </a:pPr>
            <a:r>
              <a:rPr lang="en-US" dirty="0" smtClean="0"/>
              <a:t>Text Analysis</a:t>
            </a:r>
            <a:endParaRPr lang="en-US" dirty="0"/>
          </a:p>
        </p:txBody>
      </p:sp>
    </p:spTree>
    <p:extLst>
      <p:ext uri="{BB962C8B-B14F-4D97-AF65-F5344CB8AC3E}">
        <p14:creationId xmlns:p14="http://schemas.microsoft.com/office/powerpoint/2010/main" val="3976600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Check</a:t>
            </a:r>
            <a:endParaRPr lang="en-US" dirty="0"/>
          </a:p>
        </p:txBody>
      </p:sp>
      <p:sp>
        <p:nvSpPr>
          <p:cNvPr id="3" name="Content Placeholder 2"/>
          <p:cNvSpPr>
            <a:spLocks noGrp="1"/>
          </p:cNvSpPr>
          <p:nvPr>
            <p:ph idx="1"/>
          </p:nvPr>
        </p:nvSpPr>
        <p:spPr/>
        <p:txBody>
          <a:bodyPr/>
          <a:lstStyle/>
          <a:p>
            <a:r>
              <a:rPr lang="en-US" dirty="0" smtClean="0"/>
              <a:t>Compare Penn and Pennsylvania's ‘Holy Experiment’ with Winthrop and Massachusetts’ “City on a Hill.”</a:t>
            </a:r>
            <a:endParaRPr lang="en-US" dirty="0"/>
          </a:p>
        </p:txBody>
      </p:sp>
    </p:spTree>
    <p:extLst>
      <p:ext uri="{BB962C8B-B14F-4D97-AF65-F5344CB8AC3E}">
        <p14:creationId xmlns:p14="http://schemas.microsoft.com/office/powerpoint/2010/main" val="76675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311" y="-35806"/>
            <a:ext cx="7467600" cy="1143000"/>
          </a:xfrm>
        </p:spPr>
        <p:txBody>
          <a:bodyPr>
            <a:normAutofit/>
          </a:bodyPr>
          <a:lstStyle/>
          <a:p>
            <a:r>
              <a:rPr lang="en-US" dirty="0" smtClean="0">
                <a:latin typeface="Rockwell"/>
                <a:cs typeface="Rockwell"/>
              </a:rPr>
              <a:t>Ports &amp; Growing Cities</a:t>
            </a:r>
            <a:endParaRPr lang="en-US" dirty="0">
              <a:latin typeface="Rockwell"/>
              <a:cs typeface="Rockwell"/>
            </a:endParaRPr>
          </a:p>
        </p:txBody>
      </p:sp>
      <p:pic>
        <p:nvPicPr>
          <p:cNvPr id="4" name="Picture 3" descr="ch04_08"/>
          <p:cNvPicPr>
            <a:picLocks noChangeAspect="1" noChangeArrowheads="1"/>
          </p:cNvPicPr>
          <p:nvPr/>
        </p:nvPicPr>
        <p:blipFill>
          <a:blip r:embed="rId2" cstate="print">
            <a:lum bright="-6000" contrast="18000"/>
          </a:blip>
          <a:srcRect t="23810"/>
          <a:stretch>
            <a:fillRect/>
          </a:stretch>
        </p:blipFill>
        <p:spPr bwMode="auto">
          <a:xfrm>
            <a:off x="1608668" y="935036"/>
            <a:ext cx="6110110" cy="5795964"/>
          </a:xfrm>
          <a:prstGeom prst="rect">
            <a:avLst/>
          </a:prstGeom>
          <a:noFill/>
          <a:ln w="9525">
            <a:noFill/>
            <a:miter lim="800000"/>
            <a:headEnd/>
            <a:tailEnd/>
          </a:ln>
        </p:spPr>
      </p:pic>
    </p:spTree>
    <p:extLst>
      <p:ext uri="{BB962C8B-B14F-4D97-AF65-F5344CB8AC3E}">
        <p14:creationId xmlns:p14="http://schemas.microsoft.com/office/powerpoint/2010/main" val="2469454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675318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7827" name="Rectangle 3"/>
          <p:cNvSpPr>
            <a:spLocks noChangeArrowheads="1"/>
          </p:cNvSpPr>
          <p:nvPr/>
        </p:nvSpPr>
        <p:spPr bwMode="auto">
          <a:xfrm>
            <a:off x="576258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7828" name="Rectangle 4"/>
          <p:cNvSpPr>
            <a:spLocks noGrp="1" noChangeArrowheads="1"/>
          </p:cNvSpPr>
          <p:nvPr>
            <p:ph type="title"/>
          </p:nvPr>
        </p:nvSpPr>
        <p:spPr>
          <a:xfrm>
            <a:off x="838200" y="-31552"/>
            <a:ext cx="74676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dirty="0">
                <a:latin typeface="Rockwell"/>
                <a:cs typeface="Rockwell"/>
              </a:rPr>
              <a:t>Conclusions</a:t>
            </a:r>
          </a:p>
        </p:txBody>
      </p:sp>
      <p:sp>
        <p:nvSpPr>
          <p:cNvPr id="77829" name="Rectangle 5"/>
          <p:cNvSpPr>
            <a:spLocks noGrp="1" noChangeArrowheads="1"/>
          </p:cNvSpPr>
          <p:nvPr>
            <p:ph idx="1"/>
          </p:nvPr>
        </p:nvSpPr>
        <p:spPr>
          <a:xfrm>
            <a:off x="396833" y="1040885"/>
            <a:ext cx="8350334" cy="5465762"/>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r>
              <a:rPr lang="en-US" sz="2800" dirty="0">
                <a:latin typeface="Rockwell"/>
                <a:cs typeface="Rockwell"/>
              </a:rPr>
              <a:t>All the colonies faced early an struggle to survive </a:t>
            </a:r>
          </a:p>
          <a:p>
            <a:r>
              <a:rPr lang="en-US" sz="2800" i="1" dirty="0">
                <a:latin typeface="Rockwell"/>
                <a:cs typeface="Rockwell"/>
              </a:rPr>
              <a:t>Distinct</a:t>
            </a:r>
            <a:r>
              <a:rPr lang="en-US" sz="2800" dirty="0">
                <a:latin typeface="Rockwell"/>
                <a:cs typeface="Rockwell"/>
              </a:rPr>
              <a:t> regional differences intensified &amp; persisted throughout the colonial period </a:t>
            </a:r>
          </a:p>
          <a:p>
            <a:r>
              <a:rPr lang="en-US" sz="2800" dirty="0">
                <a:latin typeface="Rockwell"/>
                <a:cs typeface="Rockwell"/>
              </a:rPr>
              <a:t>It was not until the American Revolution that colonists began to see themselves as a distinct </a:t>
            </a:r>
            <a:r>
              <a:rPr lang="en-US" altLang="ja-JP" sz="2800" dirty="0" smtClean="0">
                <a:latin typeface="Rockwell"/>
                <a:cs typeface="Rockwell"/>
              </a:rPr>
              <a:t>“</a:t>
            </a:r>
            <a:r>
              <a:rPr lang="en-US" sz="2800" dirty="0" smtClean="0">
                <a:latin typeface="Rockwell"/>
                <a:cs typeface="Rockwell"/>
              </a:rPr>
              <a:t>American” </a:t>
            </a:r>
            <a:r>
              <a:rPr lang="en-US" sz="2800" dirty="0">
                <a:latin typeface="Rockwell"/>
                <a:cs typeface="Rockwell"/>
              </a:rPr>
              <a:t>people</a:t>
            </a:r>
            <a:endParaRPr lang="en-US" sz="2800" dirty="0">
              <a:solidFill>
                <a:srgbClr val="FF0000"/>
              </a:solidFill>
              <a:latin typeface="Rockwell"/>
              <a:cs typeface="Rockwell"/>
            </a:endParaRPr>
          </a:p>
        </p:txBody>
      </p:sp>
    </p:spTree>
    <p:extLst>
      <p:ext uri="{BB962C8B-B14F-4D97-AF65-F5344CB8AC3E}">
        <p14:creationId xmlns:p14="http://schemas.microsoft.com/office/powerpoint/2010/main" val="38857451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pPr eaLnBrk="1" hangingPunct="1"/>
            <a:endParaRPr lang="en-US">
              <a:latin typeface="Franklin Gothic Book" charset="0"/>
            </a:endParaRPr>
          </a:p>
        </p:txBody>
      </p:sp>
      <p:pic>
        <p:nvPicPr>
          <p:cNvPr id="86018" name="Picture 3" descr="DIVI7233TB201"/>
          <p:cNvPicPr>
            <a:picLocks noGrp="1" noChangeAspect="1" noChangeArrowheads="1"/>
          </p:cNvPicPr>
          <p:nvPr>
            <p:ph idx="1"/>
          </p:nvPr>
        </p:nvPicPr>
        <p:blipFill>
          <a:blip r:embed="rId2">
            <a:lum bright="-36000" contrast="66000"/>
            <a:extLst>
              <a:ext uri="{28A0092B-C50C-407E-A947-70E740481C1C}">
                <a14:useLocalDpi xmlns:a14="http://schemas.microsoft.com/office/drawing/2010/main" val="0"/>
              </a:ext>
            </a:extLst>
          </a:blip>
          <a:srcRect/>
          <a:stretch>
            <a:fillRect/>
          </a:stretch>
        </p:blipFill>
        <p:spPr>
          <a:xfrm>
            <a:off x="0" y="0"/>
            <a:ext cx="9144000" cy="7185025"/>
          </a:xfrm>
          <a:noFill/>
        </p:spPr>
      </p:pic>
    </p:spTree>
    <p:extLst>
      <p:ext uri="{BB962C8B-B14F-4D97-AF65-F5344CB8AC3E}">
        <p14:creationId xmlns:p14="http://schemas.microsoft.com/office/powerpoint/2010/main" val="1292549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New England’s Push/Pull</a:t>
            </a:r>
          </a:p>
          <a:p>
            <a:r>
              <a:rPr lang="en-US" dirty="0" smtClean="0"/>
              <a:t>New England Society Foundations</a:t>
            </a:r>
          </a:p>
          <a:p>
            <a:r>
              <a:rPr lang="en-US" dirty="0" smtClean="0"/>
              <a:t>Religion and Massachusetts</a:t>
            </a:r>
          </a:p>
          <a:p>
            <a:r>
              <a:rPr lang="en-US" dirty="0" smtClean="0"/>
              <a:t>Native Conflict in New England</a:t>
            </a:r>
          </a:p>
          <a:p>
            <a:r>
              <a:rPr lang="en-US" dirty="0" smtClean="0"/>
              <a:t>Middle Colonies Economy and Society</a:t>
            </a:r>
            <a:endParaRPr lang="en-US" dirty="0"/>
          </a:p>
        </p:txBody>
      </p:sp>
    </p:spTree>
    <p:extLst>
      <p:ext uri="{BB962C8B-B14F-4D97-AF65-F5344CB8AC3E}">
        <p14:creationId xmlns:p14="http://schemas.microsoft.com/office/powerpoint/2010/main" val="67444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87"/>
          <p:cNvPicPr preferRelativeResize="0"/>
          <p:nvPr/>
        </p:nvPicPr>
        <p:blipFill rotWithShape="1">
          <a:blip r:embed="rId2">
            <a:alphaModFix/>
          </a:blip>
          <a:srcRect/>
          <a:stretch/>
        </p:blipFill>
        <p:spPr>
          <a:xfrm>
            <a:off x="669225" y="17641"/>
            <a:ext cx="7599886" cy="6789026"/>
          </a:xfrm>
          <a:prstGeom prst="rect">
            <a:avLst/>
          </a:prstGeom>
          <a:noFill/>
          <a:ln>
            <a:noFill/>
          </a:ln>
        </p:spPr>
      </p:pic>
    </p:spTree>
    <p:extLst>
      <p:ext uri="{BB962C8B-B14F-4D97-AF65-F5344CB8AC3E}">
        <p14:creationId xmlns:p14="http://schemas.microsoft.com/office/powerpoint/2010/main" val="39332293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0"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1" name="Rectangle 4"/>
          <p:cNvSpPr>
            <a:spLocks noGrp="1" noChangeArrowheads="1"/>
          </p:cNvSpPr>
          <p:nvPr>
            <p:ph type="title"/>
          </p:nvPr>
        </p:nvSpPr>
        <p:spPr>
          <a:xfrm>
            <a:off x="278143" y="274638"/>
            <a:ext cx="8256257" cy="1143000"/>
          </a:xfrm>
          <a:noFill/>
        </p:spPr>
        <p:txBody>
          <a:bodyPr lIns="90488" tIns="44450" rIns="90488" bIns="44450"/>
          <a:lstStyle/>
          <a:p>
            <a:pPr eaLnBrk="1" hangingPunct="1"/>
            <a:r>
              <a:rPr lang="en-US">
                <a:latin typeface="Rockwell"/>
                <a:cs typeface="Rockwell"/>
              </a:rPr>
              <a:t>Four Colonial Subcultures</a:t>
            </a:r>
          </a:p>
        </p:txBody>
      </p:sp>
      <p:sp>
        <p:nvSpPr>
          <p:cNvPr id="17412" name="Rectangle 5"/>
          <p:cNvSpPr>
            <a:spLocks noGrp="1" noChangeArrowheads="1"/>
          </p:cNvSpPr>
          <p:nvPr>
            <p:ph idx="1"/>
          </p:nvPr>
        </p:nvSpPr>
        <p:spPr>
          <a:xfrm>
            <a:off x="254000" y="1524000"/>
            <a:ext cx="8509000" cy="3505200"/>
          </a:xfrm>
        </p:spPr>
        <p:txBody>
          <a:bodyPr lIns="90488" tIns="44450" rIns="90488" bIns="44450">
            <a:normAutofit fontScale="92500" lnSpcReduction="10000"/>
          </a:bodyPr>
          <a:lstStyle/>
          <a:p>
            <a:pPr eaLnBrk="1" hangingPunct="1"/>
            <a:r>
              <a:rPr lang="en-US" dirty="0">
                <a:latin typeface="Rockwell"/>
                <a:cs typeface="Rockwell"/>
              </a:rPr>
              <a:t>The different values of the migrants dictated the </a:t>
            </a:r>
            <a:r>
              <a:rPr lang="ja-JP" altLang="en-US" dirty="0">
                <a:latin typeface="Rockwell"/>
                <a:cs typeface="Rockwell"/>
              </a:rPr>
              <a:t>“</a:t>
            </a:r>
            <a:r>
              <a:rPr lang="en-US" altLang="ja-JP" dirty="0">
                <a:latin typeface="Rockwell"/>
                <a:cs typeface="Rockwell"/>
              </a:rPr>
              <a:t>personality</a:t>
            </a:r>
            <a:r>
              <a:rPr lang="ja-JP" altLang="en-US" dirty="0">
                <a:latin typeface="Rockwell"/>
                <a:cs typeface="Rockwell"/>
              </a:rPr>
              <a:t>”</a:t>
            </a:r>
            <a:r>
              <a:rPr lang="en-US" altLang="ja-JP" dirty="0">
                <a:latin typeface="Rockwell"/>
                <a:cs typeface="Rockwell"/>
              </a:rPr>
              <a:t> of the newly created colonies; led to distinct (not unified) colonies</a:t>
            </a:r>
          </a:p>
          <a:p>
            <a:pPr lvl="1" eaLnBrk="1" hangingPunct="1"/>
            <a:r>
              <a:rPr lang="en-US" dirty="0">
                <a:latin typeface="Rockwell"/>
                <a:cs typeface="Rockwell"/>
              </a:rPr>
              <a:t>The Chesapeake</a:t>
            </a:r>
          </a:p>
          <a:p>
            <a:pPr lvl="1" eaLnBrk="1" hangingPunct="1"/>
            <a:r>
              <a:rPr lang="en-US" dirty="0">
                <a:latin typeface="Rockwell"/>
                <a:cs typeface="Rockwell"/>
              </a:rPr>
              <a:t>New England</a:t>
            </a:r>
          </a:p>
          <a:p>
            <a:pPr lvl="1" eaLnBrk="1" hangingPunct="1"/>
            <a:r>
              <a:rPr lang="en-US" dirty="0">
                <a:latin typeface="Rockwell"/>
                <a:cs typeface="Rockwell"/>
              </a:rPr>
              <a:t>Middle Colonies</a:t>
            </a:r>
          </a:p>
          <a:p>
            <a:pPr lvl="1" eaLnBrk="1" hangingPunct="1"/>
            <a:r>
              <a:rPr lang="en-US" dirty="0">
                <a:latin typeface="Rockwell"/>
                <a:cs typeface="Rockwell"/>
              </a:rPr>
              <a:t>The Lower South </a:t>
            </a:r>
          </a:p>
        </p:txBody>
      </p:sp>
    </p:spTree>
    <p:extLst>
      <p:ext uri="{BB962C8B-B14F-4D97-AF65-F5344CB8AC3E}">
        <p14:creationId xmlns:p14="http://schemas.microsoft.com/office/powerpoint/2010/main" val="21506188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9" name="Text Box 11"/>
          <p:cNvSpPr txBox="1">
            <a:spLocks noChangeArrowheads="1"/>
          </p:cNvSpPr>
          <p:nvPr/>
        </p:nvSpPr>
        <p:spPr bwMode="auto">
          <a:xfrm>
            <a:off x="0" y="1038001"/>
            <a:ext cx="9144000" cy="4832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square">
            <a:spAutoFit/>
          </a:bodyPr>
          <a:lstStyle>
            <a:lvl1pPr marL="350838" indent="-350838">
              <a:defRPr sz="2400">
                <a:solidFill>
                  <a:schemeClr val="tx1"/>
                </a:solidFill>
                <a:latin typeface="Arial" charset="0"/>
                <a:ea typeface="ＭＳ Ｐゴシック" charset="0"/>
              </a:defRPr>
            </a:lvl1pPr>
            <a:lvl2pPr marL="854075" indent="-274638">
              <a:defRPr sz="2400">
                <a:solidFill>
                  <a:schemeClr val="tx1"/>
                </a:solidFill>
                <a:latin typeface="Arial" charset="0"/>
                <a:ea typeface="ＭＳ Ｐゴシック" charset="0"/>
              </a:defRPr>
            </a:lvl2pPr>
            <a:lvl3pPr marL="1265238" indent="-228600">
              <a:defRPr sz="2400">
                <a:solidFill>
                  <a:schemeClr val="tx1"/>
                </a:solidFill>
                <a:latin typeface="Arial" charset="0"/>
                <a:ea typeface="ＭＳ Ｐゴシック" charset="0"/>
              </a:defRPr>
            </a:lvl3pPr>
            <a:lvl4pPr marL="1608138">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buSzPct val="120000"/>
              <a:buFont typeface="Arial"/>
              <a:buChar char="•"/>
            </a:pPr>
            <a:r>
              <a:rPr lang="en-US" sz="2800" dirty="0">
                <a:latin typeface="Rockwell"/>
              </a:rPr>
              <a:t>1620 </a:t>
            </a:r>
            <a:r>
              <a:rPr lang="en-US" sz="2800" dirty="0">
                <a:latin typeface="Rockwell"/>
                <a:sym typeface="Wingdings" charset="0"/>
              </a:rPr>
              <a:t> a group of 102 </a:t>
            </a:r>
            <a:br>
              <a:rPr lang="en-US" sz="2800" dirty="0">
                <a:latin typeface="Rockwell"/>
                <a:sym typeface="Wingdings" charset="0"/>
              </a:rPr>
            </a:br>
            <a:r>
              <a:rPr lang="en-US" sz="2800" dirty="0">
                <a:latin typeface="Rockwell"/>
                <a:sym typeface="Wingdings" charset="0"/>
              </a:rPr>
              <a:t>people [half </a:t>
            </a:r>
            <a:r>
              <a:rPr lang="en-US" sz="2800" dirty="0" smtClean="0">
                <a:latin typeface="Rockwell"/>
                <a:sym typeface="Wingdings" charset="0"/>
              </a:rPr>
              <a:t>Separatists/half Puritans</a:t>
            </a:r>
            <a:r>
              <a:rPr lang="en-US" sz="2800" dirty="0" smtClean="0">
                <a:latin typeface="Rockwell"/>
                <a:sym typeface="Wingdings" charset="0"/>
              </a:rPr>
              <a:t>]</a:t>
            </a:r>
            <a:endParaRPr lang="en-US" sz="2800" dirty="0">
              <a:latin typeface="Rockwell"/>
              <a:sym typeface="Wingdings" charset="0"/>
            </a:endParaRPr>
          </a:p>
          <a:p>
            <a:pPr lvl="1">
              <a:buSzPct val="120000"/>
              <a:buFont typeface="Arial"/>
              <a:buChar char="•"/>
            </a:pPr>
            <a:r>
              <a:rPr lang="en-US" sz="2800" dirty="0" smtClean="0">
                <a:latin typeface="Rockwell"/>
                <a:sym typeface="Wingdings" charset="0"/>
              </a:rPr>
              <a:t>Refused to worship in the Anglican Church, fled to Holland, migrated to America to maintain DISTINCT IDENTITY</a:t>
            </a:r>
            <a:endParaRPr lang="en-US" sz="2800" dirty="0">
              <a:latin typeface="Rockwell"/>
            </a:endParaRPr>
          </a:p>
          <a:p>
            <a:pPr marL="922337" lvl="1" indent="-342900">
              <a:buSzPct val="120000"/>
              <a:buFont typeface="Arial"/>
              <a:buChar char="•"/>
            </a:pPr>
            <a:r>
              <a:rPr lang="en-US" sz="2800" dirty="0">
                <a:latin typeface="Rockwell"/>
                <a:sym typeface="Wingdings" charset="0"/>
              </a:rPr>
              <a:t>Negotiated with </a:t>
            </a:r>
            <a:r>
              <a:rPr lang="en-US" sz="2800" dirty="0" smtClean="0">
                <a:latin typeface="Rockwell"/>
                <a:sym typeface="Wingdings" charset="0"/>
              </a:rPr>
              <a:t>the Virginia </a:t>
            </a:r>
            <a:r>
              <a:rPr lang="en-US" sz="2800" dirty="0">
                <a:latin typeface="Rockwell"/>
                <a:sym typeface="Wingdings" charset="0"/>
              </a:rPr>
              <a:t>Company to </a:t>
            </a:r>
            <a:br>
              <a:rPr lang="en-US" sz="2800" dirty="0">
                <a:latin typeface="Rockwell"/>
                <a:sym typeface="Wingdings" charset="0"/>
              </a:rPr>
            </a:br>
            <a:r>
              <a:rPr lang="en-US" sz="2800" dirty="0">
                <a:latin typeface="Rockwell"/>
                <a:sym typeface="Wingdings" charset="0"/>
              </a:rPr>
              <a:t>settle in its </a:t>
            </a:r>
            <a:r>
              <a:rPr lang="en-US" sz="2800" dirty="0" smtClean="0">
                <a:latin typeface="Rockwell"/>
                <a:sym typeface="Wingdings" charset="0"/>
              </a:rPr>
              <a:t>jurisdiction</a:t>
            </a:r>
            <a:r>
              <a:rPr lang="en-US" sz="2800" dirty="0">
                <a:latin typeface="Rockwell"/>
                <a:sym typeface="Wingdings" charset="0"/>
              </a:rPr>
              <a:t>.</a:t>
            </a:r>
          </a:p>
          <a:p>
            <a:pPr>
              <a:buSzPct val="120000"/>
              <a:buFont typeface="Arial"/>
              <a:buChar char="•"/>
            </a:pPr>
            <a:r>
              <a:rPr lang="en-US" sz="2800" dirty="0" smtClean="0">
                <a:latin typeface="Rockwell"/>
              </a:rPr>
              <a:t>Plymouth </a:t>
            </a:r>
            <a:r>
              <a:rPr lang="en-US" sz="2800" dirty="0">
                <a:latin typeface="Rockwell"/>
              </a:rPr>
              <a:t>Bay </a:t>
            </a:r>
            <a:r>
              <a:rPr lang="en-US" sz="2800" b="1" u="sng" dirty="0">
                <a:latin typeface="Rockwell"/>
              </a:rPr>
              <a:t>way</a:t>
            </a:r>
            <a:r>
              <a:rPr lang="en-US" sz="2800" dirty="0">
                <a:latin typeface="Rockwell"/>
              </a:rPr>
              <a:t> </a:t>
            </a:r>
            <a:r>
              <a:rPr lang="en-US" sz="2800" dirty="0" smtClean="0">
                <a:latin typeface="Rockwell"/>
              </a:rPr>
              <a:t>outside </a:t>
            </a:r>
            <a:r>
              <a:rPr lang="en-US" sz="2800" dirty="0">
                <a:latin typeface="Rockwell"/>
              </a:rPr>
              <a:t>the </a:t>
            </a:r>
            <a:r>
              <a:rPr lang="en-US" sz="2800" dirty="0" smtClean="0">
                <a:latin typeface="Rockwell"/>
              </a:rPr>
              <a:t>domain (control) </a:t>
            </a:r>
            <a:r>
              <a:rPr lang="en-US" sz="2800" dirty="0">
                <a:latin typeface="Rockwell"/>
              </a:rPr>
              <a:t>of the Virginia Company.</a:t>
            </a:r>
          </a:p>
          <a:p>
            <a:pPr marL="922337" lvl="1" indent="-342900">
              <a:buSzPct val="120000"/>
              <a:buFont typeface="Arial"/>
              <a:buChar char="•"/>
            </a:pPr>
            <a:r>
              <a:rPr lang="en-US" sz="2800" dirty="0">
                <a:latin typeface="Rockwell"/>
              </a:rPr>
              <a:t>Became squatters without legal right to land &amp; specific authority to establish a govt.</a:t>
            </a:r>
          </a:p>
        </p:txBody>
      </p:sp>
      <p:sp>
        <p:nvSpPr>
          <p:cNvPr id="2" name="TextBox 1"/>
          <p:cNvSpPr txBox="1"/>
          <p:nvPr/>
        </p:nvSpPr>
        <p:spPr>
          <a:xfrm>
            <a:off x="1666700" y="181207"/>
            <a:ext cx="5810601" cy="769441"/>
          </a:xfrm>
          <a:prstGeom prst="rect">
            <a:avLst/>
          </a:prstGeom>
          <a:noFill/>
        </p:spPr>
        <p:txBody>
          <a:bodyPr wrap="square" rtlCol="0">
            <a:spAutoFit/>
          </a:bodyPr>
          <a:lstStyle/>
          <a:p>
            <a:pPr algn="ctr"/>
            <a:r>
              <a:rPr lang="en-US" sz="4400" dirty="0" smtClean="0"/>
              <a:t>The Mayflower</a:t>
            </a:r>
            <a:endParaRPr lang="en-US" sz="4400" dirty="0"/>
          </a:p>
        </p:txBody>
      </p:sp>
    </p:spTree>
    <p:extLst>
      <p:ext uri="{BB962C8B-B14F-4D97-AF65-F5344CB8AC3E}">
        <p14:creationId xmlns:p14="http://schemas.microsoft.com/office/powerpoint/2010/main" val="1833713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9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19819">
                                            <p:txEl>
                                              <p:pRg st="2" end="2"/>
                                            </p:txEl>
                                          </p:spTgt>
                                        </p:tgtEl>
                                        <p:attrNameLst>
                                          <p:attrName>style.visibility</p:attrName>
                                        </p:attrNameLst>
                                      </p:cBhvr>
                                      <p:to>
                                        <p:strVal val="visible"/>
                                      </p:to>
                                    </p:set>
                                    <p:animEffect transition="in" filter="dissolve">
                                      <p:cBhvr>
                                        <p:cTn id="15" dur="500"/>
                                        <p:tgtEl>
                                          <p:spTgt spid="11981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19819">
                                            <p:txEl>
                                              <p:pRg st="3" end="3"/>
                                            </p:txEl>
                                          </p:spTgt>
                                        </p:tgtEl>
                                        <p:attrNameLst>
                                          <p:attrName>style.visibility</p:attrName>
                                        </p:attrNameLst>
                                      </p:cBhvr>
                                      <p:to>
                                        <p:strVal val="visible"/>
                                      </p:to>
                                    </p:set>
                                    <p:animEffect transition="in" filter="dissolve">
                                      <p:cBhvr>
                                        <p:cTn id="20" dur="500"/>
                                        <p:tgtEl>
                                          <p:spTgt spid="11981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19819">
                                            <p:txEl>
                                              <p:pRg st="4" end="4"/>
                                            </p:txEl>
                                          </p:spTgt>
                                        </p:tgtEl>
                                        <p:attrNameLst>
                                          <p:attrName>style.visibility</p:attrName>
                                        </p:attrNameLst>
                                      </p:cBhvr>
                                      <p:to>
                                        <p:strVal val="visible"/>
                                      </p:to>
                                    </p:set>
                                    <p:animEffect transition="in" filter="dissolve">
                                      <p:cBhvr>
                                        <p:cTn id="25" dur="500"/>
                                        <p:tgtEl>
                                          <p:spTgt spid="119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4" name="Picture 8" descr="20269"/>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t="7201"/>
          <a:stretch>
            <a:fillRect/>
          </a:stretch>
        </p:blipFill>
        <p:spPr bwMode="auto">
          <a:xfrm>
            <a:off x="609600" y="152400"/>
            <a:ext cx="4368800" cy="6553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59" name="Text Box 9"/>
          <p:cNvSpPr txBox="1">
            <a:spLocks noChangeArrowheads="1"/>
          </p:cNvSpPr>
          <p:nvPr/>
        </p:nvSpPr>
        <p:spPr bwMode="auto">
          <a:xfrm>
            <a:off x="5486400" y="2362200"/>
            <a:ext cx="3657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4000" dirty="0">
                <a:latin typeface="Rockwell"/>
                <a:cs typeface="Rockwell"/>
              </a:rPr>
              <a:t>European Settlements in North America by 1660</a:t>
            </a:r>
          </a:p>
        </p:txBody>
      </p:sp>
    </p:spTree>
    <p:extLst>
      <p:ext uri="{BB962C8B-B14F-4D97-AF65-F5344CB8AC3E}">
        <p14:creationId xmlns:p14="http://schemas.microsoft.com/office/powerpoint/2010/main" val="8313604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32104"/>
                                        </p:tgtEl>
                                      </p:cBhvr>
                                      <p:by x="175000" y="175000"/>
                                    </p:animScale>
                                  </p:childTnLst>
                                </p:cTn>
                              </p:par>
                              <p:par>
                                <p:cTn id="7" presetID="42" presetClass="path" presetSubtype="0" accel="50000" decel="50000" fill="hold" nodeType="withEffect">
                                  <p:stCondLst>
                                    <p:cond delay="0"/>
                                  </p:stCondLst>
                                  <p:childTnLst>
                                    <p:animMotion origin="layout" path="M 0 0  L 0 0.33287  E" pathEditMode="relative" ptsTypes="">
                                      <p:cBhvr>
                                        <p:cTn id="8" dur="2000" fill="hold"/>
                                        <p:tgtEl>
                                          <p:spTgt spid="13210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2318"/>
          </a:xfrm>
        </p:spPr>
        <p:txBody>
          <a:bodyPr>
            <a:normAutofit fontScale="90000"/>
          </a:bodyPr>
          <a:lstStyle/>
          <a:p>
            <a:r>
              <a:rPr lang="en-US" dirty="0" smtClean="0"/>
              <a:t>Mayflower Compact</a:t>
            </a:r>
            <a:endParaRPr lang="en-US" dirty="0"/>
          </a:p>
        </p:txBody>
      </p:sp>
      <p:sp>
        <p:nvSpPr>
          <p:cNvPr id="3" name="Content Placeholder 2"/>
          <p:cNvSpPr>
            <a:spLocks noGrp="1"/>
          </p:cNvSpPr>
          <p:nvPr>
            <p:ph idx="1"/>
          </p:nvPr>
        </p:nvSpPr>
        <p:spPr>
          <a:xfrm>
            <a:off x="457200" y="936956"/>
            <a:ext cx="8229600" cy="5580096"/>
          </a:xfrm>
        </p:spPr>
        <p:txBody>
          <a:bodyPr>
            <a:normAutofit fontScale="62500" lnSpcReduction="20000"/>
          </a:bodyPr>
          <a:lstStyle/>
          <a:p>
            <a:pPr marL="0" indent="0">
              <a:buNone/>
            </a:pPr>
            <a:r>
              <a:rPr lang="en-US" dirty="0" smtClean="0"/>
              <a:t>In </a:t>
            </a:r>
            <a:r>
              <a:rPr lang="en-US" dirty="0"/>
              <a:t>the name of God, Amen. We whose names are under-written, the loyal subjects of our dread sovereign Lord, King James, by the grace of God, of </a:t>
            </a:r>
            <a:r>
              <a:rPr lang="en-US" dirty="0" smtClean="0"/>
              <a:t>Great </a:t>
            </a:r>
            <a:r>
              <a:rPr lang="en-US" dirty="0"/>
              <a:t>Britain, France, and Ireland King, Defender of the Faith, etc</a:t>
            </a:r>
            <a:r>
              <a:rPr lang="en-US" dirty="0" smtClean="0"/>
              <a:t>.</a:t>
            </a:r>
          </a:p>
          <a:p>
            <a:pPr marL="0" indent="0">
              <a:buNone/>
            </a:pPr>
            <a:endParaRPr lang="en-US" dirty="0"/>
          </a:p>
          <a:p>
            <a:pPr marL="0" indent="0">
              <a:buNone/>
            </a:pPr>
            <a:r>
              <a:rPr lang="en-US" dirty="0"/>
              <a:t>Having undertaken, for the glory of God, and advancement of the Christian faith, and honor of our King and Country, a voyage to plant the first colony in the northern parts of Virginia, do by these presents solemnly and mutually, in the presence of God, and one of another, covenant and combine our selves together into a civil body politic, for our better ordering and preservation and furtherance of the ends aforesaid; and by virtue hereof to enact, constitute, and frame such just and equal laws, ordinances, acts, constitutions and offices, from time to time, as shall be thought most meet and convenient for the general good of the Colony, unto which we promise all due submission and obedience. In witness whereof we have hereunder subscribed our names at Cape Cod, the eleventh of November [New Style, November 21], in the year of the reign of our sovereign lord, King James, of England, France, and Ireland, the eighteenth, and of Scotland the fifty-fourth. Anno Dom. 1620.</a:t>
            </a:r>
          </a:p>
          <a:p>
            <a:pPr marL="0" indent="0">
              <a:buNone/>
            </a:pPr>
            <a:endParaRPr lang="en-US" dirty="0"/>
          </a:p>
        </p:txBody>
      </p:sp>
    </p:spTree>
    <p:extLst>
      <p:ext uri="{BB962C8B-B14F-4D97-AF65-F5344CB8AC3E}">
        <p14:creationId xmlns:p14="http://schemas.microsoft.com/office/powerpoint/2010/main" val="2146569185"/>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235</TotalTime>
  <Words>1425</Words>
  <Application>Microsoft Macintosh PowerPoint</Application>
  <PresentationFormat>On-screen Show (4:3)</PresentationFormat>
  <Paragraphs>199</Paragraphs>
  <Slides>38</Slides>
  <Notes>13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Theme</vt:lpstr>
      <vt:lpstr>Do Now</vt:lpstr>
      <vt:lpstr>4. The Settlement and Growth of the Northern and Middle Colonies: An Identity Rooted in Religion and Trade</vt:lpstr>
      <vt:lpstr>AP Prompt</vt:lpstr>
      <vt:lpstr>Outline</vt:lpstr>
      <vt:lpstr>PowerPoint Presentation</vt:lpstr>
      <vt:lpstr>Four Colonial Subcultures</vt:lpstr>
      <vt:lpstr>PowerPoint Presentation</vt:lpstr>
      <vt:lpstr>PowerPoint Presentation</vt:lpstr>
      <vt:lpstr>Mayflower Compact</vt:lpstr>
      <vt:lpstr>PowerPoint Presentation</vt:lpstr>
      <vt:lpstr>PowerPoint Presentation</vt:lpstr>
      <vt:lpstr>PowerPoint Presentation</vt:lpstr>
      <vt:lpstr>John Winthrop’s </vt:lpstr>
      <vt:lpstr>“A City on a Hill”</vt:lpstr>
      <vt:lpstr>“A City on a Hill”</vt:lpstr>
      <vt:lpstr>“A City on a Hill”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Middle Colonies, 1685</vt:lpstr>
      <vt:lpstr>Middle Colonies Society &amp; Economy</vt:lpstr>
      <vt:lpstr>New York</vt:lpstr>
      <vt:lpstr>Pennsylvania</vt:lpstr>
      <vt:lpstr>Penn's "Holy Experiment"</vt:lpstr>
      <vt:lpstr>Settling Pennsylvania</vt:lpstr>
      <vt:lpstr>Early Settlers in Pennsylvania</vt:lpstr>
      <vt:lpstr>Thesis Check</vt:lpstr>
      <vt:lpstr>Ports &amp; Growing Cities</vt:lpstr>
      <vt:lpstr>Conclusions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13</cp:revision>
  <dcterms:created xsi:type="dcterms:W3CDTF">2019-07-30T18:40:06Z</dcterms:created>
  <dcterms:modified xsi:type="dcterms:W3CDTF">2019-08-09T21:50:37Z</dcterms:modified>
</cp:coreProperties>
</file>