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23"/>
  </p:notesMasterIdLst>
  <p:sldIdLst>
    <p:sldId id="452" r:id="rId3"/>
    <p:sldId id="453" r:id="rId4"/>
    <p:sldId id="256" r:id="rId5"/>
    <p:sldId id="472" r:id="rId6"/>
    <p:sldId id="454" r:id="rId7"/>
    <p:sldId id="471" r:id="rId8"/>
    <p:sldId id="439" r:id="rId9"/>
    <p:sldId id="356" r:id="rId10"/>
    <p:sldId id="440" r:id="rId11"/>
    <p:sldId id="333" r:id="rId12"/>
    <p:sldId id="459" r:id="rId13"/>
    <p:sldId id="441" r:id="rId14"/>
    <p:sldId id="404" r:id="rId15"/>
    <p:sldId id="346" r:id="rId16"/>
    <p:sldId id="423" r:id="rId17"/>
    <p:sldId id="443" r:id="rId18"/>
    <p:sldId id="465" r:id="rId19"/>
    <p:sldId id="466" r:id="rId20"/>
    <p:sldId id="469" r:id="rId21"/>
    <p:sldId id="4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3D44F"/>
    <a:srgbClr val="EFC511"/>
    <a:srgbClr val="5F7F63"/>
    <a:srgbClr val="7D935F"/>
    <a:srgbClr val="990000"/>
    <a:srgbClr val="F1A60F"/>
    <a:srgbClr val="9EB1E6"/>
    <a:srgbClr val="B2B2B2"/>
    <a:srgbClr val="EE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17" autoAdjust="0"/>
    <p:restoredTop sz="94434" autoAdjust="0"/>
  </p:normalViewPr>
  <p:slideViewPr>
    <p:cSldViewPr snapToGrid="0">
      <p:cViewPr varScale="1">
        <p:scale>
          <a:sx n="42" d="100"/>
          <a:sy n="42" d="100"/>
        </p:scale>
        <p:origin x="-112"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1753F-E2CC-459A-A9E3-AEE6C619190D}" type="datetimeFigureOut">
              <a:rPr lang="en-US" smtClean="0"/>
              <a:t>1/23/17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EF9A5-F406-4E7B-87B9-A25F5762335D}" type="slidenum">
              <a:rPr lang="en-US" smtClean="0"/>
              <a:t>‹#›</a:t>
            </a:fld>
            <a:endParaRPr lang="en-US" dirty="0"/>
          </a:p>
        </p:txBody>
      </p:sp>
    </p:spTree>
    <p:extLst>
      <p:ext uri="{BB962C8B-B14F-4D97-AF65-F5344CB8AC3E}">
        <p14:creationId xmlns:p14="http://schemas.microsoft.com/office/powerpoint/2010/main" val="273309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EF9A5-F406-4E7B-87B9-A25F5762335D}" type="slidenum">
              <a:rPr lang="en-US" smtClean="0"/>
              <a:t>7</a:t>
            </a:fld>
            <a:endParaRPr lang="en-US" dirty="0"/>
          </a:p>
        </p:txBody>
      </p:sp>
    </p:spTree>
    <p:extLst>
      <p:ext uri="{BB962C8B-B14F-4D97-AF65-F5344CB8AC3E}">
        <p14:creationId xmlns:p14="http://schemas.microsoft.com/office/powerpoint/2010/main" val="20406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A2C08-4151-AA48-A4DC-1FA8976A1BE6}" type="slidenum">
              <a:rPr lang="en-US" smtClean="0"/>
              <a:t>11</a:t>
            </a:fld>
            <a:endParaRPr lang="en-US"/>
          </a:p>
        </p:txBody>
      </p:sp>
    </p:spTree>
    <p:extLst>
      <p:ext uri="{BB962C8B-B14F-4D97-AF65-F5344CB8AC3E}">
        <p14:creationId xmlns:p14="http://schemas.microsoft.com/office/powerpoint/2010/main" val="85797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EF9A5-F406-4E7B-87B9-A25F5762335D}" type="slidenum">
              <a:rPr lang="en-US" smtClean="0"/>
              <a:t>12</a:t>
            </a:fld>
            <a:endParaRPr lang="en-US" dirty="0"/>
          </a:p>
        </p:txBody>
      </p:sp>
    </p:spTree>
    <p:extLst>
      <p:ext uri="{BB962C8B-B14F-4D97-AF65-F5344CB8AC3E}">
        <p14:creationId xmlns:p14="http://schemas.microsoft.com/office/powerpoint/2010/main" val="223555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425254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186321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380287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5248"/>
            <a:ext cx="103632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914400" y="3352800"/>
            <a:ext cx="103632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487239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914401" y="1869141"/>
            <a:ext cx="10361084"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65152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67201"/>
            <a:ext cx="103632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14399" y="5257800"/>
            <a:ext cx="10361084"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
        <p:nvSpPr>
          <p:cNvPr id="8" name="Picture Placeholder 7"/>
          <p:cNvSpPr>
            <a:spLocks noGrp="1"/>
          </p:cNvSpPr>
          <p:nvPr>
            <p:ph type="pic" sz="quarter" idx="13"/>
          </p:nvPr>
        </p:nvSpPr>
        <p:spPr>
          <a:xfrm rot="21540000">
            <a:off x="2741595" y="424650"/>
            <a:ext cx="6708812"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Click icon to add picture</a:t>
            </a:r>
            <a:endParaRPr/>
          </a:p>
        </p:txBody>
      </p:sp>
    </p:spTree>
    <p:extLst>
      <p:ext uri="{BB962C8B-B14F-4D97-AF65-F5344CB8AC3E}">
        <p14:creationId xmlns:p14="http://schemas.microsoft.com/office/powerpoint/2010/main" val="4120985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1" y="990600"/>
            <a:ext cx="10361084"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1" y="2756648"/>
            <a:ext cx="10361084"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306795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121024"/>
            <a:ext cx="10361084"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914400" y="1760539"/>
            <a:ext cx="481584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459644" y="1760539"/>
            <a:ext cx="481584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3585434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1" y="121024"/>
            <a:ext cx="10361084"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1550895"/>
            <a:ext cx="481584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438400"/>
            <a:ext cx="481584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460701" y="1550895"/>
            <a:ext cx="481584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60701" y="2438400"/>
            <a:ext cx="481584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sto MT"/>
            </a:endParaRPr>
          </a:p>
        </p:txBody>
      </p:sp>
      <p:sp>
        <p:nvSpPr>
          <p:cNvPr id="9" name="Slide Number Placeholder 8"/>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cxnSp>
        <p:nvCxnSpPr>
          <p:cNvPr id="11" name="Straight Connector 10"/>
          <p:cNvCxnSpPr/>
          <p:nvPr/>
        </p:nvCxnSpPr>
        <p:spPr>
          <a:xfrm>
            <a:off x="1048273" y="2191871"/>
            <a:ext cx="4572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82621" y="2191871"/>
            <a:ext cx="4572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130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sto MT"/>
            </a:endParaRPr>
          </a:p>
        </p:txBody>
      </p:sp>
      <p:sp>
        <p:nvSpPr>
          <p:cNvPr id="5" name="Slide Number Placeholder 4"/>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1806367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sto MT"/>
            </a:endParaRPr>
          </a:p>
        </p:txBody>
      </p:sp>
      <p:sp>
        <p:nvSpPr>
          <p:cNvPr id="4" name="Slide Number Placeholder 3"/>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125112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928714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540" y="971550"/>
            <a:ext cx="48768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6400800" y="457201"/>
            <a:ext cx="48768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878540" y="2133601"/>
            <a:ext cx="48768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262305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6776" y="969264"/>
            <a:ext cx="48768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884517" y="510988"/>
            <a:ext cx="48768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99804" y="2130552"/>
            <a:ext cx="48768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2357459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51376"/>
            <a:ext cx="10369176"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438400" y="457200"/>
            <a:ext cx="73152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07428" y="5181600"/>
            <a:ext cx="10369176"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1257088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914400" y="4155142"/>
            <a:ext cx="10369176"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914400" y="457200"/>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07428" y="5181600"/>
            <a:ext cx="10369176"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
        <p:nvSpPr>
          <p:cNvPr id="11" name="Picture Placeholder 2"/>
          <p:cNvSpPr>
            <a:spLocks noGrp="1"/>
          </p:cNvSpPr>
          <p:nvPr>
            <p:ph type="pic" idx="13"/>
          </p:nvPr>
        </p:nvSpPr>
        <p:spPr>
          <a:xfrm>
            <a:off x="914400" y="2455433"/>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6" name="Picture Placeholder 2"/>
          <p:cNvSpPr>
            <a:spLocks noGrp="1"/>
          </p:cNvSpPr>
          <p:nvPr>
            <p:ph type="pic" idx="14"/>
          </p:nvPr>
        </p:nvSpPr>
        <p:spPr>
          <a:xfrm>
            <a:off x="4549987" y="457200"/>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a:off x="4549987" y="2455433"/>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8" name="Picture Placeholder 2"/>
          <p:cNvSpPr>
            <a:spLocks noGrp="1"/>
          </p:cNvSpPr>
          <p:nvPr>
            <p:ph type="pic" idx="16"/>
          </p:nvPr>
        </p:nvSpPr>
        <p:spPr>
          <a:xfrm>
            <a:off x="8185573" y="457200"/>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9" name="Picture Placeholder 2"/>
          <p:cNvSpPr>
            <a:spLocks noGrp="1"/>
          </p:cNvSpPr>
          <p:nvPr>
            <p:ph type="pic" idx="17"/>
          </p:nvPr>
        </p:nvSpPr>
        <p:spPr>
          <a:xfrm>
            <a:off x="8185573" y="2455433"/>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338418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3927952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400" y="533401"/>
            <a:ext cx="21336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0" y="533401"/>
            <a:ext cx="80264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63235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34959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t>1/23/17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370346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t>1/23/17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28729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t>1/23/17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80832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t>1/23/17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43145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1/23/17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9998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1/23/17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041625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24E6-A689-469D-94A5-2EBCAA737ECE}" type="datetimeFigureOut">
              <a:rPr lang="en-US" smtClean="0"/>
              <a:t>1/23/17</a:t>
            </a:fld>
            <a:endParaRPr lang="en-US" dirty="0"/>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F2FA-14AC-402A-B3A1-8668EF3FBE0A}" type="slidenum">
              <a:rPr lang="en-US" smtClean="0"/>
              <a:t>‹#›</a:t>
            </a:fld>
            <a:endParaRPr lang="en-US" dirty="0"/>
          </a:p>
        </p:txBody>
      </p:sp>
    </p:spTree>
    <p:extLst>
      <p:ext uri="{BB962C8B-B14F-4D97-AF65-F5344CB8AC3E}">
        <p14:creationId xmlns:p14="http://schemas.microsoft.com/office/powerpoint/2010/main" val="186801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121024"/>
            <a:ext cx="10361084"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914401" y="1752601"/>
            <a:ext cx="1036108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27247" y="6356351"/>
            <a:ext cx="28448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solidFill>
                  <a:prstClr val="white">
                    <a:tint val="75000"/>
                  </a:prstClr>
                </a:solidFill>
                <a:latin typeface="Calisto MT"/>
              </a:rPr>
              <a:pPr/>
              <a:t>1/23/17</a:t>
            </a:fld>
            <a:endParaRPr lang="en-US">
              <a:solidFill>
                <a:prstClr val="white">
                  <a:tint val="75000"/>
                </a:prstClr>
              </a:solidFill>
              <a:latin typeface="Calisto MT"/>
            </a:endParaRPr>
          </a:p>
        </p:txBody>
      </p:sp>
      <p:sp>
        <p:nvSpPr>
          <p:cNvPr id="5" name="Footer Placeholder 4"/>
          <p:cNvSpPr>
            <a:spLocks noGrp="1"/>
          </p:cNvSpPr>
          <p:nvPr>
            <p:ph type="ftr" sz="quarter" idx="3"/>
          </p:nvPr>
        </p:nvSpPr>
        <p:spPr>
          <a:xfrm>
            <a:off x="472140" y="6356351"/>
            <a:ext cx="38608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solidFill>
                <a:prstClr val="white">
                  <a:tint val="75000"/>
                </a:prstClr>
              </a:solidFill>
              <a:latin typeface="Calisto MT"/>
            </a:endParaRPr>
          </a:p>
        </p:txBody>
      </p:sp>
      <p:sp>
        <p:nvSpPr>
          <p:cNvPr id="6" name="Slide Number Placeholder 5"/>
          <p:cNvSpPr>
            <a:spLocks noGrp="1"/>
          </p:cNvSpPr>
          <p:nvPr>
            <p:ph type="sldNum" sz="quarter" idx="4"/>
          </p:nvPr>
        </p:nvSpPr>
        <p:spPr>
          <a:xfrm>
            <a:off x="5638800" y="6356351"/>
            <a:ext cx="9144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extLst>
      <p:ext uri="{BB962C8B-B14F-4D97-AF65-F5344CB8AC3E}">
        <p14:creationId xmlns:p14="http://schemas.microsoft.com/office/powerpoint/2010/main" val="362243986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Now-Discuss</a:t>
            </a:r>
            <a:endParaRPr lang="en-US" dirty="0"/>
          </a:p>
        </p:txBody>
      </p:sp>
      <p:sp>
        <p:nvSpPr>
          <p:cNvPr id="3" name="Content Placeholder 2"/>
          <p:cNvSpPr>
            <a:spLocks noGrp="1"/>
          </p:cNvSpPr>
          <p:nvPr>
            <p:ph idx="1"/>
          </p:nvPr>
        </p:nvSpPr>
        <p:spPr/>
        <p:txBody>
          <a:bodyPr/>
          <a:lstStyle/>
          <a:p>
            <a:r>
              <a:rPr lang="en-US" dirty="0" smtClean="0"/>
              <a:t>What specific factors led to an increase in immigration into the United States towards the end of the 19</a:t>
            </a:r>
            <a:r>
              <a:rPr lang="en-US" baseline="30000" dirty="0" smtClean="0"/>
              <a:t>th</a:t>
            </a:r>
            <a:r>
              <a:rPr lang="en-US" dirty="0" smtClean="0"/>
              <a:t> century?</a:t>
            </a:r>
          </a:p>
          <a:p>
            <a:endParaRPr lang="en-US" dirty="0"/>
          </a:p>
          <a:p>
            <a:r>
              <a:rPr lang="en-US" dirty="0" smtClean="0"/>
              <a:t>In what ways were immigration and urbanization connected?</a:t>
            </a:r>
            <a:endParaRPr lang="en-US" dirty="0"/>
          </a:p>
        </p:txBody>
      </p:sp>
    </p:spTree>
    <p:extLst>
      <p:ext uri="{BB962C8B-B14F-4D97-AF65-F5344CB8AC3E}">
        <p14:creationId xmlns:p14="http://schemas.microsoft.com/office/powerpoint/2010/main" val="14053514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51"/>
            <a:ext cx="10515600" cy="1325563"/>
          </a:xfrm>
        </p:spPr>
        <p:txBody>
          <a:bodyPr/>
          <a:lstStyle/>
          <a:p>
            <a:pPr algn="ctr"/>
            <a:r>
              <a:rPr lang="en-US" b="1" dirty="0" smtClean="0"/>
              <a:t>New Immigrant – Dream vs. Reality</a:t>
            </a:r>
            <a:endParaRPr lang="en-US" b="1" dirty="0"/>
          </a:p>
        </p:txBody>
      </p:sp>
      <p:sp>
        <p:nvSpPr>
          <p:cNvPr id="3" name="Content Placeholder 2"/>
          <p:cNvSpPr>
            <a:spLocks noGrp="1"/>
          </p:cNvSpPr>
          <p:nvPr>
            <p:ph idx="1"/>
          </p:nvPr>
        </p:nvSpPr>
        <p:spPr>
          <a:xfrm>
            <a:off x="88345" y="914407"/>
            <a:ext cx="4739153" cy="5574117"/>
          </a:xfrm>
        </p:spPr>
        <p:txBody>
          <a:bodyPr>
            <a:noAutofit/>
          </a:bodyPr>
          <a:lstStyle/>
          <a:p>
            <a:endParaRPr lang="en-US" sz="2200" dirty="0"/>
          </a:p>
          <a:p>
            <a:pPr>
              <a:buFont typeface="Wingdings 2" pitchFamily="18" charset="2"/>
              <a:buNone/>
            </a:pPr>
            <a:endParaRPr lang="en-US" sz="2200" dirty="0"/>
          </a:p>
        </p:txBody>
      </p:sp>
      <p:sp>
        <p:nvSpPr>
          <p:cNvPr id="4" name="AutoShape 2" descr="data:image/jpeg;base64,/9j/4AAQSkZJRgABAQAAAQABAAD/2wCEAAkGBxQTEhUUEhQVFhQXGB8aGBcYFxocHRwYGB8aGBYcGhwYHCggHh0lHR0dITEhJSkrLi4uGCAzODMsNygtLisBCgoKDg0OGhAQGywkHyQsLCwsLCwsLCwsLCwsLCwsLCwsLCwsLCwsLCwsLCwsLCwsLCwsLCwsLCwsLCwsLCwsLP/AABEIAK4BIgMBIgACEQEDEQH/xAAbAAABBQEBAAAAAAAAAAAAAAAFAQIDBAYAB//EAEwQAAIBAgQDBQUFBQUFBAsAAAECEQMhAAQSMQVBURMiYXHwBjKBkaEUQrHB0SNSYnLhFTNTkvEkQ4KTskRzwtIHFiU0VGODlKLD0//EABkBAAMBAQEAAAAAAAAAAAAAAAABAgMEBf/EAC0RAAICAQMCAwgCAwAAAAAAAAABAhEDEiExE0EEUXEFFSJCUmGRoRQyI8Hw/9oADAMBAAIRAxEAPwD0srb8z/TDKim8bH1b4/jiUJ0woUmfPn5Y6TAraTHPn9ef1w5eR/PwxMRf6fP6f6YQLsBe/rfBYyJkEc+WEZZw9umG38vXjhgR+U7j8zvhoHnMfUnEnUgD1MYQj1GABh+cfrjlOFNrb/6z6thRvgAVh4/6/LDNvU8r8sSOs79J5HliMnfAMjb19Zxyi/6/HEmkdbfDx9fHGcyvtFpqVlroiLTqCmGR2aWZTVUkMqjTpEb+988DaQ0rD4J/PHJ6tihwzjVPMauzWoNKq0toAOpdQA0sSTeLgeZwM4f7Rk0kqVAjdt/dUaVqiEK7MKr1KmmQqmbLe18LWh0aRZ+uGza+AVT2m7jVEosyq1FRLKs/aNIpnmQO+syOZ6Ygq+1aqdJpMRrCkq4JVQWV2dY7pGknRclfGRidaHQfZvXww1z6+GAHFeMOctlayE0lr3qVO65pA0ywEsNN2hdZBA6XtSo+1jimpNBqkJJYlQx7rkGKa6d05RZpjka1oKNax/A/jvjmPMeoOEoVNSKSI1KDHSYP02w4i/Lf8+WLTsQoPr4nDRy9cicd6+pwi7fL8MACt6+WGkYecJgASpiKMTA74Rv1/HAAwCZx2n18cSaNsOjb1zwA2RqDI6YU/l+WHEbevywpXa3IfhgEQnn6tGHILfO3n6+uHsPn/THRy84+mALGGYJvhjDEp2OEYeHP8/LABCZx2G6fHHYANGAPL4/phobfffph+YokqdwYtfnFsY7K8Jpns6uqoZpoSjOWQyATIebEbiccmTKoclxhZrtUfK/1/XECPe59frfGbp+0eVo1ezVhTIOipTtoGoSrD93lOwIY7lcaVawiRsbiNjsZHhGNIT1EONHNJHU4a6+X+uO7S3lvjmi/mcak0NA/Lym/yw0z6+v0xQzXFRTqspdFCrIRvfq91i2iWERp3AbYkxGK9fjzAPC0oWmWBNQsG0PpcpC95ACDPLE6ytIVnl65dcOAmf8AXzwKPGSauinTVm1Ee+SALgF4WwYAMsbrOOzPFHHYOid2pTZihUzqPZlEkCzwxF7bztY1BpCtSeWGgb+vKIwHq8RrsVhGADDVCm0zqptO7LpksIB1jpcrk6zNT1OIbUfulZH3YDXiALmJvYYIyt0OqHkm+/T15YrnIU51GmCzMGJ07kAqCfELI+OLevCE/phsAflslTp3p01QmBKqBYCACRuIj5Yb/ZdGXJpU+/Gs6F7xEkarXvJxeb8r4ZJvh0gGBQeQuQSLbjbziBHSBhoprewk35bxHz8cTICfXhiOi4cSjBh1UgiQPDBsAzTaOX9P6YcT6FuVsc9om0mPMkWGFNPr62w9gIuvx/H+mJAb89/zwjrhaeGAhbCKw+WHFfXzwoX18MKwEYevgMdhb3nn/TCsLfD9MFgMZcJ54e4nYYYenP8ArhgPY7evAY5sNCz68cOJg+eADhjpjx/0wwnHdfXIRgA4NJj1sMKG52wheD8/ywhE+XoYAHarHfCqJ+f54ai8h6OHJ4YBDSvq/wCmOxxOOwtxmhJvv4b/ADGPPc3xM5ellGMdmVVavkUWGHkYt4nG+qSYibYwPHaf+zUCbxpty22NtrY48ytxsuD2YSzPD0qkFlViAdLWNjH0NjE9DyxZyFAUlmkO6CNdEchHvJ9TA3g7NM532M4qJ+zMZsTSbqouaZ8V5dRPTGlqVCh1XldwOYkT8RuP5fE4503CVGjSaO/tikTCPrb91AXNucICdsMrcZQCF77zASGWCZMNqHd8efhtgbn5o1SFXXTcF0URGr7832uCLH3za2C1DLlKIRsxSGtSzCpRPZrphu6BUWpqhge894kAc+tZWZaUNGcrBVdqC6Q3eKuzEA21KNA25ix3xC/FKvaKtKmrUiUAcTDK5Vg4I5Kgef4uz2nEZoVaQBqhjT7rMwDadF510pDrYHvEMAWmcWWrKFFekw7M6BUpCGVZ0qzSEBDAGSZjumRzApXyNoo9vmiARMrcBkMEdiSVY6hqJqjTJuCQekXeK5iqrRRQMChOx7rSJvzMXC7zyOCfYx9fxww+Hj62xroIsFrmM2STpCjSvuhdVwmsgMbVB+0gNKwFtuTY4V20FaobSFEFtG4kESskm8kzFwAOeCijfzxG3T1scCjuF2MkR6viKtmFUS7BR1ZgBPxjEeYqnVopga9ySLICLWBux5LPiYG4jK5Ttm1qxFMW7YgNUqHY9mWBVEG0hb8o3MSy76Y7s1WPbU9kETxiif8AeKbbzbpMxG9scOJU5HeDAj3llgOXeKyBfrbFQez9OBL5mbX+015sLf7yPpzxRoZqvQaqr5evWXWSlRDSY9nACgy6liDO97+E4mc8sVaSZWOGOTpujSLBHIgjrIIjbxGAJ4Ex0aqpGlWUaQw0KwIHZFnJTfmTYARAjFejxm9svnKXUmgGU2+8tN2+awfMYL5PiqVKTVHV6apJJdGSwAJIDqGgDqPnvhxmp8qmKePS9nZSpezrDR30JUG3ZtaCx/Z9+UDaoaDcqptgnk8v2dNEJB0iJA0j4AbDFGlwta6mtXX9o0mmY79GnEU9E3V475jcki+L+TzDMClSBVpnS4GxMd11/hcQw8yOWDFOMm0hTxuPJM3r57YRPXzOHEevjhAwPrzx0mQ5Fk39b4kNPp6thqD18Dhz+fqMSJkZWPr+WGHr4/piZh6+XhhjGQcNDGObevnhNd7+r44+r/1wycMBy4ey+vgZxGm/P1bEs+vgd8AEOn18MOX18Bh5T18McB6+GARFov8AP8sPPqfhh8evlh/K+FYFUNf47YdTP1/XD9Axyi2GMZ2Z6n5f1x2HfP647CsAyacnp8MYL2mj7JT5HUBJ694c8b0vy9TtjI8a4Ua+W0qxVlqMV2uyOw0meREjHHme8b8yoK0zDmmwVWsKiwUZeq3Bj6WJ5jpja8E4r9opByNLggVEmdLjceR3Hh8cZPKAr3Vm06qbbi8ECfHFhK/2asK1NToaBWSDdRfUI3K/gcTOOoqLCGZy+bZ6agUmVGJQljBEMsHuzOk8p2m8YIZPLK7gPTcOKy6tIQPTMBRoIW4k69ZJJUYIOQyakaxEqw+YIxRo8SWvXD6aiEIUaQFOpTqAG91Bbfx6YnHK9ga7hp0p1Koy1CrTaRUeqabjVqlUZHjVo1A3AAkqxGmMS/aKYypy+uSRp0rNRkDC6SB3mB1Rb3QDsCcUcxk17NitNjTDAyTrWoKgJdgCDGkncnmwxE9Uuw0DslpJr1OpeS4ZLBSNIETBuRtzxqo2BYp8TNPuZlGprELVKMotsHGjSCRtpLC19Nhi8jqyhkYMjXUg7jqPl9MCP7cJC0mWq51a6ZBNNSVHfDF++EV5IEHkDO2GZN61Im1Iq1RytITqaYZirkgAgSYK3g9baRk1yS4+Royfn664pZ3MaFLbsNh+8xso+J54ny+ZWoutDKknzBEhlPQhgQR4YH8XzKrUprUYIoD1CWMDuBadyTEftSfhOHknUXJDxQuaTKWepkItFSe0rMQz87iaz+HdBA6EqMFaSBQqqAAAAqgWAAgD5WwO4cwq5qowOpaVJQpBBE1JZiCPBVGHcSql6ooU5kx2kGGOoHTTDHaVGpjyUdTjHAtENT5ZvneqdLhDq3ErlaSmswsxBARTzDOTE8oUMRFwMVc1UzIAJbK0izBRq7RgSxhVuV7xvth+YWpTCoIpGypRo6WkxF3qLECZ7q2A3m2ASfZaOts3mu2aoCkKWqgIdwSoOmY37o7oxEsuS+a9Cowx1tv6hGlkncGqakZlTGqSKarINMATBosIDEz7zNIKjAvP+0mmvSoZp0CMQzBaTASJhWZ321QWABIi/PF3geeoUilGkjUmBMUydYKsNcapMNBJ0jY6hzxD7Y8MJCVaQNVB/eUjV0I6EQHYwbqYBiJlTe+IU3biypQSqUTXJVDDUCGDXBBkEGIIO2KnEkIZayLLoCGAnv05BdYH3l99fJxgH7GcXFRTRKojUhYU9WgoIAjWAZEwfIHnjTj14cwfpjCLeOR1SiskCGnVDKGUypAIPUEggjFDOcT7OtRTSClQgMTymolO3T3557R4hdQoOaZ7tKpJQzASpdnQdAQC6nl3h0wE9k8/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GfnhOJcPp1EquEUZsIezqgAPMdzvHoYEGx03nD1tCSRCRGFdNv6eOMNxTjtfKvpzmYq0SbiMvTZSN+66UmBiYjcfLF/g/H3YCuava5eYJKIrKNi5CKsBTupE6ZNrDC6yCjUE+HqMLqg+ugGI8w6qyqdRZvdCqzGLAsdIsoJALG1x1xXo8RpMi1BUXSyK4kiQtQKUldwYZbeI6401JiLuvrEwdvhh5aOnrrilQzSVHKpURmF4BBtYbj4fMdRiJuKUv35kEgBWNhOmIEd6CF/eIIE4LQqCGvfDCfx/PA1ONU5MdpshA7J9TdoGKhFAljCsSANlJ2k4fkuIU6raab6ucwQrAEAlGIhveWY/eGC0Oi3p8MJhGN8diqFYbPXp/ryxlc9xDsaDVCuoLXcN10mu4YjqRvHOMapmnxP6eWMT7S2ylaP8Z/rXbp5/XHHnXHqXj2tlfjeWSBWW6n7yid4hhHIjefDqTislUFQHgqYhhBE+PTflbEvs1mgP9ne6NOgNuuq7UyI2IkqZ6i9hi3U4fpJ02bfwII3I2nlPxvscrp0yqvcrcArmk32epOhgTRPQ7tT/wDEPCcGxkWdM0yk66bqUUBL6KdJxcrqvLCJ2J64E0FGqj4VQCI2JVxHlfGo4IYNfe9QHwjs0B/D6YxzT0rUioqyrwmvQpN2rQxqhSjuE1BmkMafQMGBgcyeuKoFRG0IxFRtOtCvd1CTJJ9w6bWMxFjbFakoonM0tP8AdNqAVbtTcFkHwhl/0vco5plXS7AjXrYKIuSsgFrmIsT1FoEY64O0mSypXyB1A1qT0YDKhRhBJHf0uvfJIkiyjpJODfB0fXTl+40jSNDsDEkuWpwA4He0xeOczTzGdpVLvFiCDqGoQbBXiQPDznEVbPUaRBy+ZpqRdqNWpqJYXOiozytjzDbCwknFc8iB+a9o6eTzVShBelqMlSZRz3nAncGZInckjfGlydSjmkDJoqJMxvB5SI7reBvgRlKuWzBY1RSqs/vyELgCFtG0AAWt88Ccl7LmjmlVa37OCxIZkcp3oQ6fFbyQCJw1aQGzXKUqQZgqop7z6VAmB3iwAloA84wM4ZQ+zo1auinMV3LKQAXQOBpQG9/AW+WLHDeFUHpszdqEYlVVq1RVFyrHQKkaWiYM25XOBXEsyaj1FBvRWZJsAJJI0c3B0i4IBa4gjEzlsVFbgqj2tclKZRdertaoOtwgdk7O/u+6QANxfu4IZ3N0MsxbsTVqEhdcKTr0jSkx3Tog91doxYpZRRQd3bRRNMlWp1CKjnT3XYKoCLAJUAkEEe6LYA8DqFKgoUhVZmYu1WAWQFAQFLgrLWl7jSQAWkEc9PlnQmlsgrQ4lnXSoz0lpKFmmTAuZHfNR5AVb7DUYFpxY4WWamorCmdaz3TqQlhBH8jrNv4mHQ4DVaFKmwqZzOmpURvcS8Mt/cuLGDOlQIGK1A5TLjtqFLNsrAodHZEmAGVip0k6bQ552vfEuKa2LUt9y5V4O6v2aV6lOnqL0dAVYAPepOy+9DfOZMhrapKk38/pYjA/NJ21GQwVwJVosHgaHvfSRYjkCOaYz/DeM5hAgdO1KsUzF1FUVJfSBSp91baLlrg7AjGck5qzTHJY3TNVxTJJXpNTqLqRtxEmxkMv8Sm4+WxOPMaNSpkMyYAbvBain+7dCRoPgrggBvutB8MerUjb9d9/xxn/AGv4L2ia0EuqkRzZDJZB4g99fEGOWKwZK+Fk+JxfMgMOOLlTRWC2Vqy1OrsUpkldLIZgqbESIBAtEY32S4uy0wJmfdjkIkX28seScDdatL7HVNmCmgx+5VIhCRtpqRDXsxMTvg57OVqnZnJVBoq02ACsYmkCvaJK2sp0gjky7EHHcmjgNxxfj1MUylcgq4IHd1MCRpJACmSA3S03wF9nM3Rao6MwqBRCgkamUTDG5kxE/O04KZBadNy6UqatpgwigRbpzsL+GCAy1GsgWqO7MqVlCpuLFCINyJHjhtO+ABWdp0tcKEGw8RMWJ3nw25YcudK2Fxym4+ptvGDPDa9KnRWi5NW0O2gAOT7xKk8+eA3tBlUdrdym/cdqa+4hDd7SBM7DVsNUkECyba7BSB+frZTMwa2hnRoQCsQFaQW7qt3tgL+XPEtXhdOr3mDaYAIV3QHkNXZMpPvRcxfawjVZPKUq9EGmENNqelWKX0EW3AMbGDjPcS9nKuVo1KqV2cUllUZVBYBTZ2UXMwARHjN5Nd8oKKGXybUTl6faFU1NSotTADKgHaLTqB9SukJGsBWGkfvE4kPstQXugHSUVYOk2QKBcrJkIsjYxtgvmNGYyx7RxSK6aq1NSgAp3wZPK0GNwTiDg2f+0UKdRl0uy99II01NnWDcQZtio02TLYr5XhlOlp0CyqyiSTZuzmZ/7td+njhKXCaQIMG0CC7EQpJRSCYYLJ0gi2oxfBN+vrw9eGIReMa6URZUPBqJUCGsqqD2lSQEkpDBpBEkapmCRMEjEuWyiLBVQsAgRaASJA5D3R8hi0LHp8cIOhj1bBQ7IHCyb47E+gdfrjsG4i27f1tz3GMf7SmMrXnlUJkf94D+eNfVtYbTjHe1BjJ5yOTn8aZxy5/l9S8fcDjUyWl0/htUQiCCJ3g8t7DB7h+ZNdLmK9MgNaLxZoP3Wv8AGemMzkqRkANDwDJ2dYETEX5SB+OCRqujJWCsKie8vKonNZFp5gnn54ykrLiwhrh01AK5K2/eAPLyxpeBTrqjxU7eEflgFmqYqClUpnUpZWnwkGfluPPB7gjftKo8E/8AGMcmd3BmkOSr7RcA7Zw4Wm5AhtZINrrBRW6kQfDFE+zjQP2GXHz8/wDDvjRcS4utBkVlqMXkjQmqyxM9NxiovtEhjTRrnx7OP+phzxhDJm00i2o3uiivs6YgJRFv8MfDbc4ePZ6oNjRFyT+zvfp38X3470y9cjrFMfjUGOfjzXjLVQRyYoP+lj6GHrz3Tr8oeldkB+McLqU6T1dVPVSBcRSIuBtOuw3BsbHbE1Dhj1WqPSamxJB0MStoAjWJiCAQNMXO2E47xSq+Wqq1DQHXQG7QWNSEEjTJuww2nVqKsUYWpEaiCVjnYEHHd4VycWpMyyckX9tSDEBAodiGBbSFJOpRcdJEyDbC1w6g9pQqgN7w7MuIiO81PUABH3iMTplKWlQEBFN9arNtXjfaeVxYdMXiM0r09C6lMkqpBVpkQztGmDBNpJjxjraaXJmjJ+1fFAqQIHbLDvb+7RYUCbAd76mBfDzmaopCllSj1CtNWrFgd0aGEAgooWJm3Q3wTpVUogqEl6YARCqtUSO6NPTpq2IvPPD8twrLUqlWsQarvc6/cDC/u8xzvN8ZShqNYT0g2hm8rSgnTXqoqqzUwrAFRpURqsZETuCRqIkTbHEM3WJCUeypkGHcguTHd7jRF4mxsLTNmcQ4poR8w8Gr2f7Gn+6pEINIjTJux+GIc3w3OZhyErN2P3WB7MsLSStOCb8jaCLc8YKLk9t/U3c1FeXp/ssZH7YrscytB4W5oyLbFWVnM8yD4Ec8BvbThSyuYWn2qpeoknvpZVqLF+0UHTMiQVub4sVeAU3Z6RzS08xSREZllWJHeV3ZydbS02sthywQyGeUJNarRqUtZDVFYKB91wVJ2JvbkSRFop43F2iOqpKnyReyftEmYUIzr22nVoCup0SIJD8xN4J88FeL8QWjTLtskMRzlTKAdCzQo+J5Yz6cey9EAdvSqERDLUpkAybNDTFyJI5jngb7Q5v7SFYFewpsDUYbFyCV3uVQELtuWPlnHE3O6pGs8/8Ajq7YG4jw17VIGpgaigCFaQGalHIRJUeJGJRnGzNFa9NwM3lF7x03ajZe0NySUOpWF7A9cEuE16NYNliwjSWSDdQNws/ukyPAgYj7F8ualVNK1aeupBupqERVUrN0qJDRI7yz97HVfY4TTcF4kMzSR15+8vNWESpHy+BHXBSnWOk9BPPHmHsvxw0s1U7gSi8a1UkhGkwwJNhMz0Db2GN9kaNev30amga4puGDBZ94tqAmL6Y5b431eYqsJU8zcSOt8Py2aGqxj859fTEGY4FnFWUag8AGSWQt+8vd1AEbhpjlHPAzhaCrRSpJDuFaWY89xAMEcu7vYziXOwSNPwrMrSEgEXJMHumTex2+GDeW4gKpIAII64xdSi9KNZBVjGoAR5bkfgcEcvnNF1NiI/CMNpMN+5HwvI01QUa6Kxk6iRPPun+GfegWB2tgVTRslmRSdi6OFl4i57iOb7kjQ1/3D1AMVcx3psNpi2BXtM6TSqVCCtU/Z2RotAZl07GCZBB5kbYma0q0HIXqkjw5x8z8sRo/o4ocIzJINKoZqU4hj99DOlp5kXVvET94YIKt8bwkpK0RVDi2ERjhCfU4XFCGmrHo47HAerfpjsABSqov/T9MYr2iE0M8P3WPjtTovt5nG0qGB+Hl1xnHoxVzS1BAqOHg86ZpU6RP+dGWOXd6jHHn/qn5MuHJjqCqEp6h+zYKRp+4SL3UyBJ+pm2C1Co6xPfFjqEaone2+BhyhytbsiJp/wC7P8P3hv8Adm/he+CuXoaR3No93cdRHTGb4sos5GoKbkD+7qEyP3ahjrsrfifHGi4RUirUH/y6f41MZ2sAdJIvrTff31m/rbB3hK/tahvOhPDnUjHLn/qzWD3JOOPFWj/x/AQJ/LFU3vt8SOeLHGz+0ojcy3y04YqgG6jxjGCbUUbJWxKZInf5g4laqb3jr3frM4QhDPI38OnLniSkhv3vne2M9maJUVOKZY1qDU0qBWMaWPIqVYbX3Av+OMavEq2XlM+rPT1alqAlu8IKw0i0yYMGeUHG/KxO3xHhirVoAggqhUiCGEgiOYx0YM2jYzyY9VMhy+bEagQZAgiNjz+P5YLUuJGkvdUvMQpIEiQNXwW+MfU9mOzJfJv2DkRoMlGsYmQSD4wY6CcXuFliVNdNOYRYNjBUxLLyKmPhcW2x6MM0cmyOVwa5NNxmklaj24Kh6INQNuGGg2J3gg8j03xnMyjMjsWlVC1Fp6b9xSXDbapMW5RzuMFMm6LTKJTVUIIge7LSxhTPPlgVxWoyqAiOxZiCFknvIwWeq6iAfDFNUCZd4XkwNVapVBp2JLEaSy2ZtRsFAJGiIBB33wJ9o+Nu1anTyGYIAU9o9MU3UzEXdSAQAbgg3w7jLCrW+zhoy9GkoamkQWHe0mPDTbrNpxUy5Wnle2VBPZ6yAOZAMW5A/QYm62Q+Wcvs6pk5hNbSzF3hiWa5OoEiTPLrsMXc5w0AB6agOs6bWgHY+B+k4fwnipqUGqmmwowzK8LBXYMy6ywWef4YLgSoHM7+An9cEVYqPNfaXhNPXTekxnMntFplY0kEmp3yTMtbSACOfLEfAsjTd0WopCsTo7zAK4nu91hzJ+Z/euY9qgnZURoPaCo+ioJ0omsK4IFzqZgtoFzcc8zxLiLaSKaKKZXva9yQBddJhW25nYXJw+ULhmsyHs1R1CuNaIRCBHfU8iNYIJZZHIHYb4LZ3gOXqSrLVpswIB7SoZn+dipMcvE4sJUBNPbS1IaDNrgdLXH0GLHEao7Mq3vNZBz1A2I8hcnlgQzzv+yjlsy9CtEBA1N/8RQWBmxANybclPS+z9lM/wB9stUaWprqWTLGmLLPPUphTN7rN5xR9tsjVzDZdMuStVQzkzA7MMukG/Mg8jMHDMvSy2RpV27ZVznYns1lNQZ57MIrA93XuSDYSbYpeZNHpGVzFMUwDfVuI67jyxjfaHgVTKq1WhWp08u1QRSNIns9YC2YVRK6+9EWDHoZH+yHtBmKrNSKLVIn9ozBNIUaZYIh1ktBtp3ONAUrtoFSqagT3Z0L3gI1EIolt45XxzZ88IbXubYsUp+gCo52qUIbM0iDuOyJHwBc3tvhwpt/jdSIpfXeMaFMsSRqbbaP64dUo04k38z/AFxx/wAyR0/xjMVaNRojM1QZ2Wkh8vfpMPlgZxP2fWtVVK2YzT1SpIWNPdm50rRAHQkRvecboBR7q/IYqUzOfoBiATTqd3fpub9MEfGSd+jM54FFWBKlOpRRai9rVahJllOsqP71WMBSGHgLgGSRjUyJEeeCHFaH7CrEA9m0eekxgXSNl3Egfl447PAZnkT+xz5YpcDtVyL8sMW5woX14Y6mOn4Y9IwHD+WcdhPj9f6Y7ABbLWv+W3KcD+J8PSsumoDF7gkGDuJHI2+Q6DBB6f48sNCX8b4zasd0ZfP5DtFNFmOumQ9GodyBOk+Y9xh4g/eAwOybMQdPccGHpNyPOOcWtyvjWZ3J61EQHUypPW8g+BFvkeQxnONZYHTXAIAtU/eUCQT4lTY9Qccs46XXY054JXOoXENKkC1wGBtg7wwxWf8AkH0LYBz3SGuSCVPJlEG5688Hck37e3+Gf/xIB/H645c3DNIcjuLLL0D/ABtB6SjX+WIyG6rt1vNotjuO+9Q5w587o46eOHhLe58wMc3yqzeL3FR4JlgfL1bDW0zYiZ+m3LD9HPSOfKfyw5qZ30r88QjS2RBVIPePw+GGIsHc8+Xl1xbCNGw26/LHU0M/Dr5YNSG0RIh5h9/AYjzWVWqIcARz1d4TvBEG+K+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BHsvxUZZa2vU+pQBSECmz27zNcqYEAgGQT0BElL2ndmejXghw2kR/dgBmVdYWHLBQZaDJ+J6qMUzfcM4DS7FMwGYmrlFTRNtJpqPOYjnGJKdU6ZF2IsOcx3R5xc9LnBD2UBOQy8xJy1NVHKFpqCfnf44wnGfaMChSGUqgu6ftKoMNSgqCiqYKFiD3t4AI3ENOhsLVssKtQKFDU6YNJ3YnvknU4VY3VwDqnqIsDjP8AHPZ7s6Qqozt2Z1NJPuqDLQovpEz4Tgp7M+0NPQ5zFQCszySVOl7BQRpAAMKJEbz1xPx72oy6lOxAcH37MAE+9pkCW3jy8cVSJBOW4qcuq0aqM4ZjpVYlR3diYBUswsY532wdWsRPZ5arr61OzUQCLagxO8iw+70gkJnOANX0NRKGjANNm1BkHdI0iPukT8QOU42sSbDef+o4cY3yB5/wrjJOYWqwb7SXFN0ggFGbSEWRA0kBhJmVMxJJk9tkAzTpTLtIpiWDd12k6FsAw92AJksRc2xd9t+MfZqtJKYpmqJeoWUOUTZCBINzPysL2seymQNWo2ZrS17HkzwBMAD3VgefljLLNY4tlQjqdBvgPDhlsuS1mI1PpHwCrG8beJnriTg1Zqoqdoe+lQqQDYSFdR8FcAnmRh2ecGoiGQvvAnVpZxMLJtYAtB8OmIeBle3zMQwY06oIIPvUxTm3L9nvjyJJtOT55PRikqoJ9mm03874bqTz+Z+mLS8+7honp9cc5oQ9ox2Xyn+uKNNG+35ctG1Sw6aTHKeuCia+YHzP6YG5hT9vyhPSp/0n9fpi8a59GZZn8Jo8+k03HVGHzBwGoCUS9tIn5AjB3MiUPkcAMms06f8AInxkDrjv9k8SOHP2JFXp1w0r59eXj+WJb/HHWm+/j4Y9g5yNS0W/PHYk0nw9fHHYBltwPX0wx7+vA4sPT6x88NC/L144kkq6OcYH5yjol4lCIqDkJsGvy5N4QeWCrgeXwwlRRBFo9DnyOJnHUqLi9zIV6PZF6JHdIZqR6WMpPhy8JxoMkk5gfyN+Kf0xQ4hw1aimgxI3NNuYG2/UAx4gg7zglkSDmFkweze3hqpfh+ePLzWk0+dzohzYvHIBo/8AeAH4q+OSm28n4CMP9obCjf8A3q/mPz/HHMV5t1+8Lxjmv4EbR5YwJbc+r9MIaY6tfxP5YdUakN6igX3YeWITxHL7dpTv/Gu4iRcjE7/8jTUiygUf6np54jAE+99f1xD/AGnl9tdEf/Upzt0BnDDxSjuKlD/OPyGBJ+QakSM4kXJja20jrE7YlQ2nvfIDxxVbidMkxVp/C82wp4kke+T0ik5/AYbi32EnG+SWt4g/5m+sYF+0HBxmaRpsWUag0qAbrBFm+HyxafiSdax8svV6dSn44a2fB91cx/yKn5p6jFR1p7A3Fozv/qRT51KnmFUeUwMdX9iaJVoeufvBZTSXA7sjRG58+mNKmbP+FmOf+7K+P3gMPGYc2FGsf8g/PG3VymPTgZrL+1L5bK8P0opD0yjFwYAoxTdV0kQ+q0mYg2O2EyHsfQZFKvVNoN0AkG406LQfPzOHe2GSY0WqDL1A6S+s9nEW1agpm453uB0wns/xX9nrWWIHfQNOqLSNoI2HWI6EbynKULjsyEkpbl+h7HUhHvxb7y7X6IBz+mFPshQt3G2j3/A9B0/HBFc5Xgf7JVgx9+mN/wDjw1K2ZP8A2R9v8VBFj/F+eOXXl8/2a6cfkdluGmkipSZlVTZWAYQdxfvaT0m2Efh7Fy4rV1LHvKpTSeQhGUhYAjuxt1viDi2ezFGkahyw6DVWUSxsogTJnlIPTCZvM5imSBSFRR99ajDneaehmFv3dU32xSnlpfF+ytEHukInszlAABlgAIA7pNhYbkk/PBbL0UpqESUQCFAsB4RGALcYzEwqrPIRmSJuYJ+zgDyMYfS4jmAP9o0UkMAaNTVXO4FMKZB+BbwG+IlGb5f7KjXZEvHCa0U0YwxKK3QkEVX22RNQH8TeAkpwrh1GgCKCU6YYyQigAkWk+OBmT4TnQ5qgZZJUIlNtbdnTsdPdgaiQJgkd0CTGLy5DOnd8r/y3/wDNiZ01pUlQKST3QSDNyI+WO1N4H4/riinCcxaatMHe1MxPPdjh39kZiP8A3kA9RSH/AJsc7jH6kX1PsXSzdBPngNnHIzuSJi7VBb+TFwcGrj/tb/8AKQc5+GIcv7NsK1Kq+YqVOyYsAwWCWGki3LY+YxUNEN9SM5yclVGlqGx8sBMk4NKmbDuLbbkOmC7mcZ/hjTRp3+4MdvspbyOfP2L5YT8evTERe/rp1xHqGGOZx7JykwPljsV/ifljsOhmgqkbYgb154lrEyZxCq2Hr88ZoTGsPX64he/Ll+OJm9fhhGTDAGcZEUXcGGphnU9GUEj4G4I5gkYtZRB9oQ8tD/8A6/0+uH1BuOV/V8DqFQ0KygpUakqvpZFLEA6IQgXtBgnlHPfj8ZiclaNcUvM0OayaVV01FVlkGGAIkbHEKcBy8z2VOf5F5X5DA/OcaqMFXL06isWUF6lMaQpPeMFw0geH9IquczOvSK9IEiYFBjA8T2hAsDucefDwudrbY2eSIaXhVFdqVOf5F/TDk4em+hf8o5bYDVM9VAn7RT93V7q3UXJ964jnis2ZrEyM61wDCJl7BrIYamxvIvO0YteCzVvL9k9RGnXKqPuj5YccuOgxmqObcgRnmIJKggZa5iQLUd7j5jqMRV8y+lT9srMruFBXsLlrTK0xYXJ8sNeAn3kPqGs7LCdkPhjL0a2ogLmqrEzA1C+kAsY0C11ubd4dRM9fKs6wa2YjqtZkPzQj88C9nT+oXVNB2Ixy0BjMNwoW/bZvf/4zM/UCr9MSf2Ysd5q7b75nMEcuRq+GH7tn9QuuaUURhRSxmDwykeTbc3c9erYZU4VS5oD5k/mcP3W/qDrGnrZQMCpEgiCPA2P0xjsp/wCj5aVZmSoRRZSNDagVkgmGVhtFp63nHVvZzKEktlaDMdy1JCTHUlZ5c8SU/Z7KCwy2XA6CjT6/y42x+BljTSlz9iXlT5NSlamO7rSRaNS+XXHHMUhvUp/51/XGep8MowIpUuVuzWIE+GFTKUx7qIvkoHLyxn7rj3kPrFrjtbJ1U7OpmaKmQykVkVlZfdYSeXiIwCfMIhP/ALRyLAf4jIG/4itUD6DBk0wRsPQE4fTWPAeH128sa4/AKCrVsNeIlHgBJVVzfiFCNv8AZ0DHx7zM48rdfgRyNXJUzrDFqkf3jLUZyOcErbbYQPDFxlHr49cVOII3Zt2Ql7dJiRqibatOqJtMYqXgYvmTG88nyTn2qyymD25P8OVzLb/y0iMOT2qy/Jcz/wDZ5v8A/jgFWrVwD2CMRB0dosse6x1MWIIbXpAW0i/iGs2ZGuC5MaVK9iPdqECpDCNRplTEQSG2tjF+z8X3F1WaMe0NIiyZj45eou/8wGGtx1RtRzH/ACwNvNhjP5dc1OogKZQle5pJK0hVmO9Y9pEH7o63n4MmYkGuxKgNIhdyUCm0kj34uN9rDDXs/EvP8j6rDL8cMGMvXaOnY/nV9TimfatRWp0quXr0jVJCu/Z6BALQWWoY2+o64FLw/MDUKTEamcgh2hddRjLCO+WUqAfukEjxLtlgyBKihxAB1jVPnqmfjivd2Jra/wAk9aQVzGeoC7VqQHMmov64B8KeaFM2MixmZHWenjiVcjSEEU0G2yL8OWJVHy9Rjbw3hFgunZM8moYdj8cN+OJQkYRPX0x29jLuRyeuOxOJ9f6YXCGFKtz8ufL44QAWuYgbefq+EzVmi8nxxDMAHl66fD5YhCY/WD6/Hf0cdU8YOIybX9b+OE3wxDKm3z2w603/ADHh+OEP4flhNd48P6YYCgYoZrhxYvD6Vcd8QDJAhSCRbYSLzEbHF1nAHy5Y5mn64VWAHqZWihcvUltQ1ddRNRyAFUwP2jEgbC9pkxJSolgzVKh0hhJXu/sGplzOgCJRTa1zzOLuY4erFjLCZNmIjUIaOkiQfRxz5CmZGm0taTHf7rgCbA7x1vvjPSVZAlHLFqah21oFABUm1kVX1pCSaHODK2ibuOYox2LSBSYKoIJ1aQgEHmTrA0jruL4vU8igltPetLSSSVJZCSZMgs3z6YhbI0yxbTdtzffu3EGx7q3EHujDUWVYPyWeorVaA5hWBcsSYjLjSQY0xIW5toM7nGgC8reF/X5bYqNw2mQZRb225ECx6juiesXxYE6iJ25bD1vbFJUJkh5cjPx/rjoP5/h+eI3a/rzwrDFEodN/D4/l4Y48/j9cJMH6/hhXa3j/AFwICN4O0/Lxwqi4+GEQyT63OFIiPh+eGIVOl/U4aw58v6Wxyn8sIW9eQwAN07+uWJRcket8MLXjr/TCtMg9Z/GMA0SVBBxEpHxwtS1vXwxGByGEDK/ENeiKcgyJgwSv3grfdPj57TIEU8lmAGCuNOlgq62UAEm0gagYMhptttIJyfy/DDwIMThONlJ0COEZKsj9pWqF2NiNTFQvZ0wAFIA1awzaonvb4QcNqlhNWwcmQ7z7ynUFPdBKgoVB0wZ6gllE7ec4RT08cGlBYDocEKqgBXuolM90nUKTkrPeFmBuOoG4kG7wzhRpMHNQuwGli0ywimBJJOxRjf8AfO5JJv8APCzb6fjhqKRNs47YYWt66H18MLy9eGGBfXkDihj9dsNB/DDUEzHLDnEevDABMPjhMVC5647B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5576" y="1211894"/>
            <a:ext cx="6616701" cy="6186307"/>
          </a:xfrm>
          <a:prstGeom prst="rect">
            <a:avLst/>
          </a:prstGeom>
        </p:spPr>
        <p:txBody>
          <a:bodyPr wrap="square">
            <a:spAutoFit/>
          </a:bodyPr>
          <a:lstStyle/>
          <a:p>
            <a:pPr marL="342900" indent="-342900">
              <a:buFont typeface="Arial" panose="020B0604020202020204" pitchFamily="34" charset="0"/>
              <a:buChar char="•"/>
            </a:pPr>
            <a:r>
              <a:rPr lang="en-US" sz="2400" dirty="0"/>
              <a:t>C</a:t>
            </a:r>
            <a:r>
              <a:rPr lang="en-US" sz="2400" dirty="0" smtClean="0"/>
              <a:t>ity </a:t>
            </a:r>
            <a:r>
              <a:rPr lang="en-US" sz="2400" dirty="0"/>
              <a:t>populations </a:t>
            </a:r>
            <a:r>
              <a:rPr lang="en-US" sz="2400" dirty="0" smtClean="0"/>
              <a:t>skyrocketed – created HUGE infrastructure problems!</a:t>
            </a:r>
          </a:p>
          <a:p>
            <a:pPr marL="285750" indent="-285750">
              <a:buFont typeface="Arial" panose="020B0604020202020204" pitchFamily="34" charset="0"/>
              <a:buChar char="•"/>
            </a:pPr>
            <a:r>
              <a:rPr lang="en-US" altLang="en-US" sz="2400" u="sng" dirty="0" smtClean="0"/>
              <a:t>Housing</a:t>
            </a:r>
            <a:r>
              <a:rPr lang="en-US" altLang="en-US" sz="2400" dirty="0" smtClean="0"/>
              <a:t> (not enough available) </a:t>
            </a:r>
            <a:r>
              <a:rPr lang="en-US" altLang="en-US" sz="2400" dirty="0"/>
              <a:t>– had to stay in the city due to limited mass transit – lived in row houses and </a:t>
            </a:r>
            <a:r>
              <a:rPr lang="en-US" altLang="en-US" sz="2400" b="1" dirty="0"/>
              <a:t>dumbbell tenements</a:t>
            </a:r>
            <a:r>
              <a:rPr lang="en-US" altLang="en-US" sz="2400" dirty="0"/>
              <a:t> (small apartments – overcrowded and poor ventilation</a:t>
            </a:r>
            <a:r>
              <a:rPr lang="en-US" altLang="en-US" sz="2400" dirty="0" smtClean="0"/>
              <a:t>).</a:t>
            </a:r>
            <a:endParaRPr lang="en-US" altLang="en-US" sz="2400" dirty="0"/>
          </a:p>
          <a:p>
            <a:pPr marL="285750" indent="-285750">
              <a:lnSpc>
                <a:spcPct val="90000"/>
              </a:lnSpc>
              <a:buFont typeface="Arial" panose="020B0604020202020204" pitchFamily="34" charset="0"/>
              <a:buChar char="•"/>
            </a:pPr>
            <a:r>
              <a:rPr lang="en-US" altLang="en-US" sz="2400" u="sng" dirty="0" smtClean="0"/>
              <a:t>Transportation</a:t>
            </a:r>
            <a:r>
              <a:rPr lang="en-US" altLang="en-US" sz="2400" dirty="0" smtClean="0"/>
              <a:t> </a:t>
            </a:r>
            <a:r>
              <a:rPr lang="en-US" altLang="en-US" sz="2400" dirty="0"/>
              <a:t>- Eventually built transit systems – </a:t>
            </a:r>
            <a:r>
              <a:rPr lang="en-US" altLang="en-US" sz="2400" b="1" dirty="0"/>
              <a:t>Streetcars</a:t>
            </a:r>
            <a:r>
              <a:rPr lang="en-US" altLang="en-US" sz="2400" dirty="0"/>
              <a:t> in CA, </a:t>
            </a:r>
            <a:r>
              <a:rPr lang="en-US" altLang="en-US" sz="2400" b="1" dirty="0"/>
              <a:t>Subway</a:t>
            </a:r>
            <a:r>
              <a:rPr lang="en-US" altLang="en-US" sz="2400" dirty="0"/>
              <a:t> in Boston.</a:t>
            </a:r>
          </a:p>
          <a:p>
            <a:pPr marL="285750" indent="-285750">
              <a:lnSpc>
                <a:spcPct val="90000"/>
              </a:lnSpc>
              <a:buFont typeface="Arial" panose="020B0604020202020204" pitchFamily="34" charset="0"/>
              <a:buChar char="•"/>
            </a:pPr>
            <a:r>
              <a:rPr lang="en-US" altLang="en-US" sz="2400" u="sng" dirty="0" smtClean="0"/>
              <a:t>Water </a:t>
            </a:r>
            <a:r>
              <a:rPr lang="en-US" altLang="en-US" sz="2400" u="sng" dirty="0"/>
              <a:t>and Sanitation </a:t>
            </a:r>
            <a:r>
              <a:rPr lang="en-US" altLang="en-US" sz="2400" dirty="0"/>
              <a:t>– no indoor plumbing, few sewage systems, human waste in streets.</a:t>
            </a:r>
          </a:p>
          <a:p>
            <a:pPr marL="285750" indent="-285750">
              <a:lnSpc>
                <a:spcPct val="90000"/>
              </a:lnSpc>
              <a:buFont typeface="Arial" panose="020B0604020202020204" pitchFamily="34" charset="0"/>
              <a:buChar char="•"/>
            </a:pPr>
            <a:r>
              <a:rPr lang="en-US" altLang="en-US" sz="2400" u="sng" dirty="0" smtClean="0"/>
              <a:t>Crime</a:t>
            </a:r>
            <a:r>
              <a:rPr lang="en-US" altLang="en-US" sz="2400" dirty="0" smtClean="0"/>
              <a:t> </a:t>
            </a:r>
            <a:r>
              <a:rPr lang="en-US" altLang="en-US" sz="2400" dirty="0"/>
              <a:t>– </a:t>
            </a:r>
            <a:r>
              <a:rPr lang="en-US" altLang="en-US" sz="2400" dirty="0" smtClean="0"/>
              <a:t>rampant crime </a:t>
            </a:r>
            <a:r>
              <a:rPr lang="en-US" altLang="en-US" sz="2400" dirty="0"/>
              <a:t>– Robber’s Roost and Murderer’s Alley.</a:t>
            </a:r>
          </a:p>
          <a:p>
            <a:pPr marL="285750" indent="-285750">
              <a:lnSpc>
                <a:spcPct val="90000"/>
              </a:lnSpc>
              <a:buFont typeface="Arial" panose="020B0604020202020204" pitchFamily="34" charset="0"/>
              <a:buChar char="•"/>
            </a:pPr>
            <a:r>
              <a:rPr lang="en-US" altLang="en-US" sz="2400" u="sng" dirty="0" smtClean="0"/>
              <a:t>Disasters</a:t>
            </a:r>
            <a:r>
              <a:rPr lang="en-US" altLang="en-US" sz="2400" dirty="0" smtClean="0"/>
              <a:t> </a:t>
            </a:r>
            <a:r>
              <a:rPr lang="en-US" altLang="en-US" sz="2400" dirty="0"/>
              <a:t>– The Great Chicago Fire of 1871 and San Francisco Earthquake.</a:t>
            </a:r>
          </a:p>
          <a:p>
            <a:pPr marL="285750" indent="-285750">
              <a:lnSpc>
                <a:spcPct val="90000"/>
              </a:lnSpc>
              <a:buFont typeface="Arial" panose="020B0604020202020204" pitchFamily="34" charset="0"/>
              <a:buChar char="•"/>
            </a:pPr>
            <a:r>
              <a:rPr lang="en-US" altLang="en-US" sz="2400" u="sng" dirty="0" smtClean="0"/>
              <a:t>Zoning</a:t>
            </a:r>
            <a:r>
              <a:rPr lang="en-US" altLang="en-US" sz="2400" dirty="0" smtClean="0"/>
              <a:t> </a:t>
            </a:r>
            <a:r>
              <a:rPr lang="en-US" altLang="en-US" sz="2400" dirty="0"/>
              <a:t>– slaughter houses and factories next to housing – unsanitary!</a:t>
            </a:r>
          </a:p>
          <a:p>
            <a:pPr>
              <a:buNone/>
            </a:pPr>
            <a:endParaRPr lang="en-US" dirty="0"/>
          </a:p>
          <a:p>
            <a:endParaRPr lang="en-US" dirty="0"/>
          </a:p>
        </p:txBody>
      </p:sp>
    </p:spTree>
    <p:extLst>
      <p:ext uri="{BB962C8B-B14F-4D97-AF65-F5344CB8AC3E}">
        <p14:creationId xmlns:p14="http://schemas.microsoft.com/office/powerpoint/2010/main" val="37848983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286"/>
            <a:ext cx="10972800" cy="1143000"/>
          </a:xfrm>
        </p:spPr>
        <p:txBody>
          <a:bodyPr/>
          <a:lstStyle/>
          <a:p>
            <a:r>
              <a:rPr lang="en-US" dirty="0" smtClean="0"/>
              <a:t>Tenement Housing</a:t>
            </a:r>
            <a:endParaRPr lang="en-US" dirty="0"/>
          </a:p>
        </p:txBody>
      </p:sp>
      <p:sp>
        <p:nvSpPr>
          <p:cNvPr id="3" name="Content Placeholder 2"/>
          <p:cNvSpPr>
            <a:spLocks noGrp="1"/>
          </p:cNvSpPr>
          <p:nvPr>
            <p:ph idx="1"/>
          </p:nvPr>
        </p:nvSpPr>
        <p:spPr>
          <a:xfrm>
            <a:off x="609600" y="566058"/>
            <a:ext cx="10972800" cy="3806372"/>
          </a:xfrm>
        </p:spPr>
        <p:txBody>
          <a:bodyPr>
            <a:normAutofit lnSpcReduction="10000"/>
          </a:bodyPr>
          <a:lstStyle/>
          <a:p>
            <a:r>
              <a:rPr lang="en-US" dirty="0" smtClean="0"/>
              <a:t>The resulting slums and tenement apartments could cram more than 4,000 people into one city block.</a:t>
            </a:r>
          </a:p>
          <a:p>
            <a:r>
              <a:rPr lang="en-US" dirty="0" smtClean="0"/>
              <a:t>NYC passed a law in 1879 that required each bedroom to have a window.</a:t>
            </a:r>
          </a:p>
          <a:p>
            <a:r>
              <a:rPr lang="en-US" dirty="0" smtClean="0"/>
              <a:t>The cheapest way for landlords to respond to the law was to build dumbbell tenements, with ventilation shafts in the center of the building.</a:t>
            </a:r>
          </a:p>
          <a:p>
            <a:r>
              <a:rPr lang="en-US" dirty="0" smtClean="0"/>
              <a:t>Overcrowding and filth in these tenements continued to promote the spread of deadly diseases.</a:t>
            </a:r>
            <a:endParaRPr lang="en-US" dirty="0"/>
          </a:p>
        </p:txBody>
      </p:sp>
    </p:spTree>
    <p:extLst>
      <p:ext uri="{BB962C8B-B14F-4D97-AF65-F5344CB8AC3E}">
        <p14:creationId xmlns:p14="http://schemas.microsoft.com/office/powerpoint/2010/main" val="33005898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 y="1188412"/>
            <a:ext cx="5428527" cy="5669588"/>
          </a:xfrm>
        </p:spPr>
        <p:txBody>
          <a:bodyPr>
            <a:normAutofit fontScale="70000" lnSpcReduction="20000"/>
          </a:bodyPr>
          <a:lstStyle/>
          <a:p>
            <a:r>
              <a:rPr lang="en-US" sz="3300" b="1" dirty="0" smtClean="0"/>
              <a:t>Social </a:t>
            </a:r>
            <a:r>
              <a:rPr lang="en-US" sz="3300" b="1" dirty="0"/>
              <a:t>Gospel movement </a:t>
            </a:r>
            <a:r>
              <a:rPr lang="en-US" sz="3300" dirty="0" smtClean="0"/>
              <a:t>formed - preached </a:t>
            </a:r>
            <a:r>
              <a:rPr lang="en-US" sz="3300" dirty="0"/>
              <a:t>the importance of service to the poor (as a part of service to God).  </a:t>
            </a:r>
          </a:p>
          <a:p>
            <a:r>
              <a:rPr lang="en-US" altLang="en-US" sz="3300" dirty="0"/>
              <a:t>Middle class educated women – volunteered to help the poor as teachers and nurses. (THIS IS IMPORTANT</a:t>
            </a:r>
            <a:r>
              <a:rPr lang="en-US" altLang="en-US" sz="3300" dirty="0" smtClean="0"/>
              <a:t>).</a:t>
            </a:r>
            <a:endParaRPr lang="en-US" sz="3300" dirty="0" smtClean="0"/>
          </a:p>
          <a:p>
            <a:r>
              <a:rPr lang="en-US" sz="3300" b="1" dirty="0" smtClean="0"/>
              <a:t>Settlement </a:t>
            </a:r>
            <a:r>
              <a:rPr lang="en-US" sz="3300" b="1" dirty="0"/>
              <a:t>houses </a:t>
            </a:r>
            <a:r>
              <a:rPr lang="en-US" sz="3300" dirty="0"/>
              <a:t>were formed in slums to help people in the area, especially immigrants. (</a:t>
            </a:r>
            <a:r>
              <a:rPr lang="en-US" sz="3300" b="1" dirty="0"/>
              <a:t>Hull House, Jane Addams</a:t>
            </a:r>
            <a:r>
              <a:rPr lang="en-US" sz="3300" dirty="0"/>
              <a:t>, 1889</a:t>
            </a:r>
            <a:r>
              <a:rPr lang="en-US" sz="3300" dirty="0" smtClean="0"/>
              <a:t>).</a:t>
            </a:r>
          </a:p>
          <a:p>
            <a:pPr lvl="1"/>
            <a:r>
              <a:rPr lang="en-US" sz="3300" dirty="0" smtClean="0"/>
              <a:t>Used family money to create a community center for women in inner city Chicago – received Nobel Peace Prize and on Communist threat list.</a:t>
            </a:r>
          </a:p>
          <a:p>
            <a:r>
              <a:rPr lang="en-US" sz="3300" dirty="0" smtClean="0"/>
              <a:t>Churches - helped with </a:t>
            </a:r>
            <a:r>
              <a:rPr lang="en-US" sz="3300" dirty="0"/>
              <a:t>urban </a:t>
            </a:r>
            <a:r>
              <a:rPr lang="en-US" sz="3300" dirty="0" smtClean="0"/>
              <a:t>problems (slow </a:t>
            </a:r>
            <a:r>
              <a:rPr lang="en-US" sz="3300" dirty="0"/>
              <a:t>to </a:t>
            </a:r>
            <a:r>
              <a:rPr lang="en-US" sz="3300" dirty="0" smtClean="0"/>
              <a:t>act).</a:t>
            </a:r>
          </a:p>
          <a:p>
            <a:pPr lvl="1"/>
            <a:endParaRPr lang="en-US" dirty="0"/>
          </a:p>
          <a:p>
            <a:pPr lvl="1">
              <a:buNone/>
            </a:pPr>
            <a:endParaRPr lang="en-US" dirty="0"/>
          </a:p>
          <a:p>
            <a:pPr>
              <a:buNone/>
            </a:pPr>
            <a:endParaRPr lang="en-US" dirty="0"/>
          </a:p>
          <a:p>
            <a:pPr lvl="1"/>
            <a:endParaRPr lang="en-US" dirty="0">
              <a:solidFill>
                <a:schemeClr val="bg1"/>
              </a:solidFill>
            </a:endParaRPr>
          </a:p>
        </p:txBody>
      </p:sp>
      <p:sp>
        <p:nvSpPr>
          <p:cNvPr id="5" name="Title 1"/>
          <p:cNvSpPr>
            <a:spLocks noGrp="1"/>
          </p:cNvSpPr>
          <p:nvPr>
            <p:ph type="title"/>
          </p:nvPr>
        </p:nvSpPr>
        <p:spPr>
          <a:xfrm>
            <a:off x="838201" y="-137151"/>
            <a:ext cx="8572019" cy="1325563"/>
          </a:xfrm>
        </p:spPr>
        <p:txBody>
          <a:bodyPr/>
          <a:lstStyle/>
          <a:p>
            <a:pPr algn="ctr"/>
            <a:r>
              <a:rPr lang="en-US" b="1" dirty="0" smtClean="0"/>
              <a:t>American Response</a:t>
            </a:r>
            <a:endParaRPr lang="en-US" b="1" dirty="0"/>
          </a:p>
        </p:txBody>
      </p:sp>
    </p:spTree>
    <p:extLst>
      <p:ext uri="{BB962C8B-B14F-4D97-AF65-F5344CB8AC3E}">
        <p14:creationId xmlns:p14="http://schemas.microsoft.com/office/powerpoint/2010/main" val="36356254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345" y="1014415"/>
            <a:ext cx="5563656" cy="5712697"/>
          </a:xfrm>
        </p:spPr>
        <p:txBody>
          <a:bodyPr>
            <a:normAutofit fontScale="92500" lnSpcReduction="20000"/>
          </a:bodyPr>
          <a:lstStyle/>
          <a:p>
            <a:r>
              <a:rPr lang="en-US" altLang="en-US" sz="2600" b="1" dirty="0" smtClean="0"/>
              <a:t>Nativism</a:t>
            </a:r>
            <a:r>
              <a:rPr lang="en-US" altLang="en-US" sz="2600" dirty="0" smtClean="0"/>
              <a:t> </a:t>
            </a:r>
            <a:r>
              <a:rPr lang="en-US" altLang="en-US" sz="2600" dirty="0"/>
              <a:t>– favored native borns and </a:t>
            </a:r>
            <a:r>
              <a:rPr lang="en-US" altLang="en-US" sz="2600" b="1" dirty="0"/>
              <a:t>WASPs</a:t>
            </a:r>
            <a:r>
              <a:rPr lang="en-US" altLang="en-US" sz="2600" dirty="0"/>
              <a:t> (White Anglo Saxon Protestants)</a:t>
            </a:r>
          </a:p>
          <a:p>
            <a:pPr lvl="1"/>
            <a:r>
              <a:rPr lang="en-US" altLang="en-US" sz="2600" dirty="0"/>
              <a:t>D</a:t>
            </a:r>
            <a:r>
              <a:rPr lang="en-US" altLang="en-US" sz="2600" dirty="0" smtClean="0"/>
              <a:t>isliked </a:t>
            </a:r>
            <a:r>
              <a:rPr lang="en-US" altLang="en-US" sz="2600" dirty="0"/>
              <a:t>Catholics (esp. Irish Catholics - </a:t>
            </a:r>
            <a:r>
              <a:rPr lang="en-US" altLang="en-US" sz="2600" b="1" dirty="0"/>
              <a:t>NINA</a:t>
            </a:r>
            <a:r>
              <a:rPr lang="en-US" altLang="en-US" sz="2600" dirty="0"/>
              <a:t>), Jews, “New immigrants”, and Asians (</a:t>
            </a:r>
            <a:r>
              <a:rPr lang="en-US" altLang="en-US" sz="2600" b="1" dirty="0"/>
              <a:t>yellow peril</a:t>
            </a:r>
            <a:r>
              <a:rPr lang="en-US" altLang="en-US" sz="2600" dirty="0" smtClean="0"/>
              <a:t>).</a:t>
            </a:r>
          </a:p>
          <a:p>
            <a:r>
              <a:rPr lang="en-US" altLang="en-US" sz="2600" dirty="0" smtClean="0"/>
              <a:t>Some native </a:t>
            </a:r>
            <a:r>
              <a:rPr lang="en-US" altLang="en-US" sz="2600" dirty="0"/>
              <a:t>Borns wanted a </a:t>
            </a:r>
            <a:r>
              <a:rPr lang="en-US" altLang="en-US" sz="2600" b="1" dirty="0"/>
              <a:t>melting pot or cultural pluralism</a:t>
            </a:r>
            <a:r>
              <a:rPr lang="en-US" altLang="en-US" sz="2600" dirty="0"/>
              <a:t> </a:t>
            </a:r>
            <a:r>
              <a:rPr lang="en-US" altLang="en-US" sz="2600" dirty="0" smtClean="0"/>
              <a:t>- all </a:t>
            </a:r>
            <a:r>
              <a:rPr lang="en-US" altLang="en-US" sz="2600" dirty="0"/>
              <a:t>cultures blended into an American </a:t>
            </a:r>
            <a:r>
              <a:rPr lang="en-US" altLang="en-US" sz="2600" dirty="0" smtClean="0"/>
              <a:t>one.</a:t>
            </a:r>
          </a:p>
          <a:p>
            <a:pPr lvl="1"/>
            <a:r>
              <a:rPr lang="en-US" sz="2600" b="1" dirty="0" smtClean="0"/>
              <a:t>Americanization </a:t>
            </a:r>
            <a:r>
              <a:rPr lang="en-US" sz="2600" b="1" dirty="0"/>
              <a:t>Movement </a:t>
            </a:r>
            <a:r>
              <a:rPr lang="en-US" sz="2600" dirty="0" smtClean="0"/>
              <a:t>- assimilate </a:t>
            </a:r>
            <a:r>
              <a:rPr lang="en-US" sz="2600" dirty="0"/>
              <a:t>people of differing cultures into one primary American culture. </a:t>
            </a:r>
            <a:endParaRPr lang="en-US" sz="2600" dirty="0" smtClean="0"/>
          </a:p>
          <a:p>
            <a:pPr lvl="2"/>
            <a:r>
              <a:rPr lang="en-US" sz="2600" dirty="0" smtClean="0"/>
              <a:t>Administered </a:t>
            </a:r>
            <a:r>
              <a:rPr lang="en-US" sz="2600" dirty="0"/>
              <a:t>through schools, churches, and other civic organizations.</a:t>
            </a:r>
          </a:p>
          <a:p>
            <a:pPr lvl="3"/>
            <a:r>
              <a:rPr lang="en-US" sz="2600" dirty="0"/>
              <a:t>T</a:t>
            </a:r>
            <a:r>
              <a:rPr lang="en-US" sz="2600" dirty="0" smtClean="0"/>
              <a:t>aught </a:t>
            </a:r>
            <a:r>
              <a:rPr lang="en-US" sz="2600" dirty="0"/>
              <a:t>English, US History and </a:t>
            </a:r>
            <a:r>
              <a:rPr lang="en-US" sz="2600" dirty="0" smtClean="0"/>
              <a:t>Gov’t</a:t>
            </a:r>
            <a:r>
              <a:rPr lang="en-US" sz="2600" dirty="0"/>
              <a:t>, but also cooking and social etiquette</a:t>
            </a:r>
          </a:p>
          <a:p>
            <a:pPr lvl="1"/>
            <a:r>
              <a:rPr lang="en-US" altLang="en-US" sz="2600" dirty="0" smtClean="0"/>
              <a:t>Some </a:t>
            </a:r>
            <a:r>
              <a:rPr lang="en-US" altLang="en-US" sz="2600" dirty="0"/>
              <a:t>immigrants clung to their cultures – creates conflict.</a:t>
            </a:r>
          </a:p>
          <a:p>
            <a:pPr lvl="1"/>
            <a:endParaRPr lang="en-US" dirty="0"/>
          </a:p>
          <a:p>
            <a:pPr lvl="1">
              <a:buNone/>
            </a:pPr>
            <a:endParaRPr lang="en-US" dirty="0"/>
          </a:p>
          <a:p>
            <a:pPr>
              <a:buNone/>
            </a:pPr>
            <a:endParaRPr lang="en-US" dirty="0"/>
          </a:p>
          <a:p>
            <a:pPr lvl="1"/>
            <a:endParaRPr lang="en-US" dirty="0">
              <a:solidFill>
                <a:schemeClr val="bg1"/>
              </a:solidFill>
            </a:endParaRPr>
          </a:p>
        </p:txBody>
      </p:sp>
      <p:sp>
        <p:nvSpPr>
          <p:cNvPr id="5" name="Title 1"/>
          <p:cNvSpPr>
            <a:spLocks noGrp="1"/>
          </p:cNvSpPr>
          <p:nvPr>
            <p:ph type="title"/>
          </p:nvPr>
        </p:nvSpPr>
        <p:spPr>
          <a:xfrm>
            <a:off x="838200" y="-137151"/>
            <a:ext cx="10515600" cy="1325563"/>
          </a:xfrm>
        </p:spPr>
        <p:txBody>
          <a:bodyPr/>
          <a:lstStyle/>
          <a:p>
            <a:pPr algn="ctr"/>
            <a:r>
              <a:rPr lang="en-US" b="1" dirty="0" smtClean="0"/>
              <a:t>American Response</a:t>
            </a:r>
            <a:endParaRPr lang="en-US" b="1" dirty="0"/>
          </a:p>
        </p:txBody>
      </p:sp>
      <p:pic>
        <p:nvPicPr>
          <p:cNvPr id="8" name="Picture 5" descr="nina2c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6746876" y="947157"/>
            <a:ext cx="5038725" cy="2351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58845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91" y="1057275"/>
            <a:ext cx="11758412" cy="5507372"/>
          </a:xfrm>
        </p:spPr>
        <p:txBody>
          <a:bodyPr>
            <a:noAutofit/>
          </a:bodyPr>
          <a:lstStyle/>
          <a:p>
            <a:r>
              <a:rPr lang="en-US" sz="2400" dirty="0"/>
              <a:t>Most </a:t>
            </a:r>
            <a:r>
              <a:rPr lang="en-US" sz="2400" dirty="0" smtClean="0"/>
              <a:t>West </a:t>
            </a:r>
            <a:r>
              <a:rPr lang="en-US" sz="2400" dirty="0"/>
              <a:t>Coast </a:t>
            </a:r>
            <a:r>
              <a:rPr lang="en-US" sz="2400" dirty="0" smtClean="0"/>
              <a:t>immigration - came </a:t>
            </a:r>
            <a:r>
              <a:rPr lang="en-US" sz="2400" dirty="0"/>
              <a:t>from </a:t>
            </a:r>
            <a:r>
              <a:rPr lang="en-US" sz="2400" dirty="0" smtClean="0"/>
              <a:t>China</a:t>
            </a:r>
            <a:r>
              <a:rPr lang="en-US" sz="2400" dirty="0"/>
              <a:t>.  </a:t>
            </a:r>
            <a:endParaRPr lang="en-US" sz="2400" dirty="0" smtClean="0"/>
          </a:p>
          <a:p>
            <a:r>
              <a:rPr lang="en-US" sz="2400" dirty="0" smtClean="0"/>
              <a:t>Poor </a:t>
            </a:r>
            <a:r>
              <a:rPr lang="en-US" sz="2400" dirty="0"/>
              <a:t>conditions in China </a:t>
            </a:r>
            <a:r>
              <a:rPr lang="en-US" sz="2400" dirty="0" smtClean="0"/>
              <a:t>- leave </a:t>
            </a:r>
            <a:r>
              <a:rPr lang="en-US" sz="2400" dirty="0"/>
              <a:t>their homes in search of a better life.  </a:t>
            </a:r>
          </a:p>
          <a:p>
            <a:pPr marL="228600" lvl="1">
              <a:spcBef>
                <a:spcPts val="1000"/>
              </a:spcBef>
            </a:pPr>
            <a:r>
              <a:rPr lang="en-US" dirty="0" smtClean="0"/>
              <a:t>At 1</a:t>
            </a:r>
            <a:r>
              <a:rPr lang="en-US" baseline="30000" dirty="0" smtClean="0"/>
              <a:t>st</a:t>
            </a:r>
            <a:r>
              <a:rPr lang="en-US" dirty="0" smtClean="0"/>
              <a:t> - Americans </a:t>
            </a:r>
            <a:r>
              <a:rPr lang="en-US" dirty="0"/>
              <a:t>welcomed the </a:t>
            </a:r>
            <a:r>
              <a:rPr lang="en-US" dirty="0" smtClean="0"/>
              <a:t>Chinese - viewed </a:t>
            </a:r>
            <a:r>
              <a:rPr lang="en-US" dirty="0"/>
              <a:t>as being hard working, clean, industrious, </a:t>
            </a:r>
            <a:r>
              <a:rPr lang="en-US" dirty="0" smtClean="0"/>
              <a:t>etc.).</a:t>
            </a:r>
          </a:p>
          <a:p>
            <a:pPr marL="685800" lvl="2">
              <a:spcBef>
                <a:spcPts val="1000"/>
              </a:spcBef>
            </a:pPr>
            <a:r>
              <a:rPr lang="en-US" sz="2400" dirty="0" smtClean="0"/>
              <a:t>Chinese success = whites </a:t>
            </a:r>
            <a:r>
              <a:rPr lang="en-US" sz="2400" dirty="0"/>
              <a:t>began to </a:t>
            </a:r>
            <a:r>
              <a:rPr lang="en-US" sz="2400" dirty="0" smtClean="0"/>
              <a:t>look </a:t>
            </a:r>
            <a:r>
              <a:rPr lang="en-US" sz="2400" dirty="0"/>
              <a:t>at them as a </a:t>
            </a:r>
            <a:r>
              <a:rPr lang="en-US" sz="2400" dirty="0" smtClean="0"/>
              <a:t>threat – take American jobs!</a:t>
            </a:r>
            <a:endParaRPr lang="en-US" sz="2400" dirty="0"/>
          </a:p>
          <a:p>
            <a:pPr marL="228600" lvl="1">
              <a:spcBef>
                <a:spcPts val="1000"/>
              </a:spcBef>
            </a:pPr>
            <a:r>
              <a:rPr lang="en-US" altLang="en-US" dirty="0" smtClean="0"/>
              <a:t>Process station - </a:t>
            </a:r>
            <a:r>
              <a:rPr lang="en-US" altLang="en-US" b="1" dirty="0" smtClean="0"/>
              <a:t>Angel </a:t>
            </a:r>
            <a:r>
              <a:rPr lang="en-US" altLang="en-US" b="1" dirty="0"/>
              <a:t>Island, </a:t>
            </a:r>
            <a:r>
              <a:rPr lang="en-US" altLang="en-US" dirty="0"/>
              <a:t>CA – same thing for West Coast but much harsher questioning</a:t>
            </a:r>
            <a:r>
              <a:rPr lang="en-US" altLang="en-US" dirty="0" smtClean="0"/>
              <a:t>.</a:t>
            </a:r>
            <a:endParaRPr lang="en-US" dirty="0"/>
          </a:p>
          <a:p>
            <a:pPr lvl="1"/>
            <a:r>
              <a:rPr lang="en-US" altLang="en-US" dirty="0" smtClean="0"/>
              <a:t>Now what…find a place to live and a job! – received very harsh discrimination.</a:t>
            </a:r>
          </a:p>
          <a:p>
            <a:pPr lvl="1"/>
            <a:r>
              <a:rPr lang="en-US" dirty="0"/>
              <a:t>F</a:t>
            </a:r>
            <a:r>
              <a:rPr lang="en-US" dirty="0" smtClean="0"/>
              <a:t>ound </a:t>
            </a:r>
            <a:r>
              <a:rPr lang="en-US" dirty="0"/>
              <a:t>work on the </a:t>
            </a:r>
            <a:r>
              <a:rPr lang="en-US" dirty="0" smtClean="0"/>
              <a:t>trans. Railroad (very dangerous!)</a:t>
            </a:r>
          </a:p>
          <a:p>
            <a:pPr lvl="1"/>
            <a:r>
              <a:rPr lang="en-US" dirty="0" smtClean="0"/>
              <a:t>After completion - many </a:t>
            </a:r>
            <a:r>
              <a:rPr lang="en-US" dirty="0"/>
              <a:t>found work as laborers or farmers. </a:t>
            </a:r>
            <a:endParaRPr lang="en-US" dirty="0" smtClean="0"/>
          </a:p>
          <a:p>
            <a:pPr lvl="1"/>
            <a:r>
              <a:rPr lang="en-US" dirty="0" smtClean="0"/>
              <a:t>1900 - moved </a:t>
            </a:r>
            <a:r>
              <a:rPr lang="en-US" dirty="0"/>
              <a:t>to cities where </a:t>
            </a:r>
            <a:r>
              <a:rPr lang="en-US" b="1" dirty="0" smtClean="0"/>
              <a:t>“Chinatowns” </a:t>
            </a:r>
            <a:r>
              <a:rPr lang="en-US" dirty="0"/>
              <a:t>were set up</a:t>
            </a:r>
            <a:r>
              <a:rPr lang="en-US" dirty="0" smtClean="0"/>
              <a:t>.</a:t>
            </a:r>
          </a:p>
          <a:p>
            <a:r>
              <a:rPr lang="en-US" sz="2400" dirty="0" smtClean="0"/>
              <a:t>Set up societies - benefit </a:t>
            </a:r>
            <a:r>
              <a:rPr lang="en-US" sz="2400" dirty="0"/>
              <a:t>of the </a:t>
            </a:r>
            <a:r>
              <a:rPr lang="en-US" sz="2400" dirty="0" smtClean="0"/>
              <a:t>Chinese people (led </a:t>
            </a:r>
            <a:r>
              <a:rPr lang="en-US" sz="2400" dirty="0"/>
              <a:t>by powerful </a:t>
            </a:r>
            <a:r>
              <a:rPr lang="en-US" sz="2400" dirty="0" smtClean="0"/>
              <a:t>merchants).</a:t>
            </a:r>
            <a:endParaRPr lang="en-US" sz="2400" dirty="0"/>
          </a:p>
          <a:p>
            <a:pPr lvl="1"/>
            <a:r>
              <a:rPr lang="en-US" dirty="0" smtClean="0"/>
              <a:t>Some where criminal and corrupt (ex: “tongs”) - pushed </a:t>
            </a:r>
            <a:r>
              <a:rPr lang="en-US" dirty="0"/>
              <a:t>opium and other drugs.</a:t>
            </a:r>
          </a:p>
          <a:p>
            <a:pPr lvl="1"/>
            <a:endParaRPr lang="en-US" sz="2200" dirty="0"/>
          </a:p>
          <a:p>
            <a:pPr lvl="1"/>
            <a:endParaRPr lang="en-US" sz="2200" dirty="0"/>
          </a:p>
        </p:txBody>
      </p:sp>
      <p:sp>
        <p:nvSpPr>
          <p:cNvPr id="4" name="Title 1"/>
          <p:cNvSpPr>
            <a:spLocks noGrp="1"/>
          </p:cNvSpPr>
          <p:nvPr>
            <p:ph type="title"/>
          </p:nvPr>
        </p:nvSpPr>
        <p:spPr>
          <a:xfrm>
            <a:off x="128791" y="-90153"/>
            <a:ext cx="11925836" cy="1325563"/>
          </a:xfrm>
        </p:spPr>
        <p:txBody>
          <a:bodyPr/>
          <a:lstStyle/>
          <a:p>
            <a:pPr algn="ctr"/>
            <a:r>
              <a:rPr lang="en-US" b="1" dirty="0" smtClean="0"/>
              <a:t>West Coast: The Chinese</a:t>
            </a:r>
            <a:endParaRPr lang="en-US" b="1" dirty="0"/>
          </a:p>
        </p:txBody>
      </p:sp>
    </p:spTree>
    <p:extLst>
      <p:ext uri="{BB962C8B-B14F-4D97-AF65-F5344CB8AC3E}">
        <p14:creationId xmlns:p14="http://schemas.microsoft.com/office/powerpoint/2010/main" val="22650484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19" y="-124808"/>
            <a:ext cx="10515600" cy="1325563"/>
          </a:xfrm>
        </p:spPr>
        <p:txBody>
          <a:bodyPr/>
          <a:lstStyle/>
          <a:p>
            <a:pPr algn="ctr"/>
            <a:r>
              <a:rPr lang="en-US" b="1" dirty="0" smtClean="0"/>
              <a:t>A Review: American Response</a:t>
            </a:r>
            <a:endParaRPr lang="en-US" dirty="0"/>
          </a:p>
        </p:txBody>
      </p:sp>
      <p:sp>
        <p:nvSpPr>
          <p:cNvPr id="3" name="Content Placeholder 2"/>
          <p:cNvSpPr>
            <a:spLocks noGrp="1"/>
          </p:cNvSpPr>
          <p:nvPr>
            <p:ph idx="1"/>
          </p:nvPr>
        </p:nvSpPr>
        <p:spPr>
          <a:xfrm>
            <a:off x="171454" y="947738"/>
            <a:ext cx="4307289" cy="5910263"/>
          </a:xfrm>
        </p:spPr>
        <p:txBody>
          <a:bodyPr>
            <a:noAutofit/>
          </a:bodyPr>
          <a:lstStyle/>
          <a:p>
            <a:r>
              <a:rPr lang="en-US" sz="2400" dirty="0" smtClean="0"/>
              <a:t>As </a:t>
            </a:r>
            <a:r>
              <a:rPr lang="en-US" sz="2400" dirty="0"/>
              <a:t>Chinese communities grew </a:t>
            </a:r>
            <a:r>
              <a:rPr lang="en-US" sz="2400" dirty="0" smtClean="0"/>
              <a:t>larger - anti-Chinese </a:t>
            </a:r>
            <a:r>
              <a:rPr lang="en-US" sz="2400" dirty="0"/>
              <a:t>sentiment all along the Pacific Coast.</a:t>
            </a:r>
          </a:p>
          <a:p>
            <a:r>
              <a:rPr lang="en-US" sz="2400" dirty="0" smtClean="0"/>
              <a:t>1882 - Congress </a:t>
            </a:r>
            <a:r>
              <a:rPr lang="en-US" sz="2400" dirty="0"/>
              <a:t>passed the </a:t>
            </a:r>
            <a:r>
              <a:rPr lang="en-US" sz="2400" b="1" dirty="0"/>
              <a:t>Chinese Exclusion Act </a:t>
            </a:r>
            <a:r>
              <a:rPr lang="en-US" sz="2400" dirty="0"/>
              <a:t>(</a:t>
            </a:r>
            <a:r>
              <a:rPr lang="en-US" sz="2400" dirty="0" smtClean="0"/>
              <a:t>banned </a:t>
            </a:r>
            <a:r>
              <a:rPr lang="en-US" sz="2400" dirty="0"/>
              <a:t>immigration from China for 10 </a:t>
            </a:r>
            <a:r>
              <a:rPr lang="en-US" sz="2400" dirty="0" smtClean="0"/>
              <a:t>years).</a:t>
            </a:r>
            <a:endParaRPr lang="en-US" sz="2400" dirty="0"/>
          </a:p>
          <a:p>
            <a:pPr lvl="1"/>
            <a:r>
              <a:rPr lang="en-US" dirty="0"/>
              <a:t>R</a:t>
            </a:r>
            <a:r>
              <a:rPr lang="en-US" dirty="0" smtClean="0"/>
              <a:t>enewed </a:t>
            </a:r>
            <a:r>
              <a:rPr lang="en-US" dirty="0"/>
              <a:t>in </a:t>
            </a:r>
            <a:r>
              <a:rPr lang="en-US" dirty="0" smtClean="0"/>
              <a:t>1892 - made </a:t>
            </a:r>
            <a:r>
              <a:rPr lang="en-US" dirty="0"/>
              <a:t>permanent in 1902</a:t>
            </a:r>
            <a:r>
              <a:rPr lang="en-US" dirty="0" smtClean="0"/>
              <a:t>.</a:t>
            </a:r>
          </a:p>
          <a:p>
            <a:r>
              <a:rPr lang="en-US" sz="2400" dirty="0" smtClean="0"/>
              <a:t>Schools were segregated – the Chinese were treated worse than most every other immigrant population!</a:t>
            </a:r>
          </a:p>
        </p:txBody>
      </p:sp>
    </p:spTree>
    <p:extLst>
      <p:ext uri="{BB962C8B-B14F-4D97-AF65-F5344CB8AC3E}">
        <p14:creationId xmlns:p14="http://schemas.microsoft.com/office/powerpoint/2010/main" val="33997341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
            <a:ext cx="10515600" cy="1325563"/>
          </a:xfrm>
        </p:spPr>
        <p:txBody>
          <a:bodyPr/>
          <a:lstStyle/>
          <a:p>
            <a:pPr algn="ctr"/>
            <a:r>
              <a:rPr lang="en-US" b="1" dirty="0" smtClean="0"/>
              <a:t>Other Immigration</a:t>
            </a:r>
            <a:endParaRPr lang="en-US" dirty="0"/>
          </a:p>
        </p:txBody>
      </p:sp>
      <p:sp>
        <p:nvSpPr>
          <p:cNvPr id="3" name="Content Placeholder 2"/>
          <p:cNvSpPr>
            <a:spLocks noGrp="1"/>
          </p:cNvSpPr>
          <p:nvPr>
            <p:ph idx="1"/>
          </p:nvPr>
        </p:nvSpPr>
        <p:spPr>
          <a:xfrm>
            <a:off x="171454" y="1114425"/>
            <a:ext cx="5686425" cy="5743574"/>
          </a:xfrm>
        </p:spPr>
        <p:txBody>
          <a:bodyPr>
            <a:noAutofit/>
          </a:bodyPr>
          <a:lstStyle/>
          <a:p>
            <a:r>
              <a:rPr lang="en-US" sz="2400" dirty="0" smtClean="0"/>
              <a:t>Japanese </a:t>
            </a:r>
            <a:r>
              <a:rPr lang="en-US" sz="2400" dirty="0"/>
              <a:t>(first to Hawaii) - seeking jobs. </a:t>
            </a:r>
          </a:p>
          <a:p>
            <a:pPr lvl="1"/>
            <a:r>
              <a:rPr lang="en-US" dirty="0"/>
              <a:t>prompted the Gentleman’s Agreement between the US and </a:t>
            </a:r>
            <a:r>
              <a:rPr lang="en-US" dirty="0" smtClean="0"/>
              <a:t>Japan. - Japan limit US immigration.</a:t>
            </a:r>
            <a:endParaRPr lang="en-US" dirty="0"/>
          </a:p>
          <a:p>
            <a:r>
              <a:rPr lang="en-US" sz="2400" dirty="0"/>
              <a:t>Mexicans - Political turmoil and </a:t>
            </a:r>
            <a:r>
              <a:rPr lang="en-US" sz="2400" dirty="0" smtClean="0"/>
              <a:t>cheap land.  </a:t>
            </a:r>
            <a:endParaRPr lang="en-US" sz="2400" dirty="0"/>
          </a:p>
          <a:p>
            <a:pPr lvl="1"/>
            <a:r>
              <a:rPr lang="en-US" dirty="0"/>
              <a:t>E</a:t>
            </a:r>
            <a:r>
              <a:rPr lang="en-US" dirty="0" smtClean="0"/>
              <a:t>ncouraged </a:t>
            </a:r>
            <a:r>
              <a:rPr lang="en-US" dirty="0"/>
              <a:t>farm settlement in the west (convenient for Mexicans</a:t>
            </a:r>
            <a:r>
              <a:rPr lang="en-US" dirty="0" smtClean="0"/>
              <a:t>).</a:t>
            </a:r>
          </a:p>
          <a:p>
            <a:pPr lvl="1"/>
            <a:r>
              <a:rPr lang="en-US" dirty="0" smtClean="0"/>
              <a:t>Contributed to the cowboy culture in the west.</a:t>
            </a:r>
          </a:p>
          <a:p>
            <a:pPr lvl="1"/>
            <a:r>
              <a:rPr lang="en-US" altLang="en-US" dirty="0" smtClean="0"/>
              <a:t>Mexican laborers </a:t>
            </a:r>
            <a:r>
              <a:rPr lang="en-US" altLang="en-US" dirty="0"/>
              <a:t>– major workforce in mining and agriculture – forced into </a:t>
            </a:r>
            <a:r>
              <a:rPr lang="en-US" altLang="en-US" b="1" dirty="0"/>
              <a:t>debt peonage</a:t>
            </a:r>
            <a:r>
              <a:rPr lang="en-US" altLang="en-US" dirty="0"/>
              <a:t> (system of slavery b/c worker must work off a debt to an employer</a:t>
            </a:r>
            <a:r>
              <a:rPr lang="en-US" altLang="en-US" dirty="0" smtClean="0"/>
              <a:t>).</a:t>
            </a:r>
            <a:endParaRPr lang="en-US" altLang="en-US" dirty="0"/>
          </a:p>
        </p:txBody>
      </p:sp>
    </p:spTree>
    <p:extLst>
      <p:ext uri="{BB962C8B-B14F-4D97-AF65-F5344CB8AC3E}">
        <p14:creationId xmlns:p14="http://schemas.microsoft.com/office/powerpoint/2010/main" val="42423648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migration.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b="-2463"/>
          <a:stretch/>
        </p:blipFill>
        <p:spPr>
          <a:xfrm>
            <a:off x="0" y="611429"/>
            <a:ext cx="12192000" cy="6561104"/>
          </a:xfrm>
        </p:spPr>
      </p:pic>
    </p:spTree>
    <p:extLst>
      <p:ext uri="{BB962C8B-B14F-4D97-AF65-F5344CB8AC3E}">
        <p14:creationId xmlns:p14="http://schemas.microsoft.com/office/powerpoint/2010/main" val="11973391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23067" y="0"/>
            <a:ext cx="7127484" cy="6858000"/>
          </a:xfrm>
          <a:prstGeom prst="rect">
            <a:avLst/>
          </a:prstGeom>
        </p:spPr>
      </p:pic>
    </p:spTree>
    <p:extLst>
      <p:ext uri="{BB962C8B-B14F-4D97-AF65-F5344CB8AC3E}">
        <p14:creationId xmlns:p14="http://schemas.microsoft.com/office/powerpoint/2010/main" val="18710295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5453" y="316943"/>
            <a:ext cx="9402960" cy="6244153"/>
          </a:xfrm>
          <a:prstGeom prst="rect">
            <a:avLst/>
          </a:prstGeom>
        </p:spPr>
      </p:pic>
    </p:spTree>
    <p:extLst>
      <p:ext uri="{BB962C8B-B14F-4D97-AF65-F5344CB8AC3E}">
        <p14:creationId xmlns:p14="http://schemas.microsoft.com/office/powerpoint/2010/main" val="26744738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Henry George </a:t>
            </a:r>
            <a:r>
              <a:rPr lang="en-US" sz="2600"/>
              <a:t>Explained why poverty existed.</a:t>
            </a:r>
          </a:p>
        </p:txBody>
      </p:sp>
      <p:sp>
        <p:nvSpPr>
          <p:cNvPr id="270339" name="Rectangle 3"/>
          <p:cNvSpPr>
            <a:spLocks noGrp="1" noChangeArrowheads="1"/>
          </p:cNvSpPr>
          <p:nvPr>
            <p:ph type="body" idx="1"/>
          </p:nvPr>
        </p:nvSpPr>
        <p:spPr/>
        <p:txBody>
          <a:bodyPr/>
          <a:lstStyle/>
          <a:p>
            <a:pPr>
              <a:lnSpc>
                <a:spcPct val="90000"/>
              </a:lnSpc>
            </a:pPr>
            <a:r>
              <a:rPr lang="ja-JP" altLang="en-US" dirty="0">
                <a:latin typeface="Arial"/>
              </a:rPr>
              <a:t>“</a:t>
            </a:r>
            <a:r>
              <a:rPr lang="en-US" dirty="0"/>
              <a:t>This association of poverty with progress is the great enigma of our times.  So long as all the increased wealth which modern progress brings goes but to build up great fortunes, to increase luxury and make sharper the contrast between the house of have &amp; the house of want… </a:t>
            </a:r>
            <a:r>
              <a:rPr lang="en-US" dirty="0" smtClean="0"/>
              <a:t>Progress </a:t>
            </a:r>
            <a:r>
              <a:rPr lang="en-US" dirty="0"/>
              <a:t>is not real and cannot be permanent.</a:t>
            </a:r>
            <a:r>
              <a:rPr lang="ja-JP" altLang="en-US" dirty="0">
                <a:latin typeface="Arial"/>
              </a:rPr>
              <a:t>”</a:t>
            </a:r>
            <a:r>
              <a:rPr lang="en-US" dirty="0"/>
              <a:t> </a:t>
            </a:r>
          </a:p>
          <a:p>
            <a:pPr lvl="1"/>
            <a:r>
              <a:rPr lang="en-US" dirty="0"/>
              <a:t>From </a:t>
            </a:r>
            <a:r>
              <a:rPr lang="en-US" u="sng" dirty="0"/>
              <a:t>Poverty and Progress</a:t>
            </a:r>
          </a:p>
        </p:txBody>
      </p:sp>
    </p:spTree>
    <p:extLst>
      <p:ext uri="{BB962C8B-B14F-4D97-AF65-F5344CB8AC3E}">
        <p14:creationId xmlns:p14="http://schemas.microsoft.com/office/powerpoint/2010/main" val="25356511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Jefferson:</a:t>
            </a:r>
            <a:endParaRPr lang="en-US" dirty="0"/>
          </a:p>
        </p:txBody>
      </p:sp>
      <p:sp>
        <p:nvSpPr>
          <p:cNvPr id="3" name="Content Placeholder 2"/>
          <p:cNvSpPr>
            <a:spLocks noGrp="1"/>
          </p:cNvSpPr>
          <p:nvPr>
            <p:ph idx="1"/>
          </p:nvPr>
        </p:nvSpPr>
        <p:spPr/>
        <p:txBody>
          <a:bodyPr/>
          <a:lstStyle/>
          <a:p>
            <a:r>
              <a:rPr lang="en-US" dirty="0" smtClean="0"/>
              <a:t>“When we get piled up in great cities, we will become as corrupt as Europe</a:t>
            </a:r>
            <a:r>
              <a:rPr lang="mr-IN" dirty="0" smtClean="0"/>
              <a:t>…</a:t>
            </a:r>
            <a:r>
              <a:rPr lang="en-US" dirty="0" smtClean="0"/>
              <a:t>”</a:t>
            </a:r>
          </a:p>
          <a:p>
            <a:pPr lvl="1"/>
            <a:r>
              <a:rPr lang="en-US" dirty="0" smtClean="0"/>
              <a:t>Was he right? Why or why not?</a:t>
            </a:r>
            <a:endParaRPr lang="en-US" dirty="0"/>
          </a:p>
        </p:txBody>
      </p:sp>
    </p:spTree>
    <p:extLst>
      <p:ext uri="{BB962C8B-B14F-4D97-AF65-F5344CB8AC3E}">
        <p14:creationId xmlns:p14="http://schemas.microsoft.com/office/powerpoint/2010/main" val="6168738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mtholyoke.edu/~paul20i/classweb/AFP2008/manifestdestinylar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itle 3"/>
          <p:cNvSpPr>
            <a:spLocks noGrp="1"/>
          </p:cNvSpPr>
          <p:nvPr>
            <p:ph type="ctrTitle"/>
          </p:nvPr>
        </p:nvSpPr>
        <p:spPr>
          <a:xfrm>
            <a:off x="19887" y="160344"/>
            <a:ext cx="12172113" cy="918377"/>
          </a:xfrm>
        </p:spPr>
        <p:txBody>
          <a:bodyPr>
            <a:noAutofit/>
          </a:bodyPr>
          <a:lstStyle/>
          <a:p>
            <a:r>
              <a:rPr lang="en-US" sz="5200" b="1" dirty="0" smtClean="0"/>
              <a:t>American Urbanization and New Immigration</a:t>
            </a:r>
            <a:endParaRPr lang="en-US" sz="5200" b="1" dirty="0"/>
          </a:p>
        </p:txBody>
      </p:sp>
      <p:sp>
        <p:nvSpPr>
          <p:cNvPr id="7" name="Rectangle 6"/>
          <p:cNvSpPr/>
          <p:nvPr/>
        </p:nvSpPr>
        <p:spPr>
          <a:xfrm>
            <a:off x="5427121" y="1143496"/>
            <a:ext cx="6538915" cy="1200329"/>
          </a:xfrm>
          <a:prstGeom prst="rect">
            <a:avLst/>
          </a:prstGeom>
        </p:spPr>
        <p:txBody>
          <a:bodyPr wrap="square">
            <a:spAutoFit/>
          </a:bodyPr>
          <a:lstStyle/>
          <a:p>
            <a:r>
              <a:rPr lang="en-US" sz="2400" dirty="0"/>
              <a:t>“The measure of a civilization is how it treats its </a:t>
            </a:r>
            <a:r>
              <a:rPr lang="en-US" sz="2400" dirty="0" smtClean="0"/>
              <a:t>	weakest </a:t>
            </a:r>
            <a:r>
              <a:rPr lang="en-US" sz="2400" dirty="0"/>
              <a:t>members</a:t>
            </a:r>
            <a:r>
              <a:rPr lang="en-US" sz="2400" dirty="0" smtClean="0"/>
              <a:t>.” </a:t>
            </a:r>
          </a:p>
          <a:p>
            <a:pPr algn="r"/>
            <a:r>
              <a:rPr lang="en-US" sz="2400" dirty="0" smtClean="0"/>
              <a:t>- </a:t>
            </a:r>
            <a:r>
              <a:rPr lang="en-US" sz="2400" dirty="0"/>
              <a:t>Mahatma Gandhi</a:t>
            </a:r>
            <a:endParaRPr lang="en-US" sz="2400" b="1" dirty="0"/>
          </a:p>
        </p:txBody>
      </p:sp>
    </p:spTree>
    <p:extLst>
      <p:ext uri="{BB962C8B-B14F-4D97-AF65-F5344CB8AC3E}">
        <p14:creationId xmlns:p14="http://schemas.microsoft.com/office/powerpoint/2010/main" val="35955327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800" b="1"/>
              <a:t>How did/do people react to immigrants coming to America?</a:t>
            </a:r>
          </a:p>
        </p:txBody>
      </p:sp>
      <p:sp>
        <p:nvSpPr>
          <p:cNvPr id="31747" name="Rectangle 3"/>
          <p:cNvSpPr>
            <a:spLocks noGrp="1" noChangeArrowheads="1"/>
          </p:cNvSpPr>
          <p:nvPr>
            <p:ph type="body" sz="half" idx="1"/>
          </p:nvPr>
        </p:nvSpPr>
        <p:spPr>
          <a:xfrm>
            <a:off x="304800" y="1905000"/>
            <a:ext cx="5689600" cy="4572000"/>
          </a:xfrm>
        </p:spPr>
        <p:txBody>
          <a:bodyPr>
            <a:normAutofit/>
          </a:bodyPr>
          <a:lstStyle/>
          <a:p>
            <a:pPr>
              <a:lnSpc>
                <a:spcPct val="80000"/>
              </a:lnSpc>
            </a:pPr>
            <a:r>
              <a:rPr lang="en-US" sz="2000" dirty="0"/>
              <a:t>Whenever a new group enters into an established community </a:t>
            </a:r>
            <a:r>
              <a:rPr lang="en-US" sz="2000" dirty="0">
                <a:solidFill>
                  <a:schemeClr val="hlink"/>
                </a:solidFill>
              </a:rPr>
              <a:t>tension</a:t>
            </a:r>
            <a:r>
              <a:rPr lang="en-US" sz="2000" dirty="0"/>
              <a:t> is caused and a pattern of development can be seen.</a:t>
            </a:r>
          </a:p>
          <a:p>
            <a:pPr>
              <a:lnSpc>
                <a:spcPct val="80000"/>
              </a:lnSpc>
            </a:pPr>
            <a:r>
              <a:rPr lang="en-US" sz="2000" dirty="0"/>
              <a:t>Examples:</a:t>
            </a:r>
          </a:p>
          <a:p>
            <a:pPr lvl="1">
              <a:lnSpc>
                <a:spcPct val="80000"/>
              </a:lnSpc>
            </a:pPr>
            <a:r>
              <a:rPr lang="en-US" sz="1800" dirty="0"/>
              <a:t>When the Irish came in the 1840</a:t>
            </a:r>
            <a:r>
              <a:rPr lang="ja-JP" altLang="en-US" sz="1800" dirty="0">
                <a:latin typeface="Arial"/>
              </a:rPr>
              <a:t>’</a:t>
            </a:r>
            <a:r>
              <a:rPr lang="en-US" sz="1800" dirty="0"/>
              <a:t>s the established groups of British and Germans did not like the new Irish.  </a:t>
            </a:r>
          </a:p>
          <a:p>
            <a:pPr lvl="1">
              <a:lnSpc>
                <a:spcPct val="80000"/>
              </a:lnSpc>
            </a:pPr>
            <a:r>
              <a:rPr lang="en-US" sz="1800" dirty="0"/>
              <a:t>Irish where different: </a:t>
            </a:r>
          </a:p>
          <a:p>
            <a:pPr lvl="1">
              <a:lnSpc>
                <a:spcPct val="80000"/>
              </a:lnSpc>
            </a:pPr>
            <a:r>
              <a:rPr lang="en-US" sz="1800" dirty="0"/>
              <a:t>Language- </a:t>
            </a:r>
            <a:r>
              <a:rPr lang="en-US" sz="1800" dirty="0" smtClean="0"/>
              <a:t>Irish/Gaelic</a:t>
            </a:r>
            <a:r>
              <a:rPr lang="en-US" sz="1800" dirty="0"/>
              <a:t>	</a:t>
            </a:r>
          </a:p>
          <a:p>
            <a:pPr lvl="1">
              <a:lnSpc>
                <a:spcPct val="80000"/>
              </a:lnSpc>
            </a:pPr>
            <a:r>
              <a:rPr lang="en-US" sz="1800" dirty="0"/>
              <a:t>Religion Roman Catholic</a:t>
            </a:r>
          </a:p>
          <a:p>
            <a:pPr lvl="1">
              <a:lnSpc>
                <a:spcPct val="80000"/>
              </a:lnSpc>
            </a:pPr>
            <a:r>
              <a:rPr lang="en-US" sz="1800" dirty="0"/>
              <a:t>Culture different from British</a:t>
            </a:r>
          </a:p>
          <a:p>
            <a:pPr lvl="1">
              <a:lnSpc>
                <a:spcPct val="80000"/>
              </a:lnSpc>
            </a:pPr>
            <a:r>
              <a:rPr lang="en-US" sz="1800" dirty="0"/>
              <a:t>Lifestyles- </a:t>
            </a:r>
          </a:p>
        </p:txBody>
      </p:sp>
      <p:sp>
        <p:nvSpPr>
          <p:cNvPr id="31748" name="Rectangle 4"/>
          <p:cNvSpPr>
            <a:spLocks noGrp="1" noChangeArrowheads="1"/>
          </p:cNvSpPr>
          <p:nvPr>
            <p:ph type="body" sz="half" idx="2"/>
          </p:nvPr>
        </p:nvSpPr>
        <p:spPr>
          <a:xfrm>
            <a:off x="5803107" y="1447800"/>
            <a:ext cx="6084093" cy="5029200"/>
          </a:xfrm>
        </p:spPr>
        <p:txBody>
          <a:bodyPr>
            <a:normAutofit/>
          </a:bodyPr>
          <a:lstStyle/>
          <a:p>
            <a:pPr>
              <a:lnSpc>
                <a:spcPct val="80000"/>
              </a:lnSpc>
            </a:pPr>
            <a:r>
              <a:rPr lang="en-US" sz="1800" dirty="0"/>
              <a:t>They were looked down upon and discriminated against</a:t>
            </a:r>
            <a:r>
              <a:rPr lang="en-US" sz="1800" dirty="0" smtClean="0"/>
              <a:t>.</a:t>
            </a:r>
            <a:endParaRPr lang="en-US" sz="1800" dirty="0"/>
          </a:p>
          <a:p>
            <a:pPr>
              <a:lnSpc>
                <a:spcPct val="80000"/>
              </a:lnSpc>
            </a:pPr>
            <a:r>
              <a:rPr lang="en-US" sz="2000" b="1" u="sng" dirty="0">
                <a:solidFill>
                  <a:schemeClr val="hlink"/>
                </a:solidFill>
              </a:rPr>
              <a:t>Xenophobia-</a:t>
            </a:r>
            <a:r>
              <a:rPr lang="en-US" sz="1800" dirty="0"/>
              <a:t> anti foreigner attitudes</a:t>
            </a:r>
          </a:p>
          <a:p>
            <a:pPr>
              <a:lnSpc>
                <a:spcPct val="80000"/>
              </a:lnSpc>
            </a:pPr>
            <a:r>
              <a:rPr lang="en-US" sz="1800" b="1" u="sng" dirty="0">
                <a:solidFill>
                  <a:schemeClr val="hlink"/>
                </a:solidFill>
              </a:rPr>
              <a:t>Nativism-</a:t>
            </a:r>
            <a:r>
              <a:rPr lang="en-US" sz="1800" dirty="0"/>
              <a:t> The idea of blaming immigrants for problems.</a:t>
            </a:r>
          </a:p>
          <a:p>
            <a:pPr>
              <a:lnSpc>
                <a:spcPct val="80000"/>
              </a:lnSpc>
            </a:pPr>
            <a:r>
              <a:rPr lang="en-US" sz="1800" dirty="0"/>
              <a:t>Established groups blamed the new groups for problems:</a:t>
            </a:r>
          </a:p>
          <a:p>
            <a:pPr>
              <a:lnSpc>
                <a:spcPct val="80000"/>
              </a:lnSpc>
            </a:pPr>
            <a:r>
              <a:rPr lang="en-US" sz="1800" dirty="0"/>
              <a:t>Taking Jobs, Lazy -Famous Slogan: </a:t>
            </a:r>
            <a:r>
              <a:rPr lang="ja-JP" altLang="en-US" sz="1800" dirty="0">
                <a:latin typeface="Arial"/>
              </a:rPr>
              <a:t>“</a:t>
            </a:r>
            <a:r>
              <a:rPr lang="en-US" sz="1800" dirty="0"/>
              <a:t>No Irish Need Apply</a:t>
            </a:r>
            <a:r>
              <a:rPr lang="ja-JP" altLang="en-US" sz="1800" dirty="0">
                <a:latin typeface="Arial"/>
              </a:rPr>
              <a:t>”</a:t>
            </a:r>
            <a:endParaRPr lang="en-US" sz="1800" dirty="0"/>
          </a:p>
          <a:p>
            <a:pPr>
              <a:lnSpc>
                <a:spcPct val="80000"/>
              </a:lnSpc>
            </a:pPr>
            <a:r>
              <a:rPr lang="en-US" sz="1800" dirty="0"/>
              <a:t>People said they were responsible for: Crime</a:t>
            </a:r>
          </a:p>
          <a:p>
            <a:pPr>
              <a:lnSpc>
                <a:spcPct val="80000"/>
              </a:lnSpc>
            </a:pPr>
            <a:r>
              <a:rPr lang="en-US" sz="1800" dirty="0"/>
              <a:t>Immorality- alcohol abuse</a:t>
            </a:r>
          </a:p>
          <a:p>
            <a:pPr>
              <a:lnSpc>
                <a:spcPct val="80000"/>
              </a:lnSpc>
            </a:pPr>
            <a:r>
              <a:rPr lang="en-US" sz="1800" dirty="0"/>
              <a:t>Catholics- not loyal to America</a:t>
            </a:r>
          </a:p>
          <a:p>
            <a:pPr>
              <a:lnSpc>
                <a:spcPct val="80000"/>
              </a:lnSpc>
            </a:pPr>
            <a:r>
              <a:rPr lang="en-US" sz="1800" dirty="0"/>
              <a:t>Dirty- </a:t>
            </a:r>
          </a:p>
          <a:p>
            <a:pPr>
              <a:lnSpc>
                <a:spcPct val="80000"/>
              </a:lnSpc>
            </a:pPr>
            <a:r>
              <a:rPr lang="en-US" sz="1800" dirty="0"/>
              <a:t>Inferior, Damaging to the United States</a:t>
            </a:r>
          </a:p>
          <a:p>
            <a:pPr>
              <a:lnSpc>
                <a:spcPct val="80000"/>
              </a:lnSpc>
            </a:pPr>
            <a:endParaRPr lang="en-US" sz="1800" dirty="0"/>
          </a:p>
        </p:txBody>
      </p:sp>
    </p:spTree>
    <p:extLst>
      <p:ext uri="{BB962C8B-B14F-4D97-AF65-F5344CB8AC3E}">
        <p14:creationId xmlns:p14="http://schemas.microsoft.com/office/powerpoint/2010/main" val="29454972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Rise of Cities</a:t>
            </a:r>
          </a:p>
        </p:txBody>
      </p:sp>
      <p:sp>
        <p:nvSpPr>
          <p:cNvPr id="57347" name="Rectangle 3"/>
          <p:cNvSpPr>
            <a:spLocks noGrp="1" noChangeArrowheads="1"/>
          </p:cNvSpPr>
          <p:nvPr>
            <p:ph type="body" idx="1"/>
          </p:nvPr>
        </p:nvSpPr>
        <p:spPr/>
        <p:txBody>
          <a:bodyPr/>
          <a:lstStyle/>
          <a:p>
            <a:pPr marL="609600" indent="-609600">
              <a:lnSpc>
                <a:spcPct val="80000"/>
              </a:lnSpc>
            </a:pPr>
            <a:r>
              <a:rPr lang="en-US" dirty="0"/>
              <a:t>Between 1830-1860 Urban population of the US grew by 552%</a:t>
            </a:r>
          </a:p>
          <a:p>
            <a:pPr marL="609600" indent="-609600">
              <a:lnSpc>
                <a:spcPct val="80000"/>
              </a:lnSpc>
            </a:pPr>
            <a:r>
              <a:rPr lang="en-US" dirty="0"/>
              <a:t>1830- 1.1 million</a:t>
            </a:r>
          </a:p>
          <a:p>
            <a:pPr marL="609600" indent="-609600">
              <a:lnSpc>
                <a:spcPct val="80000"/>
              </a:lnSpc>
            </a:pPr>
            <a:r>
              <a:rPr lang="en-US" dirty="0"/>
              <a:t>1860 6.2 million</a:t>
            </a:r>
          </a:p>
          <a:p>
            <a:pPr marL="609600" indent="-609600">
              <a:lnSpc>
                <a:spcPct val="80000"/>
              </a:lnSpc>
            </a:pPr>
            <a:r>
              <a:rPr lang="en-US" dirty="0"/>
              <a:t>Cities grow because of</a:t>
            </a:r>
          </a:p>
          <a:p>
            <a:pPr marL="1066800" lvl="1" indent="-609600">
              <a:lnSpc>
                <a:spcPct val="80000"/>
              </a:lnSpc>
              <a:buFontTx/>
              <a:buAutoNum type="arabicPeriod"/>
            </a:pPr>
            <a:r>
              <a:rPr lang="en-US" dirty="0"/>
              <a:t>Immigration</a:t>
            </a:r>
          </a:p>
          <a:p>
            <a:pPr marL="1066800" lvl="1" indent="-609600">
              <a:lnSpc>
                <a:spcPct val="80000"/>
              </a:lnSpc>
              <a:buFontTx/>
              <a:buAutoNum type="arabicPeriod"/>
            </a:pPr>
            <a:r>
              <a:rPr lang="en-US" u="sng" dirty="0"/>
              <a:t>Rural to urban migration-</a:t>
            </a:r>
            <a:r>
              <a:rPr lang="en-US" dirty="0"/>
              <a:t> people leave the farm due to decreased opportunity- mechanization of agriculture,  more opportunity in cities</a:t>
            </a:r>
          </a:p>
          <a:p>
            <a:pPr marL="609600" indent="-609600">
              <a:lnSpc>
                <a:spcPct val="80000"/>
              </a:lnSpc>
            </a:pPr>
            <a:endParaRPr lang="en-US" sz="2400" dirty="0"/>
          </a:p>
          <a:p>
            <a:pPr marL="609600" indent="-609600">
              <a:lnSpc>
                <a:spcPct val="80000"/>
              </a:lnSpc>
            </a:pPr>
            <a:endParaRPr lang="en-US" sz="2400" dirty="0"/>
          </a:p>
        </p:txBody>
      </p:sp>
    </p:spTree>
    <p:extLst>
      <p:ext uri="{BB962C8B-B14F-4D97-AF65-F5344CB8AC3E}">
        <p14:creationId xmlns:p14="http://schemas.microsoft.com/office/powerpoint/2010/main" val="25503735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dirty="0"/>
              <a:t>New Immigrants</a:t>
            </a:r>
            <a:br>
              <a:rPr lang="en-US" dirty="0"/>
            </a:br>
            <a:r>
              <a:rPr lang="en-US" sz="2100" b="1" dirty="0"/>
              <a:t>Second Wave of Immigration 1870-1914, 25 million European Immigrants by 1920, 40% of pop-foreign born</a:t>
            </a:r>
          </a:p>
        </p:txBody>
      </p:sp>
      <p:sp>
        <p:nvSpPr>
          <p:cNvPr id="29699" name="Rectangle 3"/>
          <p:cNvSpPr>
            <a:spLocks noGrp="1" noChangeArrowheads="1"/>
          </p:cNvSpPr>
          <p:nvPr>
            <p:ph type="body" sz="half" idx="1"/>
          </p:nvPr>
        </p:nvSpPr>
        <p:spPr>
          <a:xfrm>
            <a:off x="1219202" y="1600203"/>
            <a:ext cx="5084233" cy="4530725"/>
          </a:xfrm>
        </p:spPr>
        <p:txBody>
          <a:bodyPr>
            <a:normAutofit/>
          </a:bodyPr>
          <a:lstStyle/>
          <a:p>
            <a:pPr>
              <a:lnSpc>
                <a:spcPct val="90000"/>
              </a:lnSpc>
            </a:pPr>
            <a:r>
              <a:rPr lang="en-US" sz="2200" dirty="0"/>
              <a:t>1870- 1 in 7 were Irish Immigrants (New York)</a:t>
            </a:r>
          </a:p>
          <a:p>
            <a:pPr>
              <a:lnSpc>
                <a:spcPct val="90000"/>
              </a:lnSpc>
            </a:pPr>
            <a:r>
              <a:rPr lang="en-US" sz="2200" dirty="0"/>
              <a:t>Southern and Eastern Europe</a:t>
            </a:r>
          </a:p>
          <a:p>
            <a:pPr>
              <a:lnSpc>
                <a:spcPct val="90000"/>
              </a:lnSpc>
            </a:pPr>
            <a:r>
              <a:rPr lang="en-US" sz="2200" dirty="0"/>
              <a:t>Italians 3.6 million come.</a:t>
            </a:r>
          </a:p>
          <a:p>
            <a:pPr>
              <a:lnSpc>
                <a:spcPct val="90000"/>
              </a:lnSpc>
            </a:pPr>
            <a:r>
              <a:rPr lang="en-US" sz="2200" dirty="0"/>
              <a:t>Greeks</a:t>
            </a:r>
          </a:p>
          <a:p>
            <a:pPr>
              <a:lnSpc>
                <a:spcPct val="90000"/>
              </a:lnSpc>
            </a:pPr>
            <a:r>
              <a:rPr lang="en-US" sz="2200" dirty="0"/>
              <a:t>Russian (Jews)</a:t>
            </a:r>
          </a:p>
          <a:p>
            <a:pPr>
              <a:lnSpc>
                <a:spcPct val="90000"/>
              </a:lnSpc>
            </a:pPr>
            <a:r>
              <a:rPr lang="en-US" sz="2200" dirty="0"/>
              <a:t>Turks</a:t>
            </a:r>
          </a:p>
          <a:p>
            <a:pPr>
              <a:lnSpc>
                <a:spcPct val="90000"/>
              </a:lnSpc>
            </a:pPr>
            <a:r>
              <a:rPr lang="en-US" sz="2200" dirty="0"/>
              <a:t>Polish</a:t>
            </a:r>
          </a:p>
          <a:p>
            <a:pPr>
              <a:lnSpc>
                <a:spcPct val="90000"/>
              </a:lnSpc>
            </a:pPr>
            <a:r>
              <a:rPr lang="en-US" sz="2200" dirty="0"/>
              <a:t>Serbian</a:t>
            </a:r>
          </a:p>
          <a:p>
            <a:pPr>
              <a:lnSpc>
                <a:spcPct val="90000"/>
              </a:lnSpc>
            </a:pPr>
            <a:r>
              <a:rPr lang="en-US" sz="2200" dirty="0"/>
              <a:t>In the West- Chinese and then </a:t>
            </a:r>
            <a:r>
              <a:rPr lang="en-US" sz="2200" dirty="0" smtClean="0"/>
              <a:t>Japanese/Mexican</a:t>
            </a:r>
            <a:endParaRPr lang="en-US" sz="2200" dirty="0"/>
          </a:p>
        </p:txBody>
      </p:sp>
      <p:sp>
        <p:nvSpPr>
          <p:cNvPr id="29700" name="Rectangle 4"/>
          <p:cNvSpPr>
            <a:spLocks noGrp="1" noChangeArrowheads="1"/>
          </p:cNvSpPr>
          <p:nvPr>
            <p:ph type="body" sz="half" idx="2"/>
          </p:nvPr>
        </p:nvSpPr>
        <p:spPr>
          <a:xfrm>
            <a:off x="6498169" y="1600203"/>
            <a:ext cx="5084233" cy="4530725"/>
          </a:xfrm>
        </p:spPr>
        <p:txBody>
          <a:bodyPr>
            <a:normAutofit/>
          </a:bodyPr>
          <a:lstStyle/>
          <a:p>
            <a:pPr>
              <a:lnSpc>
                <a:spcPct val="90000"/>
              </a:lnSpc>
            </a:pPr>
            <a:r>
              <a:rPr lang="en-US" sz="2400" dirty="0"/>
              <a:t>1880- 457,000 Immigrants landed in Boston, New York, Philadelphia, Baltimore, New Orleans</a:t>
            </a:r>
          </a:p>
          <a:p>
            <a:pPr>
              <a:lnSpc>
                <a:spcPct val="90000"/>
              </a:lnSpc>
            </a:pPr>
            <a:r>
              <a:rPr lang="en-US" sz="2400" dirty="0"/>
              <a:t>Most were unskilled:</a:t>
            </a:r>
          </a:p>
          <a:p>
            <a:pPr>
              <a:lnSpc>
                <a:spcPct val="90000"/>
              </a:lnSpc>
            </a:pPr>
            <a:r>
              <a:rPr lang="en-US" sz="2400" dirty="0"/>
              <a:t>Worked in Factories</a:t>
            </a:r>
          </a:p>
          <a:p>
            <a:pPr>
              <a:lnSpc>
                <a:spcPct val="90000"/>
              </a:lnSpc>
            </a:pPr>
            <a:r>
              <a:rPr lang="en-US" sz="2400" dirty="0"/>
              <a:t>Construction</a:t>
            </a:r>
          </a:p>
          <a:p>
            <a:pPr>
              <a:lnSpc>
                <a:spcPct val="90000"/>
              </a:lnSpc>
            </a:pPr>
            <a:r>
              <a:rPr lang="en-US" sz="2400" dirty="0"/>
              <a:t>Docks</a:t>
            </a:r>
          </a:p>
          <a:p>
            <a:pPr>
              <a:lnSpc>
                <a:spcPct val="90000"/>
              </a:lnSpc>
            </a:pPr>
            <a:r>
              <a:rPr lang="en-US" sz="2400" dirty="0"/>
              <a:t>Warehouses</a:t>
            </a:r>
          </a:p>
          <a:p>
            <a:pPr>
              <a:lnSpc>
                <a:spcPct val="90000"/>
              </a:lnSpc>
            </a:pPr>
            <a:r>
              <a:rPr lang="en-US" sz="2400" dirty="0"/>
              <a:t>Domestic Servants</a:t>
            </a:r>
          </a:p>
          <a:p>
            <a:pPr>
              <a:lnSpc>
                <a:spcPct val="90000"/>
              </a:lnSpc>
            </a:pPr>
            <a:endParaRPr lang="en-US" sz="2400" dirty="0"/>
          </a:p>
        </p:txBody>
      </p:sp>
    </p:spTree>
    <p:extLst>
      <p:ext uri="{BB962C8B-B14F-4D97-AF65-F5344CB8AC3E}">
        <p14:creationId xmlns:p14="http://schemas.microsoft.com/office/powerpoint/2010/main" val="11344282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93" y="985838"/>
            <a:ext cx="5957687" cy="5986462"/>
          </a:xfrm>
        </p:spPr>
        <p:txBody>
          <a:bodyPr>
            <a:noAutofit/>
          </a:bodyPr>
          <a:lstStyle/>
          <a:p>
            <a:r>
              <a:rPr lang="en-US" sz="2300" dirty="0" smtClean="0"/>
              <a:t>New Technology = rapid </a:t>
            </a:r>
            <a:r>
              <a:rPr lang="en-US" sz="2300" dirty="0"/>
              <a:t>industrialization </a:t>
            </a:r>
            <a:r>
              <a:rPr lang="en-US" sz="2300" dirty="0" smtClean="0"/>
              <a:t>and increase to farming techniques (less workers needed on the farm).</a:t>
            </a:r>
          </a:p>
          <a:p>
            <a:pPr marL="685800" lvl="2">
              <a:spcBef>
                <a:spcPts val="1000"/>
              </a:spcBef>
            </a:pPr>
            <a:r>
              <a:rPr lang="en-US" sz="2300" dirty="0"/>
              <a:t>More Food Grown + Railroads to Ship it = Feeding </a:t>
            </a:r>
            <a:r>
              <a:rPr lang="en-US" sz="2300" dirty="0" smtClean="0"/>
              <a:t>Cities.</a:t>
            </a:r>
          </a:p>
          <a:p>
            <a:r>
              <a:rPr lang="en-US" sz="2300" dirty="0"/>
              <a:t>U</a:t>
            </a:r>
            <a:r>
              <a:rPr lang="en-US" sz="2300" dirty="0" smtClean="0"/>
              <a:t>rbanization increased - people </a:t>
            </a:r>
            <a:r>
              <a:rPr lang="en-US" sz="2300" dirty="0"/>
              <a:t>moved </a:t>
            </a:r>
            <a:r>
              <a:rPr lang="en-US" sz="2300" dirty="0" smtClean="0"/>
              <a:t>to </a:t>
            </a:r>
            <a:r>
              <a:rPr lang="en-US" sz="2300" dirty="0"/>
              <a:t>the cities and immigrants </a:t>
            </a:r>
            <a:r>
              <a:rPr lang="en-US" sz="2300" dirty="0" smtClean="0"/>
              <a:t>poured </a:t>
            </a:r>
            <a:r>
              <a:rPr lang="en-US" sz="2300" dirty="0"/>
              <a:t>into the country. </a:t>
            </a:r>
            <a:endParaRPr lang="en-US" sz="2300" dirty="0" smtClean="0"/>
          </a:p>
          <a:p>
            <a:r>
              <a:rPr lang="en-US" sz="2300" dirty="0" smtClean="0"/>
              <a:t>Cities </a:t>
            </a:r>
            <a:r>
              <a:rPr lang="en-US" sz="2300" dirty="0"/>
              <a:t>were the cheapest and most convenient place to </a:t>
            </a:r>
            <a:r>
              <a:rPr lang="en-US" sz="2300" dirty="0" smtClean="0"/>
              <a:t>live - access </a:t>
            </a:r>
            <a:r>
              <a:rPr lang="en-US" sz="2300" dirty="0"/>
              <a:t>to </a:t>
            </a:r>
            <a:r>
              <a:rPr lang="en-US" sz="2300" dirty="0" smtClean="0"/>
              <a:t>jobs (esp. </a:t>
            </a:r>
            <a:r>
              <a:rPr lang="en-US" sz="2300" dirty="0"/>
              <a:t>for unskilled </a:t>
            </a:r>
            <a:r>
              <a:rPr lang="en-US" sz="2300" dirty="0" smtClean="0"/>
              <a:t>laborers).</a:t>
            </a:r>
            <a:endParaRPr lang="en-US" sz="2300" dirty="0"/>
          </a:p>
          <a:p>
            <a:r>
              <a:rPr lang="en-US" sz="2300" dirty="0" smtClean="0"/>
              <a:t>1910 - </a:t>
            </a:r>
            <a:r>
              <a:rPr lang="en-US" sz="2300" dirty="0"/>
              <a:t>immigrants </a:t>
            </a:r>
            <a:r>
              <a:rPr lang="en-US" sz="2300" dirty="0" smtClean="0"/>
              <a:t>50% in US cities!</a:t>
            </a:r>
            <a:endParaRPr lang="en-US" sz="2300" dirty="0"/>
          </a:p>
          <a:p>
            <a:pPr lvl="1"/>
            <a:r>
              <a:rPr lang="en-US" sz="2300" dirty="0" smtClean="0"/>
              <a:t>1890 - twice </a:t>
            </a:r>
            <a:r>
              <a:rPr lang="en-US" sz="2300" dirty="0"/>
              <a:t>as many Irish in NYC as there were in Dublin (capital of Ireland).</a:t>
            </a:r>
          </a:p>
          <a:p>
            <a:r>
              <a:rPr lang="en-US" sz="2300" dirty="0" smtClean="0"/>
              <a:t>New People = new </a:t>
            </a:r>
            <a:r>
              <a:rPr lang="en-US" sz="2300" dirty="0"/>
              <a:t>cultures to America.  The </a:t>
            </a:r>
            <a:endParaRPr lang="en-US" sz="2300" dirty="0" smtClean="0"/>
          </a:p>
          <a:p>
            <a:pPr lvl="1"/>
            <a:r>
              <a:rPr lang="en-US" sz="2300" dirty="0"/>
              <a:t>C</a:t>
            </a:r>
            <a:r>
              <a:rPr lang="en-US" sz="2300" dirty="0" smtClean="0"/>
              <a:t>oncept </a:t>
            </a:r>
            <a:r>
              <a:rPr lang="en-US" sz="2300" dirty="0"/>
              <a:t>of a </a:t>
            </a:r>
            <a:r>
              <a:rPr lang="en-US" sz="2300" b="1" dirty="0"/>
              <a:t>“melting pot” </a:t>
            </a:r>
            <a:r>
              <a:rPr lang="en-US" sz="2300" b="1" dirty="0" smtClean="0"/>
              <a:t> </a:t>
            </a:r>
            <a:r>
              <a:rPr lang="en-US" sz="2300" dirty="0" smtClean="0"/>
              <a:t>- all cultures melding together.</a:t>
            </a:r>
            <a:endParaRPr lang="en-US" sz="2300" dirty="0"/>
          </a:p>
          <a:p>
            <a:endParaRPr lang="en-US" sz="2300" dirty="0"/>
          </a:p>
        </p:txBody>
      </p:sp>
      <p:sp>
        <p:nvSpPr>
          <p:cNvPr id="4" name="Title 1"/>
          <p:cNvSpPr>
            <a:spLocks noGrp="1"/>
          </p:cNvSpPr>
          <p:nvPr>
            <p:ph type="title"/>
          </p:nvPr>
        </p:nvSpPr>
        <p:spPr>
          <a:xfrm>
            <a:off x="128791" y="-90153"/>
            <a:ext cx="11925836" cy="1325563"/>
          </a:xfrm>
        </p:spPr>
        <p:txBody>
          <a:bodyPr/>
          <a:lstStyle/>
          <a:p>
            <a:pPr algn="ctr"/>
            <a:r>
              <a:rPr lang="en-US" b="1" dirty="0" smtClean="0"/>
              <a:t>Cities in the late 1800’s</a:t>
            </a:r>
            <a:endParaRPr lang="en-US" b="1" dirty="0"/>
          </a:p>
        </p:txBody>
      </p:sp>
      <p:pic>
        <p:nvPicPr>
          <p:cNvPr id="5" name="Picture 5" descr="table19_1"/>
          <p:cNvPicPr>
            <a:picLocks noChangeAspect="1" noChangeArrowheads="1"/>
          </p:cNvPicPr>
          <p:nvPr/>
        </p:nvPicPr>
        <p:blipFill>
          <a:blip r:embed="rId3" cstate="print">
            <a:lum contrast="6000"/>
            <a:extLst>
              <a:ext uri="{28A0092B-C50C-407E-A947-70E740481C1C}">
                <a14:useLocalDpi xmlns:a14="http://schemas.microsoft.com/office/drawing/2010/main"/>
              </a:ext>
            </a:extLst>
          </a:blip>
          <a:srcRect l="2287" t="7323" r="2811" b="12128"/>
          <a:stretch>
            <a:fillRect/>
          </a:stretch>
        </p:blipFill>
        <p:spPr bwMode="auto">
          <a:xfrm>
            <a:off x="6200227" y="2043113"/>
            <a:ext cx="5740652" cy="456485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99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89" y="1128713"/>
            <a:ext cx="6314875" cy="5986462"/>
          </a:xfrm>
        </p:spPr>
        <p:txBody>
          <a:bodyPr>
            <a:noAutofit/>
          </a:bodyPr>
          <a:lstStyle/>
          <a:p>
            <a:r>
              <a:rPr lang="en-US" sz="2400" dirty="0" smtClean="0"/>
              <a:t>S/E European </a:t>
            </a:r>
            <a:r>
              <a:rPr lang="en-US" sz="2400" dirty="0"/>
              <a:t>immigrants (20 million from 1870 - 1920) - seeking a better life  (job opportunities, cheap land for farming, or religious freedom</a:t>
            </a:r>
            <a:r>
              <a:rPr lang="en-US" sz="2400" dirty="0" smtClean="0"/>
              <a:t>)</a:t>
            </a:r>
          </a:p>
          <a:p>
            <a:r>
              <a:rPr lang="en-US" sz="2400" dirty="0" smtClean="0"/>
              <a:t>Before 1880 - immigrants from </a:t>
            </a:r>
            <a:r>
              <a:rPr lang="en-US" sz="2400" dirty="0"/>
              <a:t>Great Britain and </a:t>
            </a:r>
            <a:r>
              <a:rPr lang="en-US" sz="2400" dirty="0" smtClean="0"/>
              <a:t>Western </a:t>
            </a:r>
            <a:r>
              <a:rPr lang="en-US" sz="2400" dirty="0"/>
              <a:t>Europe. </a:t>
            </a:r>
            <a:endParaRPr lang="en-US" sz="2400" dirty="0" smtClean="0"/>
          </a:p>
          <a:p>
            <a:pPr lvl="1"/>
            <a:r>
              <a:rPr lang="en-US" dirty="0" smtClean="0"/>
              <a:t>Protestant</a:t>
            </a:r>
            <a:r>
              <a:rPr lang="en-US" dirty="0"/>
              <a:t>, </a:t>
            </a:r>
            <a:r>
              <a:rPr lang="en-US" dirty="0" smtClean="0"/>
              <a:t>educated </a:t>
            </a:r>
            <a:r>
              <a:rPr lang="en-US" dirty="0"/>
              <a:t>(literate), and were used to representative govt.</a:t>
            </a:r>
          </a:p>
          <a:p>
            <a:pPr lvl="1"/>
            <a:r>
              <a:rPr lang="en-US" dirty="0" smtClean="0"/>
              <a:t>Catholics from Germany and Ireland</a:t>
            </a:r>
            <a:endParaRPr lang="en-US" dirty="0"/>
          </a:p>
          <a:p>
            <a:r>
              <a:rPr lang="en-US" sz="2400" dirty="0"/>
              <a:t>After </a:t>
            </a:r>
            <a:r>
              <a:rPr lang="en-US" sz="2400" dirty="0" smtClean="0"/>
              <a:t>1880 - immigrants Southern </a:t>
            </a:r>
            <a:r>
              <a:rPr lang="en-US" sz="2400" dirty="0"/>
              <a:t>and Eastern </a:t>
            </a:r>
            <a:r>
              <a:rPr lang="en-US" sz="2400" dirty="0" smtClean="0"/>
              <a:t>Europe (nicknamed </a:t>
            </a:r>
            <a:r>
              <a:rPr lang="en-US" sz="2400" b="1" dirty="0" smtClean="0"/>
              <a:t>“New Immigrants”)</a:t>
            </a:r>
            <a:endParaRPr lang="en-US" sz="2400" b="1" dirty="0"/>
          </a:p>
          <a:p>
            <a:pPr lvl="1"/>
            <a:r>
              <a:rPr lang="en-US" dirty="0" smtClean="0"/>
              <a:t>Italy</a:t>
            </a:r>
            <a:r>
              <a:rPr lang="en-US" dirty="0"/>
              <a:t>, Greece, Poland, Russia, and the </a:t>
            </a:r>
            <a:r>
              <a:rPr lang="en-US" dirty="0" smtClean="0"/>
              <a:t>Balkans</a:t>
            </a:r>
            <a:r>
              <a:rPr lang="en-US" dirty="0"/>
              <a:t> </a:t>
            </a:r>
            <a:r>
              <a:rPr lang="en-US" dirty="0" smtClean="0"/>
              <a:t>- </a:t>
            </a:r>
            <a:r>
              <a:rPr lang="en-US" dirty="0"/>
              <a:t>often Catholic or </a:t>
            </a:r>
            <a:r>
              <a:rPr lang="en-US" dirty="0" smtClean="0"/>
              <a:t>Orthodox</a:t>
            </a:r>
            <a:r>
              <a:rPr lang="en-US" dirty="0"/>
              <a:t>.</a:t>
            </a:r>
            <a:endParaRPr lang="en-US" dirty="0" smtClean="0"/>
          </a:p>
          <a:p>
            <a:pPr lvl="1"/>
            <a:r>
              <a:rPr lang="en-US" dirty="0"/>
              <a:t>L</a:t>
            </a:r>
            <a:r>
              <a:rPr lang="en-US" dirty="0" smtClean="0"/>
              <a:t>ittle </a:t>
            </a:r>
            <a:r>
              <a:rPr lang="en-US" dirty="0"/>
              <a:t>history of democratic </a:t>
            </a:r>
            <a:r>
              <a:rPr lang="en-US" dirty="0" smtClean="0"/>
              <a:t>government - used </a:t>
            </a:r>
            <a:r>
              <a:rPr lang="en-US" dirty="0"/>
              <a:t>to authoritarian govt</a:t>
            </a:r>
            <a:r>
              <a:rPr lang="en-US" dirty="0" smtClean="0"/>
              <a:t>.</a:t>
            </a:r>
          </a:p>
          <a:p>
            <a:pPr marL="457200" lvl="1" indent="0">
              <a:buNone/>
            </a:pPr>
            <a:endParaRPr lang="en-US" sz="1800" dirty="0"/>
          </a:p>
          <a:p>
            <a:endParaRPr lang="en-US" sz="1800" dirty="0" smtClean="0"/>
          </a:p>
          <a:p>
            <a:endParaRPr lang="en-US" sz="1800" dirty="0"/>
          </a:p>
          <a:p>
            <a:pPr lvl="1"/>
            <a:endParaRPr lang="en-US" sz="2600" dirty="0"/>
          </a:p>
          <a:p>
            <a:endParaRPr lang="en-US" sz="2400" dirty="0"/>
          </a:p>
        </p:txBody>
      </p:sp>
      <p:sp>
        <p:nvSpPr>
          <p:cNvPr id="4" name="Title 1"/>
          <p:cNvSpPr>
            <a:spLocks noGrp="1"/>
          </p:cNvSpPr>
          <p:nvPr>
            <p:ph type="title"/>
          </p:nvPr>
        </p:nvSpPr>
        <p:spPr>
          <a:xfrm>
            <a:off x="128791" y="-90153"/>
            <a:ext cx="11925836" cy="1325563"/>
          </a:xfrm>
        </p:spPr>
        <p:txBody>
          <a:bodyPr/>
          <a:lstStyle/>
          <a:p>
            <a:pPr algn="ctr"/>
            <a:r>
              <a:rPr lang="en-US" b="1" dirty="0" smtClean="0"/>
              <a:t>East Coast: The New Immigrant</a:t>
            </a:r>
            <a:endParaRPr lang="en-US" b="1" dirty="0"/>
          </a:p>
        </p:txBody>
      </p:sp>
    </p:spTree>
    <p:extLst>
      <p:ext uri="{BB962C8B-B14F-4D97-AF65-F5344CB8AC3E}">
        <p14:creationId xmlns:p14="http://schemas.microsoft.com/office/powerpoint/2010/main" val="34295924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51"/>
            <a:ext cx="10515600" cy="1325563"/>
          </a:xfrm>
        </p:spPr>
        <p:txBody>
          <a:bodyPr/>
          <a:lstStyle/>
          <a:p>
            <a:pPr algn="ctr"/>
            <a:r>
              <a:rPr lang="en-US" b="1" dirty="0" smtClean="0"/>
              <a:t>New Immigrant – Ellis Island</a:t>
            </a:r>
            <a:endParaRPr lang="en-US" b="1" dirty="0"/>
          </a:p>
        </p:txBody>
      </p:sp>
      <p:sp>
        <p:nvSpPr>
          <p:cNvPr id="3" name="Content Placeholder 2"/>
          <p:cNvSpPr>
            <a:spLocks noGrp="1"/>
          </p:cNvSpPr>
          <p:nvPr>
            <p:ph idx="1"/>
          </p:nvPr>
        </p:nvSpPr>
        <p:spPr>
          <a:xfrm>
            <a:off x="88345" y="914407"/>
            <a:ext cx="4739153" cy="5574117"/>
          </a:xfrm>
        </p:spPr>
        <p:txBody>
          <a:bodyPr>
            <a:noAutofit/>
          </a:bodyPr>
          <a:lstStyle/>
          <a:p>
            <a:endParaRPr lang="en-US" sz="2200" dirty="0"/>
          </a:p>
          <a:p>
            <a:pPr>
              <a:buFont typeface="Wingdings 2" pitchFamily="18" charset="2"/>
              <a:buNone/>
            </a:pPr>
            <a:endParaRPr lang="en-US" sz="2200" dirty="0"/>
          </a:p>
        </p:txBody>
      </p:sp>
      <p:sp>
        <p:nvSpPr>
          <p:cNvPr id="4" name="AutoShape 2" descr="data:image/jpeg;base64,/9j/4AAQSkZJRgABAQAAAQABAAD/2wCEAAkGBxQTEhUUEhQVFhQXGB8aGBcYFxocHRwYGB8aGBYcGhwYHCggHh0lHR0dITEhJSkrLi4uGCAzODMsNygtLisBCgoKDg0OGhAQGywkHyQsLCwsLCwsLCwsLCwsLCwsLCwsLCwsLCwsLCwsLCwsLCwsLCwsLCwsLCwsLCwsLCwsLP/AABEIAK4BIgMBIgACEQEDEQH/xAAbAAABBQEBAAAAAAAAAAAAAAAFAQIDBAYAB//EAEwQAAIBAgQDBQUFBQUFBAsAAAECEQMhAAQSMQVBURMiYXHwBjKBkaEUQrHB0SNSYnLhFTNTkvEkQ4KTskRzwtIHFiU0VGODlKLD0//EABkBAAMBAQEAAAAAAAAAAAAAAAABAgMEBf/EAC0RAAICAQMCAwgCAwAAAAAAAAABAhEDEiExE0EEUXEFFSJCUmGRoRQyI8Hw/9oADAMBAAIRAxEAPwD0srb8z/TDKim8bH1b4/jiUJ0woUmfPn5Y6TAraTHPn9ef1w5eR/PwxMRf6fP6f6YQLsBe/rfBYyJkEc+WEZZw9umG38vXjhgR+U7j8zvhoHnMfUnEnUgD1MYQj1GABh+cfrjlOFNrb/6z6thRvgAVh4/6/LDNvU8r8sSOs79J5HliMnfAMjb19Zxyi/6/HEmkdbfDx9fHGcyvtFpqVlroiLTqCmGR2aWZTVUkMqjTpEb+988DaQ0rD4J/PHJ6tihwzjVPMauzWoNKq0toAOpdQA0sSTeLgeZwM4f7Rk0kqVAjdt/dUaVqiEK7MKr1KmmQqmbLe18LWh0aRZ+uGza+AVT2m7jVEosyq1FRLKs/aNIpnmQO+syOZ6Ygq+1aqdJpMRrCkq4JVQWV2dY7pGknRclfGRidaHQfZvXww1z6+GAHFeMOctlayE0lr3qVO65pA0ywEsNN2hdZBA6XtSo+1jimpNBqkJJYlQx7rkGKa6d05RZpjka1oKNax/A/jvjmPMeoOEoVNSKSI1KDHSYP02w4i/Lf8+WLTsQoPr4nDRy9cicd6+pwi7fL8MACt6+WGkYecJgASpiKMTA74Rv1/HAAwCZx2n18cSaNsOjb1zwA2RqDI6YU/l+WHEbevywpXa3IfhgEQnn6tGHILfO3n6+uHsPn/THRy84+mALGGYJvhjDEp2OEYeHP8/LABCZx2G6fHHYANGAPL4/phobfffph+YokqdwYtfnFsY7K8Jpns6uqoZpoSjOWQyATIebEbiccmTKoclxhZrtUfK/1/XECPe59frfGbp+0eVo1ezVhTIOipTtoGoSrD93lOwIY7lcaVawiRsbiNjsZHhGNIT1EONHNJHU4a6+X+uO7S3lvjmi/mcak0NA/Lym/yw0z6+v0xQzXFRTqspdFCrIRvfq91i2iWERp3AbYkxGK9fjzAPC0oWmWBNQsG0PpcpC95ACDPLE6ytIVnl65dcOAmf8AXzwKPGSauinTVm1Ee+SALgF4WwYAMsbrOOzPFHHYOid2pTZihUzqPZlEkCzwxF7bztY1BpCtSeWGgb+vKIwHq8RrsVhGADDVCm0zqptO7LpksIB1jpcrk6zNT1OIbUfulZH3YDXiALmJvYYIyt0OqHkm+/T15YrnIU51GmCzMGJ07kAqCfELI+OLevCE/phsAflslTp3p01QmBKqBYCACRuIj5Yb/ZdGXJpU+/Gs6F7xEkarXvJxeb8r4ZJvh0gGBQeQuQSLbjbziBHSBhoprewk35bxHz8cTICfXhiOi4cSjBh1UgiQPDBsAzTaOX9P6YcT6FuVsc9om0mPMkWGFNPr62w9gIuvx/H+mJAb89/zwjrhaeGAhbCKw+WHFfXzwoX18MKwEYevgMdhb3nn/TCsLfD9MFgMZcJ54e4nYYYenP8ArhgPY7evAY5sNCz68cOJg+eADhjpjx/0wwnHdfXIRgA4NJj1sMKG52wheD8/ywhE+XoYAHarHfCqJ+f54ai8h6OHJ4YBDSvq/wCmOxxOOwtxmhJvv4b/ADGPPc3xM5ellGMdmVVavkUWGHkYt4nG+qSYibYwPHaf+zUCbxpty22NtrY48ytxsuD2YSzPD0qkFlViAdLWNjH0NjE9DyxZyFAUlmkO6CNdEchHvJ9TA3g7NM532M4qJ+zMZsTSbqouaZ8V5dRPTGlqVCh1XldwOYkT8RuP5fE4503CVGjSaO/tikTCPrb91AXNucICdsMrcZQCF77zASGWCZMNqHd8efhtgbn5o1SFXXTcF0URGr7832uCLH3za2C1DLlKIRsxSGtSzCpRPZrphu6BUWpqhge894kAc+tZWZaUNGcrBVdqC6Q3eKuzEA21KNA25ix3xC/FKvaKtKmrUiUAcTDK5Vg4I5Kgef4uz2nEZoVaQBqhjT7rMwDadF510pDrYHvEMAWmcWWrKFFekw7M6BUpCGVZ0qzSEBDAGSZjumRzApXyNoo9vmiARMrcBkMEdiSVY6hqJqjTJuCQekXeK5iqrRRQMChOx7rSJvzMXC7zyOCfYx9fxww+Hj62xroIsFrmM2STpCjSvuhdVwmsgMbVB+0gNKwFtuTY4V20FaobSFEFtG4kESskm8kzFwAOeCijfzxG3T1scCjuF2MkR6viKtmFUS7BR1ZgBPxjEeYqnVopga9ySLICLWBux5LPiYG4jK5Ttm1qxFMW7YgNUqHY9mWBVEG0hb8o3MSy76Y7s1WPbU9kETxiif8AeKbbzbpMxG9scOJU5HeDAj3llgOXeKyBfrbFQez9OBL5mbX+015sLf7yPpzxRoZqvQaqr5evWXWSlRDSY9nACgy6liDO97+E4mc8sVaSZWOGOTpujSLBHIgjrIIjbxGAJ4Ex0aqpGlWUaQw0KwIHZFnJTfmTYARAjFejxm9svnKXUmgGU2+8tN2+awfMYL5PiqVKTVHV6apJJdGSwAJIDqGgDqPnvhxmp8qmKePS9nZSpezrDR30JUG3ZtaCx/Z9+UDaoaDcqptgnk8v2dNEJB0iJA0j4AbDFGlwta6mtXX9o0mmY79GnEU9E3V475jcki+L+TzDMClSBVpnS4GxMd11/hcQw8yOWDFOMm0hTxuPJM3r57YRPXzOHEevjhAwPrzx0mQ5Fk39b4kNPp6thqD18Dhz+fqMSJkZWPr+WGHr4/piZh6+XhhjGQcNDGObevnhNd7+r44+r/1wycMBy4ey+vgZxGm/P1bEs+vgd8AEOn18MOX18Bh5T18McB6+GARFov8AP8sPPqfhh8evlh/K+FYFUNf47YdTP1/XD9Axyi2GMZ2Z6n5f1x2HfP647CsAyacnp8MYL2mj7JT5HUBJ694c8b0vy9TtjI8a4Ua+W0qxVlqMV2uyOw0meREjHHme8b8yoK0zDmmwVWsKiwUZeq3Bj6WJ5jpja8E4r9opByNLggVEmdLjceR3Hh8cZPKAr3Vm06qbbi8ECfHFhK/2asK1NToaBWSDdRfUI3K/gcTOOoqLCGZy+bZ6agUmVGJQljBEMsHuzOk8p2m8YIZPLK7gPTcOKy6tIQPTMBRoIW4k69ZJJUYIOQyakaxEqw+YIxRo8SWvXD6aiEIUaQFOpTqAG91Bbfx6YnHK9ga7hp0p1Koy1CrTaRUeqabjVqlUZHjVo1A3AAkqxGmMS/aKYypy+uSRp0rNRkDC6SB3mB1Rb3QDsCcUcxk17NitNjTDAyTrWoKgJdgCDGkncnmwxE9Uuw0DslpJr1OpeS4ZLBSNIETBuRtzxqo2BYp8TNPuZlGprELVKMotsHGjSCRtpLC19Nhi8jqyhkYMjXUg7jqPl9MCP7cJC0mWq51a6ZBNNSVHfDF++EV5IEHkDO2GZN61Im1Iq1RytITqaYZirkgAgSYK3g9baRk1yS4+Royfn664pZ3MaFLbsNh+8xso+J54ny+ZWoutDKknzBEhlPQhgQR4YH8XzKrUprUYIoD1CWMDuBadyTEftSfhOHknUXJDxQuaTKWepkItFSe0rMQz87iaz+HdBA6EqMFaSBQqqAAAAqgWAAgD5WwO4cwq5qowOpaVJQpBBE1JZiCPBVGHcSql6ooU5kx2kGGOoHTTDHaVGpjyUdTjHAtENT5ZvneqdLhDq3ErlaSmswsxBARTzDOTE8oUMRFwMVc1UzIAJbK0izBRq7RgSxhVuV7xvth+YWpTCoIpGypRo6WkxF3qLECZ7q2A3m2ASfZaOts3mu2aoCkKWqgIdwSoOmY37o7oxEsuS+a9Cowx1tv6hGlkncGqakZlTGqSKarINMATBosIDEz7zNIKjAvP+0mmvSoZp0CMQzBaTASJhWZ321QWABIi/PF3geeoUilGkjUmBMUydYKsNcapMNBJ0jY6hzxD7Y8MJCVaQNVB/eUjV0I6EQHYwbqYBiJlTe+IU3biypQSqUTXJVDDUCGDXBBkEGIIO2KnEkIZayLLoCGAnv05BdYH3l99fJxgH7GcXFRTRKojUhYU9WgoIAjWAZEwfIHnjTj14cwfpjCLeOR1SiskCGnVDKGUypAIPUEggjFDOcT7OtRTSClQgMTymolO3T3557R4hdQoOaZ7tKpJQzASpdnQdAQC6nl3h0wE9k8/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GfnhOJcPp1EquEUZsIezqgAPMdzvHoYEGx03nD1tCSRCRGFdNv6eOMNxTjtfKvpzmYq0SbiMvTZSN+66UmBiYjcfLF/g/H3YCuava5eYJKIrKNi5CKsBTupE6ZNrDC6yCjUE+HqMLqg+ugGI8w6qyqdRZvdCqzGLAsdIsoJALG1x1xXo8RpMi1BUXSyK4kiQtQKUldwYZbeI6401JiLuvrEwdvhh5aOnrrilQzSVHKpURmF4BBtYbj4fMdRiJuKUv35kEgBWNhOmIEd6CF/eIIE4LQqCGvfDCfx/PA1ONU5MdpshA7J9TdoGKhFAljCsSANlJ2k4fkuIU6raab6ucwQrAEAlGIhveWY/eGC0Oi3p8MJhGN8diqFYbPXp/ryxlc9xDsaDVCuoLXcN10mu4YjqRvHOMapmnxP6eWMT7S2ylaP8Z/rXbp5/XHHnXHqXj2tlfjeWSBWW6n7yid4hhHIjefDqTislUFQHgqYhhBE+PTflbEvs1mgP9ne6NOgNuuq7UyI2IkqZ6i9hi3U4fpJ02bfwII3I2nlPxvscrp0yqvcrcArmk32epOhgTRPQ7tT/wDEPCcGxkWdM0yk66bqUUBL6KdJxcrqvLCJ2J64E0FGqj4VQCI2JVxHlfGo4IYNfe9QHwjs0B/D6YxzT0rUioqyrwmvQpN2rQxqhSjuE1BmkMafQMGBgcyeuKoFRG0IxFRtOtCvd1CTJJ9w6bWMxFjbFakoonM0tP8AdNqAVbtTcFkHwhl/0vco5plXS7AjXrYKIuSsgFrmIsT1FoEY64O0mSypXyB1A1qT0YDKhRhBJHf0uvfJIkiyjpJODfB0fXTl+40jSNDsDEkuWpwA4He0xeOczTzGdpVLvFiCDqGoQbBXiQPDznEVbPUaRBy+ZpqRdqNWpqJYXOiozytjzDbCwknFc8iB+a9o6eTzVShBelqMlSZRz3nAncGZInckjfGlydSjmkDJoqJMxvB5SI7reBvgRlKuWzBY1RSqs/vyELgCFtG0AAWt88Ccl7LmjmlVa37OCxIZkcp3oQ6fFbyQCJw1aQGzXKUqQZgqop7z6VAmB3iwAloA84wM4ZQ+zo1auinMV3LKQAXQOBpQG9/AW+WLHDeFUHpszdqEYlVVq1RVFyrHQKkaWiYM25XOBXEsyaj1FBvRWZJsAJJI0c3B0i4IBa4gjEzlsVFbgqj2tclKZRdertaoOtwgdk7O/u+6QANxfu4IZ3N0MsxbsTVqEhdcKTr0jSkx3Tog91doxYpZRRQd3bRRNMlWp1CKjnT3XYKoCLAJUAkEEe6LYA8DqFKgoUhVZmYu1WAWQFAQFLgrLWl7jSQAWkEc9PlnQmlsgrQ4lnXSoz0lpKFmmTAuZHfNR5AVb7DUYFpxY4WWamorCmdaz3TqQlhBH8jrNv4mHQ4DVaFKmwqZzOmpURvcS8Mt/cuLGDOlQIGK1A5TLjtqFLNsrAodHZEmAGVip0k6bQ552vfEuKa2LUt9y5V4O6v2aV6lOnqL0dAVYAPepOy+9DfOZMhrapKk38/pYjA/NJ21GQwVwJVosHgaHvfSRYjkCOaYz/DeM5hAgdO1KsUzF1FUVJfSBSp91baLlrg7AjGck5qzTHJY3TNVxTJJXpNTqLqRtxEmxkMv8Sm4+WxOPMaNSpkMyYAbvBain+7dCRoPgrggBvutB8MerUjb9d9/xxn/AGv4L2ia0EuqkRzZDJZB4g99fEGOWKwZK+Fk+JxfMgMOOLlTRWC2Vqy1OrsUpkldLIZgqbESIBAtEY32S4uy0wJmfdjkIkX28seScDdatL7HVNmCmgx+5VIhCRtpqRDXsxMTvg57OVqnZnJVBoq02ACsYmkCvaJK2sp0gjky7EHHcmjgNxxfj1MUylcgq4IHd1MCRpJACmSA3S03wF9nM3Rao6MwqBRCgkamUTDG5kxE/O04KZBadNy6UqatpgwigRbpzsL+GCAy1GsgWqO7MqVlCpuLFCINyJHjhtO+ABWdp0tcKEGw8RMWJ3nw25YcudK2Fxym4+ptvGDPDa9KnRWi5NW0O2gAOT7xKk8+eA3tBlUdrdym/cdqa+4hDd7SBM7DVsNUkECyba7BSB+frZTMwa2hnRoQCsQFaQW7qt3tgL+XPEtXhdOr3mDaYAIV3QHkNXZMpPvRcxfawjVZPKUq9EGmENNqelWKX0EW3AMbGDjPcS9nKuVo1KqV2cUllUZVBYBTZ2UXMwARHjN5Nd8oKKGXybUTl6faFU1NSotTADKgHaLTqB9SukJGsBWGkfvE4kPstQXugHSUVYOk2QKBcrJkIsjYxtgvmNGYyx7RxSK6aq1NSgAp3wZPK0GNwTiDg2f+0UKdRl0uy99II01NnWDcQZtio02TLYr5XhlOlp0CyqyiSTZuzmZ/7td+njhKXCaQIMG0CC7EQpJRSCYYLJ0gi2oxfBN+vrw9eGIReMa6URZUPBqJUCGsqqD2lSQEkpDBpBEkapmCRMEjEuWyiLBVQsAgRaASJA5D3R8hi0LHp8cIOhj1bBQ7IHCyb47E+gdfrjsG4i27f1tz3GMf7SmMrXnlUJkf94D+eNfVtYbTjHe1BjJ5yOTn8aZxy5/l9S8fcDjUyWl0/htUQiCCJ3g8t7DB7h+ZNdLmK9MgNaLxZoP3Wv8AGemMzkqRkANDwDJ2dYETEX5SB+OCRqujJWCsKie8vKonNZFp5gnn54ykrLiwhrh01AK5K2/eAPLyxpeBTrqjxU7eEflgFmqYqClUpnUpZWnwkGfluPPB7gjftKo8E/8AGMcmd3BmkOSr7RcA7Zw4Wm5AhtZINrrBRW6kQfDFE+zjQP2GXHz8/wDDvjRcS4utBkVlqMXkjQmqyxM9NxiovtEhjTRrnx7OP+phzxhDJm00i2o3uiivs6YgJRFv8MfDbc4ePZ6oNjRFyT+zvfp38X3470y9cjrFMfjUGOfjzXjLVQRyYoP+lj6GHrz3Tr8oeldkB+McLqU6T1dVPVSBcRSIuBtOuw3BsbHbE1Dhj1WqPSamxJB0MStoAjWJiCAQNMXO2E47xSq+Wqq1DQHXQG7QWNSEEjTJuww2nVqKsUYWpEaiCVjnYEHHd4VycWpMyyckX9tSDEBAodiGBbSFJOpRcdJEyDbC1w6g9pQqgN7w7MuIiO81PUABH3iMTplKWlQEBFN9arNtXjfaeVxYdMXiM0r09C6lMkqpBVpkQztGmDBNpJjxjraaXJmjJ+1fFAqQIHbLDvb+7RYUCbAd76mBfDzmaopCllSj1CtNWrFgd0aGEAgooWJm3Q3wTpVUogqEl6YARCqtUSO6NPTpq2IvPPD8twrLUqlWsQarvc6/cDC/u8xzvN8ZShqNYT0g2hm8rSgnTXqoqqzUwrAFRpURqsZETuCRqIkTbHEM3WJCUeypkGHcguTHd7jRF4mxsLTNmcQ4poR8w8Gr2f7Gn+6pEINIjTJux+GIc3w3OZhyErN2P3WB7MsLSStOCb8jaCLc8YKLk9t/U3c1FeXp/ssZH7YrscytB4W5oyLbFWVnM8yD4Ec8BvbThSyuYWn2qpeoknvpZVqLF+0UHTMiQVub4sVeAU3Z6RzS08xSREZllWJHeV3ZydbS02sthywQyGeUJNarRqUtZDVFYKB91wVJ2JvbkSRFop43F2iOqpKnyReyftEmYUIzr22nVoCup0SIJD8xN4J88FeL8QWjTLtskMRzlTKAdCzQo+J5Yz6cey9EAdvSqERDLUpkAybNDTFyJI5jngb7Q5v7SFYFewpsDUYbFyCV3uVQELtuWPlnHE3O6pGs8/8Ajq7YG4jw17VIGpgaigCFaQGalHIRJUeJGJRnGzNFa9NwM3lF7x03ajZe0NySUOpWF7A9cEuE16NYNliwjSWSDdQNws/ukyPAgYj7F8ualVNK1aeupBupqERVUrN0qJDRI7yz97HVfY4TTcF4kMzSR15+8vNWESpHy+BHXBSnWOk9BPPHmHsvxw0s1U7gSi8a1UkhGkwwJNhMz0Db2GN9kaNev30amga4puGDBZ94tqAmL6Y5b431eYqsJU8zcSOt8Py2aGqxj859fTEGY4FnFWUag8AGSWQt+8vd1AEbhpjlHPAzhaCrRSpJDuFaWY89xAMEcu7vYziXOwSNPwrMrSEgEXJMHumTex2+GDeW4gKpIAII64xdSi9KNZBVjGoAR5bkfgcEcvnNF1NiI/CMNpMN+5HwvI01QUa6Kxk6iRPPun+GfegWB2tgVTRslmRSdi6OFl4i57iOb7kjQ1/3D1AMVcx3psNpi2BXtM6TSqVCCtU/Z2RotAZl07GCZBB5kbYma0q0HIXqkjw5x8z8sRo/o4ocIzJINKoZqU4hj99DOlp5kXVvET94YIKt8bwkpK0RVDi2ERjhCfU4XFCGmrHo47HAerfpjsABSqov/T9MYr2iE0M8P3WPjtTovt5nG0qGB+Hl1xnHoxVzS1BAqOHg86ZpU6RP+dGWOXd6jHHn/qn5MuHJjqCqEp6h+zYKRp+4SL3UyBJ+pm2C1Co6xPfFjqEaone2+BhyhytbsiJp/wC7P8P3hv8Adm/he+CuXoaR3No93cdRHTGb4sos5GoKbkD+7qEyP3ahjrsrfifHGi4RUirUH/y6f41MZ2sAdJIvrTff31m/rbB3hK/tahvOhPDnUjHLn/qzWD3JOOPFWj/x/AQJ/LFU3vt8SOeLHGz+0ojcy3y04YqgG6jxjGCbUUbJWxKZInf5g4laqb3jr3frM4QhDPI38OnLniSkhv3vne2M9maJUVOKZY1qDU0qBWMaWPIqVYbX3Av+OMavEq2XlM+rPT1alqAlu8IKw0i0yYMGeUHG/KxO3xHhirVoAggqhUiCGEgiOYx0YM2jYzyY9VMhy+bEagQZAgiNjz+P5YLUuJGkvdUvMQpIEiQNXwW+MfU9mOzJfJv2DkRoMlGsYmQSD4wY6CcXuFliVNdNOYRYNjBUxLLyKmPhcW2x6MM0cmyOVwa5NNxmklaj24Kh6INQNuGGg2J3gg8j03xnMyjMjsWlVC1Fp6b9xSXDbapMW5RzuMFMm6LTKJTVUIIge7LSxhTPPlgVxWoyqAiOxZiCFknvIwWeq6iAfDFNUCZd4XkwNVapVBp2JLEaSy2ZtRsFAJGiIBB33wJ9o+Nu1anTyGYIAU9o9MU3UzEXdSAQAbgg3w7jLCrW+zhoy9GkoamkQWHe0mPDTbrNpxUy5Wnle2VBPZ6yAOZAMW5A/QYm62Q+Wcvs6pk5hNbSzF3hiWa5OoEiTPLrsMXc5w0AB6agOs6bWgHY+B+k4fwnipqUGqmmwowzK8LBXYMy6ywWef4YLgSoHM7+An9cEVYqPNfaXhNPXTekxnMntFplY0kEmp3yTMtbSACOfLEfAsjTd0WopCsTo7zAK4nu91hzJ+Z/euY9qgnZURoPaCo+ioJ0omsK4IFzqZgtoFzcc8zxLiLaSKaKKZXva9yQBddJhW25nYXJw+ULhmsyHs1R1CuNaIRCBHfU8iNYIJZZHIHYb4LZ3gOXqSrLVpswIB7SoZn+dipMcvE4sJUBNPbS1IaDNrgdLXH0GLHEao7Mq3vNZBz1A2I8hcnlgQzzv+yjlsy9CtEBA1N/8RQWBmxANybclPS+z9lM/wB9stUaWprqWTLGmLLPPUphTN7rN5xR9tsjVzDZdMuStVQzkzA7MMukG/Mg8jMHDMvSy2RpV27ZVznYns1lNQZ57MIrA93XuSDYSbYpeZNHpGVzFMUwDfVuI67jyxjfaHgVTKq1WhWp08u1QRSNIns9YC2YVRK6+9EWDHoZH+yHtBmKrNSKLVIn9ozBNIUaZYIh1ktBtp3ONAUrtoFSqagT3Z0L3gI1EIolt45XxzZ88IbXubYsUp+gCo52qUIbM0iDuOyJHwBc3tvhwpt/jdSIpfXeMaFMsSRqbbaP64dUo04k38z/AFxx/wAyR0/xjMVaNRojM1QZ2Wkh8vfpMPlgZxP2fWtVVK2YzT1SpIWNPdm50rRAHQkRvecboBR7q/IYqUzOfoBiATTqd3fpub9MEfGSd+jM54FFWBKlOpRRai9rVahJllOsqP71WMBSGHgLgGSRjUyJEeeCHFaH7CrEA9m0eekxgXSNl3Egfl447PAZnkT+xz5YpcDtVyL8sMW5woX14Y6mOn4Y9IwHD+WcdhPj9f6Y7ABbLWv+W3KcD+J8PSsumoDF7gkGDuJHI2+Q6DBB6f48sNCX8b4zasd0ZfP5DtFNFmOumQ9GodyBOk+Y9xh4g/eAwOybMQdPccGHpNyPOOcWtyvjWZ3J61EQHUypPW8g+BFvkeQxnONZYHTXAIAtU/eUCQT4lTY9Qccs46XXY054JXOoXENKkC1wGBtg7wwxWf8AkH0LYBz3SGuSCVPJlEG5688Hck37e3+Gf/xIB/H645c3DNIcjuLLL0D/ABtB6SjX+WIyG6rt1vNotjuO+9Q5w587o46eOHhLe58wMc3yqzeL3FR4JlgfL1bDW0zYiZ+m3LD9HPSOfKfyw5qZ30r88QjS2RBVIPePw+GGIsHc8+Xl1xbCNGw26/LHU0M/Dr5YNSG0RIh5h9/AYjzWVWqIcARz1d4TvBEG+K+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BHsvxUZZa2vU+pQBSECmz27zNcqYEAgGQT0BElL2ndmejXghw2kR/dgBmVdYWHLBQZaDJ+J6qMUzfcM4DS7FMwGYmrlFTRNtJpqPOYjnGJKdU6ZF2IsOcx3R5xc9LnBD2UBOQy8xJy1NVHKFpqCfnf44wnGfaMChSGUqgu6ftKoMNSgqCiqYKFiD3t4AI3ENOhsLVssKtQKFDU6YNJ3YnvknU4VY3VwDqnqIsDjP8AHPZ7s6Qqozt2Z1NJPuqDLQovpEz4Tgp7M+0NPQ5zFQCszySVOl7BQRpAAMKJEbz1xPx72oy6lOxAcH37MAE+9pkCW3jy8cVSJBOW4qcuq0aqM4ZjpVYlR3diYBUswsY532wdWsRPZ5arr61OzUQCLagxO8iw+70gkJnOANX0NRKGjANNm1BkHdI0iPukT8QOU42sSbDef+o4cY3yB5/wrjJOYWqwb7SXFN0ggFGbSEWRA0kBhJmVMxJJk9tkAzTpTLtIpiWDd12k6FsAw92AJksRc2xd9t+MfZqtJKYpmqJeoWUOUTZCBINzPysL2seymQNWo2ZrS17HkzwBMAD3VgefljLLNY4tlQjqdBvgPDhlsuS1mI1PpHwCrG8beJnriTg1Zqoqdoe+lQqQDYSFdR8FcAnmRh2ecGoiGQvvAnVpZxMLJtYAtB8OmIeBle3zMQwY06oIIPvUxTm3L9nvjyJJtOT55PRikqoJ9mm03874bqTz+Z+mLS8+7honp9cc5oQ9ox2Xyn+uKNNG+35ctG1Sw6aTHKeuCia+YHzP6YG5hT9vyhPSp/0n9fpi8a59GZZn8Jo8+k03HVGHzBwGoCUS9tIn5AjB3MiUPkcAMms06f8AInxkDrjv9k8SOHP2JFXp1w0r59eXj+WJb/HHWm+/j4Y9g5yNS0W/PHYk0nw9fHHYBltwPX0wx7+vA4sPT6x88NC/L144kkq6OcYH5yjol4lCIqDkJsGvy5N4QeWCrgeXwwlRRBFo9DnyOJnHUqLi9zIV6PZF6JHdIZqR6WMpPhy8JxoMkk5gfyN+Kf0xQ4hw1aimgxI3NNuYG2/UAx4gg7zglkSDmFkweze3hqpfh+ePLzWk0+dzohzYvHIBo/8AeAH4q+OSm28n4CMP9obCjf8A3q/mPz/HHMV5t1+8Lxjmv4EbR5YwJbc+r9MIaY6tfxP5YdUakN6igX3YeWITxHL7dpTv/Gu4iRcjE7/8jTUiygUf6np54jAE+99f1xD/AGnl9tdEf/Upzt0BnDDxSjuKlD/OPyGBJ+QakSM4kXJja20jrE7YlQ2nvfIDxxVbidMkxVp/C82wp4kke+T0ik5/AYbi32EnG+SWt4g/5m+sYF+0HBxmaRpsWUag0qAbrBFm+HyxafiSdax8svV6dSn44a2fB91cx/yKn5p6jFR1p7A3Fozv/qRT51KnmFUeUwMdX9iaJVoeufvBZTSXA7sjRG58+mNKmbP+FmOf+7K+P3gMPGYc2FGsf8g/PG3VymPTgZrL+1L5bK8P0opD0yjFwYAoxTdV0kQ+q0mYg2O2EyHsfQZFKvVNoN0AkG406LQfPzOHe2GSY0WqDL1A6S+s9nEW1agpm453uB0wns/xX9nrWWIHfQNOqLSNoI2HWI6EbynKULjsyEkpbl+h7HUhHvxb7y7X6IBz+mFPshQt3G2j3/A9B0/HBFc5Xgf7JVgx9+mN/wDjw1K2ZP8A2R9v8VBFj/F+eOXXl8/2a6cfkdluGmkipSZlVTZWAYQdxfvaT0m2Efh7Fy4rV1LHvKpTSeQhGUhYAjuxt1viDi2ezFGkahyw6DVWUSxsogTJnlIPTCZvM5imSBSFRR99ajDneaehmFv3dU32xSnlpfF+ytEHukInszlAABlgAIA7pNhYbkk/PBbL0UpqESUQCFAsB4RGALcYzEwqrPIRmSJuYJ+zgDyMYfS4jmAP9o0UkMAaNTVXO4FMKZB+BbwG+IlGb5f7KjXZEvHCa0U0YwxKK3QkEVX22RNQH8TeAkpwrh1GgCKCU6YYyQigAkWk+OBmT4TnQ5qgZZJUIlNtbdnTsdPdgaiQJgkd0CTGLy5DOnd8r/y3/wDNiZ01pUlQKST3QSDNyI+WO1N4H4/riinCcxaatMHe1MxPPdjh39kZiP8A3kA9RSH/AJsc7jH6kX1PsXSzdBPngNnHIzuSJi7VBb+TFwcGrj/tb/8AKQc5+GIcv7NsK1Kq+YqVOyYsAwWCWGki3LY+YxUNEN9SM5yclVGlqGx8sBMk4NKmbDuLbbkOmC7mcZ/hjTRp3+4MdvspbyOfP2L5YT8evTERe/rp1xHqGGOZx7JykwPljsV/ifljsOhmgqkbYgb154lrEyZxCq2Hr88ZoTGsPX64he/Ll+OJm9fhhGTDAGcZEUXcGGphnU9GUEj4G4I5gkYtZRB9oQ8tD/8A6/0+uH1BuOV/V8DqFQ0KygpUakqvpZFLEA6IQgXtBgnlHPfj8ZiclaNcUvM0OayaVV01FVlkGGAIkbHEKcBy8z2VOf5F5X5DA/OcaqMFXL06isWUF6lMaQpPeMFw0geH9IquczOvSK9IEiYFBjA8T2hAsDucefDwudrbY2eSIaXhVFdqVOf5F/TDk4em+hf8o5bYDVM9VAn7RT93V7q3UXJ964jnis2ZrEyM61wDCJl7BrIYamxvIvO0YteCzVvL9k9RGnXKqPuj5YccuOgxmqObcgRnmIJKggZa5iQLUd7j5jqMRV8y+lT9srMruFBXsLlrTK0xYXJ8sNeAn3kPqGs7LCdkPhjL0a2ogLmqrEzA1C+kAsY0C11ubd4dRM9fKs6wa2YjqtZkPzQj88C9nT+oXVNB2Ixy0BjMNwoW/bZvf/4zM/UCr9MSf2Ysd5q7b75nMEcuRq+GH7tn9QuuaUURhRSxmDwykeTbc3c9erYZU4VS5oD5k/mcP3W/qDrGnrZQMCpEgiCPA2P0xjsp/wCj5aVZmSoRRZSNDagVkgmGVhtFp63nHVvZzKEktlaDMdy1JCTHUlZ5c8SU/Z7KCwy2XA6CjT6/y42x+BljTSlz9iXlT5NSlamO7rSRaNS+XXHHMUhvUp/51/XGep8MowIpUuVuzWIE+GFTKUx7qIvkoHLyxn7rj3kPrFrjtbJ1U7OpmaKmQykVkVlZfdYSeXiIwCfMIhP/ALRyLAf4jIG/4itUD6DBk0wRsPQE4fTWPAeH128sa4/AKCrVsNeIlHgBJVVzfiFCNv8AZ0DHx7zM48rdfgRyNXJUzrDFqkf3jLUZyOcErbbYQPDFxlHr49cVOII3Zt2Ql7dJiRqibatOqJtMYqXgYvmTG88nyTn2qyymD25P8OVzLb/y0iMOT2qy/Jcz/wDZ5v8A/jgFWrVwD2CMRB0dosse6x1MWIIbXpAW0i/iGs2ZGuC5MaVK9iPdqECpDCNRplTEQSG2tjF+z8X3F1WaMe0NIiyZj45eou/8wGGtx1RtRzH/ACwNvNhjP5dc1OogKZQle5pJK0hVmO9Y9pEH7o63n4MmYkGuxKgNIhdyUCm0kj34uN9rDDXs/EvP8j6rDL8cMGMvXaOnY/nV9TimfatRWp0quXr0jVJCu/Z6BALQWWoY2+o64FLw/MDUKTEamcgh2hddRjLCO+WUqAfukEjxLtlgyBKihxAB1jVPnqmfjivd2Jra/wAk9aQVzGeoC7VqQHMmov64B8KeaFM2MixmZHWenjiVcjSEEU0G2yL8OWJVHy9Rjbw3hFgunZM8moYdj8cN+OJQkYRPX0x29jLuRyeuOxOJ9f6YXCGFKtz8ufL44QAWuYgbefq+EzVmi8nxxDMAHl66fD5YhCY/WD6/Hf0cdU8YOIybX9b+OE3wxDKm3z2w603/ADHh+OEP4flhNd48P6YYCgYoZrhxYvD6Vcd8QDJAhSCRbYSLzEbHF1nAHy5Y5mn64VWAHqZWihcvUltQ1ddRNRyAFUwP2jEgbC9pkxJSolgzVKh0hhJXu/sGplzOgCJRTa1zzOLuY4erFjLCZNmIjUIaOkiQfRxz5CmZGm0taTHf7rgCbA7x1vvjPSVZAlHLFqah21oFABUm1kVX1pCSaHODK2ibuOYox2LSBSYKoIJ1aQgEHmTrA0jruL4vU8igltPetLSSSVJZCSZMgs3z6YhbI0yxbTdtzffu3EGx7q3EHujDUWVYPyWeorVaA5hWBcsSYjLjSQY0xIW5toM7nGgC8reF/X5bYqNw2mQZRb225ECx6juiesXxYE6iJ25bD1vbFJUJkh5cjPx/rjoP5/h+eI3a/rzwrDFEodN/D4/l4Y48/j9cJMH6/hhXa3j/AFwICN4O0/Lxwqi4+GEQyT63OFIiPh+eGIVOl/U4aw58v6Wxyn8sIW9eQwAN07+uWJRcket8MLXjr/TCtMg9Z/GMA0SVBBxEpHxwtS1vXwxGByGEDK/ENeiKcgyJgwSv3grfdPj57TIEU8lmAGCuNOlgq62UAEm0gagYMhptttIJyfy/DDwIMThONlJ0COEZKsj9pWqF2NiNTFQvZ0wAFIA1awzaonvb4QcNqlhNWwcmQ7z7ynUFPdBKgoVB0wZ6gllE7ec4RT08cGlBYDocEKqgBXuolM90nUKTkrPeFmBuOoG4kG7wzhRpMHNQuwGli0ywimBJJOxRjf8AfO5JJv8APCzb6fjhqKRNs47YYWt66H18MLy9eGGBfXkDihj9dsNB/DDUEzHLDnEevDABMPjhMVC5647B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09541" y="911515"/>
            <a:ext cx="7031039" cy="5853909"/>
          </a:xfrm>
          <a:prstGeom prst="rect">
            <a:avLst/>
          </a:prstGeom>
        </p:spPr>
        <p:txBody>
          <a:bodyPr wrap="square">
            <a:spAutoFit/>
          </a:bodyPr>
          <a:lstStyle/>
          <a:p>
            <a:pPr marL="285750" indent="-285750">
              <a:lnSpc>
                <a:spcPct val="90000"/>
              </a:lnSpc>
              <a:buFont typeface="Arial" panose="020B0604020202020204" pitchFamily="34" charset="0"/>
              <a:buChar char="•"/>
            </a:pPr>
            <a:r>
              <a:rPr lang="en-US" altLang="en-US" sz="2400" dirty="0" smtClean="0"/>
              <a:t>Came by </a:t>
            </a:r>
            <a:r>
              <a:rPr lang="en-US" altLang="en-US" sz="2400" dirty="0"/>
              <a:t>steamship in</a:t>
            </a:r>
            <a:r>
              <a:rPr lang="en-US" altLang="en-US" sz="2400" b="1" dirty="0"/>
              <a:t> Steerage</a:t>
            </a:r>
            <a:r>
              <a:rPr lang="en-US" altLang="en-US" sz="2400" dirty="0"/>
              <a:t> (cheapest tickets – in cargo holds) – no fresh air, crowded, disease infested.</a:t>
            </a:r>
          </a:p>
          <a:p>
            <a:pPr marL="285750" indent="-285750">
              <a:lnSpc>
                <a:spcPct val="90000"/>
              </a:lnSpc>
              <a:buFont typeface="Arial" panose="020B0604020202020204" pitchFamily="34" charset="0"/>
              <a:buChar char="•"/>
            </a:pPr>
            <a:r>
              <a:rPr lang="en-US" altLang="en-US" sz="2400" dirty="0" smtClean="0"/>
              <a:t>Processed at </a:t>
            </a:r>
            <a:r>
              <a:rPr lang="en-US" altLang="en-US" sz="2400" b="1" dirty="0" smtClean="0"/>
              <a:t>Ellis </a:t>
            </a:r>
            <a:r>
              <a:rPr lang="en-US" altLang="en-US" sz="2400" b="1" dirty="0"/>
              <a:t>Island</a:t>
            </a:r>
            <a:r>
              <a:rPr lang="en-US" altLang="en-US" sz="2400" dirty="0"/>
              <a:t>, NY – immigration station where you had to pass physical exam, checked legal docs (can work, weren’t convicts, had some money) </a:t>
            </a:r>
            <a:endParaRPr lang="en-US" altLang="en-US" sz="2400" dirty="0" smtClean="0"/>
          </a:p>
          <a:p>
            <a:pPr marL="742950" lvl="1" indent="-285750">
              <a:lnSpc>
                <a:spcPct val="90000"/>
              </a:lnSpc>
              <a:buFont typeface="Arial" panose="020B0604020202020204" pitchFamily="34" charset="0"/>
              <a:buChar char="•"/>
            </a:pPr>
            <a:r>
              <a:rPr lang="en-US" sz="2400" dirty="0" smtClean="0"/>
              <a:t>Almost </a:t>
            </a:r>
            <a:r>
              <a:rPr lang="en-US" sz="2400" dirty="0"/>
              <a:t>all immigrants were allowed entry.</a:t>
            </a:r>
          </a:p>
          <a:p>
            <a:pPr marL="742950" lvl="1" indent="-285750">
              <a:lnSpc>
                <a:spcPct val="90000"/>
              </a:lnSpc>
              <a:buFont typeface="Arial" panose="020B0604020202020204" pitchFamily="34" charset="0"/>
              <a:buChar char="•"/>
            </a:pPr>
            <a:r>
              <a:rPr lang="en-US" altLang="en-US" sz="2400" dirty="0" smtClean="0"/>
              <a:t>1892 </a:t>
            </a:r>
            <a:r>
              <a:rPr lang="en-US" altLang="en-US" sz="2400" dirty="0"/>
              <a:t>to 1924 – </a:t>
            </a:r>
            <a:r>
              <a:rPr lang="en-US" altLang="en-US" sz="2400" dirty="0" smtClean="0"/>
              <a:t>17M </a:t>
            </a:r>
            <a:r>
              <a:rPr lang="en-US" altLang="en-US" sz="2400" dirty="0"/>
              <a:t>immigrants were processed!</a:t>
            </a:r>
          </a:p>
          <a:p>
            <a:pPr marL="285750" indent="-285750">
              <a:lnSpc>
                <a:spcPct val="90000"/>
              </a:lnSpc>
              <a:buFont typeface="Arial" panose="020B0604020202020204" pitchFamily="34" charset="0"/>
              <a:buChar char="•"/>
            </a:pPr>
            <a:r>
              <a:rPr lang="en-US" altLang="en-US" sz="2400" dirty="0" smtClean="0"/>
              <a:t>Now </a:t>
            </a:r>
            <a:r>
              <a:rPr lang="en-US" altLang="en-US" sz="2400" dirty="0"/>
              <a:t>what? </a:t>
            </a:r>
            <a:r>
              <a:rPr lang="en-US" altLang="en-US" sz="2400" dirty="0" smtClean="0"/>
              <a:t>– find a place to live and a job!</a:t>
            </a:r>
          </a:p>
          <a:p>
            <a:pPr marL="742950" lvl="1" indent="-285750">
              <a:lnSpc>
                <a:spcPct val="90000"/>
              </a:lnSpc>
              <a:buFont typeface="Arial" panose="020B0604020202020204" pitchFamily="34" charset="0"/>
              <a:buChar char="•"/>
            </a:pPr>
            <a:r>
              <a:rPr lang="en-US" altLang="en-US" sz="2400" dirty="0"/>
              <a:t>C</a:t>
            </a:r>
            <a:r>
              <a:rPr lang="en-US" altLang="en-US" sz="2400" dirty="0" smtClean="0"/>
              <a:t>reated </a:t>
            </a:r>
            <a:r>
              <a:rPr lang="en-US" altLang="en-US" sz="2400" b="1" dirty="0"/>
              <a:t>Ethnic Islands </a:t>
            </a:r>
            <a:r>
              <a:rPr lang="en-US" altLang="en-US" sz="2400" dirty="0"/>
              <a:t>or neighborhoods and </a:t>
            </a:r>
            <a:r>
              <a:rPr lang="en-US" altLang="en-US" sz="2400" b="1" dirty="0"/>
              <a:t>hyphenated American</a:t>
            </a:r>
            <a:r>
              <a:rPr lang="en-US" altLang="en-US" sz="2400" dirty="0"/>
              <a:t> identities – </a:t>
            </a:r>
            <a:r>
              <a:rPr lang="en-US" altLang="en-US" sz="2400" dirty="0" smtClean="0"/>
              <a:t>grouped themselves ethnically for comfort and safety.</a:t>
            </a:r>
          </a:p>
          <a:p>
            <a:pPr marL="742950" lvl="1" indent="-285750">
              <a:lnSpc>
                <a:spcPct val="90000"/>
              </a:lnSpc>
              <a:buFont typeface="Arial" panose="020B0604020202020204" pitchFamily="34" charset="0"/>
              <a:buChar char="•"/>
            </a:pPr>
            <a:r>
              <a:rPr lang="en-US" altLang="en-US" sz="2400" dirty="0"/>
              <a:t>W</a:t>
            </a:r>
            <a:r>
              <a:rPr lang="en-US" altLang="en-US" sz="2400" dirty="0" smtClean="0"/>
              <a:t>ent </a:t>
            </a:r>
            <a:r>
              <a:rPr lang="en-US" altLang="en-US" sz="2400" dirty="0"/>
              <a:t>through </a:t>
            </a:r>
            <a:r>
              <a:rPr lang="en-US" altLang="en-US" sz="2400" b="1" dirty="0"/>
              <a:t>culture shock </a:t>
            </a:r>
            <a:r>
              <a:rPr lang="en-US" altLang="en-US" sz="2400" dirty="0"/>
              <a:t>due to pressure to</a:t>
            </a:r>
            <a:r>
              <a:rPr lang="en-US" altLang="en-US" sz="2400" b="1" dirty="0"/>
              <a:t> Americanize</a:t>
            </a:r>
            <a:r>
              <a:rPr lang="en-US" altLang="en-US" sz="2400" dirty="0"/>
              <a:t> – didn’t want to</a:t>
            </a:r>
            <a:r>
              <a:rPr lang="en-US" altLang="en-US" sz="2400" dirty="0" smtClean="0"/>
              <a:t>!</a:t>
            </a:r>
            <a:endParaRPr lang="en-US" sz="2400" dirty="0"/>
          </a:p>
          <a:p>
            <a:pPr marL="742950" lvl="1" indent="-285750">
              <a:buFont typeface="Arial" panose="020B0604020202020204" pitchFamily="34" charset="0"/>
              <a:buChar char="•"/>
            </a:pPr>
            <a:r>
              <a:rPr lang="en-US" sz="2400" dirty="0"/>
              <a:t>Most stayed in cities where job opportunities were available. </a:t>
            </a:r>
            <a:endParaRPr lang="en-US" sz="2400" dirty="0" smtClean="0"/>
          </a:p>
          <a:p>
            <a:pPr marL="742950" lvl="1" indent="-285750">
              <a:buFont typeface="Arial" panose="020B0604020202020204" pitchFamily="34" charset="0"/>
              <a:buChar char="•"/>
            </a:pPr>
            <a:r>
              <a:rPr lang="en-US" sz="2400" dirty="0"/>
              <a:t>R</a:t>
            </a:r>
            <a:r>
              <a:rPr lang="en-US" sz="2400" dirty="0" smtClean="0"/>
              <a:t>eceived </a:t>
            </a:r>
            <a:r>
              <a:rPr lang="en-US" sz="2400" dirty="0"/>
              <a:t>the lowest wages and poor conditions</a:t>
            </a:r>
            <a:r>
              <a:rPr lang="en-US" sz="2400" dirty="0" smtClean="0"/>
              <a:t>.</a:t>
            </a:r>
            <a:endParaRPr lang="en-US" sz="2400" dirty="0"/>
          </a:p>
        </p:txBody>
      </p:sp>
    </p:spTree>
    <p:extLst>
      <p:ext uri="{BB962C8B-B14F-4D97-AF65-F5344CB8AC3E}">
        <p14:creationId xmlns:p14="http://schemas.microsoft.com/office/powerpoint/2010/main" val="472017689"/>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ory">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8737</TotalTime>
  <Words>1531</Words>
  <Application>Microsoft Macintosh PowerPoint</Application>
  <PresentationFormat>Custom</PresentationFormat>
  <Paragraphs>144</Paragraphs>
  <Slides>20</Slides>
  <Notes>3</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1_Story</vt:lpstr>
      <vt:lpstr>Do Now-Discuss</vt:lpstr>
      <vt:lpstr>Henry George Explained why poverty existed.</vt:lpstr>
      <vt:lpstr>American Urbanization and New Immigration</vt:lpstr>
      <vt:lpstr>How did/do people react to immigrants coming to America?</vt:lpstr>
      <vt:lpstr>Rise of Cities</vt:lpstr>
      <vt:lpstr>New Immigrants Second Wave of Immigration 1870-1914, 25 million European Immigrants by 1920, 40% of pop-foreign born</vt:lpstr>
      <vt:lpstr>Cities in the late 1800’s</vt:lpstr>
      <vt:lpstr>East Coast: The New Immigrant</vt:lpstr>
      <vt:lpstr>New Immigrant – Ellis Island</vt:lpstr>
      <vt:lpstr>New Immigrant – Dream vs. Reality</vt:lpstr>
      <vt:lpstr>Tenement Housing</vt:lpstr>
      <vt:lpstr>American Response</vt:lpstr>
      <vt:lpstr>American Response</vt:lpstr>
      <vt:lpstr>West Coast: The Chinese</vt:lpstr>
      <vt:lpstr>A Review: American Response</vt:lpstr>
      <vt:lpstr>Other Immigration</vt:lpstr>
      <vt:lpstr>PowerPoint Presentation</vt:lpstr>
      <vt:lpstr>PowerPoint Presentation</vt:lpstr>
      <vt:lpstr>PowerPoint Presentation</vt:lpstr>
      <vt:lpstr>Thomas Jefferson:</vt:lpstr>
    </vt:vector>
  </TitlesOfParts>
  <Company>Cardinal Gibbons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2: Chapter 5 – Pre-Revolution Colonial Society</dc:title>
  <dc:creator>Amy Ernenwein</dc:creator>
  <cp:lastModifiedBy>Craig Winchell</cp:lastModifiedBy>
  <cp:revision>487</cp:revision>
  <dcterms:created xsi:type="dcterms:W3CDTF">2014-08-20T11:41:44Z</dcterms:created>
  <dcterms:modified xsi:type="dcterms:W3CDTF">2017-01-23T18:18:10Z</dcterms:modified>
</cp:coreProperties>
</file>