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8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3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E78D6-3C0D-FB41-A2F6-D8F8590916CA}" type="datetimeFigureOut">
              <a:rPr lang="en-US" smtClean="0"/>
              <a:t>1/9/20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028E9-60AB-DF4F-A166-1F1F22DBB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D5893-B147-C14E-A891-EE03EB81F63A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A2C08-4151-AA48-A4DC-1FA8976A1B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74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/>
            <a:r>
              <a:rPr lang="en-US">
                <a:latin typeface="Calibri" charset="0"/>
              </a:rPr>
              <a:t>“Tweed Courthouse”</a:t>
            </a:r>
            <a:r>
              <a:rPr lang="en-US" altLang="ja-JP" b="1">
                <a:latin typeface="Calibri" charset="0"/>
              </a:rPr>
              <a:t>—</a:t>
            </a:r>
            <a:r>
              <a:rPr lang="en-US" altLang="ja-JP">
                <a:latin typeface="Calibri" charset="0"/>
              </a:rPr>
              <a:t>NY County</a:t>
            </a:r>
            <a:r>
              <a:rPr lang="en-US" altLang="ja-JP" b="1">
                <a:latin typeface="Calibri" charset="0"/>
              </a:rPr>
              <a:t> </a:t>
            </a:r>
            <a:r>
              <a:rPr lang="en-US" altLang="ja-JP">
                <a:latin typeface="Calibri" charset="0"/>
              </a:rPr>
              <a:t>Courthouse was supposed to cost $250,000 but cost $13 million</a:t>
            </a:r>
            <a:endParaRPr lang="en-US">
              <a:latin typeface="Calibri" charset="0"/>
            </a:endParaRPr>
          </a:p>
        </p:txBody>
      </p:sp>
      <p:sp>
        <p:nvSpPr>
          <p:cNvPr id="1239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F2A62A5-FB93-EE49-8CCF-30F5437D9B44}" type="slidenum">
              <a:rPr lang="en-US" sz="1200"/>
              <a:pPr eaLnBrk="1" hangingPunct="1"/>
              <a:t>24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8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3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3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D979-4A4B-8847-8E6A-716D7AFAF52C}" type="datetimeFigureOut">
              <a:rPr lang="en-US" smtClean="0"/>
              <a:t>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98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5" Type="http://schemas.openxmlformats.org/officeDocument/2006/relationships/hyperlink" Target="https://www.youtube.com/watch?v=YildL_ilQFY" TargetMode="External"/><Relationship Id="rId6" Type="http://schemas.openxmlformats.org/officeDocument/2006/relationships/image" Target="../media/image26.png"/><Relationship Id="rId7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watch?v=kr26fqlx4v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uratlas.com/big/big1900.htm%23%20here" TargetMode="External"/><Relationship Id="rId3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uratlas.com/big/big1900.htm%23%20here" TargetMode="External"/><Relationship Id="rId3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Do </a:t>
            </a:r>
            <a:r>
              <a:rPr lang="en-US" dirty="0" smtClean="0"/>
              <a:t>Now-Notecard Thesis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Thesis Practice (INCLUDE CONTEXT):  Compare and contrast new and old immigration, accounting for similarities and differences?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123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</a:t>
            </a:r>
            <a:endParaRPr lang="en-US" sz="15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727575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The United States is a nation of immigrants.  By 1860 1/4 of population was born in another country.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Immigration to the United States occurs in waves.</a:t>
            </a:r>
            <a:endParaRPr lang="en-US" sz="2000" b="1" dirty="0"/>
          </a:p>
          <a:p>
            <a:pPr>
              <a:lnSpc>
                <a:spcPct val="80000"/>
              </a:lnSpc>
            </a:pPr>
            <a:r>
              <a:rPr lang="en-US" sz="2000" b="1" dirty="0"/>
              <a:t>The First Wave of Immigrants: 1820-1860-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Irish- 2 million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German- 1.5 million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British- 750,000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Scandinavia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1825- 10,000 immigrants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1845- 100,000 per year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1854- 428,000 </a:t>
            </a:r>
            <a:endParaRPr lang="en-US" sz="2000" b="1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3625" y="1600200"/>
            <a:ext cx="4270375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Second Wave of Immigration 1860-1920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1865-1890- 9 million arrive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1890-1915 16 million arrive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1910 ½ the people of cities are Immigrants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2173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4800" y="0"/>
            <a:ext cx="854075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ffectLst/>
              </a:rPr>
              <a:t>Ellis Island</a:t>
            </a:r>
          </a:p>
        </p:txBody>
      </p:sp>
      <p:pic>
        <p:nvPicPr>
          <p:cNvPr id="54274" name="Picture 7" descr="EllisIsland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90600"/>
            <a:ext cx="4495800" cy="3543300"/>
          </a:xfrm>
        </p:spPr>
      </p:pic>
      <p:pic>
        <p:nvPicPr>
          <p:cNvPr id="54275" name="Picture 8" descr="EllisIslandArrival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4238" y="990600"/>
            <a:ext cx="4449762" cy="4572000"/>
          </a:xfrm>
        </p:spPr>
      </p:pic>
      <p:sp>
        <p:nvSpPr>
          <p:cNvPr id="54276" name="Text Box 9"/>
          <p:cNvSpPr txBox="1">
            <a:spLocks noChangeArrowheads="1"/>
          </p:cNvSpPr>
          <p:nvPr/>
        </p:nvSpPr>
        <p:spPr bwMode="auto">
          <a:xfrm>
            <a:off x="0" y="4876800"/>
            <a:ext cx="4724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Rockwell"/>
                <a:cs typeface="Rockwell"/>
              </a:rPr>
              <a:t>“…Give me your tired, your poor,</a:t>
            </a:r>
          </a:p>
          <a:p>
            <a:r>
              <a:rPr lang="en-US" sz="1600" dirty="0">
                <a:latin typeface="Rockwell"/>
                <a:cs typeface="Rockwell"/>
              </a:rPr>
              <a:t>Your huddled masses yearning to breathe free,</a:t>
            </a:r>
          </a:p>
          <a:p>
            <a:r>
              <a:rPr lang="en-US" sz="1600" dirty="0">
                <a:latin typeface="Rockwell"/>
                <a:cs typeface="Rockwell"/>
              </a:rPr>
              <a:t>The wretched refuse of your teeming shore…”</a:t>
            </a:r>
          </a:p>
          <a:p>
            <a:endParaRPr lang="en-US" sz="1600" dirty="0">
              <a:latin typeface="Rockwell"/>
              <a:cs typeface="Rockwell"/>
            </a:endParaRPr>
          </a:p>
          <a:p>
            <a:r>
              <a:rPr lang="en-US" sz="1600" dirty="0">
                <a:latin typeface="Rockwell"/>
                <a:cs typeface="Rockwell"/>
              </a:rPr>
              <a:t>Emma Lazarus - </a:t>
            </a:r>
            <a:r>
              <a:rPr lang="en-US" sz="1600" i="1" dirty="0">
                <a:latin typeface="Rockwell"/>
                <a:cs typeface="Rockwell"/>
              </a:rPr>
              <a:t>The New Colossus</a:t>
            </a:r>
            <a:r>
              <a:rPr lang="en-US" sz="1600" dirty="0">
                <a:latin typeface="Rockwell"/>
                <a:cs typeface="Rockwell"/>
              </a:rPr>
              <a:t>, 1883</a:t>
            </a:r>
            <a:endParaRPr lang="en-US" sz="18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429843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Urbanization and Industrialization developed simultaneously.</a:t>
            </a:r>
          </a:p>
          <a:p>
            <a:pPr lvl="1"/>
            <a:r>
              <a:rPr lang="en-US" dirty="0" smtClean="0"/>
              <a:t>Cities provided laborers to work in factories and a market to sell mass-produced goods.</a:t>
            </a:r>
          </a:p>
          <a:p>
            <a:r>
              <a:rPr lang="en-US" dirty="0" smtClean="0"/>
              <a:t>By 1900, almost 40% of Americans lived in cities.</a:t>
            </a:r>
          </a:p>
          <a:p>
            <a:r>
              <a:rPr lang="en-US" dirty="0" smtClean="0"/>
              <a:t>Both immigrants and internal migrants moved to cities in this time period, leaving farms for industrial and commercial jobs.</a:t>
            </a:r>
          </a:p>
        </p:txBody>
      </p:sp>
    </p:spTree>
    <p:extLst>
      <p:ext uri="{BB962C8B-B14F-4D97-AF65-F5344CB8AC3E}">
        <p14:creationId xmlns:p14="http://schemas.microsoft.com/office/powerpoint/2010/main" val="88848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http://3.bp.blogspot.com/-ylWEV3WNl5E/TwHE_MX_oEI/AAAAAAAAKWY/sPhHGYCW4RA/s1600/Woolwor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52400"/>
            <a:ext cx="4427537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6" descr="203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4805363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extBox 5"/>
          <p:cNvSpPr txBox="1">
            <a:spLocks noChangeArrowheads="1"/>
          </p:cNvSpPr>
          <p:nvPr/>
        </p:nvSpPr>
        <p:spPr bwMode="auto">
          <a:xfrm>
            <a:off x="4881563" y="147638"/>
            <a:ext cx="4186237" cy="2174954"/>
          </a:xfrm>
          <a:prstGeom prst="rect">
            <a:avLst/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latin typeface="Rockwell"/>
                <a:cs typeface="Rockwell"/>
              </a:rPr>
              <a:t>Engineering innovations, such as expansive bridges and skyscrapers, led to modern American cities</a:t>
            </a:r>
          </a:p>
        </p:txBody>
      </p:sp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876800" y="2362200"/>
            <a:ext cx="4186238" cy="2174954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800">
                <a:solidFill>
                  <a:schemeClr val="bg1"/>
                </a:solidFill>
                <a:latin typeface="Rockwell"/>
                <a:cs typeface="Rockwell"/>
              </a:rPr>
              <a:t>Cities expanded outward from industrial centers in the central business districts to a ring of outer suburbs</a:t>
            </a:r>
          </a:p>
        </p:txBody>
      </p:sp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4876800" y="4572000"/>
            <a:ext cx="4186238" cy="2174954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800">
                <a:solidFill>
                  <a:schemeClr val="bg1"/>
                </a:solidFill>
                <a:latin typeface="Rockwell"/>
                <a:cs typeface="Rockwell"/>
              </a:rPr>
              <a:t>As cities grew larger and beyond walking distance, trolley lines, elevated rail lines, and subways were created</a:t>
            </a:r>
          </a:p>
        </p:txBody>
      </p:sp>
      <p:pic>
        <p:nvPicPr>
          <p:cNvPr id="10247" name="Picture 7" descr="http://1.bp.blogspot.com/_pjuD1rO-Gc8/THBjYsmIBgI/AAAAAAAABgg/Y26QzW2p_s0/s320/1890st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7638"/>
            <a:ext cx="4662488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http://1.bp.blogspot.com/_mlPoGU4VqSk/TDc-sOVbA_I/AAAAAAAAHlY/fEsBmnfw804/s1600/pi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98838"/>
            <a:ext cx="4652963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522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2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ffectLst/>
              </a:rPr>
              <a:t>Gilded Age Urbanization</a:t>
            </a:r>
          </a:p>
        </p:txBody>
      </p:sp>
      <p:pic>
        <p:nvPicPr>
          <p:cNvPr id="21506" name="Picture 4" descr="table19_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t="7323" r="2811" b="12128"/>
          <a:stretch>
            <a:fillRect/>
          </a:stretch>
        </p:blipFill>
        <p:spPr>
          <a:xfrm>
            <a:off x="3276600" y="914400"/>
            <a:ext cx="5540375" cy="5943600"/>
          </a:xfrm>
          <a:ln w="12700">
            <a:solidFill>
              <a:srgbClr val="000000"/>
            </a:solidFill>
          </a:ln>
        </p:spPr>
      </p:pic>
      <p:sp>
        <p:nvSpPr>
          <p:cNvPr id="21507" name="Rectangle 5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990600"/>
            <a:ext cx="320040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 sz="2400" dirty="0">
                <a:effectLst/>
              </a:rPr>
              <a:t>20% of Americans lived in cities by 1860</a:t>
            </a:r>
          </a:p>
          <a:p>
            <a:r>
              <a:rPr lang="en-US" sz="2400" dirty="0">
                <a:effectLst/>
              </a:rPr>
              <a:t>40% of Americans lived in cities by 1900</a:t>
            </a:r>
            <a:endParaRPr lang="en-US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20887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700"/>
            <a:ext cx="9144000" cy="606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53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008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Improvements in urban transportation made the growth of cities possible.</a:t>
            </a:r>
          </a:p>
          <a:p>
            <a:pPr lvl="1"/>
            <a:r>
              <a:rPr lang="en-US" dirty="0" smtClean="0"/>
              <a:t>Electric trolleys, elevated railways, subways transported people from urban jobs to suburban residences.</a:t>
            </a:r>
          </a:p>
          <a:p>
            <a:pPr lvl="1"/>
            <a:r>
              <a:rPr lang="en-US" dirty="0" smtClean="0"/>
              <a:t>This allowed the upper class to move out of residences near factories and other business centers, which poor immigrants than inhabited.</a:t>
            </a:r>
          </a:p>
          <a:p>
            <a:pPr lvl="1"/>
            <a:r>
              <a:rPr lang="en-US" dirty="0" smtClean="0"/>
              <a:t>This created ethnic neighborhoods with terrible living conditions.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36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3078"/>
          </a:xfrm>
        </p:spPr>
        <p:txBody>
          <a:bodyPr/>
          <a:lstStyle/>
          <a:p>
            <a:r>
              <a:rPr lang="en-US" dirty="0" smtClean="0"/>
              <a:t>Ethnic Neighborhoods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23078"/>
            <a:ext cx="4116270" cy="594783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Different immigrant groups created distinct ethnic neighborhoods.</a:t>
            </a:r>
          </a:p>
          <a:p>
            <a:pPr lvl="1"/>
            <a:r>
              <a:rPr lang="en-US" dirty="0" smtClean="0"/>
              <a:t>Here, each group could maintain its own language, culture, church, temple, and social clubs.</a:t>
            </a:r>
          </a:p>
          <a:p>
            <a:r>
              <a:rPr lang="en-US" dirty="0" smtClean="0"/>
              <a:t>Many groups supported their own newspapers and schools.</a:t>
            </a:r>
          </a:p>
          <a:p>
            <a:r>
              <a:rPr lang="en-US" dirty="0" smtClean="0"/>
              <a:t>While often crowded, unhealthy, and crime-ridden, these neighborhoods (often called ghettos) often served as springboards for ambitious and hardworking immigrants and their children to achieve the American Dream.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271" y="823078"/>
            <a:ext cx="3504709" cy="2936475"/>
          </a:xfrm>
          <a:prstGeom prst="rect">
            <a:avLst/>
          </a:prstGeom>
        </p:spPr>
      </p:pic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4680787" y="3759553"/>
            <a:ext cx="4419110" cy="301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Overcrowding</a:t>
            </a:r>
          </a:p>
          <a:p>
            <a:pPr lvl="1"/>
            <a:r>
              <a:rPr lang="en-US" sz="2400" b="1" dirty="0" smtClean="0"/>
              <a:t>Tenement Living</a:t>
            </a:r>
            <a:endParaRPr lang="en-US" sz="2400" dirty="0" smtClean="0"/>
          </a:p>
          <a:p>
            <a:r>
              <a:rPr lang="en-US" sz="2800" dirty="0" smtClean="0"/>
              <a:t>Pollution</a:t>
            </a:r>
          </a:p>
          <a:p>
            <a:r>
              <a:rPr lang="en-US" sz="2800" dirty="0" smtClean="0"/>
              <a:t>Crime</a:t>
            </a:r>
          </a:p>
          <a:p>
            <a:r>
              <a:rPr lang="en-US" sz="2800" dirty="0" smtClean="0"/>
              <a:t>Sanitation/Water Treatment</a:t>
            </a:r>
          </a:p>
          <a:p>
            <a:r>
              <a:rPr lang="en-US" sz="2800" dirty="0" smtClean="0"/>
              <a:t>Disease</a:t>
            </a:r>
            <a:endParaRPr lang="en-US" sz="2800" dirty="0"/>
          </a:p>
        </p:txBody>
      </p:sp>
      <p:pic>
        <p:nvPicPr>
          <p:cNvPr id="6" name="Picture 7" descr="rii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081" y="188132"/>
            <a:ext cx="3962190" cy="4036020"/>
          </a:xfrm>
          <a:prstGeom prst="rect">
            <a:avLst/>
          </a:prstGeom>
          <a:ln>
            <a:solidFill>
              <a:srgbClr val="005200"/>
            </a:solidFill>
          </a:ln>
        </p:spPr>
      </p:pic>
    </p:spTree>
    <p:extLst>
      <p:ext uri="{BB962C8B-B14F-4D97-AF65-F5344CB8AC3E}">
        <p14:creationId xmlns:p14="http://schemas.microsoft.com/office/powerpoint/2010/main" val="4100280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24"/>
            <a:ext cx="8229600" cy="1143000"/>
          </a:xfrm>
        </p:spPr>
        <p:txBody>
          <a:bodyPr/>
          <a:lstStyle/>
          <a:p>
            <a:r>
              <a:rPr lang="en-US" dirty="0" smtClean="0"/>
              <a:t>Tenement 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7057"/>
            <a:ext cx="8229600" cy="4525963"/>
          </a:xfrm>
        </p:spPr>
        <p:txBody>
          <a:bodyPr/>
          <a:lstStyle/>
          <a:p>
            <a:r>
              <a:rPr lang="en-US" dirty="0" smtClean="0"/>
              <a:t>To increase profits, landlords took advantage of demand for urban housing by dividing up inner-city housing into small, windowless rooms.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09721"/>
            <a:ext cx="6866683" cy="5548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667" y="2134361"/>
            <a:ext cx="6138334" cy="472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74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0286"/>
            <a:ext cx="8229600" cy="1143000"/>
          </a:xfrm>
        </p:spPr>
        <p:txBody>
          <a:bodyPr/>
          <a:lstStyle/>
          <a:p>
            <a:r>
              <a:rPr lang="en-US" dirty="0" smtClean="0"/>
              <a:t>Tenement 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6058"/>
            <a:ext cx="8229600" cy="38063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resulting slums and tenement apartments could cram more than 4,000 people into one city block.</a:t>
            </a:r>
          </a:p>
          <a:p>
            <a:r>
              <a:rPr lang="en-US" dirty="0" smtClean="0"/>
              <a:t>NYC passed a law in 1879 that required each bedroom to have a window.</a:t>
            </a:r>
          </a:p>
          <a:p>
            <a:r>
              <a:rPr lang="en-US" dirty="0" smtClean="0"/>
              <a:t>The cheapest way for landlords to respond to the law was to build dumbbell tenements, with ventilation shafts in the center of the building.</a:t>
            </a:r>
          </a:p>
          <a:p>
            <a:r>
              <a:rPr lang="en-US" dirty="0" smtClean="0"/>
              <a:t>Overcrowding and filth in these tenements continued to promote the spread of deadly diseases.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285" y="4127114"/>
            <a:ext cx="4421415" cy="287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22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3187"/>
            <a:ext cx="7772400" cy="2577263"/>
          </a:xfrm>
        </p:spPr>
        <p:txBody>
          <a:bodyPr>
            <a:normAutofit/>
          </a:bodyPr>
          <a:lstStyle/>
          <a:p>
            <a:r>
              <a:rPr lang="en-US" dirty="0" smtClean="0"/>
              <a:t>4. Urbanization, Immigration, and Social Reform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 19-20</a:t>
            </a:r>
          </a:p>
          <a:p>
            <a:r>
              <a:rPr lang="en-US" dirty="0" smtClean="0"/>
              <a:t>Period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6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26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ffectLst/>
              </a:rPr>
              <a:t>Urban Problems Exposed</a:t>
            </a:r>
            <a:endParaRPr lang="en-US" dirty="0">
              <a:effectLst/>
            </a:endParaRPr>
          </a:p>
        </p:txBody>
      </p:sp>
      <p:sp>
        <p:nvSpPr>
          <p:cNvPr id="25602" name="Rectangle 1027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838200"/>
            <a:ext cx="5029200" cy="601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effectLst/>
              </a:rPr>
              <a:t>Jacob Riis</a:t>
            </a:r>
          </a:p>
          <a:p>
            <a:pPr lvl="1">
              <a:lnSpc>
                <a:spcPct val="90000"/>
              </a:lnSpc>
            </a:pPr>
            <a:r>
              <a:rPr lang="en-US" sz="1400" i="1" dirty="0">
                <a:effectLst/>
              </a:rPr>
              <a:t>How the Other Half Lives </a:t>
            </a:r>
            <a:r>
              <a:rPr lang="en-US" sz="1400" dirty="0">
                <a:effectLst/>
              </a:rPr>
              <a:t>(1889</a:t>
            </a:r>
            <a:r>
              <a:rPr lang="en-US" sz="1400" dirty="0" smtClean="0">
                <a:effectLst/>
              </a:rPr>
              <a:t>)</a:t>
            </a:r>
          </a:p>
          <a:p>
            <a:pPr lvl="1">
              <a:lnSpc>
                <a:spcPct val="90000"/>
              </a:lnSpc>
            </a:pPr>
            <a:endParaRPr lang="en-US" sz="1400" dirty="0"/>
          </a:p>
        </p:txBody>
      </p:sp>
      <p:pic>
        <p:nvPicPr>
          <p:cNvPr id="25603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838200"/>
            <a:ext cx="4114800" cy="2722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1031" descr="ragpickershome.jpg                                             000A84C2Macintosh HD                   C5A9507E: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3608388"/>
            <a:ext cx="4114800" cy="324961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69" y="2768240"/>
            <a:ext cx="5080000" cy="401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2676946"/>
            <a:ext cx="5260669" cy="4181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45812"/>
            <a:ext cx="5068583" cy="416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44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5382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 sz="3600" b="1" u="sng">
                <a:latin typeface="Rockwell"/>
                <a:cs typeface="Rockwell"/>
              </a:rPr>
              <a:t>Problems Lead to Political Machines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39782"/>
            <a:ext cx="8915400" cy="5029200"/>
          </a:xfrm>
        </p:spPr>
        <p:txBody>
          <a:bodyPr/>
          <a:lstStyle/>
          <a:p>
            <a:r>
              <a:rPr lang="en-US" dirty="0">
                <a:latin typeface="Rockwell"/>
                <a:cs typeface="Rockwell"/>
              </a:rPr>
              <a:t>Problem: Cities grow so fast their </a:t>
            </a:r>
            <a:r>
              <a:rPr lang="en-US" dirty="0" err="1">
                <a:latin typeface="Rockwell"/>
                <a:cs typeface="Rockwell"/>
              </a:rPr>
              <a:t>gov</a:t>
            </a:r>
            <a:r>
              <a:rPr lang="ja-JP" altLang="en-US" dirty="0">
                <a:latin typeface="Rockwell"/>
                <a:cs typeface="Rockwell"/>
              </a:rPr>
              <a:t>’</a:t>
            </a:r>
            <a:r>
              <a:rPr lang="en-US" dirty="0">
                <a:latin typeface="Rockwell"/>
                <a:cs typeface="Rockwell"/>
              </a:rPr>
              <a:t>t (municipal) </a:t>
            </a:r>
            <a:r>
              <a:rPr lang="en-US" dirty="0" smtClean="0">
                <a:latin typeface="Rockwell"/>
                <a:cs typeface="Rockwell"/>
              </a:rPr>
              <a:t>can’t </a:t>
            </a:r>
            <a:r>
              <a:rPr lang="en-US" dirty="0">
                <a:latin typeface="Rockwell"/>
                <a:cs typeface="Rockwell"/>
              </a:rPr>
              <a:t>keep up with needs of people </a:t>
            </a:r>
          </a:p>
          <a:p>
            <a:endParaRPr lang="en-US" dirty="0">
              <a:latin typeface="Rockwell"/>
              <a:cs typeface="Rockwell"/>
            </a:endParaRPr>
          </a:p>
          <a:p>
            <a:r>
              <a:rPr lang="en-US" dirty="0">
                <a:latin typeface="Rockwell"/>
                <a:cs typeface="Rockwell"/>
              </a:rPr>
              <a:t>Solution: Political Machine steps in and  provides services in exchange for votes and money</a:t>
            </a:r>
          </a:p>
          <a:p>
            <a:r>
              <a:rPr lang="en-US" dirty="0">
                <a:latin typeface="Rockwell"/>
                <a:cs typeface="Rockwell"/>
              </a:rPr>
              <a:t>Goal of Pol. Mach: work to get their candidates elected </a:t>
            </a:r>
          </a:p>
          <a:p>
            <a:pPr>
              <a:buFontTx/>
              <a:buNone/>
            </a:pPr>
            <a:endParaRPr lang="en-US" dirty="0">
              <a:latin typeface="Rockwell"/>
              <a:cs typeface="Rockwell"/>
            </a:endParaRPr>
          </a:p>
          <a:p>
            <a:endParaRPr lang="en-US" dirty="0">
              <a:latin typeface="Rockwell"/>
              <a:cs typeface="Rockwell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46910" y="2668247"/>
            <a:ext cx="8697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latin typeface="Rockwell"/>
                <a:cs typeface="Rockwell"/>
              </a:rPr>
              <a:t>Transit, water &amp; sewage systems, sanitation, protection  </a:t>
            </a:r>
          </a:p>
        </p:txBody>
      </p:sp>
    </p:spTree>
    <p:extLst>
      <p:ext uri="{BB962C8B-B14F-4D97-AF65-F5344CB8AC3E}">
        <p14:creationId xmlns:p14="http://schemas.microsoft.com/office/powerpoint/2010/main" val="4063441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266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14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Machine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Political machines brought modern services to cities, including a crude form of welfare for urban newcomers.</a:t>
            </a:r>
          </a:p>
          <a:p>
            <a:r>
              <a:rPr lang="en-US" sz="2400" dirty="0" smtClean="0"/>
              <a:t>The political organization would find jobs and apartments for recently arrived immigrants and show up at a poor family’s door with baskets of food during hard times.</a:t>
            </a:r>
          </a:p>
          <a:p>
            <a:r>
              <a:rPr lang="en-US" sz="2400" dirty="0" smtClean="0"/>
              <a:t>On the negative side, machine politics negatively impacted democracy and often stole money from taxpayers in the form of graft and fraud.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2331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1"/>
          <p:cNvSpPr>
            <a:spLocks noChangeArrowheads="1"/>
          </p:cNvSpPr>
          <p:nvPr/>
        </p:nvSpPr>
        <p:spPr bwMode="auto">
          <a:xfrm>
            <a:off x="76200" y="76200"/>
            <a:ext cx="8991600" cy="457200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2500" dirty="0">
                <a:solidFill>
                  <a:srgbClr val="000000"/>
                </a:solidFill>
                <a:latin typeface="Rockwell"/>
                <a:cs typeface="Rockwell"/>
              </a:rPr>
              <a:t>Many city governments were run by political machines</a:t>
            </a:r>
          </a:p>
          <a:p>
            <a:pPr algn="ctr"/>
            <a:endParaRPr lang="en-US" sz="2500" dirty="0">
              <a:solidFill>
                <a:srgbClr val="000000"/>
              </a:solidFill>
              <a:latin typeface="Rockwell"/>
              <a:cs typeface="Rockwell"/>
            </a:endParaRPr>
          </a:p>
        </p:txBody>
      </p:sp>
      <p:sp>
        <p:nvSpPr>
          <p:cNvPr id="122882" name="Rectangle 13"/>
          <p:cNvSpPr>
            <a:spLocks noChangeArrowheads="1"/>
          </p:cNvSpPr>
          <p:nvPr/>
        </p:nvSpPr>
        <p:spPr bwMode="auto">
          <a:xfrm>
            <a:off x="76200" y="649288"/>
            <a:ext cx="4876800" cy="2017712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lvl="1" algn="ctr">
              <a:lnSpc>
                <a:spcPct val="75000"/>
              </a:lnSpc>
            </a:pP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Because machine politicians controlled access to city jobs, business licenses, and building projects, they tended to be corrupt 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 </a:t>
            </a:r>
          </a:p>
        </p:txBody>
      </p:sp>
      <p:sp>
        <p:nvSpPr>
          <p:cNvPr id="122883" name="Rectangle 16"/>
          <p:cNvSpPr>
            <a:spLocks noChangeArrowheads="1"/>
          </p:cNvSpPr>
          <p:nvPr/>
        </p:nvSpPr>
        <p:spPr bwMode="auto">
          <a:xfrm>
            <a:off x="5029200" y="649288"/>
            <a:ext cx="4038600" cy="2017712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Many politicians used fraud to win elections, used their influence for personal gain (graft), or took bribes</a:t>
            </a:r>
          </a:p>
        </p:txBody>
      </p:sp>
      <p:pic>
        <p:nvPicPr>
          <p:cNvPr id="122884" name="Picture 9" descr="http://afrocityblog.files.wordpress.com/2010/05/chicago-mach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" t="3130" r="2982" b="4454"/>
          <a:stretch>
            <a:fillRect/>
          </a:stretch>
        </p:blipFill>
        <p:spPr bwMode="auto">
          <a:xfrm>
            <a:off x="76200" y="2667000"/>
            <a:ext cx="4830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5" name="Picture 2" descr="http://2.bp.blogspot.com/_ZT01xeO3Ex4/TEWof-8DgOI/AAAAAAAADCA/Nni87y_IqFU/s320/Boss-Twee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2620963"/>
            <a:ext cx="4237037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6200" y="2667000"/>
            <a:ext cx="4876800" cy="16033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The most notorious urban politician was </a:t>
            </a: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  <a:hlinkClick r:id="rId5"/>
              </a:rPr>
              <a:t>Boss Tweed </a:t>
            </a: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of New York’s Tammany Hall political machine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6200" y="4416425"/>
            <a:ext cx="4876800" cy="19081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2800">
                <a:solidFill>
                  <a:srgbClr val="000000"/>
                </a:solidFill>
                <a:latin typeface="Rockwell"/>
                <a:cs typeface="Rockwell"/>
              </a:rPr>
              <a:t>The “Tweed Ring” defrauded New York City </a:t>
            </a:r>
            <a:br>
              <a:rPr lang="en-US" sz="2800">
                <a:solidFill>
                  <a:srgbClr val="000000"/>
                </a:solidFill>
                <a:latin typeface="Rockwell"/>
                <a:cs typeface="Rockwell"/>
              </a:rPr>
            </a:br>
            <a:r>
              <a:rPr lang="en-US" sz="2800">
                <a:solidFill>
                  <a:srgbClr val="000000"/>
                </a:solidFill>
                <a:latin typeface="Rockwell"/>
                <a:cs typeface="Rockwell"/>
              </a:rPr>
              <a:t>of millions of dollars </a:t>
            </a:r>
            <a:br>
              <a:rPr lang="en-US" sz="2800">
                <a:solidFill>
                  <a:srgbClr val="000000"/>
                </a:solidFill>
                <a:latin typeface="Rockwell"/>
                <a:cs typeface="Rockwell"/>
              </a:rPr>
            </a:br>
            <a:r>
              <a:rPr lang="en-US" sz="2800">
                <a:solidFill>
                  <a:srgbClr val="000000"/>
                </a:solidFill>
                <a:latin typeface="Rockwell"/>
                <a:cs typeface="Rockwell"/>
              </a:rPr>
              <a:t>until it was exposed by reporter Thomas Nast </a:t>
            </a:r>
          </a:p>
        </p:txBody>
      </p:sp>
      <p:pic>
        <p:nvPicPr>
          <p:cNvPr id="27660" name="Picture 12" descr="http://www.sonofthesouth.net/boss-twe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67000"/>
            <a:ext cx="39973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www.fulltable.com/VTS/aoi/n/nast/b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2647950"/>
            <a:ext cx="383857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549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  <p:bldP spid="16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der the Thum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75" y="-174987"/>
            <a:ext cx="6528340" cy="676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69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2"/>
          <a:srcRect l="2276" r="2276"/>
          <a:stretch/>
        </p:blipFill>
        <p:spPr>
          <a:xfrm>
            <a:off x="1418167" y="-151825"/>
            <a:ext cx="6138333" cy="70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20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100"/>
            <a:ext cx="9144000" cy="652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78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latin typeface="Rockwell"/>
                <a:cs typeface="Rockwell"/>
              </a:rPr>
              <a:t>Theories of Culture</a:t>
            </a:r>
          </a:p>
        </p:txBody>
      </p:sp>
      <p:pic>
        <p:nvPicPr>
          <p:cNvPr id="45059" name="Picture 7" descr="melting_p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040188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9" descr="salad_bow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990600"/>
            <a:ext cx="40957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10"/>
          <p:cNvSpPr txBox="1">
            <a:spLocks noChangeArrowheads="1"/>
          </p:cNvSpPr>
          <p:nvPr/>
        </p:nvSpPr>
        <p:spPr bwMode="auto">
          <a:xfrm>
            <a:off x="457200" y="5943600"/>
            <a:ext cx="3352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Felix Titling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Felix Titling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Felix Titling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Felix Titling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Felix Titling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elix Titling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elix Titling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elix Titling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elix Titling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  <a:effectLst/>
                <a:latin typeface="Tw Cen MT" charset="0"/>
              </a:rPr>
              <a:t>Melting Pot</a:t>
            </a:r>
            <a:r>
              <a:rPr lang="en-US" sz="2800">
                <a:solidFill>
                  <a:schemeClr val="tx1"/>
                </a:solidFill>
                <a:effectLst/>
                <a:latin typeface="Tw Cen MT" charset="0"/>
              </a:rPr>
              <a:t>  Assimilation</a:t>
            </a:r>
          </a:p>
        </p:txBody>
      </p:sp>
      <p:sp>
        <p:nvSpPr>
          <p:cNvPr id="45062" name="Text Box 11"/>
          <p:cNvSpPr txBox="1">
            <a:spLocks noChangeArrowheads="1"/>
          </p:cNvSpPr>
          <p:nvPr/>
        </p:nvSpPr>
        <p:spPr bwMode="auto">
          <a:xfrm>
            <a:off x="5257800" y="5943600"/>
            <a:ext cx="3352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Felix Titling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Felix Titling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Felix Titling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Felix Titling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Felix Titling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elix Titling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elix Titling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elix Titling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elix Titling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  <a:effectLst/>
                <a:latin typeface="Tw Cen MT" charset="0"/>
              </a:rPr>
              <a:t>Salad Bowl</a:t>
            </a:r>
            <a:r>
              <a:rPr lang="en-US" sz="2800">
                <a:solidFill>
                  <a:schemeClr val="tx1"/>
                </a:solidFill>
                <a:effectLst/>
                <a:latin typeface="Tw Cen MT" charset="0"/>
              </a:rPr>
              <a:t>    Pluralism</a:t>
            </a:r>
          </a:p>
        </p:txBody>
      </p:sp>
      <p:pic>
        <p:nvPicPr>
          <p:cNvPr id="7" name="Picture 2" descr="File:European immigration to the United States 1881-19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42257"/>
            <a:ext cx="7620000" cy="5362576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14436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4800" y="0"/>
            <a:ext cx="854075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ffectLst/>
              </a:rPr>
              <a:t>Immigrant Issues</a:t>
            </a:r>
          </a:p>
        </p:txBody>
      </p:sp>
      <p:sp>
        <p:nvSpPr>
          <p:cNvPr id="53250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762000"/>
            <a:ext cx="8845550" cy="46599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1800" dirty="0">
                <a:effectLst/>
              </a:rPr>
              <a:t>Sociopolitical Enemies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effectLst/>
              </a:rPr>
              <a:t>Nativists</a:t>
            </a:r>
          </a:p>
          <a:p>
            <a:pPr lvl="2"/>
            <a:r>
              <a:rPr lang="en-US" sz="1600" dirty="0"/>
              <a:t>Fear, distrust, and hatred of foreigners</a:t>
            </a:r>
          </a:p>
          <a:p>
            <a:pPr lvl="1"/>
            <a:r>
              <a:rPr lang="en-US" sz="1800" dirty="0" smtClean="0"/>
              <a:t>Causes </a:t>
            </a:r>
            <a:r>
              <a:rPr lang="en-US" sz="1800" dirty="0"/>
              <a:t>of Nativism</a:t>
            </a:r>
          </a:p>
          <a:p>
            <a:pPr lvl="2"/>
            <a:r>
              <a:rPr lang="en-US" sz="1600" dirty="0"/>
              <a:t>“taking jobs”</a:t>
            </a:r>
          </a:p>
          <a:p>
            <a:pPr lvl="2"/>
            <a:r>
              <a:rPr lang="en-US" sz="1600" dirty="0"/>
              <a:t>Fear of the Pope</a:t>
            </a:r>
          </a:p>
          <a:p>
            <a:pPr lvl="2"/>
            <a:r>
              <a:rPr lang="en-US" sz="1600" dirty="0"/>
              <a:t>Different government ideas – socialism and anarchism</a:t>
            </a:r>
          </a:p>
          <a:p>
            <a:pPr lvl="1">
              <a:lnSpc>
                <a:spcPct val="80000"/>
              </a:lnSpc>
            </a:pPr>
            <a:endParaRPr lang="en-US" sz="1600" dirty="0">
              <a:effectLst/>
            </a:endParaRPr>
          </a:p>
          <a:p>
            <a:pPr lvl="1">
              <a:lnSpc>
                <a:spcPct val="80000"/>
              </a:lnSpc>
            </a:pPr>
            <a:r>
              <a:rPr lang="en-US" sz="1600" dirty="0">
                <a:effectLst/>
              </a:rPr>
              <a:t>Josiah Strong - </a:t>
            </a:r>
            <a:r>
              <a:rPr lang="en-US" sz="1600" i="1" dirty="0">
                <a:effectLst/>
              </a:rPr>
              <a:t>Our </a:t>
            </a:r>
            <a:r>
              <a:rPr lang="en-US" sz="1600" i="1" dirty="0" smtClean="0">
                <a:effectLst/>
              </a:rPr>
              <a:t>Country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1600" dirty="0">
              <a:effectLst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effectLst/>
              </a:rPr>
              <a:t>Legislation</a:t>
            </a:r>
          </a:p>
          <a:p>
            <a:pPr marL="0" indent="0">
              <a:lnSpc>
                <a:spcPct val="80000"/>
              </a:lnSpc>
              <a:buNone/>
            </a:pPr>
            <a:endParaRPr lang="en-US" sz="1800" dirty="0">
              <a:effectLst/>
            </a:endParaRPr>
          </a:p>
          <a:p>
            <a:pPr lvl="1">
              <a:lnSpc>
                <a:spcPct val="80000"/>
              </a:lnSpc>
            </a:pPr>
            <a:r>
              <a:rPr lang="en-US" sz="1600" dirty="0">
                <a:effectLst/>
              </a:rPr>
              <a:t>Immigration Acts of 1882, 1891</a:t>
            </a:r>
          </a:p>
          <a:p>
            <a:pPr lvl="2">
              <a:lnSpc>
                <a:spcPct val="80000"/>
              </a:lnSpc>
            </a:pPr>
            <a:r>
              <a:rPr lang="en-US" sz="1100" dirty="0">
                <a:effectLst/>
              </a:rPr>
              <a:t>Forbid convicts, lunatics, idiots, diseased, disabled</a:t>
            </a:r>
          </a:p>
          <a:p>
            <a:pPr lvl="1">
              <a:lnSpc>
                <a:spcPct val="80000"/>
              </a:lnSpc>
            </a:pPr>
            <a:r>
              <a:rPr lang="en-US" sz="1600" b="1" dirty="0">
                <a:effectLst/>
              </a:rPr>
              <a:t>Chinese Exclusion Act (1882)</a:t>
            </a:r>
          </a:p>
          <a:p>
            <a:pPr lvl="2">
              <a:lnSpc>
                <a:spcPct val="80000"/>
              </a:lnSpc>
            </a:pPr>
            <a:r>
              <a:rPr lang="en-US" sz="1100" dirty="0">
                <a:effectLst/>
              </a:rPr>
              <a:t>Chinese immigration ban for 10 years</a:t>
            </a:r>
          </a:p>
          <a:p>
            <a:pPr lvl="2">
              <a:lnSpc>
                <a:spcPct val="80000"/>
              </a:lnSpc>
            </a:pPr>
            <a:r>
              <a:rPr lang="en-US" sz="1100" dirty="0">
                <a:effectLst/>
              </a:rPr>
              <a:t>Chinese prevented from becoming citizens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effectLst/>
              </a:rPr>
              <a:t>Political Machines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effectLst/>
                <a:hlinkClick r:id="rId2"/>
              </a:rPr>
              <a:t>Employment, housing, social services for votes</a:t>
            </a:r>
            <a:endParaRPr lang="en-US" sz="1600" dirty="0">
              <a:effectLst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effectLst/>
              </a:rPr>
              <a:t>Ethnic Neighborhoods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effectLst/>
              </a:rPr>
              <a:t>Little Italy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effectLst/>
              </a:rPr>
              <a:t>Chinatown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4750" y="762000"/>
            <a:ext cx="41592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nti-immigrant-cartoon-1896.jpg                                000A84C2Macintosh HD                   C5A9507E: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09531"/>
            <a:ext cx="4511577" cy="4848469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692729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Evaluate the impact of international migration on American identity, politics, and society in the Gilded 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095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Restricting Immigration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Chinese Exclusion Act of 1882</a:t>
            </a:r>
          </a:p>
          <a:p>
            <a:pPr lvl="1"/>
            <a:r>
              <a:rPr lang="en-US" sz="1600" dirty="0" smtClean="0"/>
              <a:t>Ban on all new immigrants from China.</a:t>
            </a:r>
          </a:p>
          <a:p>
            <a:pPr lvl="1"/>
            <a:r>
              <a:rPr lang="en-US" sz="1600" dirty="0" smtClean="0"/>
              <a:t>Support came largely from Western States, who feared Chinese competition for jobs.</a:t>
            </a:r>
          </a:p>
          <a:p>
            <a:pPr lvl="1"/>
            <a:r>
              <a:rPr lang="en-US" sz="1600" dirty="0" smtClean="0"/>
              <a:t>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major act of Congress to restrict immigration on the basis of race and nationality.</a:t>
            </a:r>
          </a:p>
          <a:p>
            <a:pPr lvl="1"/>
            <a:r>
              <a:rPr lang="en-US" sz="1600" dirty="0" smtClean="0"/>
              <a:t>Immigration from China was severely restricted until 1965.</a:t>
            </a:r>
          </a:p>
          <a:p>
            <a:r>
              <a:rPr lang="en-US" sz="2000" dirty="0" smtClean="0"/>
              <a:t>Restrictions also came in 1882 on the immigration of ‘undesirable’ people, like the very poor, criminals, convicts, and mentally ill.</a:t>
            </a:r>
          </a:p>
          <a:p>
            <a:r>
              <a:rPr lang="en-US" sz="2000" dirty="0" smtClean="0"/>
              <a:t>Contract Labor Law of 1885</a:t>
            </a:r>
          </a:p>
          <a:p>
            <a:pPr lvl="1"/>
            <a:r>
              <a:rPr lang="en-US" sz="1600" dirty="0" smtClean="0"/>
              <a:t>Restricted temporary workers to protect American workers.</a:t>
            </a:r>
          </a:p>
          <a:p>
            <a:r>
              <a:rPr lang="en-US" sz="2000" dirty="0" smtClean="0"/>
              <a:t>Literacy Test for immigrants (vetoed by President Cleveland but passed in 1917)</a:t>
            </a:r>
          </a:p>
          <a:p>
            <a:r>
              <a:rPr lang="en-US" sz="2000" dirty="0" smtClean="0"/>
              <a:t>Medical examinations and a tax became a part of the immigrant centers in Ellis Island (NYC) and Angel Island (SF)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2825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Who Restricted Immigration?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Labor Unions</a:t>
            </a:r>
          </a:p>
          <a:p>
            <a:pPr lvl="1"/>
            <a:r>
              <a:rPr lang="en-US" dirty="0" smtClean="0"/>
              <a:t>Feared employers would use immigrants to depress wages and break strikes.</a:t>
            </a:r>
          </a:p>
          <a:p>
            <a:r>
              <a:rPr lang="en-US" dirty="0" smtClean="0"/>
              <a:t>Nativist Society</a:t>
            </a:r>
          </a:p>
          <a:p>
            <a:pPr lvl="1"/>
            <a:r>
              <a:rPr lang="en-US" dirty="0" smtClean="0"/>
              <a:t>The American Protective Association was openly prejudiced against Roman Catholics.</a:t>
            </a:r>
          </a:p>
          <a:p>
            <a:r>
              <a:rPr lang="en-US" dirty="0" smtClean="0"/>
              <a:t>Social Darwinists</a:t>
            </a:r>
          </a:p>
          <a:p>
            <a:pPr lvl="1"/>
            <a:r>
              <a:rPr lang="en-US" dirty="0" smtClean="0"/>
              <a:t>Viewed new immigrants as biologically inferior to English and Germanic individuals.</a:t>
            </a:r>
          </a:p>
          <a:p>
            <a:r>
              <a:rPr lang="en-US" dirty="0" smtClean="0"/>
              <a:t>Severe economic depression in the 1890s</a:t>
            </a:r>
          </a:p>
          <a:p>
            <a:pPr lvl="1"/>
            <a:r>
              <a:rPr lang="en-US" dirty="0" smtClean="0"/>
              <a:t>Foreigners became a convenient scapegoat for jobless workers as well as employers</a:t>
            </a:r>
            <a:endParaRPr lang="en-US" dirty="0"/>
          </a:p>
        </p:txBody>
      </p:sp>
      <p:pic>
        <p:nvPicPr>
          <p:cNvPr id="4" name="Content Placeholder 3" descr="every-dog-has-its-day-no-distinction-of-color-8-feb-79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48" t="33275" r="-212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8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latinamericanstudies.org/ellis-island/nast-anticathol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13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929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4000">
                <a:effectLst/>
              </a:rPr>
              <a:t>Urban and Social Reform</a:t>
            </a:r>
            <a:endParaRPr lang="en-US">
              <a:effectLst/>
            </a:endParaRPr>
          </a:p>
        </p:txBody>
      </p:sp>
      <p:sp>
        <p:nvSpPr>
          <p:cNvPr id="23554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838200"/>
            <a:ext cx="9144000" cy="601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effectLst/>
              </a:rPr>
              <a:t>Social Gospel</a:t>
            </a:r>
            <a:endParaRPr lang="en-US" sz="2000" dirty="0">
              <a:effectLst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effectLst/>
              </a:rPr>
              <a:t>Post-</a:t>
            </a:r>
            <a:r>
              <a:rPr lang="en-US" sz="1800" dirty="0" err="1">
                <a:effectLst/>
              </a:rPr>
              <a:t>millenialism</a:t>
            </a:r>
            <a:endParaRPr lang="en-US" sz="1800" dirty="0">
              <a:effectLst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effectLst/>
              </a:rPr>
              <a:t>Based on Matthew 6:10 “Thy kingdom come, Thy will be done on earth as it is in heaven”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effectLst/>
              </a:rPr>
              <a:t>“What would Jesus do?” (1896)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effectLst/>
              </a:rPr>
              <a:t>New </a:t>
            </a:r>
            <a:r>
              <a:rPr lang="en-US" sz="2000" dirty="0">
                <a:effectLst/>
              </a:rPr>
              <a:t>Denominations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effectLst/>
              </a:rPr>
              <a:t>Christian Science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effectLst/>
              </a:rPr>
              <a:t>Pentecostals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effectLst/>
              </a:rPr>
              <a:t>Jehovah’s Witness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effectLst/>
              </a:rPr>
              <a:t>Salvation </a:t>
            </a:r>
            <a:r>
              <a:rPr lang="en-US" sz="1800" dirty="0" smtClean="0">
                <a:effectLst/>
              </a:rPr>
              <a:t>Army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200" dirty="0" smtClean="0">
                <a:effectLst/>
              </a:rPr>
              <a:t>BIG PICTURE: Change the world, not politics</a:t>
            </a:r>
            <a:endParaRPr lang="en-US" sz="2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14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ffectLst/>
              </a:rPr>
              <a:t>Urban and Social Reform</a:t>
            </a:r>
          </a:p>
        </p:txBody>
      </p:sp>
      <p:sp>
        <p:nvSpPr>
          <p:cNvPr id="24578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914400"/>
            <a:ext cx="53340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effectLst/>
              </a:rPr>
              <a:t>Settlement House</a:t>
            </a:r>
          </a:p>
          <a:p>
            <a:pPr lvl="1">
              <a:lnSpc>
                <a:spcPct val="90000"/>
              </a:lnSpc>
            </a:pPr>
            <a:r>
              <a:rPr lang="en-US" sz="2000">
                <a:effectLst/>
              </a:rPr>
              <a:t>Established in poor urban neighborhoods</a:t>
            </a:r>
          </a:p>
          <a:p>
            <a:pPr lvl="1">
              <a:lnSpc>
                <a:spcPct val="90000"/>
              </a:lnSpc>
            </a:pPr>
            <a:r>
              <a:rPr lang="en-US" sz="2000">
                <a:effectLst/>
              </a:rPr>
              <a:t>Provided education, daycare, and health services</a:t>
            </a:r>
          </a:p>
          <a:p>
            <a:pPr lvl="1">
              <a:lnSpc>
                <a:spcPct val="90000"/>
              </a:lnSpc>
            </a:pPr>
            <a:r>
              <a:rPr lang="en-US" sz="2000">
                <a:effectLst/>
              </a:rPr>
              <a:t>Middle class volunteers</a:t>
            </a:r>
          </a:p>
          <a:p>
            <a:pPr>
              <a:lnSpc>
                <a:spcPct val="90000"/>
              </a:lnSpc>
            </a:pPr>
            <a:r>
              <a:rPr lang="en-US" sz="2400">
                <a:effectLst/>
              </a:rPr>
              <a:t>Jane Addams and Hull House</a:t>
            </a:r>
          </a:p>
          <a:p>
            <a:pPr lvl="1">
              <a:lnSpc>
                <a:spcPct val="90000"/>
              </a:lnSpc>
            </a:pPr>
            <a:r>
              <a:rPr lang="en-US" sz="2000">
                <a:effectLst/>
              </a:rPr>
              <a:t>Based in Chicago</a:t>
            </a:r>
          </a:p>
        </p:txBody>
      </p:sp>
      <p:pic>
        <p:nvPicPr>
          <p:cNvPr id="24579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990600"/>
            <a:ext cx="2517775" cy="2782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7" descr="hhpostcard.jpg                                                 000A84C2Macintosh HD                   C5A9507E: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802063"/>
            <a:ext cx="4876800" cy="3055937"/>
          </a:xfrm>
        </p:spPr>
      </p:pic>
    </p:spTree>
    <p:extLst>
      <p:ext uri="{BB962C8B-B14F-4D97-AF65-F5344CB8AC3E}">
        <p14:creationId xmlns:p14="http://schemas.microsoft.com/office/powerpoint/2010/main" val="3656240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40386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>
                <a:latin typeface="Rockwell"/>
                <a:cs typeface="Rockwell"/>
              </a:rPr>
              <a:t>Immigration</a:t>
            </a:r>
          </a:p>
          <a:p>
            <a:pPr eaLnBrk="1" hangingPunct="1"/>
            <a:r>
              <a:rPr lang="en-US">
                <a:latin typeface="Rockwell"/>
                <a:cs typeface="Rockwell"/>
              </a:rPr>
              <a:t>Push &amp; pull factors</a:t>
            </a:r>
          </a:p>
          <a:p>
            <a:pPr eaLnBrk="1" hangingPunct="1"/>
            <a:r>
              <a:rPr lang="en-US">
                <a:latin typeface="Rockwell"/>
                <a:cs typeface="Rockwell"/>
              </a:rPr>
              <a:t>Ellis &amp; Angel Island</a:t>
            </a:r>
          </a:p>
          <a:p>
            <a:pPr eaLnBrk="1" hangingPunct="1"/>
            <a:r>
              <a:rPr lang="en-US">
                <a:latin typeface="Rockwell"/>
                <a:cs typeface="Rockwell"/>
              </a:rPr>
              <a:t>Ethnic neighborhoods</a:t>
            </a:r>
          </a:p>
          <a:p>
            <a:pPr eaLnBrk="1" hangingPunct="1"/>
            <a:r>
              <a:rPr lang="ja-JP" altLang="en-US">
                <a:latin typeface="Rockwell"/>
                <a:cs typeface="Rockwell"/>
              </a:rPr>
              <a:t>“</a:t>
            </a:r>
            <a:r>
              <a:rPr lang="en-US" altLang="ja-JP">
                <a:latin typeface="Rockwell"/>
                <a:cs typeface="Rockwell"/>
              </a:rPr>
              <a:t>Melting Pot</a:t>
            </a:r>
            <a:r>
              <a:rPr lang="ja-JP" altLang="en-US">
                <a:latin typeface="Rockwell"/>
                <a:cs typeface="Rockwell"/>
              </a:rPr>
              <a:t>”</a:t>
            </a:r>
            <a:r>
              <a:rPr lang="en-US" altLang="ja-JP">
                <a:latin typeface="Rockwell"/>
                <a:cs typeface="Rockwell"/>
              </a:rPr>
              <a:t> vs. </a:t>
            </a:r>
            <a:r>
              <a:rPr lang="ja-JP" altLang="en-US">
                <a:latin typeface="Rockwell"/>
                <a:cs typeface="Rockwell"/>
              </a:rPr>
              <a:t>“</a:t>
            </a:r>
            <a:r>
              <a:rPr lang="en-US" altLang="ja-JP">
                <a:latin typeface="Rockwell"/>
                <a:cs typeface="Rockwell"/>
              </a:rPr>
              <a:t>Salad Bowl</a:t>
            </a:r>
            <a:r>
              <a:rPr lang="ja-JP" altLang="en-US">
                <a:latin typeface="Rockwell"/>
                <a:cs typeface="Rockwell"/>
              </a:rPr>
              <a:t>”</a:t>
            </a:r>
            <a:endParaRPr lang="en-US" altLang="ja-JP">
              <a:latin typeface="Rockwell"/>
              <a:cs typeface="Rockwell"/>
            </a:endParaRPr>
          </a:p>
          <a:p>
            <a:pPr eaLnBrk="1" hangingPunct="1"/>
            <a:r>
              <a:rPr lang="en-US">
                <a:latin typeface="Rockwell"/>
                <a:cs typeface="Rockwell"/>
              </a:rPr>
              <a:t>Backlash against immigration</a:t>
            </a:r>
          </a:p>
        </p:txBody>
      </p:sp>
      <p:sp>
        <p:nvSpPr>
          <p:cNvPr id="10752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90600"/>
            <a:ext cx="40386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>
                <a:latin typeface="Rockwell"/>
                <a:cs typeface="Rockwell"/>
              </a:rPr>
              <a:t>Urbanization</a:t>
            </a:r>
          </a:p>
          <a:p>
            <a:pPr eaLnBrk="1" hangingPunct="1"/>
            <a:r>
              <a:rPr lang="en-US" dirty="0">
                <a:latin typeface="Rockwell"/>
                <a:cs typeface="Rockwell"/>
              </a:rPr>
              <a:t>Population explosion</a:t>
            </a:r>
          </a:p>
          <a:p>
            <a:pPr eaLnBrk="1" hangingPunct="1"/>
            <a:r>
              <a:rPr lang="en-US" dirty="0">
                <a:latin typeface="Rockwell"/>
                <a:cs typeface="Rockwell"/>
              </a:rPr>
              <a:t>Growth in city size</a:t>
            </a:r>
          </a:p>
          <a:p>
            <a:pPr eaLnBrk="1" hangingPunct="1"/>
            <a:r>
              <a:rPr lang="en-US" dirty="0">
                <a:latin typeface="Rockwell"/>
                <a:cs typeface="Rockwell"/>
              </a:rPr>
              <a:t>New opportunities for both men &amp; women</a:t>
            </a:r>
          </a:p>
          <a:p>
            <a:pPr eaLnBrk="1" hangingPunct="1"/>
            <a:r>
              <a:rPr lang="en-US" dirty="0">
                <a:latin typeface="Rockwell"/>
                <a:cs typeface="Rockwell"/>
              </a:rPr>
              <a:t>Tenement slums</a:t>
            </a:r>
          </a:p>
          <a:p>
            <a:pPr eaLnBrk="1" hangingPunct="1"/>
            <a:r>
              <a:rPr lang="en-US" dirty="0">
                <a:latin typeface="Rockwell"/>
                <a:cs typeface="Rockwell"/>
              </a:rPr>
              <a:t>Mass transit</a:t>
            </a:r>
          </a:p>
          <a:p>
            <a:pPr eaLnBrk="1" hangingPunct="1"/>
            <a:r>
              <a:rPr lang="en-US" dirty="0">
                <a:latin typeface="Rockwell"/>
                <a:cs typeface="Rockwell"/>
              </a:rPr>
              <a:t>Skyscrapers</a:t>
            </a:r>
          </a:p>
        </p:txBody>
      </p:sp>
      <p:sp>
        <p:nvSpPr>
          <p:cNvPr id="10752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715962"/>
          </a:xfrm>
          <a:noFill/>
        </p:spPr>
        <p:txBody>
          <a:bodyPr/>
          <a:lstStyle/>
          <a:p>
            <a:pPr eaLnBrk="1" hangingPunct="1"/>
            <a:r>
              <a:rPr lang="en-US" sz="4000" dirty="0">
                <a:latin typeface="Rockwell"/>
                <a:cs typeface="Rockwell"/>
              </a:rPr>
              <a:t>Main Ideas</a:t>
            </a:r>
          </a:p>
        </p:txBody>
      </p:sp>
    </p:spTree>
    <p:extLst>
      <p:ext uri="{BB962C8B-B14F-4D97-AF65-F5344CB8AC3E}">
        <p14:creationId xmlns:p14="http://schemas.microsoft.com/office/powerpoint/2010/main" val="95116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migrant wor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69620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625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Urbanization</a:t>
            </a:r>
          </a:p>
          <a:p>
            <a:r>
              <a:rPr lang="en-US" dirty="0" smtClean="0"/>
              <a:t>New Immigration</a:t>
            </a:r>
          </a:p>
          <a:p>
            <a:r>
              <a:rPr lang="en-US" dirty="0" smtClean="0"/>
              <a:t>Political Machines</a:t>
            </a:r>
          </a:p>
          <a:p>
            <a:r>
              <a:rPr lang="en-US" dirty="0" smtClean="0"/>
              <a:t>Nativism Round 2</a:t>
            </a:r>
          </a:p>
          <a:p>
            <a:r>
              <a:rPr lang="en-US" dirty="0" smtClean="0"/>
              <a:t>Social Reform in Cities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435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vs. New Immigration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497477"/>
              </p:ext>
            </p:extLst>
          </p:nvPr>
        </p:nvGraphicFramePr>
        <p:xfrm>
          <a:off x="457200" y="1600200"/>
          <a:ext cx="8229602" cy="5093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1"/>
                <a:gridCol w="4114801"/>
              </a:tblGrid>
              <a:tr h="612878">
                <a:tc>
                  <a:txBody>
                    <a:bodyPr/>
                    <a:lstStyle/>
                    <a:p>
                      <a:r>
                        <a:rPr lang="en-US" dirty="0" smtClean="0"/>
                        <a:t>Old Immigration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Immigration</a:t>
                      </a:r>
                      <a:endParaRPr lang="en-US" dirty="0"/>
                    </a:p>
                  </a:txBody>
                  <a:tcPr/>
                </a:tc>
              </a:tr>
              <a:tr h="4390924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Northern</a:t>
                      </a:r>
                      <a:r>
                        <a:rPr lang="en-US" baseline="0" dirty="0" smtClean="0"/>
                        <a:t> and Western Europe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British Isles, Germany, Scandinavia (Norway, Sweden, etc.).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Protestants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Mostly English-speaking.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High levels of literacy.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Occupational skills (farming, sewing, etc.)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Fit EASILY into American rural society. Did not stand out as </a:t>
                      </a:r>
                      <a:r>
                        <a:rPr lang="en-US" i="1" baseline="0" dirty="0" smtClean="0"/>
                        <a:t>different.</a:t>
                      </a:r>
                      <a:endParaRPr lang="en-US" i="0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i="0" baseline="0" dirty="0" smtClean="0"/>
                        <a:t>Immigration was more expensive, so the lowest class largely did not come (still not upper class)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Southern and Eastern Europe.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Italy,</a:t>
                      </a:r>
                      <a:r>
                        <a:rPr lang="en-US" baseline="0" dirty="0" smtClean="0"/>
                        <a:t> Greece, Croatia, Poland, Russia.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Many were poor and illiterate peasants.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Came from </a:t>
                      </a:r>
                      <a:r>
                        <a:rPr lang="en-US" i="1" baseline="0" dirty="0" smtClean="0"/>
                        <a:t>autocratic</a:t>
                      </a:r>
                      <a:r>
                        <a:rPr lang="en-US" i="0" baseline="0" dirty="0" smtClean="0"/>
                        <a:t> countries, and were unfamiliar with democracy.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i="0" baseline="0" dirty="0" smtClean="0"/>
                        <a:t>Largely Roman Catholic, Greek Orthodox, Russian Orthodox, and Jewish.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i="0" baseline="0" dirty="0" smtClean="0"/>
                        <a:t>Upon arrival, most crammed into poor ethnic neighborhoods in NYC, Chicago, and other major US cities.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i="0" baseline="0" dirty="0" smtClean="0"/>
                        <a:t>25% were ‘birds of passage.’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1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dirty="0">
                <a:latin typeface="Rockwell"/>
                <a:cs typeface="Rockwell"/>
              </a:rPr>
              <a:t>Old Immigration</a:t>
            </a:r>
          </a:p>
        </p:txBody>
      </p:sp>
      <p:pic>
        <p:nvPicPr>
          <p:cNvPr id="22531" name="Picture 4" descr="Full map of Europe 19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315200" cy="583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Line 5"/>
          <p:cNvSpPr>
            <a:spLocks noChangeShapeType="1"/>
          </p:cNvSpPr>
          <p:nvPr/>
        </p:nvSpPr>
        <p:spPr bwMode="auto">
          <a:xfrm flipH="1">
            <a:off x="1295400" y="1905000"/>
            <a:ext cx="914400" cy="304800"/>
          </a:xfrm>
          <a:prstGeom prst="line">
            <a:avLst/>
          </a:prstGeom>
          <a:noFill/>
          <a:ln w="6350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Felix Titling" pitchFamily="82" charset="0"/>
              <a:ea typeface="+mn-ea"/>
              <a:cs typeface="+mn-cs"/>
            </a:endParaRPr>
          </a:p>
        </p:txBody>
      </p:sp>
      <p:sp>
        <p:nvSpPr>
          <p:cNvPr id="94214" name="Line 6"/>
          <p:cNvSpPr>
            <a:spLocks noChangeShapeType="1"/>
          </p:cNvSpPr>
          <p:nvPr/>
        </p:nvSpPr>
        <p:spPr bwMode="auto">
          <a:xfrm flipH="1">
            <a:off x="2743200" y="3124200"/>
            <a:ext cx="914400" cy="304800"/>
          </a:xfrm>
          <a:prstGeom prst="line">
            <a:avLst/>
          </a:prstGeom>
          <a:noFill/>
          <a:ln w="6350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Felix Titling" pitchFamily="82" charset="0"/>
              <a:ea typeface="+mn-ea"/>
              <a:cs typeface="+mn-cs"/>
            </a:endParaRPr>
          </a:p>
        </p:txBody>
      </p:sp>
      <p:sp>
        <p:nvSpPr>
          <p:cNvPr id="94215" name="Line 7"/>
          <p:cNvSpPr>
            <a:spLocks noChangeShapeType="1"/>
          </p:cNvSpPr>
          <p:nvPr/>
        </p:nvSpPr>
        <p:spPr bwMode="auto">
          <a:xfrm flipH="1">
            <a:off x="3886200" y="2286000"/>
            <a:ext cx="914400" cy="304800"/>
          </a:xfrm>
          <a:prstGeom prst="line">
            <a:avLst/>
          </a:prstGeom>
          <a:noFill/>
          <a:ln w="6350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Felix Titling" pitchFamily="82" charset="0"/>
              <a:ea typeface="+mn-ea"/>
              <a:cs typeface="+mn-cs"/>
            </a:endParaRPr>
          </a:p>
        </p:txBody>
      </p:sp>
      <p:sp>
        <p:nvSpPr>
          <p:cNvPr id="94216" name="Line 8"/>
          <p:cNvSpPr>
            <a:spLocks noChangeShapeType="1"/>
          </p:cNvSpPr>
          <p:nvPr/>
        </p:nvSpPr>
        <p:spPr bwMode="auto">
          <a:xfrm flipH="1">
            <a:off x="2209800" y="2362200"/>
            <a:ext cx="914400" cy="304800"/>
          </a:xfrm>
          <a:prstGeom prst="line">
            <a:avLst/>
          </a:prstGeom>
          <a:noFill/>
          <a:ln w="6350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Felix Titling" pitchFamily="82" charset="0"/>
              <a:ea typeface="+mn-ea"/>
              <a:cs typeface="+mn-cs"/>
            </a:endParaRPr>
          </a:p>
        </p:txBody>
      </p:sp>
      <p:sp>
        <p:nvSpPr>
          <p:cNvPr id="94217" name="Line 9"/>
          <p:cNvSpPr>
            <a:spLocks noChangeShapeType="1"/>
          </p:cNvSpPr>
          <p:nvPr/>
        </p:nvSpPr>
        <p:spPr bwMode="auto">
          <a:xfrm flipH="1">
            <a:off x="4038600" y="1143000"/>
            <a:ext cx="914400" cy="304800"/>
          </a:xfrm>
          <a:prstGeom prst="line">
            <a:avLst/>
          </a:prstGeom>
          <a:noFill/>
          <a:ln w="6350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Felix Titling" pitchFamily="82" charset="0"/>
              <a:ea typeface="+mn-ea"/>
              <a:cs typeface="+mn-cs"/>
            </a:endParaRPr>
          </a:p>
        </p:txBody>
      </p:sp>
      <p:sp>
        <p:nvSpPr>
          <p:cNvPr id="94218" name="Line 10"/>
          <p:cNvSpPr>
            <a:spLocks noChangeShapeType="1"/>
          </p:cNvSpPr>
          <p:nvPr/>
        </p:nvSpPr>
        <p:spPr bwMode="auto">
          <a:xfrm flipH="1">
            <a:off x="3276600" y="6248400"/>
            <a:ext cx="914400" cy="304800"/>
          </a:xfrm>
          <a:prstGeom prst="line">
            <a:avLst/>
          </a:prstGeom>
          <a:noFill/>
          <a:ln w="6350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Felix Titling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7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dirty="0">
                <a:latin typeface="Rockwell"/>
                <a:cs typeface="Rockwell"/>
              </a:rPr>
              <a:t>New Immigration</a:t>
            </a:r>
          </a:p>
        </p:txBody>
      </p:sp>
      <p:pic>
        <p:nvPicPr>
          <p:cNvPr id="23555" name="Picture 6" descr="Full map of Europe 19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315200" cy="583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6629400" y="1371600"/>
            <a:ext cx="914400" cy="304800"/>
          </a:xfrm>
          <a:prstGeom prst="line">
            <a:avLst/>
          </a:prstGeom>
          <a:noFill/>
          <a:ln w="6350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Felix Titling" pitchFamily="82" charset="0"/>
              <a:ea typeface="+mn-ea"/>
              <a:cs typeface="+mn-cs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H="1">
            <a:off x="3886200" y="4038600"/>
            <a:ext cx="914400" cy="304800"/>
          </a:xfrm>
          <a:prstGeom prst="line">
            <a:avLst/>
          </a:prstGeom>
          <a:noFill/>
          <a:ln w="6350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Felix Titling" pitchFamily="82" charset="0"/>
              <a:ea typeface="+mn-ea"/>
              <a:cs typeface="+mn-cs"/>
            </a:endParaRP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H="1">
            <a:off x="5105400" y="4648200"/>
            <a:ext cx="914400" cy="304800"/>
          </a:xfrm>
          <a:prstGeom prst="line">
            <a:avLst/>
          </a:prstGeom>
          <a:noFill/>
          <a:ln w="6350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Felix Titling" pitchFamily="82" charset="0"/>
              <a:ea typeface="+mn-ea"/>
              <a:cs typeface="+mn-cs"/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H="1">
            <a:off x="5029200" y="2286000"/>
            <a:ext cx="914400" cy="304800"/>
          </a:xfrm>
          <a:prstGeom prst="line">
            <a:avLst/>
          </a:prstGeom>
          <a:noFill/>
          <a:ln w="6350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Felix Titling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18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FFFFFF"/>
                </a:solidFill>
                <a:latin typeface="Rockwell"/>
                <a:cs typeface="Rockwell"/>
              </a:rPr>
              <a:t>Where?</a:t>
            </a:r>
            <a:endParaRPr lang="en-US" sz="3000" dirty="0">
              <a:solidFill>
                <a:srgbClr val="FFFFFF"/>
              </a:solidFill>
              <a:latin typeface="Rockwell"/>
              <a:cs typeface="Rockwell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700" name="Picture 6" descr="203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559300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9" descr="203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27150"/>
            <a:ext cx="4572000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0" descr="203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685800"/>
            <a:ext cx="1968500" cy="1781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03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1958"/>
          </a:xfrm>
        </p:spPr>
        <p:txBody>
          <a:bodyPr/>
          <a:lstStyle/>
          <a:p>
            <a:r>
              <a:rPr lang="en-US" dirty="0" smtClean="0"/>
              <a:t>Growth of Immigration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960525"/>
              </p:ext>
            </p:extLst>
          </p:nvPr>
        </p:nvGraphicFramePr>
        <p:xfrm>
          <a:off x="457198" y="1011958"/>
          <a:ext cx="8229602" cy="5699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1"/>
                <a:gridCol w="4114801"/>
              </a:tblGrid>
              <a:tr h="721415">
                <a:tc>
                  <a:txBody>
                    <a:bodyPr/>
                    <a:lstStyle/>
                    <a:p>
                      <a:r>
                        <a:rPr lang="en-US" dirty="0" smtClean="0"/>
                        <a:t>Push Factors</a:t>
                      </a:r>
                    </a:p>
                    <a:p>
                      <a:r>
                        <a:rPr lang="en-US" dirty="0" smtClean="0"/>
                        <a:t>(Reasons Immigrants</a:t>
                      </a:r>
                      <a:r>
                        <a:rPr lang="en-US" baseline="0" dirty="0" smtClean="0"/>
                        <a:t> LEFT their homes)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Pull Factors</a:t>
                      </a:r>
                    </a:p>
                    <a:p>
                      <a:r>
                        <a:rPr lang="en-US" dirty="0" smtClean="0"/>
                        <a:t>(Reasons Immigrants CAME to America)</a:t>
                      </a:r>
                      <a:endParaRPr lang="en-US" dirty="0"/>
                    </a:p>
                  </a:txBody>
                  <a:tcPr/>
                </a:tc>
              </a:tr>
              <a:tr h="4028387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200" dirty="0" smtClean="0"/>
                        <a:t>Poverty of displaced farmworkers</a:t>
                      </a:r>
                      <a:r>
                        <a:rPr lang="en-US" sz="2200" baseline="0" dirty="0" smtClean="0"/>
                        <a:t> driven from their land by political turmoil.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200" baseline="0" dirty="0" smtClean="0"/>
                        <a:t>Mechanization of farm work (thanks industrialization).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200" baseline="0" dirty="0" smtClean="0"/>
                        <a:t>Overcrowding and joblessness in cities as a result of a population boom.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200" baseline="0" dirty="0" smtClean="0"/>
                        <a:t>Religious persecution (particularly with Jews in Eastern Europe).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200" dirty="0" smtClean="0"/>
                        <a:t>Reputation for political and religious freedom.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200" dirty="0" smtClean="0"/>
                        <a:t>Economic opportunities</a:t>
                      </a:r>
                      <a:r>
                        <a:rPr lang="en-US" sz="2200" baseline="0" dirty="0" smtClean="0"/>
                        <a:t> by settling in the new West (farming, mining, etc.)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200" baseline="0" dirty="0" smtClean="0"/>
                        <a:t>Abundance of industrial jobs in US cities.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200" baseline="0" dirty="0" smtClean="0"/>
                        <a:t>Large steamships and inexpensive 1-way trips made it easier for poor people to come.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129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191</TotalTime>
  <Words>1531</Words>
  <Application>Microsoft Macintosh PowerPoint</Application>
  <PresentationFormat>On-screen Show (4:3)</PresentationFormat>
  <Paragraphs>209</Paragraphs>
  <Slides>36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Default Theme</vt:lpstr>
      <vt:lpstr>Do Now-Notecard Thesis Quiz</vt:lpstr>
      <vt:lpstr>4. Urbanization, Immigration, and Social Reform</vt:lpstr>
      <vt:lpstr>AP PROMPT</vt:lpstr>
      <vt:lpstr>Outline</vt:lpstr>
      <vt:lpstr>Old vs. New Immigration</vt:lpstr>
      <vt:lpstr>Old Immigration</vt:lpstr>
      <vt:lpstr>New Immigration</vt:lpstr>
      <vt:lpstr>Where?</vt:lpstr>
      <vt:lpstr>Growth of Immigration</vt:lpstr>
      <vt:lpstr>Immigration</vt:lpstr>
      <vt:lpstr>Ellis Island</vt:lpstr>
      <vt:lpstr>Urbanization</vt:lpstr>
      <vt:lpstr>PowerPoint Presentation</vt:lpstr>
      <vt:lpstr>Gilded Age Urbanization</vt:lpstr>
      <vt:lpstr>PowerPoint Presentation</vt:lpstr>
      <vt:lpstr>Urban Changes</vt:lpstr>
      <vt:lpstr>Ethnic Neighborhoods</vt:lpstr>
      <vt:lpstr>Tenement Housing</vt:lpstr>
      <vt:lpstr>Tenement Housing</vt:lpstr>
      <vt:lpstr>Urban Problems Exposed</vt:lpstr>
      <vt:lpstr>Problems Lead to Political Machines</vt:lpstr>
      <vt:lpstr>PowerPoint Presentation</vt:lpstr>
      <vt:lpstr>Machine Politics</vt:lpstr>
      <vt:lpstr>PowerPoint Presentation</vt:lpstr>
      <vt:lpstr>PowerPoint Presentation</vt:lpstr>
      <vt:lpstr>PowerPoint Presentation</vt:lpstr>
      <vt:lpstr>PowerPoint Presentation</vt:lpstr>
      <vt:lpstr>Theories of Culture</vt:lpstr>
      <vt:lpstr>Immigrant Issues</vt:lpstr>
      <vt:lpstr>Restricting Immigration</vt:lpstr>
      <vt:lpstr>Who Restricted Immigration?</vt:lpstr>
      <vt:lpstr>PowerPoint Presentation</vt:lpstr>
      <vt:lpstr>Urban and Social Reform</vt:lpstr>
      <vt:lpstr>Urban and Social Reform</vt:lpstr>
      <vt:lpstr>Main Ideas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Craig Winchell</dc:creator>
  <cp:lastModifiedBy>Craig Winchell</cp:lastModifiedBy>
  <cp:revision>10</cp:revision>
  <dcterms:created xsi:type="dcterms:W3CDTF">2019-12-18T18:43:13Z</dcterms:created>
  <dcterms:modified xsi:type="dcterms:W3CDTF">2020-01-09T21:39:16Z</dcterms:modified>
</cp:coreProperties>
</file>