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0"/>
  </p:notesMasterIdLst>
  <p:sldIdLst>
    <p:sldId id="293" r:id="rId2"/>
    <p:sldId id="257" r:id="rId3"/>
    <p:sldId id="256" r:id="rId4"/>
    <p:sldId id="259"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112"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2/5/19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 Id="rId3" Type="http://schemas.openxmlformats.org/officeDocument/2006/relationships/hyperlink" Target="http://tourolaw.edu/PATCH/Schenck/"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3</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011"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r>
              <a:rPr lang="en-US" sz="1000" i="1"/>
              <a:t>20</a:t>
            </a:r>
          </a:p>
        </p:txBody>
      </p:sp>
      <p:sp>
        <p:nvSpPr>
          <p:cNvPr id="4301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013"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014" name="Rectangle 6"/>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3015"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A4B49C-422C-4EC4-989F-8CD21345D940}" type="slidenum">
              <a:rPr lang="en-US" smtClean="0"/>
              <a:t>26</a:t>
            </a:fld>
            <a:endParaRPr lang="en-US"/>
          </a:p>
        </p:txBody>
      </p:sp>
    </p:spTree>
    <p:extLst>
      <p:ext uri="{BB962C8B-B14F-4D97-AF65-F5344CB8AC3E}">
        <p14:creationId xmlns:p14="http://schemas.microsoft.com/office/powerpoint/2010/main" val="2614407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8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r>
              <a:rPr lang="en-US" sz="1000" i="1"/>
              <a:t>19</a:t>
            </a:r>
          </a:p>
        </p:txBody>
      </p:sp>
      <p:sp>
        <p:nvSpPr>
          <p:cNvPr id="4198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89"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90" name="Rectangle 6"/>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1991"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86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r>
              <a:rPr lang="en-US" sz="1000" i="1"/>
              <a:t>17</a:t>
            </a:r>
          </a:p>
        </p:txBody>
      </p:sp>
      <p:sp>
        <p:nvSpPr>
          <p:cNvPr id="3686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869"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870" name="Rectangle 6"/>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6871"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50938" y="692150"/>
            <a:ext cx="4556125" cy="3416300"/>
          </a:xfrm>
          <a:ln/>
        </p:spPr>
      </p:sp>
      <p:sp>
        <p:nvSpPr>
          <p:cNvPr id="38915"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80000"/>
              </a:lnSpc>
            </a:pPr>
            <a:r>
              <a:rPr lang="en-US" sz="800" b="1">
                <a:latin typeface="Times New Roman" charset="0"/>
                <a:hlinkClick r:id="rId3"/>
              </a:rPr>
              <a:t>Schenck v. United States</a:t>
            </a:r>
            <a:endParaRPr lang="en-US" sz="800" b="1">
              <a:latin typeface="Times New Roman" charset="0"/>
            </a:endParaRPr>
          </a:p>
          <a:p>
            <a:pPr>
              <a:lnSpc>
                <a:spcPct val="80000"/>
              </a:lnSpc>
            </a:pPr>
            <a:r>
              <a:rPr lang="en-US" sz="800" b="1">
                <a:latin typeface="Times New Roman" charset="0"/>
              </a:rPr>
              <a:t>Citation:</a:t>
            </a:r>
            <a:r>
              <a:rPr lang="en-US" sz="800">
                <a:latin typeface="Times New Roman" charset="0"/>
              </a:rPr>
              <a:t> 249 U.S. 47 (1919)	</a:t>
            </a:r>
            <a:r>
              <a:rPr lang="en-US" sz="800" b="1">
                <a:latin typeface="Times New Roman" charset="0"/>
              </a:rPr>
              <a:t>Concepts:</a:t>
            </a:r>
            <a:r>
              <a:rPr lang="en-US" sz="800">
                <a:latin typeface="Times New Roman" charset="0"/>
              </a:rPr>
              <a:t> Clear &amp; Present Danger/Free Speech v. Congressional War Powers </a:t>
            </a:r>
            <a:endParaRPr lang="en-US" sz="800" b="1">
              <a:latin typeface="Times New Roman" charset="0"/>
            </a:endParaRPr>
          </a:p>
          <a:p>
            <a:pPr>
              <a:lnSpc>
                <a:spcPct val="80000"/>
              </a:lnSpc>
            </a:pPr>
            <a:r>
              <a:rPr lang="en-US" sz="800" b="1">
                <a:latin typeface="Times New Roman" charset="0"/>
              </a:rPr>
              <a:t>Facts</a:t>
            </a:r>
            <a:r>
              <a:rPr lang="en-US" sz="800">
                <a:latin typeface="Times New Roman" charset="0"/>
              </a:rPr>
              <a:t> </a:t>
            </a:r>
          </a:p>
          <a:p>
            <a:pPr>
              <a:lnSpc>
                <a:spcPct val="80000"/>
              </a:lnSpc>
            </a:pPr>
            <a:r>
              <a:rPr lang="en-US" sz="800">
                <a:latin typeface="Times New Roman" charset="0"/>
              </a:rPr>
              <a:t>Charles T. Schenck and Elizabeth Baer, charged with conspiring to print and circulate documents intended to cause insubordination within the military, were convicted of violating the Espionage Act of 1917. The act made it a crime to </a:t>
            </a:r>
            <a:r>
              <a:rPr lang="ja-JP" altLang="en-US" sz="800">
                <a:latin typeface="Times New Roman" charset="0"/>
              </a:rPr>
              <a:t>“</a:t>
            </a:r>
            <a:r>
              <a:rPr lang="en-US" sz="800">
                <a:latin typeface="Times New Roman" charset="0"/>
              </a:rPr>
              <a:t>willfully cause or attempt to cause insubordination, disloyalty, mutiny, or refusal of duty in the military ... or to willfully obstruct the recruiting service of the United States.</a:t>
            </a:r>
            <a:r>
              <a:rPr lang="ja-JP" altLang="en-US" sz="800">
                <a:latin typeface="Times New Roman" charset="0"/>
              </a:rPr>
              <a:t>”</a:t>
            </a:r>
            <a:r>
              <a:rPr lang="en-US" sz="800">
                <a:latin typeface="Times New Roman" charset="0"/>
              </a:rPr>
              <a:t> Schenck appealed the conviction to the Supreme Court of the United States, claiming all his actions were protected by the First Amendment. </a:t>
            </a:r>
            <a:endParaRPr lang="en-US" sz="800" b="1">
              <a:latin typeface="Times New Roman" charset="0"/>
            </a:endParaRPr>
          </a:p>
          <a:p>
            <a:pPr>
              <a:lnSpc>
                <a:spcPct val="80000"/>
              </a:lnSpc>
            </a:pPr>
            <a:r>
              <a:rPr lang="en-US" sz="800" b="1">
                <a:latin typeface="Times New Roman" charset="0"/>
              </a:rPr>
              <a:t>Issue</a:t>
            </a:r>
            <a:r>
              <a:rPr lang="en-US" sz="800">
                <a:latin typeface="Times New Roman" charset="0"/>
              </a:rPr>
              <a:t> </a:t>
            </a:r>
          </a:p>
          <a:p>
            <a:pPr>
              <a:lnSpc>
                <a:spcPct val="80000"/>
              </a:lnSpc>
            </a:pPr>
            <a:r>
              <a:rPr lang="en-US" sz="800">
                <a:latin typeface="Times New Roman" charset="0"/>
              </a:rPr>
              <a:t>Whether Schenck</a:t>
            </a:r>
            <a:r>
              <a:rPr lang="ja-JP" altLang="en-US" sz="800">
                <a:latin typeface="Times New Roman" charset="0"/>
              </a:rPr>
              <a:t>’</a:t>
            </a:r>
            <a:r>
              <a:rPr lang="en-US" sz="800">
                <a:latin typeface="Times New Roman" charset="0"/>
              </a:rPr>
              <a:t>s and Baer</a:t>
            </a:r>
            <a:r>
              <a:rPr lang="ja-JP" altLang="en-US" sz="800">
                <a:latin typeface="Times New Roman" charset="0"/>
              </a:rPr>
              <a:t>’</a:t>
            </a:r>
            <a:r>
              <a:rPr lang="en-US" sz="800">
                <a:latin typeface="Times New Roman" charset="0"/>
              </a:rPr>
              <a:t>s First Amendment right to freedom of speech were violated when they were convicted of conspiring to obstruct the recruitment and enlistment of service. </a:t>
            </a:r>
            <a:endParaRPr lang="en-US" sz="800" b="1">
              <a:latin typeface="Times New Roman" charset="0"/>
            </a:endParaRPr>
          </a:p>
          <a:p>
            <a:pPr>
              <a:lnSpc>
                <a:spcPct val="80000"/>
              </a:lnSpc>
            </a:pPr>
            <a:r>
              <a:rPr lang="en-US" sz="800" b="1">
                <a:latin typeface="Times New Roman" charset="0"/>
              </a:rPr>
              <a:t>Opinion</a:t>
            </a:r>
            <a:r>
              <a:rPr lang="en-US" sz="800">
                <a:latin typeface="Times New Roman" charset="0"/>
              </a:rPr>
              <a:t> </a:t>
            </a:r>
          </a:p>
          <a:p>
            <a:pPr>
              <a:lnSpc>
                <a:spcPct val="80000"/>
              </a:lnSpc>
            </a:pPr>
            <a:r>
              <a:rPr lang="en-US" sz="800">
                <a:latin typeface="Times New Roman" charset="0"/>
              </a:rPr>
              <a:t>The Court unanimously upheld the conviction of Schenck, not for violation of the Espionage Act, but rather for conspiracy to violate it. The Court found that the First Amendment did not apply in this case, and that Schenck</a:t>
            </a:r>
            <a:r>
              <a:rPr lang="ja-JP" altLang="en-US" sz="800">
                <a:latin typeface="Times New Roman" charset="0"/>
              </a:rPr>
              <a:t>’</a:t>
            </a:r>
            <a:r>
              <a:rPr lang="en-US" sz="800">
                <a:latin typeface="Times New Roman" charset="0"/>
              </a:rPr>
              <a:t>s speech was not constitutionally protected because it posed a </a:t>
            </a:r>
            <a:r>
              <a:rPr lang="ja-JP" altLang="en-US" sz="800">
                <a:latin typeface="Times New Roman" charset="0"/>
              </a:rPr>
              <a:t>“</a:t>
            </a:r>
            <a:r>
              <a:rPr lang="en-US" sz="800">
                <a:latin typeface="Times New Roman" charset="0"/>
              </a:rPr>
              <a:t>clear and present danger</a:t>
            </a:r>
            <a:r>
              <a:rPr lang="ja-JP" altLang="en-US" sz="800">
                <a:latin typeface="Times New Roman" charset="0"/>
              </a:rPr>
              <a:t>”</a:t>
            </a:r>
            <a:r>
              <a:rPr lang="en-US" sz="800">
                <a:latin typeface="Times New Roman" charset="0"/>
              </a:rPr>
              <a:t> to the country. The nation was involved in World War I, and the Court saw Schenck</a:t>
            </a:r>
            <a:r>
              <a:rPr lang="ja-JP" altLang="en-US" sz="800">
                <a:latin typeface="Times New Roman" charset="0"/>
              </a:rPr>
              <a:t>’</a:t>
            </a:r>
            <a:r>
              <a:rPr lang="en-US" sz="800">
                <a:latin typeface="Times New Roman" charset="0"/>
              </a:rPr>
              <a:t>s speech and action as counter-productive to the national war effort. The Court reasoned that certain speech could be curtailed, using the example of a situation where one cannot yell </a:t>
            </a:r>
            <a:r>
              <a:rPr lang="ja-JP" altLang="en-US" sz="800">
                <a:latin typeface="Times New Roman" charset="0"/>
              </a:rPr>
              <a:t>“</a:t>
            </a:r>
            <a:r>
              <a:rPr lang="en-US" sz="800">
                <a:latin typeface="Times New Roman" charset="0"/>
              </a:rPr>
              <a:t>fire</a:t>
            </a:r>
            <a:r>
              <a:rPr lang="ja-JP" altLang="en-US" sz="800">
                <a:latin typeface="Times New Roman" charset="0"/>
              </a:rPr>
              <a:t>”</a:t>
            </a:r>
            <a:r>
              <a:rPr lang="en-US" sz="800">
                <a:latin typeface="Times New Roman" charset="0"/>
              </a:rPr>
              <a:t> in a crowded theatre. </a:t>
            </a:r>
          </a:p>
          <a:p>
            <a:pPr>
              <a:lnSpc>
                <a:spcPct val="80000"/>
              </a:lnSpc>
            </a:pPr>
            <a:r>
              <a:rPr lang="en-US" sz="800">
                <a:latin typeface="Times New Roman" charset="0"/>
              </a:rPr>
              <a:t>  </a:t>
            </a:r>
            <a:endParaRPr lang="en-US" sz="800" b="1">
              <a:latin typeface="Times New Roman" charset="0"/>
              <a:hlinkClick r:id=""/>
            </a:endParaRPr>
          </a:p>
          <a:p>
            <a:pPr>
              <a:lnSpc>
                <a:spcPct val="80000"/>
              </a:lnSpc>
            </a:pPr>
            <a:r>
              <a:rPr lang="en-US" sz="800" b="1">
                <a:latin typeface="Times New Roman" charset="0"/>
                <a:hlinkClick r:id=""/>
              </a:rPr>
              <a:t>Debs v. United States</a:t>
            </a:r>
            <a:endParaRPr lang="en-US" sz="800" b="1">
              <a:latin typeface="Times New Roman" charset="0"/>
            </a:endParaRPr>
          </a:p>
          <a:p>
            <a:pPr>
              <a:lnSpc>
                <a:spcPct val="80000"/>
              </a:lnSpc>
            </a:pPr>
            <a:r>
              <a:rPr lang="en-US" sz="800" b="1">
                <a:latin typeface="Times New Roman" charset="0"/>
              </a:rPr>
              <a:t>Citation:</a:t>
            </a:r>
            <a:r>
              <a:rPr lang="en-US" sz="800">
                <a:latin typeface="Times New Roman" charset="0"/>
              </a:rPr>
              <a:t> 249 U.S. 211 (1919)	</a:t>
            </a:r>
            <a:r>
              <a:rPr lang="en-US" sz="800" b="1">
                <a:latin typeface="Times New Roman" charset="0"/>
              </a:rPr>
              <a:t>Concepts:</a:t>
            </a:r>
            <a:r>
              <a:rPr lang="en-US" sz="800">
                <a:latin typeface="Times New Roman" charset="0"/>
              </a:rPr>
              <a:t> Free Speech v. Congressional War Powers </a:t>
            </a:r>
            <a:endParaRPr lang="en-US" sz="800" b="1">
              <a:latin typeface="Times New Roman" charset="0"/>
            </a:endParaRPr>
          </a:p>
          <a:p>
            <a:pPr>
              <a:lnSpc>
                <a:spcPct val="80000"/>
              </a:lnSpc>
            </a:pPr>
            <a:r>
              <a:rPr lang="en-US" sz="800" b="1">
                <a:latin typeface="Times New Roman" charset="0"/>
              </a:rPr>
              <a:t>Facts</a:t>
            </a:r>
            <a:r>
              <a:rPr lang="en-US" sz="800">
                <a:latin typeface="Times New Roman" charset="0"/>
              </a:rPr>
              <a:t> </a:t>
            </a:r>
          </a:p>
          <a:p>
            <a:pPr>
              <a:lnSpc>
                <a:spcPct val="80000"/>
              </a:lnSpc>
            </a:pPr>
            <a:r>
              <a:rPr lang="en-US" sz="800">
                <a:latin typeface="Times New Roman" charset="0"/>
              </a:rPr>
              <a:t>Eugene V. Debs, a well-known socialist, gave a public speech to an assembly of people in Canton, Ohio. The speech was about the growth of socialism and contained statements which were intended to interfere with recruiting and advocated insubordination, disloyalty, and mutiny in the armed forces. Debs was arrested and charged with violating the Espionage Act of 1917. </a:t>
            </a:r>
            <a:endParaRPr lang="en-US" sz="800" b="1">
              <a:latin typeface="Times New Roman" charset="0"/>
            </a:endParaRPr>
          </a:p>
          <a:p>
            <a:pPr>
              <a:lnSpc>
                <a:spcPct val="80000"/>
              </a:lnSpc>
            </a:pPr>
            <a:r>
              <a:rPr lang="en-US" sz="800" b="1">
                <a:latin typeface="Times New Roman" charset="0"/>
              </a:rPr>
              <a:t>Issue</a:t>
            </a:r>
            <a:r>
              <a:rPr lang="en-US" sz="800">
                <a:latin typeface="Times New Roman" charset="0"/>
              </a:rPr>
              <a:t> </a:t>
            </a:r>
          </a:p>
          <a:p>
            <a:pPr>
              <a:lnSpc>
                <a:spcPct val="80000"/>
              </a:lnSpc>
            </a:pPr>
            <a:r>
              <a:rPr lang="en-US" sz="800">
                <a:latin typeface="Times New Roman" charset="0"/>
              </a:rPr>
              <a:t>Whether the United States violated the right of freedom of speech given to Debs in the First Amendment of the United States Constitution. </a:t>
            </a:r>
            <a:endParaRPr lang="en-US" sz="800" b="1">
              <a:latin typeface="Times New Roman" charset="0"/>
            </a:endParaRPr>
          </a:p>
          <a:p>
            <a:pPr>
              <a:lnSpc>
                <a:spcPct val="80000"/>
              </a:lnSpc>
            </a:pPr>
            <a:r>
              <a:rPr lang="en-US" sz="800" b="1">
                <a:latin typeface="Times New Roman" charset="0"/>
              </a:rPr>
              <a:t>Opinion</a:t>
            </a:r>
            <a:r>
              <a:rPr lang="en-US" sz="800">
                <a:latin typeface="Times New Roman" charset="0"/>
              </a:rPr>
              <a:t> </a:t>
            </a:r>
          </a:p>
          <a:p>
            <a:pPr>
              <a:lnSpc>
                <a:spcPct val="80000"/>
              </a:lnSpc>
            </a:pPr>
            <a:r>
              <a:rPr lang="en-US" sz="800">
                <a:latin typeface="Times New Roman" charset="0"/>
              </a:rPr>
              <a:t>The Supreme Court of the United States upheld the lower court</a:t>
            </a:r>
            <a:r>
              <a:rPr lang="ja-JP" altLang="en-US" sz="800">
                <a:latin typeface="Times New Roman" charset="0"/>
              </a:rPr>
              <a:t>’</a:t>
            </a:r>
            <a:r>
              <a:rPr lang="en-US" sz="800">
                <a:latin typeface="Times New Roman" charset="0"/>
              </a:rPr>
              <a:t>s decision in favor of the United States. The Court said that Debs had actually planned to discourage people from enlisting in the Armed Forces. The Court refused to grant him protection under the First Amendment freedom of speech clause, stating that Debs </a:t>
            </a:r>
            <a:r>
              <a:rPr lang="ja-JP" altLang="en-US" sz="800">
                <a:latin typeface="Times New Roman" charset="0"/>
              </a:rPr>
              <a:t>“</a:t>
            </a:r>
            <a:r>
              <a:rPr lang="en-US" sz="800">
                <a:latin typeface="Times New Roman" charset="0"/>
              </a:rPr>
              <a:t>used words [in his speech] with the purpose of obstructing the recruiting service.</a:t>
            </a:r>
            <a:r>
              <a:rPr lang="ja-JP" altLang="en-US" sz="800">
                <a:latin typeface="Times New Roman" charset="0"/>
              </a:rPr>
              <a:t>”</a:t>
            </a:r>
            <a:r>
              <a:rPr lang="en-US" sz="800">
                <a:latin typeface="Times New Roman" charset="0"/>
              </a:rPr>
              <a:t> Debs</a:t>
            </a:r>
            <a:r>
              <a:rPr lang="ja-JP" altLang="en-US" sz="800">
                <a:latin typeface="Times New Roman" charset="0"/>
              </a:rPr>
              <a:t>’</a:t>
            </a:r>
            <a:r>
              <a:rPr lang="en-US" sz="800">
                <a:latin typeface="Times New Roman" charset="0"/>
              </a:rPr>
              <a:t> conviction under the Espionage Act would stand, because his speech represented a danger to the safety of the United States. </a:t>
            </a:r>
          </a:p>
          <a:p>
            <a:pPr>
              <a:lnSpc>
                <a:spcPct val="80000"/>
              </a:lnSpc>
            </a:pPr>
            <a:endParaRPr lang="en-US" sz="800">
              <a:latin typeface="Times New Roman" charset="0"/>
            </a:endParaRPr>
          </a:p>
          <a:p>
            <a:pPr>
              <a:lnSpc>
                <a:spcPct val="80000"/>
              </a:lnSpc>
            </a:pPr>
            <a:r>
              <a:rPr lang="en-US" sz="800">
                <a:latin typeface="Times New Roman" charset="0"/>
              </a:rPr>
              <a:t>Abrams v US</a:t>
            </a:r>
          </a:p>
          <a:p>
            <a:pPr>
              <a:lnSpc>
                <a:spcPct val="80000"/>
              </a:lnSpc>
            </a:pPr>
            <a:r>
              <a:rPr lang="en-US" sz="800" b="1">
                <a:latin typeface="Times New Roman" charset="0"/>
              </a:rPr>
              <a:t>Facts of the Case</a:t>
            </a:r>
            <a:endParaRPr lang="en-US" sz="800">
              <a:latin typeface="Times New Roman" charset="0"/>
            </a:endParaRPr>
          </a:p>
          <a:p>
            <a:pPr>
              <a:lnSpc>
                <a:spcPct val="80000"/>
              </a:lnSpc>
            </a:pPr>
            <a:r>
              <a:rPr lang="en-US" sz="800">
                <a:latin typeface="Times New Roman" charset="0"/>
              </a:rPr>
              <a:t>The defendants were convicted on the basis of two leaflets they printed and threw from windows of a building. One leaflet signed "revolutionists" denounced the sending of American troops to Russia. The second leaflet, written in Yiddish, denounced the war and US efforts to impede the Russian Revolution. The defendants were charged and convicted for inciting resistance to the war effort and for urging curtailment of production of essential war material. They were sentenced to 20 years in prison.</a:t>
            </a:r>
            <a:endParaRPr lang="en-US" sz="800" b="1">
              <a:latin typeface="Times New Roman" charset="0"/>
            </a:endParaRPr>
          </a:p>
          <a:p>
            <a:pPr>
              <a:lnSpc>
                <a:spcPct val="80000"/>
              </a:lnSpc>
            </a:pPr>
            <a:r>
              <a:rPr lang="en-US" sz="800" b="1">
                <a:latin typeface="Times New Roman" charset="0"/>
              </a:rPr>
              <a:t>Question</a:t>
            </a:r>
            <a:endParaRPr lang="en-US" sz="800">
              <a:latin typeface="Times New Roman" charset="0"/>
            </a:endParaRPr>
          </a:p>
          <a:p>
            <a:pPr>
              <a:lnSpc>
                <a:spcPct val="80000"/>
              </a:lnSpc>
            </a:pPr>
            <a:r>
              <a:rPr lang="en-US" sz="800">
                <a:latin typeface="Times New Roman" charset="0"/>
              </a:rPr>
              <a:t>Do the amendments to the Espionage Act or the application of those amendments in this case violate the free speech clause of the First Amendment?</a:t>
            </a:r>
            <a:endParaRPr lang="en-US" sz="800" b="1">
              <a:latin typeface="Times New Roman" charset="0"/>
            </a:endParaRPr>
          </a:p>
          <a:p>
            <a:pPr>
              <a:lnSpc>
                <a:spcPct val="80000"/>
              </a:lnSpc>
            </a:pPr>
            <a:r>
              <a:rPr lang="en-US" sz="800" b="1">
                <a:latin typeface="Times New Roman" charset="0"/>
              </a:rPr>
              <a:t>Conclusion</a:t>
            </a:r>
            <a:endParaRPr lang="en-US" sz="800">
              <a:latin typeface="Times New Roman" charset="0"/>
            </a:endParaRPr>
          </a:p>
          <a:p>
            <a:pPr>
              <a:lnSpc>
                <a:spcPct val="80000"/>
              </a:lnSpc>
            </a:pPr>
            <a:r>
              <a:rPr lang="en-US" sz="800">
                <a:latin typeface="Times New Roman" charset="0"/>
              </a:rPr>
              <a:t>No and no. The act's amendments are constitutional and the defendants' convictions are affirmed. In Clarke's majority opinion, the leaflets are an appeal to violent revolution, a call for a general strike, and an attempt to curtail production of munitions. The leaflets had a tendency to encourage war resistance and to curtail war production. Holmes and Brandeis dissented on narrow ground: the necessary intent had not been shown. These views were to become a classic libertarian pronouncement.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w Cen MT" charset="0"/>
                <a:ea typeface="ＭＳ Ｐゴシック" charset="0"/>
                <a:cs typeface="ＭＳ Ｐゴシック" charset="0"/>
              </a:defRPr>
            </a:lvl1pPr>
            <a:lvl2pPr marL="742950" indent="-285750" eaLnBrk="0" hangingPunct="0">
              <a:defRPr sz="2400">
                <a:solidFill>
                  <a:schemeClr val="tx1"/>
                </a:solidFill>
                <a:latin typeface="Tw Cen MT" charset="0"/>
                <a:ea typeface="ＭＳ Ｐゴシック" charset="0"/>
              </a:defRPr>
            </a:lvl2pPr>
            <a:lvl3pPr marL="1143000" indent="-228600" eaLnBrk="0" hangingPunct="0">
              <a:defRPr sz="2400">
                <a:solidFill>
                  <a:schemeClr val="tx1"/>
                </a:solidFill>
                <a:latin typeface="Tw Cen MT" charset="0"/>
                <a:ea typeface="ＭＳ Ｐゴシック" charset="0"/>
              </a:defRPr>
            </a:lvl3pPr>
            <a:lvl4pPr marL="1600200" indent="-228600" eaLnBrk="0" hangingPunct="0">
              <a:defRPr sz="2400">
                <a:solidFill>
                  <a:schemeClr val="tx1"/>
                </a:solidFill>
                <a:latin typeface="Tw Cen MT" charset="0"/>
                <a:ea typeface="ＭＳ Ｐゴシック" charset="0"/>
              </a:defRPr>
            </a:lvl4pPr>
            <a:lvl5pPr marL="2057400" indent="-228600" eaLnBrk="0" hangingPunct="0">
              <a:defRPr sz="2400">
                <a:solidFill>
                  <a:schemeClr val="tx1"/>
                </a:solidFill>
                <a:latin typeface="Tw Cen MT" charset="0"/>
                <a:ea typeface="ＭＳ Ｐゴシック" charset="0"/>
              </a:defRPr>
            </a:lvl5pPr>
            <a:lvl6pPr marL="2514600" indent="-228600" eaLnBrk="0" fontAlgn="base" hangingPunct="0">
              <a:spcBef>
                <a:spcPct val="0"/>
              </a:spcBef>
              <a:spcAft>
                <a:spcPct val="0"/>
              </a:spcAft>
              <a:defRPr sz="2400">
                <a:solidFill>
                  <a:schemeClr val="tx1"/>
                </a:solidFill>
                <a:latin typeface="Tw Cen MT" charset="0"/>
                <a:ea typeface="ＭＳ Ｐゴシック" charset="0"/>
              </a:defRPr>
            </a:lvl6pPr>
            <a:lvl7pPr marL="2971800" indent="-228600" eaLnBrk="0" fontAlgn="base" hangingPunct="0">
              <a:spcBef>
                <a:spcPct val="0"/>
              </a:spcBef>
              <a:spcAft>
                <a:spcPct val="0"/>
              </a:spcAft>
              <a:defRPr sz="2400">
                <a:solidFill>
                  <a:schemeClr val="tx1"/>
                </a:solidFill>
                <a:latin typeface="Tw Cen MT" charset="0"/>
                <a:ea typeface="ＭＳ Ｐゴシック" charset="0"/>
              </a:defRPr>
            </a:lvl7pPr>
            <a:lvl8pPr marL="3429000" indent="-228600" eaLnBrk="0" fontAlgn="base" hangingPunct="0">
              <a:spcBef>
                <a:spcPct val="0"/>
              </a:spcBef>
              <a:spcAft>
                <a:spcPct val="0"/>
              </a:spcAft>
              <a:defRPr sz="2400">
                <a:solidFill>
                  <a:schemeClr val="tx1"/>
                </a:solidFill>
                <a:latin typeface="Tw Cen MT" charset="0"/>
                <a:ea typeface="ＭＳ Ｐゴシック" charset="0"/>
              </a:defRPr>
            </a:lvl8pPr>
            <a:lvl9pPr marL="3886200" indent="-228600" eaLnBrk="0" fontAlgn="base" hangingPunct="0">
              <a:spcBef>
                <a:spcPct val="0"/>
              </a:spcBef>
              <a:spcAft>
                <a:spcPct val="0"/>
              </a:spcAft>
              <a:defRPr sz="2400">
                <a:solidFill>
                  <a:schemeClr val="tx1"/>
                </a:solidFill>
                <a:latin typeface="Tw Cen MT" charset="0"/>
                <a:ea typeface="ＭＳ Ｐゴシック" charset="0"/>
              </a:defRPr>
            </a:lvl9pPr>
          </a:lstStyle>
          <a:p>
            <a:pPr eaLnBrk="1" hangingPunct="1"/>
            <a:fld id="{1E46CC1A-A921-8040-85D0-40760B0EAF4D}" type="slidenum">
              <a:rPr lang="en-US" sz="1200">
                <a:latin typeface="Calibri" charset="0"/>
              </a:rPr>
              <a:pPr eaLnBrk="1" hangingPunct="1"/>
              <a:t>7</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w Cen MT" charset="0"/>
                <a:ea typeface="ＭＳ Ｐゴシック" charset="0"/>
                <a:cs typeface="ＭＳ Ｐゴシック" charset="0"/>
              </a:defRPr>
            </a:lvl1pPr>
            <a:lvl2pPr marL="742950" indent="-285750" eaLnBrk="0" hangingPunct="0">
              <a:defRPr sz="2400">
                <a:solidFill>
                  <a:schemeClr val="tx1"/>
                </a:solidFill>
                <a:latin typeface="Tw Cen MT" charset="0"/>
                <a:ea typeface="ＭＳ Ｐゴシック" charset="0"/>
              </a:defRPr>
            </a:lvl2pPr>
            <a:lvl3pPr marL="1143000" indent="-228600" eaLnBrk="0" hangingPunct="0">
              <a:defRPr sz="2400">
                <a:solidFill>
                  <a:schemeClr val="tx1"/>
                </a:solidFill>
                <a:latin typeface="Tw Cen MT" charset="0"/>
                <a:ea typeface="ＭＳ Ｐゴシック" charset="0"/>
              </a:defRPr>
            </a:lvl3pPr>
            <a:lvl4pPr marL="1600200" indent="-228600" eaLnBrk="0" hangingPunct="0">
              <a:defRPr sz="2400">
                <a:solidFill>
                  <a:schemeClr val="tx1"/>
                </a:solidFill>
                <a:latin typeface="Tw Cen MT" charset="0"/>
                <a:ea typeface="ＭＳ Ｐゴシック" charset="0"/>
              </a:defRPr>
            </a:lvl4pPr>
            <a:lvl5pPr marL="2057400" indent="-228600" eaLnBrk="0" hangingPunct="0">
              <a:defRPr sz="2400">
                <a:solidFill>
                  <a:schemeClr val="tx1"/>
                </a:solidFill>
                <a:latin typeface="Tw Cen MT" charset="0"/>
                <a:ea typeface="ＭＳ Ｐゴシック" charset="0"/>
              </a:defRPr>
            </a:lvl5pPr>
            <a:lvl6pPr marL="2514600" indent="-228600" eaLnBrk="0" fontAlgn="base" hangingPunct="0">
              <a:spcBef>
                <a:spcPct val="0"/>
              </a:spcBef>
              <a:spcAft>
                <a:spcPct val="0"/>
              </a:spcAft>
              <a:defRPr sz="2400">
                <a:solidFill>
                  <a:schemeClr val="tx1"/>
                </a:solidFill>
                <a:latin typeface="Tw Cen MT" charset="0"/>
                <a:ea typeface="ＭＳ Ｐゴシック" charset="0"/>
              </a:defRPr>
            </a:lvl6pPr>
            <a:lvl7pPr marL="2971800" indent="-228600" eaLnBrk="0" fontAlgn="base" hangingPunct="0">
              <a:spcBef>
                <a:spcPct val="0"/>
              </a:spcBef>
              <a:spcAft>
                <a:spcPct val="0"/>
              </a:spcAft>
              <a:defRPr sz="2400">
                <a:solidFill>
                  <a:schemeClr val="tx1"/>
                </a:solidFill>
                <a:latin typeface="Tw Cen MT" charset="0"/>
                <a:ea typeface="ＭＳ Ｐゴシック" charset="0"/>
              </a:defRPr>
            </a:lvl7pPr>
            <a:lvl8pPr marL="3429000" indent="-228600" eaLnBrk="0" fontAlgn="base" hangingPunct="0">
              <a:spcBef>
                <a:spcPct val="0"/>
              </a:spcBef>
              <a:spcAft>
                <a:spcPct val="0"/>
              </a:spcAft>
              <a:defRPr sz="2400">
                <a:solidFill>
                  <a:schemeClr val="tx1"/>
                </a:solidFill>
                <a:latin typeface="Tw Cen MT" charset="0"/>
                <a:ea typeface="ＭＳ Ｐゴシック" charset="0"/>
              </a:defRPr>
            </a:lvl8pPr>
            <a:lvl9pPr marL="3886200" indent="-228600" eaLnBrk="0" fontAlgn="base" hangingPunct="0">
              <a:spcBef>
                <a:spcPct val="0"/>
              </a:spcBef>
              <a:spcAft>
                <a:spcPct val="0"/>
              </a:spcAft>
              <a:defRPr sz="2400">
                <a:solidFill>
                  <a:schemeClr val="tx1"/>
                </a:solidFill>
                <a:latin typeface="Tw Cen MT" charset="0"/>
                <a:ea typeface="ＭＳ Ｐゴシック" charset="0"/>
              </a:defRPr>
            </a:lvl9pPr>
          </a:lstStyle>
          <a:p>
            <a:pPr eaLnBrk="1" hangingPunct="1"/>
            <a:fld id="{5F2C08C3-FC37-3B45-8B54-F07301C359C8}" type="slidenum">
              <a:rPr lang="en-US" sz="1200">
                <a:latin typeface="Calibri" charset="0"/>
              </a:rPr>
              <a:pPr eaLnBrk="1" hangingPunct="1"/>
              <a:t>9</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4403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r>
              <a:rPr lang="en-US" sz="1000" i="1"/>
              <a:t>11</a:t>
            </a:r>
          </a:p>
        </p:txBody>
      </p:sp>
      <p:sp>
        <p:nvSpPr>
          <p:cNvPr id="4403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4403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44038" name="Rectangle 6"/>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4039"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4608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r>
              <a:rPr lang="en-US" sz="1000" i="1"/>
              <a:t>13</a:t>
            </a:r>
          </a:p>
        </p:txBody>
      </p:sp>
      <p:sp>
        <p:nvSpPr>
          <p:cNvPr id="4608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4608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46086" name="Rectangle 6"/>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6087"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5120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r>
              <a:rPr lang="en-US" sz="1000" i="1"/>
              <a:t>15</a:t>
            </a:r>
          </a:p>
        </p:txBody>
      </p:sp>
      <p:sp>
        <p:nvSpPr>
          <p:cNvPr id="5120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5120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51206" name="Rectangle 6"/>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atin typeface="Times New Roman" charset="0"/>
              </a:rPr>
              <a:t>Bad sign—US military</a:t>
            </a:r>
            <a:r>
              <a:rPr lang="ja-JP" altLang="en-US">
                <a:latin typeface="Times New Roman" charset="0"/>
              </a:rPr>
              <a:t>’</a:t>
            </a:r>
            <a:r>
              <a:rPr lang="en-US">
                <a:latin typeface="Times New Roman" charset="0"/>
              </a:rPr>
              <a:t>s most recent battle experience was chasing Pancho Villa in Mexico but did not catch him. </a:t>
            </a:r>
          </a:p>
          <a:p>
            <a:r>
              <a:rPr lang="en-US">
                <a:latin typeface="Times New Roman" charset="0"/>
              </a:rPr>
              <a:t>Selective Service Act called for all men aged 21-30 then raised to 18-45</a:t>
            </a:r>
          </a:p>
        </p:txBody>
      </p:sp>
      <p:sp>
        <p:nvSpPr>
          <p:cNvPr id="51207"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w Cen MT" charset="0"/>
                <a:ea typeface="ＭＳ Ｐゴシック" charset="0"/>
                <a:cs typeface="ＭＳ Ｐゴシック" charset="0"/>
              </a:defRPr>
            </a:lvl1pPr>
            <a:lvl2pPr marL="742950" indent="-285750" eaLnBrk="0" hangingPunct="0">
              <a:defRPr sz="2400">
                <a:solidFill>
                  <a:schemeClr val="tx1"/>
                </a:solidFill>
                <a:latin typeface="Tw Cen MT" charset="0"/>
                <a:ea typeface="ＭＳ Ｐゴシック" charset="0"/>
              </a:defRPr>
            </a:lvl2pPr>
            <a:lvl3pPr marL="1143000" indent="-228600" eaLnBrk="0" hangingPunct="0">
              <a:defRPr sz="2400">
                <a:solidFill>
                  <a:schemeClr val="tx1"/>
                </a:solidFill>
                <a:latin typeface="Tw Cen MT" charset="0"/>
                <a:ea typeface="ＭＳ Ｐゴシック" charset="0"/>
              </a:defRPr>
            </a:lvl3pPr>
            <a:lvl4pPr marL="1600200" indent="-228600" eaLnBrk="0" hangingPunct="0">
              <a:defRPr sz="2400">
                <a:solidFill>
                  <a:schemeClr val="tx1"/>
                </a:solidFill>
                <a:latin typeface="Tw Cen MT" charset="0"/>
                <a:ea typeface="ＭＳ Ｐゴシック" charset="0"/>
              </a:defRPr>
            </a:lvl4pPr>
            <a:lvl5pPr marL="2057400" indent="-228600" eaLnBrk="0" hangingPunct="0">
              <a:defRPr sz="2400">
                <a:solidFill>
                  <a:schemeClr val="tx1"/>
                </a:solidFill>
                <a:latin typeface="Tw Cen MT" charset="0"/>
                <a:ea typeface="ＭＳ Ｐゴシック" charset="0"/>
              </a:defRPr>
            </a:lvl5pPr>
            <a:lvl6pPr marL="2514600" indent="-228600" eaLnBrk="0" fontAlgn="base" hangingPunct="0">
              <a:spcBef>
                <a:spcPct val="0"/>
              </a:spcBef>
              <a:spcAft>
                <a:spcPct val="0"/>
              </a:spcAft>
              <a:defRPr sz="2400">
                <a:solidFill>
                  <a:schemeClr val="tx1"/>
                </a:solidFill>
                <a:latin typeface="Tw Cen MT" charset="0"/>
                <a:ea typeface="ＭＳ Ｐゴシック" charset="0"/>
              </a:defRPr>
            </a:lvl6pPr>
            <a:lvl7pPr marL="2971800" indent="-228600" eaLnBrk="0" fontAlgn="base" hangingPunct="0">
              <a:spcBef>
                <a:spcPct val="0"/>
              </a:spcBef>
              <a:spcAft>
                <a:spcPct val="0"/>
              </a:spcAft>
              <a:defRPr sz="2400">
                <a:solidFill>
                  <a:schemeClr val="tx1"/>
                </a:solidFill>
                <a:latin typeface="Tw Cen MT" charset="0"/>
                <a:ea typeface="ＭＳ Ｐゴシック" charset="0"/>
              </a:defRPr>
            </a:lvl7pPr>
            <a:lvl8pPr marL="3429000" indent="-228600" eaLnBrk="0" fontAlgn="base" hangingPunct="0">
              <a:spcBef>
                <a:spcPct val="0"/>
              </a:spcBef>
              <a:spcAft>
                <a:spcPct val="0"/>
              </a:spcAft>
              <a:defRPr sz="2400">
                <a:solidFill>
                  <a:schemeClr val="tx1"/>
                </a:solidFill>
                <a:latin typeface="Tw Cen MT" charset="0"/>
                <a:ea typeface="ＭＳ Ｐゴシック" charset="0"/>
              </a:defRPr>
            </a:lvl8pPr>
            <a:lvl9pPr marL="3886200" indent="-228600" eaLnBrk="0" fontAlgn="base" hangingPunct="0">
              <a:spcBef>
                <a:spcPct val="0"/>
              </a:spcBef>
              <a:spcAft>
                <a:spcPct val="0"/>
              </a:spcAft>
              <a:defRPr sz="2400">
                <a:solidFill>
                  <a:schemeClr val="tx1"/>
                </a:solidFill>
                <a:latin typeface="Tw Cen MT" charset="0"/>
                <a:ea typeface="ＭＳ Ｐゴシック" charset="0"/>
              </a:defRPr>
            </a:lvl9pPr>
          </a:lstStyle>
          <a:p>
            <a:pPr eaLnBrk="1" hangingPunct="1"/>
            <a:fld id="{7083B180-B179-B848-8570-0A384661D9C7}" type="slidenum">
              <a:rPr lang="en-US" sz="1200">
                <a:latin typeface="Calibri" charset="0"/>
              </a:rPr>
              <a:pPr eaLnBrk="1" hangingPunct="1"/>
              <a:t>18</a:t>
            </a:fld>
            <a:endParaRPr 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Text Box 1"/>
          <p:cNvSpPr txBox="1">
            <a:spLocks noChangeArrowheads="1"/>
          </p:cNvSpPr>
          <p:nvPr/>
        </p:nvSpPr>
        <p:spPr bwMode="auto">
          <a:xfrm>
            <a:off x="1152525" y="685362"/>
            <a:ext cx="4554538" cy="3429996"/>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49154" name="Rectangle 2"/>
          <p:cNvSpPr txBox="1">
            <a:spLocks noGrp="1" noChangeArrowheads="1"/>
          </p:cNvSpPr>
          <p:nvPr>
            <p:ph type="body"/>
          </p:nvPr>
        </p:nvSpPr>
        <p:spPr bwMode="auto">
          <a:xfrm>
            <a:off x="1060451" y="4349656"/>
            <a:ext cx="4741863" cy="3512877"/>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5381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93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r>
              <a:rPr lang="en-US" sz="1000" i="1"/>
              <a:t>18</a:t>
            </a:r>
          </a:p>
        </p:txBody>
      </p:sp>
      <p:sp>
        <p:nvSpPr>
          <p:cNvPr id="3994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94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942" name="Rectangle 6"/>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9943"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1625"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1625"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5217DBE4-73D8-154E-A4BA-3B5BE3A2B51E}" type="slidenum">
              <a:rPr lang="en-US"/>
              <a:pPr>
                <a:defRPr/>
              </a:pPr>
              <a:t>‹#›</a:t>
            </a:fld>
            <a:endParaRPr lang="en-US"/>
          </a:p>
        </p:txBody>
      </p:sp>
    </p:spTree>
    <p:extLst>
      <p:ext uri="{BB962C8B-B14F-4D97-AF65-F5344CB8AC3E}">
        <p14:creationId xmlns:p14="http://schemas.microsoft.com/office/powerpoint/2010/main" val="4289565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5BAAF297-6812-C246-B974-4BB0893EE8E8}" type="slidenum">
              <a:rPr lang="en-US"/>
              <a:pPr>
                <a:defRPr/>
              </a:pPr>
              <a:t>‹#›</a:t>
            </a:fld>
            <a:endParaRPr lang="en-US"/>
          </a:p>
        </p:txBody>
      </p:sp>
    </p:spTree>
    <p:extLst>
      <p:ext uri="{BB962C8B-B14F-4D97-AF65-F5344CB8AC3E}">
        <p14:creationId xmlns:p14="http://schemas.microsoft.com/office/powerpoint/2010/main" val="3430461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2/5/19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1" Type="http://schemas.openxmlformats.org/officeDocument/2006/relationships/slideLayout" Target="../slideLayouts/slideLayout12.xml"/><Relationship Id="rId2"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jpeg"/><Relationship Id="rId3" Type="http://schemas.openxmlformats.org/officeDocument/2006/relationships/image" Target="../media/image2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3.jpeg"/><Relationship Id="rId1" Type="http://schemas.openxmlformats.org/officeDocument/2006/relationships/tags" Target="../tags/tag2.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8000" y="381000"/>
            <a:ext cx="8128000" cy="6096000"/>
          </a:xfrm>
          <a:prstGeom prst="rect">
            <a:avLst/>
          </a:prstGeom>
        </p:spPr>
      </p:pic>
    </p:spTree>
    <p:extLst>
      <p:ext uri="{BB962C8B-B14F-4D97-AF65-F5344CB8AC3E}">
        <p14:creationId xmlns:p14="http://schemas.microsoft.com/office/powerpoint/2010/main" val="22640954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229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2292" name="Rectangle 4"/>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2293" name="Rectangle 5"/>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2294" name="Rectangle 6"/>
          <p:cNvSpPr>
            <a:spLocks noGrp="1" noChangeArrowheads="1"/>
          </p:cNvSpPr>
          <p:nvPr>
            <p:ph type="title"/>
          </p:nvPr>
        </p:nvSpPr>
        <p:spPr>
          <a:xfrm>
            <a:off x="152400" y="0"/>
            <a:ext cx="8763000" cy="8382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dirty="0">
                <a:latin typeface="Rockwell"/>
                <a:cs typeface="Rockwell"/>
              </a:rPr>
              <a:t>Freedom of the Seas</a:t>
            </a:r>
          </a:p>
        </p:txBody>
      </p:sp>
      <p:sp>
        <p:nvSpPr>
          <p:cNvPr id="12295" name="Rectangle 7"/>
          <p:cNvSpPr>
            <a:spLocks noGrp="1" noChangeArrowheads="1"/>
          </p:cNvSpPr>
          <p:nvPr>
            <p:ph type="body" idx="1"/>
          </p:nvPr>
        </p:nvSpPr>
        <p:spPr>
          <a:xfrm>
            <a:off x="152400" y="762000"/>
            <a:ext cx="8991600" cy="60960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Autofit/>
          </a:bodyPr>
          <a:lstStyle/>
          <a:p>
            <a:pPr>
              <a:lnSpc>
                <a:spcPct val="95000"/>
              </a:lnSpc>
              <a:spcBef>
                <a:spcPct val="10000"/>
              </a:spcBef>
            </a:pPr>
            <a:r>
              <a:rPr lang="en-US" sz="3600" dirty="0">
                <a:latin typeface="Rockwell"/>
                <a:cs typeface="Rockwell"/>
              </a:rPr>
              <a:t>England began a blockade around Germany to cut off war supplies:</a:t>
            </a:r>
          </a:p>
          <a:p>
            <a:pPr lvl="1">
              <a:lnSpc>
                <a:spcPct val="95000"/>
              </a:lnSpc>
              <a:spcBef>
                <a:spcPct val="10000"/>
              </a:spcBef>
            </a:pPr>
            <a:r>
              <a:rPr lang="en-US" sz="3200" dirty="0">
                <a:latin typeface="Rockwell"/>
                <a:cs typeface="Rockwell"/>
              </a:rPr>
              <a:t>Wilson protested that the blockade infringed on America</a:t>
            </a:r>
            <a:r>
              <a:rPr lang="ja-JP" altLang="en-US" sz="3200" dirty="0">
                <a:latin typeface="Rockwell"/>
                <a:cs typeface="Rockwell"/>
              </a:rPr>
              <a:t>’</a:t>
            </a:r>
            <a:r>
              <a:rPr lang="en-US" sz="3200" dirty="0">
                <a:latin typeface="Rockwell"/>
                <a:cs typeface="Rockwell"/>
              </a:rPr>
              <a:t>s right to trade as a neutral nation </a:t>
            </a:r>
          </a:p>
          <a:p>
            <a:pPr lvl="1">
              <a:lnSpc>
                <a:spcPct val="95000"/>
              </a:lnSpc>
              <a:spcBef>
                <a:spcPct val="10000"/>
              </a:spcBef>
            </a:pPr>
            <a:r>
              <a:rPr lang="en-US" sz="3200" dirty="0">
                <a:latin typeface="Rockwell"/>
                <a:cs typeface="Rockwell"/>
              </a:rPr>
              <a:t>But the flood of Allied war orders helped fuel the U.S. economy</a:t>
            </a:r>
          </a:p>
          <a:p>
            <a:pPr lvl="1">
              <a:lnSpc>
                <a:spcPct val="95000"/>
              </a:lnSpc>
              <a:spcBef>
                <a:spcPct val="10000"/>
              </a:spcBef>
            </a:pPr>
            <a:r>
              <a:rPr lang="en-US" sz="3200" dirty="0">
                <a:latin typeface="Rockwell"/>
                <a:cs typeface="Rockwell"/>
              </a:rPr>
              <a:t>Loans &amp; trade drew the U.S. closer to the Allies while trade with Germany all but ended</a:t>
            </a:r>
          </a:p>
        </p:txBody>
      </p:sp>
      <p:sp>
        <p:nvSpPr>
          <p:cNvPr id="305163" name="AutoShape 11"/>
          <p:cNvSpPr>
            <a:spLocks noChangeArrowheads="1"/>
          </p:cNvSpPr>
          <p:nvPr/>
        </p:nvSpPr>
        <p:spPr bwMode="auto">
          <a:xfrm>
            <a:off x="1752600" y="914400"/>
            <a:ext cx="5867400" cy="990600"/>
          </a:xfrm>
          <a:prstGeom prst="wedgeRectCallout">
            <a:avLst>
              <a:gd name="adj1" fmla="val 47241"/>
              <a:gd name="adj2" fmla="val 367306"/>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lnSpc>
                <a:spcPct val="80000"/>
              </a:lnSpc>
            </a:pPr>
            <a:r>
              <a:rPr lang="en-US" sz="2800" dirty="0">
                <a:solidFill>
                  <a:schemeClr val="bg1"/>
                </a:solidFill>
                <a:latin typeface="Rockwell"/>
                <a:cs typeface="Rockwell"/>
              </a:rPr>
              <a:t>By 1916, the U.S. was a </a:t>
            </a:r>
            <a:r>
              <a:rPr lang="ja-JP" altLang="en-US" sz="2800" dirty="0">
                <a:solidFill>
                  <a:schemeClr val="bg1"/>
                </a:solidFill>
                <a:latin typeface="Rockwell"/>
                <a:cs typeface="Rockwell"/>
              </a:rPr>
              <a:t>“</a:t>
            </a:r>
            <a:r>
              <a:rPr lang="en-US" sz="2800" dirty="0">
                <a:solidFill>
                  <a:schemeClr val="bg1"/>
                </a:solidFill>
                <a:latin typeface="Rockwell"/>
                <a:cs typeface="Rockwell"/>
              </a:rPr>
              <a:t>neutral</a:t>
            </a:r>
            <a:r>
              <a:rPr lang="ja-JP" altLang="en-US" sz="2800" dirty="0">
                <a:solidFill>
                  <a:schemeClr val="bg1"/>
                </a:solidFill>
                <a:latin typeface="Rockwell"/>
                <a:cs typeface="Rockwell"/>
              </a:rPr>
              <a:t>”</a:t>
            </a:r>
            <a:r>
              <a:rPr lang="en-US" sz="2800" dirty="0">
                <a:solidFill>
                  <a:schemeClr val="bg1"/>
                </a:solidFill>
                <a:latin typeface="Rockwell"/>
                <a:cs typeface="Rockwell"/>
              </a:rPr>
              <a:t> nation in name only</a:t>
            </a:r>
          </a:p>
        </p:txBody>
      </p:sp>
      <p:sp>
        <p:nvSpPr>
          <p:cNvPr id="305164" name="AutoShape 12"/>
          <p:cNvSpPr>
            <a:spLocks noChangeArrowheads="1"/>
          </p:cNvSpPr>
          <p:nvPr/>
        </p:nvSpPr>
        <p:spPr bwMode="auto">
          <a:xfrm>
            <a:off x="152400" y="2590800"/>
            <a:ext cx="8839200" cy="990600"/>
          </a:xfrm>
          <a:prstGeom prst="wedgeRectCallout">
            <a:avLst>
              <a:gd name="adj1" fmla="val -29472"/>
              <a:gd name="adj2" fmla="val 206412"/>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lnSpc>
                <a:spcPct val="80000"/>
              </a:lnSpc>
            </a:pPr>
            <a:r>
              <a:rPr lang="en-US" sz="2800">
                <a:solidFill>
                  <a:schemeClr val="bg1"/>
                </a:solidFill>
                <a:latin typeface="Rockwell"/>
                <a:cs typeface="Rockwell"/>
              </a:rPr>
              <a:t>The U.S. gave $2.5 billion in loans to the Allies, but only $27 million to the Central Powers</a:t>
            </a:r>
          </a:p>
        </p:txBody>
      </p:sp>
      <p:sp>
        <p:nvSpPr>
          <p:cNvPr id="305165" name="AutoShape 13"/>
          <p:cNvSpPr>
            <a:spLocks noChangeArrowheads="1"/>
          </p:cNvSpPr>
          <p:nvPr/>
        </p:nvSpPr>
        <p:spPr bwMode="auto">
          <a:xfrm>
            <a:off x="152400" y="3733800"/>
            <a:ext cx="8839200" cy="990600"/>
          </a:xfrm>
          <a:prstGeom prst="wedgeRectCallout">
            <a:avLst>
              <a:gd name="adj1" fmla="val 880"/>
              <a:gd name="adj2" fmla="val 93431"/>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lnSpc>
                <a:spcPct val="80000"/>
              </a:lnSpc>
            </a:pPr>
            <a:r>
              <a:rPr lang="en-US" sz="2800">
                <a:solidFill>
                  <a:schemeClr val="bg1"/>
                </a:solidFill>
                <a:latin typeface="Rockwell"/>
                <a:cs typeface="Rockwell"/>
              </a:rPr>
              <a:t>Trade with the Allies caused U.S. trade to jump from $2 billion to  $6 billion from 1913 to 1916</a:t>
            </a:r>
          </a:p>
        </p:txBody>
      </p:sp>
    </p:spTree>
    <p:extLst>
      <p:ext uri="{BB962C8B-B14F-4D97-AF65-F5344CB8AC3E}">
        <p14:creationId xmlns:p14="http://schemas.microsoft.com/office/powerpoint/2010/main" val="3019318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5164"/>
                                        </p:tgtEl>
                                        <p:attrNameLst>
                                          <p:attrName>style.visibility</p:attrName>
                                        </p:attrNameLst>
                                      </p:cBhvr>
                                      <p:to>
                                        <p:strVal val="visible"/>
                                      </p:to>
                                    </p:set>
                                    <p:anim calcmode="lin" valueType="num">
                                      <p:cBhvr>
                                        <p:cTn id="7" dur="500" fill="hold"/>
                                        <p:tgtEl>
                                          <p:spTgt spid="305164"/>
                                        </p:tgtEl>
                                        <p:attrNameLst>
                                          <p:attrName>ppt_w</p:attrName>
                                        </p:attrNameLst>
                                      </p:cBhvr>
                                      <p:tavLst>
                                        <p:tav tm="0">
                                          <p:val>
                                            <p:fltVal val="0"/>
                                          </p:val>
                                        </p:tav>
                                        <p:tav tm="100000">
                                          <p:val>
                                            <p:strVal val="#ppt_w"/>
                                          </p:val>
                                        </p:tav>
                                      </p:tavLst>
                                    </p:anim>
                                    <p:anim calcmode="lin" valueType="num">
                                      <p:cBhvr>
                                        <p:cTn id="8" dur="500" fill="hold"/>
                                        <p:tgtEl>
                                          <p:spTgt spid="305164"/>
                                        </p:tgtEl>
                                        <p:attrNameLst>
                                          <p:attrName>ppt_h</p:attrName>
                                        </p:attrNameLst>
                                      </p:cBhvr>
                                      <p:tavLst>
                                        <p:tav tm="0">
                                          <p:val>
                                            <p:fltVal val="0"/>
                                          </p:val>
                                        </p:tav>
                                        <p:tav tm="100000">
                                          <p:val>
                                            <p:strVal val="#ppt_h"/>
                                          </p:val>
                                        </p:tav>
                                      </p:tavLst>
                                    </p:anim>
                                    <p:animEffect transition="in" filter="fade">
                                      <p:cBhvr>
                                        <p:cTn id="9" dur="500"/>
                                        <p:tgtEl>
                                          <p:spTgt spid="305164"/>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05165"/>
                                        </p:tgtEl>
                                        <p:attrNameLst>
                                          <p:attrName>style.visibility</p:attrName>
                                        </p:attrNameLst>
                                      </p:cBhvr>
                                      <p:to>
                                        <p:strVal val="visible"/>
                                      </p:to>
                                    </p:set>
                                    <p:anim calcmode="lin" valueType="num">
                                      <p:cBhvr>
                                        <p:cTn id="13" dur="500" fill="hold"/>
                                        <p:tgtEl>
                                          <p:spTgt spid="305165"/>
                                        </p:tgtEl>
                                        <p:attrNameLst>
                                          <p:attrName>ppt_w</p:attrName>
                                        </p:attrNameLst>
                                      </p:cBhvr>
                                      <p:tavLst>
                                        <p:tav tm="0">
                                          <p:val>
                                            <p:fltVal val="0"/>
                                          </p:val>
                                        </p:tav>
                                        <p:tav tm="100000">
                                          <p:val>
                                            <p:strVal val="#ppt_w"/>
                                          </p:val>
                                        </p:tav>
                                      </p:tavLst>
                                    </p:anim>
                                    <p:anim calcmode="lin" valueType="num">
                                      <p:cBhvr>
                                        <p:cTn id="14" dur="500" fill="hold"/>
                                        <p:tgtEl>
                                          <p:spTgt spid="305165"/>
                                        </p:tgtEl>
                                        <p:attrNameLst>
                                          <p:attrName>ppt_h</p:attrName>
                                        </p:attrNameLst>
                                      </p:cBhvr>
                                      <p:tavLst>
                                        <p:tav tm="0">
                                          <p:val>
                                            <p:fltVal val="0"/>
                                          </p:val>
                                        </p:tav>
                                        <p:tav tm="100000">
                                          <p:val>
                                            <p:strVal val="#ppt_h"/>
                                          </p:val>
                                        </p:tav>
                                      </p:tavLst>
                                    </p:anim>
                                    <p:animEffect transition="in" filter="fade">
                                      <p:cBhvr>
                                        <p:cTn id="15" dur="500"/>
                                        <p:tgtEl>
                                          <p:spTgt spid="30516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305163"/>
                                        </p:tgtEl>
                                        <p:attrNameLst>
                                          <p:attrName>style.visibility</p:attrName>
                                        </p:attrNameLst>
                                      </p:cBhvr>
                                      <p:to>
                                        <p:strVal val="visible"/>
                                      </p:to>
                                    </p:set>
                                    <p:anim calcmode="lin" valueType="num">
                                      <p:cBhvr>
                                        <p:cTn id="20" dur="500" fill="hold"/>
                                        <p:tgtEl>
                                          <p:spTgt spid="305163"/>
                                        </p:tgtEl>
                                        <p:attrNameLst>
                                          <p:attrName>ppt_w</p:attrName>
                                        </p:attrNameLst>
                                      </p:cBhvr>
                                      <p:tavLst>
                                        <p:tav tm="0">
                                          <p:val>
                                            <p:fltVal val="0"/>
                                          </p:val>
                                        </p:tav>
                                        <p:tav tm="100000">
                                          <p:val>
                                            <p:strVal val="#ppt_w"/>
                                          </p:val>
                                        </p:tav>
                                      </p:tavLst>
                                    </p:anim>
                                    <p:anim calcmode="lin" valueType="num">
                                      <p:cBhvr>
                                        <p:cTn id="21" dur="500" fill="hold"/>
                                        <p:tgtEl>
                                          <p:spTgt spid="305163"/>
                                        </p:tgtEl>
                                        <p:attrNameLst>
                                          <p:attrName>ppt_h</p:attrName>
                                        </p:attrNameLst>
                                      </p:cBhvr>
                                      <p:tavLst>
                                        <p:tav tm="0">
                                          <p:val>
                                            <p:fltVal val="0"/>
                                          </p:val>
                                        </p:tav>
                                        <p:tav tm="100000">
                                          <p:val>
                                            <p:strVal val="#ppt_h"/>
                                          </p:val>
                                        </p:tav>
                                      </p:tavLst>
                                    </p:anim>
                                    <p:animEffect transition="in" filter="fade">
                                      <p:cBhvr>
                                        <p:cTn id="22" dur="500"/>
                                        <p:tgtEl>
                                          <p:spTgt spid="305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63" grpId="0" animBg="1"/>
      <p:bldP spid="305164" grpId="0" animBg="1"/>
      <p:bldP spid="3051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Rockwell"/>
                <a:cs typeface="Rockwell"/>
              </a:rPr>
              <a:t>US War Policy</a:t>
            </a:r>
            <a:endParaRPr lang="en-US" dirty="0">
              <a:latin typeface="Rockwell"/>
              <a:cs typeface="Rockwell"/>
            </a:endParaRPr>
          </a:p>
        </p:txBody>
      </p:sp>
      <p:sp>
        <p:nvSpPr>
          <p:cNvPr id="3" name="Content Placeholder 2"/>
          <p:cNvSpPr>
            <a:spLocks noGrp="1"/>
          </p:cNvSpPr>
          <p:nvPr>
            <p:ph idx="1"/>
          </p:nvPr>
        </p:nvSpPr>
        <p:spPr/>
        <p:txBody>
          <a:bodyPr/>
          <a:lstStyle/>
          <a:p>
            <a:r>
              <a:rPr lang="en-US" dirty="0" smtClean="0">
                <a:latin typeface="Rockwell"/>
                <a:cs typeface="Rockwell"/>
              </a:rPr>
              <a:t>Neutral militarily, not economically </a:t>
            </a:r>
            <a:endParaRPr lang="en-US" dirty="0">
              <a:latin typeface="Rockwell"/>
              <a:cs typeface="Rockwell"/>
            </a:endParaRPr>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141614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536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5364" name="Rectangle 4"/>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5365" name="Rectangle 5"/>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5366" name="Rectangle 6"/>
          <p:cNvSpPr>
            <a:spLocks noGrp="1" noChangeArrowheads="1"/>
          </p:cNvSpPr>
          <p:nvPr>
            <p:ph type="title"/>
          </p:nvPr>
        </p:nvSpPr>
        <p:spPr>
          <a:xfrm>
            <a:off x="279400" y="0"/>
            <a:ext cx="8636000" cy="9906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Rockwell"/>
                <a:cs typeface="Rockwell"/>
              </a:rPr>
              <a:t>Election of 1916</a:t>
            </a:r>
          </a:p>
        </p:txBody>
      </p:sp>
      <p:sp>
        <p:nvSpPr>
          <p:cNvPr id="15367" name="Rectangle 7"/>
          <p:cNvSpPr>
            <a:spLocks noGrp="1" noChangeArrowheads="1"/>
          </p:cNvSpPr>
          <p:nvPr>
            <p:ph type="body" idx="1"/>
          </p:nvPr>
        </p:nvSpPr>
        <p:spPr>
          <a:xfrm>
            <a:off x="0" y="914400"/>
            <a:ext cx="9144000" cy="59436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0000"/>
              </a:lnSpc>
            </a:pPr>
            <a:r>
              <a:rPr lang="en-US">
                <a:latin typeface="Rockwell"/>
                <a:cs typeface="Rockwell"/>
              </a:rPr>
              <a:t>In the 1916 election, Wilson balanced contrasting stances:</a:t>
            </a:r>
          </a:p>
          <a:p>
            <a:pPr lvl="1">
              <a:lnSpc>
                <a:spcPct val="90000"/>
              </a:lnSpc>
            </a:pPr>
            <a:r>
              <a:rPr lang="en-US">
                <a:latin typeface="Rockwell"/>
                <a:cs typeface="Rockwell"/>
              </a:rPr>
              <a:t>He appealed to progressives &amp; anti-war voters with the slogan </a:t>
            </a:r>
            <a:r>
              <a:rPr lang="ja-JP" altLang="en-US">
                <a:latin typeface="Rockwell"/>
                <a:cs typeface="Rockwell"/>
              </a:rPr>
              <a:t>“</a:t>
            </a:r>
            <a:r>
              <a:rPr lang="en-US" i="1">
                <a:latin typeface="Rockwell"/>
                <a:cs typeface="Rockwell"/>
              </a:rPr>
              <a:t>He kept us out of war</a:t>
            </a:r>
            <a:r>
              <a:rPr lang="ja-JP" altLang="en-US">
                <a:latin typeface="Rockwell"/>
                <a:cs typeface="Rockwell"/>
              </a:rPr>
              <a:t>”</a:t>
            </a:r>
            <a:endParaRPr lang="en-US">
              <a:latin typeface="Rockwell"/>
              <a:cs typeface="Rockwell"/>
            </a:endParaRPr>
          </a:p>
          <a:p>
            <a:pPr lvl="1">
              <a:lnSpc>
                <a:spcPct val="90000"/>
              </a:lnSpc>
            </a:pPr>
            <a:r>
              <a:rPr lang="en-US">
                <a:latin typeface="Rockwell"/>
                <a:cs typeface="Rockwell"/>
              </a:rPr>
              <a:t>But argued for </a:t>
            </a:r>
            <a:r>
              <a:rPr lang="ja-JP" altLang="en-US">
                <a:latin typeface="Rockwell"/>
                <a:cs typeface="Rockwell"/>
              </a:rPr>
              <a:t>“</a:t>
            </a:r>
            <a:r>
              <a:rPr lang="en-US">
                <a:latin typeface="Rockwell"/>
                <a:cs typeface="Rockwell"/>
              </a:rPr>
              <a:t>preparedness</a:t>
            </a:r>
            <a:r>
              <a:rPr lang="ja-JP" altLang="en-US">
                <a:latin typeface="Rockwell"/>
                <a:cs typeface="Rockwell"/>
              </a:rPr>
              <a:t>”</a:t>
            </a:r>
            <a:r>
              <a:rPr lang="en-US">
                <a:latin typeface="Rockwell"/>
                <a:cs typeface="Rockwell"/>
              </a:rPr>
              <a:t> by building up the military in case the U.S. joins the war</a:t>
            </a:r>
          </a:p>
          <a:p>
            <a:pPr>
              <a:lnSpc>
                <a:spcPct val="90000"/>
              </a:lnSpc>
            </a:pPr>
            <a:r>
              <a:rPr lang="en-US">
                <a:latin typeface="Rockwell"/>
                <a:cs typeface="Rockwell"/>
              </a:rPr>
              <a:t>Wilson won by affirming 2 goals: freedom of the seas &amp; neutrality </a:t>
            </a:r>
          </a:p>
        </p:txBody>
      </p:sp>
      <p:pic>
        <p:nvPicPr>
          <p:cNvPr id="9" name="Picture 12" descr="File:1916 Electoral Map.png"/>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l="5000"/>
          <a:stretch>
            <a:fillRect/>
          </a:stretch>
        </p:blipFill>
        <p:spPr bwMode="auto">
          <a:xfrm>
            <a:off x="0" y="914400"/>
            <a:ext cx="9144000" cy="51736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328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latin typeface="Rockwell"/>
              <a:cs typeface="Rockwell"/>
            </a:endParaRPr>
          </a:p>
        </p:txBody>
      </p:sp>
      <p:sp>
        <p:nvSpPr>
          <p:cNvPr id="25603" name="Rectangle 4"/>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latin typeface="Rockwell"/>
              <a:cs typeface="Rockwell"/>
            </a:endParaRPr>
          </a:p>
        </p:txBody>
      </p:sp>
      <p:sp>
        <p:nvSpPr>
          <p:cNvPr id="25604" name="Rectangle 5"/>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latin typeface="Rockwell"/>
              <a:cs typeface="Rockwell"/>
            </a:endParaRPr>
          </a:p>
        </p:txBody>
      </p:sp>
      <p:sp>
        <p:nvSpPr>
          <p:cNvPr id="25605" name="Rectangle 6"/>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Rockwell"/>
                <a:cs typeface="Rockwell"/>
              </a:rPr>
              <a:t>Mobilization</a:t>
            </a:r>
          </a:p>
        </p:txBody>
      </p:sp>
      <p:sp>
        <p:nvSpPr>
          <p:cNvPr id="32775" name="Rectangle 7"/>
          <p:cNvSpPr>
            <a:spLocks noGrp="1" noChangeArrowheads="1"/>
          </p:cNvSpPr>
          <p:nvPr>
            <p:ph type="body" idx="1"/>
          </p:nvPr>
        </p:nvSpPr>
        <p:spPr>
          <a:xfrm>
            <a:off x="-40132" y="1417638"/>
            <a:ext cx="9144000" cy="59436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5000"/>
              </a:lnSpc>
              <a:spcBef>
                <a:spcPct val="10000"/>
              </a:spcBef>
            </a:pPr>
            <a:r>
              <a:rPr lang="en-US" dirty="0">
                <a:latin typeface="Rockwell"/>
                <a:cs typeface="Rockwell"/>
              </a:rPr>
              <a:t>Wilson named </a:t>
            </a:r>
            <a:r>
              <a:rPr lang="en-US" u="sng" dirty="0">
                <a:latin typeface="Rockwell"/>
                <a:cs typeface="Rockwell"/>
              </a:rPr>
              <a:t>John Pershing</a:t>
            </a:r>
            <a:r>
              <a:rPr lang="en-US" dirty="0">
                <a:latin typeface="Rockwell"/>
                <a:cs typeface="Rockwell"/>
              </a:rPr>
              <a:t> to head the </a:t>
            </a:r>
            <a:r>
              <a:rPr lang="en-US" u="sng" dirty="0">
                <a:latin typeface="Rockwell"/>
                <a:cs typeface="Rockwell"/>
              </a:rPr>
              <a:t>American Expeditionary Force</a:t>
            </a:r>
            <a:r>
              <a:rPr lang="en-US" dirty="0">
                <a:latin typeface="Rockwell"/>
                <a:cs typeface="Rockwell"/>
              </a:rPr>
              <a:t> (AEF), but despite Wilson</a:t>
            </a:r>
            <a:r>
              <a:rPr lang="ja-JP" altLang="en-US" dirty="0">
                <a:latin typeface="Rockwell"/>
                <a:cs typeface="Rockwell"/>
              </a:rPr>
              <a:t>’</a:t>
            </a:r>
            <a:r>
              <a:rPr lang="en-US" dirty="0">
                <a:latin typeface="Rockwell"/>
                <a:cs typeface="Rockwell"/>
              </a:rPr>
              <a:t>s  preparedness campaign, the U.S. was not prepared for full scale war</a:t>
            </a:r>
          </a:p>
          <a:p>
            <a:pPr>
              <a:lnSpc>
                <a:spcPct val="95000"/>
              </a:lnSpc>
              <a:spcBef>
                <a:spcPct val="10000"/>
              </a:spcBef>
            </a:pPr>
            <a:r>
              <a:rPr lang="en-US" dirty="0">
                <a:latin typeface="Rockwell"/>
                <a:cs typeface="Rockwell"/>
              </a:rPr>
              <a:t>Many wanted a volunteer army, but Wilson pressed Congress to pass a </a:t>
            </a:r>
            <a:r>
              <a:rPr lang="en-US" u="sng" dirty="0">
                <a:latin typeface="Rockwell"/>
                <a:cs typeface="Rockwell"/>
              </a:rPr>
              <a:t>Selective Service Act</a:t>
            </a:r>
            <a:r>
              <a:rPr lang="en-US" dirty="0">
                <a:latin typeface="Rockwell"/>
                <a:cs typeface="Rockwell"/>
              </a:rPr>
              <a:t>     (24 million registered &amp; 2.8 million were drafted to fight in Europe)</a:t>
            </a:r>
          </a:p>
        </p:txBody>
      </p:sp>
      <p:sp>
        <p:nvSpPr>
          <p:cNvPr id="32777" name="AutoShape 9"/>
          <p:cNvSpPr>
            <a:spLocks noChangeArrowheads="1"/>
          </p:cNvSpPr>
          <p:nvPr/>
        </p:nvSpPr>
        <p:spPr bwMode="auto">
          <a:xfrm>
            <a:off x="0" y="693738"/>
            <a:ext cx="9067800" cy="1447800"/>
          </a:xfrm>
          <a:prstGeom prst="wedgeRectCallout">
            <a:avLst>
              <a:gd name="adj1" fmla="val -7176"/>
              <a:gd name="adj2" fmla="val 127741"/>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lnSpc>
                <a:spcPct val="80000"/>
              </a:lnSpc>
            </a:pPr>
            <a:r>
              <a:rPr kumimoji="1" lang="en-US" sz="2800" dirty="0">
                <a:solidFill>
                  <a:srgbClr val="000000"/>
                </a:solidFill>
                <a:latin typeface="Rockwell"/>
                <a:cs typeface="Rockwell"/>
              </a:rPr>
              <a:t>The army &amp; navy increased in size but military leaders had not prepared a plan for war (</a:t>
            </a:r>
            <a:r>
              <a:rPr kumimoji="1" lang="ja-JP" altLang="en-US" sz="2800" dirty="0">
                <a:solidFill>
                  <a:srgbClr val="000000"/>
                </a:solidFill>
                <a:latin typeface="Rockwell"/>
                <a:cs typeface="Rockwell"/>
              </a:rPr>
              <a:t>“</a:t>
            </a:r>
            <a:r>
              <a:rPr kumimoji="1" lang="en-US" sz="2800" i="1" dirty="0">
                <a:solidFill>
                  <a:srgbClr val="000000"/>
                </a:solidFill>
                <a:latin typeface="Rockwell"/>
                <a:cs typeface="Rockwell"/>
              </a:rPr>
              <a:t>To plan for war is to violate the terms of neutrality</a:t>
            </a:r>
            <a:r>
              <a:rPr kumimoji="1" lang="ja-JP" altLang="en-US" sz="2800" dirty="0">
                <a:solidFill>
                  <a:srgbClr val="000000"/>
                </a:solidFill>
                <a:latin typeface="Rockwell"/>
                <a:cs typeface="Rockwell"/>
              </a:rPr>
              <a:t>”</a:t>
            </a:r>
            <a:r>
              <a:rPr kumimoji="1" lang="en-US" sz="2800" dirty="0">
                <a:solidFill>
                  <a:srgbClr val="000000"/>
                </a:solidFill>
                <a:latin typeface="Rockwell"/>
                <a:cs typeface="Rockwell"/>
              </a:rPr>
              <a:t>)</a:t>
            </a:r>
          </a:p>
        </p:txBody>
      </p:sp>
    </p:spTree>
    <p:extLst>
      <p:ext uri="{BB962C8B-B14F-4D97-AF65-F5344CB8AC3E}">
        <p14:creationId xmlns:p14="http://schemas.microsoft.com/office/powerpoint/2010/main" val="565475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2777"/>
                                        </p:tgtEl>
                                        <p:attrNameLst>
                                          <p:attrName>style.visibility</p:attrName>
                                        </p:attrNameLst>
                                      </p:cBhvr>
                                      <p:to>
                                        <p:strVal val="visible"/>
                                      </p:to>
                                    </p:set>
                                    <p:anim calcmode="lin" valueType="num">
                                      <p:cBhvr>
                                        <p:cTn id="7" dur="500" fill="hold"/>
                                        <p:tgtEl>
                                          <p:spTgt spid="32777"/>
                                        </p:tgtEl>
                                        <p:attrNameLst>
                                          <p:attrName>ppt_w</p:attrName>
                                        </p:attrNameLst>
                                      </p:cBhvr>
                                      <p:tavLst>
                                        <p:tav tm="0">
                                          <p:val>
                                            <p:fltVal val="0"/>
                                          </p:val>
                                        </p:tav>
                                        <p:tav tm="100000">
                                          <p:val>
                                            <p:strVal val="#ppt_w"/>
                                          </p:val>
                                        </p:tav>
                                      </p:tavLst>
                                    </p:anim>
                                    <p:anim calcmode="lin" valueType="num">
                                      <p:cBhvr>
                                        <p:cTn id="8" dur="500" fill="hold"/>
                                        <p:tgtEl>
                                          <p:spTgt spid="32777"/>
                                        </p:tgtEl>
                                        <p:attrNameLst>
                                          <p:attrName>ppt_h</p:attrName>
                                        </p:attrNameLst>
                                      </p:cBhvr>
                                      <p:tavLst>
                                        <p:tav tm="0">
                                          <p:val>
                                            <p:fltVal val="0"/>
                                          </p:val>
                                        </p:tav>
                                        <p:tav tm="100000">
                                          <p:val>
                                            <p:strVal val="#ppt_h"/>
                                          </p:val>
                                        </p:tav>
                                      </p:tavLst>
                                    </p:anim>
                                    <p:animEffect transition="in" filter="fade">
                                      <p:cBhvr>
                                        <p:cTn id="9" dur="500"/>
                                        <p:tgtEl>
                                          <p:spTgt spid="32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Final Straw(s)</a:t>
            </a:r>
            <a:endParaRPr lang="en-US" dirty="0"/>
          </a:p>
        </p:txBody>
      </p:sp>
      <p:sp>
        <p:nvSpPr>
          <p:cNvPr id="3" name="Content Placeholder 2"/>
          <p:cNvSpPr>
            <a:spLocks noGrp="1"/>
          </p:cNvSpPr>
          <p:nvPr>
            <p:ph sz="half" idx="1"/>
          </p:nvPr>
        </p:nvSpPr>
        <p:spPr>
          <a:xfrm>
            <a:off x="0" y="1600200"/>
            <a:ext cx="4495800" cy="4525963"/>
          </a:xfrm>
        </p:spPr>
        <p:txBody>
          <a:bodyPr/>
          <a:lstStyle/>
          <a:p>
            <a:r>
              <a:rPr lang="en-US" b="1" u="sng" dirty="0" smtClean="0">
                <a:solidFill>
                  <a:srgbClr val="FFFFFF"/>
                </a:solidFill>
              </a:rPr>
              <a:t>Unrestricted Submarine Warfare </a:t>
            </a:r>
            <a:r>
              <a:rPr lang="en-US" b="1" dirty="0" smtClean="0">
                <a:solidFill>
                  <a:srgbClr val="FFFFFF"/>
                </a:solidFill>
              </a:rPr>
              <a:t>(Feb. 1917)</a:t>
            </a:r>
            <a:endParaRPr lang="en-US" dirty="0" smtClean="0">
              <a:solidFill>
                <a:srgbClr val="FFFFFF"/>
              </a:solidFill>
            </a:endParaRPr>
          </a:p>
          <a:p>
            <a:pPr lvl="1"/>
            <a:r>
              <a:rPr lang="en-US" dirty="0" smtClean="0">
                <a:solidFill>
                  <a:srgbClr val="FFFFFF"/>
                </a:solidFill>
              </a:rPr>
              <a:t>Early February 1917 -- Germany decided to pursue “unrestricted submarine warfare”   </a:t>
            </a:r>
          </a:p>
          <a:p>
            <a:pPr lvl="1"/>
            <a:r>
              <a:rPr lang="en-US" dirty="0" smtClean="0">
                <a:solidFill>
                  <a:srgbClr val="FFFFFF"/>
                </a:solidFill>
              </a:rPr>
              <a:t>Tell Wilson on January 31</a:t>
            </a:r>
            <a:r>
              <a:rPr lang="en-US" baseline="30000" dirty="0" smtClean="0">
                <a:solidFill>
                  <a:srgbClr val="FFFFFF"/>
                </a:solidFill>
              </a:rPr>
              <a:t>st</a:t>
            </a:r>
            <a:r>
              <a:rPr lang="en-US" dirty="0" smtClean="0">
                <a:solidFill>
                  <a:srgbClr val="FFFFFF"/>
                </a:solidFill>
              </a:rPr>
              <a:t>, he cuts off diplomatic ties</a:t>
            </a:r>
          </a:p>
          <a:p>
            <a:endParaRPr lang="en-US" dirty="0">
              <a:solidFill>
                <a:srgbClr val="FFFFFF"/>
              </a:solidFill>
            </a:endParaRPr>
          </a:p>
        </p:txBody>
      </p:sp>
      <p:pic>
        <p:nvPicPr>
          <p:cNvPr id="23554" name="Picture 2" descr=" Germany's call for all-out unrestricted submarine warfare on January 31, "/>
          <p:cNvPicPr>
            <a:picLocks noGrp="1" noChangeAspect="1" noChangeArrowheads="1"/>
          </p:cNvPicPr>
          <p:nvPr>
            <p:ph sz="half" idx="2"/>
          </p:nvPr>
        </p:nvPicPr>
        <p:blipFill>
          <a:blip r:embed="rId2" cstate="print"/>
          <a:srcRect/>
          <a:stretch>
            <a:fillRect/>
          </a:stretch>
        </p:blipFill>
        <p:spPr bwMode="auto">
          <a:xfrm>
            <a:off x="4872011" y="3766817"/>
            <a:ext cx="4532797" cy="2819400"/>
          </a:xfrm>
          <a:prstGeom prst="rect">
            <a:avLst/>
          </a:prstGeom>
          <a:noFill/>
        </p:spPr>
      </p:pic>
    </p:spTree>
    <p:extLst>
      <p:ext uri="{BB962C8B-B14F-4D97-AF65-F5344CB8AC3E}">
        <p14:creationId xmlns:p14="http://schemas.microsoft.com/office/powerpoint/2010/main" val="19644258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Final Straw(s)</a:t>
            </a:r>
            <a:endParaRPr lang="en-US" dirty="0"/>
          </a:p>
        </p:txBody>
      </p:sp>
      <p:sp>
        <p:nvSpPr>
          <p:cNvPr id="3" name="Content Placeholder 2"/>
          <p:cNvSpPr>
            <a:spLocks noGrp="1"/>
          </p:cNvSpPr>
          <p:nvPr>
            <p:ph sz="half" idx="1"/>
          </p:nvPr>
        </p:nvSpPr>
        <p:spPr>
          <a:xfrm>
            <a:off x="0" y="1524000"/>
            <a:ext cx="4517136" cy="4572000"/>
          </a:xfrm>
        </p:spPr>
        <p:txBody>
          <a:bodyPr>
            <a:normAutofit fontScale="92500" lnSpcReduction="10000"/>
          </a:bodyPr>
          <a:lstStyle/>
          <a:p>
            <a:r>
              <a:rPr lang="en-US" b="1" u="sng" dirty="0" smtClean="0">
                <a:solidFill>
                  <a:srgbClr val="FFFFFF"/>
                </a:solidFill>
                <a:cs typeface="Arial" pitchFamily="34" charset="0"/>
              </a:rPr>
              <a:t>Zimmerman Telegraph </a:t>
            </a:r>
            <a:r>
              <a:rPr lang="en-US" b="1" dirty="0" smtClean="0">
                <a:solidFill>
                  <a:srgbClr val="FFFFFF"/>
                </a:solidFill>
                <a:cs typeface="Arial" pitchFamily="34" charset="0"/>
              </a:rPr>
              <a:t>(March 1, 1917)</a:t>
            </a:r>
            <a:endParaRPr lang="en-US" dirty="0" smtClean="0">
              <a:solidFill>
                <a:srgbClr val="FFFFFF"/>
              </a:solidFill>
              <a:cs typeface="Arial" pitchFamily="34" charset="0"/>
            </a:endParaRPr>
          </a:p>
          <a:p>
            <a:pPr lvl="1"/>
            <a:r>
              <a:rPr lang="en-US" sz="2200" dirty="0" smtClean="0">
                <a:solidFill>
                  <a:srgbClr val="FFFFFF"/>
                </a:solidFill>
                <a:cs typeface="Arial" pitchFamily="34" charset="0"/>
              </a:rPr>
              <a:t>Coded message from Germany to Mexico. </a:t>
            </a:r>
          </a:p>
          <a:p>
            <a:pPr lvl="1"/>
            <a:endParaRPr lang="en-US" sz="2200" dirty="0" smtClean="0">
              <a:solidFill>
                <a:srgbClr val="FFFFFF"/>
              </a:solidFill>
              <a:cs typeface="Arial" pitchFamily="34" charset="0"/>
            </a:endParaRPr>
          </a:p>
          <a:p>
            <a:pPr lvl="1"/>
            <a:r>
              <a:rPr lang="en-US" sz="2200" dirty="0" smtClean="0">
                <a:solidFill>
                  <a:srgbClr val="FFFFFF"/>
                </a:solidFill>
                <a:cs typeface="Arial" pitchFamily="34" charset="0"/>
              </a:rPr>
              <a:t>Says if Mexico attacks US, Germany will help Mexico take back Arizona, New Mexico and Texas.</a:t>
            </a:r>
          </a:p>
          <a:p>
            <a:pPr lvl="1">
              <a:buNone/>
            </a:pPr>
            <a:endParaRPr lang="en-US" sz="2200" dirty="0" smtClean="0">
              <a:solidFill>
                <a:srgbClr val="FFFFFF"/>
              </a:solidFill>
              <a:cs typeface="Arial" pitchFamily="34" charset="0"/>
            </a:endParaRPr>
          </a:p>
          <a:p>
            <a:pPr lvl="1"/>
            <a:r>
              <a:rPr lang="en-US" sz="2200" dirty="0" smtClean="0">
                <a:solidFill>
                  <a:srgbClr val="FFFFFF"/>
                </a:solidFill>
                <a:cs typeface="Arial" pitchFamily="34" charset="0"/>
              </a:rPr>
              <a:t>British intercepted, decoded and sent to the US</a:t>
            </a:r>
          </a:p>
          <a:p>
            <a:endParaRPr lang="en-US" dirty="0">
              <a:solidFill>
                <a:srgbClr val="FFFFFF"/>
              </a:solidFill>
            </a:endParaRPr>
          </a:p>
        </p:txBody>
      </p:sp>
      <p:pic>
        <p:nvPicPr>
          <p:cNvPr id="24578" name="Picture 2" descr="http://www.archives.gov/education/lessons/zimmermann/images/decoded-message-m.jpg"/>
          <p:cNvPicPr>
            <a:picLocks noGrp="1" noChangeAspect="1" noChangeArrowheads="1"/>
          </p:cNvPicPr>
          <p:nvPr>
            <p:ph sz="half" idx="2"/>
          </p:nvPr>
        </p:nvPicPr>
        <p:blipFill>
          <a:blip r:embed="rId2" cstate="print"/>
          <a:srcRect/>
          <a:stretch>
            <a:fillRect/>
          </a:stretch>
        </p:blipFill>
        <p:spPr bwMode="auto">
          <a:xfrm>
            <a:off x="5021239" y="2438400"/>
            <a:ext cx="4122761" cy="4419600"/>
          </a:xfrm>
          <a:prstGeom prst="rect">
            <a:avLst/>
          </a:prstGeom>
          <a:noFill/>
        </p:spPr>
      </p:pic>
    </p:spTree>
    <p:extLst>
      <p:ext uri="{BB962C8B-B14F-4D97-AF65-F5344CB8AC3E}">
        <p14:creationId xmlns:p14="http://schemas.microsoft.com/office/powerpoint/2010/main" val="8743946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Final Straw(s)</a:t>
            </a:r>
            <a:endParaRPr lang="en-US" dirty="0"/>
          </a:p>
        </p:txBody>
      </p:sp>
      <p:sp>
        <p:nvSpPr>
          <p:cNvPr id="3" name="Content Placeholder 2"/>
          <p:cNvSpPr>
            <a:spLocks noGrp="1"/>
          </p:cNvSpPr>
          <p:nvPr>
            <p:ph sz="half" idx="1"/>
          </p:nvPr>
        </p:nvSpPr>
        <p:spPr>
          <a:xfrm>
            <a:off x="457200" y="1600200"/>
            <a:ext cx="8686800" cy="4525963"/>
          </a:xfrm>
        </p:spPr>
        <p:txBody>
          <a:bodyPr>
            <a:normAutofit/>
          </a:bodyPr>
          <a:lstStyle/>
          <a:p>
            <a:r>
              <a:rPr lang="en-US" b="1" u="sng" dirty="0" smtClean="0"/>
              <a:t>Russian Revolution </a:t>
            </a:r>
            <a:r>
              <a:rPr lang="en-US" b="1" dirty="0" smtClean="0"/>
              <a:t>(March 15, 1917)</a:t>
            </a:r>
            <a:endParaRPr lang="en-US" dirty="0" smtClean="0"/>
          </a:p>
          <a:p>
            <a:pPr lvl="1"/>
            <a:r>
              <a:rPr lang="en-US" dirty="0" smtClean="0"/>
              <a:t>Czar Nicholas II of Russia is toppled from power and Russia is taken over by a republican government (no communists yet) Russia not a monarchy -- now it is a war between democracy &amp; autocratic rule</a:t>
            </a:r>
          </a:p>
          <a:p>
            <a:endParaRPr lang="en-US" dirty="0"/>
          </a:p>
        </p:txBody>
      </p:sp>
      <p:pic>
        <p:nvPicPr>
          <p:cNvPr id="25602" name="Picture 2" descr="http://www.bbc.co.uk/history/worldwars/wwone/images/eastern_front_freedom.jpg"/>
          <p:cNvPicPr>
            <a:picLocks noGrp="1" noChangeAspect="1" noChangeArrowheads="1"/>
          </p:cNvPicPr>
          <p:nvPr>
            <p:ph sz="half" idx="2"/>
          </p:nvPr>
        </p:nvPicPr>
        <p:blipFill>
          <a:blip r:embed="rId2" cstate="print"/>
          <a:srcRect/>
          <a:stretch>
            <a:fillRect/>
          </a:stretch>
        </p:blipFill>
        <p:spPr bwMode="auto">
          <a:xfrm>
            <a:off x="5654991" y="4834374"/>
            <a:ext cx="3489009" cy="2023625"/>
          </a:xfrm>
          <a:prstGeom prst="rect">
            <a:avLst/>
          </a:prstGeom>
          <a:noFill/>
        </p:spPr>
      </p:pic>
    </p:spTree>
    <p:extLst>
      <p:ext uri="{BB962C8B-B14F-4D97-AF65-F5344CB8AC3E}">
        <p14:creationId xmlns:p14="http://schemas.microsoft.com/office/powerpoint/2010/main" val="40551141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 Enters the War</a:t>
            </a:r>
            <a:endParaRPr lang="en-US" dirty="0"/>
          </a:p>
        </p:txBody>
      </p:sp>
      <p:sp>
        <p:nvSpPr>
          <p:cNvPr id="3" name="Content Placeholder 2"/>
          <p:cNvSpPr>
            <a:spLocks noGrp="1"/>
          </p:cNvSpPr>
          <p:nvPr>
            <p:ph sz="half" idx="1"/>
          </p:nvPr>
        </p:nvSpPr>
        <p:spPr>
          <a:xfrm>
            <a:off x="304799" y="1524000"/>
            <a:ext cx="8382001" cy="5334000"/>
          </a:xfrm>
        </p:spPr>
        <p:txBody>
          <a:bodyPr>
            <a:normAutofit lnSpcReduction="10000"/>
          </a:bodyPr>
          <a:lstStyle/>
          <a:p>
            <a:r>
              <a:rPr lang="en-US" sz="2800" dirty="0" smtClean="0"/>
              <a:t>Wilson asks Congress for a declaration of war-April 2, 1917</a:t>
            </a:r>
          </a:p>
          <a:p>
            <a:pPr lvl="1"/>
            <a:r>
              <a:rPr lang="en-US" dirty="0" smtClean="0"/>
              <a:t>‘War has been thrust upon America by the German Empire</a:t>
            </a:r>
            <a:r>
              <a:rPr lang="mr-IN" dirty="0" smtClean="0"/>
              <a:t>…</a:t>
            </a:r>
            <a:r>
              <a:rPr lang="en-US" dirty="0" smtClean="0"/>
              <a:t>’</a:t>
            </a:r>
          </a:p>
          <a:p>
            <a:pPr lvl="2"/>
            <a:r>
              <a:rPr lang="en-US" dirty="0" smtClean="0"/>
              <a:t>Senate 62-6</a:t>
            </a:r>
          </a:p>
          <a:p>
            <a:pPr lvl="2"/>
            <a:r>
              <a:rPr lang="en-US" dirty="0" smtClean="0"/>
              <a:t>House </a:t>
            </a:r>
            <a:r>
              <a:rPr lang="is-IS" dirty="0"/>
              <a:t>373–50</a:t>
            </a:r>
            <a:endParaRPr lang="en-US" dirty="0" smtClean="0"/>
          </a:p>
          <a:p>
            <a:pPr lvl="0"/>
            <a:r>
              <a:rPr lang="en-US" sz="2800" dirty="0" smtClean="0"/>
              <a:t>What impact did US soldiers have on the war? </a:t>
            </a:r>
            <a:endParaRPr lang="en-US" dirty="0"/>
          </a:p>
          <a:p>
            <a:pPr lvl="1"/>
            <a:r>
              <a:rPr lang="en-US" dirty="0" smtClean="0"/>
              <a:t>American Expeditionary Forces-SMALL role in combat</a:t>
            </a:r>
          </a:p>
          <a:p>
            <a:pPr lvl="1"/>
            <a:r>
              <a:rPr lang="en-US" dirty="0" smtClean="0"/>
              <a:t>America’s military resources of soldiers and war materials tipped the balance of the war and led to Germany’s defeat.</a:t>
            </a:r>
            <a:endParaRPr lang="en-US" sz="1400" dirty="0" smtClean="0"/>
          </a:p>
        </p:txBody>
      </p:sp>
    </p:spTree>
    <p:extLst>
      <p:ext uri="{BB962C8B-B14F-4D97-AF65-F5344CB8AC3E}">
        <p14:creationId xmlns:p14="http://schemas.microsoft.com/office/powerpoint/2010/main" val="37428539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91"/>
            <a:ext cx="8229600" cy="1143000"/>
          </a:xfrm>
        </p:spPr>
        <p:txBody>
          <a:bodyPr/>
          <a:lstStyle/>
          <a:p>
            <a:pPr eaLnBrk="1" fontAlgn="auto" hangingPunct="1">
              <a:spcAft>
                <a:spcPts val="0"/>
              </a:spcAft>
              <a:defRPr/>
            </a:pPr>
            <a:r>
              <a:rPr lang="en-US" dirty="0" smtClean="0">
                <a:solidFill>
                  <a:schemeClr val="accent6">
                    <a:tint val="1000"/>
                  </a:schemeClr>
                </a:solidFill>
                <a:ea typeface="+mj-ea"/>
                <a:cs typeface="+mj-cs"/>
              </a:rPr>
              <a:t>Warfare</a:t>
            </a:r>
            <a:endParaRPr lang="en-US" dirty="0">
              <a:solidFill>
                <a:schemeClr val="accent6">
                  <a:tint val="1000"/>
                </a:schemeClr>
              </a:solidFill>
              <a:ea typeface="+mj-ea"/>
              <a:cs typeface="+mj-cs"/>
            </a:endParaRPr>
          </a:p>
        </p:txBody>
      </p:sp>
      <p:sp>
        <p:nvSpPr>
          <p:cNvPr id="41986" name="Content Placeholder 2"/>
          <p:cNvSpPr>
            <a:spLocks noGrp="1"/>
          </p:cNvSpPr>
          <p:nvPr>
            <p:ph idx="1"/>
          </p:nvPr>
        </p:nvSpPr>
        <p:spPr>
          <a:xfrm>
            <a:off x="146049" y="1258888"/>
            <a:ext cx="4975225" cy="4525962"/>
          </a:xfrm>
        </p:spPr>
        <p:txBody>
          <a:bodyPr>
            <a:normAutofit/>
          </a:bodyPr>
          <a:lstStyle/>
          <a:p>
            <a:pPr eaLnBrk="1" hangingPunct="1"/>
            <a:r>
              <a:rPr lang="en-US" sz="2400" dirty="0">
                <a:latin typeface="Rockwell"/>
                <a:cs typeface="Rockwell"/>
              </a:rPr>
              <a:t>Very quickly – war </a:t>
            </a:r>
            <a:r>
              <a:rPr lang="en-US" sz="2400" dirty="0" smtClean="0">
                <a:latin typeface="Rockwell"/>
                <a:cs typeface="Rockwell"/>
              </a:rPr>
              <a:t>became a </a:t>
            </a:r>
            <a:r>
              <a:rPr lang="en-US" sz="2400" dirty="0">
                <a:latin typeface="Rockwell"/>
                <a:cs typeface="Rockwell"/>
              </a:rPr>
              <a:t>stalemate</a:t>
            </a:r>
          </a:p>
          <a:p>
            <a:pPr eaLnBrk="1" hangingPunct="1"/>
            <a:r>
              <a:rPr lang="en-US" sz="2400" dirty="0">
                <a:latin typeface="Rockwell"/>
                <a:cs typeface="Rockwell"/>
              </a:rPr>
              <a:t>Trench warfare</a:t>
            </a:r>
          </a:p>
          <a:p>
            <a:pPr eaLnBrk="1" hangingPunct="1"/>
            <a:r>
              <a:rPr lang="en-US" sz="2400" dirty="0">
                <a:latin typeface="Rockwell"/>
                <a:cs typeface="Rockwell"/>
              </a:rPr>
              <a:t>Many new weapons include gas, tanks, flame throwers</a:t>
            </a:r>
          </a:p>
          <a:p>
            <a:pPr eaLnBrk="1" hangingPunct="1"/>
            <a:r>
              <a:rPr lang="en-US" sz="2400" dirty="0">
                <a:latin typeface="Rockwell"/>
                <a:cs typeface="Rockwell"/>
              </a:rPr>
              <a:t>War of horrors and mass death</a:t>
            </a:r>
          </a:p>
          <a:p>
            <a:pPr eaLnBrk="1" hangingPunct="1"/>
            <a:endParaRPr lang="en-US" sz="2400" dirty="0">
              <a:latin typeface="Rockwell"/>
              <a:cs typeface="Rockwell"/>
            </a:endParaRPr>
          </a:p>
        </p:txBody>
      </p:sp>
      <p:pic>
        <p:nvPicPr>
          <p:cNvPr id="41987" name="Picture 2" descr="http://cdn.dipity.com/uploads/events/686de03253281ed1e99367aa3f1baaf1_1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9050" y="3941763"/>
            <a:ext cx="4044950"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descr="http://2.bp.blogspot.com/-HCg_0X41EPU/Tp7loRtIQSI/AAAAAAAAAdU/2aco7malRv8/s1600/tt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1275" y="914400"/>
            <a:ext cx="4022725"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descr="http://www.emersonkent.com/images/world_war_o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59250"/>
            <a:ext cx="390525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49720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43000" y="0"/>
            <a:ext cx="6944678" cy="914400"/>
          </a:xfrm>
        </p:spPr>
        <p:txBody>
          <a:bodyPr/>
          <a:lstStyle/>
          <a:p>
            <a:r>
              <a:rPr lang="en-US" dirty="0" smtClean="0">
                <a:latin typeface="Rockwell"/>
                <a:cs typeface="Rockwell"/>
              </a:rPr>
              <a:t>War Effort</a:t>
            </a:r>
            <a:endParaRPr lang="en-US" dirty="0">
              <a:latin typeface="Rockwell"/>
              <a:cs typeface="Rockwell"/>
            </a:endParaRPr>
          </a:p>
        </p:txBody>
      </p:sp>
      <p:sp>
        <p:nvSpPr>
          <p:cNvPr id="37891" name="Rectangle 3"/>
          <p:cNvSpPr>
            <a:spLocks noGrp="1" noChangeArrowheads="1"/>
          </p:cNvSpPr>
          <p:nvPr>
            <p:ph type="body" idx="1"/>
          </p:nvPr>
        </p:nvSpPr>
        <p:spPr>
          <a:xfrm>
            <a:off x="76200" y="762000"/>
            <a:ext cx="9067800" cy="6096000"/>
          </a:xfrm>
        </p:spPr>
        <p:txBody>
          <a:bodyPr>
            <a:normAutofit/>
          </a:bodyPr>
          <a:lstStyle/>
          <a:p>
            <a:pPr>
              <a:lnSpc>
                <a:spcPct val="95000"/>
              </a:lnSpc>
              <a:spcBef>
                <a:spcPct val="15000"/>
              </a:spcBef>
            </a:pPr>
            <a:r>
              <a:rPr lang="en-US" sz="3600" dirty="0">
                <a:latin typeface="Rockwell"/>
                <a:cs typeface="Rockwell"/>
              </a:rPr>
              <a:t>The </a:t>
            </a:r>
            <a:r>
              <a:rPr lang="ja-JP" altLang="en-US" sz="3600" dirty="0">
                <a:latin typeface="Rockwell"/>
                <a:cs typeface="Rockwell"/>
              </a:rPr>
              <a:t>“</a:t>
            </a:r>
            <a:r>
              <a:rPr lang="en-US" sz="3600" dirty="0">
                <a:latin typeface="Rockwell"/>
                <a:cs typeface="Rockwell"/>
              </a:rPr>
              <a:t>Great War</a:t>
            </a:r>
            <a:r>
              <a:rPr lang="ja-JP" altLang="en-US" sz="3600" dirty="0">
                <a:latin typeface="Rockwell"/>
                <a:cs typeface="Rockwell"/>
              </a:rPr>
              <a:t>”</a:t>
            </a:r>
            <a:r>
              <a:rPr lang="en-US" sz="3600" dirty="0">
                <a:latin typeface="Rockwell"/>
                <a:cs typeface="Rockwell"/>
              </a:rPr>
              <a:t> was a </a:t>
            </a:r>
            <a:r>
              <a:rPr lang="en-US" sz="3600" i="1" dirty="0">
                <a:latin typeface="Rockwell"/>
                <a:cs typeface="Rockwell"/>
              </a:rPr>
              <a:t>total war</a:t>
            </a:r>
            <a:r>
              <a:rPr lang="en-US" sz="3600" dirty="0">
                <a:latin typeface="Rockwell"/>
                <a:cs typeface="Rockwell"/>
              </a:rPr>
              <a:t> but the U.S. effort paled in comparison to other Allied forces:</a:t>
            </a:r>
          </a:p>
          <a:p>
            <a:pPr lvl="1">
              <a:lnSpc>
                <a:spcPct val="95000"/>
              </a:lnSpc>
              <a:spcBef>
                <a:spcPct val="15000"/>
              </a:spcBef>
            </a:pPr>
            <a:r>
              <a:rPr lang="en-US" sz="3200" dirty="0">
                <a:latin typeface="Rockwell"/>
                <a:cs typeface="Rockwell"/>
              </a:rPr>
              <a:t>The U.S. reluctantly entered WWI after 3 years of neutrality &amp; played a supportive (not a central) military role in the war</a:t>
            </a:r>
          </a:p>
          <a:p>
            <a:pPr lvl="1">
              <a:lnSpc>
                <a:spcPct val="95000"/>
              </a:lnSpc>
              <a:spcBef>
                <a:spcPct val="15000"/>
              </a:spcBef>
            </a:pPr>
            <a:r>
              <a:rPr lang="en-US" sz="3200" dirty="0">
                <a:latin typeface="Rockwell"/>
                <a:cs typeface="Rockwell"/>
              </a:rPr>
              <a:t>But, WWI had a huge impact on the American economic, political, &amp; cultural </a:t>
            </a:r>
            <a:r>
              <a:rPr lang="en-US" sz="3200" dirty="0" err="1">
                <a:latin typeface="Rockwell"/>
                <a:cs typeface="Rockwell"/>
              </a:rPr>
              <a:t>homefront</a:t>
            </a:r>
            <a:endParaRPr lang="en-US" sz="3200" dirty="0">
              <a:latin typeface="Rockwell"/>
              <a:cs typeface="Rockwell"/>
            </a:endParaRPr>
          </a:p>
        </p:txBody>
      </p:sp>
      <p:sp>
        <p:nvSpPr>
          <p:cNvPr id="325636" name="AutoShape 4"/>
          <p:cNvSpPr>
            <a:spLocks noChangeArrowheads="1"/>
          </p:cNvSpPr>
          <p:nvPr/>
        </p:nvSpPr>
        <p:spPr bwMode="auto">
          <a:xfrm>
            <a:off x="609600" y="76200"/>
            <a:ext cx="4495800" cy="990600"/>
          </a:xfrm>
          <a:prstGeom prst="wedgeRectCallout">
            <a:avLst>
              <a:gd name="adj1" fmla="val 84074"/>
              <a:gd name="adj2" fmla="val 37500"/>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lnSpc>
                <a:spcPct val="80000"/>
              </a:lnSpc>
            </a:pPr>
            <a:r>
              <a:rPr kumimoji="1" lang="en-US" sz="2800">
                <a:solidFill>
                  <a:schemeClr val="bg1"/>
                </a:solidFill>
                <a:latin typeface="Rockwell"/>
                <a:cs typeface="Rockwell"/>
              </a:rPr>
              <a:t>9 million soldiers &amp;    5 million civilians died</a:t>
            </a:r>
          </a:p>
        </p:txBody>
      </p:sp>
      <p:sp>
        <p:nvSpPr>
          <p:cNvPr id="325637" name="AutoShape 5"/>
          <p:cNvSpPr>
            <a:spLocks noChangeArrowheads="1"/>
          </p:cNvSpPr>
          <p:nvPr/>
        </p:nvSpPr>
        <p:spPr bwMode="auto">
          <a:xfrm>
            <a:off x="76200" y="1143000"/>
            <a:ext cx="5943600" cy="1371600"/>
          </a:xfrm>
          <a:prstGeom prst="wedgeRectCallout">
            <a:avLst>
              <a:gd name="adj1" fmla="val 59991"/>
              <a:gd name="adj2" fmla="val -48264"/>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lnSpc>
                <a:spcPct val="80000"/>
              </a:lnSpc>
            </a:pPr>
            <a:r>
              <a:rPr kumimoji="1" lang="en-US" sz="2800">
                <a:solidFill>
                  <a:schemeClr val="bg1"/>
                </a:solidFill>
                <a:latin typeface="Rockwell"/>
                <a:cs typeface="Rockwell"/>
              </a:rPr>
              <a:t>Artillery, poison gas, grenades, machine guns led to trench warfare &amp; war of attrition</a:t>
            </a:r>
          </a:p>
        </p:txBody>
      </p:sp>
      <p:sp>
        <p:nvSpPr>
          <p:cNvPr id="325638" name="AutoShape 6"/>
          <p:cNvSpPr>
            <a:spLocks noChangeArrowheads="1"/>
          </p:cNvSpPr>
          <p:nvPr/>
        </p:nvSpPr>
        <p:spPr bwMode="auto">
          <a:xfrm>
            <a:off x="152400" y="381000"/>
            <a:ext cx="4191000" cy="1447800"/>
          </a:xfrm>
          <a:prstGeom prst="wedgeRectCallout">
            <a:avLst>
              <a:gd name="adj1" fmla="val 63903"/>
              <a:gd name="adj2" fmla="val 194190"/>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lnSpc>
                <a:spcPct val="80000"/>
              </a:lnSpc>
            </a:pPr>
            <a:r>
              <a:rPr kumimoji="1" lang="en-US" sz="2800" dirty="0">
                <a:solidFill>
                  <a:schemeClr val="bg1"/>
                </a:solidFill>
                <a:latin typeface="Rockwell"/>
                <a:cs typeface="Rockwell"/>
              </a:rPr>
              <a:t>American soldiers were only engaged in battle for 8 months</a:t>
            </a:r>
          </a:p>
        </p:txBody>
      </p:sp>
      <p:sp>
        <p:nvSpPr>
          <p:cNvPr id="325639" name="AutoShape 7"/>
          <p:cNvSpPr>
            <a:spLocks noChangeArrowheads="1"/>
          </p:cNvSpPr>
          <p:nvPr/>
        </p:nvSpPr>
        <p:spPr bwMode="auto">
          <a:xfrm>
            <a:off x="4419600" y="228600"/>
            <a:ext cx="4495800" cy="1066800"/>
          </a:xfrm>
          <a:prstGeom prst="wedgeRectCallout">
            <a:avLst>
              <a:gd name="adj1" fmla="val -25884"/>
              <a:gd name="adj2" fmla="val 296579"/>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lnSpc>
                <a:spcPct val="80000"/>
              </a:lnSpc>
              <a:spcBef>
                <a:spcPct val="10000"/>
              </a:spcBef>
              <a:buFont typeface="Times New Roman" charset="0"/>
              <a:buNone/>
            </a:pPr>
            <a:r>
              <a:rPr kumimoji="1" lang="en-US" sz="2800">
                <a:solidFill>
                  <a:schemeClr val="bg1"/>
                </a:solidFill>
                <a:latin typeface="Rockwell"/>
                <a:cs typeface="Rockwell"/>
              </a:rPr>
              <a:t>U.S. had only 320,000 casualties (6.8%)</a:t>
            </a:r>
          </a:p>
        </p:txBody>
      </p:sp>
      <p:sp>
        <p:nvSpPr>
          <p:cNvPr id="325641" name="AutoShape 9"/>
          <p:cNvSpPr>
            <a:spLocks noChangeArrowheads="1"/>
          </p:cNvSpPr>
          <p:nvPr/>
        </p:nvSpPr>
        <p:spPr bwMode="auto">
          <a:xfrm>
            <a:off x="4495800" y="1371600"/>
            <a:ext cx="4419600" cy="1447800"/>
          </a:xfrm>
          <a:prstGeom prst="wedgeRectCallout">
            <a:avLst>
              <a:gd name="adj1" fmla="val -34519"/>
              <a:gd name="adj2" fmla="val 126866"/>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lnSpc>
                <a:spcPct val="80000"/>
              </a:lnSpc>
            </a:pPr>
            <a:r>
              <a:rPr lang="en-US" sz="2800">
                <a:solidFill>
                  <a:schemeClr val="bg1"/>
                </a:solidFill>
                <a:latin typeface="Rockwell"/>
                <a:cs typeface="Rockwell"/>
              </a:rPr>
              <a:t>The Allies had 52% casualties; the Central Powers had 57% </a:t>
            </a:r>
          </a:p>
        </p:txBody>
      </p:sp>
    </p:spTree>
    <p:extLst>
      <p:ext uri="{BB962C8B-B14F-4D97-AF65-F5344CB8AC3E}">
        <p14:creationId xmlns:p14="http://schemas.microsoft.com/office/powerpoint/2010/main" val="12090994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25636"/>
                                        </p:tgtEl>
                                        <p:attrNameLst>
                                          <p:attrName>style.visibility</p:attrName>
                                        </p:attrNameLst>
                                      </p:cBhvr>
                                      <p:to>
                                        <p:strVal val="visible"/>
                                      </p:to>
                                    </p:set>
                                    <p:anim calcmode="lin" valueType="num">
                                      <p:cBhvr>
                                        <p:cTn id="7" dur="500" fill="hold"/>
                                        <p:tgtEl>
                                          <p:spTgt spid="325636"/>
                                        </p:tgtEl>
                                        <p:attrNameLst>
                                          <p:attrName>ppt_w</p:attrName>
                                        </p:attrNameLst>
                                      </p:cBhvr>
                                      <p:tavLst>
                                        <p:tav tm="0">
                                          <p:val>
                                            <p:fltVal val="0"/>
                                          </p:val>
                                        </p:tav>
                                        <p:tav tm="100000">
                                          <p:val>
                                            <p:strVal val="#ppt_w"/>
                                          </p:val>
                                        </p:tav>
                                      </p:tavLst>
                                    </p:anim>
                                    <p:anim calcmode="lin" valueType="num">
                                      <p:cBhvr>
                                        <p:cTn id="8" dur="500" fill="hold"/>
                                        <p:tgtEl>
                                          <p:spTgt spid="325636"/>
                                        </p:tgtEl>
                                        <p:attrNameLst>
                                          <p:attrName>ppt_h</p:attrName>
                                        </p:attrNameLst>
                                      </p:cBhvr>
                                      <p:tavLst>
                                        <p:tav tm="0">
                                          <p:val>
                                            <p:fltVal val="0"/>
                                          </p:val>
                                        </p:tav>
                                        <p:tav tm="100000">
                                          <p:val>
                                            <p:strVal val="#ppt_h"/>
                                          </p:val>
                                        </p:tav>
                                      </p:tavLst>
                                    </p:anim>
                                    <p:animEffect transition="in" filter="fade">
                                      <p:cBhvr>
                                        <p:cTn id="9" dur="500"/>
                                        <p:tgtEl>
                                          <p:spTgt spid="325636"/>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25637"/>
                                        </p:tgtEl>
                                        <p:attrNameLst>
                                          <p:attrName>style.visibility</p:attrName>
                                        </p:attrNameLst>
                                      </p:cBhvr>
                                      <p:to>
                                        <p:strVal val="visible"/>
                                      </p:to>
                                    </p:set>
                                    <p:anim calcmode="lin" valueType="num">
                                      <p:cBhvr>
                                        <p:cTn id="13" dur="500" fill="hold"/>
                                        <p:tgtEl>
                                          <p:spTgt spid="325637"/>
                                        </p:tgtEl>
                                        <p:attrNameLst>
                                          <p:attrName>ppt_w</p:attrName>
                                        </p:attrNameLst>
                                      </p:cBhvr>
                                      <p:tavLst>
                                        <p:tav tm="0">
                                          <p:val>
                                            <p:fltVal val="0"/>
                                          </p:val>
                                        </p:tav>
                                        <p:tav tm="100000">
                                          <p:val>
                                            <p:strVal val="#ppt_w"/>
                                          </p:val>
                                        </p:tav>
                                      </p:tavLst>
                                    </p:anim>
                                    <p:anim calcmode="lin" valueType="num">
                                      <p:cBhvr>
                                        <p:cTn id="14" dur="500" fill="hold"/>
                                        <p:tgtEl>
                                          <p:spTgt spid="325637"/>
                                        </p:tgtEl>
                                        <p:attrNameLst>
                                          <p:attrName>ppt_h</p:attrName>
                                        </p:attrNameLst>
                                      </p:cBhvr>
                                      <p:tavLst>
                                        <p:tav tm="0">
                                          <p:val>
                                            <p:fltVal val="0"/>
                                          </p:val>
                                        </p:tav>
                                        <p:tav tm="100000">
                                          <p:val>
                                            <p:strVal val="#ppt_h"/>
                                          </p:val>
                                        </p:tav>
                                      </p:tavLst>
                                    </p:anim>
                                    <p:animEffect transition="in" filter="fade">
                                      <p:cBhvr>
                                        <p:cTn id="15" dur="500"/>
                                        <p:tgtEl>
                                          <p:spTgt spid="32563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xit" presetSubtype="0" fill="hold" grpId="1" nodeType="clickEffect">
                                  <p:stCondLst>
                                    <p:cond delay="0"/>
                                  </p:stCondLst>
                                  <p:childTnLst>
                                    <p:anim calcmode="lin" valueType="num">
                                      <p:cBhvr>
                                        <p:cTn id="19" dur="500"/>
                                        <p:tgtEl>
                                          <p:spTgt spid="325637"/>
                                        </p:tgtEl>
                                        <p:attrNameLst>
                                          <p:attrName>ppt_w</p:attrName>
                                        </p:attrNameLst>
                                      </p:cBhvr>
                                      <p:tavLst>
                                        <p:tav tm="0">
                                          <p:val>
                                            <p:strVal val="ppt_w"/>
                                          </p:val>
                                        </p:tav>
                                        <p:tav tm="100000">
                                          <p:val>
                                            <p:fltVal val="0"/>
                                          </p:val>
                                        </p:tav>
                                      </p:tavLst>
                                    </p:anim>
                                    <p:anim calcmode="lin" valueType="num">
                                      <p:cBhvr>
                                        <p:cTn id="20" dur="500"/>
                                        <p:tgtEl>
                                          <p:spTgt spid="325637"/>
                                        </p:tgtEl>
                                        <p:attrNameLst>
                                          <p:attrName>ppt_h</p:attrName>
                                        </p:attrNameLst>
                                      </p:cBhvr>
                                      <p:tavLst>
                                        <p:tav tm="0">
                                          <p:val>
                                            <p:strVal val="ppt_h"/>
                                          </p:val>
                                        </p:tav>
                                        <p:tav tm="100000">
                                          <p:val>
                                            <p:fltVal val="0"/>
                                          </p:val>
                                        </p:tav>
                                      </p:tavLst>
                                    </p:anim>
                                    <p:animEffect transition="out" filter="fade">
                                      <p:cBhvr>
                                        <p:cTn id="21" dur="500"/>
                                        <p:tgtEl>
                                          <p:spTgt spid="325637"/>
                                        </p:tgtEl>
                                      </p:cBhvr>
                                    </p:animEffect>
                                    <p:set>
                                      <p:cBhvr>
                                        <p:cTn id="22" dur="1" fill="hold">
                                          <p:stCondLst>
                                            <p:cond delay="499"/>
                                          </p:stCondLst>
                                        </p:cTn>
                                        <p:tgtEl>
                                          <p:spTgt spid="325637"/>
                                        </p:tgtEl>
                                        <p:attrNameLst>
                                          <p:attrName>style.visibility</p:attrName>
                                        </p:attrNameLst>
                                      </p:cBhvr>
                                      <p:to>
                                        <p:strVal val="hidden"/>
                                      </p:to>
                                    </p:set>
                                  </p:childTnLst>
                                </p:cTn>
                              </p:par>
                              <p:par>
                                <p:cTn id="23" presetID="53" presetClass="exit" presetSubtype="0" fill="hold" grpId="1" nodeType="withEffect">
                                  <p:stCondLst>
                                    <p:cond delay="0"/>
                                  </p:stCondLst>
                                  <p:childTnLst>
                                    <p:anim calcmode="lin" valueType="num">
                                      <p:cBhvr>
                                        <p:cTn id="24" dur="500"/>
                                        <p:tgtEl>
                                          <p:spTgt spid="325636"/>
                                        </p:tgtEl>
                                        <p:attrNameLst>
                                          <p:attrName>ppt_w</p:attrName>
                                        </p:attrNameLst>
                                      </p:cBhvr>
                                      <p:tavLst>
                                        <p:tav tm="0">
                                          <p:val>
                                            <p:strVal val="ppt_w"/>
                                          </p:val>
                                        </p:tav>
                                        <p:tav tm="100000">
                                          <p:val>
                                            <p:fltVal val="0"/>
                                          </p:val>
                                        </p:tav>
                                      </p:tavLst>
                                    </p:anim>
                                    <p:anim calcmode="lin" valueType="num">
                                      <p:cBhvr>
                                        <p:cTn id="25" dur="500"/>
                                        <p:tgtEl>
                                          <p:spTgt spid="325636"/>
                                        </p:tgtEl>
                                        <p:attrNameLst>
                                          <p:attrName>ppt_h</p:attrName>
                                        </p:attrNameLst>
                                      </p:cBhvr>
                                      <p:tavLst>
                                        <p:tav tm="0">
                                          <p:val>
                                            <p:strVal val="ppt_h"/>
                                          </p:val>
                                        </p:tav>
                                        <p:tav tm="100000">
                                          <p:val>
                                            <p:fltVal val="0"/>
                                          </p:val>
                                        </p:tav>
                                      </p:tavLst>
                                    </p:anim>
                                    <p:animEffect transition="out" filter="fade">
                                      <p:cBhvr>
                                        <p:cTn id="26" dur="500"/>
                                        <p:tgtEl>
                                          <p:spTgt spid="325636"/>
                                        </p:tgtEl>
                                      </p:cBhvr>
                                    </p:animEffect>
                                    <p:set>
                                      <p:cBhvr>
                                        <p:cTn id="27" dur="1" fill="hold">
                                          <p:stCondLst>
                                            <p:cond delay="499"/>
                                          </p:stCondLst>
                                        </p:cTn>
                                        <p:tgtEl>
                                          <p:spTgt spid="325636"/>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325638"/>
                                        </p:tgtEl>
                                        <p:attrNameLst>
                                          <p:attrName>style.visibility</p:attrName>
                                        </p:attrNameLst>
                                      </p:cBhvr>
                                      <p:to>
                                        <p:strVal val="visible"/>
                                      </p:to>
                                    </p:set>
                                    <p:anim calcmode="lin" valueType="num">
                                      <p:cBhvr>
                                        <p:cTn id="32" dur="500" fill="hold"/>
                                        <p:tgtEl>
                                          <p:spTgt spid="325638"/>
                                        </p:tgtEl>
                                        <p:attrNameLst>
                                          <p:attrName>ppt_w</p:attrName>
                                        </p:attrNameLst>
                                      </p:cBhvr>
                                      <p:tavLst>
                                        <p:tav tm="0">
                                          <p:val>
                                            <p:fltVal val="0"/>
                                          </p:val>
                                        </p:tav>
                                        <p:tav tm="100000">
                                          <p:val>
                                            <p:strVal val="#ppt_w"/>
                                          </p:val>
                                        </p:tav>
                                      </p:tavLst>
                                    </p:anim>
                                    <p:anim calcmode="lin" valueType="num">
                                      <p:cBhvr>
                                        <p:cTn id="33" dur="500" fill="hold"/>
                                        <p:tgtEl>
                                          <p:spTgt spid="325638"/>
                                        </p:tgtEl>
                                        <p:attrNameLst>
                                          <p:attrName>ppt_h</p:attrName>
                                        </p:attrNameLst>
                                      </p:cBhvr>
                                      <p:tavLst>
                                        <p:tav tm="0">
                                          <p:val>
                                            <p:fltVal val="0"/>
                                          </p:val>
                                        </p:tav>
                                        <p:tav tm="100000">
                                          <p:val>
                                            <p:strVal val="#ppt_h"/>
                                          </p:val>
                                        </p:tav>
                                      </p:tavLst>
                                    </p:anim>
                                    <p:animEffect transition="in" filter="fade">
                                      <p:cBhvr>
                                        <p:cTn id="34" dur="500"/>
                                        <p:tgtEl>
                                          <p:spTgt spid="325638"/>
                                        </p:tgtEl>
                                      </p:cBhvr>
                                    </p:animEffect>
                                  </p:childTnLst>
                                </p:cTn>
                              </p:par>
                            </p:childTnLst>
                          </p:cTn>
                        </p:par>
                        <p:par>
                          <p:cTn id="35" fill="hold" nodeType="afterGroup">
                            <p:stCondLst>
                              <p:cond delay="500"/>
                            </p:stCondLst>
                            <p:childTnLst>
                              <p:par>
                                <p:cTn id="36" presetID="53" presetClass="entr" presetSubtype="0" fill="hold" grpId="0" nodeType="afterEffect">
                                  <p:stCondLst>
                                    <p:cond delay="0"/>
                                  </p:stCondLst>
                                  <p:childTnLst>
                                    <p:set>
                                      <p:cBhvr>
                                        <p:cTn id="37" dur="1" fill="hold">
                                          <p:stCondLst>
                                            <p:cond delay="0"/>
                                          </p:stCondLst>
                                        </p:cTn>
                                        <p:tgtEl>
                                          <p:spTgt spid="325639"/>
                                        </p:tgtEl>
                                        <p:attrNameLst>
                                          <p:attrName>style.visibility</p:attrName>
                                        </p:attrNameLst>
                                      </p:cBhvr>
                                      <p:to>
                                        <p:strVal val="visible"/>
                                      </p:to>
                                    </p:set>
                                    <p:anim calcmode="lin" valueType="num">
                                      <p:cBhvr>
                                        <p:cTn id="38" dur="500" fill="hold"/>
                                        <p:tgtEl>
                                          <p:spTgt spid="325639"/>
                                        </p:tgtEl>
                                        <p:attrNameLst>
                                          <p:attrName>ppt_w</p:attrName>
                                        </p:attrNameLst>
                                      </p:cBhvr>
                                      <p:tavLst>
                                        <p:tav tm="0">
                                          <p:val>
                                            <p:fltVal val="0"/>
                                          </p:val>
                                        </p:tav>
                                        <p:tav tm="100000">
                                          <p:val>
                                            <p:strVal val="#ppt_w"/>
                                          </p:val>
                                        </p:tav>
                                      </p:tavLst>
                                    </p:anim>
                                    <p:anim calcmode="lin" valueType="num">
                                      <p:cBhvr>
                                        <p:cTn id="39" dur="500" fill="hold"/>
                                        <p:tgtEl>
                                          <p:spTgt spid="325639"/>
                                        </p:tgtEl>
                                        <p:attrNameLst>
                                          <p:attrName>ppt_h</p:attrName>
                                        </p:attrNameLst>
                                      </p:cBhvr>
                                      <p:tavLst>
                                        <p:tav tm="0">
                                          <p:val>
                                            <p:fltVal val="0"/>
                                          </p:val>
                                        </p:tav>
                                        <p:tav tm="100000">
                                          <p:val>
                                            <p:strVal val="#ppt_h"/>
                                          </p:val>
                                        </p:tav>
                                      </p:tavLst>
                                    </p:anim>
                                    <p:animEffect transition="in" filter="fade">
                                      <p:cBhvr>
                                        <p:cTn id="40" dur="500"/>
                                        <p:tgtEl>
                                          <p:spTgt spid="325639"/>
                                        </p:tgtEl>
                                      </p:cBhvr>
                                    </p:animEffect>
                                  </p:childTnLst>
                                </p:cTn>
                              </p:par>
                            </p:childTnLst>
                          </p:cTn>
                        </p:par>
                        <p:par>
                          <p:cTn id="41" fill="hold" nodeType="afterGroup">
                            <p:stCondLst>
                              <p:cond delay="1000"/>
                            </p:stCondLst>
                            <p:childTnLst>
                              <p:par>
                                <p:cTn id="42" presetID="53" presetClass="entr" presetSubtype="0" fill="hold" grpId="0" nodeType="afterEffect">
                                  <p:stCondLst>
                                    <p:cond delay="0"/>
                                  </p:stCondLst>
                                  <p:childTnLst>
                                    <p:set>
                                      <p:cBhvr>
                                        <p:cTn id="43" dur="1" fill="hold">
                                          <p:stCondLst>
                                            <p:cond delay="0"/>
                                          </p:stCondLst>
                                        </p:cTn>
                                        <p:tgtEl>
                                          <p:spTgt spid="325641"/>
                                        </p:tgtEl>
                                        <p:attrNameLst>
                                          <p:attrName>style.visibility</p:attrName>
                                        </p:attrNameLst>
                                      </p:cBhvr>
                                      <p:to>
                                        <p:strVal val="visible"/>
                                      </p:to>
                                    </p:set>
                                    <p:anim calcmode="lin" valueType="num">
                                      <p:cBhvr>
                                        <p:cTn id="44" dur="500" fill="hold"/>
                                        <p:tgtEl>
                                          <p:spTgt spid="325641"/>
                                        </p:tgtEl>
                                        <p:attrNameLst>
                                          <p:attrName>ppt_w</p:attrName>
                                        </p:attrNameLst>
                                      </p:cBhvr>
                                      <p:tavLst>
                                        <p:tav tm="0">
                                          <p:val>
                                            <p:fltVal val="0"/>
                                          </p:val>
                                        </p:tav>
                                        <p:tav tm="100000">
                                          <p:val>
                                            <p:strVal val="#ppt_w"/>
                                          </p:val>
                                        </p:tav>
                                      </p:tavLst>
                                    </p:anim>
                                    <p:anim calcmode="lin" valueType="num">
                                      <p:cBhvr>
                                        <p:cTn id="45" dur="500" fill="hold"/>
                                        <p:tgtEl>
                                          <p:spTgt spid="325641"/>
                                        </p:tgtEl>
                                        <p:attrNameLst>
                                          <p:attrName>ppt_h</p:attrName>
                                        </p:attrNameLst>
                                      </p:cBhvr>
                                      <p:tavLst>
                                        <p:tav tm="0">
                                          <p:val>
                                            <p:fltVal val="0"/>
                                          </p:val>
                                        </p:tav>
                                        <p:tav tm="100000">
                                          <p:val>
                                            <p:strVal val="#ppt_h"/>
                                          </p:val>
                                        </p:tav>
                                      </p:tavLst>
                                    </p:anim>
                                    <p:animEffect transition="in" filter="fade">
                                      <p:cBhvr>
                                        <p:cTn id="46" dur="500"/>
                                        <p:tgtEl>
                                          <p:spTgt spid="325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6" grpId="0" animBg="1"/>
      <p:bldP spid="325636" grpId="1" animBg="1"/>
      <p:bldP spid="325637" grpId="0" animBg="1"/>
      <p:bldP spid="325637" grpId="1" animBg="1"/>
      <p:bldP spid="325638" grpId="0" animBg="1"/>
      <p:bldP spid="325639" grpId="0" animBg="1"/>
      <p:bldP spid="3256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98600" y="0"/>
            <a:ext cx="6134100" cy="6858000"/>
          </a:xfrm>
          <a:prstGeom prst="rect">
            <a:avLst/>
          </a:prstGeom>
        </p:spPr>
      </p:pic>
    </p:spTree>
    <p:extLst>
      <p:ext uri="{BB962C8B-B14F-4D97-AF65-F5344CB8AC3E}">
        <p14:creationId xmlns:p14="http://schemas.microsoft.com/office/powerpoint/2010/main" val="7797578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0" y="0"/>
            <a:ext cx="9144000" cy="1143794"/>
          </a:xfrm>
          <a:ln/>
        </p:spPr>
        <p:txBody>
          <a:bodyPr lIns="90000" tIns="46800" rIns="90000" bIns="46800">
            <a:normAutofit fontScale="90000"/>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a:t>The Yanks are coming</a:t>
            </a:r>
            <a:r>
              <a:rPr lang="en-GB" dirty="0" smtClean="0"/>
              <a:t>!   US “Doughboys”</a:t>
            </a:r>
            <a:endParaRPr lang="en-GB" dirty="0"/>
          </a:p>
        </p:txBody>
      </p:sp>
      <p:pic>
        <p:nvPicPr>
          <p:cNvPr id="16386" name="Picture 2"/>
          <p:cNvPicPr>
            <a:picLocks noChangeAspect="1" noChangeArrowheads="1"/>
          </p:cNvPicPr>
          <p:nvPr/>
        </p:nvPicPr>
        <p:blipFill>
          <a:blip r:embed="rId3" cstate="print"/>
          <a:srcRect l="12276"/>
          <a:stretch>
            <a:fillRect/>
          </a:stretch>
        </p:blipFill>
        <p:spPr bwMode="auto">
          <a:xfrm>
            <a:off x="0" y="2085975"/>
            <a:ext cx="3267075" cy="4772025"/>
          </a:xfrm>
          <a:prstGeom prst="rect">
            <a:avLst/>
          </a:prstGeom>
          <a:noFill/>
          <a:ln w="9525">
            <a:noFill/>
            <a:round/>
            <a:headEnd/>
            <a:tailEnd/>
          </a:ln>
          <a:effectLst/>
        </p:spPr>
      </p:pic>
      <p:pic>
        <p:nvPicPr>
          <p:cNvPr id="16387" name="Picture 3"/>
          <p:cNvPicPr>
            <a:picLocks noChangeAspect="1" noChangeArrowheads="1"/>
          </p:cNvPicPr>
          <p:nvPr/>
        </p:nvPicPr>
        <p:blipFill>
          <a:blip r:embed="rId4" cstate="print"/>
          <a:srcRect r="9234"/>
          <a:stretch>
            <a:fillRect/>
          </a:stretch>
        </p:blipFill>
        <p:spPr bwMode="auto">
          <a:xfrm>
            <a:off x="5867400" y="1790700"/>
            <a:ext cx="3276600" cy="5067300"/>
          </a:xfrm>
          <a:prstGeom prst="rect">
            <a:avLst/>
          </a:prstGeom>
          <a:noFill/>
          <a:ln w="9525">
            <a:noFill/>
            <a:round/>
            <a:headEnd/>
            <a:tailEnd/>
          </a:ln>
          <a:effectLst/>
        </p:spPr>
      </p:pic>
      <p:pic>
        <p:nvPicPr>
          <p:cNvPr id="16388" name="Picture 4"/>
          <p:cNvPicPr>
            <a:picLocks noChangeAspect="1" noChangeArrowheads="1"/>
          </p:cNvPicPr>
          <p:nvPr/>
        </p:nvPicPr>
        <p:blipFill>
          <a:blip r:embed="rId5" cstate="print"/>
          <a:srcRect/>
          <a:stretch>
            <a:fillRect/>
          </a:stretch>
        </p:blipFill>
        <p:spPr bwMode="auto">
          <a:xfrm>
            <a:off x="2971800" y="1219200"/>
            <a:ext cx="3317875" cy="4876800"/>
          </a:xfrm>
          <a:prstGeom prst="rect">
            <a:avLst/>
          </a:prstGeom>
          <a:noFill/>
          <a:ln w="9525">
            <a:noFill/>
            <a:round/>
            <a:headEnd/>
            <a:tailEnd/>
          </a:ln>
          <a:effectLst/>
        </p:spPr>
      </p:pic>
    </p:spTree>
    <p:extLst>
      <p:ext uri="{BB962C8B-B14F-4D97-AF65-F5344CB8AC3E}">
        <p14:creationId xmlns:p14="http://schemas.microsoft.com/office/powerpoint/2010/main" val="39548996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WW1poster-The Navy is Call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4691063" cy="6858000"/>
          </a:xfrm>
          <a:ln w="19050">
            <a:solidFill>
              <a:srgbClr val="CC0000"/>
            </a:solidFill>
            <a:miter lim="800000"/>
            <a:headEnd/>
            <a:tailEnd/>
          </a:ln>
        </p:spPr>
      </p:pic>
      <p:pic>
        <p:nvPicPr>
          <p:cNvPr id="28675" name="Picture 3" descr="WW1poster-Tell That to the Marines"/>
          <p:cNvPicPr>
            <a:picLocks noChangeAspect="1" noChangeArrowheads="1"/>
          </p:cNvPicPr>
          <p:nvPr/>
        </p:nvPicPr>
        <p:blipFill>
          <a:blip r:embed="rId3">
            <a:lum contrast="12000"/>
            <a:extLst>
              <a:ext uri="{28A0092B-C50C-407E-A947-70E740481C1C}">
                <a14:useLocalDpi xmlns:a14="http://schemas.microsoft.com/office/drawing/2010/main" val="0"/>
              </a:ext>
            </a:extLst>
          </a:blip>
          <a:srcRect l="5426" r="6201"/>
          <a:stretch>
            <a:fillRect/>
          </a:stretch>
        </p:blipFill>
        <p:spPr bwMode="auto">
          <a:xfrm>
            <a:off x="4598988" y="0"/>
            <a:ext cx="4545012" cy="6858000"/>
          </a:xfrm>
          <a:prstGeom prst="rect">
            <a:avLst/>
          </a:prstGeom>
          <a:noFill/>
          <a:ln w="19050">
            <a:solidFill>
              <a:srgbClr val="CC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30579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Wilson’s ‘Fourteen Points’</a:t>
            </a:r>
            <a:endParaRPr lang="en-US" dirty="0"/>
          </a:p>
        </p:txBody>
      </p:sp>
      <p:sp>
        <p:nvSpPr>
          <p:cNvPr id="3" name="Content Placeholder 2"/>
          <p:cNvSpPr>
            <a:spLocks noGrp="1"/>
          </p:cNvSpPr>
          <p:nvPr>
            <p:ph idx="1"/>
          </p:nvPr>
        </p:nvSpPr>
        <p:spPr/>
        <p:txBody>
          <a:bodyPr/>
          <a:lstStyle/>
          <a:p>
            <a:r>
              <a:rPr lang="en-US" dirty="0" smtClean="0"/>
              <a:t>Text Analysis Questions</a:t>
            </a:r>
            <a:endParaRPr lang="en-US" dirty="0"/>
          </a:p>
        </p:txBody>
      </p:sp>
    </p:spTree>
    <p:extLst>
      <p:ext uri="{BB962C8B-B14F-4D97-AF65-F5344CB8AC3E}">
        <p14:creationId xmlns:p14="http://schemas.microsoft.com/office/powerpoint/2010/main" val="1669742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at Home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324667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3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36" name="Rectangle 4"/>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37" name="Rectangle 5"/>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38" name="Rectangle 6"/>
          <p:cNvSpPr>
            <a:spLocks noGrp="1" noChangeArrowheads="1"/>
          </p:cNvSpPr>
          <p:nvPr>
            <p:ph type="title"/>
          </p:nvPr>
        </p:nvSpPr>
        <p:spPr>
          <a:xfrm>
            <a:off x="311064" y="0"/>
            <a:ext cx="8604336" cy="6096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a:bodyPr>
          <a:lstStyle/>
          <a:p>
            <a:r>
              <a:rPr lang="en-US" sz="2800" dirty="0">
                <a:latin typeface="Rockwell"/>
                <a:cs typeface="Rockwell"/>
              </a:rPr>
              <a:t>A Bureaucratic War</a:t>
            </a:r>
          </a:p>
        </p:txBody>
      </p:sp>
      <p:sp>
        <p:nvSpPr>
          <p:cNvPr id="38919" name="Rectangle 7"/>
          <p:cNvSpPr>
            <a:spLocks noGrp="1" noChangeArrowheads="1"/>
          </p:cNvSpPr>
          <p:nvPr>
            <p:ph type="body" idx="1"/>
          </p:nvPr>
        </p:nvSpPr>
        <p:spPr>
          <a:xfrm>
            <a:off x="76200" y="533400"/>
            <a:ext cx="9067800" cy="63246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0000"/>
              </a:lnSpc>
              <a:spcBef>
                <a:spcPct val="10000"/>
              </a:spcBef>
            </a:pPr>
            <a:r>
              <a:rPr lang="en-US" dirty="0">
                <a:latin typeface="Rockwell"/>
                <a:cs typeface="Rockwell"/>
              </a:rPr>
              <a:t>To coordinate the war effort, 5,000 new </a:t>
            </a:r>
            <a:r>
              <a:rPr lang="en-US" dirty="0" smtClean="0">
                <a:latin typeface="Rockwell"/>
                <a:cs typeface="Rockwell"/>
              </a:rPr>
              <a:t>gov’t </a:t>
            </a:r>
            <a:r>
              <a:rPr lang="en-US" dirty="0">
                <a:latin typeface="Rockwell"/>
                <a:cs typeface="Rockwell"/>
              </a:rPr>
              <a:t>agencies were created:</a:t>
            </a:r>
          </a:p>
          <a:p>
            <a:pPr lvl="1">
              <a:lnSpc>
                <a:spcPct val="90000"/>
              </a:lnSpc>
              <a:spcBef>
                <a:spcPct val="10000"/>
              </a:spcBef>
            </a:pPr>
            <a:r>
              <a:rPr lang="en-US" u="sng" dirty="0">
                <a:latin typeface="Rockwell"/>
                <a:cs typeface="Rockwell"/>
              </a:rPr>
              <a:t>War Industries Board (WIB)</a:t>
            </a:r>
            <a:r>
              <a:rPr lang="en-US" dirty="0">
                <a:latin typeface="Rockwell"/>
                <a:cs typeface="Rockwell"/>
              </a:rPr>
              <a:t> oversaw all factories, determined priorities, fixed consumer prices</a:t>
            </a:r>
          </a:p>
          <a:p>
            <a:pPr lvl="1">
              <a:lnSpc>
                <a:spcPct val="90000"/>
              </a:lnSpc>
              <a:spcBef>
                <a:spcPct val="10000"/>
              </a:spcBef>
            </a:pPr>
            <a:r>
              <a:rPr lang="en-US" u="sng" dirty="0">
                <a:latin typeface="Rockwell"/>
                <a:cs typeface="Rockwell"/>
              </a:rPr>
              <a:t>Food Admin</a:t>
            </a:r>
            <a:r>
              <a:rPr lang="en-US" dirty="0">
                <a:latin typeface="Rockwell"/>
                <a:cs typeface="Rockwell"/>
              </a:rPr>
              <a:t> supplied food to soldiers by appealing to civilians </a:t>
            </a:r>
          </a:p>
          <a:p>
            <a:pPr lvl="1">
              <a:lnSpc>
                <a:spcPct val="90000"/>
              </a:lnSpc>
              <a:spcBef>
                <a:spcPct val="10000"/>
              </a:spcBef>
            </a:pPr>
            <a:r>
              <a:rPr lang="en-US" u="sng" dirty="0">
                <a:latin typeface="Rockwell"/>
                <a:cs typeface="Rockwell"/>
              </a:rPr>
              <a:t>Fuel Admin</a:t>
            </a:r>
            <a:r>
              <a:rPr lang="en-US" dirty="0">
                <a:latin typeface="Rockwell"/>
                <a:cs typeface="Rockwell"/>
              </a:rPr>
              <a:t> rationed coal &amp; oil</a:t>
            </a:r>
          </a:p>
          <a:p>
            <a:pPr lvl="1">
              <a:lnSpc>
                <a:spcPct val="90000"/>
              </a:lnSpc>
              <a:spcBef>
                <a:spcPct val="10000"/>
              </a:spcBef>
            </a:pPr>
            <a:r>
              <a:rPr lang="en-US" u="sng" dirty="0">
                <a:latin typeface="Rockwell"/>
                <a:cs typeface="Rockwell"/>
              </a:rPr>
              <a:t>RR Admin</a:t>
            </a:r>
            <a:r>
              <a:rPr lang="en-US" dirty="0">
                <a:latin typeface="Rockwell"/>
                <a:cs typeface="Rockwell"/>
              </a:rPr>
              <a:t>, </a:t>
            </a:r>
            <a:r>
              <a:rPr lang="en-US" u="sng" dirty="0">
                <a:latin typeface="Rockwell"/>
                <a:cs typeface="Rockwell"/>
              </a:rPr>
              <a:t>War Shipping Board</a:t>
            </a:r>
            <a:r>
              <a:rPr lang="en-US" dirty="0">
                <a:latin typeface="Rockwell"/>
                <a:cs typeface="Rockwell"/>
              </a:rPr>
              <a:t>,  &amp; </a:t>
            </a:r>
            <a:r>
              <a:rPr lang="en-US" u="sng" dirty="0">
                <a:latin typeface="Rockwell"/>
                <a:cs typeface="Rockwell"/>
              </a:rPr>
              <a:t>War Trade Board</a:t>
            </a:r>
            <a:r>
              <a:rPr lang="en-US" dirty="0">
                <a:latin typeface="Rockwell"/>
                <a:cs typeface="Rockwell"/>
              </a:rPr>
              <a:t> helped move resources to troops</a:t>
            </a:r>
          </a:p>
        </p:txBody>
      </p:sp>
      <p:sp>
        <p:nvSpPr>
          <p:cNvPr id="38920" name="AutoShape 8"/>
          <p:cNvSpPr>
            <a:spLocks noChangeArrowheads="1"/>
          </p:cNvSpPr>
          <p:nvPr/>
        </p:nvSpPr>
        <p:spPr bwMode="auto">
          <a:xfrm>
            <a:off x="609600" y="2133600"/>
            <a:ext cx="8305800" cy="990600"/>
          </a:xfrm>
          <a:prstGeom prst="wedgeRectCallout">
            <a:avLst>
              <a:gd name="adj1" fmla="val -13801"/>
              <a:gd name="adj2" fmla="val 200481"/>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20000"/>
              </a:spcBef>
              <a:buFont typeface="Arial" charset="0"/>
              <a:buNone/>
            </a:pPr>
            <a:r>
              <a:rPr kumimoji="1" lang="en-US" sz="2800">
                <a:solidFill>
                  <a:srgbClr val="000000"/>
                </a:solidFill>
                <a:latin typeface="Rockwell"/>
                <a:cs typeface="Rockwell"/>
              </a:rPr>
              <a:t>Imposed </a:t>
            </a:r>
            <a:r>
              <a:rPr kumimoji="1" lang="ja-JP" altLang="en-US" sz="2800">
                <a:solidFill>
                  <a:srgbClr val="000000"/>
                </a:solidFill>
                <a:latin typeface="Rockwell"/>
                <a:cs typeface="Rockwell"/>
              </a:rPr>
              <a:t>“</a:t>
            </a:r>
            <a:r>
              <a:rPr kumimoji="1" lang="en-US" sz="2800">
                <a:solidFill>
                  <a:srgbClr val="000000"/>
                </a:solidFill>
                <a:latin typeface="Rockwell"/>
                <a:cs typeface="Rockwell"/>
              </a:rPr>
              <a:t>gasless</a:t>
            </a:r>
            <a:r>
              <a:rPr kumimoji="1" lang="ja-JP" altLang="en-US" sz="2800">
                <a:solidFill>
                  <a:srgbClr val="000000"/>
                </a:solidFill>
                <a:latin typeface="Rockwell"/>
                <a:cs typeface="Rockwell"/>
              </a:rPr>
              <a:t>”</a:t>
            </a:r>
            <a:r>
              <a:rPr kumimoji="1" lang="en-US" sz="2800">
                <a:solidFill>
                  <a:srgbClr val="000000"/>
                </a:solidFill>
                <a:latin typeface="Rockwell"/>
                <a:cs typeface="Rockwell"/>
              </a:rPr>
              <a:t> days &amp; shut down factories for days to divert or conserve fuel </a:t>
            </a:r>
            <a:endParaRPr lang="en-US" sz="2800">
              <a:solidFill>
                <a:srgbClr val="000000"/>
              </a:solidFill>
              <a:latin typeface="Rockwell"/>
              <a:cs typeface="Rockwell"/>
            </a:endParaRPr>
          </a:p>
        </p:txBody>
      </p:sp>
      <p:sp>
        <p:nvSpPr>
          <p:cNvPr id="38921" name="AutoShape 9"/>
          <p:cNvSpPr>
            <a:spLocks noChangeArrowheads="1"/>
          </p:cNvSpPr>
          <p:nvPr/>
        </p:nvSpPr>
        <p:spPr bwMode="auto">
          <a:xfrm>
            <a:off x="76200" y="4876800"/>
            <a:ext cx="8915400" cy="1447800"/>
          </a:xfrm>
          <a:prstGeom prst="wedgeRectCallout">
            <a:avLst>
              <a:gd name="adj1" fmla="val -25144"/>
              <a:gd name="adj2" fmla="val -109319"/>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20000"/>
              </a:spcBef>
              <a:buFont typeface="Arial" charset="0"/>
              <a:buNone/>
            </a:pPr>
            <a:r>
              <a:rPr kumimoji="1" lang="en-US" sz="2800" dirty="0">
                <a:solidFill>
                  <a:srgbClr val="000000"/>
                </a:solidFill>
                <a:latin typeface="Rockwell"/>
                <a:cs typeface="Rockwell"/>
              </a:rPr>
              <a:t>Asked for a spirit of self-sacrifice, imposed </a:t>
            </a:r>
            <a:r>
              <a:rPr kumimoji="1" lang="ja-JP" altLang="en-US" sz="2800" dirty="0">
                <a:solidFill>
                  <a:srgbClr val="000000"/>
                </a:solidFill>
                <a:latin typeface="Rockwell"/>
                <a:cs typeface="Rockwell"/>
              </a:rPr>
              <a:t>“</a:t>
            </a:r>
            <a:r>
              <a:rPr kumimoji="1" lang="en-US" sz="2800" dirty="0">
                <a:solidFill>
                  <a:srgbClr val="000000"/>
                </a:solidFill>
                <a:latin typeface="Rockwell"/>
                <a:cs typeface="Rockwell"/>
              </a:rPr>
              <a:t>meatless</a:t>
            </a:r>
            <a:r>
              <a:rPr kumimoji="1" lang="ja-JP" altLang="en-US" sz="2800" dirty="0">
                <a:solidFill>
                  <a:srgbClr val="000000"/>
                </a:solidFill>
                <a:latin typeface="Rockwell"/>
                <a:cs typeface="Rockwell"/>
              </a:rPr>
              <a:t>”</a:t>
            </a:r>
            <a:r>
              <a:rPr kumimoji="1" lang="en-US" sz="2800" dirty="0">
                <a:solidFill>
                  <a:srgbClr val="000000"/>
                </a:solidFill>
                <a:latin typeface="Rockwell"/>
                <a:cs typeface="Rockwell"/>
              </a:rPr>
              <a:t> &amp; </a:t>
            </a:r>
            <a:r>
              <a:rPr kumimoji="1" lang="ja-JP" altLang="en-US" sz="2800" dirty="0">
                <a:solidFill>
                  <a:srgbClr val="000000"/>
                </a:solidFill>
                <a:latin typeface="Rockwell"/>
                <a:cs typeface="Rockwell"/>
              </a:rPr>
              <a:t>“</a:t>
            </a:r>
            <a:r>
              <a:rPr kumimoji="1" lang="en-US" sz="2800" dirty="0">
                <a:solidFill>
                  <a:srgbClr val="000000"/>
                </a:solidFill>
                <a:latin typeface="Rockwell"/>
                <a:cs typeface="Rockwell"/>
              </a:rPr>
              <a:t>wheat-less</a:t>
            </a:r>
            <a:r>
              <a:rPr kumimoji="1" lang="ja-JP" altLang="en-US" sz="2800" dirty="0">
                <a:solidFill>
                  <a:srgbClr val="000000"/>
                </a:solidFill>
                <a:latin typeface="Rockwell"/>
                <a:cs typeface="Rockwell"/>
              </a:rPr>
              <a:t>”</a:t>
            </a:r>
            <a:r>
              <a:rPr kumimoji="1" lang="en-US" sz="2800" dirty="0">
                <a:solidFill>
                  <a:srgbClr val="000000"/>
                </a:solidFill>
                <a:latin typeface="Rockwell"/>
                <a:cs typeface="Rockwell"/>
              </a:rPr>
              <a:t> days &amp; encouraged Americans to plant </a:t>
            </a:r>
            <a:r>
              <a:rPr kumimoji="1" lang="ja-JP" altLang="en-US" sz="2800" dirty="0">
                <a:solidFill>
                  <a:srgbClr val="000000"/>
                </a:solidFill>
                <a:latin typeface="Rockwell"/>
                <a:cs typeface="Rockwell"/>
              </a:rPr>
              <a:t>“</a:t>
            </a:r>
            <a:r>
              <a:rPr kumimoji="1" lang="en-US" sz="2800" dirty="0">
                <a:solidFill>
                  <a:srgbClr val="000000"/>
                </a:solidFill>
                <a:latin typeface="Rockwell"/>
                <a:cs typeface="Rockwell"/>
              </a:rPr>
              <a:t>victory gardens</a:t>
            </a:r>
            <a:r>
              <a:rPr kumimoji="1" lang="ja-JP" altLang="en-US" sz="2800" dirty="0">
                <a:solidFill>
                  <a:srgbClr val="000000"/>
                </a:solidFill>
                <a:latin typeface="Rockwell"/>
                <a:cs typeface="Rockwell"/>
              </a:rPr>
              <a:t>”</a:t>
            </a:r>
            <a:endParaRPr lang="en-US" sz="2800" dirty="0">
              <a:solidFill>
                <a:srgbClr val="000000"/>
              </a:solidFill>
              <a:latin typeface="Rockwell"/>
              <a:cs typeface="Rockwell"/>
            </a:endParaRPr>
          </a:p>
        </p:txBody>
      </p:sp>
      <p:sp>
        <p:nvSpPr>
          <p:cNvPr id="38922" name="AutoShape 10"/>
          <p:cNvSpPr>
            <a:spLocks noChangeArrowheads="1"/>
          </p:cNvSpPr>
          <p:nvPr/>
        </p:nvSpPr>
        <p:spPr bwMode="auto">
          <a:xfrm>
            <a:off x="1143000" y="3810000"/>
            <a:ext cx="7620000" cy="990600"/>
          </a:xfrm>
          <a:prstGeom prst="wedgeRectCallout">
            <a:avLst>
              <a:gd name="adj1" fmla="val -42519"/>
              <a:gd name="adj2" fmla="val -184935"/>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spcBef>
                <a:spcPct val="20000"/>
              </a:spcBef>
              <a:buFont typeface="Arial" charset="0"/>
              <a:buNone/>
            </a:pPr>
            <a:r>
              <a:rPr kumimoji="1" lang="en-US" sz="2800">
                <a:solidFill>
                  <a:srgbClr val="000000"/>
                </a:solidFill>
                <a:latin typeface="Rockwell"/>
                <a:cs typeface="Rockwell"/>
              </a:rPr>
              <a:t>WIB director Bernard Baruch became the </a:t>
            </a:r>
            <a:r>
              <a:rPr kumimoji="1" lang="ja-JP" altLang="en-US" sz="2800">
                <a:solidFill>
                  <a:srgbClr val="000000"/>
                </a:solidFill>
                <a:latin typeface="Rockwell"/>
                <a:cs typeface="Rockwell"/>
              </a:rPr>
              <a:t>“</a:t>
            </a:r>
            <a:r>
              <a:rPr kumimoji="1" lang="en-US" sz="2800" u="sng">
                <a:solidFill>
                  <a:srgbClr val="000000"/>
                </a:solidFill>
                <a:latin typeface="Rockwell"/>
                <a:cs typeface="Rockwell"/>
              </a:rPr>
              <a:t>dictator</a:t>
            </a:r>
            <a:r>
              <a:rPr kumimoji="1" lang="en-US" sz="2800">
                <a:solidFill>
                  <a:srgbClr val="000000"/>
                </a:solidFill>
                <a:latin typeface="Rockwell"/>
                <a:cs typeface="Rockwell"/>
              </a:rPr>
              <a:t> of the American economy</a:t>
            </a:r>
            <a:r>
              <a:rPr kumimoji="1" lang="ja-JP" altLang="en-US" sz="2800">
                <a:solidFill>
                  <a:srgbClr val="000000"/>
                </a:solidFill>
                <a:latin typeface="Rockwell"/>
                <a:cs typeface="Rockwell"/>
              </a:rPr>
              <a:t>”</a:t>
            </a:r>
            <a:endParaRPr lang="en-US" sz="2800">
              <a:solidFill>
                <a:srgbClr val="000000"/>
              </a:solidFill>
              <a:latin typeface="Rockwell"/>
              <a:cs typeface="Rockwell"/>
            </a:endParaRPr>
          </a:p>
        </p:txBody>
      </p:sp>
    </p:spTree>
    <p:extLst>
      <p:ext uri="{BB962C8B-B14F-4D97-AF65-F5344CB8AC3E}">
        <p14:creationId xmlns:p14="http://schemas.microsoft.com/office/powerpoint/2010/main" val="2827522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8922"/>
                                        </p:tgtEl>
                                        <p:attrNameLst>
                                          <p:attrName>style.visibility</p:attrName>
                                        </p:attrNameLst>
                                      </p:cBhvr>
                                      <p:to>
                                        <p:strVal val="visible"/>
                                      </p:to>
                                    </p:set>
                                    <p:anim calcmode="lin" valueType="num">
                                      <p:cBhvr>
                                        <p:cTn id="7" dur="500" fill="hold"/>
                                        <p:tgtEl>
                                          <p:spTgt spid="38922"/>
                                        </p:tgtEl>
                                        <p:attrNameLst>
                                          <p:attrName>ppt_w</p:attrName>
                                        </p:attrNameLst>
                                      </p:cBhvr>
                                      <p:tavLst>
                                        <p:tav tm="0">
                                          <p:val>
                                            <p:fltVal val="0"/>
                                          </p:val>
                                        </p:tav>
                                        <p:tav tm="100000">
                                          <p:val>
                                            <p:strVal val="#ppt_w"/>
                                          </p:val>
                                        </p:tav>
                                      </p:tavLst>
                                    </p:anim>
                                    <p:anim calcmode="lin" valueType="num">
                                      <p:cBhvr>
                                        <p:cTn id="8" dur="500" fill="hold"/>
                                        <p:tgtEl>
                                          <p:spTgt spid="38922"/>
                                        </p:tgtEl>
                                        <p:attrNameLst>
                                          <p:attrName>ppt_h</p:attrName>
                                        </p:attrNameLst>
                                      </p:cBhvr>
                                      <p:tavLst>
                                        <p:tav tm="0">
                                          <p:val>
                                            <p:fltVal val="0"/>
                                          </p:val>
                                        </p:tav>
                                        <p:tav tm="100000">
                                          <p:val>
                                            <p:strVal val="#ppt_h"/>
                                          </p:val>
                                        </p:tav>
                                      </p:tavLst>
                                    </p:anim>
                                    <p:animEffect transition="in" filter="fade">
                                      <p:cBhvr>
                                        <p:cTn id="9" dur="500"/>
                                        <p:tgtEl>
                                          <p:spTgt spid="389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38922"/>
                                        </p:tgtEl>
                                        <p:attrNameLst>
                                          <p:attrName>ppt_w</p:attrName>
                                        </p:attrNameLst>
                                      </p:cBhvr>
                                      <p:tavLst>
                                        <p:tav tm="0">
                                          <p:val>
                                            <p:strVal val="ppt_w"/>
                                          </p:val>
                                        </p:tav>
                                        <p:tav tm="100000">
                                          <p:val>
                                            <p:fltVal val="0"/>
                                          </p:val>
                                        </p:tav>
                                      </p:tavLst>
                                    </p:anim>
                                    <p:anim calcmode="lin" valueType="num">
                                      <p:cBhvr>
                                        <p:cTn id="14" dur="500"/>
                                        <p:tgtEl>
                                          <p:spTgt spid="38922"/>
                                        </p:tgtEl>
                                        <p:attrNameLst>
                                          <p:attrName>ppt_h</p:attrName>
                                        </p:attrNameLst>
                                      </p:cBhvr>
                                      <p:tavLst>
                                        <p:tav tm="0">
                                          <p:val>
                                            <p:strVal val="ppt_h"/>
                                          </p:val>
                                        </p:tav>
                                        <p:tav tm="100000">
                                          <p:val>
                                            <p:fltVal val="0"/>
                                          </p:val>
                                        </p:tav>
                                      </p:tavLst>
                                    </p:anim>
                                    <p:animEffect transition="out" filter="fade">
                                      <p:cBhvr>
                                        <p:cTn id="15" dur="500"/>
                                        <p:tgtEl>
                                          <p:spTgt spid="38922"/>
                                        </p:tgtEl>
                                      </p:cBhvr>
                                    </p:animEffect>
                                    <p:set>
                                      <p:cBhvr>
                                        <p:cTn id="16" dur="1" fill="hold">
                                          <p:stCondLst>
                                            <p:cond delay="499"/>
                                          </p:stCondLst>
                                        </p:cTn>
                                        <p:tgtEl>
                                          <p:spTgt spid="38922"/>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38921"/>
                                        </p:tgtEl>
                                        <p:attrNameLst>
                                          <p:attrName>style.visibility</p:attrName>
                                        </p:attrNameLst>
                                      </p:cBhvr>
                                      <p:to>
                                        <p:strVal val="visible"/>
                                      </p:to>
                                    </p:set>
                                    <p:anim calcmode="lin" valueType="num">
                                      <p:cBhvr>
                                        <p:cTn id="19" dur="500" fill="hold"/>
                                        <p:tgtEl>
                                          <p:spTgt spid="38921"/>
                                        </p:tgtEl>
                                        <p:attrNameLst>
                                          <p:attrName>ppt_w</p:attrName>
                                        </p:attrNameLst>
                                      </p:cBhvr>
                                      <p:tavLst>
                                        <p:tav tm="0">
                                          <p:val>
                                            <p:fltVal val="0"/>
                                          </p:val>
                                        </p:tav>
                                        <p:tav tm="100000">
                                          <p:val>
                                            <p:strVal val="#ppt_w"/>
                                          </p:val>
                                        </p:tav>
                                      </p:tavLst>
                                    </p:anim>
                                    <p:anim calcmode="lin" valueType="num">
                                      <p:cBhvr>
                                        <p:cTn id="20" dur="500" fill="hold"/>
                                        <p:tgtEl>
                                          <p:spTgt spid="38921"/>
                                        </p:tgtEl>
                                        <p:attrNameLst>
                                          <p:attrName>ppt_h</p:attrName>
                                        </p:attrNameLst>
                                      </p:cBhvr>
                                      <p:tavLst>
                                        <p:tav tm="0">
                                          <p:val>
                                            <p:fltVal val="0"/>
                                          </p:val>
                                        </p:tav>
                                        <p:tav tm="100000">
                                          <p:val>
                                            <p:strVal val="#ppt_h"/>
                                          </p:val>
                                        </p:tav>
                                      </p:tavLst>
                                    </p:anim>
                                    <p:animEffect transition="in" filter="fade">
                                      <p:cBhvr>
                                        <p:cTn id="21" dur="500"/>
                                        <p:tgtEl>
                                          <p:spTgt spid="3892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xit" presetSubtype="0" fill="hold" grpId="1" nodeType="clickEffect">
                                  <p:stCondLst>
                                    <p:cond delay="0"/>
                                  </p:stCondLst>
                                  <p:childTnLst>
                                    <p:anim calcmode="lin" valueType="num">
                                      <p:cBhvr>
                                        <p:cTn id="25" dur="500"/>
                                        <p:tgtEl>
                                          <p:spTgt spid="38921"/>
                                        </p:tgtEl>
                                        <p:attrNameLst>
                                          <p:attrName>ppt_w</p:attrName>
                                        </p:attrNameLst>
                                      </p:cBhvr>
                                      <p:tavLst>
                                        <p:tav tm="0">
                                          <p:val>
                                            <p:strVal val="ppt_w"/>
                                          </p:val>
                                        </p:tav>
                                        <p:tav tm="100000">
                                          <p:val>
                                            <p:fltVal val="0"/>
                                          </p:val>
                                        </p:tav>
                                      </p:tavLst>
                                    </p:anim>
                                    <p:anim calcmode="lin" valueType="num">
                                      <p:cBhvr>
                                        <p:cTn id="26" dur="500"/>
                                        <p:tgtEl>
                                          <p:spTgt spid="38921"/>
                                        </p:tgtEl>
                                        <p:attrNameLst>
                                          <p:attrName>ppt_h</p:attrName>
                                        </p:attrNameLst>
                                      </p:cBhvr>
                                      <p:tavLst>
                                        <p:tav tm="0">
                                          <p:val>
                                            <p:strVal val="ppt_h"/>
                                          </p:val>
                                        </p:tav>
                                        <p:tav tm="100000">
                                          <p:val>
                                            <p:fltVal val="0"/>
                                          </p:val>
                                        </p:tav>
                                      </p:tavLst>
                                    </p:anim>
                                    <p:animEffect transition="out" filter="fade">
                                      <p:cBhvr>
                                        <p:cTn id="27" dur="500"/>
                                        <p:tgtEl>
                                          <p:spTgt spid="38921"/>
                                        </p:tgtEl>
                                      </p:cBhvr>
                                    </p:animEffect>
                                    <p:set>
                                      <p:cBhvr>
                                        <p:cTn id="28" dur="1" fill="hold">
                                          <p:stCondLst>
                                            <p:cond delay="499"/>
                                          </p:stCondLst>
                                        </p:cTn>
                                        <p:tgtEl>
                                          <p:spTgt spid="38921"/>
                                        </p:tgtEl>
                                        <p:attrNameLst>
                                          <p:attrName>style.visibility</p:attrName>
                                        </p:attrNameLst>
                                      </p:cBhvr>
                                      <p:to>
                                        <p:strVal val="hidden"/>
                                      </p:to>
                                    </p:set>
                                  </p:childTnLst>
                                </p:cTn>
                              </p:par>
                              <p:par>
                                <p:cTn id="29" presetID="53" presetClass="entr" presetSubtype="0" fill="hold" grpId="0" nodeType="withEffect">
                                  <p:stCondLst>
                                    <p:cond delay="0"/>
                                  </p:stCondLst>
                                  <p:childTnLst>
                                    <p:set>
                                      <p:cBhvr>
                                        <p:cTn id="30" dur="1" fill="hold">
                                          <p:stCondLst>
                                            <p:cond delay="0"/>
                                          </p:stCondLst>
                                        </p:cTn>
                                        <p:tgtEl>
                                          <p:spTgt spid="38920"/>
                                        </p:tgtEl>
                                        <p:attrNameLst>
                                          <p:attrName>style.visibility</p:attrName>
                                        </p:attrNameLst>
                                      </p:cBhvr>
                                      <p:to>
                                        <p:strVal val="visible"/>
                                      </p:to>
                                    </p:set>
                                    <p:anim calcmode="lin" valueType="num">
                                      <p:cBhvr>
                                        <p:cTn id="31" dur="500" fill="hold"/>
                                        <p:tgtEl>
                                          <p:spTgt spid="38920"/>
                                        </p:tgtEl>
                                        <p:attrNameLst>
                                          <p:attrName>ppt_w</p:attrName>
                                        </p:attrNameLst>
                                      </p:cBhvr>
                                      <p:tavLst>
                                        <p:tav tm="0">
                                          <p:val>
                                            <p:fltVal val="0"/>
                                          </p:val>
                                        </p:tav>
                                        <p:tav tm="100000">
                                          <p:val>
                                            <p:strVal val="#ppt_w"/>
                                          </p:val>
                                        </p:tav>
                                      </p:tavLst>
                                    </p:anim>
                                    <p:anim calcmode="lin" valueType="num">
                                      <p:cBhvr>
                                        <p:cTn id="32" dur="500" fill="hold"/>
                                        <p:tgtEl>
                                          <p:spTgt spid="38920"/>
                                        </p:tgtEl>
                                        <p:attrNameLst>
                                          <p:attrName>ppt_h</p:attrName>
                                        </p:attrNameLst>
                                      </p:cBhvr>
                                      <p:tavLst>
                                        <p:tav tm="0">
                                          <p:val>
                                            <p:fltVal val="0"/>
                                          </p:val>
                                        </p:tav>
                                        <p:tav tm="100000">
                                          <p:val>
                                            <p:strVal val="#ppt_h"/>
                                          </p:val>
                                        </p:tav>
                                      </p:tavLst>
                                    </p:anim>
                                    <p:animEffect transition="in" filter="fade">
                                      <p:cBhvr>
                                        <p:cTn id="33" dur="500"/>
                                        <p:tgtEl>
                                          <p:spTgt spid="3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0" grpId="0" animBg="1"/>
      <p:bldP spid="38921" grpId="0" animBg="1"/>
      <p:bldP spid="38921" grpId="1" animBg="1"/>
      <p:bldP spid="38922" grpId="0" animBg="1"/>
      <p:bldP spid="38922" grpId="1"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2" name="Rectangle 4"/>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3" name="Rectangle 5"/>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4" name="Rectangle 6"/>
          <p:cNvSpPr>
            <a:spLocks noGrp="1" noChangeArrowheads="1"/>
          </p:cNvSpPr>
          <p:nvPr>
            <p:ph type="title"/>
          </p:nvPr>
        </p:nvSpPr>
        <p:spPr>
          <a:xfrm>
            <a:off x="207376" y="0"/>
            <a:ext cx="8708024" cy="9144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dirty="0">
                <a:latin typeface="Rockwell"/>
                <a:cs typeface="Rockwell"/>
              </a:rPr>
              <a:t>Workers in the War</a:t>
            </a:r>
          </a:p>
        </p:txBody>
      </p:sp>
      <p:sp>
        <p:nvSpPr>
          <p:cNvPr id="43015" name="Rectangle 7"/>
          <p:cNvSpPr>
            <a:spLocks noGrp="1" noChangeArrowheads="1"/>
          </p:cNvSpPr>
          <p:nvPr>
            <p:ph type="body" idx="1"/>
          </p:nvPr>
        </p:nvSpPr>
        <p:spPr>
          <a:xfrm>
            <a:off x="0" y="838200"/>
            <a:ext cx="9144000" cy="60198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fontScale="92500"/>
          </a:bodyPr>
          <a:lstStyle/>
          <a:p>
            <a:pPr>
              <a:lnSpc>
                <a:spcPct val="90000"/>
              </a:lnSpc>
              <a:spcBef>
                <a:spcPct val="15000"/>
              </a:spcBef>
              <a:defRPr/>
            </a:pPr>
            <a:r>
              <a:rPr lang="en-US" dirty="0" smtClean="0">
                <a:ea typeface="+mn-ea"/>
              </a:rPr>
              <a:t>The war called for more laborers:</a:t>
            </a:r>
          </a:p>
          <a:p>
            <a:pPr lvl="1">
              <a:lnSpc>
                <a:spcPct val="90000"/>
              </a:lnSpc>
              <a:spcBef>
                <a:spcPct val="15000"/>
              </a:spcBef>
              <a:defRPr/>
            </a:pPr>
            <a:r>
              <a:rPr lang="en-US" sz="3800" dirty="0" smtClean="0"/>
              <a:t>8 million </a:t>
            </a:r>
            <a:r>
              <a:rPr lang="en-US" sz="3800" u="sng" dirty="0" smtClean="0"/>
              <a:t>women</a:t>
            </a:r>
            <a:r>
              <a:rPr lang="en-US" sz="3800" dirty="0" smtClean="0"/>
              <a:t> found new, better-paying jobs in war industry (but few housewives entered the workforce, unlike WW2)</a:t>
            </a:r>
          </a:p>
          <a:p>
            <a:pPr lvl="1">
              <a:lnSpc>
                <a:spcPct val="90000"/>
              </a:lnSpc>
              <a:spcBef>
                <a:spcPct val="15000"/>
              </a:spcBef>
              <a:defRPr/>
            </a:pPr>
            <a:r>
              <a:rPr lang="en-US" sz="3800" dirty="0" smtClean="0"/>
              <a:t>450,000 Southern </a:t>
            </a:r>
            <a:r>
              <a:rPr lang="en-US" sz="3800" u="sng" dirty="0" smtClean="0"/>
              <a:t>African Americans </a:t>
            </a:r>
            <a:r>
              <a:rPr lang="en-US" sz="3800" dirty="0" smtClean="0"/>
              <a:t>moved north for new industrial jobs &amp; better pay (led to race riots)</a:t>
            </a:r>
          </a:p>
          <a:p>
            <a:pPr lvl="1">
              <a:lnSpc>
                <a:spcPct val="90000"/>
              </a:lnSpc>
              <a:spcBef>
                <a:spcPct val="15000"/>
              </a:spcBef>
              <a:defRPr/>
            </a:pPr>
            <a:r>
              <a:rPr lang="en-US" sz="3800" dirty="0" smtClean="0"/>
              <a:t>100,000 </a:t>
            </a:r>
            <a:r>
              <a:rPr lang="en-US" sz="3800" u="sng" dirty="0" smtClean="0"/>
              <a:t>Mexican-Americans</a:t>
            </a:r>
            <a:r>
              <a:rPr lang="en-US" sz="3800" dirty="0" smtClean="0"/>
              <a:t> laborers worked in SW farms &amp; ranches</a:t>
            </a:r>
          </a:p>
        </p:txBody>
      </p:sp>
    </p:spTree>
    <p:extLst>
      <p:ext uri="{BB962C8B-B14F-4D97-AF65-F5344CB8AC3E}">
        <p14:creationId xmlns:p14="http://schemas.microsoft.com/office/powerpoint/2010/main" val="757595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304800"/>
            <a:ext cx="4038600" cy="6400800"/>
          </a:xfrm>
        </p:spPr>
        <p:txBody>
          <a:bodyPr>
            <a:normAutofit fontScale="70000" lnSpcReduction="20000"/>
          </a:bodyPr>
          <a:lstStyle/>
          <a:p>
            <a:pPr marL="0" lvl="0" indent="0">
              <a:buNone/>
            </a:pPr>
            <a:r>
              <a:rPr lang="en-US" dirty="0"/>
              <a:t>Govt. agencies included:</a:t>
            </a:r>
          </a:p>
          <a:p>
            <a:pPr lvl="0"/>
            <a:endParaRPr lang="en-US" dirty="0" smtClean="0">
              <a:solidFill>
                <a:srgbClr val="FFFF00"/>
              </a:solidFill>
            </a:endParaRPr>
          </a:p>
          <a:p>
            <a:pPr lvl="0"/>
            <a:r>
              <a:rPr lang="en-US" dirty="0" smtClean="0">
                <a:solidFill>
                  <a:srgbClr val="FFFF00"/>
                </a:solidFill>
              </a:rPr>
              <a:t>War </a:t>
            </a:r>
            <a:r>
              <a:rPr lang="en-US" dirty="0">
                <a:solidFill>
                  <a:srgbClr val="FFFF00"/>
                </a:solidFill>
              </a:rPr>
              <a:t>Industries Board </a:t>
            </a:r>
            <a:r>
              <a:rPr lang="en-US" dirty="0"/>
              <a:t>(under Bernard Baruch) – allocated raw materials, eliminated waste, expanded production</a:t>
            </a:r>
          </a:p>
          <a:p>
            <a:pPr lvl="0"/>
            <a:endParaRPr lang="en-US" dirty="0" smtClean="0">
              <a:solidFill>
                <a:srgbClr val="FFFF00"/>
              </a:solidFill>
            </a:endParaRPr>
          </a:p>
          <a:p>
            <a:pPr lvl="0"/>
            <a:r>
              <a:rPr lang="en-US" dirty="0" smtClean="0">
                <a:solidFill>
                  <a:srgbClr val="FFFF00"/>
                </a:solidFill>
              </a:rPr>
              <a:t>War </a:t>
            </a:r>
            <a:r>
              <a:rPr lang="en-US" dirty="0">
                <a:solidFill>
                  <a:srgbClr val="FFFF00"/>
                </a:solidFill>
              </a:rPr>
              <a:t>Labor Board </a:t>
            </a:r>
            <a:r>
              <a:rPr lang="en-US" dirty="0"/>
              <a:t>– mediated labor disputes to head off possible work stoppages</a:t>
            </a:r>
          </a:p>
          <a:p>
            <a:pPr lvl="0"/>
            <a:endParaRPr lang="en-US" dirty="0" smtClean="0">
              <a:solidFill>
                <a:srgbClr val="FFFF00"/>
              </a:solidFill>
            </a:endParaRPr>
          </a:p>
          <a:p>
            <a:pPr lvl="0"/>
            <a:r>
              <a:rPr lang="en-US" dirty="0" smtClean="0">
                <a:solidFill>
                  <a:srgbClr val="FFFF00"/>
                </a:solidFill>
              </a:rPr>
              <a:t>Railroad </a:t>
            </a:r>
            <a:r>
              <a:rPr lang="en-US" dirty="0">
                <a:solidFill>
                  <a:srgbClr val="FFFF00"/>
                </a:solidFill>
              </a:rPr>
              <a:t>Administration </a:t>
            </a:r>
            <a:r>
              <a:rPr lang="en-US" dirty="0"/>
              <a:t>– controlled &amp; unified rail operations</a:t>
            </a:r>
          </a:p>
          <a:p>
            <a:pPr lvl="0"/>
            <a:endParaRPr lang="en-US" dirty="0" smtClean="0">
              <a:solidFill>
                <a:srgbClr val="FFFF00"/>
              </a:solidFill>
            </a:endParaRPr>
          </a:p>
          <a:p>
            <a:pPr lvl="0"/>
            <a:r>
              <a:rPr lang="en-US" dirty="0" smtClean="0">
                <a:solidFill>
                  <a:srgbClr val="FFFF00"/>
                </a:solidFill>
              </a:rPr>
              <a:t>Shipping </a:t>
            </a:r>
            <a:r>
              <a:rPr lang="en-US" dirty="0">
                <a:solidFill>
                  <a:srgbClr val="FFFF00"/>
                </a:solidFill>
              </a:rPr>
              <a:t>Board </a:t>
            </a:r>
            <a:r>
              <a:rPr lang="en-US" dirty="0"/>
              <a:t>– responsible for transport of troops and materials to Europe (“a bridge of ships” to Europe</a:t>
            </a:r>
            <a:r>
              <a:rPr lang="en-US" dirty="0" smtClean="0"/>
              <a:t>)</a:t>
            </a:r>
          </a:p>
          <a:p>
            <a:pPr lvl="0"/>
            <a:endParaRPr lang="en-US" dirty="0"/>
          </a:p>
          <a:p>
            <a:endParaRPr lang="en-US" dirty="0"/>
          </a:p>
        </p:txBody>
      </p:sp>
      <p:sp>
        <p:nvSpPr>
          <p:cNvPr id="5" name="Content Placeholder 4"/>
          <p:cNvSpPr>
            <a:spLocks noGrp="1"/>
          </p:cNvSpPr>
          <p:nvPr>
            <p:ph sz="half" idx="2"/>
          </p:nvPr>
        </p:nvSpPr>
        <p:spPr>
          <a:xfrm>
            <a:off x="4648200" y="228600"/>
            <a:ext cx="4038600" cy="4525963"/>
          </a:xfrm>
        </p:spPr>
        <p:txBody>
          <a:bodyPr>
            <a:normAutofit fontScale="70000" lnSpcReduction="20000"/>
          </a:bodyPr>
          <a:lstStyle/>
          <a:p>
            <a:pPr lvl="0"/>
            <a:r>
              <a:rPr lang="en-US" dirty="0">
                <a:solidFill>
                  <a:srgbClr val="FFFF00"/>
                </a:solidFill>
              </a:rPr>
              <a:t>Fuel Administration </a:t>
            </a:r>
            <a:r>
              <a:rPr lang="en-US" dirty="0"/>
              <a:t>– increased production of fossil fuels and fought wastefulness</a:t>
            </a:r>
          </a:p>
          <a:p>
            <a:endParaRPr lang="en-US" dirty="0" smtClean="0">
              <a:solidFill>
                <a:srgbClr val="FFFF00"/>
              </a:solidFill>
            </a:endParaRPr>
          </a:p>
          <a:p>
            <a:r>
              <a:rPr lang="en-US" dirty="0" smtClean="0">
                <a:solidFill>
                  <a:srgbClr val="FFFF00"/>
                </a:solidFill>
              </a:rPr>
              <a:t>Food </a:t>
            </a:r>
            <a:r>
              <a:rPr lang="en-US" dirty="0">
                <a:solidFill>
                  <a:srgbClr val="FFFF00"/>
                </a:solidFill>
              </a:rPr>
              <a:t>Administration </a:t>
            </a:r>
            <a:r>
              <a:rPr lang="en-US" dirty="0"/>
              <a:t>(under Herbert Hoover) – increased farm output, encouraged public conservation (wheatless &amp; meatless)</a:t>
            </a:r>
          </a:p>
          <a:p>
            <a:endParaRPr lang="en-US" dirty="0"/>
          </a:p>
        </p:txBody>
      </p:sp>
      <p:pic>
        <p:nvPicPr>
          <p:cNvPr id="5122" name="Picture 2" descr="http://bioscopic.files.wordpress.com/2011/05/lesswheatandme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895600"/>
            <a:ext cx="4048125"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986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0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04" name="Rectangle 4"/>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05" name="Rectangle 5"/>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06" name="Rectangle 6"/>
          <p:cNvSpPr>
            <a:spLocks noGrp="1" noChangeArrowheads="1"/>
          </p:cNvSpPr>
          <p:nvPr>
            <p:ph type="title"/>
          </p:nvPr>
        </p:nvSpPr>
        <p:spPr>
          <a:xfrm>
            <a:off x="0" y="0"/>
            <a:ext cx="8915400" cy="9906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dirty="0">
                <a:latin typeface="Rockwell"/>
                <a:cs typeface="Rockwell"/>
              </a:rPr>
              <a:t>Workers in the War</a:t>
            </a:r>
          </a:p>
        </p:txBody>
      </p:sp>
      <p:sp>
        <p:nvSpPr>
          <p:cNvPr id="40967" name="Rectangle 7"/>
          <p:cNvSpPr>
            <a:spLocks noGrp="1" noChangeArrowheads="1"/>
          </p:cNvSpPr>
          <p:nvPr>
            <p:ph type="body" idx="1"/>
          </p:nvPr>
        </p:nvSpPr>
        <p:spPr>
          <a:xfrm>
            <a:off x="0" y="1192132"/>
            <a:ext cx="9144000" cy="5665868"/>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5000"/>
              </a:lnSpc>
              <a:spcBef>
                <a:spcPct val="10000"/>
              </a:spcBef>
            </a:pPr>
            <a:r>
              <a:rPr lang="en-US" dirty="0">
                <a:latin typeface="Rockwell"/>
                <a:cs typeface="Rockwell"/>
              </a:rPr>
              <a:t>WWI led to a new alliance between the </a:t>
            </a:r>
            <a:r>
              <a:rPr lang="en-US" dirty="0" err="1">
                <a:latin typeface="Rockwell"/>
                <a:cs typeface="Rockwell"/>
              </a:rPr>
              <a:t>gov</a:t>
            </a:r>
            <a:r>
              <a:rPr lang="ja-JP" altLang="en-US" dirty="0">
                <a:latin typeface="Rockwell"/>
                <a:cs typeface="Rockwell"/>
              </a:rPr>
              <a:t>’</a:t>
            </a:r>
            <a:r>
              <a:rPr lang="en-US" dirty="0">
                <a:latin typeface="Rockwell"/>
                <a:cs typeface="Rockwell"/>
              </a:rPr>
              <a:t>t &amp; labor unions:</a:t>
            </a:r>
          </a:p>
          <a:p>
            <a:pPr lvl="1">
              <a:lnSpc>
                <a:spcPct val="95000"/>
              </a:lnSpc>
              <a:spcBef>
                <a:spcPct val="10000"/>
              </a:spcBef>
            </a:pPr>
            <a:r>
              <a:rPr lang="en-US" dirty="0">
                <a:latin typeface="Rockwell"/>
                <a:cs typeface="Rockwell"/>
              </a:rPr>
              <a:t>AFL headman Gompers was named to the </a:t>
            </a:r>
            <a:r>
              <a:rPr lang="en-US" u="sng" dirty="0">
                <a:latin typeface="Rockwell"/>
                <a:cs typeface="Rockwell"/>
              </a:rPr>
              <a:t>Council of Nat</a:t>
            </a:r>
            <a:r>
              <a:rPr lang="ja-JP" altLang="en-US" u="sng" dirty="0">
                <a:latin typeface="Rockwell"/>
                <a:cs typeface="Rockwell"/>
              </a:rPr>
              <a:t>’</a:t>
            </a:r>
            <a:r>
              <a:rPr lang="en-US" u="sng" dirty="0">
                <a:latin typeface="Rockwell"/>
                <a:cs typeface="Rockwell"/>
              </a:rPr>
              <a:t>l Defense</a:t>
            </a:r>
            <a:r>
              <a:rPr lang="en-US" dirty="0">
                <a:latin typeface="Rockwell"/>
                <a:cs typeface="Rockwell"/>
              </a:rPr>
              <a:t> to help enlist union support for the war effort</a:t>
            </a:r>
          </a:p>
          <a:p>
            <a:pPr lvl="1">
              <a:lnSpc>
                <a:spcPct val="95000"/>
              </a:lnSpc>
              <a:spcBef>
                <a:spcPct val="10000"/>
              </a:spcBef>
            </a:pPr>
            <a:r>
              <a:rPr lang="en-US" u="sng" dirty="0">
                <a:latin typeface="Rockwell"/>
                <a:cs typeface="Rockwell"/>
              </a:rPr>
              <a:t>War Labor Board (WLB)</a:t>
            </a:r>
            <a:r>
              <a:rPr lang="en-US" dirty="0">
                <a:latin typeface="Rockwell"/>
                <a:cs typeface="Rockwell"/>
              </a:rPr>
              <a:t> was formed to standardize wages &amp; hours, protect union rights, &amp; give equal pay for women</a:t>
            </a:r>
          </a:p>
        </p:txBody>
      </p:sp>
    </p:spTree>
    <p:extLst>
      <p:ext uri="{BB962C8B-B14F-4D97-AF65-F5344CB8AC3E}">
        <p14:creationId xmlns:p14="http://schemas.microsoft.com/office/powerpoint/2010/main" val="2144799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ext Box 2"/>
          <p:cNvSpPr txBox="1">
            <a:spLocks noChangeArrowheads="1"/>
          </p:cNvSpPr>
          <p:nvPr/>
        </p:nvSpPr>
        <p:spPr bwMode="auto">
          <a:xfrm>
            <a:off x="5943600" y="3505200"/>
            <a:ext cx="32004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tx1"/>
                  </a:outerShdw>
                </a:effectLst>
              </a14:hiddenEffects>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eaLnBrk="1" hangingPunct="1">
              <a:spcBef>
                <a:spcPct val="50000"/>
              </a:spcBef>
            </a:pPr>
            <a:r>
              <a:rPr lang="ja-JP" altLang="en-US" sz="4000" b="1" dirty="0"/>
              <a:t>“</a:t>
            </a:r>
            <a:r>
              <a:rPr lang="en-US" sz="4000" b="1" dirty="0"/>
              <a:t>Keeping Warm</a:t>
            </a:r>
            <a:r>
              <a:rPr lang="ja-JP" altLang="en-US" sz="4000" b="1" dirty="0"/>
              <a:t>”</a:t>
            </a:r>
            <a:r>
              <a:rPr lang="en-US" sz="4000" b="1" dirty="0"/>
              <a:t>     </a:t>
            </a:r>
            <a:r>
              <a:rPr lang="en-US" sz="4000" b="1" i="1" dirty="0"/>
              <a:t>Los Angeles Times</a:t>
            </a:r>
          </a:p>
        </p:txBody>
      </p:sp>
      <p:sp>
        <p:nvSpPr>
          <p:cNvPr id="277508" name="Rectangle 4"/>
          <p:cNvSpPr>
            <a:spLocks noGrp="1" noChangeArrowheads="1"/>
          </p:cNvSpPr>
          <p:nvPr>
            <p:ph type="title"/>
          </p:nvPr>
        </p:nvSpPr>
        <p:spPr>
          <a:xfrm>
            <a:off x="6172200" y="762000"/>
            <a:ext cx="2971800" cy="2133600"/>
          </a:xfrm>
        </p:spPr>
        <p:txBody>
          <a:bodyPr/>
          <a:lstStyle/>
          <a:p>
            <a:r>
              <a:rPr lang="en-US" dirty="0">
                <a:latin typeface="Times New Roman" charset="0"/>
              </a:rPr>
              <a:t>Coal </a:t>
            </a:r>
            <a:r>
              <a:rPr lang="en-US" dirty="0" smtClean="0">
                <a:latin typeface="Times New Roman" charset="0"/>
              </a:rPr>
              <a:t>Miner’s </a:t>
            </a:r>
            <a:r>
              <a:rPr lang="en-US" dirty="0">
                <a:latin typeface="Times New Roman" charset="0"/>
              </a:rPr>
              <a:t>Strike 1919 </a:t>
            </a:r>
          </a:p>
        </p:txBody>
      </p:sp>
      <p:pic>
        <p:nvPicPr>
          <p:cNvPr id="26628" name="Picture 5" descr="Pol_Cartoon-Coak Strike - 1919"/>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b="8696"/>
          <a:stretch>
            <a:fillRect/>
          </a:stretch>
        </p:blipFill>
        <p:spPr bwMode="auto">
          <a:xfrm>
            <a:off x="0" y="0"/>
            <a:ext cx="6096000" cy="6858000"/>
          </a:xfrm>
          <a:prstGeom prst="rect">
            <a:avLst/>
          </a:prstGeom>
          <a:noFill/>
          <a:ln w="19050">
            <a:solidFill>
              <a:srgbClr val="CC0000"/>
            </a:solidFill>
            <a:miter lim="800000"/>
            <a:headEnd/>
            <a:tailEnd/>
          </a:ln>
          <a:extLst>
            <a:ext uri="{909E8E84-426E-40dd-AFC4-6F175D3DCCD1}">
              <a14:hiddenFill xmlns:a14="http://schemas.microsoft.com/office/drawing/2010/main">
                <a:solidFill>
                  <a:schemeClr val="accent1"/>
                </a:solidFill>
              </a14:hiddenFill>
            </a:ext>
          </a:extLst>
        </p:spPr>
      </p:pic>
      <p:sp>
        <p:nvSpPr>
          <p:cNvPr id="277510" name="AutoShape 6"/>
          <p:cNvSpPr>
            <a:spLocks noChangeArrowheads="1"/>
          </p:cNvSpPr>
          <p:nvPr/>
        </p:nvSpPr>
        <p:spPr bwMode="auto">
          <a:xfrm>
            <a:off x="1066800" y="228600"/>
            <a:ext cx="7391400" cy="990600"/>
          </a:xfrm>
          <a:prstGeom prst="wedgeRectCallout">
            <a:avLst>
              <a:gd name="adj1" fmla="val 3481"/>
              <a:gd name="adj2" fmla="val 437819"/>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kumimoji="1" lang="en-US" sz="2800" dirty="0">
                <a:solidFill>
                  <a:srgbClr val="000000"/>
                </a:solidFill>
              </a:rPr>
              <a:t>But the WLB seized companies during strikes (</a:t>
            </a:r>
            <a:r>
              <a:rPr kumimoji="1" lang="en-US" sz="2800" i="1" dirty="0">
                <a:solidFill>
                  <a:srgbClr val="000000"/>
                </a:solidFill>
              </a:rPr>
              <a:t>national interests come first!</a:t>
            </a:r>
            <a:r>
              <a:rPr kumimoji="1" lang="en-US" sz="2800" dirty="0">
                <a:solidFill>
                  <a:srgbClr val="000000"/>
                </a:solidFill>
              </a:rPr>
              <a:t>)</a:t>
            </a:r>
          </a:p>
        </p:txBody>
      </p:sp>
    </p:spTree>
    <p:extLst>
      <p:ext uri="{BB962C8B-B14F-4D97-AF65-F5344CB8AC3E}">
        <p14:creationId xmlns:p14="http://schemas.microsoft.com/office/powerpoint/2010/main" val="13314752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77510"/>
                                        </p:tgtEl>
                                        <p:attrNameLst>
                                          <p:attrName>style.visibility</p:attrName>
                                        </p:attrNameLst>
                                      </p:cBhvr>
                                      <p:to>
                                        <p:strVal val="visible"/>
                                      </p:to>
                                    </p:set>
                                    <p:anim calcmode="lin" valueType="num">
                                      <p:cBhvr>
                                        <p:cTn id="7" dur="500" fill="hold"/>
                                        <p:tgtEl>
                                          <p:spTgt spid="277510"/>
                                        </p:tgtEl>
                                        <p:attrNameLst>
                                          <p:attrName>ppt_w</p:attrName>
                                        </p:attrNameLst>
                                      </p:cBhvr>
                                      <p:tavLst>
                                        <p:tav tm="0">
                                          <p:val>
                                            <p:fltVal val="0"/>
                                          </p:val>
                                        </p:tav>
                                        <p:tav tm="100000">
                                          <p:val>
                                            <p:strVal val="#ppt_w"/>
                                          </p:val>
                                        </p:tav>
                                      </p:tavLst>
                                    </p:anim>
                                    <p:anim calcmode="lin" valueType="num">
                                      <p:cBhvr>
                                        <p:cTn id="8" dur="500" fill="hold"/>
                                        <p:tgtEl>
                                          <p:spTgt spid="277510"/>
                                        </p:tgtEl>
                                        <p:attrNameLst>
                                          <p:attrName>ppt_h</p:attrName>
                                        </p:attrNameLst>
                                      </p:cBhvr>
                                      <p:tavLst>
                                        <p:tav tm="0">
                                          <p:val>
                                            <p:fltVal val="0"/>
                                          </p:val>
                                        </p:tav>
                                        <p:tav tm="100000">
                                          <p:val>
                                            <p:strVal val="#ppt_h"/>
                                          </p:val>
                                        </p:tav>
                                      </p:tavLst>
                                    </p:anim>
                                    <p:animEffect transition="in" filter="fade">
                                      <p:cBhvr>
                                        <p:cTn id="9" dur="500"/>
                                        <p:tgtEl>
                                          <p:spTgt spid="277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10"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8" name="Rectangle 4"/>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9" name="Rectangle 5"/>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50" name="Rectangle 6"/>
          <p:cNvSpPr>
            <a:spLocks noGrp="1" noChangeArrowheads="1"/>
          </p:cNvSpPr>
          <p:nvPr>
            <p:ph type="title"/>
          </p:nvPr>
        </p:nvSpPr>
        <p:spPr>
          <a:xfrm>
            <a:off x="228600" y="0"/>
            <a:ext cx="8686800" cy="9144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dirty="0">
                <a:latin typeface="Rockwell"/>
                <a:cs typeface="Rockwell"/>
              </a:rPr>
              <a:t>Homefront Propaganda</a:t>
            </a:r>
          </a:p>
        </p:txBody>
      </p:sp>
      <p:sp>
        <p:nvSpPr>
          <p:cNvPr id="36871" name="Rectangle 7"/>
          <p:cNvSpPr>
            <a:spLocks noGrp="1" noChangeArrowheads="1"/>
          </p:cNvSpPr>
          <p:nvPr>
            <p:ph type="body" idx="1"/>
          </p:nvPr>
        </p:nvSpPr>
        <p:spPr>
          <a:xfrm>
            <a:off x="0" y="762000"/>
            <a:ext cx="9144000" cy="6096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a:bodyPr>
          <a:lstStyle/>
          <a:p>
            <a:pPr>
              <a:lnSpc>
                <a:spcPct val="90000"/>
              </a:lnSpc>
            </a:pPr>
            <a:r>
              <a:rPr lang="en-US" sz="3600" dirty="0">
                <a:solidFill>
                  <a:srgbClr val="FFFFFF"/>
                </a:solidFill>
                <a:latin typeface="Rockwell"/>
                <a:cs typeface="Rockwell"/>
              </a:rPr>
              <a:t>Wilson formed the Committee on Public Information (CPI) &amp; hired muckraker George Creel to publicize the U.S. war effort:</a:t>
            </a:r>
          </a:p>
          <a:p>
            <a:pPr lvl="1">
              <a:lnSpc>
                <a:spcPct val="90000"/>
              </a:lnSpc>
            </a:pPr>
            <a:r>
              <a:rPr lang="en-US" sz="3200" dirty="0">
                <a:solidFill>
                  <a:srgbClr val="FFFFFF"/>
                </a:solidFill>
                <a:latin typeface="Rockwell"/>
                <a:cs typeface="Rockwell"/>
              </a:rPr>
              <a:t>Voluntary censorship in press</a:t>
            </a:r>
          </a:p>
          <a:p>
            <a:pPr lvl="1">
              <a:lnSpc>
                <a:spcPct val="90000"/>
              </a:lnSpc>
            </a:pPr>
            <a:r>
              <a:rPr lang="en-US" sz="3200" dirty="0">
                <a:solidFill>
                  <a:srgbClr val="FFFFFF"/>
                </a:solidFill>
                <a:latin typeface="Rockwell"/>
                <a:cs typeface="Rockwell"/>
              </a:rPr>
              <a:t>75,000 </a:t>
            </a:r>
            <a:r>
              <a:rPr lang="ja-JP" altLang="en-US" sz="3200" dirty="0">
                <a:solidFill>
                  <a:srgbClr val="FFFFFF"/>
                </a:solidFill>
                <a:latin typeface="Rockwell"/>
                <a:cs typeface="Rockwell"/>
              </a:rPr>
              <a:t>“</a:t>
            </a:r>
            <a:r>
              <a:rPr lang="en-US" sz="3200" dirty="0">
                <a:solidFill>
                  <a:srgbClr val="FFFFFF"/>
                </a:solidFill>
                <a:latin typeface="Rockwell"/>
                <a:cs typeface="Rockwell"/>
              </a:rPr>
              <a:t>4-minute men</a:t>
            </a:r>
            <a:r>
              <a:rPr lang="ja-JP" altLang="en-US" sz="3200" dirty="0">
                <a:solidFill>
                  <a:srgbClr val="FFFFFF"/>
                </a:solidFill>
                <a:latin typeface="Rockwell"/>
                <a:cs typeface="Rockwell"/>
              </a:rPr>
              <a:t>”</a:t>
            </a:r>
            <a:r>
              <a:rPr lang="en-US" sz="3200" dirty="0">
                <a:solidFill>
                  <a:srgbClr val="FFFFFF"/>
                </a:solidFill>
                <a:latin typeface="Rockwell"/>
                <a:cs typeface="Rockwell"/>
              </a:rPr>
              <a:t> gave speeches (</a:t>
            </a:r>
            <a:r>
              <a:rPr lang="en-US" sz="3200" u="sng" dirty="0">
                <a:solidFill>
                  <a:srgbClr val="FFFFFF"/>
                </a:solidFill>
                <a:latin typeface="Rockwell"/>
                <a:cs typeface="Rockwell"/>
              </a:rPr>
              <a:t>facts</a:t>
            </a:r>
            <a:r>
              <a:rPr lang="en-US" sz="3200" dirty="0">
                <a:solidFill>
                  <a:srgbClr val="FFFFFF"/>
                </a:solidFill>
                <a:latin typeface="Rockwell"/>
                <a:cs typeface="Rockwell"/>
              </a:rPr>
              <a:t> or </a:t>
            </a:r>
            <a:r>
              <a:rPr lang="en-US" sz="3200" u="sng" dirty="0">
                <a:solidFill>
                  <a:srgbClr val="FFFFFF"/>
                </a:solidFill>
                <a:latin typeface="Rockwell"/>
                <a:cs typeface="Rockwell"/>
              </a:rPr>
              <a:t>emotions</a:t>
            </a:r>
            <a:r>
              <a:rPr lang="en-US" sz="3200" dirty="0">
                <a:solidFill>
                  <a:srgbClr val="FFFFFF"/>
                </a:solidFill>
                <a:latin typeface="Rockwell"/>
                <a:cs typeface="Rockwell"/>
              </a:rPr>
              <a:t>?)</a:t>
            </a:r>
          </a:p>
          <a:p>
            <a:pPr lvl="1">
              <a:lnSpc>
                <a:spcPct val="90000"/>
              </a:lnSpc>
            </a:pPr>
            <a:r>
              <a:rPr lang="en-US" sz="3200" dirty="0">
                <a:solidFill>
                  <a:srgbClr val="FFFFFF"/>
                </a:solidFill>
                <a:latin typeface="Rockwell"/>
                <a:cs typeface="Rockwell"/>
              </a:rPr>
              <a:t>Propaganda motion picture films</a:t>
            </a:r>
          </a:p>
          <a:p>
            <a:pPr>
              <a:lnSpc>
                <a:spcPct val="90000"/>
              </a:lnSpc>
            </a:pPr>
            <a:r>
              <a:rPr lang="en-US" sz="3600" dirty="0">
                <a:solidFill>
                  <a:srgbClr val="FFFFFF"/>
                </a:solidFill>
                <a:latin typeface="Rockwell"/>
                <a:cs typeface="Rockwell"/>
              </a:rPr>
              <a:t>Led to sweeping anti-German sentiment &amp; some vigilantism </a:t>
            </a:r>
          </a:p>
        </p:txBody>
      </p:sp>
      <p:sp>
        <p:nvSpPr>
          <p:cNvPr id="36872" name="AutoShape 8"/>
          <p:cNvSpPr>
            <a:spLocks noChangeArrowheads="1"/>
          </p:cNvSpPr>
          <p:nvPr/>
        </p:nvSpPr>
        <p:spPr bwMode="auto">
          <a:xfrm>
            <a:off x="2286000" y="1371600"/>
            <a:ext cx="6019800" cy="1066800"/>
          </a:xfrm>
          <a:prstGeom prst="wedgeRectCallout">
            <a:avLst>
              <a:gd name="adj1" fmla="val -32963"/>
              <a:gd name="adj2" fmla="val 217708"/>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ja-JP" altLang="en-US" sz="2800">
                <a:solidFill>
                  <a:schemeClr val="bg1"/>
                </a:solidFill>
                <a:latin typeface="Rockwell"/>
                <a:cs typeface="Rockwell"/>
              </a:rPr>
              <a:t>“</a:t>
            </a:r>
            <a:r>
              <a:rPr lang="en-US" sz="2800">
                <a:solidFill>
                  <a:schemeClr val="bg1"/>
                </a:solidFill>
                <a:latin typeface="Rockwell"/>
                <a:cs typeface="Rockwell"/>
              </a:rPr>
              <a:t>Why We Are Fighting</a:t>
            </a:r>
            <a:r>
              <a:rPr lang="ja-JP" altLang="en-US" sz="2800">
                <a:solidFill>
                  <a:schemeClr val="bg1"/>
                </a:solidFill>
                <a:latin typeface="Rockwell"/>
                <a:cs typeface="Rockwell"/>
              </a:rPr>
              <a:t>”</a:t>
            </a:r>
            <a:r>
              <a:rPr lang="en-US" sz="2800">
                <a:solidFill>
                  <a:schemeClr val="bg1"/>
                </a:solidFill>
                <a:latin typeface="Rockwell"/>
                <a:cs typeface="Rockwell"/>
              </a:rPr>
              <a:t> &amp;   </a:t>
            </a:r>
            <a:r>
              <a:rPr lang="ja-JP" altLang="en-US" sz="2800">
                <a:solidFill>
                  <a:schemeClr val="bg1"/>
                </a:solidFill>
                <a:latin typeface="Rockwell"/>
                <a:cs typeface="Rockwell"/>
              </a:rPr>
              <a:t>“</a:t>
            </a:r>
            <a:r>
              <a:rPr lang="en-US" sz="2800">
                <a:solidFill>
                  <a:schemeClr val="bg1"/>
                </a:solidFill>
                <a:latin typeface="Rockwell"/>
                <a:cs typeface="Rockwell"/>
              </a:rPr>
              <a:t>The Meaning of America</a:t>
            </a:r>
            <a:r>
              <a:rPr lang="ja-JP" altLang="en-US" sz="2800">
                <a:solidFill>
                  <a:schemeClr val="bg1"/>
                </a:solidFill>
                <a:latin typeface="Rockwell"/>
                <a:cs typeface="Rockwell"/>
              </a:rPr>
              <a:t>”</a:t>
            </a:r>
            <a:endParaRPr lang="en-US" sz="2800">
              <a:solidFill>
                <a:schemeClr val="bg1"/>
              </a:solidFill>
              <a:latin typeface="Rockwell"/>
              <a:cs typeface="Rockwell"/>
            </a:endParaRPr>
          </a:p>
        </p:txBody>
      </p:sp>
      <p:sp>
        <p:nvSpPr>
          <p:cNvPr id="36873" name="AutoShape 9"/>
          <p:cNvSpPr>
            <a:spLocks noChangeArrowheads="1"/>
          </p:cNvSpPr>
          <p:nvPr/>
        </p:nvSpPr>
        <p:spPr bwMode="auto">
          <a:xfrm>
            <a:off x="2225675" y="2209800"/>
            <a:ext cx="6096000" cy="1066800"/>
          </a:xfrm>
          <a:prstGeom prst="wedgeRectCallout">
            <a:avLst>
              <a:gd name="adj1" fmla="val 22630"/>
              <a:gd name="adj2" fmla="val 218898"/>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200" i="1">
                <a:solidFill>
                  <a:srgbClr val="000000"/>
                </a:solidFill>
              </a:rPr>
              <a:t>The Prussian Curse</a:t>
            </a:r>
            <a:r>
              <a:rPr lang="en-US" sz="3200">
                <a:solidFill>
                  <a:srgbClr val="000000"/>
                </a:solidFill>
              </a:rPr>
              <a:t> &amp; </a:t>
            </a:r>
          </a:p>
          <a:p>
            <a:pPr algn="ctr">
              <a:lnSpc>
                <a:spcPct val="80000"/>
              </a:lnSpc>
            </a:pPr>
            <a:r>
              <a:rPr lang="en-US" sz="3200" i="1">
                <a:solidFill>
                  <a:srgbClr val="000000"/>
                </a:solidFill>
              </a:rPr>
              <a:t>The Kaiser, the Beast of Berlin</a:t>
            </a:r>
          </a:p>
        </p:txBody>
      </p:sp>
      <p:sp>
        <p:nvSpPr>
          <p:cNvPr id="36874" name="AutoShape 10"/>
          <p:cNvSpPr>
            <a:spLocks noChangeArrowheads="1"/>
          </p:cNvSpPr>
          <p:nvPr/>
        </p:nvSpPr>
        <p:spPr bwMode="auto">
          <a:xfrm>
            <a:off x="228600" y="1981200"/>
            <a:ext cx="8610600" cy="990600"/>
          </a:xfrm>
          <a:prstGeom prst="wedgeRectCallout">
            <a:avLst>
              <a:gd name="adj1" fmla="val 14898"/>
              <a:gd name="adj2" fmla="val 331250"/>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2800">
                <a:solidFill>
                  <a:schemeClr val="bg1"/>
                </a:solidFill>
                <a:latin typeface="Rockwell"/>
                <a:cs typeface="Rockwell"/>
              </a:rPr>
              <a:t>Sauerkraut was renamed </a:t>
            </a:r>
            <a:r>
              <a:rPr lang="ja-JP" altLang="en-US" sz="2800">
                <a:solidFill>
                  <a:schemeClr val="bg1"/>
                </a:solidFill>
                <a:latin typeface="Rockwell"/>
                <a:cs typeface="Rockwell"/>
              </a:rPr>
              <a:t>“</a:t>
            </a:r>
            <a:r>
              <a:rPr lang="en-US" sz="2800">
                <a:solidFill>
                  <a:schemeClr val="bg1"/>
                </a:solidFill>
                <a:latin typeface="Rockwell"/>
                <a:cs typeface="Rockwell"/>
              </a:rPr>
              <a:t>Liberty Cabbage</a:t>
            </a:r>
            <a:r>
              <a:rPr lang="ja-JP" altLang="en-US" sz="2800">
                <a:solidFill>
                  <a:schemeClr val="bg1"/>
                </a:solidFill>
                <a:latin typeface="Rockwell"/>
                <a:cs typeface="Rockwell"/>
              </a:rPr>
              <a:t>”</a:t>
            </a:r>
            <a:r>
              <a:rPr lang="en-US" sz="2800">
                <a:solidFill>
                  <a:schemeClr val="bg1"/>
                </a:solidFill>
                <a:latin typeface="Rockwell"/>
                <a:cs typeface="Rockwell"/>
              </a:rPr>
              <a:t> &amp; pretzels were no longer served in bars</a:t>
            </a:r>
          </a:p>
        </p:txBody>
      </p:sp>
      <p:sp>
        <p:nvSpPr>
          <p:cNvPr id="36875" name="AutoShape 11"/>
          <p:cNvSpPr>
            <a:spLocks noChangeArrowheads="1"/>
          </p:cNvSpPr>
          <p:nvPr/>
        </p:nvSpPr>
        <p:spPr bwMode="auto">
          <a:xfrm>
            <a:off x="2057400" y="3124200"/>
            <a:ext cx="6172200" cy="990600"/>
          </a:xfrm>
          <a:prstGeom prst="wedgeRectCallout">
            <a:avLst>
              <a:gd name="adj1" fmla="val 19032"/>
              <a:gd name="adj2" fmla="val 212019"/>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2800" dirty="0">
                <a:solidFill>
                  <a:schemeClr val="bg1"/>
                </a:solidFill>
                <a:latin typeface="Rockwell"/>
                <a:cs typeface="Rockwell"/>
              </a:rPr>
              <a:t>Bach, Beethoven, &amp; Brahms were not played in symphonies </a:t>
            </a:r>
          </a:p>
        </p:txBody>
      </p:sp>
    </p:spTree>
    <p:extLst>
      <p:ext uri="{BB962C8B-B14F-4D97-AF65-F5344CB8AC3E}">
        <p14:creationId xmlns:p14="http://schemas.microsoft.com/office/powerpoint/2010/main" val="340500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6872"/>
                                        </p:tgtEl>
                                        <p:attrNameLst>
                                          <p:attrName>style.visibility</p:attrName>
                                        </p:attrNameLst>
                                      </p:cBhvr>
                                      <p:to>
                                        <p:strVal val="visible"/>
                                      </p:to>
                                    </p:set>
                                    <p:anim calcmode="lin" valueType="num">
                                      <p:cBhvr>
                                        <p:cTn id="7" dur="500" fill="hold"/>
                                        <p:tgtEl>
                                          <p:spTgt spid="36872"/>
                                        </p:tgtEl>
                                        <p:attrNameLst>
                                          <p:attrName>ppt_w</p:attrName>
                                        </p:attrNameLst>
                                      </p:cBhvr>
                                      <p:tavLst>
                                        <p:tav tm="0">
                                          <p:val>
                                            <p:fltVal val="0"/>
                                          </p:val>
                                        </p:tav>
                                        <p:tav tm="100000">
                                          <p:val>
                                            <p:strVal val="#ppt_w"/>
                                          </p:val>
                                        </p:tav>
                                      </p:tavLst>
                                    </p:anim>
                                    <p:anim calcmode="lin" valueType="num">
                                      <p:cBhvr>
                                        <p:cTn id="8" dur="500" fill="hold"/>
                                        <p:tgtEl>
                                          <p:spTgt spid="36872"/>
                                        </p:tgtEl>
                                        <p:attrNameLst>
                                          <p:attrName>ppt_h</p:attrName>
                                        </p:attrNameLst>
                                      </p:cBhvr>
                                      <p:tavLst>
                                        <p:tav tm="0">
                                          <p:val>
                                            <p:fltVal val="0"/>
                                          </p:val>
                                        </p:tav>
                                        <p:tav tm="100000">
                                          <p:val>
                                            <p:strVal val="#ppt_h"/>
                                          </p:val>
                                        </p:tav>
                                      </p:tavLst>
                                    </p:anim>
                                    <p:animEffect transition="in" filter="fade">
                                      <p:cBhvr>
                                        <p:cTn id="9" dur="500"/>
                                        <p:tgtEl>
                                          <p:spTgt spid="3687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36872"/>
                                        </p:tgtEl>
                                        <p:attrNameLst>
                                          <p:attrName>ppt_w</p:attrName>
                                        </p:attrNameLst>
                                      </p:cBhvr>
                                      <p:tavLst>
                                        <p:tav tm="0">
                                          <p:val>
                                            <p:strVal val="ppt_w"/>
                                          </p:val>
                                        </p:tav>
                                        <p:tav tm="100000">
                                          <p:val>
                                            <p:fltVal val="0"/>
                                          </p:val>
                                        </p:tav>
                                      </p:tavLst>
                                    </p:anim>
                                    <p:anim calcmode="lin" valueType="num">
                                      <p:cBhvr>
                                        <p:cTn id="14" dur="500"/>
                                        <p:tgtEl>
                                          <p:spTgt spid="36872"/>
                                        </p:tgtEl>
                                        <p:attrNameLst>
                                          <p:attrName>ppt_h</p:attrName>
                                        </p:attrNameLst>
                                      </p:cBhvr>
                                      <p:tavLst>
                                        <p:tav tm="0">
                                          <p:val>
                                            <p:strVal val="ppt_h"/>
                                          </p:val>
                                        </p:tav>
                                        <p:tav tm="100000">
                                          <p:val>
                                            <p:fltVal val="0"/>
                                          </p:val>
                                        </p:tav>
                                      </p:tavLst>
                                    </p:anim>
                                    <p:animEffect transition="out" filter="fade">
                                      <p:cBhvr>
                                        <p:cTn id="15" dur="500"/>
                                        <p:tgtEl>
                                          <p:spTgt spid="36872"/>
                                        </p:tgtEl>
                                      </p:cBhvr>
                                    </p:animEffect>
                                    <p:set>
                                      <p:cBhvr>
                                        <p:cTn id="16" dur="1" fill="hold">
                                          <p:stCondLst>
                                            <p:cond delay="499"/>
                                          </p:stCondLst>
                                        </p:cTn>
                                        <p:tgtEl>
                                          <p:spTgt spid="36872"/>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36873"/>
                                        </p:tgtEl>
                                        <p:attrNameLst>
                                          <p:attrName>style.visibility</p:attrName>
                                        </p:attrNameLst>
                                      </p:cBhvr>
                                      <p:to>
                                        <p:strVal val="visible"/>
                                      </p:to>
                                    </p:set>
                                    <p:anim calcmode="lin" valueType="num">
                                      <p:cBhvr>
                                        <p:cTn id="19" dur="500" fill="hold"/>
                                        <p:tgtEl>
                                          <p:spTgt spid="36873"/>
                                        </p:tgtEl>
                                        <p:attrNameLst>
                                          <p:attrName>ppt_w</p:attrName>
                                        </p:attrNameLst>
                                      </p:cBhvr>
                                      <p:tavLst>
                                        <p:tav tm="0">
                                          <p:val>
                                            <p:fltVal val="0"/>
                                          </p:val>
                                        </p:tav>
                                        <p:tav tm="100000">
                                          <p:val>
                                            <p:strVal val="#ppt_w"/>
                                          </p:val>
                                        </p:tav>
                                      </p:tavLst>
                                    </p:anim>
                                    <p:anim calcmode="lin" valueType="num">
                                      <p:cBhvr>
                                        <p:cTn id="20" dur="500" fill="hold"/>
                                        <p:tgtEl>
                                          <p:spTgt spid="36873"/>
                                        </p:tgtEl>
                                        <p:attrNameLst>
                                          <p:attrName>ppt_h</p:attrName>
                                        </p:attrNameLst>
                                      </p:cBhvr>
                                      <p:tavLst>
                                        <p:tav tm="0">
                                          <p:val>
                                            <p:fltVal val="0"/>
                                          </p:val>
                                        </p:tav>
                                        <p:tav tm="100000">
                                          <p:val>
                                            <p:strVal val="#ppt_h"/>
                                          </p:val>
                                        </p:tav>
                                      </p:tavLst>
                                    </p:anim>
                                    <p:animEffect transition="in" filter="fade">
                                      <p:cBhvr>
                                        <p:cTn id="21" dur="500"/>
                                        <p:tgtEl>
                                          <p:spTgt spid="3687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xit" presetSubtype="0" fill="hold" grpId="1" nodeType="clickEffect">
                                  <p:stCondLst>
                                    <p:cond delay="0"/>
                                  </p:stCondLst>
                                  <p:childTnLst>
                                    <p:anim calcmode="lin" valueType="num">
                                      <p:cBhvr>
                                        <p:cTn id="25" dur="500"/>
                                        <p:tgtEl>
                                          <p:spTgt spid="36873"/>
                                        </p:tgtEl>
                                        <p:attrNameLst>
                                          <p:attrName>ppt_w</p:attrName>
                                        </p:attrNameLst>
                                      </p:cBhvr>
                                      <p:tavLst>
                                        <p:tav tm="0">
                                          <p:val>
                                            <p:strVal val="ppt_w"/>
                                          </p:val>
                                        </p:tav>
                                        <p:tav tm="100000">
                                          <p:val>
                                            <p:fltVal val="0"/>
                                          </p:val>
                                        </p:tav>
                                      </p:tavLst>
                                    </p:anim>
                                    <p:anim calcmode="lin" valueType="num">
                                      <p:cBhvr>
                                        <p:cTn id="26" dur="500"/>
                                        <p:tgtEl>
                                          <p:spTgt spid="36873"/>
                                        </p:tgtEl>
                                        <p:attrNameLst>
                                          <p:attrName>ppt_h</p:attrName>
                                        </p:attrNameLst>
                                      </p:cBhvr>
                                      <p:tavLst>
                                        <p:tav tm="0">
                                          <p:val>
                                            <p:strVal val="ppt_h"/>
                                          </p:val>
                                        </p:tav>
                                        <p:tav tm="100000">
                                          <p:val>
                                            <p:fltVal val="0"/>
                                          </p:val>
                                        </p:tav>
                                      </p:tavLst>
                                    </p:anim>
                                    <p:animEffect transition="out" filter="fade">
                                      <p:cBhvr>
                                        <p:cTn id="27" dur="500"/>
                                        <p:tgtEl>
                                          <p:spTgt spid="36873"/>
                                        </p:tgtEl>
                                      </p:cBhvr>
                                    </p:animEffect>
                                    <p:set>
                                      <p:cBhvr>
                                        <p:cTn id="28" dur="1" fill="hold">
                                          <p:stCondLst>
                                            <p:cond delay="499"/>
                                          </p:stCondLst>
                                        </p:cTn>
                                        <p:tgtEl>
                                          <p:spTgt spid="36873"/>
                                        </p:tgtEl>
                                        <p:attrNameLst>
                                          <p:attrName>style.visibility</p:attrName>
                                        </p:attrNameLst>
                                      </p:cBhvr>
                                      <p:to>
                                        <p:strVal val="hidden"/>
                                      </p:to>
                                    </p:set>
                                  </p:childTnLst>
                                </p:cTn>
                              </p:par>
                              <p:par>
                                <p:cTn id="29" presetID="53" presetClass="entr" presetSubtype="0" fill="hold" grpId="0" nodeType="withEffect">
                                  <p:stCondLst>
                                    <p:cond delay="0"/>
                                  </p:stCondLst>
                                  <p:childTnLst>
                                    <p:set>
                                      <p:cBhvr>
                                        <p:cTn id="30" dur="1" fill="hold">
                                          <p:stCondLst>
                                            <p:cond delay="0"/>
                                          </p:stCondLst>
                                        </p:cTn>
                                        <p:tgtEl>
                                          <p:spTgt spid="36874"/>
                                        </p:tgtEl>
                                        <p:attrNameLst>
                                          <p:attrName>style.visibility</p:attrName>
                                        </p:attrNameLst>
                                      </p:cBhvr>
                                      <p:to>
                                        <p:strVal val="visible"/>
                                      </p:to>
                                    </p:set>
                                    <p:anim calcmode="lin" valueType="num">
                                      <p:cBhvr>
                                        <p:cTn id="31" dur="500" fill="hold"/>
                                        <p:tgtEl>
                                          <p:spTgt spid="36874"/>
                                        </p:tgtEl>
                                        <p:attrNameLst>
                                          <p:attrName>ppt_w</p:attrName>
                                        </p:attrNameLst>
                                      </p:cBhvr>
                                      <p:tavLst>
                                        <p:tav tm="0">
                                          <p:val>
                                            <p:fltVal val="0"/>
                                          </p:val>
                                        </p:tav>
                                        <p:tav tm="100000">
                                          <p:val>
                                            <p:strVal val="#ppt_w"/>
                                          </p:val>
                                        </p:tav>
                                      </p:tavLst>
                                    </p:anim>
                                    <p:anim calcmode="lin" valueType="num">
                                      <p:cBhvr>
                                        <p:cTn id="32" dur="500" fill="hold"/>
                                        <p:tgtEl>
                                          <p:spTgt spid="36874"/>
                                        </p:tgtEl>
                                        <p:attrNameLst>
                                          <p:attrName>ppt_h</p:attrName>
                                        </p:attrNameLst>
                                      </p:cBhvr>
                                      <p:tavLst>
                                        <p:tav tm="0">
                                          <p:val>
                                            <p:fltVal val="0"/>
                                          </p:val>
                                        </p:tav>
                                        <p:tav tm="100000">
                                          <p:val>
                                            <p:strVal val="#ppt_h"/>
                                          </p:val>
                                        </p:tav>
                                      </p:tavLst>
                                    </p:anim>
                                    <p:animEffect transition="in" filter="fade">
                                      <p:cBhvr>
                                        <p:cTn id="33" dur="500"/>
                                        <p:tgtEl>
                                          <p:spTgt spid="36874"/>
                                        </p:tgtEl>
                                      </p:cBhvr>
                                    </p:animEffect>
                                  </p:childTnLst>
                                </p:cTn>
                              </p:par>
                            </p:childTnLst>
                          </p:cTn>
                        </p:par>
                        <p:par>
                          <p:cTn id="34" fill="hold" nodeType="afterGroup">
                            <p:stCondLst>
                              <p:cond delay="500"/>
                            </p:stCondLst>
                            <p:childTnLst>
                              <p:par>
                                <p:cTn id="35" presetID="53" presetClass="entr" presetSubtype="0" fill="hold" grpId="0" nodeType="afterEffect">
                                  <p:stCondLst>
                                    <p:cond delay="0"/>
                                  </p:stCondLst>
                                  <p:childTnLst>
                                    <p:set>
                                      <p:cBhvr>
                                        <p:cTn id="36" dur="1" fill="hold">
                                          <p:stCondLst>
                                            <p:cond delay="0"/>
                                          </p:stCondLst>
                                        </p:cTn>
                                        <p:tgtEl>
                                          <p:spTgt spid="36875"/>
                                        </p:tgtEl>
                                        <p:attrNameLst>
                                          <p:attrName>style.visibility</p:attrName>
                                        </p:attrNameLst>
                                      </p:cBhvr>
                                      <p:to>
                                        <p:strVal val="visible"/>
                                      </p:to>
                                    </p:set>
                                    <p:anim calcmode="lin" valueType="num">
                                      <p:cBhvr>
                                        <p:cTn id="37" dur="500" fill="hold"/>
                                        <p:tgtEl>
                                          <p:spTgt spid="36875"/>
                                        </p:tgtEl>
                                        <p:attrNameLst>
                                          <p:attrName>ppt_w</p:attrName>
                                        </p:attrNameLst>
                                      </p:cBhvr>
                                      <p:tavLst>
                                        <p:tav tm="0">
                                          <p:val>
                                            <p:fltVal val="0"/>
                                          </p:val>
                                        </p:tav>
                                        <p:tav tm="100000">
                                          <p:val>
                                            <p:strVal val="#ppt_w"/>
                                          </p:val>
                                        </p:tav>
                                      </p:tavLst>
                                    </p:anim>
                                    <p:anim calcmode="lin" valueType="num">
                                      <p:cBhvr>
                                        <p:cTn id="38" dur="500" fill="hold"/>
                                        <p:tgtEl>
                                          <p:spTgt spid="36875"/>
                                        </p:tgtEl>
                                        <p:attrNameLst>
                                          <p:attrName>ppt_h</p:attrName>
                                        </p:attrNameLst>
                                      </p:cBhvr>
                                      <p:tavLst>
                                        <p:tav tm="0">
                                          <p:val>
                                            <p:fltVal val="0"/>
                                          </p:val>
                                        </p:tav>
                                        <p:tav tm="100000">
                                          <p:val>
                                            <p:strVal val="#ppt_h"/>
                                          </p:val>
                                        </p:tav>
                                      </p:tavLst>
                                    </p:anim>
                                    <p:animEffect transition="in" filter="fade">
                                      <p:cBhvr>
                                        <p:cTn id="39" dur="500"/>
                                        <p:tgtEl>
                                          <p:spTgt spid="36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animBg="1"/>
      <p:bldP spid="36872" grpId="1" animBg="1"/>
      <p:bldP spid="36873" grpId="0" animBg="1"/>
      <p:bldP spid="36873" grpId="1" animBg="1"/>
      <p:bldP spid="36874" grpId="0" animBg="1"/>
      <p:bldP spid="368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43539"/>
            <a:ext cx="7772400" cy="2056912"/>
          </a:xfrm>
        </p:spPr>
        <p:txBody>
          <a:bodyPr>
            <a:normAutofit fontScale="90000"/>
          </a:bodyPr>
          <a:lstStyle/>
          <a:p>
            <a:r>
              <a:rPr lang="en-US" dirty="0" smtClean="0"/>
              <a:t>4. Wilson’s America: World War I and the First Red Scare</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 2018-2019</a:t>
            </a:r>
          </a:p>
          <a:p>
            <a:r>
              <a:rPr lang="en-US" dirty="0" smtClean="0"/>
              <a:t>Period 7</a:t>
            </a:r>
            <a:endParaRPr lang="en-US" dirty="0"/>
          </a:p>
        </p:txBody>
      </p:sp>
    </p:spTree>
    <p:extLst>
      <p:ext uri="{BB962C8B-B14F-4D97-AF65-F5344CB8AC3E}">
        <p14:creationId xmlns:p14="http://schemas.microsoft.com/office/powerpoint/2010/main" val="385461369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sz="quarter"/>
          </p:nvPr>
        </p:nvSpPr>
        <p:spPr>
          <a:xfrm>
            <a:off x="304800" y="0"/>
            <a:ext cx="8540750" cy="609600"/>
          </a:xfrm>
        </p:spPr>
        <p:txBody>
          <a:bodyPr>
            <a:normAutofit fontScale="90000"/>
          </a:bodyPr>
          <a:lstStyle/>
          <a:p>
            <a:pPr eaLnBrk="1" hangingPunct="1">
              <a:defRPr/>
            </a:pPr>
            <a:r>
              <a:rPr lang="en-US" sz="4000" dirty="0">
                <a:latin typeface="Rockwell"/>
                <a:cs typeface="Rockwell"/>
              </a:rPr>
              <a:t>American Propaganda</a:t>
            </a:r>
          </a:p>
        </p:txBody>
      </p:sp>
      <p:pic>
        <p:nvPicPr>
          <p:cNvPr id="2" name="Picture 3" descr="IWantYou"/>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533400"/>
            <a:ext cx="2536825" cy="3352800"/>
          </a:xfrm>
        </p:spPr>
      </p:pic>
      <p:pic>
        <p:nvPicPr>
          <p:cNvPr id="22531" name="Picture 4" descr="LibertyBond"/>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209800" y="3886200"/>
            <a:ext cx="1968500" cy="2971800"/>
          </a:xfrm>
        </p:spPr>
      </p:pic>
      <p:pic>
        <p:nvPicPr>
          <p:cNvPr id="22532" name="Picture 5" descr="LibertyBond1"/>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191000" y="3886200"/>
            <a:ext cx="1968500" cy="2971800"/>
          </a:xfrm>
        </p:spPr>
      </p:pic>
      <p:pic>
        <p:nvPicPr>
          <p:cNvPr id="22533" name="Picture 6" descr="LibertyBond2"/>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0" y="3962400"/>
            <a:ext cx="2174875" cy="2895600"/>
          </a:xfrm>
        </p:spPr>
      </p:pic>
      <p:pic>
        <p:nvPicPr>
          <p:cNvPr id="22534" name="Picture 7" descr="WWIPropagan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609600"/>
            <a:ext cx="22240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8" descr="WWIPropaganda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2895600"/>
            <a:ext cx="29749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524052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Rot="1" noChangeArrowheads="1"/>
          </p:cNvSpPr>
          <p:nvPr>
            <p:ph type="title"/>
          </p:nvPr>
        </p:nvSpPr>
        <p:spPr>
          <a:xfrm>
            <a:off x="304800" y="0"/>
            <a:ext cx="8540750" cy="685800"/>
          </a:xfrm>
        </p:spPr>
        <p:txBody>
          <a:bodyPr>
            <a:normAutofit fontScale="90000"/>
          </a:bodyPr>
          <a:lstStyle/>
          <a:p>
            <a:pPr eaLnBrk="1" hangingPunct="1">
              <a:defRPr/>
            </a:pPr>
            <a:r>
              <a:rPr lang="en-US">
                <a:latin typeface="Rockwell"/>
                <a:cs typeface="Rockwell"/>
              </a:rPr>
              <a:t>American Domestic Insecurity</a:t>
            </a:r>
          </a:p>
        </p:txBody>
      </p:sp>
      <p:sp>
        <p:nvSpPr>
          <p:cNvPr id="32771" name="Rectangle 1027"/>
          <p:cNvSpPr>
            <a:spLocks noGrp="1" noRot="1" noChangeArrowheads="1"/>
          </p:cNvSpPr>
          <p:nvPr>
            <p:ph type="body" sz="half" idx="1"/>
          </p:nvPr>
        </p:nvSpPr>
        <p:spPr>
          <a:xfrm>
            <a:off x="0" y="762000"/>
            <a:ext cx="5029200" cy="6096000"/>
          </a:xfrm>
        </p:spPr>
        <p:txBody>
          <a:bodyPr/>
          <a:lstStyle/>
          <a:p>
            <a:pPr eaLnBrk="1" hangingPunct="1">
              <a:lnSpc>
                <a:spcPct val="90000"/>
              </a:lnSpc>
              <a:defRPr/>
            </a:pPr>
            <a:r>
              <a:rPr lang="en-US" sz="2000" dirty="0">
                <a:latin typeface="Rockwell"/>
                <a:cs typeface="Rockwell"/>
              </a:rPr>
              <a:t>American Protective League (APL)</a:t>
            </a:r>
          </a:p>
          <a:p>
            <a:pPr eaLnBrk="1" hangingPunct="1">
              <a:lnSpc>
                <a:spcPct val="90000"/>
              </a:lnSpc>
              <a:defRPr/>
            </a:pPr>
            <a:r>
              <a:rPr lang="en-US" sz="2000" b="1" dirty="0">
                <a:latin typeface="Rockwell"/>
                <a:cs typeface="Rockwell"/>
              </a:rPr>
              <a:t>Espionage Act of 1917</a:t>
            </a:r>
            <a:endParaRPr lang="en-US" sz="2000" dirty="0">
              <a:latin typeface="Rockwell"/>
              <a:cs typeface="Rockwell"/>
            </a:endParaRPr>
          </a:p>
          <a:p>
            <a:pPr lvl="1" eaLnBrk="1" hangingPunct="1">
              <a:lnSpc>
                <a:spcPct val="90000"/>
              </a:lnSpc>
              <a:defRPr/>
            </a:pPr>
            <a:r>
              <a:rPr lang="en-US" sz="1800" dirty="0">
                <a:latin typeface="Rockwell"/>
                <a:cs typeface="Rockwell"/>
              </a:rPr>
              <a:t>Prohibition of:</a:t>
            </a:r>
          </a:p>
          <a:p>
            <a:pPr lvl="2" eaLnBrk="1" hangingPunct="1">
              <a:lnSpc>
                <a:spcPct val="90000"/>
              </a:lnSpc>
              <a:defRPr/>
            </a:pPr>
            <a:r>
              <a:rPr lang="en-US" sz="1600" dirty="0">
                <a:latin typeface="Rockwell"/>
                <a:cs typeface="Rockwell"/>
              </a:rPr>
              <a:t>Interfere in military operations</a:t>
            </a:r>
          </a:p>
          <a:p>
            <a:pPr lvl="2" eaLnBrk="1" hangingPunct="1">
              <a:lnSpc>
                <a:spcPct val="90000"/>
              </a:lnSpc>
              <a:defRPr/>
            </a:pPr>
            <a:r>
              <a:rPr lang="en-US" sz="1600" dirty="0">
                <a:latin typeface="Rockwell"/>
                <a:cs typeface="Rockwell"/>
              </a:rPr>
              <a:t>Interfere in military recruitment</a:t>
            </a:r>
          </a:p>
          <a:p>
            <a:pPr lvl="2" eaLnBrk="1" hangingPunct="1">
              <a:lnSpc>
                <a:spcPct val="90000"/>
              </a:lnSpc>
              <a:defRPr/>
            </a:pPr>
            <a:r>
              <a:rPr lang="en-US" sz="1600" dirty="0">
                <a:latin typeface="Rockwell"/>
                <a:cs typeface="Rockwell"/>
              </a:rPr>
              <a:t>Support of U.S. enemies</a:t>
            </a:r>
          </a:p>
          <a:p>
            <a:pPr lvl="2" eaLnBrk="1" hangingPunct="1">
              <a:lnSpc>
                <a:spcPct val="90000"/>
              </a:lnSpc>
              <a:defRPr/>
            </a:pPr>
            <a:r>
              <a:rPr lang="en-US" sz="1600" dirty="0">
                <a:latin typeface="Rockwell"/>
                <a:cs typeface="Rockwell"/>
              </a:rPr>
              <a:t>Promote insubordination</a:t>
            </a:r>
          </a:p>
          <a:p>
            <a:pPr lvl="1" eaLnBrk="1" hangingPunct="1">
              <a:lnSpc>
                <a:spcPct val="90000"/>
              </a:lnSpc>
              <a:defRPr/>
            </a:pPr>
            <a:r>
              <a:rPr lang="en-US" sz="1200" dirty="0">
                <a:latin typeface="Rockwell"/>
                <a:cs typeface="Rockwell"/>
              </a:rPr>
              <a:t>"The question in every case is whether the words used are used in such circumstances and are of such a nature as to create a </a:t>
            </a:r>
            <a:r>
              <a:rPr lang="en-US" sz="1200" b="1" u="sng" dirty="0">
                <a:latin typeface="Rockwell"/>
                <a:cs typeface="Rockwell"/>
              </a:rPr>
              <a:t>clear and present danger</a:t>
            </a:r>
            <a:r>
              <a:rPr lang="en-US" sz="1200" u="sng" dirty="0">
                <a:latin typeface="Rockwell"/>
                <a:cs typeface="Rockwell"/>
              </a:rPr>
              <a:t> </a:t>
            </a:r>
            <a:r>
              <a:rPr lang="en-US" sz="1200" dirty="0">
                <a:latin typeface="Rockwell"/>
                <a:cs typeface="Rockwell"/>
              </a:rPr>
              <a:t>that they will bring about the substantive evils that the United States Congress has a right to prevent. It is a question of proximity and degree. When a nation is at war, many things that might be said in time of peace are such a hindrance to its effort that their utterance will not be endured so long as men fight, and that no Court could regard them as protected by any constitutional right.</a:t>
            </a:r>
            <a:r>
              <a:rPr lang="ja-JP" altLang="en-US" sz="1200" dirty="0">
                <a:latin typeface="Rockwell"/>
                <a:cs typeface="Rockwell"/>
              </a:rPr>
              <a:t>“</a:t>
            </a:r>
            <a:endParaRPr lang="en-US" sz="1200" dirty="0">
              <a:latin typeface="Rockwell"/>
              <a:cs typeface="Rockwell"/>
            </a:endParaRPr>
          </a:p>
          <a:p>
            <a:pPr lvl="2" eaLnBrk="1" hangingPunct="1">
              <a:lnSpc>
                <a:spcPct val="90000"/>
              </a:lnSpc>
              <a:defRPr/>
            </a:pPr>
            <a:r>
              <a:rPr lang="en-US" sz="1400" b="1" i="1" dirty="0">
                <a:latin typeface="Rockwell"/>
                <a:cs typeface="Rockwell"/>
              </a:rPr>
              <a:t>Schenk v. United States </a:t>
            </a:r>
            <a:r>
              <a:rPr lang="en-US" sz="1400" b="1" dirty="0">
                <a:latin typeface="Rockwell"/>
                <a:cs typeface="Rockwell"/>
              </a:rPr>
              <a:t>(1919)</a:t>
            </a:r>
          </a:p>
          <a:p>
            <a:pPr lvl="2" eaLnBrk="1" hangingPunct="1">
              <a:lnSpc>
                <a:spcPct val="90000"/>
              </a:lnSpc>
              <a:defRPr/>
            </a:pPr>
            <a:r>
              <a:rPr lang="en-US" sz="1400" b="1" i="1" dirty="0">
                <a:latin typeface="Rockwell"/>
                <a:cs typeface="Rockwell"/>
              </a:rPr>
              <a:t>Abrams v. United States</a:t>
            </a:r>
            <a:r>
              <a:rPr lang="en-US" sz="1400" b="1" dirty="0">
                <a:latin typeface="Rockwell"/>
                <a:cs typeface="Rockwell"/>
              </a:rPr>
              <a:t> (1919)</a:t>
            </a:r>
            <a:endParaRPr lang="en-US" sz="1400" b="1" i="1" dirty="0">
              <a:latin typeface="Rockwell"/>
              <a:cs typeface="Rockwell"/>
            </a:endParaRPr>
          </a:p>
          <a:p>
            <a:pPr eaLnBrk="1" hangingPunct="1">
              <a:lnSpc>
                <a:spcPct val="90000"/>
              </a:lnSpc>
              <a:defRPr/>
            </a:pPr>
            <a:r>
              <a:rPr lang="en-US" sz="2000" b="1" dirty="0">
                <a:latin typeface="Rockwell"/>
                <a:cs typeface="Rockwell"/>
              </a:rPr>
              <a:t>Sedition Act of 1918</a:t>
            </a:r>
          </a:p>
          <a:p>
            <a:pPr lvl="1" eaLnBrk="1" hangingPunct="1">
              <a:lnSpc>
                <a:spcPct val="90000"/>
              </a:lnSpc>
              <a:defRPr/>
            </a:pPr>
            <a:r>
              <a:rPr lang="en-US" sz="1800" dirty="0">
                <a:latin typeface="Rockwell"/>
                <a:cs typeface="Rockwell"/>
              </a:rPr>
              <a:t>In times of war:</a:t>
            </a:r>
          </a:p>
          <a:p>
            <a:pPr lvl="2" eaLnBrk="1" hangingPunct="1">
              <a:lnSpc>
                <a:spcPct val="90000"/>
              </a:lnSpc>
              <a:defRPr/>
            </a:pPr>
            <a:r>
              <a:rPr lang="en-US" sz="1600" dirty="0">
                <a:latin typeface="Rockwell"/>
                <a:cs typeface="Rockwell"/>
              </a:rPr>
              <a:t>Prohibit disloyal, profane, scurrilous, abusive language against U.S. government, military, and flag</a:t>
            </a:r>
          </a:p>
        </p:txBody>
      </p:sp>
      <p:pic>
        <p:nvPicPr>
          <p:cNvPr id="23555" name="Picture 1029" descr="Sedition Act.jpg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9200" y="1524000"/>
            <a:ext cx="4114800" cy="4114800"/>
          </a:xfrm>
        </p:spPr>
      </p:pic>
      <p:sp>
        <p:nvSpPr>
          <p:cNvPr id="6" name="AutoShape 5"/>
          <p:cNvSpPr>
            <a:spLocks noChangeArrowheads="1"/>
          </p:cNvSpPr>
          <p:nvPr/>
        </p:nvSpPr>
        <p:spPr bwMode="auto">
          <a:xfrm>
            <a:off x="1399790" y="3654145"/>
            <a:ext cx="7744210" cy="1192132"/>
          </a:xfrm>
          <a:prstGeom prst="wedgeRectCallout">
            <a:avLst>
              <a:gd name="adj1" fmla="val -26194"/>
              <a:gd name="adj2" fmla="val -228523"/>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20000"/>
              </a:spcBef>
              <a:buClr>
                <a:schemeClr val="accent1"/>
              </a:buClr>
              <a:buFont typeface="Arial" charset="0"/>
              <a:buNone/>
            </a:pPr>
            <a:r>
              <a:rPr kumimoji="1" lang="en-US" sz="2800" dirty="0">
                <a:solidFill>
                  <a:srgbClr val="000000"/>
                </a:solidFill>
              </a:rPr>
              <a:t>Wilson set out to encourage U.S. unity (like Lincoln during the Civil War, </a:t>
            </a:r>
            <a:r>
              <a:rPr kumimoji="1" lang="en-US" sz="2800" dirty="0" smtClean="0">
                <a:solidFill>
                  <a:srgbClr val="000000"/>
                </a:solidFill>
              </a:rPr>
              <a:t> Wilson </a:t>
            </a:r>
            <a:r>
              <a:rPr kumimoji="1" lang="en-US" sz="2800" dirty="0">
                <a:solidFill>
                  <a:srgbClr val="000000"/>
                </a:solidFill>
              </a:rPr>
              <a:t>was willing to use force if needed)</a:t>
            </a:r>
          </a:p>
        </p:txBody>
      </p:sp>
    </p:spTree>
    <p:extLst>
      <p:ext uri="{BB962C8B-B14F-4D97-AF65-F5344CB8AC3E}">
        <p14:creationId xmlns:p14="http://schemas.microsoft.com/office/powerpoint/2010/main" val="29185607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762000"/>
          </a:xfrm>
        </p:spPr>
        <p:txBody>
          <a:bodyPr/>
          <a:lstStyle/>
          <a:p>
            <a:r>
              <a:rPr lang="en-US" sz="4000">
                <a:latin typeface="Rockwell"/>
                <a:cs typeface="Rockwell"/>
              </a:rPr>
              <a:t>Homefront Censorship</a:t>
            </a:r>
          </a:p>
        </p:txBody>
      </p:sp>
      <p:sp>
        <p:nvSpPr>
          <p:cNvPr id="12291" name="Rectangle 3"/>
          <p:cNvSpPr>
            <a:spLocks noGrp="1" noChangeArrowheads="1"/>
          </p:cNvSpPr>
          <p:nvPr>
            <p:ph type="body" idx="1"/>
          </p:nvPr>
        </p:nvSpPr>
        <p:spPr>
          <a:xfrm>
            <a:off x="0" y="762000"/>
            <a:ext cx="9144000" cy="6096000"/>
          </a:xfrm>
        </p:spPr>
        <p:txBody>
          <a:bodyPr/>
          <a:lstStyle/>
          <a:p>
            <a:pPr>
              <a:lnSpc>
                <a:spcPct val="95000"/>
              </a:lnSpc>
              <a:spcBef>
                <a:spcPct val="15000"/>
              </a:spcBef>
            </a:pPr>
            <a:r>
              <a:rPr lang="en-US" dirty="0">
                <a:latin typeface="Rockwell"/>
                <a:cs typeface="Rockwell"/>
              </a:rPr>
              <a:t>First Amendment restrictions were upheld by the Supreme Court:</a:t>
            </a:r>
          </a:p>
          <a:p>
            <a:pPr lvl="1">
              <a:lnSpc>
                <a:spcPct val="95000"/>
              </a:lnSpc>
              <a:spcBef>
                <a:spcPct val="15000"/>
              </a:spcBef>
            </a:pPr>
            <a:r>
              <a:rPr lang="en-US" dirty="0">
                <a:latin typeface="Rockwell"/>
                <a:cs typeface="Rockwell"/>
              </a:rPr>
              <a:t>3 cases were decided in 1919: </a:t>
            </a:r>
            <a:r>
              <a:rPr lang="en-US" i="1" u="sng" dirty="0">
                <a:latin typeface="Rockwell"/>
                <a:cs typeface="Rockwell"/>
              </a:rPr>
              <a:t>Schenk v US</a:t>
            </a:r>
            <a:r>
              <a:rPr lang="en-US" dirty="0">
                <a:latin typeface="Rockwell"/>
                <a:cs typeface="Rockwell"/>
              </a:rPr>
              <a:t>, </a:t>
            </a:r>
            <a:r>
              <a:rPr lang="en-US" i="1" u="sng" dirty="0">
                <a:latin typeface="Rockwell"/>
                <a:cs typeface="Rockwell"/>
              </a:rPr>
              <a:t>Debs v US</a:t>
            </a:r>
            <a:r>
              <a:rPr lang="en-US" dirty="0">
                <a:latin typeface="Rockwell"/>
                <a:cs typeface="Rockwell"/>
              </a:rPr>
              <a:t>, </a:t>
            </a:r>
            <a:r>
              <a:rPr lang="en-US" i="1" u="sng" dirty="0">
                <a:latin typeface="Rockwell"/>
                <a:cs typeface="Rockwell"/>
              </a:rPr>
              <a:t>Abrams v US</a:t>
            </a:r>
            <a:r>
              <a:rPr lang="en-US" i="1" dirty="0">
                <a:latin typeface="Rockwell"/>
                <a:cs typeface="Rockwell"/>
              </a:rPr>
              <a:t> </a:t>
            </a:r>
            <a:r>
              <a:rPr lang="en-US" dirty="0">
                <a:latin typeface="Rockwell"/>
                <a:cs typeface="Rockwell"/>
              </a:rPr>
              <a:t>that supported </a:t>
            </a:r>
            <a:r>
              <a:rPr lang="en-US" dirty="0" err="1">
                <a:latin typeface="Rockwell"/>
                <a:cs typeface="Rockwell"/>
              </a:rPr>
              <a:t>gov</a:t>
            </a:r>
            <a:r>
              <a:rPr lang="ja-JP" altLang="en-US" dirty="0">
                <a:latin typeface="Rockwell"/>
                <a:cs typeface="Rockwell"/>
              </a:rPr>
              <a:t>’</a:t>
            </a:r>
            <a:r>
              <a:rPr lang="en-US" dirty="0">
                <a:latin typeface="Rockwell"/>
                <a:cs typeface="Rockwell"/>
              </a:rPr>
              <a:t>t convictions under the Espionage Act of 1917</a:t>
            </a:r>
          </a:p>
          <a:p>
            <a:pPr lvl="1">
              <a:lnSpc>
                <a:spcPct val="95000"/>
              </a:lnSpc>
              <a:spcBef>
                <a:spcPct val="15000"/>
              </a:spcBef>
            </a:pPr>
            <a:r>
              <a:rPr lang="en-US" dirty="0">
                <a:latin typeface="Rockwell"/>
                <a:cs typeface="Rockwell"/>
              </a:rPr>
              <a:t>The </a:t>
            </a:r>
            <a:r>
              <a:rPr lang="en-US" dirty="0" err="1">
                <a:latin typeface="Rockwell"/>
                <a:cs typeface="Rockwell"/>
              </a:rPr>
              <a:t>gov</a:t>
            </a:r>
            <a:r>
              <a:rPr lang="ja-JP" altLang="en-US" dirty="0">
                <a:latin typeface="Rockwell"/>
                <a:cs typeface="Rockwell"/>
              </a:rPr>
              <a:t>’</a:t>
            </a:r>
            <a:r>
              <a:rPr lang="en-US" dirty="0">
                <a:latin typeface="Rockwell"/>
                <a:cs typeface="Rockwell"/>
              </a:rPr>
              <a:t>t used the wartime climate to undermine radical labor unions (IWW) &amp; socialism </a:t>
            </a:r>
          </a:p>
        </p:txBody>
      </p:sp>
      <p:sp>
        <p:nvSpPr>
          <p:cNvPr id="330756" name="AutoShape 4"/>
          <p:cNvSpPr>
            <a:spLocks noChangeArrowheads="1"/>
          </p:cNvSpPr>
          <p:nvPr/>
        </p:nvSpPr>
        <p:spPr bwMode="auto">
          <a:xfrm>
            <a:off x="152400" y="152400"/>
            <a:ext cx="8763000" cy="1066800"/>
          </a:xfrm>
          <a:prstGeom prst="wedgeRectCallout">
            <a:avLst>
              <a:gd name="adj1" fmla="val 21803"/>
              <a:gd name="adj2" fmla="val 103944"/>
            </a:avLst>
          </a:prstGeom>
          <a:solidFill>
            <a:srgbClr val="99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pPr>
            <a:r>
              <a:rPr lang="en-US" sz="2800">
                <a:solidFill>
                  <a:schemeClr val="bg1"/>
                </a:solidFill>
              </a:rPr>
              <a:t>Schenk was sentenced for conspiracy to circulate pamphlets encouraging soldiers to mutiny</a:t>
            </a:r>
          </a:p>
        </p:txBody>
      </p:sp>
      <p:sp>
        <p:nvSpPr>
          <p:cNvPr id="330757" name="AutoShape 5"/>
          <p:cNvSpPr>
            <a:spLocks noChangeArrowheads="1"/>
          </p:cNvSpPr>
          <p:nvPr/>
        </p:nvSpPr>
        <p:spPr bwMode="auto">
          <a:xfrm>
            <a:off x="609600" y="4953000"/>
            <a:ext cx="7772400" cy="1447800"/>
          </a:xfrm>
          <a:prstGeom prst="wedgeRectCallout">
            <a:avLst>
              <a:gd name="adj1" fmla="val -19343"/>
              <a:gd name="adj2" fmla="val -175218"/>
            </a:avLst>
          </a:prstGeom>
          <a:solidFill>
            <a:srgbClr val="99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pPr>
            <a:r>
              <a:rPr lang="en-US" sz="2400" dirty="0">
                <a:solidFill>
                  <a:srgbClr val="000000"/>
                </a:solidFill>
              </a:rPr>
              <a:t>1</a:t>
            </a:r>
            <a:r>
              <a:rPr lang="en-US" sz="2400" baseline="30000" dirty="0">
                <a:solidFill>
                  <a:srgbClr val="000000"/>
                </a:solidFill>
              </a:rPr>
              <a:t>st</a:t>
            </a:r>
            <a:r>
              <a:rPr lang="en-US" sz="2400" dirty="0">
                <a:solidFill>
                  <a:srgbClr val="000000"/>
                </a:solidFill>
              </a:rPr>
              <a:t> Amendment rights can be restricted when it presents a </a:t>
            </a:r>
            <a:r>
              <a:rPr lang="ja-JP" altLang="en-US" sz="2400" dirty="0">
                <a:solidFill>
                  <a:srgbClr val="000000"/>
                </a:solidFill>
              </a:rPr>
              <a:t>“</a:t>
            </a:r>
            <a:r>
              <a:rPr lang="en-US" sz="2400" dirty="0">
                <a:solidFill>
                  <a:srgbClr val="000000"/>
                </a:solidFill>
              </a:rPr>
              <a:t>clear &amp; present danger</a:t>
            </a:r>
            <a:r>
              <a:rPr lang="ja-JP" altLang="en-US" sz="2400" dirty="0">
                <a:solidFill>
                  <a:srgbClr val="000000"/>
                </a:solidFill>
              </a:rPr>
              <a:t>”</a:t>
            </a:r>
            <a:endParaRPr lang="en-US" sz="2400" dirty="0">
              <a:solidFill>
                <a:srgbClr val="000000"/>
              </a:solidFill>
            </a:endParaRPr>
          </a:p>
          <a:p>
            <a:pPr algn="ctr">
              <a:lnSpc>
                <a:spcPct val="85000"/>
              </a:lnSpc>
            </a:pPr>
            <a:r>
              <a:rPr lang="en-US" sz="2400" dirty="0">
                <a:solidFill>
                  <a:srgbClr val="000000"/>
                </a:solidFill>
              </a:rPr>
              <a:t>(Like </a:t>
            </a:r>
            <a:r>
              <a:rPr lang="ja-JP" altLang="en-US" sz="2400" dirty="0">
                <a:solidFill>
                  <a:srgbClr val="000000"/>
                </a:solidFill>
              </a:rPr>
              <a:t>“</a:t>
            </a:r>
            <a:r>
              <a:rPr lang="en-US" sz="2400" dirty="0">
                <a:solidFill>
                  <a:srgbClr val="000000"/>
                </a:solidFill>
              </a:rPr>
              <a:t>yelling </a:t>
            </a:r>
            <a:r>
              <a:rPr lang="ja-JP" altLang="en-US" sz="2400" dirty="0">
                <a:solidFill>
                  <a:srgbClr val="000000"/>
                </a:solidFill>
              </a:rPr>
              <a:t>‘</a:t>
            </a:r>
            <a:r>
              <a:rPr lang="en-US" sz="2400" dirty="0">
                <a:solidFill>
                  <a:srgbClr val="000000"/>
                </a:solidFill>
              </a:rPr>
              <a:t>fire</a:t>
            </a:r>
            <a:r>
              <a:rPr lang="ja-JP" altLang="en-US" sz="2400" dirty="0">
                <a:solidFill>
                  <a:srgbClr val="000000"/>
                </a:solidFill>
              </a:rPr>
              <a:t>’</a:t>
            </a:r>
            <a:r>
              <a:rPr lang="en-US" sz="2400" dirty="0">
                <a:solidFill>
                  <a:srgbClr val="000000"/>
                </a:solidFill>
              </a:rPr>
              <a:t> in a crowded theater</a:t>
            </a:r>
            <a:r>
              <a:rPr lang="ja-JP" altLang="en-US" sz="2400" dirty="0">
                <a:solidFill>
                  <a:srgbClr val="000000"/>
                </a:solidFill>
              </a:rPr>
              <a:t>”</a:t>
            </a:r>
            <a:r>
              <a:rPr lang="en-US" sz="2400" dirty="0">
                <a:solidFill>
                  <a:srgbClr val="000000"/>
                </a:solidFill>
              </a:rPr>
              <a:t>) </a:t>
            </a:r>
          </a:p>
        </p:txBody>
      </p:sp>
      <p:sp>
        <p:nvSpPr>
          <p:cNvPr id="330760" name="AutoShape 8"/>
          <p:cNvSpPr>
            <a:spLocks noChangeArrowheads="1"/>
          </p:cNvSpPr>
          <p:nvPr/>
        </p:nvSpPr>
        <p:spPr bwMode="auto">
          <a:xfrm>
            <a:off x="457200" y="3200400"/>
            <a:ext cx="5715000" cy="1066800"/>
          </a:xfrm>
          <a:prstGeom prst="wedgeRectCallout">
            <a:avLst>
              <a:gd name="adj1" fmla="val 81944"/>
              <a:gd name="adj2" fmla="val 232736"/>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pPr>
            <a:r>
              <a:rPr lang="en-US" sz="2800" dirty="0">
                <a:solidFill>
                  <a:schemeClr val="bg1"/>
                </a:solidFill>
              </a:rPr>
              <a:t>Socialism in the U.S. never recovered from WWI attacks</a:t>
            </a:r>
          </a:p>
          <a:p>
            <a:pPr algn="ctr">
              <a:lnSpc>
                <a:spcPct val="85000"/>
              </a:lnSpc>
            </a:pPr>
            <a:endParaRPr lang="en-US" sz="4800" dirty="0">
              <a:solidFill>
                <a:schemeClr val="bg1"/>
              </a:solidFill>
            </a:endParaRPr>
          </a:p>
        </p:txBody>
      </p:sp>
      <p:sp>
        <p:nvSpPr>
          <p:cNvPr id="9" name="AutoShape 6"/>
          <p:cNvSpPr>
            <a:spLocks noChangeArrowheads="1"/>
          </p:cNvSpPr>
          <p:nvPr/>
        </p:nvSpPr>
        <p:spPr bwMode="auto">
          <a:xfrm>
            <a:off x="914400" y="304800"/>
            <a:ext cx="7696200" cy="1752600"/>
          </a:xfrm>
          <a:prstGeom prst="wedgeRectCallout">
            <a:avLst>
              <a:gd name="adj1" fmla="val 36663"/>
              <a:gd name="adj2" fmla="val 66161"/>
            </a:avLst>
          </a:prstGeom>
          <a:solidFill>
            <a:srgbClr val="FF7C80"/>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2800">
                <a:solidFill>
                  <a:schemeClr val="bg1"/>
                </a:solidFill>
              </a:rPr>
              <a:t>Eugene V. Debs was jailed when his Socialist newsletter </a:t>
            </a:r>
            <a:r>
              <a:rPr lang="en-US" sz="2800" i="1">
                <a:solidFill>
                  <a:schemeClr val="bg1"/>
                </a:solidFill>
              </a:rPr>
              <a:t>Appeal to Reason</a:t>
            </a:r>
            <a:r>
              <a:rPr lang="en-US" sz="2800">
                <a:solidFill>
                  <a:schemeClr val="bg1"/>
                </a:solidFill>
              </a:rPr>
              <a:t> encouraged Americans to resist enlisting in the military to fight a </a:t>
            </a:r>
            <a:r>
              <a:rPr lang="ja-JP" altLang="en-US" sz="2800">
                <a:solidFill>
                  <a:schemeClr val="bg1"/>
                </a:solidFill>
              </a:rPr>
              <a:t>“</a:t>
            </a:r>
            <a:r>
              <a:rPr lang="en-US" sz="2800">
                <a:solidFill>
                  <a:schemeClr val="bg1"/>
                </a:solidFill>
              </a:rPr>
              <a:t>capitalists</a:t>
            </a:r>
            <a:r>
              <a:rPr lang="ja-JP" altLang="en-US" sz="2800">
                <a:solidFill>
                  <a:schemeClr val="bg1"/>
                </a:solidFill>
              </a:rPr>
              <a:t>’</a:t>
            </a:r>
            <a:r>
              <a:rPr lang="en-US" sz="2800">
                <a:solidFill>
                  <a:schemeClr val="bg1"/>
                </a:solidFill>
              </a:rPr>
              <a:t> war</a:t>
            </a:r>
            <a:r>
              <a:rPr lang="ja-JP" altLang="en-US" sz="2800">
                <a:solidFill>
                  <a:schemeClr val="bg1"/>
                </a:solidFill>
              </a:rPr>
              <a:t>”</a:t>
            </a:r>
            <a:endParaRPr lang="en-US" sz="2800">
              <a:solidFill>
                <a:schemeClr val="bg1"/>
              </a:solidFill>
            </a:endParaRPr>
          </a:p>
        </p:txBody>
      </p:sp>
      <p:sp>
        <p:nvSpPr>
          <p:cNvPr id="10" name="AutoShape 7"/>
          <p:cNvSpPr>
            <a:spLocks noChangeArrowheads="1"/>
          </p:cNvSpPr>
          <p:nvPr/>
        </p:nvSpPr>
        <p:spPr bwMode="auto">
          <a:xfrm>
            <a:off x="152400" y="4800600"/>
            <a:ext cx="8915400" cy="1828800"/>
          </a:xfrm>
          <a:prstGeom prst="wedgeRectCallout">
            <a:avLst>
              <a:gd name="adj1" fmla="val -7282"/>
              <a:gd name="adj2" fmla="val -103819"/>
            </a:avLst>
          </a:prstGeom>
          <a:solidFill>
            <a:srgbClr val="99FF66"/>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pPr>
            <a:r>
              <a:rPr lang="en-US" sz="2800" dirty="0">
                <a:solidFill>
                  <a:schemeClr val="bg1"/>
                </a:solidFill>
              </a:rPr>
              <a:t>Defendants passed out documents that denounced the sending of U.S. troops to Russia (to resist the Bolshevik Revolution) &amp; that called for a   general strike &amp; other </a:t>
            </a:r>
            <a:r>
              <a:rPr lang="ja-JP" altLang="en-US" sz="2800" dirty="0">
                <a:solidFill>
                  <a:schemeClr val="bg1"/>
                </a:solidFill>
              </a:rPr>
              <a:t>“</a:t>
            </a:r>
            <a:r>
              <a:rPr lang="en-US" sz="2800" dirty="0">
                <a:solidFill>
                  <a:schemeClr val="bg1"/>
                </a:solidFill>
              </a:rPr>
              <a:t>revolutionary actions</a:t>
            </a:r>
            <a:r>
              <a:rPr lang="ja-JP" altLang="en-US" sz="2800" dirty="0">
                <a:solidFill>
                  <a:schemeClr val="bg1"/>
                </a:solidFill>
              </a:rPr>
              <a:t>”</a:t>
            </a:r>
            <a:r>
              <a:rPr lang="en-US" sz="2800" dirty="0">
                <a:solidFill>
                  <a:schemeClr val="bg1"/>
                </a:solidFill>
              </a:rPr>
              <a:t> </a:t>
            </a:r>
          </a:p>
        </p:txBody>
      </p:sp>
    </p:spTree>
    <p:extLst>
      <p:ext uri="{BB962C8B-B14F-4D97-AF65-F5344CB8AC3E}">
        <p14:creationId xmlns:p14="http://schemas.microsoft.com/office/powerpoint/2010/main" val="3511060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30756"/>
                                        </p:tgtEl>
                                        <p:attrNameLst>
                                          <p:attrName>style.visibility</p:attrName>
                                        </p:attrNameLst>
                                      </p:cBhvr>
                                      <p:to>
                                        <p:strVal val="visible"/>
                                      </p:to>
                                    </p:set>
                                    <p:anim calcmode="lin" valueType="num">
                                      <p:cBhvr>
                                        <p:cTn id="7" dur="500" fill="hold"/>
                                        <p:tgtEl>
                                          <p:spTgt spid="330756"/>
                                        </p:tgtEl>
                                        <p:attrNameLst>
                                          <p:attrName>ppt_w</p:attrName>
                                        </p:attrNameLst>
                                      </p:cBhvr>
                                      <p:tavLst>
                                        <p:tav tm="0">
                                          <p:val>
                                            <p:fltVal val="0"/>
                                          </p:val>
                                        </p:tav>
                                        <p:tav tm="100000">
                                          <p:val>
                                            <p:strVal val="#ppt_w"/>
                                          </p:val>
                                        </p:tav>
                                      </p:tavLst>
                                    </p:anim>
                                    <p:anim calcmode="lin" valueType="num">
                                      <p:cBhvr>
                                        <p:cTn id="8" dur="500" fill="hold"/>
                                        <p:tgtEl>
                                          <p:spTgt spid="330756"/>
                                        </p:tgtEl>
                                        <p:attrNameLst>
                                          <p:attrName>ppt_h</p:attrName>
                                        </p:attrNameLst>
                                      </p:cBhvr>
                                      <p:tavLst>
                                        <p:tav tm="0">
                                          <p:val>
                                            <p:fltVal val="0"/>
                                          </p:val>
                                        </p:tav>
                                        <p:tav tm="100000">
                                          <p:val>
                                            <p:strVal val="#ppt_h"/>
                                          </p:val>
                                        </p:tav>
                                      </p:tavLst>
                                    </p:anim>
                                    <p:animEffect transition="in" filter="fade">
                                      <p:cBhvr>
                                        <p:cTn id="9" dur="500"/>
                                        <p:tgtEl>
                                          <p:spTgt spid="3307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30757"/>
                                        </p:tgtEl>
                                        <p:attrNameLst>
                                          <p:attrName>style.visibility</p:attrName>
                                        </p:attrNameLst>
                                      </p:cBhvr>
                                      <p:to>
                                        <p:strVal val="visible"/>
                                      </p:to>
                                    </p:set>
                                    <p:anim calcmode="lin" valueType="num">
                                      <p:cBhvr>
                                        <p:cTn id="14" dur="500" fill="hold"/>
                                        <p:tgtEl>
                                          <p:spTgt spid="330757"/>
                                        </p:tgtEl>
                                        <p:attrNameLst>
                                          <p:attrName>ppt_w</p:attrName>
                                        </p:attrNameLst>
                                      </p:cBhvr>
                                      <p:tavLst>
                                        <p:tav tm="0">
                                          <p:val>
                                            <p:fltVal val="0"/>
                                          </p:val>
                                        </p:tav>
                                        <p:tav tm="100000">
                                          <p:val>
                                            <p:strVal val="#ppt_w"/>
                                          </p:val>
                                        </p:tav>
                                      </p:tavLst>
                                    </p:anim>
                                    <p:anim calcmode="lin" valueType="num">
                                      <p:cBhvr>
                                        <p:cTn id="15" dur="500" fill="hold"/>
                                        <p:tgtEl>
                                          <p:spTgt spid="330757"/>
                                        </p:tgtEl>
                                        <p:attrNameLst>
                                          <p:attrName>ppt_h</p:attrName>
                                        </p:attrNameLst>
                                      </p:cBhvr>
                                      <p:tavLst>
                                        <p:tav tm="0">
                                          <p:val>
                                            <p:fltVal val="0"/>
                                          </p:val>
                                        </p:tav>
                                        <p:tav tm="100000">
                                          <p:val>
                                            <p:strVal val="#ppt_h"/>
                                          </p:val>
                                        </p:tav>
                                      </p:tavLst>
                                    </p:anim>
                                    <p:animEffect transition="in" filter="fade">
                                      <p:cBhvr>
                                        <p:cTn id="16" dur="500"/>
                                        <p:tgtEl>
                                          <p:spTgt spid="33075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0" fill="hold" grpId="1" nodeType="clickEffect">
                                  <p:stCondLst>
                                    <p:cond delay="0"/>
                                  </p:stCondLst>
                                  <p:childTnLst>
                                    <p:anim calcmode="lin" valueType="num">
                                      <p:cBhvr>
                                        <p:cTn id="20" dur="500"/>
                                        <p:tgtEl>
                                          <p:spTgt spid="330756"/>
                                        </p:tgtEl>
                                        <p:attrNameLst>
                                          <p:attrName>ppt_w</p:attrName>
                                        </p:attrNameLst>
                                      </p:cBhvr>
                                      <p:tavLst>
                                        <p:tav tm="0">
                                          <p:val>
                                            <p:strVal val="ppt_w"/>
                                          </p:val>
                                        </p:tav>
                                        <p:tav tm="100000">
                                          <p:val>
                                            <p:fltVal val="0"/>
                                          </p:val>
                                        </p:tav>
                                      </p:tavLst>
                                    </p:anim>
                                    <p:anim calcmode="lin" valueType="num">
                                      <p:cBhvr>
                                        <p:cTn id="21" dur="500"/>
                                        <p:tgtEl>
                                          <p:spTgt spid="330756"/>
                                        </p:tgtEl>
                                        <p:attrNameLst>
                                          <p:attrName>ppt_h</p:attrName>
                                        </p:attrNameLst>
                                      </p:cBhvr>
                                      <p:tavLst>
                                        <p:tav tm="0">
                                          <p:val>
                                            <p:strVal val="ppt_h"/>
                                          </p:val>
                                        </p:tav>
                                        <p:tav tm="100000">
                                          <p:val>
                                            <p:fltVal val="0"/>
                                          </p:val>
                                        </p:tav>
                                      </p:tavLst>
                                    </p:anim>
                                    <p:animEffect transition="out" filter="fade">
                                      <p:cBhvr>
                                        <p:cTn id="22" dur="500"/>
                                        <p:tgtEl>
                                          <p:spTgt spid="330756"/>
                                        </p:tgtEl>
                                      </p:cBhvr>
                                    </p:animEffect>
                                    <p:set>
                                      <p:cBhvr>
                                        <p:cTn id="23" dur="1" fill="hold">
                                          <p:stCondLst>
                                            <p:cond delay="499"/>
                                          </p:stCondLst>
                                        </p:cTn>
                                        <p:tgtEl>
                                          <p:spTgt spid="330756"/>
                                        </p:tgtEl>
                                        <p:attrNameLst>
                                          <p:attrName>style.visibility</p:attrName>
                                        </p:attrNameLst>
                                      </p:cBhvr>
                                      <p:to>
                                        <p:strVal val="hidden"/>
                                      </p:to>
                                    </p:set>
                                  </p:childTnLst>
                                </p:cTn>
                              </p:par>
                              <p:par>
                                <p:cTn id="24" presetID="53" presetClass="exit" presetSubtype="0" fill="hold" grpId="1" nodeType="withEffect">
                                  <p:stCondLst>
                                    <p:cond delay="0"/>
                                  </p:stCondLst>
                                  <p:childTnLst>
                                    <p:anim calcmode="lin" valueType="num">
                                      <p:cBhvr>
                                        <p:cTn id="25" dur="500"/>
                                        <p:tgtEl>
                                          <p:spTgt spid="330757"/>
                                        </p:tgtEl>
                                        <p:attrNameLst>
                                          <p:attrName>ppt_w</p:attrName>
                                        </p:attrNameLst>
                                      </p:cBhvr>
                                      <p:tavLst>
                                        <p:tav tm="0">
                                          <p:val>
                                            <p:strVal val="ppt_w"/>
                                          </p:val>
                                        </p:tav>
                                        <p:tav tm="100000">
                                          <p:val>
                                            <p:fltVal val="0"/>
                                          </p:val>
                                        </p:tav>
                                      </p:tavLst>
                                    </p:anim>
                                    <p:anim calcmode="lin" valueType="num">
                                      <p:cBhvr>
                                        <p:cTn id="26" dur="500"/>
                                        <p:tgtEl>
                                          <p:spTgt spid="330757"/>
                                        </p:tgtEl>
                                        <p:attrNameLst>
                                          <p:attrName>ppt_h</p:attrName>
                                        </p:attrNameLst>
                                      </p:cBhvr>
                                      <p:tavLst>
                                        <p:tav tm="0">
                                          <p:val>
                                            <p:strVal val="ppt_h"/>
                                          </p:val>
                                        </p:tav>
                                        <p:tav tm="100000">
                                          <p:val>
                                            <p:fltVal val="0"/>
                                          </p:val>
                                        </p:tav>
                                      </p:tavLst>
                                    </p:anim>
                                    <p:animEffect transition="out" filter="fade">
                                      <p:cBhvr>
                                        <p:cTn id="27" dur="500"/>
                                        <p:tgtEl>
                                          <p:spTgt spid="330757"/>
                                        </p:tgtEl>
                                      </p:cBhvr>
                                    </p:animEffect>
                                    <p:set>
                                      <p:cBhvr>
                                        <p:cTn id="28" dur="1" fill="hold">
                                          <p:stCondLst>
                                            <p:cond delay="499"/>
                                          </p:stCondLst>
                                        </p:cTn>
                                        <p:tgtEl>
                                          <p:spTgt spid="330757"/>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330760"/>
                                        </p:tgtEl>
                                        <p:attrNameLst>
                                          <p:attrName>style.visibility</p:attrName>
                                        </p:attrNameLst>
                                      </p:cBhvr>
                                      <p:to>
                                        <p:strVal val="visible"/>
                                      </p:to>
                                    </p:set>
                                    <p:anim calcmode="lin" valueType="num">
                                      <p:cBhvr>
                                        <p:cTn id="33" dur="500" fill="hold"/>
                                        <p:tgtEl>
                                          <p:spTgt spid="330760"/>
                                        </p:tgtEl>
                                        <p:attrNameLst>
                                          <p:attrName>ppt_w</p:attrName>
                                        </p:attrNameLst>
                                      </p:cBhvr>
                                      <p:tavLst>
                                        <p:tav tm="0">
                                          <p:val>
                                            <p:fltVal val="0"/>
                                          </p:val>
                                        </p:tav>
                                        <p:tav tm="100000">
                                          <p:val>
                                            <p:strVal val="#ppt_w"/>
                                          </p:val>
                                        </p:tav>
                                      </p:tavLst>
                                    </p:anim>
                                    <p:anim calcmode="lin" valueType="num">
                                      <p:cBhvr>
                                        <p:cTn id="34" dur="500" fill="hold"/>
                                        <p:tgtEl>
                                          <p:spTgt spid="330760"/>
                                        </p:tgtEl>
                                        <p:attrNameLst>
                                          <p:attrName>ppt_h</p:attrName>
                                        </p:attrNameLst>
                                      </p:cBhvr>
                                      <p:tavLst>
                                        <p:tav tm="0">
                                          <p:val>
                                            <p:fltVal val="0"/>
                                          </p:val>
                                        </p:tav>
                                        <p:tav tm="100000">
                                          <p:val>
                                            <p:strVal val="#ppt_h"/>
                                          </p:val>
                                        </p:tav>
                                      </p:tavLst>
                                    </p:anim>
                                    <p:animEffect transition="in" filter="fade">
                                      <p:cBhvr>
                                        <p:cTn id="35" dur="500"/>
                                        <p:tgtEl>
                                          <p:spTgt spid="330760"/>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xit" presetSubtype="0" fill="hold" grpId="1" nodeType="clickEffect">
                                  <p:stCondLst>
                                    <p:cond delay="0"/>
                                  </p:stCondLst>
                                  <p:childTnLst>
                                    <p:anim calcmode="lin" valueType="num">
                                      <p:cBhvr>
                                        <p:cTn id="44" dur="500"/>
                                        <p:tgtEl>
                                          <p:spTgt spid="9"/>
                                        </p:tgtEl>
                                        <p:attrNameLst>
                                          <p:attrName>ppt_w</p:attrName>
                                        </p:attrNameLst>
                                      </p:cBhvr>
                                      <p:tavLst>
                                        <p:tav tm="0">
                                          <p:val>
                                            <p:strVal val="ppt_w"/>
                                          </p:val>
                                        </p:tav>
                                        <p:tav tm="100000">
                                          <p:val>
                                            <p:fltVal val="0"/>
                                          </p:val>
                                        </p:tav>
                                      </p:tavLst>
                                    </p:anim>
                                    <p:anim calcmode="lin" valueType="num">
                                      <p:cBhvr>
                                        <p:cTn id="45" dur="500"/>
                                        <p:tgtEl>
                                          <p:spTgt spid="9"/>
                                        </p:tgtEl>
                                        <p:attrNameLst>
                                          <p:attrName>ppt_h</p:attrName>
                                        </p:attrNameLst>
                                      </p:cBhvr>
                                      <p:tavLst>
                                        <p:tav tm="0">
                                          <p:val>
                                            <p:strVal val="ppt_h"/>
                                          </p:val>
                                        </p:tav>
                                        <p:tav tm="100000">
                                          <p:val>
                                            <p:fltVal val="0"/>
                                          </p:val>
                                        </p:tav>
                                      </p:tavLst>
                                    </p:anim>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par>
                                <p:cTn id="48" presetID="53"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xit" presetSubtype="0" fill="hold" grpId="1" nodeType="clickEffect">
                                  <p:stCondLst>
                                    <p:cond delay="0"/>
                                  </p:stCondLst>
                                  <p:childTnLst>
                                    <p:anim calcmode="lin" valueType="num">
                                      <p:cBhvr>
                                        <p:cTn id="56" dur="500"/>
                                        <p:tgtEl>
                                          <p:spTgt spid="10"/>
                                        </p:tgtEl>
                                        <p:attrNameLst>
                                          <p:attrName>ppt_w</p:attrName>
                                        </p:attrNameLst>
                                      </p:cBhvr>
                                      <p:tavLst>
                                        <p:tav tm="0">
                                          <p:val>
                                            <p:strVal val="ppt_w"/>
                                          </p:val>
                                        </p:tav>
                                        <p:tav tm="100000">
                                          <p:val>
                                            <p:fltVal val="0"/>
                                          </p:val>
                                        </p:tav>
                                      </p:tavLst>
                                    </p:anim>
                                    <p:anim calcmode="lin" valueType="num">
                                      <p:cBhvr>
                                        <p:cTn id="57" dur="500"/>
                                        <p:tgtEl>
                                          <p:spTgt spid="10"/>
                                        </p:tgtEl>
                                        <p:attrNameLst>
                                          <p:attrName>ppt_h</p:attrName>
                                        </p:attrNameLst>
                                      </p:cBhvr>
                                      <p:tavLst>
                                        <p:tav tm="0">
                                          <p:val>
                                            <p:strVal val="ppt_h"/>
                                          </p:val>
                                        </p:tav>
                                        <p:tav tm="100000">
                                          <p:val>
                                            <p:fltVal val="0"/>
                                          </p:val>
                                        </p:tav>
                                      </p:tavLst>
                                    </p:anim>
                                    <p:animEffect transition="out" filter="fade">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6" grpId="0" animBg="1"/>
      <p:bldP spid="330756" grpId="1" animBg="1"/>
      <p:bldP spid="330757" grpId="0" animBg="1"/>
      <p:bldP spid="330757" grpId="1" animBg="1"/>
      <p:bldP spid="330760" grpId="0" animBg="1"/>
      <p:bldP spid="9" grpId="0" animBg="1"/>
      <p:bldP spid="9" grpId="1" animBg="1"/>
      <p:bldP spid="10" grpId="0" animBg="1"/>
      <p:bldP spid="10"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152400" y="152400"/>
            <a:ext cx="5943600" cy="762000"/>
          </a:xfrm>
        </p:spPr>
        <p:txBody>
          <a:bodyPr/>
          <a:lstStyle/>
          <a:p>
            <a:pPr eaLnBrk="1" hangingPunct="1">
              <a:defRPr/>
            </a:pPr>
            <a:r>
              <a:rPr lang="en-US">
                <a:latin typeface="Rockwell"/>
                <a:cs typeface="Rockwell"/>
              </a:rPr>
              <a:t>Wilson and Peace</a:t>
            </a:r>
          </a:p>
        </p:txBody>
      </p:sp>
      <p:sp>
        <p:nvSpPr>
          <p:cNvPr id="24579" name="Rectangle 3"/>
          <p:cNvSpPr>
            <a:spLocks noGrp="1" noRot="1" noChangeArrowheads="1"/>
          </p:cNvSpPr>
          <p:nvPr>
            <p:ph type="body" sz="half" idx="1"/>
          </p:nvPr>
        </p:nvSpPr>
        <p:spPr>
          <a:xfrm>
            <a:off x="0" y="990600"/>
            <a:ext cx="5867400" cy="5867400"/>
          </a:xfrm>
        </p:spPr>
        <p:txBody>
          <a:bodyPr/>
          <a:lstStyle/>
          <a:p>
            <a:pPr eaLnBrk="1" hangingPunct="1">
              <a:lnSpc>
                <a:spcPct val="80000"/>
              </a:lnSpc>
              <a:defRPr/>
            </a:pPr>
            <a:r>
              <a:rPr lang="en-US" sz="2000" b="1" dirty="0">
                <a:latin typeface="Rockwell"/>
                <a:cs typeface="Rockwell"/>
              </a:rPr>
              <a:t>Fourteen Points</a:t>
            </a:r>
            <a:endParaRPr lang="en-US" sz="2000" dirty="0">
              <a:latin typeface="Rockwell"/>
              <a:cs typeface="Rockwell"/>
            </a:endParaRPr>
          </a:p>
          <a:p>
            <a:pPr lvl="1" eaLnBrk="1" hangingPunct="1">
              <a:lnSpc>
                <a:spcPct val="80000"/>
              </a:lnSpc>
              <a:defRPr/>
            </a:pPr>
            <a:r>
              <a:rPr lang="ja-JP" altLang="en-US" sz="1800" dirty="0">
                <a:latin typeface="Rockwell"/>
                <a:cs typeface="Rockwell"/>
              </a:rPr>
              <a:t>“</a:t>
            </a:r>
            <a:r>
              <a:rPr lang="en-US" sz="1800" dirty="0">
                <a:latin typeface="Rockwell"/>
                <a:cs typeface="Rockwell"/>
              </a:rPr>
              <a:t>peace without victory</a:t>
            </a:r>
            <a:r>
              <a:rPr lang="ja-JP" altLang="en-US" sz="1800" dirty="0">
                <a:latin typeface="Rockwell"/>
                <a:cs typeface="Rockwell"/>
              </a:rPr>
              <a:t>”</a:t>
            </a:r>
            <a:endParaRPr lang="en-US" sz="1800" dirty="0">
              <a:latin typeface="Rockwell"/>
              <a:cs typeface="Rockwell"/>
            </a:endParaRPr>
          </a:p>
          <a:p>
            <a:pPr lvl="1" eaLnBrk="1" hangingPunct="1">
              <a:lnSpc>
                <a:spcPct val="80000"/>
              </a:lnSpc>
              <a:defRPr/>
            </a:pPr>
            <a:r>
              <a:rPr lang="en-US" sz="1800" dirty="0">
                <a:latin typeface="Rockwell"/>
                <a:cs typeface="Rockwell"/>
              </a:rPr>
              <a:t>Freedom of the seas</a:t>
            </a:r>
          </a:p>
          <a:p>
            <a:pPr lvl="1" eaLnBrk="1" hangingPunct="1">
              <a:lnSpc>
                <a:spcPct val="80000"/>
              </a:lnSpc>
              <a:defRPr/>
            </a:pPr>
            <a:r>
              <a:rPr lang="en-US" sz="1800" dirty="0">
                <a:latin typeface="Rockwell"/>
                <a:cs typeface="Rockwell"/>
              </a:rPr>
              <a:t>Self-determination</a:t>
            </a:r>
          </a:p>
          <a:p>
            <a:pPr lvl="1" eaLnBrk="1" hangingPunct="1">
              <a:lnSpc>
                <a:spcPct val="80000"/>
              </a:lnSpc>
              <a:defRPr/>
            </a:pPr>
            <a:r>
              <a:rPr lang="en-US" sz="1800" dirty="0">
                <a:latin typeface="Rockwell"/>
                <a:cs typeface="Rockwell"/>
              </a:rPr>
              <a:t>League of Nations</a:t>
            </a:r>
          </a:p>
          <a:p>
            <a:pPr eaLnBrk="1" hangingPunct="1">
              <a:lnSpc>
                <a:spcPct val="80000"/>
              </a:lnSpc>
              <a:defRPr/>
            </a:pPr>
            <a:r>
              <a:rPr lang="en-US" sz="2000" b="1" dirty="0">
                <a:latin typeface="Rockwell"/>
                <a:cs typeface="Rockwell"/>
              </a:rPr>
              <a:t>Treaty of Versailles</a:t>
            </a:r>
          </a:p>
          <a:p>
            <a:pPr lvl="1" eaLnBrk="1" hangingPunct="1">
              <a:lnSpc>
                <a:spcPct val="80000"/>
              </a:lnSpc>
              <a:defRPr/>
            </a:pPr>
            <a:r>
              <a:rPr lang="en-US" sz="1800" dirty="0">
                <a:latin typeface="Rockwell"/>
                <a:cs typeface="Rockwell"/>
              </a:rPr>
              <a:t>German guilt, reparations</a:t>
            </a:r>
          </a:p>
          <a:p>
            <a:pPr lvl="1" eaLnBrk="1" hangingPunct="1">
              <a:lnSpc>
                <a:spcPct val="80000"/>
              </a:lnSpc>
              <a:defRPr/>
            </a:pPr>
            <a:r>
              <a:rPr lang="en-US" sz="1800" b="1" dirty="0">
                <a:latin typeface="Rockwell"/>
                <a:cs typeface="Rockwell"/>
              </a:rPr>
              <a:t>League of Nations</a:t>
            </a:r>
          </a:p>
          <a:p>
            <a:pPr eaLnBrk="1" hangingPunct="1">
              <a:lnSpc>
                <a:spcPct val="80000"/>
              </a:lnSpc>
              <a:defRPr/>
            </a:pPr>
            <a:r>
              <a:rPr lang="en-US" sz="2000" b="1" dirty="0">
                <a:latin typeface="Rockwell"/>
                <a:cs typeface="Rockwell"/>
              </a:rPr>
              <a:t>Wilson and Senate Treaty Ratification</a:t>
            </a:r>
          </a:p>
          <a:p>
            <a:pPr lvl="1" eaLnBrk="1" hangingPunct="1">
              <a:lnSpc>
                <a:spcPct val="80000"/>
              </a:lnSpc>
              <a:defRPr/>
            </a:pPr>
            <a:r>
              <a:rPr lang="en-US" sz="1800" dirty="0">
                <a:latin typeface="Rockwell"/>
                <a:cs typeface="Rockwell"/>
              </a:rPr>
              <a:t>Senate Opposition</a:t>
            </a:r>
          </a:p>
          <a:p>
            <a:pPr lvl="2" eaLnBrk="1" hangingPunct="1">
              <a:lnSpc>
                <a:spcPct val="80000"/>
              </a:lnSpc>
              <a:defRPr/>
            </a:pPr>
            <a:r>
              <a:rPr lang="en-US" sz="1600" b="1" dirty="0">
                <a:latin typeface="Rockwell"/>
                <a:cs typeface="Rockwell"/>
              </a:rPr>
              <a:t>Irreconcilables</a:t>
            </a:r>
          </a:p>
          <a:p>
            <a:pPr lvl="3" eaLnBrk="1" hangingPunct="1">
              <a:lnSpc>
                <a:spcPct val="80000"/>
              </a:lnSpc>
              <a:defRPr/>
            </a:pPr>
            <a:r>
              <a:rPr lang="en-US" sz="1400" dirty="0">
                <a:latin typeface="Rockwell"/>
                <a:cs typeface="Rockwell"/>
              </a:rPr>
              <a:t>Strongly opposed the Treaty of Versailles</a:t>
            </a:r>
          </a:p>
          <a:p>
            <a:pPr lvl="2" eaLnBrk="1" hangingPunct="1">
              <a:lnSpc>
                <a:spcPct val="80000"/>
              </a:lnSpc>
              <a:defRPr/>
            </a:pPr>
            <a:r>
              <a:rPr lang="en-US" sz="1600" b="1" dirty="0">
                <a:latin typeface="Rockwell"/>
                <a:cs typeface="Rockwell"/>
              </a:rPr>
              <a:t>Reservationists</a:t>
            </a:r>
          </a:p>
          <a:p>
            <a:pPr lvl="3" eaLnBrk="1" hangingPunct="1">
              <a:lnSpc>
                <a:spcPct val="80000"/>
              </a:lnSpc>
              <a:defRPr/>
            </a:pPr>
            <a:r>
              <a:rPr lang="en-US" sz="1400" dirty="0">
                <a:latin typeface="Rockwell"/>
                <a:cs typeface="Rockwell"/>
              </a:rPr>
              <a:t>Henry Cabot Lodge</a:t>
            </a:r>
          </a:p>
          <a:p>
            <a:pPr lvl="3" eaLnBrk="1" hangingPunct="1">
              <a:lnSpc>
                <a:spcPct val="80000"/>
              </a:lnSpc>
              <a:defRPr/>
            </a:pPr>
            <a:r>
              <a:rPr lang="en-US" sz="1400" dirty="0">
                <a:latin typeface="Rockwell"/>
                <a:cs typeface="Rockwell"/>
              </a:rPr>
              <a:t>Amendments to Treaty to limit American involvement</a:t>
            </a:r>
          </a:p>
          <a:p>
            <a:pPr lvl="1" eaLnBrk="1" hangingPunct="1">
              <a:lnSpc>
                <a:spcPct val="80000"/>
              </a:lnSpc>
              <a:defRPr/>
            </a:pPr>
            <a:r>
              <a:rPr lang="en-US" sz="1800" dirty="0">
                <a:latin typeface="Rockwell"/>
                <a:cs typeface="Rockwell"/>
              </a:rPr>
              <a:t>Wilson</a:t>
            </a:r>
            <a:r>
              <a:rPr lang="ja-JP" altLang="en-US" sz="1800" dirty="0">
                <a:latin typeface="Rockwell"/>
                <a:cs typeface="Rockwell"/>
              </a:rPr>
              <a:t>’</a:t>
            </a:r>
            <a:r>
              <a:rPr lang="en-US" sz="1800" dirty="0">
                <a:latin typeface="Rockwell"/>
                <a:cs typeface="Rockwell"/>
              </a:rPr>
              <a:t>s Public Campaign</a:t>
            </a:r>
          </a:p>
          <a:p>
            <a:pPr lvl="2" eaLnBrk="1" hangingPunct="1">
              <a:lnSpc>
                <a:spcPct val="80000"/>
              </a:lnSpc>
              <a:defRPr/>
            </a:pPr>
            <a:r>
              <a:rPr lang="en-US" sz="1600" dirty="0">
                <a:latin typeface="Rockwell"/>
                <a:cs typeface="Rockwell"/>
              </a:rPr>
              <a:t>Wilson debilitated by a stroke from exhaustion</a:t>
            </a:r>
          </a:p>
          <a:p>
            <a:pPr lvl="1" eaLnBrk="1" hangingPunct="1">
              <a:lnSpc>
                <a:spcPct val="80000"/>
              </a:lnSpc>
              <a:defRPr/>
            </a:pPr>
            <a:r>
              <a:rPr lang="en-US" sz="1800" dirty="0">
                <a:latin typeface="Rockwell"/>
                <a:cs typeface="Rockwell"/>
              </a:rPr>
              <a:t>Senate rejects Treaty and League of Nations</a:t>
            </a:r>
          </a:p>
          <a:p>
            <a:pPr lvl="2" eaLnBrk="1" hangingPunct="1">
              <a:lnSpc>
                <a:spcPct val="80000"/>
              </a:lnSpc>
              <a:defRPr/>
            </a:pPr>
            <a:r>
              <a:rPr lang="en-US" sz="1600" dirty="0">
                <a:latin typeface="Rockwell"/>
                <a:cs typeface="Rockwell"/>
              </a:rPr>
              <a:t>U.S. will eventually negotiate separate treaties</a:t>
            </a:r>
          </a:p>
        </p:txBody>
      </p:sp>
      <p:pic>
        <p:nvPicPr>
          <p:cNvPr id="25603" name="Picture 4" descr="AmericaFirs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24600" y="-41275"/>
            <a:ext cx="2819400" cy="3851275"/>
          </a:xfrm>
        </p:spPr>
      </p:pic>
      <p:pic>
        <p:nvPicPr>
          <p:cNvPr id="2560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798888"/>
            <a:ext cx="3276600"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1538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Gap In The Brid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
            <a:ext cx="9144000" cy="6472238"/>
          </a:xfrm>
          <a:prstGeom prst="rect">
            <a:avLst/>
          </a:prstGeom>
        </p:spPr>
      </p:pic>
    </p:spTree>
    <p:extLst>
      <p:ext uri="{BB962C8B-B14F-4D97-AF65-F5344CB8AC3E}">
        <p14:creationId xmlns:p14="http://schemas.microsoft.com/office/powerpoint/2010/main" val="95135866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terrupting the Ceremony-WW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308" y="-218614"/>
            <a:ext cx="6078360" cy="7629740"/>
          </a:xfrm>
          <a:prstGeom prst="rect">
            <a:avLst/>
          </a:prstGeom>
        </p:spPr>
      </p:pic>
    </p:spTree>
    <p:extLst>
      <p:ext uri="{BB962C8B-B14F-4D97-AF65-F5344CB8AC3E}">
        <p14:creationId xmlns:p14="http://schemas.microsoft.com/office/powerpoint/2010/main" val="296155993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0" y="0"/>
            <a:ext cx="9144000" cy="1371600"/>
          </a:xfrm>
        </p:spPr>
        <p:txBody>
          <a:bodyPr>
            <a:normAutofit fontScale="90000"/>
          </a:bodyPr>
          <a:lstStyle/>
          <a:p>
            <a:pPr eaLnBrk="1" hangingPunct="1">
              <a:defRPr/>
            </a:pPr>
            <a:r>
              <a:rPr lang="en-US">
                <a:latin typeface="Rockwell"/>
                <a:cs typeface="Rockwell"/>
              </a:rPr>
              <a:t>Postwar America</a:t>
            </a:r>
            <a:br>
              <a:rPr lang="en-US">
                <a:latin typeface="Rockwell"/>
                <a:cs typeface="Rockwell"/>
              </a:rPr>
            </a:br>
            <a:r>
              <a:rPr lang="en-US">
                <a:latin typeface="Rockwell"/>
                <a:cs typeface="Rockwell"/>
              </a:rPr>
              <a:t>Labor Unions and Strikes</a:t>
            </a:r>
          </a:p>
        </p:txBody>
      </p:sp>
      <p:sp>
        <p:nvSpPr>
          <p:cNvPr id="37891" name="Rectangle 3"/>
          <p:cNvSpPr>
            <a:spLocks noGrp="1" noRot="1" noChangeArrowheads="1"/>
          </p:cNvSpPr>
          <p:nvPr>
            <p:ph type="body" sz="half" idx="1"/>
          </p:nvPr>
        </p:nvSpPr>
        <p:spPr>
          <a:xfrm>
            <a:off x="0" y="1295400"/>
            <a:ext cx="4267200" cy="5562600"/>
          </a:xfrm>
        </p:spPr>
        <p:txBody>
          <a:bodyPr/>
          <a:lstStyle/>
          <a:p>
            <a:pPr eaLnBrk="1" hangingPunct="1">
              <a:defRPr/>
            </a:pPr>
            <a:r>
              <a:rPr lang="en-US" sz="1800" dirty="0">
                <a:latin typeface="Rockwell"/>
                <a:cs typeface="Rockwell"/>
              </a:rPr>
              <a:t>Causes</a:t>
            </a:r>
          </a:p>
          <a:p>
            <a:pPr lvl="1" eaLnBrk="1" hangingPunct="1">
              <a:defRPr/>
            </a:pPr>
            <a:r>
              <a:rPr lang="en-US" sz="1600" dirty="0">
                <a:latin typeface="Rockwell"/>
                <a:cs typeface="Rockwell"/>
              </a:rPr>
              <a:t>Unions wanted to preserve labor gains during war</a:t>
            </a:r>
          </a:p>
          <a:p>
            <a:pPr lvl="1" eaLnBrk="1" hangingPunct="1">
              <a:defRPr/>
            </a:pPr>
            <a:r>
              <a:rPr lang="en-US" sz="1600" dirty="0">
                <a:latin typeface="Rockwell"/>
                <a:cs typeface="Rockwell"/>
              </a:rPr>
              <a:t>Post-war inflation demanded higher wages</a:t>
            </a:r>
          </a:p>
          <a:p>
            <a:pPr eaLnBrk="1" hangingPunct="1">
              <a:defRPr/>
            </a:pPr>
            <a:r>
              <a:rPr lang="en-US" sz="1800" dirty="0">
                <a:latin typeface="Rockwell"/>
                <a:cs typeface="Rockwell"/>
              </a:rPr>
              <a:t>Union Membership</a:t>
            </a:r>
          </a:p>
          <a:p>
            <a:pPr lvl="1" eaLnBrk="1" hangingPunct="1">
              <a:defRPr/>
            </a:pPr>
            <a:r>
              <a:rPr lang="en-US" sz="1600" dirty="0">
                <a:latin typeface="Rockwell"/>
                <a:cs typeface="Rockwell"/>
              </a:rPr>
              <a:t>AFL supported WWI</a:t>
            </a:r>
          </a:p>
          <a:p>
            <a:pPr lvl="2" eaLnBrk="1" hangingPunct="1">
              <a:defRPr/>
            </a:pPr>
            <a:r>
              <a:rPr lang="en-US" sz="1400" dirty="0">
                <a:latin typeface="Rockwell"/>
                <a:cs typeface="Rockwell"/>
              </a:rPr>
              <a:t>AFL reached 4 million by 1920</a:t>
            </a:r>
          </a:p>
          <a:p>
            <a:pPr lvl="1" eaLnBrk="1" hangingPunct="1">
              <a:defRPr/>
            </a:pPr>
            <a:r>
              <a:rPr lang="en-US" sz="1600" dirty="0">
                <a:latin typeface="Rockwell"/>
                <a:cs typeface="Rockwell"/>
              </a:rPr>
              <a:t>IWW opposed WWI</a:t>
            </a:r>
          </a:p>
          <a:p>
            <a:pPr lvl="2" eaLnBrk="1" hangingPunct="1">
              <a:defRPr/>
            </a:pPr>
            <a:r>
              <a:rPr lang="en-US" sz="1400" dirty="0">
                <a:latin typeface="Rockwell"/>
                <a:cs typeface="Rockwell"/>
              </a:rPr>
              <a:t>Lost membership</a:t>
            </a:r>
          </a:p>
          <a:p>
            <a:pPr eaLnBrk="1" hangingPunct="1">
              <a:defRPr/>
            </a:pPr>
            <a:r>
              <a:rPr lang="en-US" sz="1800" b="1" dirty="0">
                <a:latin typeface="Rockwell"/>
                <a:cs typeface="Rockwell"/>
              </a:rPr>
              <a:t>Strikes of 1919</a:t>
            </a:r>
          </a:p>
          <a:p>
            <a:pPr lvl="1" eaLnBrk="1" hangingPunct="1">
              <a:defRPr/>
            </a:pPr>
            <a:r>
              <a:rPr lang="en-US" sz="1600" dirty="0">
                <a:latin typeface="Rockwell"/>
                <a:cs typeface="Rockwell"/>
              </a:rPr>
              <a:t>Seattle General Strike</a:t>
            </a:r>
          </a:p>
          <a:p>
            <a:pPr lvl="1" eaLnBrk="1" hangingPunct="1">
              <a:defRPr/>
            </a:pPr>
            <a:r>
              <a:rPr lang="en-US" sz="1600" dirty="0">
                <a:latin typeface="Rockwell"/>
                <a:cs typeface="Rockwell"/>
              </a:rPr>
              <a:t>Boston Police Strike</a:t>
            </a:r>
          </a:p>
          <a:p>
            <a:pPr lvl="1" eaLnBrk="1" hangingPunct="1">
              <a:defRPr/>
            </a:pPr>
            <a:r>
              <a:rPr lang="en-US" sz="1600" dirty="0">
                <a:latin typeface="Rockwell"/>
                <a:cs typeface="Rockwell"/>
              </a:rPr>
              <a:t>Steel Strike</a:t>
            </a:r>
          </a:p>
          <a:p>
            <a:pPr lvl="1" eaLnBrk="1" hangingPunct="1">
              <a:defRPr/>
            </a:pPr>
            <a:r>
              <a:rPr lang="en-US" sz="1600" dirty="0">
                <a:latin typeface="Rockwell"/>
                <a:cs typeface="Rockwell"/>
              </a:rPr>
              <a:t>Coal Strike</a:t>
            </a:r>
          </a:p>
          <a:p>
            <a:pPr eaLnBrk="1" hangingPunct="1">
              <a:defRPr/>
            </a:pPr>
            <a:r>
              <a:rPr lang="en-US" sz="1800" dirty="0">
                <a:latin typeface="Rockwell"/>
                <a:cs typeface="Rockwell"/>
              </a:rPr>
              <a:t>Public Perception</a:t>
            </a:r>
          </a:p>
          <a:p>
            <a:pPr lvl="1" eaLnBrk="1" hangingPunct="1">
              <a:defRPr/>
            </a:pPr>
            <a:r>
              <a:rPr lang="en-US" sz="1600" dirty="0">
                <a:latin typeface="Rockwell"/>
                <a:cs typeface="Rockwell"/>
              </a:rPr>
              <a:t>Association with radicals</a:t>
            </a:r>
          </a:p>
          <a:p>
            <a:pPr lvl="1" eaLnBrk="1" hangingPunct="1">
              <a:defRPr/>
            </a:pPr>
            <a:r>
              <a:rPr lang="en-US" sz="1600" dirty="0">
                <a:latin typeface="Rockwell"/>
                <a:cs typeface="Rockwell"/>
              </a:rPr>
              <a:t>Strikes causes product shortages</a:t>
            </a:r>
          </a:p>
        </p:txBody>
      </p:sp>
      <p:pic>
        <p:nvPicPr>
          <p:cNvPr id="26627" name="Picture 5" descr="USClosed.jpg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267200" y="1336675"/>
            <a:ext cx="4876800" cy="5521325"/>
          </a:xfrm>
        </p:spPr>
      </p:pic>
    </p:spTree>
    <p:extLst>
      <p:ext uri="{BB962C8B-B14F-4D97-AF65-F5344CB8AC3E}">
        <p14:creationId xmlns:p14="http://schemas.microsoft.com/office/powerpoint/2010/main" val="314991048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0" y="0"/>
            <a:ext cx="9144000" cy="1219200"/>
          </a:xfrm>
        </p:spPr>
        <p:txBody>
          <a:bodyPr>
            <a:normAutofit fontScale="90000"/>
          </a:bodyPr>
          <a:lstStyle/>
          <a:p>
            <a:pPr eaLnBrk="1" hangingPunct="1">
              <a:defRPr/>
            </a:pPr>
            <a:r>
              <a:rPr lang="en-US">
                <a:latin typeface="Rockwell"/>
                <a:cs typeface="Rockwell"/>
              </a:rPr>
              <a:t>Postwar America</a:t>
            </a:r>
            <a:br>
              <a:rPr lang="en-US">
                <a:latin typeface="Rockwell"/>
                <a:cs typeface="Rockwell"/>
              </a:rPr>
            </a:br>
            <a:r>
              <a:rPr lang="en-US">
                <a:latin typeface="Rockwell"/>
                <a:cs typeface="Rockwell"/>
              </a:rPr>
              <a:t>Race Riots</a:t>
            </a:r>
          </a:p>
        </p:txBody>
      </p:sp>
      <p:sp>
        <p:nvSpPr>
          <p:cNvPr id="39939" name="Rectangle 3"/>
          <p:cNvSpPr>
            <a:spLocks noGrp="1" noRot="1" noChangeArrowheads="1"/>
          </p:cNvSpPr>
          <p:nvPr>
            <p:ph type="body" sz="half" idx="1"/>
          </p:nvPr>
        </p:nvSpPr>
        <p:spPr>
          <a:xfrm>
            <a:off x="0" y="1295400"/>
            <a:ext cx="4953000" cy="5562600"/>
          </a:xfrm>
        </p:spPr>
        <p:txBody>
          <a:bodyPr/>
          <a:lstStyle/>
          <a:p>
            <a:pPr eaLnBrk="1" hangingPunct="1">
              <a:defRPr/>
            </a:pPr>
            <a:r>
              <a:rPr lang="en-US" sz="2800" dirty="0">
                <a:latin typeface="Rockwell"/>
                <a:cs typeface="Rockwell"/>
              </a:rPr>
              <a:t>Red Summer of 1919</a:t>
            </a:r>
          </a:p>
          <a:p>
            <a:pPr lvl="1" eaLnBrk="1" hangingPunct="1">
              <a:defRPr/>
            </a:pPr>
            <a:r>
              <a:rPr lang="en-US" sz="2400" dirty="0">
                <a:latin typeface="Rockwell"/>
                <a:cs typeface="Rockwell"/>
              </a:rPr>
              <a:t>Three dozen cities experienced race riots</a:t>
            </a:r>
          </a:p>
          <a:p>
            <a:pPr lvl="1" eaLnBrk="1" hangingPunct="1">
              <a:defRPr/>
            </a:pPr>
            <a:r>
              <a:rPr lang="en-US" sz="2400" dirty="0">
                <a:latin typeface="Rockwell"/>
                <a:cs typeface="Rockwell"/>
              </a:rPr>
              <a:t>Economic competition and First Red Scare</a:t>
            </a:r>
          </a:p>
          <a:p>
            <a:pPr eaLnBrk="1" hangingPunct="1">
              <a:defRPr/>
            </a:pPr>
            <a:r>
              <a:rPr lang="en-US" sz="2800" dirty="0">
                <a:latin typeface="Rockwell"/>
                <a:cs typeface="Rockwell"/>
              </a:rPr>
              <a:t>Chicago (July-August)</a:t>
            </a:r>
          </a:p>
          <a:p>
            <a:pPr lvl="1" eaLnBrk="1" hangingPunct="1">
              <a:defRPr/>
            </a:pPr>
            <a:r>
              <a:rPr lang="en-US" sz="2400" dirty="0">
                <a:latin typeface="Rockwell"/>
                <a:cs typeface="Rockwell"/>
              </a:rPr>
              <a:t>Blacks react to stoning of young man</a:t>
            </a:r>
          </a:p>
          <a:p>
            <a:pPr eaLnBrk="1" hangingPunct="1">
              <a:defRPr/>
            </a:pPr>
            <a:r>
              <a:rPr lang="en-US" sz="2800" dirty="0">
                <a:latin typeface="Rockwell"/>
                <a:cs typeface="Rockwell"/>
              </a:rPr>
              <a:t>Omaha (September)</a:t>
            </a:r>
          </a:p>
          <a:p>
            <a:pPr lvl="1" eaLnBrk="1" hangingPunct="1">
              <a:defRPr/>
            </a:pPr>
            <a:r>
              <a:rPr lang="en-US" sz="2400" dirty="0">
                <a:latin typeface="Rockwell"/>
                <a:cs typeface="Rockwell"/>
              </a:rPr>
              <a:t>Brutal lynching of William Brown</a:t>
            </a:r>
          </a:p>
        </p:txBody>
      </p:sp>
      <p:pic>
        <p:nvPicPr>
          <p:cNvPr id="27651" name="Picture 5" descr="Treat_em_Tough.gif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53000" y="1295400"/>
            <a:ext cx="4191000" cy="5562600"/>
          </a:xfrm>
        </p:spPr>
      </p:pic>
    </p:spTree>
    <p:extLst>
      <p:ext uri="{BB962C8B-B14F-4D97-AF65-F5344CB8AC3E}">
        <p14:creationId xmlns:p14="http://schemas.microsoft.com/office/powerpoint/2010/main" val="25809541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0" y="0"/>
            <a:ext cx="9144000" cy="990600"/>
          </a:xfrm>
        </p:spPr>
        <p:txBody>
          <a:bodyPr>
            <a:normAutofit fontScale="90000"/>
          </a:bodyPr>
          <a:lstStyle/>
          <a:p>
            <a:pPr eaLnBrk="1" hangingPunct="1">
              <a:defRPr/>
            </a:pPr>
            <a:r>
              <a:rPr lang="en-US" sz="3200">
                <a:latin typeface="Rockwell"/>
                <a:cs typeface="Rockwell"/>
              </a:rPr>
              <a:t>Postwar America</a:t>
            </a:r>
            <a:br>
              <a:rPr lang="en-US" sz="3200">
                <a:latin typeface="Rockwell"/>
                <a:cs typeface="Rockwell"/>
              </a:rPr>
            </a:br>
            <a:r>
              <a:rPr lang="en-US" sz="3200" b="1">
                <a:latin typeface="Rockwell"/>
                <a:cs typeface="Rockwell"/>
              </a:rPr>
              <a:t>First Red Scare</a:t>
            </a:r>
            <a:endParaRPr lang="en-US">
              <a:latin typeface="Rockwell"/>
              <a:cs typeface="Rockwell"/>
            </a:endParaRPr>
          </a:p>
        </p:txBody>
      </p:sp>
      <p:sp>
        <p:nvSpPr>
          <p:cNvPr id="40963" name="Rectangle 3"/>
          <p:cNvSpPr>
            <a:spLocks noGrp="1" noRot="1" noChangeArrowheads="1"/>
          </p:cNvSpPr>
          <p:nvPr>
            <p:ph type="body" sz="half" idx="1"/>
          </p:nvPr>
        </p:nvSpPr>
        <p:spPr>
          <a:xfrm>
            <a:off x="0" y="1143000"/>
            <a:ext cx="4191000" cy="5715000"/>
          </a:xfrm>
        </p:spPr>
        <p:txBody>
          <a:bodyPr/>
          <a:lstStyle/>
          <a:p>
            <a:pPr eaLnBrk="1" hangingPunct="1">
              <a:defRPr/>
            </a:pPr>
            <a:r>
              <a:rPr lang="en-US" sz="2400" dirty="0">
                <a:latin typeface="Rockwell"/>
                <a:cs typeface="Rockwell"/>
              </a:rPr>
              <a:t>Causes</a:t>
            </a:r>
          </a:p>
          <a:p>
            <a:pPr lvl="1" eaLnBrk="1" hangingPunct="1">
              <a:defRPr/>
            </a:pPr>
            <a:r>
              <a:rPr lang="en-US" sz="2000" dirty="0">
                <a:latin typeface="Rockwell"/>
                <a:cs typeface="Rockwell"/>
              </a:rPr>
              <a:t>War Propaganda</a:t>
            </a:r>
          </a:p>
          <a:p>
            <a:pPr lvl="2" eaLnBrk="1" hangingPunct="1">
              <a:defRPr/>
            </a:pPr>
            <a:r>
              <a:rPr lang="en-US" sz="1600" dirty="0" err="1">
                <a:latin typeface="Rockwell"/>
                <a:cs typeface="Rockwell"/>
              </a:rPr>
              <a:t>Overman</a:t>
            </a:r>
            <a:r>
              <a:rPr lang="en-US" sz="1600" dirty="0">
                <a:latin typeface="Rockwell"/>
                <a:cs typeface="Rockwell"/>
              </a:rPr>
              <a:t> Committee</a:t>
            </a:r>
          </a:p>
          <a:p>
            <a:pPr lvl="1" eaLnBrk="1" hangingPunct="1">
              <a:defRPr/>
            </a:pPr>
            <a:r>
              <a:rPr lang="en-US" sz="2000" dirty="0">
                <a:latin typeface="Rockwell"/>
                <a:cs typeface="Rockwell"/>
              </a:rPr>
              <a:t>Russian Revolution</a:t>
            </a:r>
          </a:p>
          <a:p>
            <a:pPr lvl="1" eaLnBrk="1" hangingPunct="1">
              <a:defRPr/>
            </a:pPr>
            <a:r>
              <a:rPr lang="en-US" sz="2000" dirty="0">
                <a:latin typeface="Rockwell"/>
                <a:cs typeface="Rockwell"/>
              </a:rPr>
              <a:t>Strikes and Riots</a:t>
            </a:r>
          </a:p>
          <a:p>
            <a:pPr eaLnBrk="1" hangingPunct="1">
              <a:defRPr/>
            </a:pPr>
            <a:r>
              <a:rPr lang="en-US" sz="2400" dirty="0">
                <a:latin typeface="Rockwell"/>
                <a:cs typeface="Rockwell"/>
              </a:rPr>
              <a:t>Targets</a:t>
            </a:r>
          </a:p>
          <a:p>
            <a:pPr lvl="1" eaLnBrk="1" hangingPunct="1">
              <a:defRPr/>
            </a:pPr>
            <a:r>
              <a:rPr lang="en-US" sz="2000" dirty="0">
                <a:latin typeface="Rockwell"/>
                <a:cs typeface="Rockwell"/>
              </a:rPr>
              <a:t>Anarchists, Bolsheviks, Socialists, Communists, Wobblies</a:t>
            </a:r>
          </a:p>
          <a:p>
            <a:pPr eaLnBrk="1" hangingPunct="1">
              <a:defRPr/>
            </a:pPr>
            <a:r>
              <a:rPr lang="en-US" sz="2400" dirty="0">
                <a:latin typeface="Rockwell"/>
                <a:cs typeface="Rockwell"/>
              </a:rPr>
              <a:t>1919 Bombings</a:t>
            </a:r>
          </a:p>
          <a:p>
            <a:pPr eaLnBrk="1" hangingPunct="1">
              <a:defRPr/>
            </a:pPr>
            <a:r>
              <a:rPr lang="en-US" sz="2400" dirty="0">
                <a:latin typeface="Rockwell"/>
                <a:cs typeface="Rockwell"/>
              </a:rPr>
              <a:t>Attorney General A. Mitchell Palmer</a:t>
            </a:r>
          </a:p>
          <a:p>
            <a:pPr lvl="1" eaLnBrk="1" hangingPunct="1">
              <a:defRPr/>
            </a:pPr>
            <a:r>
              <a:rPr lang="en-US" sz="2000" b="1" dirty="0">
                <a:latin typeface="Rockwell"/>
                <a:cs typeface="Rockwell"/>
              </a:rPr>
              <a:t>Palmer Raids</a:t>
            </a:r>
            <a:endParaRPr lang="en-US" sz="2000" dirty="0">
              <a:latin typeface="Rockwell"/>
              <a:cs typeface="Rockwell"/>
            </a:endParaRPr>
          </a:p>
          <a:p>
            <a:pPr lvl="1" eaLnBrk="1" hangingPunct="1">
              <a:defRPr/>
            </a:pPr>
            <a:r>
              <a:rPr lang="en-US" sz="2000" dirty="0">
                <a:latin typeface="Rockwell"/>
                <a:cs typeface="Rockwell"/>
              </a:rPr>
              <a:t>Deportations</a:t>
            </a:r>
            <a:endParaRPr lang="en-US" sz="2400" dirty="0">
              <a:latin typeface="Rockwell"/>
              <a:cs typeface="Rockwell"/>
            </a:endParaRPr>
          </a:p>
        </p:txBody>
      </p:sp>
      <p:pic>
        <p:nvPicPr>
          <p:cNvPr id="28675"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259263" y="1143000"/>
            <a:ext cx="4884737" cy="5562600"/>
          </a:xfrm>
        </p:spPr>
      </p:pic>
    </p:spTree>
    <p:extLst>
      <p:ext uri="{BB962C8B-B14F-4D97-AF65-F5344CB8AC3E}">
        <p14:creationId xmlns:p14="http://schemas.microsoft.com/office/powerpoint/2010/main" val="41912671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7.3.II-</a:t>
            </a:r>
            <a:r>
              <a:rPr lang="en-US" dirty="0"/>
              <a:t>World War I and its aftermath intensified ongoing debates about the nation’s role in the world and how best to achieve national security and pursue American interests.  </a:t>
            </a:r>
            <a:endParaRPr lang="en-US" dirty="0" smtClean="0"/>
          </a:p>
          <a:p>
            <a:r>
              <a:rPr lang="en-US" dirty="0" smtClean="0"/>
              <a:t>7.2.I.C-</a:t>
            </a:r>
            <a:r>
              <a:rPr lang="en-US" dirty="0"/>
              <a:t>Official restrictions on freedom of speech grew during World War I, as increased anxiety about radicalism led to a Red Scare and attacks on labor activism and immigrant culture.</a:t>
            </a:r>
          </a:p>
          <a:p>
            <a:pPr lvl="0"/>
            <a:endParaRPr lang="en-US" dirty="0"/>
          </a:p>
          <a:p>
            <a:endParaRPr lang="en-US" dirty="0"/>
          </a:p>
        </p:txBody>
      </p:sp>
    </p:spTree>
    <p:extLst>
      <p:ext uri="{BB962C8B-B14F-4D97-AF65-F5344CB8AC3E}">
        <p14:creationId xmlns:p14="http://schemas.microsoft.com/office/powerpoint/2010/main" val="339727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a:t>Evaluate the extent to which World War I domestic policies demonstrated change in the US economically, politically, and socially. </a:t>
            </a:r>
          </a:p>
        </p:txBody>
      </p:sp>
    </p:spTree>
    <p:extLst>
      <p:ext uri="{BB962C8B-B14F-4D97-AF65-F5344CB8AC3E}">
        <p14:creationId xmlns:p14="http://schemas.microsoft.com/office/powerpoint/2010/main" val="527775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 ‘Neutrality’ as War Begins</a:t>
            </a:r>
          </a:p>
          <a:p>
            <a:r>
              <a:rPr lang="en-US" dirty="0" smtClean="0"/>
              <a:t>US Enters the Conflict</a:t>
            </a:r>
          </a:p>
          <a:p>
            <a:r>
              <a:rPr lang="en-US" dirty="0" smtClean="0"/>
              <a:t>The War ‘Over There’</a:t>
            </a:r>
          </a:p>
          <a:p>
            <a:r>
              <a:rPr lang="en-US" dirty="0" smtClean="0"/>
              <a:t>The War ‘Over Here’</a:t>
            </a:r>
          </a:p>
          <a:p>
            <a:pPr lvl="1"/>
            <a:r>
              <a:rPr lang="en-US" dirty="0" smtClean="0"/>
              <a:t>Economic Policies</a:t>
            </a:r>
          </a:p>
          <a:p>
            <a:pPr lvl="1"/>
            <a:r>
              <a:rPr lang="en-US" dirty="0" smtClean="0"/>
              <a:t>Political Policies</a:t>
            </a:r>
          </a:p>
          <a:p>
            <a:pPr lvl="1"/>
            <a:r>
              <a:rPr lang="en-US" dirty="0" smtClean="0"/>
              <a:t>Nativism</a:t>
            </a:r>
          </a:p>
          <a:p>
            <a:pPr lvl="1"/>
            <a:r>
              <a:rPr lang="en-US" dirty="0" smtClean="0"/>
              <a:t>Great Migration</a:t>
            </a:r>
          </a:p>
          <a:p>
            <a:r>
              <a:rPr lang="en-US" dirty="0" smtClean="0"/>
              <a:t>Conclusions and an Opportunity Missed</a:t>
            </a:r>
            <a:endParaRPr lang="en-US" dirty="0"/>
          </a:p>
        </p:txBody>
      </p:sp>
    </p:spTree>
    <p:extLst>
      <p:ext uri="{BB962C8B-B14F-4D97-AF65-F5344CB8AC3E}">
        <p14:creationId xmlns:p14="http://schemas.microsoft.com/office/powerpoint/2010/main" val="16168585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55638"/>
          </a:xfrm>
        </p:spPr>
        <p:txBody>
          <a:bodyPr>
            <a:normAutofit fontScale="90000"/>
          </a:bodyPr>
          <a:lstStyle/>
          <a:p>
            <a:pPr eaLnBrk="1" fontAlgn="auto" hangingPunct="1">
              <a:spcAft>
                <a:spcPts val="0"/>
              </a:spcAft>
              <a:defRPr/>
            </a:pPr>
            <a:r>
              <a:rPr lang="en-US" dirty="0" smtClean="0">
                <a:solidFill>
                  <a:schemeClr val="accent6">
                    <a:tint val="1000"/>
                  </a:schemeClr>
                </a:solidFill>
                <a:latin typeface="Rockwell"/>
                <a:ea typeface="+mj-ea"/>
                <a:cs typeface="Rockwell"/>
              </a:rPr>
              <a:t>The “Great War”</a:t>
            </a:r>
            <a:endParaRPr lang="en-US" dirty="0">
              <a:solidFill>
                <a:schemeClr val="accent6">
                  <a:tint val="1000"/>
                </a:schemeClr>
              </a:solidFill>
              <a:latin typeface="Rockwell"/>
              <a:ea typeface="+mj-ea"/>
              <a:cs typeface="Rockwell"/>
            </a:endParaRPr>
          </a:p>
        </p:txBody>
      </p:sp>
      <p:sp>
        <p:nvSpPr>
          <p:cNvPr id="16386" name="Content Placeholder 2"/>
          <p:cNvSpPr>
            <a:spLocks noGrp="1"/>
          </p:cNvSpPr>
          <p:nvPr>
            <p:ph idx="1"/>
          </p:nvPr>
        </p:nvSpPr>
        <p:spPr>
          <a:xfrm>
            <a:off x="552450" y="990600"/>
            <a:ext cx="8229600" cy="4525963"/>
          </a:xfrm>
        </p:spPr>
        <p:txBody>
          <a:bodyPr>
            <a:normAutofit fontScale="92500" lnSpcReduction="20000"/>
          </a:bodyPr>
          <a:lstStyle/>
          <a:p>
            <a:pPr eaLnBrk="1" hangingPunct="1"/>
            <a:r>
              <a:rPr lang="en-US" dirty="0">
                <a:latin typeface="Rockwell"/>
                <a:cs typeface="Rockwell"/>
              </a:rPr>
              <a:t>Bloodiest war in history up to that time</a:t>
            </a:r>
          </a:p>
          <a:p>
            <a:pPr eaLnBrk="1" hangingPunct="1"/>
            <a:r>
              <a:rPr lang="en-US" dirty="0">
                <a:latin typeface="Rockwell"/>
                <a:cs typeface="Rockwell"/>
              </a:rPr>
              <a:t>About 15 million soldiers and civilians killed</a:t>
            </a:r>
          </a:p>
          <a:p>
            <a:pPr eaLnBrk="1" hangingPunct="1"/>
            <a:r>
              <a:rPr lang="en-US" dirty="0">
                <a:latin typeface="Rockwell"/>
                <a:cs typeface="Rockwell"/>
              </a:rPr>
              <a:t>32 different nations involved in some way</a:t>
            </a:r>
          </a:p>
          <a:p>
            <a:pPr eaLnBrk="1" hangingPunct="1"/>
            <a:r>
              <a:rPr lang="en-US" dirty="0">
                <a:latin typeface="Rockwell"/>
                <a:cs typeface="Rockwell"/>
              </a:rPr>
              <a:t>Settlement of the war left more questions than it solved</a:t>
            </a:r>
          </a:p>
          <a:p>
            <a:pPr eaLnBrk="1" hangingPunct="1"/>
            <a:r>
              <a:rPr lang="en-US" dirty="0">
                <a:latin typeface="Rockwell"/>
                <a:cs typeface="Rockwell"/>
              </a:rPr>
              <a:t>Legacy of the war was international hatred, extreme nationalism, &amp; economic depression</a:t>
            </a:r>
          </a:p>
        </p:txBody>
      </p:sp>
    </p:spTree>
    <p:extLst>
      <p:ext uri="{BB962C8B-B14F-4D97-AF65-F5344CB8AC3E}">
        <p14:creationId xmlns:p14="http://schemas.microsoft.com/office/powerpoint/2010/main" val="57268063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6">
                    <a:tint val="1000"/>
                  </a:schemeClr>
                </a:solidFill>
                <a:latin typeface="Rockwell"/>
                <a:ea typeface="+mj-ea"/>
                <a:cs typeface="Rockwell"/>
              </a:rPr>
              <a:t>I prefer the causes in THIS order …</a:t>
            </a:r>
            <a:endParaRPr lang="en-US" dirty="0">
              <a:solidFill>
                <a:schemeClr val="accent6">
                  <a:tint val="1000"/>
                </a:schemeClr>
              </a:solidFill>
              <a:latin typeface="Rockwell"/>
              <a:ea typeface="+mj-ea"/>
              <a:cs typeface="Rockwell"/>
            </a:endParaRPr>
          </a:p>
        </p:txBody>
      </p:sp>
      <p:sp>
        <p:nvSpPr>
          <p:cNvPr id="34818" name="Content Placeholder 2"/>
          <p:cNvSpPr>
            <a:spLocks noGrp="1"/>
          </p:cNvSpPr>
          <p:nvPr>
            <p:ph idx="1"/>
          </p:nvPr>
        </p:nvSpPr>
        <p:spPr/>
        <p:txBody>
          <a:bodyPr>
            <a:normAutofit fontScale="92500" lnSpcReduction="10000"/>
          </a:bodyPr>
          <a:lstStyle/>
          <a:p>
            <a:pPr eaLnBrk="1" hangingPunct="1"/>
            <a:r>
              <a:rPr lang="en-US" dirty="0">
                <a:latin typeface="Rockwell"/>
                <a:cs typeface="Rockwell"/>
              </a:rPr>
              <a:t>Nationalism – my country is greater than the others</a:t>
            </a:r>
          </a:p>
          <a:p>
            <a:pPr eaLnBrk="1" hangingPunct="1"/>
            <a:endParaRPr lang="en-US" dirty="0">
              <a:latin typeface="Rockwell"/>
              <a:cs typeface="Rockwell"/>
            </a:endParaRPr>
          </a:p>
          <a:p>
            <a:pPr eaLnBrk="1" hangingPunct="1"/>
            <a:r>
              <a:rPr lang="en-US" dirty="0">
                <a:latin typeface="Rockwell"/>
                <a:cs typeface="Rockwell"/>
              </a:rPr>
              <a:t>Imperialism – to prove it I will build an empire</a:t>
            </a:r>
          </a:p>
          <a:p>
            <a:pPr eaLnBrk="1" hangingPunct="1"/>
            <a:endParaRPr lang="en-US" dirty="0">
              <a:latin typeface="Rockwell"/>
              <a:cs typeface="Rockwell"/>
            </a:endParaRPr>
          </a:p>
          <a:p>
            <a:pPr eaLnBrk="1" hangingPunct="1"/>
            <a:r>
              <a:rPr lang="en-US" dirty="0">
                <a:latin typeface="Rockwell"/>
                <a:cs typeface="Rockwell"/>
              </a:rPr>
              <a:t>Militarism – with lots of weapons</a:t>
            </a:r>
          </a:p>
          <a:p>
            <a:pPr eaLnBrk="1" hangingPunct="1"/>
            <a:endParaRPr lang="en-US" dirty="0">
              <a:latin typeface="Rockwell"/>
              <a:cs typeface="Rockwell"/>
            </a:endParaRPr>
          </a:p>
          <a:p>
            <a:pPr eaLnBrk="1" hangingPunct="1"/>
            <a:r>
              <a:rPr lang="en-US" dirty="0">
                <a:latin typeface="Rockwell"/>
                <a:cs typeface="Rockwell"/>
              </a:rPr>
              <a:t>Alliances – and friends</a:t>
            </a:r>
          </a:p>
        </p:txBody>
      </p:sp>
    </p:spTree>
    <p:custDataLst>
      <p:tags r:id="rId1"/>
    </p:custDataLst>
    <p:extLst>
      <p:ext uri="{BB962C8B-B14F-4D97-AF65-F5344CB8AC3E}">
        <p14:creationId xmlns:p14="http://schemas.microsoft.com/office/powerpoint/2010/main" val="17165570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idx="1"/>
          </p:nvPr>
        </p:nvSpPr>
        <p:spPr>
          <a:xfrm>
            <a:off x="228600" y="658813"/>
            <a:ext cx="3770313" cy="5867400"/>
          </a:xfrm>
        </p:spPr>
        <p:txBody>
          <a:bodyPr>
            <a:normAutofit fontScale="92500" lnSpcReduction="10000"/>
          </a:bodyPr>
          <a:lstStyle/>
          <a:p>
            <a:pPr eaLnBrk="1" hangingPunct="1"/>
            <a:r>
              <a:rPr lang="en-US" sz="2800" dirty="0">
                <a:latin typeface="Rockwell"/>
                <a:cs typeface="Rockwell"/>
              </a:rPr>
              <a:t>Most Americans saw no reason for involvement in a European war</a:t>
            </a:r>
          </a:p>
          <a:p>
            <a:pPr eaLnBrk="1" hangingPunct="1"/>
            <a:r>
              <a:rPr lang="en-US" sz="2800" dirty="0">
                <a:latin typeface="Rockwell"/>
                <a:cs typeface="Rockwell"/>
              </a:rPr>
              <a:t>No </a:t>
            </a:r>
            <a:r>
              <a:rPr lang="en-US" sz="2800" dirty="0" smtClean="0">
                <a:latin typeface="Rockwell"/>
                <a:cs typeface="Rockwell"/>
              </a:rPr>
              <a:t>direct </a:t>
            </a:r>
            <a:r>
              <a:rPr lang="en-US" sz="2800" dirty="0">
                <a:latin typeface="Rockwell"/>
                <a:cs typeface="Rockwell"/>
              </a:rPr>
              <a:t>threat to U.S.</a:t>
            </a:r>
          </a:p>
          <a:p>
            <a:pPr eaLnBrk="1" hangingPunct="1"/>
            <a:r>
              <a:rPr lang="en-US" sz="2800" dirty="0">
                <a:latin typeface="Rockwell"/>
                <a:cs typeface="Rockwell"/>
              </a:rPr>
              <a:t>Most favored allies but not strongly enough to help</a:t>
            </a:r>
          </a:p>
          <a:p>
            <a:pPr eaLnBrk="1" hangingPunct="1"/>
            <a:r>
              <a:rPr lang="en-US" sz="2800" dirty="0">
                <a:latin typeface="Rockwell"/>
                <a:cs typeface="Rockwell"/>
              </a:rPr>
              <a:t>German invasion of neutral Belgium viewed negatively – especially slaughter of civilians</a:t>
            </a:r>
          </a:p>
          <a:p>
            <a:pPr eaLnBrk="1" hangingPunct="1"/>
            <a:endParaRPr lang="en-US" dirty="0">
              <a:latin typeface="Rockwell"/>
              <a:cs typeface="Rockwell"/>
            </a:endParaRPr>
          </a:p>
        </p:txBody>
      </p:sp>
      <p:pic>
        <p:nvPicPr>
          <p:cNvPr id="39938" name="Picture 2" descr="http://www.kirkwood.k12.mo.us/parent_student/KHS/plattes/topics17and18/topics17and18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7513" y="457200"/>
            <a:ext cx="4640262" cy="603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8233874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100</TotalTime>
  <Words>2083</Words>
  <Application>Microsoft Macintosh PowerPoint</Application>
  <PresentationFormat>On-screen Show (4:3)</PresentationFormat>
  <Paragraphs>262</Paragraphs>
  <Slides>38</Slides>
  <Notes>14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Default Theme</vt:lpstr>
      <vt:lpstr>PowerPoint Presentation</vt:lpstr>
      <vt:lpstr>PowerPoint Presentation</vt:lpstr>
      <vt:lpstr>4. Wilson’s America: World War I and the First Red Scare</vt:lpstr>
      <vt:lpstr>Key Concepts</vt:lpstr>
      <vt:lpstr>AP Prompt</vt:lpstr>
      <vt:lpstr>Outline</vt:lpstr>
      <vt:lpstr>The “Great War”</vt:lpstr>
      <vt:lpstr>I prefer the causes in THIS order …</vt:lpstr>
      <vt:lpstr>PowerPoint Presentation</vt:lpstr>
      <vt:lpstr>Freedom of the Seas</vt:lpstr>
      <vt:lpstr>US War Policy</vt:lpstr>
      <vt:lpstr>Election of 1916</vt:lpstr>
      <vt:lpstr>Mobilization</vt:lpstr>
      <vt:lpstr>The Final Straw(s)</vt:lpstr>
      <vt:lpstr>The Final Straw(s)</vt:lpstr>
      <vt:lpstr>The Final Straw(s)</vt:lpstr>
      <vt:lpstr>America Enters the War</vt:lpstr>
      <vt:lpstr>Warfare</vt:lpstr>
      <vt:lpstr>War Effort</vt:lpstr>
      <vt:lpstr>The Yanks are coming!   US “Doughboys”</vt:lpstr>
      <vt:lpstr>PowerPoint Presentation</vt:lpstr>
      <vt:lpstr>Wilson’s ‘Fourteen Points’</vt:lpstr>
      <vt:lpstr>The War at Home</vt:lpstr>
      <vt:lpstr>A Bureaucratic War</vt:lpstr>
      <vt:lpstr>Workers in the War</vt:lpstr>
      <vt:lpstr>PowerPoint Presentation</vt:lpstr>
      <vt:lpstr>Workers in the War</vt:lpstr>
      <vt:lpstr>Coal Miner’s Strike 1919 </vt:lpstr>
      <vt:lpstr>Homefront Propaganda</vt:lpstr>
      <vt:lpstr>American Propaganda</vt:lpstr>
      <vt:lpstr>American Domestic Insecurity</vt:lpstr>
      <vt:lpstr>Homefront Censorship</vt:lpstr>
      <vt:lpstr>Wilson and Peace</vt:lpstr>
      <vt:lpstr>PowerPoint Presentation</vt:lpstr>
      <vt:lpstr>PowerPoint Presentation</vt:lpstr>
      <vt:lpstr>Postwar America Labor Unions and Strikes</vt:lpstr>
      <vt:lpstr>Postwar America Race Riots</vt:lpstr>
      <vt:lpstr>Postwar America First Red Scare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11</cp:revision>
  <dcterms:created xsi:type="dcterms:W3CDTF">2018-05-15T21:37:39Z</dcterms:created>
  <dcterms:modified xsi:type="dcterms:W3CDTF">2019-02-05T21:05:54Z</dcterms:modified>
</cp:coreProperties>
</file>