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6"/>
  </p:notesMasterIdLst>
  <p:sldIdLst>
    <p:sldId id="256" r:id="rId2"/>
    <p:sldId id="271" r:id="rId3"/>
    <p:sldId id="272" r:id="rId4"/>
    <p:sldId id="257" r:id="rId5"/>
    <p:sldId id="265" r:id="rId6"/>
    <p:sldId id="266" r:id="rId7"/>
    <p:sldId id="281" r:id="rId8"/>
    <p:sldId id="282" r:id="rId9"/>
    <p:sldId id="283" r:id="rId10"/>
    <p:sldId id="267" r:id="rId11"/>
    <p:sldId id="268" r:id="rId12"/>
    <p:sldId id="269" r:id="rId13"/>
    <p:sldId id="285" r:id="rId14"/>
    <p:sldId id="270" r:id="rId15"/>
    <p:sldId id="273" r:id="rId16"/>
    <p:sldId id="274" r:id="rId17"/>
    <p:sldId id="286" r:id="rId18"/>
    <p:sldId id="275" r:id="rId19"/>
    <p:sldId id="276" r:id="rId20"/>
    <p:sldId id="277" r:id="rId21"/>
    <p:sldId id="278" r:id="rId22"/>
    <p:sldId id="279" r:id="rId23"/>
    <p:sldId id="280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7BE3-D71B-0B4B-AC9D-A549D0887442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59D87-6EA3-A442-AD49-CB271C0CE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0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3E5547C1-CDD5-934E-BDF1-D308CD2D3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8C52624B-D505-454F-8598-AAAF8378E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DAE6614E-D886-C74F-8D0C-51DAC4613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03690-51F6-1843-898C-395E06CEB4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97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3E5547C1-CDD5-934E-BDF1-D308CD2D3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8C52624B-D505-454F-8598-AAAF8378E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DAE6614E-D886-C74F-8D0C-51DAC4613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8E367-A721-1C43-B879-090ECC8FD5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2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79-4A4B-8847-8E6A-716D7AFAF52C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youtube.com/watch?v=cet3NcNNSc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HiicN0Kg1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Interest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 </a:t>
            </a:r>
            <a:r>
              <a:rPr lang="en-US" dirty="0" err="1" smtClean="0"/>
              <a:t>GoPo</a:t>
            </a:r>
            <a:endParaRPr lang="en-US" dirty="0"/>
          </a:p>
          <a:p>
            <a:r>
              <a:rPr lang="en-US" dirty="0" smtClean="0"/>
              <a:t>Unit 5: Political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17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Rockwell"/>
                <a:cs typeface="Rockwell"/>
              </a:rPr>
              <a:t>Incentives to Join an Interest Group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r>
              <a:rPr lang="en-US" dirty="0">
                <a:latin typeface="Rockwell"/>
                <a:cs typeface="Rockwell"/>
              </a:rPr>
              <a:t>Solidary Incentives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A sense of belonging and companionship</a:t>
            </a:r>
          </a:p>
          <a:p>
            <a:r>
              <a:rPr lang="en-US" dirty="0">
                <a:latin typeface="Rockwell"/>
                <a:cs typeface="Rockwell"/>
              </a:rPr>
              <a:t>Material Incentives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Direct Material Incentive</a:t>
            </a:r>
          </a:p>
          <a:p>
            <a:pPr lvl="2"/>
            <a:r>
              <a:rPr lang="en-US" dirty="0">
                <a:latin typeface="Rockwell"/>
                <a:cs typeface="Rockwell"/>
              </a:rPr>
              <a:t>Money or monetary-based services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Purposive Incentive</a:t>
            </a:r>
          </a:p>
          <a:p>
            <a:pPr lvl="2"/>
            <a:r>
              <a:rPr lang="en-US" dirty="0">
                <a:latin typeface="Rockwell"/>
                <a:cs typeface="Rockwell"/>
              </a:rPr>
              <a:t>Ideological motivation and ethical actions</a:t>
            </a:r>
          </a:p>
          <a:p>
            <a:pPr lvl="2"/>
            <a:endParaRPr lang="en-US" dirty="0" smtClean="0">
              <a:latin typeface="Rockwell"/>
              <a:cs typeface="Rockwell"/>
            </a:endParaRPr>
          </a:p>
          <a:p>
            <a:pPr lvl="2"/>
            <a:r>
              <a:rPr lang="en-US" dirty="0" smtClean="0">
                <a:latin typeface="Rockwell"/>
                <a:cs typeface="Rockwell"/>
              </a:rPr>
              <a:t>Free </a:t>
            </a:r>
            <a:r>
              <a:rPr lang="en-US" dirty="0">
                <a:latin typeface="Rockwell"/>
                <a:cs typeface="Rockwell"/>
              </a:rPr>
              <a:t>Rider Problem</a:t>
            </a:r>
          </a:p>
          <a:p>
            <a:pPr lvl="3"/>
            <a:r>
              <a:rPr lang="en-US" dirty="0">
                <a:latin typeface="Rockwell"/>
                <a:cs typeface="Rockwell"/>
              </a:rPr>
              <a:t>Benefits for non-members</a:t>
            </a:r>
          </a:p>
        </p:txBody>
      </p:sp>
    </p:spTree>
    <p:extLst>
      <p:ext uri="{BB962C8B-B14F-4D97-AF65-F5344CB8AC3E}">
        <p14:creationId xmlns:p14="http://schemas.microsoft.com/office/powerpoint/2010/main" val="232349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800">
                <a:latin typeface="Rockwell"/>
                <a:cs typeface="Rockwell"/>
              </a:rPr>
              <a:t>Strategies of Interest Groups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>
                <a:latin typeface="Rockwell"/>
                <a:cs typeface="Rockwell"/>
              </a:rPr>
              <a:t>Influencing Elections</a:t>
            </a:r>
          </a:p>
          <a:p>
            <a:r>
              <a:rPr lang="en-US" sz="4400">
                <a:latin typeface="Rockwell"/>
                <a:cs typeface="Rockwell"/>
              </a:rPr>
              <a:t>Lobbying</a:t>
            </a:r>
          </a:p>
          <a:p>
            <a:r>
              <a:rPr lang="en-US" sz="4400">
                <a:latin typeface="Rockwell"/>
                <a:cs typeface="Rockwell"/>
              </a:rPr>
              <a:t>Litigation</a:t>
            </a:r>
          </a:p>
          <a:p>
            <a:r>
              <a:rPr lang="en-US" sz="4400">
                <a:latin typeface="Rockwell"/>
                <a:cs typeface="Rockwell"/>
              </a:rPr>
              <a:t>Going Public</a:t>
            </a:r>
          </a:p>
        </p:txBody>
      </p:sp>
    </p:spTree>
    <p:extLst>
      <p:ext uri="{BB962C8B-B14F-4D97-AF65-F5344CB8AC3E}">
        <p14:creationId xmlns:p14="http://schemas.microsoft.com/office/powerpoint/2010/main" val="8593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Rockwell"/>
                <a:cs typeface="Rockwell"/>
              </a:rPr>
              <a:t>Influencing </a:t>
            </a:r>
            <a:r>
              <a:rPr lang="en-US" dirty="0" smtClean="0">
                <a:latin typeface="Rockwell"/>
                <a:cs typeface="Rockwell"/>
              </a:rPr>
              <a:t>Elections (Electioneering)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444942"/>
            <a:ext cx="4495800" cy="541305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Encourage members to vote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Influence party platforms and nominating conventions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Ratings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Political Action Committees (PACs) and Super PACs and 501c4 non-</a:t>
            </a:r>
            <a:r>
              <a:rPr lang="en-US" sz="2400" dirty="0" smtClean="0">
                <a:latin typeface="Rockwell"/>
                <a:cs typeface="Rockwell"/>
              </a:rPr>
              <a:t>profits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Rockwell"/>
                <a:cs typeface="Rockwell"/>
                <a:hlinkClick r:id="rId2"/>
              </a:rPr>
              <a:t>Colbert's Super PAC</a:t>
            </a:r>
            <a:endParaRPr lang="en-US" sz="2400" dirty="0">
              <a:latin typeface="Rockwell"/>
              <a:cs typeface="Rockwell"/>
            </a:endParaRPr>
          </a:p>
        </p:txBody>
      </p:sp>
      <p:pic>
        <p:nvPicPr>
          <p:cNvPr id="2355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3886200" cy="3206750"/>
          </a:xfrm>
        </p:spPr>
      </p:pic>
      <p:pic>
        <p:nvPicPr>
          <p:cNvPr id="23556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451821"/>
            <a:ext cx="4648200" cy="2398242"/>
          </a:xfrm>
        </p:spPr>
      </p:pic>
    </p:spTree>
    <p:extLst>
      <p:ext uri="{BB962C8B-B14F-4D97-AF65-F5344CB8AC3E}">
        <p14:creationId xmlns:p14="http://schemas.microsoft.com/office/powerpoint/2010/main" val="345267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C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5934"/>
            <a:ext cx="9143999" cy="48370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5934"/>
          </a:xfr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Electioneering (PACs)</a:t>
            </a:r>
            <a:br>
              <a:rPr lang="en-US" dirty="0" smtClean="0"/>
            </a:br>
            <a:r>
              <a:rPr lang="en-US" dirty="0" smtClean="0"/>
              <a:t>Help get the right people in office-people that support your cause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1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>
                <a:latin typeface="Rockwell"/>
                <a:cs typeface="Rockwell"/>
              </a:rPr>
              <a:t>Lobbying/Lobbyists</a:t>
            </a:r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5051425" y="838200"/>
            <a:ext cx="4092575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Paid representatives of an interest group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Usually lawyers, former congressional staffers, ex-legislators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Tactics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Provide data and information to influence policymakers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Congressional Testimony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Wining and Dining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Campaign Contributions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Grassroots Lobbying</a:t>
            </a:r>
          </a:p>
          <a:p>
            <a:pPr lvl="2">
              <a:lnSpc>
                <a:spcPct val="90000"/>
              </a:lnSpc>
            </a:pPr>
            <a:r>
              <a:rPr lang="en-US" sz="1600" dirty="0" err="1">
                <a:latin typeface="Rockwell"/>
                <a:cs typeface="Rockwell"/>
              </a:rPr>
              <a:t>Astroturfing</a:t>
            </a:r>
            <a:endParaRPr lang="en-US" sz="1600" dirty="0">
              <a:latin typeface="Rockwell"/>
              <a:cs typeface="Rockwell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Coalition Lobbying</a:t>
            </a:r>
          </a:p>
        </p:txBody>
      </p:sp>
      <p:pic>
        <p:nvPicPr>
          <p:cNvPr id="24580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8200"/>
            <a:ext cx="4131454" cy="3014978"/>
          </a:xfrm>
        </p:spPr>
      </p:pic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0" y="4255643"/>
            <a:ext cx="1752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 dirty="0">
                <a:latin typeface="Rockwell"/>
                <a:cs typeface="Rockwell"/>
              </a:rPr>
              <a:t>K Street is a D.C. street home to numerous lobby firms</a:t>
            </a:r>
            <a:endParaRPr lang="en-US" sz="2400" i="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32676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>
                <a:latin typeface="Rockwell"/>
                <a:cs typeface="Rockwell"/>
              </a:rPr>
              <a:t>Litigation/Legal Maneuvers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914400"/>
            <a:ext cx="9144000" cy="1752600"/>
          </a:xfrm>
        </p:spPr>
        <p:txBody>
          <a:bodyPr>
            <a:normAutofit fontScale="92500"/>
          </a:bodyPr>
          <a:lstStyle/>
          <a:p>
            <a:r>
              <a:rPr lang="en-US" sz="2000" dirty="0">
                <a:latin typeface="Rockwell"/>
                <a:cs typeface="Rockwell"/>
              </a:rPr>
              <a:t>Interest groups and their lobbyists may threaten to sue or sue in court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NAACP sued against segregation leading to landmark Brown v. Board of Education decision</a:t>
            </a:r>
          </a:p>
          <a:p>
            <a:r>
              <a:rPr lang="en-US" sz="2000" dirty="0">
                <a:latin typeface="Rockwell"/>
                <a:cs typeface="Rockwell"/>
              </a:rPr>
              <a:t>File </a:t>
            </a:r>
            <a:r>
              <a:rPr lang="en-US" sz="2000" b="1" dirty="0">
                <a:latin typeface="Rockwell"/>
                <a:cs typeface="Rockwell"/>
              </a:rPr>
              <a:t>amicus curiae (friend of the court) briefs</a:t>
            </a:r>
            <a:r>
              <a:rPr lang="en-US" sz="2000" dirty="0">
                <a:latin typeface="Rockwell"/>
                <a:cs typeface="Rockwell"/>
              </a:rPr>
              <a:t> to influence judicial decisions</a:t>
            </a:r>
          </a:p>
        </p:txBody>
      </p:sp>
      <p:pic>
        <p:nvPicPr>
          <p:cNvPr id="25603" name="Content Placeholder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703513"/>
            <a:ext cx="2971800" cy="4121150"/>
          </a:xfrm>
        </p:spPr>
      </p:pic>
      <p:pic>
        <p:nvPicPr>
          <p:cNvPr id="2560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87638"/>
            <a:ext cx="3116263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685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Rockwell"/>
                <a:cs typeface="Rockwell"/>
              </a:rPr>
              <a:t>Going Public – Issue Advocacy</a:t>
            </a:r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419600" y="990600"/>
            <a:ext cx="4648200" cy="5638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Rockwell"/>
                <a:cs typeface="Rockwell"/>
              </a:rPr>
              <a:t>Direct mailings, media ads, internet blogs</a:t>
            </a:r>
          </a:p>
          <a:p>
            <a:r>
              <a:rPr lang="en-US" dirty="0">
                <a:latin typeface="Rockwell"/>
                <a:cs typeface="Rockwell"/>
              </a:rPr>
              <a:t>May address issue through criticism</a:t>
            </a:r>
          </a:p>
          <a:p>
            <a:r>
              <a:rPr lang="en-US" dirty="0">
                <a:latin typeface="Rockwell"/>
                <a:cs typeface="Rockwell"/>
              </a:rPr>
              <a:t>May address issue with favorable promotions</a:t>
            </a:r>
          </a:p>
          <a:p>
            <a:r>
              <a:rPr lang="en-US" dirty="0">
                <a:latin typeface="Rockwell"/>
                <a:cs typeface="Rockwell"/>
              </a:rPr>
              <a:t>Increase attention and support to issues</a:t>
            </a:r>
          </a:p>
        </p:txBody>
      </p:sp>
      <p:pic>
        <p:nvPicPr>
          <p:cNvPr id="26627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895850"/>
            <a:ext cx="4267200" cy="1962150"/>
          </a:xfrm>
        </p:spPr>
      </p:pic>
      <p:pic>
        <p:nvPicPr>
          <p:cNvPr id="26628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85800"/>
            <a:ext cx="4419600" cy="4219575"/>
          </a:xfrm>
        </p:spPr>
      </p:pic>
    </p:spTree>
    <p:extLst>
      <p:ext uri="{BB962C8B-B14F-4D97-AF65-F5344CB8AC3E}">
        <p14:creationId xmlns:p14="http://schemas.microsoft.com/office/powerpoint/2010/main" val="205199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5 Takeaways from the Latest Campaign Finance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17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>
                <a:latin typeface="Rockwell"/>
                <a:cs typeface="Rockwell"/>
              </a:rPr>
              <a:t>Regulating Interest Groups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-19050" y="844550"/>
            <a:ext cx="4362450" cy="60134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Federal Regulation of Lobbying Act of 1946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Required lobbyists to register with Congress if influenced legislation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United States v. </a:t>
            </a:r>
            <a:r>
              <a:rPr lang="en-US" sz="1800" dirty="0" err="1">
                <a:latin typeface="Rockwell"/>
                <a:cs typeface="Rockwell"/>
              </a:rPr>
              <a:t>Harriss</a:t>
            </a:r>
            <a:r>
              <a:rPr lang="en-US" sz="1800" dirty="0">
                <a:latin typeface="Rockwell"/>
                <a:cs typeface="Rockwell"/>
              </a:rPr>
              <a:t> (1954)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Lobbying Disclosure Act of 1995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Required lobbyists to register if influencing congressional members, congressional staffers, and executive agencies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Rockwell"/>
                <a:cs typeface="Rockwell"/>
              </a:rPr>
              <a:t>Disclose information on members, activities, and finances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Honest Leadership and Open Government Act (2007)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Rockwell"/>
                <a:cs typeface="Rockwell"/>
              </a:rPr>
              <a:t>“Cooling Off Period”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Rockwell"/>
                <a:cs typeface="Rockwell"/>
              </a:rPr>
              <a:t>Former Representatives must wait a year before registering as a lobbyist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Rockwell"/>
                <a:cs typeface="Rockwell"/>
              </a:rPr>
              <a:t>Formers Senators and executive officials must wait two years before registering as a lobbyist</a:t>
            </a:r>
          </a:p>
        </p:txBody>
      </p:sp>
      <p:pic>
        <p:nvPicPr>
          <p:cNvPr id="27651" name="Content Placeholder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4363" y="990600"/>
            <a:ext cx="4643437" cy="3505200"/>
          </a:xfrm>
        </p:spPr>
      </p:pic>
    </p:spTree>
    <p:extLst>
      <p:ext uri="{BB962C8B-B14F-4D97-AF65-F5344CB8AC3E}">
        <p14:creationId xmlns:p14="http://schemas.microsoft.com/office/powerpoint/2010/main" val="2609589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>
                <a:latin typeface="Rockwell"/>
                <a:cs typeface="Rockwell"/>
              </a:rPr>
              <a:t>Economic Interest Groups</a:t>
            </a: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Labor Groups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AFL-CIO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Teamsters Union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Business Groups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National Association of Manufacturers (NAM)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U.S. Chamber of Commerce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Energy Lobby (umbrella term for energy corporations and industries)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Agricultural Groups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American Farm Bureau Federation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National Grange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National Farmers’ Union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Rockwell"/>
                <a:cs typeface="Rockwell"/>
              </a:rPr>
              <a:t>Professional Groups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National Education Association (NEA)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American Medical Association (AMA)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American Bar Association (ABA)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Rockwell"/>
                <a:cs typeface="Rockwell"/>
              </a:rPr>
              <a:t>Screen Actors Guild (SGA)</a:t>
            </a:r>
          </a:p>
        </p:txBody>
      </p:sp>
    </p:spTree>
    <p:extLst>
      <p:ext uri="{BB962C8B-B14F-4D97-AF65-F5344CB8AC3E}">
        <p14:creationId xmlns:p14="http://schemas.microsoft.com/office/powerpoint/2010/main" val="340777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276" y="0"/>
            <a:ext cx="8123134" cy="649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78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Rockwell"/>
                <a:cs typeface="Rockwell"/>
              </a:rPr>
              <a:t>Ideological &amp; Single Issue Groups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Rockwell"/>
                <a:cs typeface="Rockwell"/>
              </a:rPr>
              <a:t>American Civil Liberties Union (ACLU)</a:t>
            </a:r>
          </a:p>
          <a:p>
            <a:r>
              <a:rPr lang="en-US" sz="2000" dirty="0">
                <a:latin typeface="Rockwell"/>
                <a:cs typeface="Rockwell"/>
              </a:rPr>
              <a:t>National Association for the Advancement of Colored People (NAACP)</a:t>
            </a:r>
          </a:p>
          <a:p>
            <a:r>
              <a:rPr lang="en-US" sz="2000" dirty="0">
                <a:latin typeface="Rockwell"/>
                <a:cs typeface="Rockwell"/>
              </a:rPr>
              <a:t>National Organization for Women (NOW)</a:t>
            </a:r>
          </a:p>
          <a:p>
            <a:r>
              <a:rPr lang="en-US" sz="2000" dirty="0">
                <a:latin typeface="Rockwell"/>
                <a:cs typeface="Rockwell"/>
              </a:rPr>
              <a:t>American Association of Retired Persons (AARP)</a:t>
            </a:r>
          </a:p>
          <a:p>
            <a:r>
              <a:rPr lang="en-US" sz="2000" dirty="0">
                <a:latin typeface="Rockwell"/>
                <a:cs typeface="Rockwell"/>
              </a:rPr>
              <a:t>National Rifle Association (NRA)</a:t>
            </a:r>
          </a:p>
          <a:p>
            <a:r>
              <a:rPr lang="en-US" sz="2000" dirty="0">
                <a:latin typeface="Rockwell"/>
                <a:cs typeface="Rockwell"/>
              </a:rPr>
              <a:t>National Coalition to Ban Handguns (NCBH)</a:t>
            </a:r>
          </a:p>
          <a:p>
            <a:r>
              <a:rPr lang="en-US" sz="2000" dirty="0">
                <a:latin typeface="Rockwell"/>
                <a:cs typeface="Rockwell"/>
              </a:rPr>
              <a:t>Veterans of Foreign Wars (VFW)</a:t>
            </a:r>
          </a:p>
          <a:p>
            <a:r>
              <a:rPr lang="en-US" sz="2000" dirty="0">
                <a:latin typeface="Rockwell"/>
                <a:cs typeface="Rockwell"/>
              </a:rPr>
              <a:t>National Right To Life Committee (NRLC)</a:t>
            </a:r>
          </a:p>
          <a:p>
            <a:r>
              <a:rPr lang="en-US" sz="2000" dirty="0">
                <a:latin typeface="Rockwell"/>
                <a:cs typeface="Rockwell"/>
              </a:rPr>
              <a:t>Planned Parenthood</a:t>
            </a:r>
          </a:p>
          <a:p>
            <a:r>
              <a:rPr lang="en-US" sz="2000" dirty="0">
                <a:latin typeface="Rockwell"/>
                <a:cs typeface="Rockwell"/>
              </a:rPr>
              <a:t>Mothers Against Drunk Driving (MADD)</a:t>
            </a:r>
          </a:p>
          <a:p>
            <a:r>
              <a:rPr lang="en-US" sz="2000" dirty="0">
                <a:latin typeface="Rockwell"/>
                <a:cs typeface="Rockwell"/>
              </a:rPr>
              <a:t>Christian Coalition</a:t>
            </a:r>
          </a:p>
          <a:p>
            <a:r>
              <a:rPr lang="en-US" sz="2000" dirty="0">
                <a:latin typeface="Rockwell"/>
                <a:cs typeface="Rockwell"/>
              </a:rPr>
              <a:t>Anti-Defamation League</a:t>
            </a:r>
          </a:p>
          <a:p>
            <a:r>
              <a:rPr lang="en-US" sz="2000" dirty="0">
                <a:latin typeface="Rockwell"/>
                <a:cs typeface="Rockwell"/>
              </a:rPr>
              <a:t>Sierra Club</a:t>
            </a:r>
          </a:p>
          <a:p>
            <a:r>
              <a:rPr lang="en-US" sz="2000" dirty="0">
                <a:latin typeface="Rockwell"/>
                <a:cs typeface="Rockwell"/>
              </a:rPr>
              <a:t>Greenpeace</a:t>
            </a:r>
          </a:p>
          <a:p>
            <a:r>
              <a:rPr lang="en-US" sz="2000" dirty="0">
                <a:latin typeface="Rockwell"/>
                <a:cs typeface="Rockwell"/>
              </a:rPr>
              <a:t>People for the Ethical Treatment of Animals (PETA)</a:t>
            </a:r>
          </a:p>
          <a:p>
            <a:r>
              <a:rPr lang="en-US" sz="2000" dirty="0">
                <a:latin typeface="Rockwell"/>
                <a:cs typeface="Rockwell"/>
              </a:rPr>
              <a:t>American Israel Public Affairs Committee (AIPAC)</a:t>
            </a:r>
          </a:p>
          <a:p>
            <a:endParaRPr lang="en-US" sz="18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56785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>
                <a:latin typeface="Rockwell"/>
                <a:cs typeface="Rockwell"/>
              </a:rPr>
              <a:t>Public Interest Groups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Rockwell"/>
                <a:cs typeface="Rockwell"/>
              </a:rPr>
              <a:t>Common Cause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Rockwell"/>
                <a:cs typeface="Rockwell"/>
              </a:rPr>
              <a:t>League of Women Voters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Rockwell"/>
                <a:cs typeface="Rockwell"/>
              </a:rPr>
              <a:t>Mothers Against Drunk Driving (MADD)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Rockwell"/>
                <a:cs typeface="Rockwell"/>
              </a:rPr>
              <a:t>American Red Cross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Rockwell"/>
                <a:cs typeface="Rockwell"/>
              </a:rPr>
              <a:t>American Automobile Association (AAA)</a:t>
            </a:r>
          </a:p>
        </p:txBody>
      </p:sp>
    </p:spTree>
    <p:extLst>
      <p:ext uri="{BB962C8B-B14F-4D97-AF65-F5344CB8AC3E}">
        <p14:creationId xmlns:p14="http://schemas.microsoft.com/office/powerpoint/2010/main" val="8703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4"/>
          <p:cNvSpPr>
            <a:spLocks noGrp="1" noChangeArrowheads="1"/>
          </p:cNvSpPr>
          <p:nvPr>
            <p:ph type="title"/>
          </p:nvPr>
        </p:nvSpPr>
        <p:spPr>
          <a:xfrm>
            <a:off x="0" y="175144"/>
            <a:ext cx="9144000" cy="66305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Rockwell"/>
                <a:cs typeface="Rockwell"/>
              </a:rPr>
              <a:t>Advocacy Groups* and Think Tanks</a:t>
            </a:r>
          </a:p>
        </p:txBody>
      </p:sp>
      <p:sp>
        <p:nvSpPr>
          <p:cNvPr id="31746" name="Text Placeholder 5"/>
          <p:cNvSpPr>
            <a:spLocks noGrp="1" noChangeArrowheads="1"/>
          </p:cNvSpPr>
          <p:nvPr>
            <p:ph type="body" idx="1"/>
          </p:nvPr>
        </p:nvSpPr>
        <p:spPr>
          <a:xfrm>
            <a:off x="6350" y="866775"/>
            <a:ext cx="2057400" cy="50482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Rockwell"/>
                <a:cs typeface="Rockwell"/>
              </a:rPr>
              <a:t>Lean Liberal</a:t>
            </a:r>
          </a:p>
        </p:txBody>
      </p:sp>
      <p:sp>
        <p:nvSpPr>
          <p:cNvPr id="31747" name="Content Placeholder 6"/>
          <p:cNvSpPr>
            <a:spLocks noGrp="1" noChangeArrowheads="1"/>
          </p:cNvSpPr>
          <p:nvPr>
            <p:ph sz="half" idx="2"/>
          </p:nvPr>
        </p:nvSpPr>
        <p:spPr>
          <a:xfrm>
            <a:off x="0" y="1438275"/>
            <a:ext cx="2667000" cy="5419725"/>
          </a:xfrm>
        </p:spPr>
        <p:txBody>
          <a:bodyPr>
            <a:normAutofit fontScale="92500"/>
          </a:bodyPr>
          <a:lstStyle/>
          <a:p>
            <a:r>
              <a:rPr lang="en-US" sz="2000" dirty="0">
                <a:latin typeface="Rockwell"/>
                <a:cs typeface="Rockwell"/>
              </a:rPr>
              <a:t>Brookings Institution</a:t>
            </a:r>
          </a:p>
          <a:p>
            <a:r>
              <a:rPr lang="en-US" sz="2000" dirty="0">
                <a:latin typeface="Rockwell"/>
                <a:cs typeface="Rockwell"/>
              </a:rPr>
              <a:t>Economic Policy institute</a:t>
            </a:r>
          </a:p>
          <a:p>
            <a:r>
              <a:rPr lang="en-US" sz="2000" dirty="0">
                <a:latin typeface="Rockwell"/>
                <a:cs typeface="Rockwell"/>
              </a:rPr>
              <a:t>Center for American Progress</a:t>
            </a:r>
          </a:p>
          <a:p>
            <a:r>
              <a:rPr lang="en-US" sz="2000" dirty="0">
                <a:latin typeface="Rockwell"/>
                <a:cs typeface="Rockwell"/>
              </a:rPr>
              <a:t>Center on Budget and Policy Priorities</a:t>
            </a:r>
          </a:p>
          <a:p>
            <a:r>
              <a:rPr lang="en-US" sz="2000" dirty="0">
                <a:latin typeface="Rockwell"/>
                <a:cs typeface="Rockwell"/>
              </a:rPr>
              <a:t>Human Rights Watch</a:t>
            </a:r>
          </a:p>
          <a:p>
            <a:r>
              <a:rPr lang="en-US" sz="2000" dirty="0">
                <a:latin typeface="Rockwell"/>
                <a:cs typeface="Rockwell"/>
              </a:rPr>
              <a:t>Common Cause*</a:t>
            </a:r>
          </a:p>
          <a:p>
            <a:r>
              <a:rPr lang="en-US" sz="2000" dirty="0">
                <a:latin typeface="Rockwell"/>
                <a:cs typeface="Rockwell"/>
              </a:rPr>
              <a:t>Center for Media and Democracy*</a:t>
            </a:r>
          </a:p>
          <a:p>
            <a:r>
              <a:rPr lang="en-US" sz="2000" dirty="0" err="1">
                <a:latin typeface="Rockwell"/>
                <a:cs typeface="Rockwell"/>
              </a:rPr>
              <a:t>MoveOn.org</a:t>
            </a:r>
            <a:endParaRPr lang="en-US" sz="2000" dirty="0">
              <a:latin typeface="Rockwell"/>
              <a:cs typeface="Rockwell"/>
            </a:endParaRPr>
          </a:p>
        </p:txBody>
      </p:sp>
      <p:sp>
        <p:nvSpPr>
          <p:cNvPr id="31748" name="Text Placeholder 7"/>
          <p:cNvSpPr>
            <a:spLocks noGrp="1" noChangeArrowheads="1"/>
          </p:cNvSpPr>
          <p:nvPr>
            <p:ph type="body" sz="quarter" idx="3"/>
          </p:nvPr>
        </p:nvSpPr>
        <p:spPr>
          <a:xfrm>
            <a:off x="6245225" y="904875"/>
            <a:ext cx="2895600" cy="466725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>
                <a:latin typeface="Rockwell"/>
                <a:cs typeface="Rockwell"/>
              </a:rPr>
              <a:t>Lean Conservative</a:t>
            </a:r>
          </a:p>
        </p:txBody>
      </p:sp>
      <p:sp>
        <p:nvSpPr>
          <p:cNvPr id="31749" name="Content Placeholder 8"/>
          <p:cNvSpPr>
            <a:spLocks noGrp="1" noChangeArrowheads="1"/>
          </p:cNvSpPr>
          <p:nvPr>
            <p:ph sz="quarter" idx="4"/>
          </p:nvPr>
        </p:nvSpPr>
        <p:spPr>
          <a:xfrm>
            <a:off x="6324600" y="1438275"/>
            <a:ext cx="2819400" cy="5419725"/>
          </a:xfrm>
        </p:spPr>
        <p:txBody>
          <a:bodyPr>
            <a:normAutofit fontScale="92500"/>
          </a:bodyPr>
          <a:lstStyle/>
          <a:p>
            <a:r>
              <a:rPr lang="en-US" sz="2000">
                <a:latin typeface="Rockwell"/>
                <a:cs typeface="Rockwell"/>
              </a:rPr>
              <a:t>Heritage Foundation</a:t>
            </a:r>
          </a:p>
          <a:p>
            <a:r>
              <a:rPr lang="en-US" sz="2000">
                <a:latin typeface="Rockwell"/>
                <a:cs typeface="Rockwell"/>
              </a:rPr>
              <a:t>Cato Institute</a:t>
            </a:r>
          </a:p>
          <a:p>
            <a:r>
              <a:rPr lang="en-US" sz="2000">
                <a:latin typeface="Rockwell"/>
                <a:cs typeface="Rockwell"/>
              </a:rPr>
              <a:t>American Enterprise Institute</a:t>
            </a:r>
          </a:p>
          <a:p>
            <a:r>
              <a:rPr lang="en-US" sz="2000">
                <a:latin typeface="Rockwell"/>
                <a:cs typeface="Rockwell"/>
              </a:rPr>
              <a:t>Hoover Institution</a:t>
            </a:r>
          </a:p>
          <a:p>
            <a:r>
              <a:rPr lang="en-US" sz="2000">
                <a:latin typeface="Rockwell"/>
                <a:cs typeface="Rockwell"/>
              </a:rPr>
              <a:t>Manhattan Institute for Policy Research</a:t>
            </a:r>
          </a:p>
          <a:p>
            <a:r>
              <a:rPr lang="en-US" sz="2000">
                <a:latin typeface="Rockwell"/>
                <a:cs typeface="Rockwell"/>
              </a:rPr>
              <a:t>Heartland Institute</a:t>
            </a:r>
          </a:p>
          <a:p>
            <a:r>
              <a:rPr lang="en-US" sz="2000">
                <a:latin typeface="Rockwell"/>
                <a:cs typeface="Rockwell"/>
              </a:rPr>
              <a:t>American Legislative Exchange Council (ALEC)*</a:t>
            </a:r>
          </a:p>
          <a:p>
            <a:r>
              <a:rPr lang="en-US" sz="2000">
                <a:latin typeface="Rockwell"/>
                <a:cs typeface="Rockwell"/>
              </a:rPr>
              <a:t>State Policy Network*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247C2AAF-602A-D44A-8674-551CDB4D4202}"/>
              </a:ext>
            </a:extLst>
          </p:cNvPr>
          <p:cNvSpPr txBox="1">
            <a:spLocks/>
          </p:cNvSpPr>
          <p:nvPr/>
        </p:nvSpPr>
        <p:spPr bwMode="auto">
          <a:xfrm>
            <a:off x="2667000" y="1349707"/>
            <a:ext cx="3505200" cy="88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charset="2"/>
              <a:buNone/>
              <a:defRPr sz="240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 b="1" i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Monotype Sorts" charset="2"/>
              <a:buNone/>
              <a:defRPr sz="1800" b="1" i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 b="1" i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 b="1" i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 b="1" i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 b="1" i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 b="1" i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 b="1" i="1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>
                <a:latin typeface="Rockwell"/>
                <a:cs typeface="Rockwell"/>
              </a:rPr>
              <a:t>Independent/Centrist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xmlns="" id="{17CA488F-591A-2C44-BBCB-D747D30A43C5}"/>
              </a:ext>
            </a:extLst>
          </p:cNvPr>
          <p:cNvSpPr txBox="1">
            <a:spLocks/>
          </p:cNvSpPr>
          <p:nvPr/>
        </p:nvSpPr>
        <p:spPr bwMode="auto">
          <a:xfrm>
            <a:off x="2971800" y="2432337"/>
            <a:ext cx="3048000" cy="486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charset="2"/>
              <a:buChar char="n"/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i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Monotype Sorts" charset="2"/>
              <a:buChar char="F"/>
              <a:defRPr sz="1800"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000" kern="0" dirty="0">
                <a:latin typeface="Rockwell"/>
                <a:cs typeface="Rockwell"/>
              </a:rPr>
              <a:t>RAND Corporation</a:t>
            </a:r>
          </a:p>
          <a:p>
            <a:pPr>
              <a:defRPr/>
            </a:pPr>
            <a:r>
              <a:rPr lang="en-US" sz="2000" kern="0" dirty="0">
                <a:latin typeface="Rockwell"/>
                <a:cs typeface="Rockwell"/>
              </a:rPr>
              <a:t>Kaiser Foundation (health care)</a:t>
            </a:r>
          </a:p>
          <a:p>
            <a:pPr>
              <a:defRPr/>
            </a:pPr>
            <a:r>
              <a:rPr lang="en-US" sz="2000" kern="0" dirty="0">
                <a:latin typeface="Rockwell"/>
                <a:cs typeface="Rockwell"/>
              </a:rPr>
              <a:t>Council on Foreign Affairs</a:t>
            </a:r>
          </a:p>
          <a:p>
            <a:pPr>
              <a:defRPr/>
            </a:pPr>
            <a:r>
              <a:rPr lang="en-US" sz="2000" kern="0" dirty="0">
                <a:latin typeface="Rockwell"/>
                <a:cs typeface="Rockwell"/>
              </a:rPr>
              <a:t>Center for Immigration Studies</a:t>
            </a:r>
          </a:p>
          <a:p>
            <a:pPr>
              <a:defRPr/>
            </a:pPr>
            <a:r>
              <a:rPr lang="en-US" sz="2000" kern="0" dirty="0">
                <a:latin typeface="Rockwell"/>
                <a:cs typeface="Rockwell"/>
              </a:rPr>
              <a:t>Freedom House</a:t>
            </a:r>
          </a:p>
        </p:txBody>
      </p:sp>
    </p:spTree>
    <p:extLst>
      <p:ext uri="{BB962C8B-B14F-4D97-AF65-F5344CB8AC3E}">
        <p14:creationId xmlns:p14="http://schemas.microsoft.com/office/powerpoint/2010/main" val="3633436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Content Placeholder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5875"/>
            <a:ext cx="9144000" cy="6934200"/>
          </a:xfrm>
        </p:spPr>
      </p:pic>
    </p:spTree>
    <p:extLst>
      <p:ext uri="{BB962C8B-B14F-4D97-AF65-F5344CB8AC3E}">
        <p14:creationId xmlns:p14="http://schemas.microsoft.com/office/powerpoint/2010/main" val="3247815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6o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7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98" y="744364"/>
            <a:ext cx="8468292" cy="580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2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Alexis de Tocqueville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“Americans of all ages, all conditions, and all dispositions constantly form associations.”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6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Rockwell"/>
                <a:cs typeface="Rockwell"/>
              </a:rPr>
              <a:t>Historical Insight on Interest Groups</a:t>
            </a: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295400"/>
            <a:ext cx="5029200" cy="5562600"/>
          </a:xfrm>
        </p:spPr>
        <p:txBody>
          <a:bodyPr/>
          <a:lstStyle/>
          <a:p>
            <a:r>
              <a:rPr lang="en-US" sz="2400" dirty="0">
                <a:latin typeface="Rockwell"/>
                <a:cs typeface="Rockwell"/>
              </a:rPr>
              <a:t>Federalist #10 by James Madison</a:t>
            </a:r>
          </a:p>
          <a:p>
            <a:pPr lvl="1"/>
            <a:r>
              <a:rPr lang="en-US" sz="2000" dirty="0">
                <a:latin typeface="Rockwell"/>
                <a:cs typeface="Rockwell"/>
              </a:rPr>
              <a:t>Factions</a:t>
            </a:r>
          </a:p>
          <a:p>
            <a:pPr lvl="1"/>
            <a:r>
              <a:rPr lang="en-US" sz="2000" dirty="0">
                <a:latin typeface="Rockwell"/>
                <a:cs typeface="Rockwell"/>
              </a:rPr>
              <a:t>Pluralism</a:t>
            </a:r>
          </a:p>
          <a:p>
            <a:r>
              <a:rPr lang="en-US" sz="2400" dirty="0">
                <a:latin typeface="Rockwell"/>
                <a:cs typeface="Rockwell"/>
              </a:rPr>
              <a:t>Constitutional Backing</a:t>
            </a:r>
          </a:p>
          <a:p>
            <a:pPr lvl="1"/>
            <a:r>
              <a:rPr lang="en-US" sz="2000" dirty="0">
                <a:latin typeface="Rockwell"/>
                <a:cs typeface="Rockwell"/>
              </a:rPr>
              <a:t>First Amendment</a:t>
            </a:r>
          </a:p>
          <a:p>
            <a:pPr lvl="2"/>
            <a:r>
              <a:rPr lang="en-US" sz="1800" dirty="0">
                <a:latin typeface="Rockwell"/>
                <a:cs typeface="Rockwell"/>
              </a:rPr>
              <a:t>Freedom of speech, freedom of assembly, and freedom to petition government</a:t>
            </a:r>
          </a:p>
        </p:txBody>
      </p:sp>
      <p:pic>
        <p:nvPicPr>
          <p:cNvPr id="1945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295400"/>
            <a:ext cx="3690938" cy="4495800"/>
          </a:xfrm>
        </p:spPr>
      </p:pic>
    </p:spTree>
    <p:extLst>
      <p:ext uri="{BB962C8B-B14F-4D97-AF65-F5344CB8AC3E}">
        <p14:creationId xmlns:p14="http://schemas.microsoft.com/office/powerpoint/2010/main" val="313302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/>
                <a:cs typeface="Rockwell"/>
              </a:rPr>
              <a:t>Interest Group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Rockwell"/>
                <a:cs typeface="Rockwell"/>
              </a:rPr>
              <a:t>Any organization designed to influence public policy</a:t>
            </a:r>
          </a:p>
          <a:p>
            <a:r>
              <a:rPr lang="en-US" sz="2800" dirty="0">
                <a:latin typeface="Rockwell"/>
                <a:cs typeface="Rockwell"/>
              </a:rPr>
              <a:t>Collective action by individuals on specific issues to influence policymaking in all levels of government</a:t>
            </a:r>
          </a:p>
          <a:p>
            <a:r>
              <a:rPr lang="en-US" sz="2800" dirty="0">
                <a:latin typeface="Rockwell"/>
                <a:cs typeface="Rockwell"/>
              </a:rPr>
              <a:t>Prevent action, add/subtract/change policies</a:t>
            </a:r>
          </a:p>
          <a:p>
            <a:r>
              <a:rPr lang="en-US" sz="2800" dirty="0">
                <a:latin typeface="Rockwell"/>
                <a:cs typeface="Rockwell"/>
              </a:rPr>
              <a:t>Unlike political parties, do not nominate candidates for public office</a:t>
            </a:r>
          </a:p>
        </p:txBody>
      </p:sp>
    </p:spTree>
    <p:extLst>
      <p:ext uri="{BB962C8B-B14F-4D97-AF65-F5344CB8AC3E}">
        <p14:creationId xmlns:p14="http://schemas.microsoft.com/office/powerpoint/2010/main" val="49582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7A3B481-C7BD-456F-8AF8-30C24C38BAF6}"/>
              </a:ext>
            </a:extLst>
          </p:cNvPr>
          <p:cNvSpPr/>
          <p:nvPr/>
        </p:nvSpPr>
        <p:spPr>
          <a:xfrm>
            <a:off x="632012" y="964740"/>
            <a:ext cx="7907131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Pluralist theory</a:t>
            </a:r>
            <a:endParaRPr lang="en-US" sz="12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Believe that groups compete, each pushing its’ policy agenda</a:t>
            </a:r>
            <a:endParaRPr lang="en-US" sz="12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IG’s provide a necessary link between institutions and citizens</a:t>
            </a:r>
            <a:endParaRPr lang="en-US" sz="12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Unlikely that any group will become dominant (Madison, factions)</a:t>
            </a:r>
            <a:endParaRPr lang="en-US" sz="12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Most play by the rules</a:t>
            </a:r>
            <a:endParaRPr lang="en-US" dirty="0">
              <a:solidFill>
                <a:srgbClr val="FFFFFF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80312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476B15A-3FAB-479D-89D0-2B051BC87D1F}"/>
              </a:ext>
            </a:extLst>
          </p:cNvPr>
          <p:cNvSpPr/>
          <p:nvPr/>
        </p:nvSpPr>
        <p:spPr>
          <a:xfrm>
            <a:off x="363070" y="1474620"/>
            <a:ext cx="8395026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Elite theory</a:t>
            </a:r>
            <a:endParaRPr lang="en-US" sz="12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Power is held by a few key players</a:t>
            </a:r>
            <a:endParaRPr lang="en-US" sz="12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Corporations dominate the interest group landscape</a:t>
            </a:r>
            <a:endParaRPr lang="en-US" sz="12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Even lobbying pits David against Goliath only Goliath usually wins </a:t>
            </a:r>
            <a:endParaRPr lang="en-US" dirty="0">
              <a:solidFill>
                <a:srgbClr val="FFFFFF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41701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3A222C7-FD55-40EC-A4A8-B472AA35B6BD}"/>
              </a:ext>
            </a:extLst>
          </p:cNvPr>
          <p:cNvSpPr/>
          <p:nvPr/>
        </p:nvSpPr>
        <p:spPr>
          <a:xfrm>
            <a:off x="470648" y="599371"/>
            <a:ext cx="8001000" cy="6035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Hyper pluralist theory</a:t>
            </a:r>
            <a:endParaRPr lang="en-US" sz="11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Believe that the pluralist system is out of control</a:t>
            </a:r>
            <a:endParaRPr lang="en-US" sz="11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There are simply too many competing groups for the system to work affectively </a:t>
            </a:r>
            <a:endParaRPr lang="en-US" sz="11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Also believe that the relationship between IG’s and government is too “cozy”</a:t>
            </a:r>
            <a:endParaRPr lang="en-US" sz="11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Too many groups to keep happy – government can’t do everything</a:t>
            </a:r>
            <a:endParaRPr lang="en-US" sz="1100" dirty="0">
              <a:solidFill>
                <a:srgbClr val="FFFFFF"/>
              </a:solidFill>
              <a:latin typeface="Rockwell"/>
              <a:ea typeface="Calibri" panose="020F0502020204030204" pitchFamily="34" charset="0"/>
              <a:cs typeface="Rockwell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Rockwell"/>
                <a:ea typeface="Calibri" panose="020F0502020204030204" pitchFamily="34" charset="0"/>
                <a:cs typeface="Rockwell"/>
              </a:rPr>
              <a:t>Iron Triangles make it worse</a:t>
            </a:r>
            <a:endParaRPr lang="en-US" sz="1600" dirty="0">
              <a:solidFill>
                <a:srgbClr val="FFFFFF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1286595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54</TotalTime>
  <Words>838</Words>
  <Application>Microsoft Macintosh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Theme</vt:lpstr>
      <vt:lpstr>1. Interest Groups</vt:lpstr>
      <vt:lpstr>PowerPoint Presentation</vt:lpstr>
      <vt:lpstr>PowerPoint Presentation</vt:lpstr>
      <vt:lpstr>Alexis de Tocqueville</vt:lpstr>
      <vt:lpstr>Historical Insight on Interest Groups</vt:lpstr>
      <vt:lpstr>Interest Group</vt:lpstr>
      <vt:lpstr>PowerPoint Presentation</vt:lpstr>
      <vt:lpstr>PowerPoint Presentation</vt:lpstr>
      <vt:lpstr>PowerPoint Presentation</vt:lpstr>
      <vt:lpstr>Incentives to Join an Interest Group</vt:lpstr>
      <vt:lpstr>Strategies of Interest Groups</vt:lpstr>
      <vt:lpstr>Influencing Elections (Electioneering)</vt:lpstr>
      <vt:lpstr>Electioneering (PACs) Help get the right people in office-people that support your cause  </vt:lpstr>
      <vt:lpstr>Lobbying/Lobbyists</vt:lpstr>
      <vt:lpstr>Litigation/Legal Maneuvers</vt:lpstr>
      <vt:lpstr>Going Public – Issue Advocacy</vt:lpstr>
      <vt:lpstr>Quick Read</vt:lpstr>
      <vt:lpstr>Regulating Interest Groups</vt:lpstr>
      <vt:lpstr>Economic Interest Groups</vt:lpstr>
      <vt:lpstr>Ideological &amp; Single Issue Groups</vt:lpstr>
      <vt:lpstr>Public Interest Groups</vt:lpstr>
      <vt:lpstr>Advocacy Groups* and Think Tanks</vt:lpstr>
      <vt:lpstr>PowerPoint Presentation</vt:lpstr>
      <vt:lpstr>Interest Groups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Interest Groups</dc:title>
  <dc:creator>Craig Winchell</dc:creator>
  <cp:lastModifiedBy>Craig Winchell</cp:lastModifiedBy>
  <cp:revision>7</cp:revision>
  <dcterms:created xsi:type="dcterms:W3CDTF">2018-10-26T15:16:08Z</dcterms:created>
  <dcterms:modified xsi:type="dcterms:W3CDTF">2018-10-26T16:10:33Z</dcterms:modified>
</cp:coreProperties>
</file>