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7"/>
  </p:notesMasterIdLst>
  <p:sldIdLst>
    <p:sldId id="256" r:id="rId2"/>
    <p:sldId id="257" r:id="rId3"/>
    <p:sldId id="258" r:id="rId4"/>
    <p:sldId id="259" r:id="rId5"/>
    <p:sldId id="260" r:id="rId6"/>
    <p:sldId id="261" r:id="rId7"/>
    <p:sldId id="262" r:id="rId8"/>
    <p:sldId id="290" r:id="rId9"/>
    <p:sldId id="263" r:id="rId10"/>
    <p:sldId id="268" r:id="rId11"/>
    <p:sldId id="285" r:id="rId12"/>
    <p:sldId id="286" r:id="rId13"/>
    <p:sldId id="264" r:id="rId14"/>
    <p:sldId id="281" r:id="rId15"/>
    <p:sldId id="282" r:id="rId16"/>
    <p:sldId id="291" r:id="rId17"/>
    <p:sldId id="265" r:id="rId18"/>
    <p:sldId id="266" r:id="rId19"/>
    <p:sldId id="287" r:id="rId20"/>
    <p:sldId id="288" r:id="rId21"/>
    <p:sldId id="289" r:id="rId22"/>
    <p:sldId id="267" r:id="rId23"/>
    <p:sldId id="278" r:id="rId24"/>
    <p:sldId id="283" r:id="rId25"/>
    <p:sldId id="284"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093" autoAdjust="0"/>
  </p:normalViewPr>
  <p:slideViewPr>
    <p:cSldViewPr snapToGrid="0" snapToObjects="1">
      <p:cViewPr varScale="1">
        <p:scale>
          <a:sx n="52" d="100"/>
          <a:sy n="52" d="100"/>
        </p:scale>
        <p:origin x="-36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9CE2EE-DE3D-904A-A4C9-1A5BAB317DE1}" type="datetimeFigureOut">
              <a:rPr lang="en-US" smtClean="0"/>
              <a:t>11/12/18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9CB80B-1450-584D-8348-C1C311A6C36C}" type="slidenum">
              <a:rPr lang="en-US" smtClean="0"/>
              <a:t>‹#›</a:t>
            </a:fld>
            <a:endParaRPr lang="en-US"/>
          </a:p>
        </p:txBody>
      </p:sp>
    </p:spTree>
    <p:extLst>
      <p:ext uri="{BB962C8B-B14F-4D97-AF65-F5344CB8AC3E}">
        <p14:creationId xmlns:p14="http://schemas.microsoft.com/office/powerpoint/2010/main" val="26338724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5e8c645d6_0_1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5e8c645d6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*answer each question on lined paper in at least two complete sentences.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5e8c645d6_0_1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5e8c645d6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*answer each question on lined paper in at least 3 complete sentences.</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Linkage Institutions: the means by which individual can express preferences regarding the development of pubic policy (The FOUR MAIN LINKAGE INSTITUTIONS are 1. Political parties, 2. Elections, 3. Media, and 4 Interest Groups)</a:t>
            </a:r>
          </a:p>
          <a:p>
            <a:pPr eaLnBrk="1" hangingPunct="1">
              <a:spcBef>
                <a:spcPct val="0"/>
              </a:spcBef>
            </a:pPr>
            <a:r>
              <a:rPr lang="en-US">
                <a:latin typeface="Calibri" charset="0"/>
              </a:rPr>
              <a:t>Have any of these roles changed?  Why or why not?</a:t>
            </a:r>
          </a:p>
          <a:p>
            <a:pPr eaLnBrk="1" hangingPunct="1">
              <a:spcBef>
                <a:spcPct val="0"/>
              </a:spcBef>
            </a:pPr>
            <a:endParaRPr lang="en-US">
              <a:latin typeface="Calibri"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57F034A0-111E-7F47-AA44-F6E41DA613A5}" type="slidenum">
              <a:rPr lang="en-US">
                <a:latin typeface="Calibri" charset="0"/>
              </a:rPr>
              <a:pPr/>
              <a:t>9</a:t>
            </a:fld>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Organization—specialized functions, hierarchy of authority, fixed rules</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D2DEC4B4-D3F6-0646-8830-3F6274440F02}" type="slidenum">
              <a:rPr lang="en-US">
                <a:latin typeface="Calibri" charset="0"/>
              </a:rPr>
              <a:pPr/>
              <a:t>13</a:t>
            </a:fld>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9CB80B-1450-584D-8348-C1C311A6C36C}" type="slidenum">
              <a:rPr lang="en-US" smtClean="0"/>
              <a:t>24</a:t>
            </a:fld>
            <a:endParaRPr lang="en-US"/>
          </a:p>
        </p:txBody>
      </p:sp>
    </p:spTree>
    <p:extLst>
      <p:ext uri="{BB962C8B-B14F-4D97-AF65-F5344CB8AC3E}">
        <p14:creationId xmlns:p14="http://schemas.microsoft.com/office/powerpoint/2010/main" val="1155444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421233"/>
            <a:ext cx="8520600" cy="1108400"/>
          </a:xfrm>
          <a:prstGeom prst="rect">
            <a:avLst/>
          </a:prstGeom>
        </p:spPr>
        <p:txBody>
          <a:bodyPr spcFirstLastPara="1" wrap="square" lIns="91425" tIns="91425" rIns="91425" bIns="91425" anchor="b"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633633"/>
            <a:ext cx="3999900" cy="4472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633633"/>
            <a:ext cx="3999900" cy="4472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57391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12">
            <a:extLst>
              <a:ext uri="{FF2B5EF4-FFF2-40B4-BE49-F238E27FC236}">
                <a16:creationId xmlns:a16="http://schemas.microsoft.com/office/drawing/2014/main" xmlns="" id="{3627E148-B575-F54A-A27F-07F53B878BF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xmlns="" id="{A88F7BCD-C622-BD49-BE56-902C37D396B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xmlns="" id="{0F17B3AD-275C-CA43-AD1B-D432161723A8}"/>
              </a:ext>
            </a:extLst>
          </p:cNvPr>
          <p:cNvSpPr>
            <a:spLocks noGrp="1" noChangeArrowheads="1"/>
          </p:cNvSpPr>
          <p:nvPr>
            <p:ph type="sldNum" sz="quarter" idx="12"/>
          </p:nvPr>
        </p:nvSpPr>
        <p:spPr>
          <a:ln/>
        </p:spPr>
        <p:txBody>
          <a:bodyPr/>
          <a:lstStyle>
            <a:lvl1pPr>
              <a:defRPr/>
            </a:lvl1pPr>
          </a:lstStyle>
          <a:p>
            <a:fld id="{5769D57C-EFBE-B641-91AC-BE071CED490A}" type="slidenum">
              <a:rPr lang="en-US"/>
              <a:pPr/>
              <a:t>‹#›</a:t>
            </a:fld>
            <a:endParaRPr lang="en-US"/>
          </a:p>
        </p:txBody>
      </p:sp>
    </p:spTree>
    <p:extLst>
      <p:ext uri="{BB962C8B-B14F-4D97-AF65-F5344CB8AC3E}">
        <p14:creationId xmlns:p14="http://schemas.microsoft.com/office/powerpoint/2010/main" val="3616277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11/12/18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11/12/18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11/12/18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11/12/18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11/12/18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11/12/18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11/12/18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11/12/18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1" Type="http://schemas.openxmlformats.org/officeDocument/2006/relationships/slideLayout" Target="../slideLayouts/slideLayout4.xml"/><Relationship Id="rId2"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time_continue=4&amp;v=tOUNMmdk7W0" TargetMode="External"/><Relationship Id="rId3" Type="http://schemas.openxmlformats.org/officeDocument/2006/relationships/hyperlink" Target="https://www.youtube.com/watch?v=4HyXiu927W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Z6R0NvVr164" TargetMode="External"/><Relationship Id="rId4" Type="http://schemas.openxmlformats.org/officeDocument/2006/relationships/image" Target="../media/image1.jp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s8VOM8ET1WU" TargetMode="External"/><Relationship Id="rId4" Type="http://schemas.openxmlformats.org/officeDocument/2006/relationships/image" Target="../media/image2.jp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Political Parties</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 </a:t>
            </a:r>
            <a:r>
              <a:rPr lang="en-US" dirty="0" err="1" smtClean="0"/>
              <a:t>GoPo</a:t>
            </a:r>
            <a:endParaRPr lang="en-US" dirty="0" smtClean="0"/>
          </a:p>
          <a:p>
            <a:r>
              <a:rPr lang="en-US" dirty="0" smtClean="0"/>
              <a:t>Unit 5: Political Participation</a:t>
            </a:r>
            <a:endParaRPr lang="en-US" dirty="0"/>
          </a:p>
        </p:txBody>
      </p:sp>
    </p:spTree>
    <p:extLst>
      <p:ext uri="{BB962C8B-B14F-4D97-AF65-F5344CB8AC3E}">
        <p14:creationId xmlns:p14="http://schemas.microsoft.com/office/powerpoint/2010/main" val="95812765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US">
                <a:latin typeface="Rockwell"/>
                <a:cs typeface="Rockwell"/>
              </a:rPr>
              <a:t>Political Party Components</a:t>
            </a:r>
          </a:p>
        </p:txBody>
      </p:sp>
      <p:sp>
        <p:nvSpPr>
          <p:cNvPr id="23554" name="Rectangle 3"/>
          <p:cNvSpPr>
            <a:spLocks noGrp="1" noChangeArrowheads="1"/>
          </p:cNvSpPr>
          <p:nvPr>
            <p:ph type="body" idx="1"/>
          </p:nvPr>
        </p:nvSpPr>
        <p:spPr>
          <a:xfrm>
            <a:off x="457200" y="1981200"/>
            <a:ext cx="8305800" cy="4495800"/>
          </a:xfrm>
        </p:spPr>
        <p:txBody>
          <a:bodyPr>
            <a:normAutofit fontScale="92500"/>
          </a:bodyPr>
          <a:lstStyle/>
          <a:p>
            <a:r>
              <a:rPr lang="en-US" sz="2800" dirty="0">
                <a:latin typeface="Rockwell"/>
                <a:cs typeface="Rockwell"/>
              </a:rPr>
              <a:t>Party in the Electorate</a:t>
            </a:r>
          </a:p>
          <a:p>
            <a:pPr lvl="1"/>
            <a:r>
              <a:rPr lang="en-US" sz="2400" dirty="0">
                <a:latin typeface="Rockwell"/>
                <a:cs typeface="Rockwell"/>
              </a:rPr>
              <a:t>Individual members of the party who identify with the party platform and/or vote based on party lines</a:t>
            </a:r>
          </a:p>
          <a:p>
            <a:r>
              <a:rPr lang="en-US" sz="2800" dirty="0">
                <a:latin typeface="Rockwell"/>
                <a:cs typeface="Rockwell"/>
              </a:rPr>
              <a:t>Party in the Government</a:t>
            </a:r>
          </a:p>
          <a:p>
            <a:pPr lvl="1"/>
            <a:r>
              <a:rPr lang="en-US" sz="2400" dirty="0">
                <a:latin typeface="Rockwell"/>
                <a:cs typeface="Rockwell"/>
              </a:rPr>
              <a:t>Elected and appointed officials identified with a political party</a:t>
            </a:r>
          </a:p>
          <a:p>
            <a:r>
              <a:rPr lang="en-US" sz="2800" dirty="0">
                <a:latin typeface="Rockwell"/>
                <a:cs typeface="Rockwell"/>
              </a:rPr>
              <a:t>Party Organization</a:t>
            </a:r>
          </a:p>
          <a:p>
            <a:pPr lvl="1"/>
            <a:r>
              <a:rPr lang="en-US" sz="2400" dirty="0">
                <a:latin typeface="Rockwell"/>
                <a:cs typeface="Rockwell"/>
              </a:rPr>
              <a:t>Party professionals responsible for recruitment (volunteers, candidates), organizing grassroots and conventions, and running campaigns and fundraisers</a:t>
            </a:r>
          </a:p>
        </p:txBody>
      </p:sp>
    </p:spTree>
    <p:extLst>
      <p:ext uri="{BB962C8B-B14F-4D97-AF65-F5344CB8AC3E}">
        <p14:creationId xmlns:p14="http://schemas.microsoft.com/office/powerpoint/2010/main" val="286415662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0" y="0"/>
            <a:ext cx="9144000" cy="838200"/>
          </a:xfrm>
        </p:spPr>
        <p:txBody>
          <a:bodyPr/>
          <a:lstStyle/>
          <a:p>
            <a:r>
              <a:rPr lang="en-US">
                <a:latin typeface="Rockwell"/>
                <a:cs typeface="Rockwell"/>
              </a:rPr>
              <a:t>Party in the Government</a:t>
            </a:r>
          </a:p>
        </p:txBody>
      </p:sp>
      <p:sp>
        <p:nvSpPr>
          <p:cNvPr id="27650" name="Rectangle 3"/>
          <p:cNvSpPr>
            <a:spLocks noGrp="1" noChangeArrowheads="1"/>
          </p:cNvSpPr>
          <p:nvPr>
            <p:ph sz="half" idx="1"/>
          </p:nvPr>
        </p:nvSpPr>
        <p:spPr>
          <a:xfrm>
            <a:off x="0" y="1143000"/>
            <a:ext cx="3962400" cy="5562600"/>
          </a:xfrm>
        </p:spPr>
        <p:txBody>
          <a:bodyPr>
            <a:normAutofit lnSpcReduction="10000"/>
          </a:bodyPr>
          <a:lstStyle/>
          <a:p>
            <a:r>
              <a:rPr lang="en-US" sz="2400">
                <a:latin typeface="Rockwell"/>
                <a:cs typeface="Rockwell"/>
              </a:rPr>
              <a:t>Executive</a:t>
            </a:r>
          </a:p>
          <a:p>
            <a:pPr lvl="1"/>
            <a:r>
              <a:rPr lang="en-US" sz="2000">
                <a:latin typeface="Rockwell"/>
                <a:cs typeface="Rockwell"/>
              </a:rPr>
              <a:t>Appoint political party officials to enforce laws based on party platforms</a:t>
            </a:r>
          </a:p>
          <a:p>
            <a:pPr lvl="1"/>
            <a:r>
              <a:rPr lang="en-US" sz="2000">
                <a:latin typeface="Rockwell"/>
                <a:cs typeface="Rockwell"/>
              </a:rPr>
              <a:t>Coerce Congress to implement party platform agendas</a:t>
            </a:r>
            <a:endParaRPr lang="en-US">
              <a:latin typeface="Rockwell"/>
              <a:cs typeface="Rockwell"/>
            </a:endParaRPr>
          </a:p>
          <a:p>
            <a:r>
              <a:rPr lang="en-US" sz="2400">
                <a:latin typeface="Rockwell"/>
                <a:cs typeface="Rockwell"/>
              </a:rPr>
              <a:t>Legislative</a:t>
            </a:r>
          </a:p>
          <a:p>
            <a:pPr lvl="1"/>
            <a:r>
              <a:rPr lang="en-US" sz="2000">
                <a:latin typeface="Rockwell"/>
                <a:cs typeface="Rockwell"/>
              </a:rPr>
              <a:t>Establish congressional and committee leadership to implement party platform legislation</a:t>
            </a:r>
          </a:p>
          <a:p>
            <a:pPr lvl="1"/>
            <a:r>
              <a:rPr lang="en-US" sz="2000">
                <a:latin typeface="Rockwell"/>
                <a:cs typeface="Rockwell"/>
              </a:rPr>
              <a:t>Develop coalitions to ensure party platforms and electoral victories</a:t>
            </a:r>
          </a:p>
        </p:txBody>
      </p:sp>
      <p:pic>
        <p:nvPicPr>
          <p:cNvPr id="27651" name="Content Placeholder 4" descr="df4a2d9863e3d1fd4c7f538b74dec3d3adde992e.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267200" y="838200"/>
            <a:ext cx="4725988" cy="3143250"/>
          </a:xfrm>
        </p:spPr>
      </p:pic>
      <p:pic>
        <p:nvPicPr>
          <p:cNvPr id="27652" name="Picture 5" descr="GOP-leadership.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017963"/>
            <a:ext cx="4443413"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173277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0" y="0"/>
            <a:ext cx="9144000" cy="1143000"/>
          </a:xfrm>
        </p:spPr>
        <p:txBody>
          <a:bodyPr/>
          <a:lstStyle/>
          <a:p>
            <a:r>
              <a:rPr lang="en-US">
                <a:latin typeface="Rockwell"/>
                <a:cs typeface="Rockwell"/>
              </a:rPr>
              <a:t>Party in the Government</a:t>
            </a:r>
          </a:p>
        </p:txBody>
      </p:sp>
      <p:sp>
        <p:nvSpPr>
          <p:cNvPr id="28674" name="Rectangle 3"/>
          <p:cNvSpPr>
            <a:spLocks noGrp="1" noChangeArrowheads="1"/>
          </p:cNvSpPr>
          <p:nvPr>
            <p:ph sz="half" idx="1"/>
          </p:nvPr>
        </p:nvSpPr>
        <p:spPr>
          <a:xfrm>
            <a:off x="152400" y="1219200"/>
            <a:ext cx="4343400" cy="5638800"/>
          </a:xfrm>
        </p:spPr>
        <p:txBody>
          <a:bodyPr/>
          <a:lstStyle/>
          <a:p>
            <a:r>
              <a:rPr lang="en-US" sz="2400" dirty="0">
                <a:latin typeface="Rockwell"/>
                <a:cs typeface="Rockwell"/>
              </a:rPr>
              <a:t>Unified Government</a:t>
            </a:r>
            <a:endParaRPr lang="en-US" dirty="0">
              <a:latin typeface="Rockwell"/>
              <a:cs typeface="Rockwell"/>
            </a:endParaRPr>
          </a:p>
          <a:p>
            <a:pPr lvl="1"/>
            <a:r>
              <a:rPr lang="en-US" sz="2000" dirty="0">
                <a:latin typeface="Rockwell"/>
                <a:cs typeface="Rockwell"/>
              </a:rPr>
              <a:t>Political party controls executive and legislative branches</a:t>
            </a:r>
          </a:p>
          <a:p>
            <a:pPr lvl="1"/>
            <a:r>
              <a:rPr lang="en-US" sz="2000" dirty="0">
                <a:latin typeface="Rockwell"/>
                <a:cs typeface="Rockwell"/>
              </a:rPr>
              <a:t>Passage of party platform legislation relatively easy</a:t>
            </a:r>
            <a:endParaRPr lang="en-US" dirty="0">
              <a:latin typeface="Rockwell"/>
              <a:cs typeface="Rockwell"/>
            </a:endParaRPr>
          </a:p>
          <a:p>
            <a:r>
              <a:rPr lang="en-US" sz="2400" dirty="0">
                <a:latin typeface="Rockwell"/>
                <a:cs typeface="Rockwell"/>
              </a:rPr>
              <a:t>Divided Government</a:t>
            </a:r>
            <a:endParaRPr lang="en-US" dirty="0">
              <a:latin typeface="Rockwell"/>
              <a:cs typeface="Rockwell"/>
            </a:endParaRPr>
          </a:p>
          <a:p>
            <a:pPr lvl="1"/>
            <a:r>
              <a:rPr lang="en-US" sz="2000" dirty="0">
                <a:latin typeface="Rockwell"/>
                <a:cs typeface="Rockwell"/>
              </a:rPr>
              <a:t>Opposing political party holds majority in House, Senate, White House or two of those</a:t>
            </a:r>
          </a:p>
          <a:p>
            <a:pPr lvl="1"/>
            <a:r>
              <a:rPr lang="en-US" sz="2000" dirty="0">
                <a:latin typeface="Rockwell"/>
                <a:cs typeface="Rockwell"/>
              </a:rPr>
              <a:t>Prevents relative dominance of one party</a:t>
            </a:r>
          </a:p>
          <a:p>
            <a:pPr lvl="1"/>
            <a:r>
              <a:rPr lang="en-US" sz="2000" dirty="0">
                <a:latin typeface="Rockwell"/>
                <a:cs typeface="Rockwell"/>
              </a:rPr>
              <a:t>Gridlock leads to compromise or delay in addressing national issues</a:t>
            </a:r>
          </a:p>
        </p:txBody>
      </p:sp>
      <p:pic>
        <p:nvPicPr>
          <p:cNvPr id="28675" name="Content Placeholder 4" descr="Color-Congress-gridlock.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0" y="2286000"/>
            <a:ext cx="4424363" cy="3429000"/>
          </a:xfrm>
        </p:spPr>
      </p:pic>
    </p:spTree>
    <p:extLst>
      <p:ext uri="{BB962C8B-B14F-4D97-AF65-F5344CB8AC3E}">
        <p14:creationId xmlns:p14="http://schemas.microsoft.com/office/powerpoint/2010/main" val="15391647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atin typeface="Rockwell"/>
                <a:cs typeface="Rockwell"/>
              </a:rPr>
              <a:t>Political Party Organization</a:t>
            </a:r>
          </a:p>
        </p:txBody>
      </p:sp>
      <p:sp>
        <p:nvSpPr>
          <p:cNvPr id="3" name="Content Placeholder 2"/>
          <p:cNvSpPr>
            <a:spLocks noGrp="1"/>
          </p:cNvSpPr>
          <p:nvPr>
            <p:ph idx="1"/>
          </p:nvPr>
        </p:nvSpPr>
        <p:spPr>
          <a:xfrm>
            <a:off x="381000" y="1371600"/>
            <a:ext cx="8229600" cy="5029200"/>
          </a:xfrm>
        </p:spPr>
        <p:txBody>
          <a:bodyPr rtlCol="0">
            <a:normAutofit fontScale="62500" lnSpcReduction="20000"/>
          </a:bodyPr>
          <a:lstStyle/>
          <a:p>
            <a:pPr eaLnBrk="1" fontAlgn="auto" hangingPunct="1">
              <a:spcAft>
                <a:spcPts val="0"/>
              </a:spcAft>
              <a:buFont typeface="Arial" panose="020B0604020202020204" pitchFamily="34" charset="0"/>
              <a:buChar char="•"/>
              <a:defRPr/>
            </a:pPr>
            <a:r>
              <a:rPr lang="en-US" dirty="0" smtClean="0">
                <a:latin typeface="Rockwell"/>
                <a:ea typeface="+mn-ea"/>
                <a:cs typeface="Rockwell"/>
              </a:rPr>
              <a:t>National Convention:</a:t>
            </a:r>
          </a:p>
          <a:p>
            <a:pPr lvl="1" eaLnBrk="1" fontAlgn="auto" hangingPunct="1">
              <a:spcAft>
                <a:spcPts val="0"/>
              </a:spcAft>
              <a:buFont typeface="Arial" panose="020B0604020202020204" pitchFamily="34" charset="0"/>
              <a:buChar char="–"/>
              <a:defRPr/>
            </a:pPr>
            <a:r>
              <a:rPr lang="en-US" dirty="0" smtClean="0">
                <a:latin typeface="Rockwell"/>
                <a:ea typeface="+mn-ea"/>
                <a:cs typeface="Rockwell"/>
              </a:rPr>
              <a:t>Held Every 4 yrs</a:t>
            </a:r>
          </a:p>
          <a:p>
            <a:pPr lvl="1" eaLnBrk="1" fontAlgn="auto" hangingPunct="1">
              <a:spcAft>
                <a:spcPts val="0"/>
              </a:spcAft>
              <a:buFont typeface="Arial" panose="020B0604020202020204" pitchFamily="34" charset="0"/>
              <a:buChar char="–"/>
              <a:defRPr/>
            </a:pPr>
            <a:r>
              <a:rPr lang="en-US" dirty="0" smtClean="0">
                <a:latin typeface="Rockwell"/>
                <a:ea typeface="+mn-ea"/>
                <a:cs typeface="Rockwell"/>
              </a:rPr>
              <a:t>Nominate Pres. &amp; VP</a:t>
            </a:r>
          </a:p>
          <a:p>
            <a:pPr lvl="1" eaLnBrk="1" fontAlgn="auto" hangingPunct="1">
              <a:spcAft>
                <a:spcPts val="0"/>
              </a:spcAft>
              <a:buFont typeface="Arial" panose="020B0604020202020204" pitchFamily="34" charset="0"/>
              <a:buChar char="–"/>
              <a:defRPr/>
            </a:pPr>
            <a:r>
              <a:rPr lang="en-US" dirty="0" smtClean="0">
                <a:latin typeface="Rockwell"/>
                <a:ea typeface="+mn-ea"/>
                <a:cs typeface="Rockwell"/>
              </a:rPr>
              <a:t>Write Party Platform</a:t>
            </a:r>
          </a:p>
          <a:p>
            <a:pPr eaLnBrk="1" fontAlgn="auto" hangingPunct="1">
              <a:spcAft>
                <a:spcPts val="0"/>
              </a:spcAft>
              <a:buFont typeface="Arial" panose="020B0604020202020204" pitchFamily="34" charset="0"/>
              <a:buChar char="•"/>
              <a:defRPr/>
            </a:pPr>
            <a:r>
              <a:rPr lang="en-US" dirty="0" smtClean="0">
                <a:latin typeface="Rockwell"/>
                <a:ea typeface="+mn-ea"/>
                <a:cs typeface="Rockwell"/>
              </a:rPr>
              <a:t>National committee:  </a:t>
            </a:r>
          </a:p>
          <a:p>
            <a:pPr lvl="1" eaLnBrk="1" fontAlgn="auto" hangingPunct="1">
              <a:spcAft>
                <a:spcPts val="0"/>
              </a:spcAft>
              <a:buFont typeface="Arial" panose="020B0604020202020204" pitchFamily="34" charset="0"/>
              <a:buChar char="–"/>
              <a:defRPr/>
            </a:pPr>
            <a:r>
              <a:rPr lang="en-US" dirty="0" smtClean="0">
                <a:latin typeface="Rockwell"/>
                <a:ea typeface="+mn-ea"/>
                <a:cs typeface="Rockwell"/>
              </a:rPr>
              <a:t>Made of delegates from states.  Manage affairs between conventions</a:t>
            </a:r>
          </a:p>
          <a:p>
            <a:pPr eaLnBrk="1" fontAlgn="auto" hangingPunct="1">
              <a:spcAft>
                <a:spcPts val="0"/>
              </a:spcAft>
              <a:buFont typeface="Arial" panose="020B0604020202020204" pitchFamily="34" charset="0"/>
              <a:buChar char="•"/>
              <a:defRPr/>
            </a:pPr>
            <a:r>
              <a:rPr lang="en-US" dirty="0" smtClean="0">
                <a:latin typeface="Rockwell"/>
                <a:ea typeface="+mn-ea"/>
                <a:cs typeface="Rockwell"/>
              </a:rPr>
              <a:t>Congressional campaign committees:  </a:t>
            </a:r>
          </a:p>
          <a:p>
            <a:pPr lvl="1" eaLnBrk="1" fontAlgn="auto" hangingPunct="1">
              <a:spcAft>
                <a:spcPts val="0"/>
              </a:spcAft>
              <a:buFont typeface="Arial" panose="020B0604020202020204" pitchFamily="34" charset="0"/>
              <a:buChar char="–"/>
              <a:defRPr/>
            </a:pPr>
            <a:r>
              <a:rPr lang="en-US" dirty="0" smtClean="0">
                <a:latin typeface="Rockwell"/>
                <a:ea typeface="+mn-ea"/>
                <a:cs typeface="Rockwell"/>
              </a:rPr>
              <a:t>Support congressional candidates</a:t>
            </a:r>
          </a:p>
          <a:p>
            <a:pPr eaLnBrk="1" fontAlgn="auto" hangingPunct="1">
              <a:spcAft>
                <a:spcPts val="0"/>
              </a:spcAft>
              <a:buFont typeface="Arial" panose="020B0604020202020204" pitchFamily="34" charset="0"/>
              <a:buChar char="•"/>
              <a:defRPr/>
            </a:pPr>
            <a:r>
              <a:rPr lang="en-US" dirty="0" smtClean="0">
                <a:latin typeface="Rockwell"/>
                <a:ea typeface="+mn-ea"/>
                <a:cs typeface="Rockwell"/>
              </a:rPr>
              <a:t>National Chair:  </a:t>
            </a:r>
          </a:p>
          <a:p>
            <a:pPr lvl="1" eaLnBrk="1" fontAlgn="auto" hangingPunct="1">
              <a:spcAft>
                <a:spcPts val="0"/>
              </a:spcAft>
              <a:buFont typeface="Arial" panose="020B0604020202020204" pitchFamily="34" charset="0"/>
              <a:buChar char="–"/>
              <a:defRPr/>
            </a:pPr>
            <a:r>
              <a:rPr lang="en-US" dirty="0" smtClean="0">
                <a:latin typeface="Rockwell"/>
                <a:ea typeface="+mn-ea"/>
                <a:cs typeface="Rockwell"/>
              </a:rPr>
              <a:t>Manages daily work of the party</a:t>
            </a:r>
          </a:p>
          <a:p>
            <a:pPr eaLnBrk="1" fontAlgn="auto" hangingPunct="1">
              <a:spcAft>
                <a:spcPts val="0"/>
              </a:spcAft>
              <a:buFont typeface="Arial" panose="020B0604020202020204" pitchFamily="34" charset="0"/>
              <a:buChar char="•"/>
              <a:defRPr/>
            </a:pPr>
            <a:r>
              <a:rPr lang="en-US" dirty="0" smtClean="0">
                <a:latin typeface="Rockwell"/>
                <a:ea typeface="+mn-ea"/>
                <a:cs typeface="Rockwell"/>
              </a:rPr>
              <a:t>States &amp; localities:  </a:t>
            </a:r>
          </a:p>
          <a:p>
            <a:pPr lvl="1" eaLnBrk="1" fontAlgn="auto" hangingPunct="1">
              <a:spcAft>
                <a:spcPts val="0"/>
              </a:spcAft>
              <a:buFont typeface="Arial" panose="020B0604020202020204" pitchFamily="34" charset="0"/>
              <a:buChar char="–"/>
              <a:defRPr/>
            </a:pPr>
            <a:r>
              <a:rPr lang="en-US" dirty="0" smtClean="0">
                <a:latin typeface="Rockwell"/>
                <a:ea typeface="+mn-ea"/>
                <a:cs typeface="Rockwell"/>
              </a:rPr>
              <a:t>Foundation of party.  Have the most people &amp; the greatest involvement.</a:t>
            </a:r>
          </a:p>
          <a:p>
            <a:pPr lvl="1" eaLnBrk="1" fontAlgn="auto" hangingPunct="1">
              <a:spcAft>
                <a:spcPts val="0"/>
              </a:spcAft>
              <a:buFont typeface="Arial" panose="020B0604020202020204" pitchFamily="34" charset="0"/>
              <a:buChar char="–"/>
              <a:defRPr/>
            </a:pPr>
            <a:r>
              <a:rPr lang="en-US" b="1" dirty="0" smtClean="0">
                <a:latin typeface="Rockwell"/>
                <a:ea typeface="+mn-ea"/>
                <a:cs typeface="Rockwell"/>
              </a:rPr>
              <a:t>National, State, Local party organizations are independent and NOT centrally controlled</a:t>
            </a:r>
          </a:p>
          <a:p>
            <a:pPr lvl="2" eaLnBrk="1" fontAlgn="auto" hangingPunct="1">
              <a:spcAft>
                <a:spcPts val="0"/>
              </a:spcAft>
              <a:buFont typeface="Arial" panose="020B0604020202020204" pitchFamily="34" charset="0"/>
              <a:buChar char="–"/>
              <a:defRPr/>
            </a:pPr>
            <a:r>
              <a:rPr lang="en-US" dirty="0" smtClean="0">
                <a:latin typeface="Rockwell"/>
                <a:ea typeface="+mn-ea"/>
                <a:cs typeface="Rockwell"/>
              </a:rPr>
              <a:t>Leads to fragmentation (Dem. Party WA v. WV)</a:t>
            </a:r>
          </a:p>
          <a:p>
            <a:pPr eaLnBrk="1" fontAlgn="auto" hangingPunct="1">
              <a:spcAft>
                <a:spcPts val="0"/>
              </a:spcAft>
              <a:buFont typeface="Arial" panose="020B0604020202020204" pitchFamily="34" charset="0"/>
              <a:buChar char="•"/>
              <a:defRPr/>
            </a:pPr>
            <a:endParaRPr lang="en-US" dirty="0" smtClean="0">
              <a:latin typeface="Rockwell"/>
              <a:ea typeface="+mn-ea"/>
              <a:cs typeface="Rockwell"/>
            </a:endParaRPr>
          </a:p>
        </p:txBody>
      </p:sp>
    </p:spTree>
    <p:extLst>
      <p:ext uri="{BB962C8B-B14F-4D97-AF65-F5344CB8AC3E}">
        <p14:creationId xmlns:p14="http://schemas.microsoft.com/office/powerpoint/2010/main" val="7928511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2" end="1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Content Placeholder 5" descr="The+Structure+of+Political+Parti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extLst>
      <p:ext uri="{BB962C8B-B14F-4D97-AF65-F5344CB8AC3E}">
        <p14:creationId xmlns:p14="http://schemas.microsoft.com/office/powerpoint/2010/main" val="408466311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noChangeArrowheads="1"/>
          </p:cNvSpPr>
          <p:nvPr>
            <p:ph type="title"/>
          </p:nvPr>
        </p:nvSpPr>
        <p:spPr>
          <a:xfrm>
            <a:off x="0" y="0"/>
            <a:ext cx="9144000" cy="1143000"/>
          </a:xfrm>
        </p:spPr>
        <p:txBody>
          <a:bodyPr>
            <a:normAutofit fontScale="90000"/>
          </a:bodyPr>
          <a:lstStyle/>
          <a:p>
            <a:r>
              <a:rPr lang="en-US">
                <a:latin typeface="Rockwell"/>
                <a:cs typeface="Rockwell"/>
              </a:rPr>
              <a:t>Political Party Organization</a:t>
            </a:r>
            <a:br>
              <a:rPr lang="en-US">
                <a:latin typeface="Rockwell"/>
                <a:cs typeface="Rockwell"/>
              </a:rPr>
            </a:br>
            <a:r>
              <a:rPr lang="en-US">
                <a:latin typeface="Rockwell"/>
                <a:cs typeface="Rockwell"/>
              </a:rPr>
              <a:t>Responsibilities</a:t>
            </a:r>
          </a:p>
        </p:txBody>
      </p:sp>
      <p:sp>
        <p:nvSpPr>
          <p:cNvPr id="30722" name="Content Placeholder 2"/>
          <p:cNvSpPr>
            <a:spLocks noGrp="1" noChangeArrowheads="1"/>
          </p:cNvSpPr>
          <p:nvPr>
            <p:ph idx="1"/>
          </p:nvPr>
        </p:nvSpPr>
        <p:spPr>
          <a:xfrm>
            <a:off x="152400" y="1295400"/>
            <a:ext cx="8839200" cy="5410200"/>
          </a:xfrm>
        </p:spPr>
        <p:txBody>
          <a:bodyPr>
            <a:normAutofit lnSpcReduction="10000"/>
          </a:bodyPr>
          <a:lstStyle/>
          <a:p>
            <a:r>
              <a:rPr lang="en-US" sz="1800" dirty="0">
                <a:latin typeface="Rockwell"/>
                <a:cs typeface="Rockwell"/>
              </a:rPr>
              <a:t>National Party Level</a:t>
            </a:r>
          </a:p>
          <a:p>
            <a:pPr lvl="1"/>
            <a:r>
              <a:rPr lang="en-US" sz="1600" dirty="0">
                <a:latin typeface="Rockwell"/>
                <a:cs typeface="Rockwell"/>
              </a:rPr>
              <a:t>Elect National Party Chairperson</a:t>
            </a:r>
          </a:p>
          <a:p>
            <a:pPr lvl="2"/>
            <a:r>
              <a:rPr lang="en-US" sz="1400" dirty="0">
                <a:latin typeface="Rockwell"/>
                <a:cs typeface="Rockwell"/>
              </a:rPr>
              <a:t>National party spokesperson</a:t>
            </a:r>
          </a:p>
          <a:p>
            <a:pPr lvl="2"/>
            <a:r>
              <a:rPr lang="en-US" sz="1400" dirty="0">
                <a:latin typeface="Rockwell"/>
                <a:cs typeface="Rockwell"/>
              </a:rPr>
              <a:t>Influential in determining preferred party candidates</a:t>
            </a:r>
          </a:p>
          <a:p>
            <a:pPr lvl="2"/>
            <a:r>
              <a:rPr lang="en-US" sz="1400" dirty="0">
                <a:latin typeface="Rockwell"/>
                <a:cs typeface="Rockwell"/>
              </a:rPr>
              <a:t>Leads on fundraising campaigns</a:t>
            </a:r>
          </a:p>
          <a:p>
            <a:pPr lvl="2"/>
            <a:r>
              <a:rPr lang="en-US" sz="1400" dirty="0">
                <a:latin typeface="Rockwell"/>
                <a:cs typeface="Rockwell"/>
              </a:rPr>
              <a:t>Determines how state delegates to the national convention are selected</a:t>
            </a:r>
          </a:p>
          <a:p>
            <a:pPr lvl="1"/>
            <a:r>
              <a:rPr lang="en-US" sz="1600" dirty="0">
                <a:latin typeface="Rockwell"/>
                <a:cs typeface="Rockwell"/>
              </a:rPr>
              <a:t>Select National Party Committee members</a:t>
            </a:r>
          </a:p>
          <a:p>
            <a:pPr lvl="1"/>
            <a:r>
              <a:rPr lang="en-US" sz="1600" dirty="0">
                <a:latin typeface="Rockwell"/>
                <a:cs typeface="Rockwell"/>
              </a:rPr>
              <a:t>Organize national conventions every four years</a:t>
            </a:r>
          </a:p>
          <a:p>
            <a:pPr lvl="1"/>
            <a:r>
              <a:rPr lang="en-US" sz="1600" dirty="0">
                <a:latin typeface="Rockwell"/>
                <a:cs typeface="Rockwell"/>
              </a:rPr>
              <a:t>Fundraise for presidential candidate and political party candidates at federal levels</a:t>
            </a:r>
          </a:p>
          <a:p>
            <a:pPr lvl="1"/>
            <a:r>
              <a:rPr lang="en-US" sz="1600" dirty="0">
                <a:latin typeface="Rockwell"/>
                <a:cs typeface="Rockwell"/>
              </a:rPr>
              <a:t>Produce advertisements and websites for federal party candidates</a:t>
            </a:r>
          </a:p>
          <a:p>
            <a:r>
              <a:rPr lang="en-US" sz="1800" dirty="0">
                <a:latin typeface="Rockwell"/>
                <a:cs typeface="Rockwell"/>
              </a:rPr>
              <a:t>State Party</a:t>
            </a:r>
          </a:p>
          <a:p>
            <a:pPr lvl="1"/>
            <a:r>
              <a:rPr lang="en-US" sz="1600" dirty="0">
                <a:latin typeface="Rockwell"/>
                <a:cs typeface="Rockwell"/>
              </a:rPr>
              <a:t>Chooses state delegates to participate in national convention</a:t>
            </a:r>
          </a:p>
          <a:p>
            <a:pPr lvl="1"/>
            <a:r>
              <a:rPr lang="en-US" sz="1600" dirty="0">
                <a:latin typeface="Rockwell"/>
                <a:cs typeface="Rockwell"/>
              </a:rPr>
              <a:t>Works with national party committee to schedule presidential primaries/caucuses calendars</a:t>
            </a:r>
          </a:p>
          <a:p>
            <a:r>
              <a:rPr lang="en-US" sz="1800" dirty="0">
                <a:latin typeface="Rockwell"/>
                <a:cs typeface="Rockwell"/>
              </a:rPr>
              <a:t>Local Party</a:t>
            </a:r>
          </a:p>
          <a:p>
            <a:pPr lvl="1"/>
            <a:r>
              <a:rPr lang="en-US" sz="1600" dirty="0">
                <a:latin typeface="Rockwell"/>
                <a:cs typeface="Rockwell"/>
              </a:rPr>
              <a:t>Guided by planks/platform but ultimately determine best strategies to elect local and congressional district party candidates and ballot issues</a:t>
            </a:r>
          </a:p>
          <a:p>
            <a:pPr lvl="1"/>
            <a:r>
              <a:rPr lang="en-US" sz="1600" dirty="0">
                <a:latin typeface="Rockwell"/>
                <a:cs typeface="Rockwell"/>
              </a:rPr>
              <a:t>Primarily responsible for electing party candidates to locally elected offices and state legislative offices</a:t>
            </a:r>
          </a:p>
        </p:txBody>
      </p:sp>
    </p:spTree>
    <p:extLst>
      <p:ext uri="{BB962C8B-B14F-4D97-AF65-F5344CB8AC3E}">
        <p14:creationId xmlns:p14="http://schemas.microsoft.com/office/powerpoint/2010/main" val="41163559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0" y="0"/>
            <a:ext cx="9144000" cy="1295400"/>
          </a:xfrm>
        </p:spPr>
        <p:txBody>
          <a:bodyPr>
            <a:normAutofit fontScale="90000"/>
          </a:bodyPr>
          <a:lstStyle/>
          <a:p>
            <a:r>
              <a:rPr lang="en-US">
                <a:latin typeface="Rockwell"/>
                <a:cs typeface="Rockwell"/>
              </a:rPr>
              <a:t>Local Party Organization</a:t>
            </a:r>
            <a:br>
              <a:rPr lang="en-US">
                <a:latin typeface="Rockwell"/>
                <a:cs typeface="Rockwell"/>
              </a:rPr>
            </a:br>
            <a:r>
              <a:rPr lang="en-US">
                <a:latin typeface="Rockwell"/>
                <a:cs typeface="Rockwell"/>
              </a:rPr>
              <a:t>Political Machines and Grassroots</a:t>
            </a:r>
          </a:p>
        </p:txBody>
      </p:sp>
      <p:sp>
        <p:nvSpPr>
          <p:cNvPr id="31746" name="Rectangle 3"/>
          <p:cNvSpPr>
            <a:spLocks noGrp="1" noChangeArrowheads="1"/>
          </p:cNvSpPr>
          <p:nvPr>
            <p:ph sz="half" idx="1"/>
          </p:nvPr>
        </p:nvSpPr>
        <p:spPr>
          <a:xfrm>
            <a:off x="152400" y="1524000"/>
            <a:ext cx="5029200" cy="5334000"/>
          </a:xfrm>
        </p:spPr>
        <p:txBody>
          <a:bodyPr/>
          <a:lstStyle/>
          <a:p>
            <a:pPr>
              <a:lnSpc>
                <a:spcPct val="90000"/>
              </a:lnSpc>
            </a:pPr>
            <a:r>
              <a:rPr lang="en-US" sz="2400" dirty="0">
                <a:latin typeface="Rockwell"/>
                <a:cs typeface="Rockwell"/>
              </a:rPr>
              <a:t>Political Machine</a:t>
            </a:r>
          </a:p>
          <a:p>
            <a:pPr lvl="1">
              <a:lnSpc>
                <a:spcPct val="90000"/>
              </a:lnSpc>
            </a:pPr>
            <a:r>
              <a:rPr lang="en-US" sz="2000" dirty="0">
                <a:latin typeface="Rockwell"/>
                <a:cs typeface="Rockwell"/>
              </a:rPr>
              <a:t>Party organization that recruits members through incentives</a:t>
            </a:r>
          </a:p>
          <a:p>
            <a:pPr lvl="2">
              <a:lnSpc>
                <a:spcPct val="90000"/>
              </a:lnSpc>
            </a:pPr>
            <a:r>
              <a:rPr lang="en-US" sz="1800" dirty="0">
                <a:latin typeface="Rockwell"/>
                <a:cs typeface="Rockwell"/>
              </a:rPr>
              <a:t>Money, jobs, patronage, support</a:t>
            </a:r>
          </a:p>
          <a:p>
            <a:pPr lvl="2">
              <a:lnSpc>
                <a:spcPct val="90000"/>
              </a:lnSpc>
            </a:pPr>
            <a:r>
              <a:rPr lang="en-US" sz="1800" dirty="0">
                <a:latin typeface="Rockwell"/>
                <a:cs typeface="Rockwell"/>
              </a:rPr>
              <a:t>Tammany Hall in New York City</a:t>
            </a:r>
          </a:p>
          <a:p>
            <a:pPr>
              <a:lnSpc>
                <a:spcPct val="90000"/>
              </a:lnSpc>
            </a:pPr>
            <a:r>
              <a:rPr lang="en-US" sz="2400" dirty="0">
                <a:latin typeface="Rockwell"/>
                <a:cs typeface="Rockwell"/>
              </a:rPr>
              <a:t>Modern Local Party Organizations</a:t>
            </a:r>
          </a:p>
          <a:p>
            <a:pPr lvl="1">
              <a:lnSpc>
                <a:spcPct val="90000"/>
              </a:lnSpc>
            </a:pPr>
            <a:r>
              <a:rPr lang="en-US" sz="2000" dirty="0">
                <a:latin typeface="Rockwell"/>
                <a:cs typeface="Rockwell"/>
              </a:rPr>
              <a:t>More restrictions established through voter registration and end of patronage</a:t>
            </a:r>
          </a:p>
          <a:p>
            <a:pPr lvl="1">
              <a:lnSpc>
                <a:spcPct val="90000"/>
              </a:lnSpc>
            </a:pPr>
            <a:r>
              <a:rPr lang="en-US" sz="2000" dirty="0">
                <a:latin typeface="Rockwell"/>
                <a:cs typeface="Rockwell"/>
              </a:rPr>
              <a:t>Grassroots</a:t>
            </a:r>
          </a:p>
          <a:p>
            <a:pPr lvl="2">
              <a:lnSpc>
                <a:spcPct val="90000"/>
              </a:lnSpc>
            </a:pPr>
            <a:r>
              <a:rPr lang="en-US" sz="1800" dirty="0">
                <a:latin typeface="Rockwell"/>
                <a:cs typeface="Rockwell"/>
              </a:rPr>
              <a:t>From-the-ground-up building of political support</a:t>
            </a:r>
          </a:p>
          <a:p>
            <a:pPr lvl="2">
              <a:lnSpc>
                <a:spcPct val="90000"/>
              </a:lnSpc>
            </a:pPr>
            <a:r>
              <a:rPr lang="en-US" sz="1800" dirty="0">
                <a:latin typeface="Rockwell"/>
                <a:cs typeface="Rockwell"/>
              </a:rPr>
              <a:t>Local campaigning and fundraising</a:t>
            </a:r>
          </a:p>
        </p:txBody>
      </p:sp>
      <p:pic>
        <p:nvPicPr>
          <p:cNvPr id="31747" name="Content Placeholder 4" descr="Boss_Tweed,_Nast.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57800" y="1600200"/>
            <a:ext cx="3795713" cy="4114800"/>
          </a:xfrm>
        </p:spPr>
      </p:pic>
    </p:spTree>
    <p:extLst>
      <p:ext uri="{BB962C8B-B14F-4D97-AF65-F5344CB8AC3E}">
        <p14:creationId xmlns:p14="http://schemas.microsoft.com/office/powerpoint/2010/main" val="115001873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28600"/>
            <a:ext cx="8229600" cy="1143000"/>
          </a:xfrm>
        </p:spPr>
        <p:txBody>
          <a:bodyPr/>
          <a:lstStyle/>
          <a:p>
            <a:r>
              <a:rPr lang="en-US">
                <a:latin typeface="Rockwell"/>
                <a:cs typeface="Rockwell"/>
              </a:rPr>
              <a:t>Pol. Parties and Congress</a:t>
            </a:r>
          </a:p>
        </p:txBody>
      </p:sp>
      <p:sp>
        <p:nvSpPr>
          <p:cNvPr id="10243" name="Content Placeholder 2"/>
          <p:cNvSpPr>
            <a:spLocks noGrp="1"/>
          </p:cNvSpPr>
          <p:nvPr>
            <p:ph idx="1"/>
          </p:nvPr>
        </p:nvSpPr>
        <p:spPr>
          <a:xfrm>
            <a:off x="533400" y="914400"/>
            <a:ext cx="8077200" cy="5257800"/>
          </a:xfrm>
        </p:spPr>
        <p:txBody>
          <a:bodyPr>
            <a:normAutofit fontScale="92500" lnSpcReduction="20000"/>
          </a:bodyPr>
          <a:lstStyle/>
          <a:p>
            <a:r>
              <a:rPr lang="en-US" sz="2400" dirty="0">
                <a:latin typeface="Rockwell"/>
                <a:cs typeface="Rockwell"/>
              </a:rPr>
              <a:t>Role of Parties in Congress: Leadership/Organization</a:t>
            </a:r>
          </a:p>
          <a:p>
            <a:pPr lvl="1"/>
            <a:r>
              <a:rPr lang="en-US" sz="2000" dirty="0">
                <a:latin typeface="Rockwell"/>
                <a:cs typeface="Rockwell"/>
              </a:rPr>
              <a:t>Leadership positions in Congress are assigned on a party basis.</a:t>
            </a:r>
          </a:p>
          <a:p>
            <a:pPr lvl="2"/>
            <a:r>
              <a:rPr lang="en-US" sz="1800" dirty="0">
                <a:latin typeface="Rockwell"/>
                <a:cs typeface="Rockwell"/>
              </a:rPr>
              <a:t>Speaker of the House; Senate Majority Leader </a:t>
            </a:r>
          </a:p>
          <a:p>
            <a:pPr lvl="1"/>
            <a:r>
              <a:rPr lang="en-US" sz="2000" dirty="0">
                <a:latin typeface="Rockwell"/>
                <a:cs typeface="Rockwell"/>
              </a:rPr>
              <a:t>Majority party appoints and controls all Congressional standing committees</a:t>
            </a:r>
          </a:p>
          <a:p>
            <a:pPr lvl="1"/>
            <a:r>
              <a:rPr lang="en-US" sz="2000" dirty="0">
                <a:latin typeface="Rockwell"/>
                <a:cs typeface="Rockwell"/>
              </a:rPr>
              <a:t>Majority party gets to select standing committee chairs in Congress</a:t>
            </a:r>
          </a:p>
          <a:p>
            <a:r>
              <a:rPr lang="en-US" sz="2400" dirty="0">
                <a:latin typeface="Rockwell"/>
                <a:cs typeface="Rockwell"/>
              </a:rPr>
              <a:t>Role of Party</a:t>
            </a:r>
            <a:r>
              <a:rPr lang="ja-JP" altLang="en-US" sz="2400" dirty="0">
                <a:latin typeface="Rockwell"/>
                <a:cs typeface="Rockwell"/>
              </a:rPr>
              <a:t>’</a:t>
            </a:r>
            <a:r>
              <a:rPr lang="en-US" sz="2400" dirty="0">
                <a:latin typeface="Rockwell"/>
                <a:cs typeface="Rockwell"/>
              </a:rPr>
              <a:t>s in Congress: Promoting Party Agenda</a:t>
            </a:r>
          </a:p>
          <a:p>
            <a:pPr lvl="1"/>
            <a:r>
              <a:rPr lang="en-US" sz="2000" dirty="0">
                <a:latin typeface="Rockwell"/>
                <a:cs typeface="Rockwell"/>
              </a:rPr>
              <a:t>Party leaders articulate legislative policy priorities of the party. </a:t>
            </a:r>
          </a:p>
          <a:p>
            <a:pPr lvl="1"/>
            <a:r>
              <a:rPr lang="en-US" sz="2000" dirty="0">
                <a:latin typeface="Rockwell"/>
                <a:cs typeface="Rockwell"/>
              </a:rPr>
              <a:t>Party leaders facilitate legislative policy priorities of the party. </a:t>
            </a:r>
          </a:p>
          <a:p>
            <a:pPr lvl="1"/>
            <a:r>
              <a:rPr lang="en-US" sz="2000" dirty="0">
                <a:latin typeface="Rockwell"/>
                <a:cs typeface="Rockwell"/>
              </a:rPr>
              <a:t>Committee chairs who promote the party</a:t>
            </a:r>
            <a:r>
              <a:rPr lang="ja-JP" altLang="en-US" sz="2000" dirty="0">
                <a:latin typeface="Rockwell"/>
                <a:cs typeface="Rockwell"/>
              </a:rPr>
              <a:t>’</a:t>
            </a:r>
            <a:r>
              <a:rPr lang="en-US" sz="2000" dirty="0">
                <a:latin typeface="Rockwell"/>
                <a:cs typeface="Rockwell"/>
              </a:rPr>
              <a:t>s legislative priorities in committee. </a:t>
            </a:r>
          </a:p>
          <a:p>
            <a:pPr lvl="1"/>
            <a:r>
              <a:rPr lang="en-US" sz="2000" dirty="0">
                <a:latin typeface="Rockwell"/>
                <a:cs typeface="Rockwell"/>
              </a:rPr>
              <a:t>Majority party controls floor debates. </a:t>
            </a:r>
          </a:p>
          <a:p>
            <a:pPr lvl="1"/>
            <a:r>
              <a:rPr lang="en-US" sz="2000" dirty="0">
                <a:latin typeface="Rockwell"/>
                <a:cs typeface="Rockwell"/>
              </a:rPr>
              <a:t>Majority party controls the rules and legislative calendar; making it favorable to majority party</a:t>
            </a:r>
            <a:r>
              <a:rPr lang="ja-JP" altLang="en-US" sz="2000" dirty="0">
                <a:latin typeface="Rockwell"/>
                <a:cs typeface="Rockwell"/>
              </a:rPr>
              <a:t>’</a:t>
            </a:r>
            <a:r>
              <a:rPr lang="en-US" sz="2000" dirty="0">
                <a:latin typeface="Rockwell"/>
                <a:cs typeface="Rockwell"/>
              </a:rPr>
              <a:t>s policy priorities </a:t>
            </a:r>
          </a:p>
        </p:txBody>
      </p:sp>
    </p:spTree>
    <p:extLst>
      <p:ext uri="{BB962C8B-B14F-4D97-AF65-F5344CB8AC3E}">
        <p14:creationId xmlns:p14="http://schemas.microsoft.com/office/powerpoint/2010/main" val="287294485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fontScale="90000"/>
          </a:bodyPr>
          <a:lstStyle/>
          <a:p>
            <a:r>
              <a:rPr lang="en-US">
                <a:latin typeface="Rockwell"/>
                <a:cs typeface="Rockwell"/>
              </a:rPr>
              <a:t>Political Parties and Congress</a:t>
            </a:r>
          </a:p>
        </p:txBody>
      </p:sp>
      <p:sp>
        <p:nvSpPr>
          <p:cNvPr id="11267" name="Content Placeholder 2"/>
          <p:cNvSpPr>
            <a:spLocks noGrp="1"/>
          </p:cNvSpPr>
          <p:nvPr>
            <p:ph idx="1"/>
          </p:nvPr>
        </p:nvSpPr>
        <p:spPr>
          <a:xfrm>
            <a:off x="0" y="1447800"/>
            <a:ext cx="5029200" cy="4754563"/>
          </a:xfrm>
        </p:spPr>
        <p:txBody>
          <a:bodyPr>
            <a:normAutofit fontScale="85000" lnSpcReduction="20000"/>
          </a:bodyPr>
          <a:lstStyle/>
          <a:p>
            <a:r>
              <a:rPr lang="en-US" dirty="0">
                <a:latin typeface="Rockwell"/>
                <a:cs typeface="Rockwell"/>
              </a:rPr>
              <a:t>Increasing role of Party</a:t>
            </a:r>
            <a:r>
              <a:rPr lang="ja-JP" altLang="en-US" dirty="0">
                <a:latin typeface="Rockwell"/>
                <a:cs typeface="Rockwell"/>
              </a:rPr>
              <a:t>’</a:t>
            </a:r>
            <a:r>
              <a:rPr lang="en-US" dirty="0">
                <a:latin typeface="Rockwell"/>
                <a:cs typeface="Rockwell"/>
              </a:rPr>
              <a:t>s in Polarized Climate</a:t>
            </a:r>
          </a:p>
          <a:p>
            <a:pPr lvl="1"/>
            <a:r>
              <a:rPr lang="en-US" dirty="0">
                <a:latin typeface="Rockwell"/>
                <a:cs typeface="Rockwell"/>
              </a:rPr>
              <a:t>Members of political parties vote along party line</a:t>
            </a:r>
          </a:p>
          <a:p>
            <a:pPr lvl="1"/>
            <a:r>
              <a:rPr lang="en-US" dirty="0">
                <a:latin typeface="Rockwell"/>
                <a:cs typeface="Rockwell"/>
              </a:rPr>
              <a:t>Members today are less likely to cross party lines to vote with the other party</a:t>
            </a:r>
          </a:p>
          <a:p>
            <a:pPr lvl="2"/>
            <a:r>
              <a:rPr lang="en-US" sz="2000" dirty="0">
                <a:latin typeface="Rockwell"/>
                <a:cs typeface="Rockwell"/>
              </a:rPr>
              <a:t>What role does gerrymandering play in this? </a:t>
            </a:r>
          </a:p>
          <a:p>
            <a:pPr lvl="2"/>
            <a:r>
              <a:rPr lang="en-US" sz="2000" dirty="0">
                <a:latin typeface="Rockwell"/>
                <a:cs typeface="Rockwell"/>
              </a:rPr>
              <a:t>What role does the influence of special interest groups play in this?  </a:t>
            </a:r>
          </a:p>
          <a:p>
            <a:pPr>
              <a:buFont typeface="Arial" charset="0"/>
              <a:buNone/>
            </a:pPr>
            <a:endParaRPr lang="en-US" dirty="0">
              <a:latin typeface="Rockwell"/>
              <a:cs typeface="Rockwell"/>
            </a:endParaRPr>
          </a:p>
        </p:txBody>
      </p:sp>
      <p:pic>
        <p:nvPicPr>
          <p:cNvPr id="11268" name="Picture 2" descr="http://www.msnbc.com/sites/msnbc/files/styles/embedded_image/public/12.20.13.2.jpg?itok=2xKoQ7_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6963" y="1524000"/>
            <a:ext cx="423703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4" descr="http://www.people-press.org/files/2014/06/PP-2014-06-12-polarization-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625" y="4191000"/>
            <a:ext cx="42703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8470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3"/>
          <p:cNvSpPr>
            <a:spLocks noGrp="1" noChangeArrowheads="1"/>
          </p:cNvSpPr>
          <p:nvPr>
            <p:ph type="title"/>
          </p:nvPr>
        </p:nvSpPr>
        <p:spPr>
          <a:xfrm>
            <a:off x="762000" y="0"/>
            <a:ext cx="7772400" cy="609600"/>
          </a:xfrm>
        </p:spPr>
        <p:txBody>
          <a:bodyPr>
            <a:normAutofit fontScale="90000"/>
          </a:bodyPr>
          <a:lstStyle/>
          <a:p>
            <a:r>
              <a:rPr lang="en-US">
                <a:latin typeface="Rockwell"/>
                <a:cs typeface="Rockwell"/>
              </a:rPr>
              <a:t>Party Polarization</a:t>
            </a:r>
          </a:p>
        </p:txBody>
      </p:sp>
      <p:sp>
        <p:nvSpPr>
          <p:cNvPr id="33794" name="Content Placeholder 4"/>
          <p:cNvSpPr>
            <a:spLocks noGrp="1" noChangeArrowheads="1"/>
          </p:cNvSpPr>
          <p:nvPr>
            <p:ph sz="half" idx="1"/>
          </p:nvPr>
        </p:nvSpPr>
        <p:spPr>
          <a:xfrm>
            <a:off x="0" y="762000"/>
            <a:ext cx="5638800" cy="3124200"/>
          </a:xfrm>
        </p:spPr>
        <p:txBody>
          <a:bodyPr>
            <a:normAutofit lnSpcReduction="10000"/>
          </a:bodyPr>
          <a:lstStyle/>
          <a:p>
            <a:r>
              <a:rPr lang="en-US" sz="1800" dirty="0">
                <a:latin typeface="Rockwell"/>
                <a:cs typeface="Rockwell"/>
              </a:rPr>
              <a:t>Ideological distance between the political parties</a:t>
            </a:r>
          </a:p>
          <a:p>
            <a:r>
              <a:rPr lang="en-US" sz="1800" dirty="0">
                <a:latin typeface="Rockwell"/>
                <a:cs typeface="Rockwell"/>
              </a:rPr>
              <a:t>Causes</a:t>
            </a:r>
          </a:p>
          <a:p>
            <a:pPr lvl="1"/>
            <a:r>
              <a:rPr lang="en-US" sz="1600" dirty="0">
                <a:latin typeface="Rockwell"/>
                <a:cs typeface="Rockwell"/>
              </a:rPr>
              <a:t>Gerrymandering</a:t>
            </a:r>
          </a:p>
          <a:p>
            <a:pPr lvl="1"/>
            <a:r>
              <a:rPr lang="en-US" sz="1600" dirty="0">
                <a:latin typeface="Rockwell"/>
                <a:cs typeface="Rockwell"/>
              </a:rPr>
              <a:t>“</a:t>
            </a:r>
            <a:r>
              <a:rPr lang="en-US" sz="1600" dirty="0" err="1">
                <a:latin typeface="Rockwell"/>
                <a:cs typeface="Rockwell"/>
              </a:rPr>
              <a:t>Primaried</a:t>
            </a:r>
            <a:r>
              <a:rPr lang="en-US" sz="1600" dirty="0">
                <a:latin typeface="Rockwell"/>
                <a:cs typeface="Rockwell"/>
              </a:rPr>
              <a:t>”</a:t>
            </a:r>
          </a:p>
          <a:p>
            <a:pPr lvl="1"/>
            <a:r>
              <a:rPr lang="en-US" sz="1600" dirty="0">
                <a:latin typeface="Rockwell"/>
                <a:cs typeface="Rockwell"/>
              </a:rPr>
              <a:t>Media-Driven Ideological Conflicts</a:t>
            </a:r>
          </a:p>
          <a:p>
            <a:pPr lvl="1"/>
            <a:r>
              <a:rPr lang="en-US" sz="1600" dirty="0">
                <a:latin typeface="Rockwell"/>
                <a:cs typeface="Rockwell"/>
              </a:rPr>
              <a:t>Single-Issue Interest Groups</a:t>
            </a:r>
          </a:p>
          <a:p>
            <a:pPr lvl="1"/>
            <a:r>
              <a:rPr lang="en-US" sz="1600" dirty="0">
                <a:latin typeface="Rockwell"/>
                <a:cs typeface="Rockwell"/>
              </a:rPr>
              <a:t>Citizens United</a:t>
            </a:r>
            <a:r>
              <a:rPr lang="en-US" sz="1600" i="0" dirty="0">
                <a:latin typeface="Rockwell"/>
                <a:cs typeface="Rockwell"/>
              </a:rPr>
              <a:t> / Rise</a:t>
            </a:r>
            <a:r>
              <a:rPr lang="en-US" sz="1600" dirty="0">
                <a:latin typeface="Rockwell"/>
                <a:cs typeface="Rockwell"/>
              </a:rPr>
              <a:t> of Super PACs</a:t>
            </a:r>
          </a:p>
          <a:p>
            <a:r>
              <a:rPr lang="en-US" sz="1800" dirty="0">
                <a:latin typeface="Rockwell"/>
                <a:cs typeface="Rockwell"/>
              </a:rPr>
              <a:t>Effects</a:t>
            </a:r>
          </a:p>
          <a:p>
            <a:pPr lvl="1"/>
            <a:r>
              <a:rPr lang="en-US" sz="1600" dirty="0">
                <a:latin typeface="Rockwell"/>
                <a:cs typeface="Rockwell"/>
              </a:rPr>
              <a:t>Gridlock</a:t>
            </a:r>
          </a:p>
          <a:p>
            <a:pPr lvl="1"/>
            <a:r>
              <a:rPr lang="en-US" sz="1600" dirty="0">
                <a:latin typeface="Rockwell"/>
                <a:cs typeface="Rockwell"/>
              </a:rPr>
              <a:t>Lack of compromise</a:t>
            </a:r>
          </a:p>
        </p:txBody>
      </p:sp>
      <p:pic>
        <p:nvPicPr>
          <p:cNvPr id="33795" name="Content Placeholder 5" descr="imrs.php.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638800" y="838200"/>
            <a:ext cx="3124200" cy="2928938"/>
          </a:xfrm>
        </p:spPr>
      </p:pic>
      <p:pic>
        <p:nvPicPr>
          <p:cNvPr id="33796" name="Picture 6" descr="imrs1.ph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797300"/>
            <a:ext cx="3124200"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7" descr="PP-2014-06-12-polarization-1-0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879850"/>
            <a:ext cx="4648200"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7151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dirty="0" smtClean="0">
                <a:hlinkClick r:id="rId2"/>
              </a:rPr>
              <a:t>Video 1</a:t>
            </a:r>
            <a:endParaRPr lang="en-US" dirty="0" smtClean="0"/>
          </a:p>
          <a:p>
            <a:endParaRPr lang="en-US" dirty="0"/>
          </a:p>
          <a:p>
            <a:r>
              <a:rPr lang="en-US" dirty="0" smtClean="0">
                <a:hlinkClick r:id="rId3"/>
              </a:rPr>
              <a:t>Video 2</a:t>
            </a:r>
            <a:endParaRPr lang="en-US" dirty="0"/>
          </a:p>
        </p:txBody>
      </p:sp>
    </p:spTree>
    <p:extLst>
      <p:ext uri="{BB962C8B-B14F-4D97-AF65-F5344CB8AC3E}">
        <p14:creationId xmlns:p14="http://schemas.microsoft.com/office/powerpoint/2010/main" val="419763975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0"/>
            <a:ext cx="8229600" cy="1143000"/>
          </a:xfrm>
        </p:spPr>
        <p:txBody>
          <a:bodyPr/>
          <a:lstStyle/>
          <a:p>
            <a:r>
              <a:rPr lang="en-US">
                <a:latin typeface="Rockwell"/>
                <a:cs typeface="Rockwell"/>
              </a:rPr>
              <a:t>Political Gridlock</a:t>
            </a:r>
          </a:p>
        </p:txBody>
      </p:sp>
      <p:sp>
        <p:nvSpPr>
          <p:cNvPr id="19459" name="Content Placeholder 2"/>
          <p:cNvSpPr>
            <a:spLocks noGrp="1"/>
          </p:cNvSpPr>
          <p:nvPr>
            <p:ph idx="1"/>
          </p:nvPr>
        </p:nvSpPr>
        <p:spPr>
          <a:xfrm>
            <a:off x="457200" y="1325562"/>
            <a:ext cx="8229600" cy="4525963"/>
          </a:xfrm>
        </p:spPr>
        <p:txBody>
          <a:bodyPr>
            <a:normAutofit/>
          </a:bodyPr>
          <a:lstStyle/>
          <a:p>
            <a:r>
              <a:rPr lang="en-US" sz="2800" dirty="0">
                <a:latin typeface="Rockwell"/>
                <a:cs typeface="Rockwell"/>
              </a:rPr>
              <a:t>By Constitutional Design or Obstructionism</a:t>
            </a:r>
          </a:p>
          <a:p>
            <a:pPr lvl="1"/>
            <a:r>
              <a:rPr lang="en-US" sz="2400" dirty="0">
                <a:latin typeface="Rockwell"/>
                <a:cs typeface="Rockwell"/>
              </a:rPr>
              <a:t>Filibuster used a record number of times by Republican Senators against Pres. Obama</a:t>
            </a:r>
          </a:p>
          <a:p>
            <a:r>
              <a:rPr lang="en-US" sz="2800" dirty="0">
                <a:latin typeface="Rockwell"/>
                <a:cs typeface="Rockwell"/>
              </a:rPr>
              <a:t>Current Event; Supreme Court Vacancy</a:t>
            </a:r>
          </a:p>
        </p:txBody>
      </p:sp>
      <p:pic>
        <p:nvPicPr>
          <p:cNvPr id="19460" name="Picture 2" descr="http://www.motherjones.com/files/filibuster-dead-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692525"/>
            <a:ext cx="4843463"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4" descr="http://www.motherjones.com/files/filibuster-dead-02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060825"/>
            <a:ext cx="4267200"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7917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r>
              <a:rPr lang="en-US">
                <a:latin typeface="Rockwell"/>
                <a:cs typeface="Rockwell"/>
              </a:rPr>
              <a:t>Effects of Divided Government</a:t>
            </a:r>
          </a:p>
        </p:txBody>
      </p:sp>
      <p:sp>
        <p:nvSpPr>
          <p:cNvPr id="18435" name="Content Placeholder 2"/>
          <p:cNvSpPr>
            <a:spLocks noGrp="1"/>
          </p:cNvSpPr>
          <p:nvPr>
            <p:ph idx="1"/>
          </p:nvPr>
        </p:nvSpPr>
        <p:spPr>
          <a:xfrm>
            <a:off x="304800" y="1295400"/>
            <a:ext cx="8610600" cy="4830763"/>
          </a:xfrm>
        </p:spPr>
        <p:txBody>
          <a:bodyPr>
            <a:normAutofit fontScale="92500" lnSpcReduction="10000"/>
          </a:bodyPr>
          <a:lstStyle/>
          <a:p>
            <a:r>
              <a:rPr lang="en-US" i="1" dirty="0">
                <a:latin typeface="Rockwell"/>
                <a:cs typeface="Rockwell"/>
              </a:rPr>
              <a:t>Effects of Divided Government</a:t>
            </a:r>
          </a:p>
          <a:p>
            <a:pPr lvl="1"/>
            <a:r>
              <a:rPr lang="en-US" dirty="0">
                <a:latin typeface="Rockwell"/>
                <a:cs typeface="Rockwell"/>
              </a:rPr>
              <a:t>↑partisanship = less compromise…when compromise needed</a:t>
            </a:r>
          </a:p>
          <a:p>
            <a:pPr lvl="2"/>
            <a:r>
              <a:rPr lang="en-US" dirty="0">
                <a:latin typeface="Rockwell"/>
                <a:cs typeface="Rockwell"/>
              </a:rPr>
              <a:t>Impact of gerrymandering?</a:t>
            </a:r>
          </a:p>
          <a:p>
            <a:pPr lvl="1"/>
            <a:r>
              <a:rPr lang="en-US" dirty="0">
                <a:latin typeface="Rockwell"/>
                <a:cs typeface="Rockwell"/>
              </a:rPr>
              <a:t>Legislative Gridlock</a:t>
            </a:r>
          </a:p>
          <a:p>
            <a:pPr lvl="2"/>
            <a:r>
              <a:rPr lang="en-US" dirty="0">
                <a:latin typeface="Rockwell"/>
                <a:cs typeface="Rockwell"/>
              </a:rPr>
              <a:t>Can’t get anything major passed</a:t>
            </a:r>
          </a:p>
          <a:p>
            <a:pPr lvl="2"/>
            <a:r>
              <a:rPr lang="en-US" dirty="0">
                <a:latin typeface="Rockwell"/>
                <a:cs typeface="Rockwell"/>
              </a:rPr>
              <a:t>Gun control; debt ceiling; tax policy; climate change; infrastructure; immigration reform…and the list goes on…</a:t>
            </a:r>
          </a:p>
          <a:p>
            <a:pPr lvl="1"/>
            <a:r>
              <a:rPr lang="en-US" dirty="0">
                <a:latin typeface="Rockwell"/>
                <a:cs typeface="Rockwell"/>
              </a:rPr>
              <a:t>President difficulties getting nominations approved</a:t>
            </a:r>
          </a:p>
          <a:p>
            <a:pPr lvl="1"/>
            <a:r>
              <a:rPr lang="en-US" dirty="0">
                <a:latin typeface="Rockwell"/>
                <a:cs typeface="Rockwell"/>
              </a:rPr>
              <a:t>More distrust of govt.</a:t>
            </a:r>
            <a:endParaRPr lang="en-US" sz="3600" dirty="0">
              <a:latin typeface="Rockwell"/>
              <a:cs typeface="Rockwell"/>
            </a:endParaRPr>
          </a:p>
          <a:p>
            <a:endParaRPr lang="en-US" dirty="0">
              <a:latin typeface="Rockwell"/>
              <a:cs typeface="Rockwell"/>
            </a:endParaRPr>
          </a:p>
        </p:txBody>
      </p:sp>
    </p:spTree>
    <p:extLst>
      <p:ext uri="{BB962C8B-B14F-4D97-AF65-F5344CB8AC3E}">
        <p14:creationId xmlns:p14="http://schemas.microsoft.com/office/powerpoint/2010/main" val="242822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pPr eaLnBrk="1" hangingPunct="1"/>
            <a:r>
              <a:rPr lang="en-US">
                <a:latin typeface="Rockwell"/>
                <a:cs typeface="Rockwell"/>
              </a:rPr>
              <a:t>Washington’s Farewell Address</a:t>
            </a:r>
          </a:p>
        </p:txBody>
      </p:sp>
      <p:sp>
        <p:nvSpPr>
          <p:cNvPr id="5123" name="Content Placeholder 2"/>
          <p:cNvSpPr>
            <a:spLocks noGrp="1"/>
          </p:cNvSpPr>
          <p:nvPr>
            <p:ph idx="1"/>
          </p:nvPr>
        </p:nvSpPr>
        <p:spPr/>
        <p:txBody>
          <a:bodyPr/>
          <a:lstStyle/>
          <a:p>
            <a:pPr eaLnBrk="1" hangingPunct="1"/>
            <a:r>
              <a:rPr lang="en-US" dirty="0">
                <a:latin typeface="Rockwell"/>
                <a:cs typeface="Rockwell"/>
              </a:rPr>
              <a:t>Why was Washington against political parties?</a:t>
            </a:r>
          </a:p>
          <a:p>
            <a:pPr eaLnBrk="1" hangingPunct="1"/>
            <a:r>
              <a:rPr lang="en-US" dirty="0">
                <a:latin typeface="Rockwell"/>
                <a:cs typeface="Rockwell"/>
              </a:rPr>
              <a:t>FACTIONS</a:t>
            </a:r>
          </a:p>
          <a:p>
            <a:pPr lvl="1" eaLnBrk="1" hangingPunct="1"/>
            <a:r>
              <a:rPr lang="en-US" dirty="0">
                <a:latin typeface="Rockwell"/>
                <a:cs typeface="Rockwell"/>
              </a:rPr>
              <a:t>"It serves to distract the Public Councils, and enfeeble the Public Administration....agitates the Community with ill-founded jealousies and false alarms; kindles the animosity of one....against another” -- G.W.</a:t>
            </a:r>
          </a:p>
        </p:txBody>
      </p:sp>
    </p:spTree>
    <p:extLst>
      <p:ext uri="{BB962C8B-B14F-4D97-AF65-F5344CB8AC3E}">
        <p14:creationId xmlns:p14="http://schemas.microsoft.com/office/powerpoint/2010/main" val="20088936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0" y="0"/>
            <a:ext cx="9144000" cy="990600"/>
          </a:xfrm>
        </p:spPr>
        <p:txBody>
          <a:bodyPr>
            <a:normAutofit fontScale="90000"/>
          </a:bodyPr>
          <a:lstStyle/>
          <a:p>
            <a:r>
              <a:rPr lang="en-US">
                <a:latin typeface="Rockwell"/>
                <a:cs typeface="Rockwell"/>
              </a:rPr>
              <a:t>Constitutionality of Political Parties</a:t>
            </a:r>
          </a:p>
        </p:txBody>
      </p:sp>
      <p:sp>
        <p:nvSpPr>
          <p:cNvPr id="34818" name="Rectangle 3"/>
          <p:cNvSpPr>
            <a:spLocks noGrp="1" noChangeArrowheads="1"/>
          </p:cNvSpPr>
          <p:nvPr>
            <p:ph sz="half" idx="1"/>
          </p:nvPr>
        </p:nvSpPr>
        <p:spPr>
          <a:xfrm>
            <a:off x="152400" y="1066800"/>
            <a:ext cx="4419600" cy="5638800"/>
          </a:xfrm>
        </p:spPr>
        <p:txBody>
          <a:bodyPr/>
          <a:lstStyle/>
          <a:p>
            <a:pPr>
              <a:lnSpc>
                <a:spcPct val="90000"/>
              </a:lnSpc>
            </a:pPr>
            <a:r>
              <a:rPr lang="en-US" sz="2400" dirty="0">
                <a:latin typeface="Rockwell"/>
                <a:cs typeface="Rockwell"/>
              </a:rPr>
              <a:t>The U.S. Constitution does not include any reference to political parties</a:t>
            </a:r>
          </a:p>
          <a:p>
            <a:pPr>
              <a:lnSpc>
                <a:spcPct val="90000"/>
              </a:lnSpc>
            </a:pPr>
            <a:r>
              <a:rPr lang="en-US" sz="2400" dirty="0">
                <a:latin typeface="Rockwell"/>
                <a:cs typeface="Rockwell"/>
              </a:rPr>
              <a:t>Federalist #10 by James Madison warned of factions</a:t>
            </a:r>
          </a:p>
          <a:p>
            <a:pPr>
              <a:lnSpc>
                <a:spcPct val="90000"/>
              </a:lnSpc>
            </a:pPr>
            <a:r>
              <a:rPr lang="en-US" sz="2400" dirty="0">
                <a:latin typeface="Rockwell"/>
                <a:cs typeface="Rockwell"/>
              </a:rPr>
              <a:t>George Washington’s Farewell Address warned of partisan politics</a:t>
            </a:r>
          </a:p>
          <a:p>
            <a:pPr lvl="1">
              <a:lnSpc>
                <a:spcPct val="90000"/>
              </a:lnSpc>
            </a:pPr>
            <a:r>
              <a:rPr lang="en-US" sz="2000" dirty="0">
                <a:latin typeface="Rockwell"/>
                <a:cs typeface="Rockwell"/>
              </a:rPr>
              <a:t>Threatens national unity and popular government</a:t>
            </a:r>
          </a:p>
          <a:p>
            <a:pPr>
              <a:lnSpc>
                <a:spcPct val="90000"/>
              </a:lnSpc>
            </a:pPr>
            <a:r>
              <a:rPr lang="en-US" sz="2400" dirty="0">
                <a:latin typeface="Rockwell"/>
                <a:cs typeface="Rockwell"/>
              </a:rPr>
              <a:t>Federalists and Anti-Federalists originated two-party system in U.S.</a:t>
            </a:r>
          </a:p>
        </p:txBody>
      </p:sp>
      <p:pic>
        <p:nvPicPr>
          <p:cNvPr id="34819" name="Content Placeholder 4" descr="6949fff3417a3141e60ef5a96ea8c79d199ab567699dcc9bd536879371ad9259.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24400" y="1828800"/>
            <a:ext cx="4187825" cy="2362200"/>
          </a:xfrm>
        </p:spPr>
      </p:pic>
    </p:spTree>
    <p:extLst>
      <p:ext uri="{BB962C8B-B14F-4D97-AF65-F5344CB8AC3E}">
        <p14:creationId xmlns:p14="http://schemas.microsoft.com/office/powerpoint/2010/main" val="65357406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026"/>
          <p:cNvSpPr>
            <a:spLocks noGrp="1" noChangeArrowheads="1"/>
          </p:cNvSpPr>
          <p:nvPr>
            <p:ph type="title"/>
          </p:nvPr>
        </p:nvSpPr>
        <p:spPr>
          <a:xfrm>
            <a:off x="685800" y="0"/>
            <a:ext cx="7772400" cy="609600"/>
          </a:xfrm>
        </p:spPr>
        <p:txBody>
          <a:bodyPr>
            <a:normAutofit fontScale="90000"/>
          </a:bodyPr>
          <a:lstStyle/>
          <a:p>
            <a:r>
              <a:rPr lang="en-US">
                <a:latin typeface="Rockwell"/>
                <a:cs typeface="Rockwell"/>
              </a:rPr>
              <a:t>Party Platforms</a:t>
            </a:r>
          </a:p>
        </p:txBody>
      </p:sp>
      <p:graphicFrame>
        <p:nvGraphicFramePr>
          <p:cNvPr id="13359" name="Group 1071"/>
          <p:cNvGraphicFramePr>
            <a:graphicFrameLocks noGrp="1"/>
          </p:cNvGraphicFramePr>
          <p:nvPr>
            <p:ph type="tbl" idx="1"/>
            <p:extLst>
              <p:ext uri="{D42A27DB-BD31-4B8C-83A1-F6EECF244321}">
                <p14:modId xmlns:p14="http://schemas.microsoft.com/office/powerpoint/2010/main" val="1539242328"/>
              </p:ext>
            </p:extLst>
          </p:nvPr>
        </p:nvGraphicFramePr>
        <p:xfrm>
          <a:off x="0" y="611188"/>
          <a:ext cx="9144000" cy="6459553"/>
        </p:xfrm>
        <a:graphic>
          <a:graphicData uri="http://schemas.openxmlformats.org/drawingml/2006/table">
            <a:tbl>
              <a:tblPr/>
              <a:tblGrid>
                <a:gridCol w="4572000"/>
                <a:gridCol w="4572000"/>
              </a:tblGrid>
              <a:tr h="457200">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charset="0"/>
                        <a:buNone/>
                        <a:tabLst/>
                      </a:pPr>
                      <a:r>
                        <a:rPr kumimoji="0" lang="en-US" sz="2400" b="0" i="1" u="none" strike="noStrike" cap="none" normalizeH="0" baseline="0" dirty="0">
                          <a:ln>
                            <a:noFill/>
                          </a:ln>
                          <a:solidFill>
                            <a:schemeClr val="tx1"/>
                          </a:solidFill>
                          <a:effectLst/>
                          <a:latin typeface="Rockwell"/>
                          <a:ea typeface="ＭＳ Ｐゴシック" charset="0"/>
                          <a:cs typeface="Rockwell"/>
                        </a:rPr>
                        <a:t>DEMOCRATS</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charset="0"/>
                        <a:buNone/>
                        <a:tabLst/>
                      </a:pPr>
                      <a:r>
                        <a:rPr kumimoji="0" lang="en-US" sz="2400" b="0" i="1" u="none" strike="noStrike" cap="none" normalizeH="0" baseline="0">
                          <a:ln>
                            <a:noFill/>
                          </a:ln>
                          <a:solidFill>
                            <a:schemeClr val="tx1"/>
                          </a:solidFill>
                          <a:effectLst/>
                          <a:latin typeface="Rockwell"/>
                          <a:ea typeface="ＭＳ Ｐゴシック" charset="0"/>
                          <a:cs typeface="Rockwell"/>
                        </a:rPr>
                        <a:t>REPUBLICANS</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0"/>
                        <a:buNone/>
                        <a:tabLst/>
                      </a:pPr>
                      <a:r>
                        <a:rPr kumimoji="0" lang="en-US" sz="1800" b="0" i="1" u="none" strike="noStrike" cap="none" normalizeH="0" baseline="0" dirty="0">
                          <a:ln>
                            <a:noFill/>
                          </a:ln>
                          <a:solidFill>
                            <a:schemeClr val="tx1"/>
                          </a:solidFill>
                          <a:effectLst/>
                          <a:latin typeface="Rockwell"/>
                          <a:ea typeface="ＭＳ Ｐゴシック" charset="0"/>
                          <a:cs typeface="Rockwell"/>
                        </a:rPr>
                        <a:t>Minimum wages; tax increases on upper-class</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0"/>
                        <a:buNone/>
                        <a:tabLst/>
                      </a:pPr>
                      <a:r>
                        <a:rPr kumimoji="0" lang="en-US" sz="1800" b="0" i="1" u="none" strike="noStrike" cap="none" normalizeH="0" baseline="0">
                          <a:ln>
                            <a:noFill/>
                          </a:ln>
                          <a:solidFill>
                            <a:schemeClr val="tx1"/>
                          </a:solidFill>
                          <a:effectLst/>
                          <a:latin typeface="Rockwell"/>
                          <a:ea typeface="ＭＳ Ｐゴシック" charset="0"/>
                          <a:cs typeface="Rockwell"/>
                        </a:rPr>
                        <a:t>Wages based on free market; no tax increases</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0"/>
                        <a:buNone/>
                        <a:tabLst/>
                      </a:pPr>
                      <a:r>
                        <a:rPr kumimoji="0" lang="en-US" sz="1800" b="0" i="1" u="none" strike="noStrike" cap="none" normalizeH="0" baseline="0">
                          <a:ln>
                            <a:noFill/>
                          </a:ln>
                          <a:solidFill>
                            <a:schemeClr val="tx1"/>
                          </a:solidFill>
                          <a:effectLst/>
                          <a:latin typeface="Rockwell"/>
                          <a:ea typeface="ＭＳ Ｐゴシック" charset="0"/>
                          <a:cs typeface="Rockwell"/>
                        </a:rPr>
                        <a:t>Support Roe v. Wade; pro-choice; support Planned Parenthood</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0"/>
                        <a:buNone/>
                        <a:tabLst/>
                      </a:pPr>
                      <a:r>
                        <a:rPr kumimoji="0" lang="en-US" sz="1800" b="0" i="1" u="none" strike="noStrike" cap="none" normalizeH="0" baseline="0">
                          <a:ln>
                            <a:noFill/>
                          </a:ln>
                          <a:solidFill>
                            <a:schemeClr val="tx1"/>
                          </a:solidFill>
                          <a:effectLst/>
                          <a:latin typeface="Rockwell"/>
                          <a:ea typeface="ＭＳ Ｐゴシック" charset="0"/>
                          <a:cs typeface="Rockwell"/>
                        </a:rPr>
                        <a:t>Overturn Roe v. Wade; pro-life; eliminate funding for Planned Parenthood</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0"/>
                        <a:buNone/>
                        <a:tabLst/>
                      </a:pPr>
                      <a:r>
                        <a:rPr kumimoji="0" lang="en-US" sz="1800" b="0" i="1" u="none" strike="noStrike" cap="none" normalizeH="0" baseline="0">
                          <a:ln>
                            <a:noFill/>
                          </a:ln>
                          <a:solidFill>
                            <a:schemeClr val="tx1"/>
                          </a:solidFill>
                          <a:effectLst/>
                          <a:latin typeface="Rockwell"/>
                          <a:ea typeface="ＭＳ Ｐゴシック" charset="0"/>
                          <a:cs typeface="Rockwell"/>
                        </a:rPr>
                        <a:t>Decrease defense spending; make military more efficient</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0"/>
                        <a:buNone/>
                        <a:tabLst/>
                      </a:pPr>
                      <a:r>
                        <a:rPr kumimoji="0" lang="en-US" sz="1800" b="0" i="1" u="none" strike="noStrike" cap="none" normalizeH="0" baseline="0">
                          <a:ln>
                            <a:noFill/>
                          </a:ln>
                          <a:solidFill>
                            <a:schemeClr val="tx1"/>
                          </a:solidFill>
                          <a:effectLst/>
                          <a:latin typeface="Rockwell"/>
                          <a:ea typeface="ＭＳ Ｐゴシック" charset="0"/>
                          <a:cs typeface="Rockwell"/>
                        </a:rPr>
                        <a:t>Defense and security a priority; increase defense spending</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0"/>
                        <a:buNone/>
                        <a:tabLst/>
                      </a:pPr>
                      <a:r>
                        <a:rPr kumimoji="0" lang="en-US" sz="1800" b="0" i="1" u="none" strike="noStrike" cap="none" normalizeH="0" baseline="0" dirty="0">
                          <a:ln>
                            <a:noFill/>
                          </a:ln>
                          <a:solidFill>
                            <a:schemeClr val="tx1"/>
                          </a:solidFill>
                          <a:effectLst/>
                          <a:latin typeface="Rockwell"/>
                          <a:ea typeface="ＭＳ Ｐゴシック" charset="0"/>
                          <a:cs typeface="Rockwell"/>
                        </a:rPr>
                        <a:t>Support equality and affirmative action programs; support same-sex benefits</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0"/>
                        <a:buNone/>
                        <a:tabLst/>
                      </a:pPr>
                      <a:r>
                        <a:rPr kumimoji="0" lang="en-US" sz="1800" b="0" i="1" u="none" strike="noStrike" cap="none" normalizeH="0" baseline="0">
                          <a:ln>
                            <a:noFill/>
                          </a:ln>
                          <a:solidFill>
                            <a:schemeClr val="tx1"/>
                          </a:solidFill>
                          <a:effectLst/>
                          <a:latin typeface="Rockwell"/>
                          <a:ea typeface="ＭＳ Ｐゴシック" charset="0"/>
                          <a:cs typeface="Rockwell"/>
                        </a:rPr>
                        <a:t>Against racial quotas; support </a:t>
                      </a:r>
                      <a:r>
                        <a:rPr kumimoji="0" lang="ja-JP" altLang="en-US" sz="1800" b="0" i="1" u="none" strike="noStrike" cap="none" normalizeH="0" baseline="0">
                          <a:ln>
                            <a:noFill/>
                          </a:ln>
                          <a:solidFill>
                            <a:schemeClr val="tx1"/>
                          </a:solidFill>
                          <a:effectLst/>
                          <a:latin typeface="Rockwell"/>
                          <a:ea typeface="ＭＳ Ｐゴシック" charset="0"/>
                          <a:cs typeface="Rockwell"/>
                        </a:rPr>
                        <a:t>”</a:t>
                      </a:r>
                      <a:r>
                        <a:rPr kumimoji="0" lang="en-US" sz="1800" b="0" i="1" u="none" strike="noStrike" cap="none" normalizeH="0" baseline="0">
                          <a:ln>
                            <a:noFill/>
                          </a:ln>
                          <a:solidFill>
                            <a:schemeClr val="tx1"/>
                          </a:solidFill>
                          <a:effectLst/>
                          <a:latin typeface="Rockwell"/>
                          <a:ea typeface="ＭＳ Ｐゴシック" charset="0"/>
                          <a:cs typeface="Rockwell"/>
                        </a:rPr>
                        <a:t>traditional</a:t>
                      </a:r>
                      <a:r>
                        <a:rPr kumimoji="0" lang="ja-JP" altLang="en-US" sz="1800" b="0" i="1" u="none" strike="noStrike" cap="none" normalizeH="0" baseline="0">
                          <a:ln>
                            <a:noFill/>
                          </a:ln>
                          <a:solidFill>
                            <a:schemeClr val="tx1"/>
                          </a:solidFill>
                          <a:effectLst/>
                          <a:latin typeface="Rockwell"/>
                          <a:ea typeface="ＭＳ Ｐゴシック" charset="0"/>
                          <a:cs typeface="Rockwell"/>
                        </a:rPr>
                        <a:t>”</a:t>
                      </a:r>
                      <a:r>
                        <a:rPr kumimoji="0" lang="en-US" sz="1800" b="0" i="1" u="none" strike="noStrike" cap="none" normalizeH="0" baseline="0">
                          <a:ln>
                            <a:noFill/>
                          </a:ln>
                          <a:solidFill>
                            <a:schemeClr val="tx1"/>
                          </a:solidFill>
                          <a:effectLst/>
                          <a:latin typeface="Rockwell"/>
                          <a:ea typeface="ＭＳ Ｐゴシック" charset="0"/>
                          <a:cs typeface="Rockwell"/>
                        </a:rPr>
                        <a:t> marriage and family roles</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113">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0"/>
                        <a:buNone/>
                        <a:tabLst/>
                      </a:pPr>
                      <a:r>
                        <a:rPr kumimoji="0" lang="en-US" sz="1800" b="0" i="1" u="none" strike="noStrike" cap="none" normalizeH="0" baseline="0">
                          <a:ln>
                            <a:noFill/>
                          </a:ln>
                          <a:solidFill>
                            <a:schemeClr val="tx1"/>
                          </a:solidFill>
                          <a:effectLst/>
                          <a:latin typeface="Rockwell"/>
                          <a:ea typeface="ＭＳ Ｐゴシック" charset="0"/>
                          <a:cs typeface="Rockwell"/>
                        </a:rPr>
                        <a:t>Favor gun control</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0"/>
                        <a:buNone/>
                        <a:tabLst/>
                      </a:pPr>
                      <a:r>
                        <a:rPr kumimoji="0" lang="en-US" sz="1800" b="0" i="1" u="none" strike="noStrike" cap="none" normalizeH="0" baseline="0">
                          <a:ln>
                            <a:noFill/>
                          </a:ln>
                          <a:solidFill>
                            <a:schemeClr val="tx1"/>
                          </a:solidFill>
                          <a:effectLst/>
                          <a:latin typeface="Rockwell"/>
                          <a:ea typeface="ＭＳ Ｐゴシック" charset="0"/>
                          <a:cs typeface="Rockwell"/>
                        </a:rPr>
                        <a:t>Favor gun rights</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0"/>
                        <a:buNone/>
                        <a:tabLst/>
                      </a:pPr>
                      <a:r>
                        <a:rPr kumimoji="0" lang="en-US" sz="1800" b="0" i="1" u="none" strike="noStrike" cap="none" normalizeH="0" baseline="0" dirty="0">
                          <a:ln>
                            <a:noFill/>
                          </a:ln>
                          <a:solidFill>
                            <a:schemeClr val="tx1"/>
                          </a:solidFill>
                          <a:effectLst/>
                          <a:latin typeface="Rockwell"/>
                          <a:ea typeface="ＭＳ Ｐゴシック" charset="0"/>
                          <a:cs typeface="Rockwell"/>
                        </a:rPr>
                        <a:t>Against the Patriot Act based on restrictions of civil liberties</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0"/>
                        <a:buNone/>
                        <a:tabLst/>
                      </a:pPr>
                      <a:r>
                        <a:rPr kumimoji="0" lang="en-US" sz="1800" b="0" i="1" u="none" strike="noStrike" cap="none" normalizeH="0" baseline="0">
                          <a:ln>
                            <a:noFill/>
                          </a:ln>
                          <a:solidFill>
                            <a:schemeClr val="tx1"/>
                          </a:solidFill>
                          <a:effectLst/>
                          <a:latin typeface="Rockwell"/>
                          <a:ea typeface="ＭＳ Ｐゴシック" charset="0"/>
                          <a:cs typeface="Rockwell"/>
                        </a:rPr>
                        <a:t>Favor security measures of the Patriot Act</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0"/>
                        <a:buNone/>
                        <a:tabLst/>
                      </a:pPr>
                      <a:r>
                        <a:rPr kumimoji="0" lang="en-US" sz="1800" b="0" i="1" u="none" strike="noStrike" cap="none" normalizeH="0" baseline="0" dirty="0">
                          <a:ln>
                            <a:noFill/>
                          </a:ln>
                          <a:solidFill>
                            <a:schemeClr val="tx1"/>
                          </a:solidFill>
                          <a:effectLst/>
                          <a:latin typeface="Rockwell"/>
                          <a:ea typeface="ＭＳ Ｐゴシック" charset="0"/>
                          <a:cs typeface="Rockwell"/>
                        </a:rPr>
                        <a:t>Preserve welfare programs; oppose privatization of social security</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0"/>
                        <a:buNone/>
                        <a:tabLst/>
                      </a:pPr>
                      <a:r>
                        <a:rPr kumimoji="0" lang="en-US" sz="1800" b="0" i="1" u="none" strike="noStrike" cap="none" normalizeH="0" baseline="0">
                          <a:ln>
                            <a:noFill/>
                          </a:ln>
                          <a:solidFill>
                            <a:schemeClr val="tx1"/>
                          </a:solidFill>
                          <a:effectLst/>
                          <a:latin typeface="Rockwell"/>
                          <a:ea typeface="ＭＳ Ｐゴシック" charset="0"/>
                          <a:cs typeface="Rockwell"/>
                        </a:rPr>
                        <a:t>Privatize social security; reduce government welfare programs</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0"/>
                        <a:buNone/>
                        <a:tabLst/>
                      </a:pPr>
                      <a:r>
                        <a:rPr kumimoji="0" lang="en-US" sz="1800" b="0" i="1" u="none" strike="noStrike" cap="none" normalizeH="0" baseline="0" dirty="0">
                          <a:ln>
                            <a:noFill/>
                          </a:ln>
                          <a:solidFill>
                            <a:schemeClr val="tx1"/>
                          </a:solidFill>
                          <a:effectLst/>
                          <a:latin typeface="Rockwell"/>
                          <a:ea typeface="ＭＳ Ｐゴシック" charset="0"/>
                          <a:cs typeface="Rockwell"/>
                        </a:rPr>
                        <a:t>Support environmental regulations; endorse climate change</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0"/>
                        <a:buNone/>
                        <a:tabLst/>
                      </a:pPr>
                      <a:r>
                        <a:rPr kumimoji="0" lang="en-US" sz="1800" b="0" i="1" u="none" strike="noStrike" cap="none" normalizeH="0" baseline="0">
                          <a:ln>
                            <a:noFill/>
                          </a:ln>
                          <a:solidFill>
                            <a:schemeClr val="tx1"/>
                          </a:solidFill>
                          <a:effectLst/>
                          <a:latin typeface="Rockwell"/>
                          <a:ea typeface="ＭＳ Ｐゴシック" charset="0"/>
                          <a:cs typeface="Rockwell"/>
                        </a:rPr>
                        <a:t>Reduce government regulation of energy-based industries; questionable on climate change</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0"/>
                        <a:buNone/>
                        <a:tabLst/>
                      </a:pPr>
                      <a:r>
                        <a:rPr kumimoji="0" lang="en-US" sz="1800" b="0" i="1" u="none" strike="noStrike" cap="none" normalizeH="0" baseline="0" dirty="0">
                          <a:ln>
                            <a:noFill/>
                          </a:ln>
                          <a:solidFill>
                            <a:schemeClr val="tx1"/>
                          </a:solidFill>
                          <a:effectLst/>
                          <a:latin typeface="Rockwell"/>
                          <a:ea typeface="ＭＳ Ｐゴシック" charset="0"/>
                          <a:cs typeface="Rockwell"/>
                        </a:rPr>
                        <a:t>Expand national health care coverage</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0"/>
                        <a:buNone/>
                        <a:tabLst/>
                      </a:pPr>
                      <a:r>
                        <a:rPr kumimoji="0" lang="en-US" sz="1800" b="0" i="1" u="none" strike="noStrike" cap="none" normalizeH="0" baseline="0" dirty="0">
                          <a:ln>
                            <a:noFill/>
                          </a:ln>
                          <a:solidFill>
                            <a:schemeClr val="tx1"/>
                          </a:solidFill>
                          <a:effectLst/>
                          <a:latin typeface="Rockwell"/>
                          <a:ea typeface="ＭＳ Ｐゴシック" charset="0"/>
                          <a:cs typeface="Rockwell"/>
                        </a:rPr>
                        <a:t>Health care controlled by industries</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45856356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4"/>
          <p:cNvSpPr>
            <a:spLocks noGrp="1" noChangeArrowheads="1"/>
          </p:cNvSpPr>
          <p:nvPr>
            <p:ph type="title"/>
          </p:nvPr>
        </p:nvSpPr>
        <p:spPr>
          <a:xfrm>
            <a:off x="3175" y="12700"/>
            <a:ext cx="9140825" cy="825500"/>
          </a:xfrm>
        </p:spPr>
        <p:txBody>
          <a:bodyPr/>
          <a:lstStyle/>
          <a:p>
            <a:r>
              <a:rPr lang="en-US">
                <a:latin typeface="Rockwell"/>
                <a:cs typeface="Rockwell"/>
              </a:rPr>
              <a:t>Major Political Party Bases</a:t>
            </a:r>
          </a:p>
        </p:txBody>
      </p:sp>
      <p:sp>
        <p:nvSpPr>
          <p:cNvPr id="26626" name="Text Placeholder 5"/>
          <p:cNvSpPr>
            <a:spLocks noGrp="1" noChangeArrowheads="1"/>
          </p:cNvSpPr>
          <p:nvPr>
            <p:ph type="body" idx="1"/>
          </p:nvPr>
        </p:nvSpPr>
        <p:spPr>
          <a:xfrm>
            <a:off x="500063" y="895350"/>
            <a:ext cx="4040187" cy="639763"/>
          </a:xfrm>
        </p:spPr>
        <p:txBody>
          <a:bodyPr/>
          <a:lstStyle/>
          <a:p>
            <a:r>
              <a:rPr lang="en-US">
                <a:latin typeface="Rockwell"/>
                <a:cs typeface="Rockwell"/>
              </a:rPr>
              <a:t>Democratic Party</a:t>
            </a:r>
          </a:p>
        </p:txBody>
      </p:sp>
      <p:sp>
        <p:nvSpPr>
          <p:cNvPr id="26627" name="Content Placeholder 6"/>
          <p:cNvSpPr>
            <a:spLocks noGrp="1" noChangeArrowheads="1"/>
          </p:cNvSpPr>
          <p:nvPr>
            <p:ph sz="half" idx="2"/>
          </p:nvPr>
        </p:nvSpPr>
        <p:spPr>
          <a:xfrm>
            <a:off x="152400" y="1752600"/>
            <a:ext cx="4344988" cy="5029200"/>
          </a:xfrm>
        </p:spPr>
        <p:txBody>
          <a:bodyPr/>
          <a:lstStyle/>
          <a:p>
            <a:r>
              <a:rPr lang="en-US" sz="2000" dirty="0">
                <a:latin typeface="Rockwell"/>
                <a:cs typeface="Rockwell"/>
              </a:rPr>
              <a:t>African-Americans</a:t>
            </a:r>
          </a:p>
          <a:p>
            <a:r>
              <a:rPr lang="en-US" sz="2000" dirty="0">
                <a:latin typeface="Rockwell"/>
                <a:cs typeface="Rockwell"/>
              </a:rPr>
              <a:t>LGBTQ</a:t>
            </a:r>
          </a:p>
          <a:p>
            <a:r>
              <a:rPr lang="en-US" sz="2000" dirty="0">
                <a:latin typeface="Rockwell"/>
                <a:cs typeface="Rockwell"/>
              </a:rPr>
              <a:t>Jews</a:t>
            </a:r>
          </a:p>
          <a:p>
            <a:r>
              <a:rPr lang="en-US" sz="2000" dirty="0">
                <a:latin typeface="Rockwell"/>
                <a:cs typeface="Rockwell"/>
              </a:rPr>
              <a:t>Progressive liberals</a:t>
            </a:r>
          </a:p>
          <a:p>
            <a:pPr lvl="1"/>
            <a:r>
              <a:rPr lang="en-US" sz="1800" dirty="0">
                <a:latin typeface="Rockwell"/>
                <a:cs typeface="Rockwell"/>
              </a:rPr>
              <a:t>Anti-war</a:t>
            </a:r>
          </a:p>
          <a:p>
            <a:pPr lvl="1"/>
            <a:r>
              <a:rPr lang="en-US" sz="1800" dirty="0">
                <a:latin typeface="Rockwell"/>
                <a:cs typeface="Rockwell"/>
              </a:rPr>
              <a:t>Support United Nations</a:t>
            </a:r>
          </a:p>
          <a:p>
            <a:pPr lvl="1"/>
            <a:r>
              <a:rPr lang="en-US" sz="1800" dirty="0">
                <a:latin typeface="Rockwell"/>
                <a:cs typeface="Rockwell"/>
              </a:rPr>
              <a:t>Environmentalists</a:t>
            </a:r>
          </a:p>
          <a:p>
            <a:pPr lvl="1"/>
            <a:r>
              <a:rPr lang="en-US" sz="1800" dirty="0">
                <a:latin typeface="Rockwell"/>
                <a:cs typeface="Rockwell"/>
              </a:rPr>
              <a:t>Social justice/civil rights</a:t>
            </a:r>
          </a:p>
          <a:p>
            <a:pPr lvl="1"/>
            <a:r>
              <a:rPr lang="en-US" sz="1800" dirty="0">
                <a:latin typeface="Rockwell"/>
                <a:cs typeface="Rockwell"/>
              </a:rPr>
              <a:t>Keynesian economics</a:t>
            </a:r>
          </a:p>
        </p:txBody>
      </p:sp>
      <p:sp>
        <p:nvSpPr>
          <p:cNvPr id="26628" name="Text Placeholder 7"/>
          <p:cNvSpPr>
            <a:spLocks noGrp="1" noChangeArrowheads="1"/>
          </p:cNvSpPr>
          <p:nvPr>
            <p:ph type="body" sz="quarter" idx="3"/>
          </p:nvPr>
        </p:nvSpPr>
        <p:spPr>
          <a:xfrm>
            <a:off x="4645025" y="898525"/>
            <a:ext cx="4041775" cy="639763"/>
          </a:xfrm>
        </p:spPr>
        <p:txBody>
          <a:bodyPr>
            <a:normAutofit fontScale="92500"/>
          </a:bodyPr>
          <a:lstStyle/>
          <a:p>
            <a:r>
              <a:rPr lang="en-US">
                <a:latin typeface="Rockwell"/>
                <a:cs typeface="Rockwell"/>
              </a:rPr>
              <a:t>Republican Party (GOP)</a:t>
            </a:r>
          </a:p>
        </p:txBody>
      </p:sp>
      <p:sp>
        <p:nvSpPr>
          <p:cNvPr id="26629" name="Content Placeholder 8"/>
          <p:cNvSpPr>
            <a:spLocks noGrp="1" noChangeArrowheads="1"/>
          </p:cNvSpPr>
          <p:nvPr>
            <p:ph sz="quarter" idx="4"/>
          </p:nvPr>
        </p:nvSpPr>
        <p:spPr>
          <a:xfrm>
            <a:off x="4645025" y="1752600"/>
            <a:ext cx="4346575" cy="5029200"/>
          </a:xfrm>
        </p:spPr>
        <p:txBody>
          <a:bodyPr/>
          <a:lstStyle/>
          <a:p>
            <a:r>
              <a:rPr lang="en-US" sz="1800">
                <a:latin typeface="Rockwell"/>
                <a:cs typeface="Rockwell"/>
              </a:rPr>
              <a:t>Protestant evangelicals/Christian Right</a:t>
            </a:r>
          </a:p>
          <a:p>
            <a:r>
              <a:rPr lang="en-US" sz="1800">
                <a:latin typeface="Rockwell"/>
                <a:cs typeface="Rockwell"/>
              </a:rPr>
              <a:t>Neoconservatives</a:t>
            </a:r>
          </a:p>
          <a:p>
            <a:pPr lvl="1"/>
            <a:r>
              <a:rPr lang="en-US" sz="1400">
                <a:latin typeface="Rockwell"/>
                <a:cs typeface="Rockwell"/>
              </a:rPr>
              <a:t>War hawks</a:t>
            </a:r>
          </a:p>
          <a:p>
            <a:pPr lvl="1"/>
            <a:r>
              <a:rPr lang="en-US" sz="1400">
                <a:latin typeface="Rockwell"/>
                <a:cs typeface="Rockwell"/>
              </a:rPr>
              <a:t>International interventionists</a:t>
            </a:r>
          </a:p>
          <a:p>
            <a:pPr lvl="1"/>
            <a:r>
              <a:rPr lang="en-US" sz="1400">
                <a:latin typeface="Rockwell"/>
                <a:cs typeface="Rockwell"/>
              </a:rPr>
              <a:t>Expansion of American military and defense spending</a:t>
            </a:r>
          </a:p>
          <a:p>
            <a:r>
              <a:rPr lang="en-US" sz="1800">
                <a:latin typeface="Rockwell"/>
                <a:cs typeface="Rockwell"/>
              </a:rPr>
              <a:t>Traditionalists/ Paleoconservatives</a:t>
            </a:r>
          </a:p>
          <a:p>
            <a:pPr lvl="1"/>
            <a:r>
              <a:rPr lang="en-US" sz="1600">
                <a:latin typeface="Rockwell"/>
                <a:cs typeface="Rockwell"/>
              </a:rPr>
              <a:t>Pro-life</a:t>
            </a:r>
          </a:p>
          <a:p>
            <a:pPr lvl="1"/>
            <a:r>
              <a:rPr lang="en-US" sz="1600">
                <a:latin typeface="Rockwell"/>
                <a:cs typeface="Rockwell"/>
              </a:rPr>
              <a:t>“traditional” marriage and family roles</a:t>
            </a:r>
          </a:p>
          <a:p>
            <a:pPr lvl="1"/>
            <a:r>
              <a:rPr lang="en-US" sz="1600">
                <a:latin typeface="Rockwell"/>
                <a:cs typeface="Rockwell"/>
              </a:rPr>
              <a:t>Economic nationalists</a:t>
            </a:r>
          </a:p>
          <a:p>
            <a:pPr lvl="1"/>
            <a:r>
              <a:rPr lang="en-US" sz="1600">
                <a:latin typeface="Rockwell"/>
                <a:cs typeface="Rockwell"/>
              </a:rPr>
              <a:t>Cultural conservatives</a:t>
            </a:r>
          </a:p>
          <a:p>
            <a:r>
              <a:rPr lang="en-US" sz="1800">
                <a:latin typeface="Rockwell"/>
                <a:cs typeface="Rockwell"/>
              </a:rPr>
              <a:t>Supply-Side Economics</a:t>
            </a:r>
          </a:p>
          <a:p>
            <a:pPr lvl="1"/>
            <a:r>
              <a:rPr lang="en-US" sz="1600">
                <a:latin typeface="Rockwell"/>
                <a:cs typeface="Rockwell"/>
              </a:rPr>
              <a:t>Low income and corporate taxes</a:t>
            </a:r>
          </a:p>
          <a:p>
            <a:pPr lvl="1"/>
            <a:r>
              <a:rPr lang="en-US" sz="1600">
                <a:latin typeface="Rockwell"/>
                <a:cs typeface="Rockwell"/>
              </a:rPr>
              <a:t>Limited government regulation</a:t>
            </a:r>
          </a:p>
        </p:txBody>
      </p:sp>
    </p:spTree>
    <p:extLst>
      <p:ext uri="{BB962C8B-B14F-4D97-AF65-F5344CB8AC3E}">
        <p14:creationId xmlns:p14="http://schemas.microsoft.com/office/powerpoint/2010/main" val="1364864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79124" y="1"/>
            <a:ext cx="3730875" cy="91439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Democrats</a:t>
            </a:r>
            <a:endParaRPr dirty="0"/>
          </a:p>
        </p:txBody>
      </p:sp>
      <p:pic>
        <p:nvPicPr>
          <p:cNvPr id="74" name="Google Shape;74;p15" descr="The party completely flipped. &#10;&#10;Watch the history of the Republican Party: https://www.youtube.com/watch?v=s8VOM8ET1WU&#10;&#10;Correction: A previous version of this video incorrectly indicated that the republican candidate  in 1912 was James K. Polk. It was William Taft. We regret the error. &#10;&#10;Subscribe to our channel! http://goo.gl/0bsAjO&#10;&#10;The Democratic Party is the longest-existing political party in the US, and arguably the world. But in its over 180 year existence, it's completed a remarkable ideological and geographic transformation. Originally a staunch defender of Southern slavery, the party now wins the support of most nonwhite voters. Once an advocate of rural interests against coastal elites, the party now draws much of its strength from cities and coastal areas. This video tells the tale of the Democratic Party's origins, its various metamorphoses, and the sources of its strength — and weaknesses — today.&#10;&#10;Hispanic immigration data comes from the Pew Research Center Hispanic Trends Project http://www.pewhispanic.org/interactives/hispanic-population-by-county/&#10;&#10;Vox.com is a news website that helps you cut through the noise and understand what's really driving the events in the headlines. Check out http://www.vox.com to get up to speed on everything from Kurdistan to the Kim Kardashian app. &#10;&#10;Check out our full video catalog: http://goo.gl/IZONyE&#10;Follow Vox on Twitter: http://goo.gl/XFrZ5H&#10;Or on Facebook: http://goo.gl/U2g06o" title="From white supremacy to Barack Obama: The history of the Democratic Party">
            <a:hlinkClick r:id="rId3"/>
          </p:cNvPr>
          <p:cNvPicPr preferRelativeResize="0"/>
          <p:nvPr/>
        </p:nvPicPr>
        <p:blipFill>
          <a:blip r:embed="rId4">
            <a:alphaModFix/>
          </a:blip>
          <a:stretch>
            <a:fillRect/>
          </a:stretch>
        </p:blipFill>
        <p:spPr>
          <a:xfrm>
            <a:off x="3581400" y="914400"/>
            <a:ext cx="5562600" cy="5943600"/>
          </a:xfrm>
          <a:prstGeom prst="rect">
            <a:avLst/>
          </a:prstGeom>
          <a:noFill/>
          <a:ln>
            <a:noFill/>
          </a:ln>
        </p:spPr>
      </p:pic>
      <p:sp>
        <p:nvSpPr>
          <p:cNvPr id="75" name="Google Shape;75;p15"/>
          <p:cNvSpPr txBox="1">
            <a:spLocks noGrp="1"/>
          </p:cNvSpPr>
          <p:nvPr>
            <p:ph type="body" idx="1"/>
          </p:nvPr>
        </p:nvSpPr>
        <p:spPr>
          <a:xfrm>
            <a:off x="0" y="914400"/>
            <a:ext cx="3581400" cy="5943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AutoNum type="arabicPeriod"/>
            </a:pPr>
            <a:r>
              <a:rPr lang="en" sz="2400" dirty="0"/>
              <a:t>How did the Democratic Party start and what was at least one early policy between 1800-1840?</a:t>
            </a:r>
            <a:endParaRPr sz="2400" dirty="0"/>
          </a:p>
          <a:p>
            <a:pPr marL="457200" lvl="0" indent="-317500" algn="l" rtl="0">
              <a:spcBef>
                <a:spcPts val="0"/>
              </a:spcBef>
              <a:spcAft>
                <a:spcPts val="0"/>
              </a:spcAft>
              <a:buSzPts val="1400"/>
              <a:buAutoNum type="arabicPeriod"/>
            </a:pPr>
            <a:r>
              <a:rPr lang="en" sz="2400" dirty="0"/>
              <a:t>Describe the Democrat’s views on race from the 1900s-1950s. </a:t>
            </a:r>
            <a:endParaRPr sz="2400" dirty="0"/>
          </a:p>
          <a:p>
            <a:pPr marL="457200" lvl="0" indent="-317500" algn="l" rtl="0">
              <a:spcBef>
                <a:spcPts val="0"/>
              </a:spcBef>
              <a:spcAft>
                <a:spcPts val="0"/>
              </a:spcAft>
              <a:buSzPts val="1400"/>
              <a:buAutoNum type="arabicPeriod"/>
            </a:pPr>
            <a:r>
              <a:rPr lang="en" sz="2400" dirty="0"/>
              <a:t>In what ways did the Democrats change their platform in the 1960s?</a:t>
            </a:r>
            <a:endParaRPr sz="2400" dirty="0"/>
          </a:p>
          <a:p>
            <a:pPr marL="0" lvl="0" indent="0" algn="l" rtl="0">
              <a:spcBef>
                <a:spcPts val="1600"/>
              </a:spcBef>
              <a:spcAft>
                <a:spcPts val="1600"/>
              </a:spcAft>
              <a:buNone/>
            </a:pPr>
            <a:endParaRPr sz="2400" dirty="0"/>
          </a:p>
        </p:txBody>
      </p:sp>
    </p:spTree>
    <p:extLst>
      <p:ext uri="{BB962C8B-B14F-4D97-AF65-F5344CB8AC3E}">
        <p14:creationId xmlns:p14="http://schemas.microsoft.com/office/powerpoint/2010/main" val="226812077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9624" y="-177800"/>
            <a:ext cx="3860799" cy="99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Republicans</a:t>
            </a:r>
            <a:endParaRPr dirty="0"/>
          </a:p>
        </p:txBody>
      </p:sp>
      <p:pic>
        <p:nvPicPr>
          <p:cNvPr id="81" name="Google Shape;81;p16" descr="It wasn't always this way for the Republican Party.&#10;&#10;Watch the history of the Democratic Party: https://www.youtube.com/watch?v=Z6R0NvVr164&#10;&#10;Subscribe to our channel! http://goo.gl/0bsAjO&#10;&#10;Today’s Republican Party opposes big government. It’s culturally conservative. Its demographic support is strongest among white voters, and it usually dominates elections in the South. And its 2016 presidential nominee has been heavily criticized for inciting racial tensions.&#10;&#10;But things weren’t always this way. &#10;&#10;Over the past 160 or so years, the party has undergone a remarkable transformation from the party of Abraham Lincoln… to the party of Donald Trump. &#10;&#10;Vox.com is a news website that helps you cut through the noise and understand what's really driving the events in the headlines. Check out http://www.vox.com to get up to speed on everything from Kurdistan to the Kim Kardashian app. &#10;&#10;Check out our full video catalog: http://goo.gl/IZONyE&#10;Follow Vox on Twitter: http://goo.gl/XFrZ5H&#10;Or on Facebook: http://goo.gl/U2g06o" title="How the Republican Party went from Lincoln to Trump">
            <a:hlinkClick r:id="rId3"/>
          </p:cNvPr>
          <p:cNvPicPr preferRelativeResize="0"/>
          <p:nvPr/>
        </p:nvPicPr>
        <p:blipFill>
          <a:blip r:embed="rId4">
            <a:alphaModFix/>
          </a:blip>
          <a:stretch>
            <a:fillRect/>
          </a:stretch>
        </p:blipFill>
        <p:spPr>
          <a:xfrm>
            <a:off x="3683000" y="431800"/>
            <a:ext cx="5461001" cy="6426200"/>
          </a:xfrm>
          <a:prstGeom prst="rect">
            <a:avLst/>
          </a:prstGeom>
          <a:noFill/>
          <a:ln>
            <a:noFill/>
          </a:ln>
        </p:spPr>
      </p:pic>
      <p:sp>
        <p:nvSpPr>
          <p:cNvPr id="82" name="Google Shape;82;p16"/>
          <p:cNvSpPr txBox="1">
            <a:spLocks noGrp="1"/>
          </p:cNvSpPr>
          <p:nvPr>
            <p:ph type="body" idx="1"/>
          </p:nvPr>
        </p:nvSpPr>
        <p:spPr>
          <a:xfrm>
            <a:off x="39624" y="1117600"/>
            <a:ext cx="3643375" cy="57404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AutoNum type="arabicPeriod"/>
            </a:pPr>
            <a:r>
              <a:rPr lang="en" sz="2000" dirty="0"/>
              <a:t>How did the Republican Party start and what was at least one early policy during the late 1800s?</a:t>
            </a:r>
            <a:endParaRPr sz="2000" dirty="0"/>
          </a:p>
          <a:p>
            <a:pPr marL="457200" lvl="0" indent="-304800" algn="l" rtl="0">
              <a:spcBef>
                <a:spcPts val="0"/>
              </a:spcBef>
              <a:spcAft>
                <a:spcPts val="0"/>
              </a:spcAft>
              <a:buSzPts val="1200"/>
              <a:buAutoNum type="arabicPeriod"/>
            </a:pPr>
            <a:r>
              <a:rPr lang="en" sz="2000" dirty="0"/>
              <a:t>Describe the Republican’s views on economics during the 1900-1930s. How does this work out for them? </a:t>
            </a:r>
            <a:endParaRPr sz="2000" dirty="0"/>
          </a:p>
          <a:p>
            <a:pPr marL="457200" lvl="0" indent="-304800" algn="l" rtl="0">
              <a:spcBef>
                <a:spcPts val="0"/>
              </a:spcBef>
              <a:spcAft>
                <a:spcPts val="0"/>
              </a:spcAft>
              <a:buSzPts val="1200"/>
              <a:buAutoNum type="arabicPeriod"/>
            </a:pPr>
            <a:r>
              <a:rPr lang="en" sz="2000" dirty="0"/>
              <a:t>How does Republican demographics (voter base) &amp; ideology differ in the 1960s when compared to the 1860s?</a:t>
            </a:r>
            <a:endParaRPr sz="2000" dirty="0"/>
          </a:p>
          <a:p>
            <a:pPr marL="0" lvl="0" indent="0" algn="l" rtl="0">
              <a:spcBef>
                <a:spcPts val="1600"/>
              </a:spcBef>
              <a:spcAft>
                <a:spcPts val="1600"/>
              </a:spcAft>
              <a:buNone/>
            </a:pPr>
            <a:endParaRPr sz="2000" dirty="0"/>
          </a:p>
        </p:txBody>
      </p:sp>
    </p:spTree>
    <p:extLst>
      <p:ext uri="{BB962C8B-B14F-4D97-AF65-F5344CB8AC3E}">
        <p14:creationId xmlns:p14="http://schemas.microsoft.com/office/powerpoint/2010/main" val="274782428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endParaRPr lang="en-US">
              <a:latin typeface="Calibri" charset="0"/>
            </a:endParaRPr>
          </a:p>
        </p:txBody>
      </p:sp>
      <p:sp>
        <p:nvSpPr>
          <p:cNvPr id="3075" name="Content Placeholder 2"/>
          <p:cNvSpPr>
            <a:spLocks noGrp="1"/>
          </p:cNvSpPr>
          <p:nvPr>
            <p:ph idx="1"/>
          </p:nvPr>
        </p:nvSpPr>
        <p:spPr/>
        <p:txBody>
          <a:bodyPr/>
          <a:lstStyle/>
          <a:p>
            <a:endParaRPr lang="en-US">
              <a:latin typeface="Calibri" charset="0"/>
            </a:endParaRPr>
          </a:p>
        </p:txBody>
      </p:sp>
      <p:pic>
        <p:nvPicPr>
          <p:cNvPr id="3076" name="Picture 2" descr=" Political Un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613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297721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endParaRPr lang="en-US">
              <a:latin typeface="Calibri" charset="0"/>
            </a:endParaRPr>
          </a:p>
        </p:txBody>
      </p:sp>
      <p:sp>
        <p:nvSpPr>
          <p:cNvPr id="4099" name="Content Placeholder 2"/>
          <p:cNvSpPr>
            <a:spLocks noGrp="1"/>
          </p:cNvSpPr>
          <p:nvPr>
            <p:ph idx="1"/>
          </p:nvPr>
        </p:nvSpPr>
        <p:spPr/>
        <p:txBody>
          <a:bodyPr/>
          <a:lstStyle/>
          <a:p>
            <a:pPr eaLnBrk="1" hangingPunct="1"/>
            <a:endParaRPr lang="en-US">
              <a:latin typeface="Calibri" charset="0"/>
            </a:endParaRPr>
          </a:p>
        </p:txBody>
      </p:sp>
      <p:sp>
        <p:nvSpPr>
          <p:cNvPr id="4100" name="Rectangle 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en-US"/>
          </a:p>
        </p:txBody>
      </p:sp>
      <p:sp>
        <p:nvSpPr>
          <p:cNvPr id="4101" name="Control 2"/>
          <p:cNvSpPr>
            <a:spLocks noChangeArrowheads="1" noChangeShapeType="1"/>
          </p:cNvSpPr>
          <p:nvPr/>
        </p:nvSpPr>
        <p:spPr bwMode="auto">
          <a:xfrm>
            <a:off x="0" y="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pic>
        <p:nvPicPr>
          <p:cNvPr id="410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3" y="457200"/>
            <a:ext cx="9012237"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081259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atin typeface="Rockwell"/>
                <a:cs typeface="Rockwell"/>
              </a:rPr>
              <a:t>Political Parties</a:t>
            </a:r>
          </a:p>
        </p:txBody>
      </p:sp>
      <p:sp>
        <p:nvSpPr>
          <p:cNvPr id="7171" name="Content Placeholder 2"/>
          <p:cNvSpPr>
            <a:spLocks noGrp="1"/>
          </p:cNvSpPr>
          <p:nvPr>
            <p:ph idx="1"/>
          </p:nvPr>
        </p:nvSpPr>
        <p:spPr/>
        <p:txBody>
          <a:bodyPr>
            <a:normAutofit fontScale="85000" lnSpcReduction="20000"/>
          </a:bodyPr>
          <a:lstStyle/>
          <a:p>
            <a:r>
              <a:rPr lang="en-US" b="1" dirty="0">
                <a:latin typeface="Rockwell"/>
                <a:cs typeface="Rockwell"/>
              </a:rPr>
              <a:t>Political Parties</a:t>
            </a:r>
            <a:r>
              <a:rPr lang="en-US" dirty="0">
                <a:latin typeface="Rockwell"/>
                <a:cs typeface="Rockwell"/>
              </a:rPr>
              <a:t>: </a:t>
            </a:r>
            <a:r>
              <a:rPr lang="en-US" i="1" dirty="0">
                <a:latin typeface="Rockwell"/>
                <a:cs typeface="Rockwell"/>
              </a:rPr>
              <a:t>group of people organized to influence govt. through the winning of elections and the setting of policy</a:t>
            </a:r>
            <a:r>
              <a:rPr lang="en-US" dirty="0">
                <a:latin typeface="Rockwell"/>
                <a:cs typeface="Rockwell"/>
              </a:rPr>
              <a:t> </a:t>
            </a:r>
            <a:r>
              <a:rPr lang="en-US" sz="2400" dirty="0">
                <a:latin typeface="Rockwell"/>
                <a:cs typeface="Rockwell"/>
              </a:rPr>
              <a:t>(LINKAGE INSTITUTION</a:t>
            </a:r>
            <a:r>
              <a:rPr lang="en-US" sz="2800" dirty="0">
                <a:latin typeface="Rockwell"/>
                <a:cs typeface="Rockwell"/>
              </a:rPr>
              <a:t>)</a:t>
            </a:r>
          </a:p>
          <a:p>
            <a:pPr lvl="1"/>
            <a:r>
              <a:rPr lang="en-US" dirty="0">
                <a:latin typeface="Rockwell"/>
                <a:cs typeface="Rockwell"/>
              </a:rPr>
              <a:t>Group of citizens organized to:</a:t>
            </a:r>
          </a:p>
          <a:p>
            <a:pPr lvl="2"/>
            <a:r>
              <a:rPr lang="en-US" dirty="0">
                <a:latin typeface="Rockwell"/>
                <a:cs typeface="Rockwell"/>
              </a:rPr>
              <a:t>Win elections, hold public offices, operate the government, determine public </a:t>
            </a:r>
            <a:r>
              <a:rPr lang="en-US" dirty="0" smtClean="0">
                <a:latin typeface="Rockwell"/>
                <a:cs typeface="Rockwell"/>
              </a:rPr>
              <a:t>policy</a:t>
            </a:r>
          </a:p>
          <a:p>
            <a:r>
              <a:rPr lang="en-US" dirty="0">
                <a:latin typeface="Rockwell"/>
                <a:cs typeface="Rockwell"/>
              </a:rPr>
              <a:t>A group of political activists organized to secure and operate the government and determine public policy</a:t>
            </a:r>
          </a:p>
          <a:p>
            <a:r>
              <a:rPr lang="en-US" dirty="0">
                <a:latin typeface="Rockwell"/>
                <a:cs typeface="Rockwell"/>
              </a:rPr>
              <a:t>A permanent organization based on broad objectives and issues in order to attract support, power, and voters</a:t>
            </a:r>
          </a:p>
          <a:p>
            <a:pPr lvl="1"/>
            <a:endParaRPr lang="en-US" dirty="0">
              <a:latin typeface="Rockwell"/>
              <a:cs typeface="Rockwell"/>
            </a:endParaRPr>
          </a:p>
          <a:p>
            <a:pPr lvl="1"/>
            <a:endParaRPr lang="en-US" dirty="0">
              <a:latin typeface="Rockwell"/>
              <a:cs typeface="Rockwell"/>
            </a:endParaRPr>
          </a:p>
          <a:p>
            <a:pPr lvl="1"/>
            <a:endParaRPr lang="en-US" dirty="0">
              <a:latin typeface="Rockwell"/>
              <a:cs typeface="Rockwell"/>
            </a:endParaRPr>
          </a:p>
        </p:txBody>
      </p:sp>
    </p:spTree>
    <p:extLst>
      <p:ext uri="{BB962C8B-B14F-4D97-AF65-F5344CB8AC3E}">
        <p14:creationId xmlns:p14="http://schemas.microsoft.com/office/powerpoint/2010/main" val="2692303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4763" y="0"/>
            <a:ext cx="9139237" cy="838200"/>
          </a:xfrm>
        </p:spPr>
        <p:txBody>
          <a:bodyPr/>
          <a:lstStyle/>
          <a:p>
            <a:r>
              <a:rPr lang="en-US">
                <a:latin typeface="Rockwell"/>
                <a:cs typeface="Rockwell"/>
              </a:rPr>
              <a:t>Party Systems</a:t>
            </a:r>
          </a:p>
        </p:txBody>
      </p:sp>
      <p:sp>
        <p:nvSpPr>
          <p:cNvPr id="32770" name="Rectangle 3"/>
          <p:cNvSpPr>
            <a:spLocks noGrp="1" noChangeArrowheads="1"/>
          </p:cNvSpPr>
          <p:nvPr>
            <p:ph sz="half" idx="1"/>
          </p:nvPr>
        </p:nvSpPr>
        <p:spPr>
          <a:xfrm>
            <a:off x="4763" y="838200"/>
            <a:ext cx="5100637" cy="5943600"/>
          </a:xfrm>
        </p:spPr>
        <p:txBody>
          <a:bodyPr/>
          <a:lstStyle/>
          <a:p>
            <a:r>
              <a:rPr lang="en-US" sz="1800" dirty="0">
                <a:latin typeface="Rockwell"/>
                <a:cs typeface="Rockwell"/>
              </a:rPr>
              <a:t>One-Party System</a:t>
            </a:r>
            <a:endParaRPr lang="en-US" sz="2000" dirty="0">
              <a:latin typeface="Rockwell"/>
              <a:cs typeface="Rockwell"/>
            </a:endParaRPr>
          </a:p>
          <a:p>
            <a:pPr lvl="1"/>
            <a:r>
              <a:rPr lang="en-US" sz="1600" dirty="0">
                <a:latin typeface="Rockwell"/>
                <a:cs typeface="Rockwell"/>
              </a:rPr>
              <a:t>Little to no choice in party affiliations; leaders choose candidates</a:t>
            </a:r>
          </a:p>
          <a:p>
            <a:pPr lvl="1"/>
            <a:r>
              <a:rPr lang="en-US" sz="1600" dirty="0">
                <a:latin typeface="Rockwell"/>
                <a:cs typeface="Rockwell"/>
              </a:rPr>
              <a:t>Typical of dictatorial governments</a:t>
            </a:r>
          </a:p>
          <a:p>
            <a:r>
              <a:rPr lang="en-US" sz="1800" dirty="0">
                <a:latin typeface="Rockwell"/>
                <a:cs typeface="Rockwell"/>
              </a:rPr>
              <a:t>Two-Party System</a:t>
            </a:r>
            <a:endParaRPr lang="en-US" sz="1600" dirty="0">
              <a:latin typeface="Rockwell"/>
              <a:cs typeface="Rockwell"/>
            </a:endParaRPr>
          </a:p>
          <a:p>
            <a:pPr lvl="1"/>
            <a:r>
              <a:rPr lang="en-US" sz="1600" dirty="0">
                <a:latin typeface="Rockwell"/>
                <a:cs typeface="Rockwell"/>
              </a:rPr>
              <a:t>Dominated by two major parties; minor parties have little effect</a:t>
            </a:r>
          </a:p>
          <a:p>
            <a:pPr lvl="1"/>
            <a:r>
              <a:rPr lang="en-US" sz="1600" dirty="0">
                <a:latin typeface="Rockwell"/>
                <a:cs typeface="Rockwell"/>
              </a:rPr>
              <a:t>Electoral College and single-member districts promote two-party system</a:t>
            </a:r>
          </a:p>
          <a:p>
            <a:pPr lvl="1"/>
            <a:r>
              <a:rPr lang="en-US" sz="1600" dirty="0">
                <a:latin typeface="Rockwell"/>
                <a:cs typeface="Rockwell"/>
              </a:rPr>
              <a:t>Plurality system/winner-take-all system</a:t>
            </a:r>
          </a:p>
          <a:p>
            <a:pPr lvl="1"/>
            <a:r>
              <a:rPr lang="en-US" sz="1600" dirty="0">
                <a:latin typeface="Rockwell"/>
                <a:cs typeface="Rockwell"/>
              </a:rPr>
              <a:t>American voters tend to choose between Democrat or Republican</a:t>
            </a:r>
          </a:p>
          <a:p>
            <a:r>
              <a:rPr lang="en-US" sz="1800" dirty="0">
                <a:latin typeface="Rockwell"/>
                <a:cs typeface="Rockwell"/>
              </a:rPr>
              <a:t>Multi-Party System</a:t>
            </a:r>
            <a:endParaRPr lang="en-US" sz="1600" dirty="0">
              <a:latin typeface="Rockwell"/>
              <a:cs typeface="Rockwell"/>
            </a:endParaRPr>
          </a:p>
          <a:p>
            <a:pPr lvl="1"/>
            <a:r>
              <a:rPr lang="en-US" sz="1600" dirty="0">
                <a:latin typeface="Rockwell"/>
                <a:cs typeface="Rockwell"/>
              </a:rPr>
              <a:t>Multiple major parties and influential minority parties</a:t>
            </a:r>
          </a:p>
          <a:p>
            <a:pPr lvl="1"/>
            <a:r>
              <a:rPr lang="en-US" sz="1600" dirty="0">
                <a:latin typeface="Rockwell"/>
                <a:cs typeface="Rockwell"/>
              </a:rPr>
              <a:t>Proportional representation promotes this system</a:t>
            </a:r>
          </a:p>
          <a:p>
            <a:pPr lvl="1"/>
            <a:r>
              <a:rPr lang="en-US" sz="1600" dirty="0">
                <a:latin typeface="Rockwell"/>
                <a:cs typeface="Rockwell"/>
              </a:rPr>
              <a:t>Securing majority power often difficult leading to coalitions among parties</a:t>
            </a:r>
          </a:p>
          <a:p>
            <a:pPr lvl="1"/>
            <a:r>
              <a:rPr lang="en-US" sz="1600" dirty="0">
                <a:latin typeface="Rockwell"/>
                <a:cs typeface="Rockwell"/>
              </a:rPr>
              <a:t>Tend to be unstable</a:t>
            </a:r>
          </a:p>
        </p:txBody>
      </p:sp>
      <p:pic>
        <p:nvPicPr>
          <p:cNvPr id="32771" name="Content Placeholder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81600" y="4495800"/>
            <a:ext cx="3810000" cy="2144713"/>
          </a:xfrm>
        </p:spPr>
      </p:pic>
      <p:pic>
        <p:nvPicPr>
          <p:cNvPr id="32772" name="Picture 4" descr="U5dtALjZs4JRypWRuLF2hZX1SbAXUpL_1680x840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581150"/>
            <a:ext cx="37846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050576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5"/>
          <p:cNvSpPr>
            <a:spLocks noGrp="1"/>
          </p:cNvSpPr>
          <p:nvPr>
            <p:ph type="title"/>
          </p:nvPr>
        </p:nvSpPr>
        <p:spPr>
          <a:xfrm>
            <a:off x="457200" y="0"/>
            <a:ext cx="8229600" cy="1143000"/>
          </a:xfrm>
        </p:spPr>
        <p:txBody>
          <a:bodyPr/>
          <a:lstStyle/>
          <a:p>
            <a:r>
              <a:rPr lang="en-US">
                <a:latin typeface="Rockwell"/>
                <a:cs typeface="Rockwell"/>
              </a:rPr>
              <a:t>Political Parties</a:t>
            </a:r>
          </a:p>
        </p:txBody>
      </p:sp>
      <p:sp>
        <p:nvSpPr>
          <p:cNvPr id="8195" name="Content Placeholder 6"/>
          <p:cNvSpPr>
            <a:spLocks noGrp="1"/>
          </p:cNvSpPr>
          <p:nvPr>
            <p:ph idx="1"/>
          </p:nvPr>
        </p:nvSpPr>
        <p:spPr>
          <a:xfrm>
            <a:off x="381000" y="990600"/>
            <a:ext cx="8229600" cy="4678363"/>
          </a:xfrm>
        </p:spPr>
        <p:txBody>
          <a:bodyPr>
            <a:normAutofit fontScale="85000" lnSpcReduction="20000"/>
          </a:bodyPr>
          <a:lstStyle/>
          <a:p>
            <a:r>
              <a:rPr lang="en-US" dirty="0">
                <a:latin typeface="Rockwell"/>
                <a:cs typeface="Rockwell"/>
              </a:rPr>
              <a:t>Functions:</a:t>
            </a:r>
          </a:p>
          <a:p>
            <a:pPr lvl="1"/>
            <a:r>
              <a:rPr lang="en-US" dirty="0">
                <a:latin typeface="Rockwell"/>
                <a:cs typeface="Rockwell"/>
              </a:rPr>
              <a:t>Recruit/Nominate candidates</a:t>
            </a:r>
          </a:p>
          <a:p>
            <a:pPr lvl="1"/>
            <a:r>
              <a:rPr lang="en-US" dirty="0">
                <a:latin typeface="Rockwell"/>
                <a:cs typeface="Rockwell"/>
              </a:rPr>
              <a:t>Run political campaigns and win</a:t>
            </a:r>
          </a:p>
          <a:p>
            <a:pPr lvl="1"/>
            <a:r>
              <a:rPr lang="en-US" dirty="0">
                <a:latin typeface="Rockwell"/>
                <a:cs typeface="Rockwell"/>
              </a:rPr>
              <a:t>Activate members; mobilize/register voters</a:t>
            </a:r>
          </a:p>
          <a:p>
            <a:pPr lvl="1"/>
            <a:r>
              <a:rPr lang="en-US" dirty="0">
                <a:latin typeface="Rockwell"/>
                <a:cs typeface="Rockwell"/>
              </a:rPr>
              <a:t>Raise funds</a:t>
            </a:r>
          </a:p>
          <a:p>
            <a:pPr lvl="1"/>
            <a:r>
              <a:rPr lang="en-US" dirty="0">
                <a:latin typeface="Rockwell"/>
                <a:cs typeface="Rockwell"/>
              </a:rPr>
              <a:t>Provide cues to their voters; articulate platform on issues</a:t>
            </a:r>
          </a:p>
          <a:p>
            <a:pPr lvl="1"/>
            <a:r>
              <a:rPr lang="en-US" dirty="0">
                <a:latin typeface="Rockwell"/>
                <a:cs typeface="Rockwell"/>
              </a:rPr>
              <a:t>Critique  policies of opposing party; watchdog; </a:t>
            </a:r>
          </a:p>
          <a:p>
            <a:r>
              <a:rPr lang="en-US" sz="2800" dirty="0">
                <a:latin typeface="Rockwell"/>
                <a:cs typeface="Rockwell"/>
              </a:rPr>
              <a:t>How do you join?</a:t>
            </a:r>
          </a:p>
          <a:p>
            <a:pPr lvl="1"/>
            <a:r>
              <a:rPr lang="en-US" sz="2400" dirty="0">
                <a:latin typeface="Rockwell"/>
                <a:cs typeface="Rockwell"/>
              </a:rPr>
              <a:t>Declare self a member—register w/ party (closed primary)</a:t>
            </a:r>
          </a:p>
          <a:p>
            <a:pPr lvl="1"/>
            <a:r>
              <a:rPr lang="en-US" sz="2400" dirty="0">
                <a:latin typeface="Rockwell"/>
                <a:cs typeface="Rockwell"/>
              </a:rPr>
              <a:t>3 Types of Party Members: </a:t>
            </a:r>
          </a:p>
          <a:p>
            <a:pPr lvl="2"/>
            <a:r>
              <a:rPr lang="en-US" sz="2000" dirty="0">
                <a:latin typeface="Rockwell"/>
                <a:cs typeface="Rockwell"/>
              </a:rPr>
              <a:t>Voter, Party Worker, Elected Official</a:t>
            </a:r>
          </a:p>
        </p:txBody>
      </p:sp>
    </p:spTree>
    <p:extLst>
      <p:ext uri="{BB962C8B-B14F-4D97-AF65-F5344CB8AC3E}">
        <p14:creationId xmlns:p14="http://schemas.microsoft.com/office/powerpoint/2010/main" val="33168847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126</TotalTime>
  <Words>1528</Words>
  <Application>Microsoft Macintosh PowerPoint</Application>
  <PresentationFormat>On-screen Show (4:3)</PresentationFormat>
  <Paragraphs>219</Paragraphs>
  <Slides>25</Slides>
  <Notes>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Default Theme</vt:lpstr>
      <vt:lpstr>Political Parties</vt:lpstr>
      <vt:lpstr>Do Now</vt:lpstr>
      <vt:lpstr>Democrats</vt:lpstr>
      <vt:lpstr>Republicans</vt:lpstr>
      <vt:lpstr>PowerPoint Presentation</vt:lpstr>
      <vt:lpstr>PowerPoint Presentation</vt:lpstr>
      <vt:lpstr>Political Parties</vt:lpstr>
      <vt:lpstr>Party Systems</vt:lpstr>
      <vt:lpstr>Political Parties</vt:lpstr>
      <vt:lpstr>Political Party Components</vt:lpstr>
      <vt:lpstr>Party in the Government</vt:lpstr>
      <vt:lpstr>Party in the Government</vt:lpstr>
      <vt:lpstr>Political Party Organization</vt:lpstr>
      <vt:lpstr>PowerPoint Presentation</vt:lpstr>
      <vt:lpstr>Political Party Organization Responsibilities</vt:lpstr>
      <vt:lpstr>Local Party Organization Political Machines and Grassroots</vt:lpstr>
      <vt:lpstr>Pol. Parties and Congress</vt:lpstr>
      <vt:lpstr>Political Parties and Congress</vt:lpstr>
      <vt:lpstr>Party Polarization</vt:lpstr>
      <vt:lpstr>Political Gridlock</vt:lpstr>
      <vt:lpstr>Effects of Divided Government</vt:lpstr>
      <vt:lpstr>Washington’s Farewell Address</vt:lpstr>
      <vt:lpstr>Constitutionality of Political Parties</vt:lpstr>
      <vt:lpstr>Party Platforms</vt:lpstr>
      <vt:lpstr>Major Political Party Bases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Parties</dc:title>
  <dc:creator>Craig Winchell</dc:creator>
  <cp:lastModifiedBy>Craig Winchell</cp:lastModifiedBy>
  <cp:revision>5</cp:revision>
  <dcterms:created xsi:type="dcterms:W3CDTF">2018-11-12T16:26:19Z</dcterms:created>
  <dcterms:modified xsi:type="dcterms:W3CDTF">2018-11-12T18:32:29Z</dcterms:modified>
</cp:coreProperties>
</file>