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71" r:id="rId3"/>
    <p:sldId id="257" r:id="rId4"/>
    <p:sldId id="276" r:id="rId5"/>
    <p:sldId id="258" r:id="rId6"/>
    <p:sldId id="279" r:id="rId7"/>
    <p:sldId id="272" r:id="rId8"/>
    <p:sldId id="259" r:id="rId9"/>
    <p:sldId id="260" r:id="rId10"/>
    <p:sldId id="261" r:id="rId11"/>
    <p:sldId id="263" r:id="rId12"/>
    <p:sldId id="264" r:id="rId13"/>
    <p:sldId id="273" r:id="rId14"/>
    <p:sldId id="274" r:id="rId15"/>
    <p:sldId id="275" r:id="rId16"/>
    <p:sldId id="265" r:id="rId17"/>
    <p:sldId id="270" r:id="rId18"/>
    <p:sldId id="266" r:id="rId19"/>
    <p:sldId id="267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B16E7-B57D-7F49-A0B4-B8DBCCEB32F6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388C-2BB0-4D4D-8656-6C695A30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7831E34-DD1E-864B-9D83-134E885F558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788CECB-0836-DC49-83FA-51758BBF9E4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0d57d1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00d57d1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00d57d171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00d57d171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8741C0B-3F3F-0349-80A1-304CB2E3241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3199632-66A7-0840-97FD-ED36D604A12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ECD345A-0CEA-D44D-B5EE-16D7D29F0B7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D9D2E611-2C6C-F749-9F9A-172F8DCC316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CA3BA3C-2812-C54F-BC4C-F030CCB53D6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0d57d17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0d57d17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d57d17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0d57d17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0d57d17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0d57d17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8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AcyBzyek4" TargetMode="External"/><Relationship Id="rId4" Type="http://schemas.openxmlformats.org/officeDocument/2006/relationships/hyperlink" Target="https://www.youtube.com/watch?v=haaLqlF3V2k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phqOuEhg9yE&amp;index=47&amp;list=PLSKFubhjApOgZaF88NsvKQQfVzYwijcs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UDBgYodIE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Campaigns </a:t>
            </a:r>
            <a:r>
              <a:rPr lang="en-US" smtClean="0"/>
              <a:t>and Voting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 GOPO</a:t>
            </a:r>
          </a:p>
          <a:p>
            <a:r>
              <a:rPr lang="en-US" dirty="0" smtClean="0"/>
              <a:t>Unit 5: </a:t>
            </a:r>
            <a:r>
              <a:rPr lang="en-US" smtClean="0"/>
              <a:t>Political Participation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ea typeface="ＭＳ Ｐゴシック" charset="0"/>
                <a:cs typeface="Rockwell"/>
              </a:rPr>
              <a:t>Running for President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36713"/>
            <a:ext cx="8991600" cy="525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Getting </a:t>
            </a:r>
            <a:r>
              <a:rPr lang="en-US" sz="2000" dirty="0" smtClean="0">
                <a:latin typeface="Rockwell"/>
                <a:ea typeface="ＭＳ Ｐゴシック" charset="0"/>
                <a:cs typeface="Rockwell"/>
              </a:rPr>
              <a:t>mentioned :</a:t>
            </a:r>
          </a:p>
          <a:p>
            <a:pPr marL="1066800" lvl="1" indent="-609600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Rockwell"/>
                <a:ea typeface="ＭＳ Ｐゴシック" charset="0"/>
                <a:cs typeface="Rockwell"/>
              </a:rPr>
              <a:t>Using </a:t>
            </a:r>
            <a:r>
              <a:rPr lang="en-US" sz="1800" dirty="0">
                <a:latin typeface="Rockwell"/>
                <a:ea typeface="ＭＳ Ｐゴシック" charset="0"/>
                <a:cs typeface="Rockwell"/>
              </a:rPr>
              <a:t>reporters, trips, speeches, and name </a:t>
            </a:r>
            <a:r>
              <a:rPr lang="en-US" sz="1800" dirty="0" smtClean="0">
                <a:latin typeface="Rockwell"/>
                <a:ea typeface="ＭＳ Ｐゴシック" charset="0"/>
                <a:cs typeface="Rockwell"/>
              </a:rPr>
              <a:t>recognition</a:t>
            </a:r>
          </a:p>
          <a:p>
            <a:pPr marL="1066800" lvl="1" indent="-609600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Rockwell"/>
                <a:ea typeface="ＭＳ Ｐゴシック" charset="0"/>
                <a:cs typeface="Rockwell"/>
              </a:rPr>
              <a:t>Sponsoring </a:t>
            </a:r>
            <a:r>
              <a:rPr lang="en-US" sz="1800" dirty="0">
                <a:latin typeface="Rockwell"/>
                <a:ea typeface="ＭＳ Ｐゴシック" charset="0"/>
                <a:cs typeface="Rockwell"/>
              </a:rPr>
              <a:t>legislation, governing large state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Setting aside time to run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Rockwell"/>
                <a:ea typeface="ＭＳ Ｐゴシック" charset="0"/>
                <a:cs typeface="Rockwell"/>
              </a:rPr>
              <a:t>Money</a:t>
            </a:r>
            <a:endParaRPr lang="en-US" sz="2000" dirty="0">
              <a:latin typeface="Rockwell"/>
              <a:ea typeface="ＭＳ Ｐゴシック" charset="0"/>
              <a:cs typeface="Rockwell"/>
            </a:endParaRP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dirty="0">
                <a:latin typeface="Rockwell"/>
                <a:ea typeface="ＭＳ Ｐゴシック" charset="0"/>
                <a:cs typeface="Rockwell"/>
              </a:rPr>
              <a:t>Individuals can give $2,000</a:t>
            </a:r>
            <a:r>
              <a:rPr lang="en-US" sz="1800" dirty="0">
                <a:solidFill>
                  <a:srgbClr val="FF0000"/>
                </a:solidFill>
                <a:latin typeface="Rockwell"/>
                <a:ea typeface="ＭＳ Ｐゴシック" charset="0"/>
                <a:cs typeface="Rockwell"/>
              </a:rPr>
              <a:t>, political action committees </a:t>
            </a:r>
            <a:r>
              <a:rPr lang="en-US" sz="1800" dirty="0">
                <a:latin typeface="Rockwell"/>
                <a:ea typeface="ＭＳ Ｐゴシック" charset="0"/>
                <a:cs typeface="Rockwell"/>
              </a:rPr>
              <a:t>(PACs) $5,000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Rockwell"/>
                <a:ea typeface="ＭＳ Ｐゴシック" charset="0"/>
                <a:cs typeface="Rockwell"/>
              </a:rPr>
              <a:t>Organization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Rockwell"/>
                <a:ea typeface="ＭＳ Ｐゴシック" charset="0"/>
                <a:cs typeface="Rockwell"/>
              </a:rPr>
              <a:t>Need a large (paid) staff, volunteers, and advisers on issues: position papers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Rockwell"/>
                <a:ea typeface="ＭＳ Ｐゴシック" charset="0"/>
                <a:cs typeface="Rockwell"/>
              </a:rPr>
              <a:t>Strategy and themes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Rockwell"/>
                <a:ea typeface="ＭＳ Ｐゴシック" charset="0"/>
                <a:cs typeface="Rockwell"/>
              </a:rPr>
              <a:t>Incumbent versus challenger, setting the tone (positive or negative) and developing a theme: trust, confidence,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Rockwell"/>
                <a:ea typeface="ＭＳ Ｐゴシック" charset="0"/>
                <a:cs typeface="Rockwell"/>
              </a:rPr>
              <a:t>Choosing a target voter: who's the audience?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dirty="0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8605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36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Rockwell"/>
                <a:ea typeface="ＭＳ Ｐゴシック" charset="0"/>
                <a:cs typeface="Rockwell"/>
              </a:rPr>
              <a:t>Television, Debates, and Direct Mail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8062"/>
            <a:ext cx="8458200" cy="51054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70000"/>
              </a:lnSpc>
            </a:pPr>
            <a:r>
              <a:rPr lang="en-US" sz="2600" dirty="0">
                <a:latin typeface="Rockwell"/>
                <a:ea typeface="ＭＳ Ｐゴシック" charset="0"/>
                <a:cs typeface="Rockwell"/>
              </a:rPr>
              <a:t>Paid advertising (spots)</a:t>
            </a:r>
            <a:endParaRPr lang="en-US" sz="2200" dirty="0">
              <a:latin typeface="Rockwell"/>
              <a:ea typeface="ＭＳ Ｐゴシック" charset="0"/>
              <a:cs typeface="Rockwell"/>
            </a:endParaRP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Has little (or a very subtle) effect on outcome: spots tend to cancel each other out</a:t>
            </a: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Most voters rely on many sources of information.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sz="2600" dirty="0">
                <a:latin typeface="Rockwell"/>
                <a:ea typeface="ＭＳ Ｐゴシック" charset="0"/>
                <a:cs typeface="Rockwell"/>
              </a:rPr>
              <a:t>News broadcasts (visuals)</a:t>
            </a:r>
            <a:endParaRPr lang="en-US" sz="2200" dirty="0">
              <a:latin typeface="Rockwell"/>
              <a:ea typeface="ＭＳ Ｐゴシック" charset="0"/>
              <a:cs typeface="Rockwell"/>
            </a:endParaRP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Cost little</a:t>
            </a: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Rely on having TV camera crew around</a:t>
            </a: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May be less informative than spots</a:t>
            </a: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May have greater credibility with voters</a:t>
            </a:r>
          </a:p>
          <a:p>
            <a:pPr marL="609600" indent="-609600" eaLnBrk="1" hangingPunct="1">
              <a:lnSpc>
                <a:spcPct val="70000"/>
              </a:lnSpc>
            </a:pPr>
            <a:r>
              <a:rPr lang="en-US" sz="2600" dirty="0">
                <a:latin typeface="Rockwell"/>
                <a:ea typeface="ＭＳ Ｐゴシック" charset="0"/>
                <a:cs typeface="Rockwell"/>
              </a:rPr>
              <a:t>Debates</a:t>
            </a:r>
            <a:endParaRPr lang="en-US" sz="2200" dirty="0">
              <a:latin typeface="Rockwell"/>
              <a:ea typeface="ＭＳ Ｐゴシック" charset="0"/>
              <a:cs typeface="Rockwell"/>
            </a:endParaRP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Usually an advantage only to the challenger</a:t>
            </a: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Reagan in 1980: reassured voters</a:t>
            </a:r>
          </a:p>
          <a:p>
            <a:pPr marL="990600" lvl="1" indent="-533400"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Primary debates: the "dating game" in 1988</a:t>
            </a:r>
          </a:p>
        </p:txBody>
      </p:sp>
    </p:spTree>
    <p:extLst>
      <p:ext uri="{BB962C8B-B14F-4D97-AF65-F5344CB8AC3E}">
        <p14:creationId xmlns:p14="http://schemas.microsoft.com/office/powerpoint/2010/main" val="329975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Rockwell"/>
                <a:ea typeface="ＭＳ Ｐゴシック" charset="0"/>
                <a:cs typeface="Rockwell"/>
              </a:rPr>
              <a:t>Television, Debates, and Direct Mail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63000" cy="5029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Risk of slips of the tongue on visuals and debates</a:t>
            </a:r>
            <a:endParaRPr lang="en-US" sz="2000" dirty="0">
              <a:latin typeface="Rockwell"/>
              <a:ea typeface="ＭＳ Ｐゴシック" charset="0"/>
              <a:cs typeface="Rockwell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Ford and Poland, Carter and lust, Reagan and trees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Forces candidates to rely on stock speeches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Must sell yourself, not your ideas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Free television time to major presidential candidates in 1996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The computer</a:t>
            </a:r>
            <a:endParaRPr lang="en-US" sz="2000" dirty="0">
              <a:latin typeface="Rockwell"/>
              <a:ea typeface="ＭＳ Ｐゴシック" charset="0"/>
              <a:cs typeface="Rockwell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Makes direct mail campaigns possible and creates importance of mailing lists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Allows candidates to address specific voters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The gap between running a campaign and running the government</a:t>
            </a:r>
            <a:endParaRPr lang="en-US" sz="2000" dirty="0">
              <a:latin typeface="Rockwell"/>
              <a:ea typeface="ＭＳ Ｐゴシック" charset="0"/>
              <a:cs typeface="Rockwell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Party leaders had to worry about reelection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Today's political consultants don't</a:t>
            </a:r>
            <a:endParaRPr lang="en-US" sz="1200" dirty="0">
              <a:latin typeface="Rockwell"/>
              <a:ea typeface="ＭＳ Ｐゴシック" charset="0"/>
              <a:cs typeface="Rockwell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Rockwell"/>
              <a:ea typeface="ＭＳ Ｐゴシック" charset="0"/>
              <a:cs typeface="Rockwell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2945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national conventions matter?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National convention: an official gathering of a political party to officially nominate a candidate</a:t>
            </a:r>
            <a:br>
              <a:rPr lang="en" sz="2400" dirty="0"/>
            </a:b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They attempt to unify the party, mobilize their voters, &amp; reveal their party platform for the coming election</a:t>
            </a:r>
            <a:br>
              <a:rPr lang="en" sz="2400" dirty="0"/>
            </a:b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Video 1: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CNN</a:t>
            </a:r>
            <a:r>
              <a:rPr lang="en" sz="2400" dirty="0"/>
              <a:t> explains national conventions</a:t>
            </a:r>
            <a:br>
              <a:rPr lang="en" sz="2400" dirty="0"/>
            </a:b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Video 2: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Fox</a:t>
            </a:r>
            <a:r>
              <a:rPr lang="en" sz="2400" dirty="0"/>
              <a:t> News explains national conventions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303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Funding (The Basics) 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Hard money </a:t>
            </a:r>
            <a:r>
              <a:rPr lang="en" sz="2000" dirty="0"/>
              <a:t>is direct contributions to presidential candidates, which has been regulated and restricted in recent years.</a:t>
            </a:r>
            <a:br>
              <a:rPr lang="en" sz="2000" dirty="0"/>
            </a:b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Soft money</a:t>
            </a:r>
            <a:r>
              <a:rPr lang="en" sz="2000" dirty="0"/>
              <a:t> is indirect contributions given to political parties for “general use,” which can then be channeled through the party directly to candidates. (This form of contribution is difficult to trace).</a:t>
            </a:r>
            <a:r>
              <a:rPr lang="en" sz="2000" b="1" dirty="0"/>
              <a:t/>
            </a:r>
            <a:br>
              <a:rPr lang="en" sz="2000" b="1" dirty="0"/>
            </a:br>
            <a:endParaRPr sz="20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Political Action Committees </a:t>
            </a:r>
            <a:r>
              <a:rPr lang="en" sz="2000" dirty="0"/>
              <a:t>(PACs) and </a:t>
            </a:r>
            <a:r>
              <a:rPr lang="en" sz="2000" b="1" dirty="0"/>
              <a:t>Super PACs </a:t>
            </a:r>
            <a:r>
              <a:rPr lang="en" sz="2000" dirty="0"/>
              <a:t>were established in 1974 as another method through which interest groups try to influence policy through campaign contributions.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4058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PACs and Super-PACs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PACs and Super-PACs act independently of candidates and can run campaign ads without the candidate’s approval [</a:t>
            </a:r>
            <a:r>
              <a:rPr lang="en" sz="2400" b="1" dirty="0"/>
              <a:t>independent expenditures</a:t>
            </a:r>
            <a:r>
              <a:rPr lang="en" sz="2400" dirty="0"/>
              <a:t>].</a:t>
            </a:r>
            <a:br>
              <a:rPr lang="en" sz="2400" dirty="0"/>
            </a:b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Example: </a:t>
            </a:r>
            <a:r>
              <a:rPr lang="en" sz="2000" u="sng" dirty="0">
                <a:solidFill>
                  <a:schemeClr val="hlink"/>
                </a:solidFill>
                <a:hlinkClick r:id="rId3"/>
              </a:rPr>
              <a:t>Swift boat Veterans for Truth</a:t>
            </a:r>
            <a:r>
              <a:rPr lang="en" sz="2000" dirty="0"/>
              <a:t>, a conservative 527 group, ran a smear ad in the 2004 election attempting to destroy the image of John Kerry. They painted him as a liar and an un-American for his anti-war efforts during the Vietnam era.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b="1" dirty="0"/>
              <a:t>Electioneering communications</a:t>
            </a:r>
            <a:r>
              <a:rPr lang="en" sz="2000" dirty="0"/>
              <a:t/>
            </a:r>
            <a:br>
              <a:rPr lang="en" sz="2000" dirty="0"/>
            </a:b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Candidates often rely on PACs to help with the financial costs of campaigns.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1091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65698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Rockwell"/>
                <a:ea typeface="ＭＳ Ｐゴシック" charset="0"/>
                <a:cs typeface="Rockwell"/>
              </a:rPr>
              <a:t>Campaign Money 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0882"/>
            <a:ext cx="9144000" cy="5787118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Money: How important is it?</a:t>
            </a:r>
          </a:p>
          <a:p>
            <a:pPr marL="1066800" lvl="1" indent="-609600" eaLnBrk="1" hangingPunct="1">
              <a:lnSpc>
                <a:spcPct val="70000"/>
              </a:lnSpc>
            </a:pPr>
            <a:r>
              <a:rPr lang="en-US" sz="1900" dirty="0">
                <a:latin typeface="Rockwell"/>
                <a:ea typeface="ＭＳ Ｐゴシック" charset="0"/>
                <a:cs typeface="Rockwell"/>
              </a:rPr>
              <a:t>"Money is the mother's milk of politics."</a:t>
            </a:r>
          </a:p>
          <a:p>
            <a:pPr marL="1066800" lvl="1" indent="-609600" eaLnBrk="1" hangingPunct="1">
              <a:lnSpc>
                <a:spcPct val="70000"/>
              </a:lnSpc>
            </a:pPr>
            <a:r>
              <a:rPr lang="en-US" sz="1900" dirty="0">
                <a:latin typeface="Rockwell"/>
                <a:ea typeface="ＭＳ Ｐゴシック" charset="0"/>
                <a:cs typeface="Rockwell"/>
              </a:rPr>
              <a:t>Presidential candidates spent $286 million in 1992; up from $177 million in 1988</a:t>
            </a:r>
          </a:p>
          <a:p>
            <a:pPr marL="1066800" lvl="1" indent="-609600" eaLnBrk="1" hangingPunct="1">
              <a:lnSpc>
                <a:spcPct val="70000"/>
              </a:lnSpc>
            </a:pPr>
            <a:r>
              <a:rPr lang="en-US" sz="1900" dirty="0">
                <a:latin typeface="Rockwell"/>
                <a:ea typeface="ＭＳ Ｐゴシック" charset="0"/>
                <a:cs typeface="Rockwell"/>
              </a:rPr>
              <a:t>Are candidates being "sold" like soap? Answer is not so obvious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Presidential primaries: part private, part public money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Federal matching funds</a:t>
            </a:r>
          </a:p>
          <a:p>
            <a:pPr lvl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Only match small donors: less than $250; $5,000 in twenty states</a:t>
            </a:r>
          </a:p>
          <a:p>
            <a:pPr lvl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Gives incentive to raise money from small donors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Government also gives lump-sum grants to parties to cover conventions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Presidential general elections: all public money </a:t>
            </a:r>
          </a:p>
        </p:txBody>
      </p:sp>
    </p:spTree>
    <p:extLst>
      <p:ext uri="{BB962C8B-B14F-4D97-AF65-F5344CB8AC3E}">
        <p14:creationId xmlns:p14="http://schemas.microsoft.com/office/powerpoint/2010/main" val="111078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Bipartisan Campaign Reform Act (2002)</a:t>
            </a:r>
          </a:p>
          <a:p>
            <a:pPr lvl="1"/>
            <a:r>
              <a:rPr lang="en-US" dirty="0" smtClean="0"/>
              <a:t>Ban soft money</a:t>
            </a:r>
          </a:p>
          <a:p>
            <a:pPr lvl="1"/>
            <a:r>
              <a:rPr lang="en-US" dirty="0" smtClean="0"/>
              <a:t>‘Stand by Your Ad’</a:t>
            </a:r>
          </a:p>
          <a:p>
            <a:r>
              <a:rPr lang="en-US" dirty="0" smtClean="0"/>
              <a:t>Citizens United v. FEC (2010)</a:t>
            </a:r>
          </a:p>
          <a:p>
            <a:r>
              <a:rPr lang="en-US" dirty="0" smtClean="0"/>
              <a:t>Free speech vs. fair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4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Rights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Rational Choice Voting</a:t>
            </a:r>
          </a:p>
          <a:p>
            <a:r>
              <a:rPr lang="en-US" dirty="0" smtClean="0"/>
              <a:t>Retrospective Voting</a:t>
            </a:r>
          </a:p>
          <a:p>
            <a:r>
              <a:rPr lang="en-US" dirty="0" smtClean="0"/>
              <a:t>Prospective Voting</a:t>
            </a:r>
          </a:p>
          <a:p>
            <a:r>
              <a:rPr lang="en-US" dirty="0" smtClean="0"/>
              <a:t>Party Line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2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6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That Impact Voting Behavior</a:t>
            </a:r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b="1" dirty="0"/>
              <a:t>Party identification </a:t>
            </a:r>
            <a:r>
              <a:rPr lang="en" sz="2800" dirty="0"/>
              <a:t>tends to drive people to vote a certain way</a:t>
            </a:r>
            <a:br>
              <a:rPr lang="en" sz="2800" dirty="0"/>
            </a:b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b="1" dirty="0"/>
              <a:t>Candidate’s personalities</a:t>
            </a:r>
            <a:r>
              <a:rPr lang="en" sz="2800" dirty="0"/>
              <a:t> have increasingly become an important piece of voter’s decision… The mass media has increasingly focused on candidate’s personalities creating personality centered election coverage.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8453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Video: </a:t>
            </a:r>
            <a:r>
              <a:rPr lang="en" sz="3200" dirty="0"/>
              <a:t>Gerrymandering &amp; Rigging Electoral Districts</a:t>
            </a:r>
            <a:endParaRPr sz="3200" dirty="0"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2" name="Google Shape;262;p46" descr="View full lesson: http://ed.ted.com/lessons/gerrymandering-how-drawing-jagged-lines-can-impact-an-election-christina-greer&#10;&#10;District lines, and the groups of voters within them, may seem arbitrary, but a lot of thought (and political bickering) is put into these carefully drawn lines. From &quot;packing&quot; a district to &quot;cracking&quot; a district--learn how the shape of districts impacts political parties during election season. &#10;&#10;Lesson by Christina Greer, animation by Smart Bubble Society." title="Gerrymandering: How drawing jagged lines can impact an election - Christina Gre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814" y="1529634"/>
            <a:ext cx="5328367" cy="5328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56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939" r="-205939"/>
          <a:stretch>
            <a:fillRect/>
          </a:stretch>
        </p:blipFill>
        <p:spPr>
          <a:xfrm>
            <a:off x="-8408402" y="971263"/>
            <a:ext cx="26003250" cy="44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08553"/>
            <a:ext cx="5290828" cy="408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873" y="3359364"/>
            <a:ext cx="5185128" cy="349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59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ea typeface="ＭＳ Ｐゴシック" charset="0"/>
                <a:cs typeface="Rockwell"/>
              </a:rPr>
              <a:t>Campaigns: Then and Now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800600"/>
          </a:xfrm>
        </p:spPr>
        <p:txBody>
          <a:bodyPr/>
          <a:lstStyle/>
          <a:p>
            <a:pPr eaLnBrk="1" hangingPunct="1"/>
            <a:r>
              <a:rPr lang="en-US" sz="2800">
                <a:latin typeface="Rockwell"/>
                <a:ea typeface="ＭＳ Ｐゴシック" charset="0"/>
                <a:cs typeface="Rockwell"/>
              </a:rPr>
              <a:t>Parties are less important – getting nominated is an individual effort in America today</a:t>
            </a:r>
          </a:p>
          <a:p>
            <a:pPr eaLnBrk="1" hangingPunct="1"/>
            <a:r>
              <a:rPr lang="en-US" sz="2800">
                <a:latin typeface="Rockwell"/>
                <a:ea typeface="ＭＳ Ｐゴシック" charset="0"/>
                <a:cs typeface="Rockwell"/>
              </a:rPr>
              <a:t>Media, polling, and money are more important – today’s candidates spend the most on media</a:t>
            </a:r>
          </a:p>
          <a:p>
            <a:pPr lvl="1" eaLnBrk="1" hangingPunct="1"/>
            <a:r>
              <a:rPr lang="en-US" sz="2600">
                <a:latin typeface="Rockwell"/>
                <a:ea typeface="ＭＳ Ｐゴシック" charset="0"/>
                <a:cs typeface="Rockwell"/>
              </a:rPr>
              <a:t>The plurality of political ads designed to appeal to voters’ fears</a:t>
            </a:r>
          </a:p>
          <a:p>
            <a:pPr eaLnBrk="1" hangingPunct="1"/>
            <a:r>
              <a:rPr lang="en-US" sz="2800">
                <a:latin typeface="Rockwell"/>
                <a:ea typeface="ＭＳ Ｐゴシック" charset="0"/>
                <a:cs typeface="Rockwell"/>
              </a:rPr>
              <a:t>People are hired to perform campaign tasks</a:t>
            </a:r>
          </a:p>
          <a:p>
            <a:pPr lvl="1" eaLnBrk="1" hangingPunct="1"/>
            <a:r>
              <a:rPr lang="en-US" sz="2400">
                <a:latin typeface="Rockwell"/>
                <a:ea typeface="ＭＳ Ｐゴシック" charset="0"/>
                <a:cs typeface="Rockwell"/>
              </a:rPr>
              <a:t>Media consultants, direct mail firms, polling firms. political technology firms</a:t>
            </a:r>
          </a:p>
        </p:txBody>
      </p:sp>
    </p:spTree>
    <p:extLst>
      <p:ext uri="{BB962C8B-B14F-4D97-AF65-F5344CB8AC3E}">
        <p14:creationId xmlns:p14="http://schemas.microsoft.com/office/powerpoint/2010/main" val="169206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Campaign Benefits and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Heavily dependent on professional consultants</a:t>
            </a:r>
          </a:p>
          <a:p>
            <a:r>
              <a:rPr lang="en-US" dirty="0" smtClean="0"/>
              <a:t>Costs UP, Fundraising UP</a:t>
            </a:r>
          </a:p>
          <a:p>
            <a:r>
              <a:rPr lang="en-US" dirty="0" smtClean="0"/>
              <a:t>Election Cycles LONG</a:t>
            </a:r>
          </a:p>
          <a:p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1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>
                <a:latin typeface="Rockwell"/>
                <a:ea typeface="ＭＳ Ｐゴシック" charset="0"/>
                <a:cs typeface="Rockwell"/>
              </a:rPr>
              <a:t>Campaigns and </a:t>
            </a:r>
            <a:br>
              <a:rPr lang="en-US" sz="4900">
                <a:latin typeface="Rockwell"/>
                <a:ea typeface="ＭＳ Ｐゴシック" charset="0"/>
                <a:cs typeface="Rockwell"/>
              </a:rPr>
            </a:br>
            <a:r>
              <a:rPr lang="en-US" sz="4900">
                <a:latin typeface="Rockwell"/>
                <a:ea typeface="ＭＳ Ｐゴシック" charset="0"/>
                <a:cs typeface="Rockwell"/>
              </a:rPr>
              <a:t>Campaign Issues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905000"/>
            <a:ext cx="8572500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The balancing act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Rockwell"/>
                <a:ea typeface="ＭＳ Ｐゴシック" charset="0"/>
                <a:cs typeface="Rockwell"/>
              </a:rPr>
              <a:t>Being conservative (or liberal) enough to get nominated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Rockwell"/>
                <a:ea typeface="ＭＳ Ｐゴシック" charset="0"/>
                <a:cs typeface="Rockwell"/>
              </a:rPr>
              <a:t>Move to center to get elected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Rockwell"/>
                <a:ea typeface="ＭＳ Ｐゴシック" charset="0"/>
                <a:cs typeface="Rockwell"/>
              </a:rPr>
              <a:t>True nationwide in states where activists are more polarized than average voter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Rockwell"/>
                <a:ea typeface="ＭＳ Ｐゴシック" charset="0"/>
                <a:cs typeface="Rockwell"/>
              </a:rPr>
              <a:t>The "clothespin vote": neither candidate is appealing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Types of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Rockwell"/>
                <a:ea typeface="ＭＳ Ｐゴシック" charset="0"/>
                <a:cs typeface="Rockwell"/>
              </a:rPr>
              <a:t>Position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Rockwell"/>
                <a:ea typeface="ＭＳ Ｐゴシック" charset="0"/>
                <a:cs typeface="Rockwell"/>
              </a:rPr>
              <a:t>Valence issues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346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7872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latin typeface="Rockwell"/>
                <a:ea typeface="ＭＳ Ｐゴシック" charset="0"/>
                <a:cs typeface="Rockwell"/>
              </a:rPr>
              <a:t>Presidential and Congressional Campaign Differences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86800" cy="45720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Two phases for each: getting nominated and getting elected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Presidential races are more competitive.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House races have </a:t>
            </a:r>
            <a:r>
              <a:rPr lang="en-US" sz="2000" dirty="0" smtClean="0">
                <a:latin typeface="Rockwell"/>
                <a:ea typeface="ＭＳ Ｐゴシック" charset="0"/>
                <a:cs typeface="Rockwell"/>
              </a:rPr>
              <a:t>often become one</a:t>
            </a:r>
            <a:r>
              <a:rPr lang="en-US" sz="2000" dirty="0">
                <a:latin typeface="Rockwell"/>
                <a:ea typeface="ＭＳ Ｐゴシック" charset="0"/>
                <a:cs typeface="Rockwell"/>
              </a:rPr>
              <a:t>-sided </a:t>
            </a:r>
            <a:r>
              <a:rPr lang="en-US" sz="2000" dirty="0" smtClean="0">
                <a:latin typeface="Rockwell"/>
                <a:ea typeface="ＭＳ Ｐゴシック" charset="0"/>
                <a:cs typeface="Rockwell"/>
              </a:rPr>
              <a:t>either party.</a:t>
            </a:r>
            <a:endParaRPr lang="en-US" sz="2000" dirty="0">
              <a:latin typeface="Rockwell"/>
              <a:ea typeface="ＭＳ Ｐゴシック" charset="0"/>
              <a:cs typeface="Rockwell"/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Presidential winner rarely gets more than 55 percent of vote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Most House incumbents are reelected (more than 90 percent)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Fewer people vote in congressional elections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Unless election coincides with presidential election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ea typeface="ＭＳ Ｐゴシック" charset="0"/>
                <a:cs typeface="Rockwell"/>
              </a:rPr>
              <a:t>Gives greater importance to partisan voters (party regulars)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dirty="0">
              <a:latin typeface="Rockwell"/>
              <a:ea typeface="ＭＳ Ｐゴシック" charset="0"/>
              <a:cs typeface="Rockwell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dirty="0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7797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latin typeface="Rockwell"/>
                <a:ea typeface="ＭＳ Ｐゴシック" charset="0"/>
                <a:cs typeface="Rockwell"/>
              </a:rPr>
              <a:t>Presidential and Congressional Campaign Differences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572500" cy="49530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Rockwell"/>
                <a:ea typeface="ＭＳ Ｐゴシック" charset="0"/>
                <a:cs typeface="Rockwell"/>
              </a:rPr>
              <a:t>Congressional </a:t>
            </a:r>
            <a:r>
              <a:rPr lang="en-US">
                <a:solidFill>
                  <a:srgbClr val="FF0000"/>
                </a:solidFill>
                <a:latin typeface="Rockwell"/>
                <a:ea typeface="ＭＳ Ｐゴシック" charset="0"/>
                <a:cs typeface="Rockwell"/>
              </a:rPr>
              <a:t>incumbents</a:t>
            </a:r>
            <a:r>
              <a:rPr lang="en-US">
                <a:latin typeface="Rockwell"/>
                <a:ea typeface="ＭＳ Ｐゴシック" charset="0"/>
                <a:cs typeface="Rockwell"/>
              </a:rPr>
              <a:t> can service their constituents.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Rockwell"/>
                <a:ea typeface="ＭＳ Ｐゴシック" charset="0"/>
                <a:cs typeface="Rockwell"/>
              </a:rPr>
              <a:t>Can take credit for governmental grants, programs, and so forth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Rockwell"/>
                <a:ea typeface="ＭＳ Ｐゴシック" charset="0"/>
                <a:cs typeface="Rockwell"/>
              </a:rPr>
              <a:t>President can't: power is not local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Rockwell"/>
                <a:ea typeface="ＭＳ Ｐゴシック" charset="0"/>
                <a:cs typeface="Rockwell"/>
              </a:rPr>
              <a:t>Congressional candidates can duck responsibility.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Rockwell"/>
                <a:ea typeface="ＭＳ Ｐゴシック" charset="0"/>
                <a:cs typeface="Rockwell"/>
              </a:rPr>
              <a:t>"I didn't do it; the people in Washington did!"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Rockwell"/>
                <a:ea typeface="ＭＳ Ｐゴシック" charset="0"/>
                <a:cs typeface="Rockwell"/>
              </a:rPr>
              <a:t>President is stuck with blame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Rockwell"/>
                <a:ea typeface="ＭＳ Ｐゴシック" charset="0"/>
                <a:cs typeface="Rockwell"/>
              </a:rPr>
              <a:t>But local candidates can suffer when leader's economic policies fail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Rockwell"/>
                <a:ea typeface="ＭＳ Ｐゴシック" charset="0"/>
                <a:cs typeface="Rockwell"/>
              </a:rPr>
              <a:t>Benefit of presidential </a:t>
            </a:r>
            <a:r>
              <a:rPr lang="en-US">
                <a:solidFill>
                  <a:srgbClr val="FF0000"/>
                </a:solidFill>
                <a:latin typeface="Rockwell"/>
                <a:ea typeface="ＭＳ Ｐゴシック" charset="0"/>
                <a:cs typeface="Rockwell"/>
              </a:rPr>
              <a:t>coattails</a:t>
            </a:r>
            <a:r>
              <a:rPr lang="en-US">
                <a:latin typeface="Rockwell"/>
                <a:ea typeface="ＭＳ Ｐゴシック" charset="0"/>
                <a:cs typeface="Rockwell"/>
              </a:rPr>
              <a:t> has declined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Rockwell"/>
                <a:ea typeface="ＭＳ Ｐゴシック" charset="0"/>
                <a:cs typeface="Rockwell"/>
              </a:rPr>
              <a:t>Congressional elections have become largely independent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Rockwell"/>
                <a:ea typeface="ＭＳ Ｐゴシック" charset="0"/>
                <a:cs typeface="Rockwell"/>
              </a:rPr>
              <a:t>Reduces meaning (and importance) of party</a:t>
            </a:r>
            <a:endParaRPr lang="en-US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5245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327</TotalTime>
  <Words>841</Words>
  <Application>Microsoft Macintosh PowerPoint</Application>
  <PresentationFormat>On-screen Show (4:3)</PresentationFormat>
  <Paragraphs>134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Campaigns and Voting</vt:lpstr>
      <vt:lpstr>PowerPoint Presentation</vt:lpstr>
      <vt:lpstr>PowerPoint Presentation</vt:lpstr>
      <vt:lpstr>PowerPoint Presentation</vt:lpstr>
      <vt:lpstr>Campaigns: Then and Now </vt:lpstr>
      <vt:lpstr>Modern Campaign Benefits and Drawbacks</vt:lpstr>
      <vt:lpstr>Campaigns and  Campaign Issues </vt:lpstr>
      <vt:lpstr>Presidential and Congressional Campaign Differences</vt:lpstr>
      <vt:lpstr>Presidential and Congressional Campaign Differences</vt:lpstr>
      <vt:lpstr>Running for President </vt:lpstr>
      <vt:lpstr>Television, Debates, and Direct Mail</vt:lpstr>
      <vt:lpstr>Television, Debates, and Direct Mail</vt:lpstr>
      <vt:lpstr>Why do national conventions matter?</vt:lpstr>
      <vt:lpstr>Campaign Funding (The Basics) </vt:lpstr>
      <vt:lpstr>PACs and Super-PACs</vt:lpstr>
      <vt:lpstr>Campaign Money </vt:lpstr>
      <vt:lpstr>Campaign Legislation</vt:lpstr>
      <vt:lpstr>Voting Rights Over Time</vt:lpstr>
      <vt:lpstr>Types of Voting</vt:lpstr>
      <vt:lpstr>Factors That Impact Voting Behavior</vt:lpstr>
      <vt:lpstr>Video: Gerrymandering &amp; Rigging Electoral Districts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Campaigns and Voting</dc:title>
  <dc:creator>Craig Winchell</dc:creator>
  <cp:lastModifiedBy>Craig Winchell</cp:lastModifiedBy>
  <cp:revision>11</cp:revision>
  <dcterms:created xsi:type="dcterms:W3CDTF">2018-11-26T19:51:01Z</dcterms:created>
  <dcterms:modified xsi:type="dcterms:W3CDTF">2018-12-03T03:48:47Z</dcterms:modified>
</cp:coreProperties>
</file>