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71" r:id="rId2"/>
    <p:sldId id="272" r:id="rId3"/>
    <p:sldId id="273" r:id="rId4"/>
    <p:sldId id="256" r:id="rId5"/>
    <p:sldId id="270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96FDB767-F7D4-1D43-8B5A-FF83B3E77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9C352D0C-DBE3-2C45-B744-F2AA2A142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EEC42CD0-7D70-7B4F-85D8-82DBC245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068CE-FB25-0041-9048-57B510FB9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5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6FDB767-F7D4-1D43-8B5A-FF83B3E77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9C352D0C-DBE3-2C45-B744-F2AA2A142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EEC42CD0-7D70-7B4F-85D8-82DBC245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E7F02-17C9-7140-A5DB-804B26FCD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0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96FDB767-F7D4-1D43-8B5A-FF83B3E77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9C352D0C-DBE3-2C45-B744-F2AA2A142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EEC42CD0-7D70-7B4F-85D8-82DBC245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1238E-EF40-8A42-8FED-2CC162CB4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3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3eMB9PDa0" TargetMode="External"/><Relationship Id="rId4" Type="http://schemas.openxmlformats.org/officeDocument/2006/relationships/hyperlink" Target="http://graphics.wsj.com/blue-feed-red-feed/%23/president-trump" TargetMode="External"/><Relationship Id="rId5" Type="http://schemas.openxmlformats.org/officeDocument/2006/relationships/hyperlink" Target="http://www.ccc.edu/colleges/washington/departments/Documents/PeriodicalsPov.pdf" TargetMode="External"/><Relationship Id="rId6" Type="http://schemas.openxmlformats.org/officeDocument/2006/relationships/hyperlink" Target="http://www.buzzfeed.com/mjs538/actual-news-headlines-vs-fox-news-headlines" TargetMode="External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ZRNnETOc3j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095" y="0"/>
            <a:ext cx="9279095" cy="67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2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ckwell"/>
                <a:cs typeface="Rockwell"/>
              </a:rPr>
              <a:t>The Media and First Amendment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685800"/>
            <a:ext cx="51054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Prior Restraint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Government prohibited from censoring or refusing publication/broadcast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Near v. Minnesota (1931)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New York Times v. United States (1971)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Pentagon Papers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Libel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Malicious printed material is not protected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New York Times v. Sullivan (1964)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Slander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Malicious oral material is not protected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Freedom of Information Act (1966)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Citizens and media outlets may request public records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Sunshine Laws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Public policy must be developed in the public sphere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No backroom secret negotiations</a:t>
            </a:r>
          </a:p>
        </p:txBody>
      </p:sp>
      <p:pic>
        <p:nvPicPr>
          <p:cNvPr id="24579" name="Content Placeholder 5" descr="freedom-of-information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22313"/>
            <a:ext cx="4038600" cy="2838450"/>
          </a:xfrm>
        </p:spPr>
      </p:pic>
      <p:pic>
        <p:nvPicPr>
          <p:cNvPr id="24580" name="Picture 6" descr="edtoon3-9b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3886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ckwell"/>
                <a:cs typeface="Rockwell"/>
              </a:rPr>
              <a:t>Federal Communications Commission (FCC)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6846" y="1295400"/>
            <a:ext cx="4257154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Federal Communications Act of 1934 established FCC as independent regulatory agency on interstate communication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Enforces technical, structural, and content regulations</a:t>
            </a:r>
          </a:p>
        </p:txBody>
      </p:sp>
      <p:pic>
        <p:nvPicPr>
          <p:cNvPr id="25604" name="Picture 7" descr="family-guy-fcc-illeg#5ED575.jpg                                000A84C2Macintosh HD                   C5A9507E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736" y="1899098"/>
            <a:ext cx="4948582" cy="3266598"/>
          </a:xfrm>
        </p:spPr>
      </p:pic>
    </p:spTree>
    <p:extLst>
      <p:ext uri="{BB962C8B-B14F-4D97-AF65-F5344CB8AC3E}">
        <p14:creationId xmlns:p14="http://schemas.microsoft.com/office/powerpoint/2010/main" val="17602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ckwell"/>
                <a:cs typeface="Rockwell"/>
              </a:rPr>
              <a:t>Technical Regulation of Media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143000"/>
            <a:ext cx="4876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Public owns the airwaves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Anything transmitted over the airwaves is subject to regulation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Radio and television broadcasters must obtain a license renewable every 5 years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Subject to hearing if a group objects/complains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Digital conversion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Digital Transition and Public Safety Act of 2005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All over-the-air broadcasts must end analog transmissions and convert to digital</a:t>
            </a:r>
          </a:p>
        </p:txBody>
      </p:sp>
      <p:pic>
        <p:nvPicPr>
          <p:cNvPr id="26627" name="Content Placeholder 4" descr="radio_tower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2700" y="1143000"/>
            <a:ext cx="3860800" cy="5334000"/>
          </a:xfrm>
        </p:spPr>
      </p:pic>
    </p:spTree>
    <p:extLst>
      <p:ext uri="{BB962C8B-B14F-4D97-AF65-F5344CB8AC3E}">
        <p14:creationId xmlns:p14="http://schemas.microsoft.com/office/powerpoint/2010/main" val="264639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Rockwell"/>
                <a:cs typeface="Rockwell"/>
              </a:rPr>
              <a:t>Structural Regulation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2000"/>
            <a:ext cx="4648200" cy="3429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Media Consolidation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Before 1980s, media monopolies were strictly enforced and prohibited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A corporation could not monopolize an entire market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Telecommunications Act of 1996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Deregulated limitations on corporations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Led to fewer but larger media conglomerates</a:t>
            </a:r>
          </a:p>
        </p:txBody>
      </p:sp>
      <p:pic>
        <p:nvPicPr>
          <p:cNvPr id="27651" name="Content Placeholder 6" descr="media-consolidation-carto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613" y="838200"/>
            <a:ext cx="4370387" cy="2438400"/>
          </a:xfrm>
        </p:spPr>
      </p:pic>
      <p:pic>
        <p:nvPicPr>
          <p:cNvPr id="27652" name="Content Placeholder 8" descr="08rp01_1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213225"/>
            <a:ext cx="3733800" cy="2644775"/>
          </a:xfrm>
        </p:spPr>
      </p:pic>
      <p:pic>
        <p:nvPicPr>
          <p:cNvPr id="27653" name="Content Placeholder 7" descr="qqxsgMediaOwnership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4200" y="3581400"/>
            <a:ext cx="4749800" cy="3276600"/>
          </a:xfrm>
        </p:spPr>
      </p:pic>
    </p:spTree>
    <p:extLst>
      <p:ext uri="{BB962C8B-B14F-4D97-AF65-F5344CB8AC3E}">
        <p14:creationId xmlns:p14="http://schemas.microsoft.com/office/powerpoint/2010/main" val="197078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 descr="media-ownershi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3838" cy="6858000"/>
          </a:xfrm>
        </p:spPr>
      </p:pic>
    </p:spTree>
    <p:extLst>
      <p:ext uri="{BB962C8B-B14F-4D97-AF65-F5344CB8AC3E}">
        <p14:creationId xmlns:p14="http://schemas.microsoft.com/office/powerpoint/2010/main" val="347907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Part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175"/>
            <a:ext cx="6172200" cy="6854825"/>
          </a:xfrm>
        </p:spPr>
      </p:pic>
    </p:spTree>
    <p:extLst>
      <p:ext uri="{BB962C8B-B14F-4D97-AF65-F5344CB8AC3E}">
        <p14:creationId xmlns:p14="http://schemas.microsoft.com/office/powerpoint/2010/main" val="118538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>
                <a:latin typeface="Rockwell"/>
                <a:cs typeface="Rockwell"/>
              </a:rPr>
              <a:t>Content Regulation</a:t>
            </a:r>
            <a:br>
              <a:rPr lang="en-US">
                <a:latin typeface="Rockwell"/>
                <a:cs typeface="Rockwell"/>
              </a:rPr>
            </a:br>
            <a:r>
              <a:rPr lang="en-US">
                <a:latin typeface="Rockwell"/>
                <a:cs typeface="Rockwell"/>
              </a:rPr>
              <a:t>Media and Political Campaigns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724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Fairness Doctrine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Mandated broadcast of opposing views on issues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Abandoned by FCC in 1987 due to First Amendment concerns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Equal Time Rule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Media time must be equally granted, media costs must be equal, commercial ads must be the same during candidate air time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Right of Rebuttal/Reply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Candidates have the right to opportunity to respond to allegations made by an opposing candidate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Miami Herald v. </a:t>
            </a:r>
            <a:r>
              <a:rPr lang="en-US" sz="2000" dirty="0" err="1">
                <a:latin typeface="Rockwell"/>
                <a:cs typeface="Rockwell"/>
              </a:rPr>
              <a:t>Tornillo</a:t>
            </a:r>
            <a:r>
              <a:rPr lang="en-US" sz="2000" dirty="0">
                <a:latin typeface="Rockwell"/>
                <a:cs typeface="Rockwell"/>
              </a:rPr>
              <a:t> (1974)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“Liberal Bias (TV, Newspapers, Internet) vs. Conservative Bias (Talk Radio)”</a:t>
            </a:r>
          </a:p>
        </p:txBody>
      </p:sp>
      <p:pic>
        <p:nvPicPr>
          <p:cNvPr id="30723" name="Picture 3" descr="Fairness_doctr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9258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3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ckwell"/>
                <a:cs typeface="Rockwell"/>
              </a:rPr>
              <a:t>Media Bias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685800"/>
            <a:ext cx="5181600" cy="61722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Rockwell"/>
                <a:cs typeface="Rockwell"/>
              </a:rPr>
              <a:t>Corporate and Establishment Media</a:t>
            </a:r>
          </a:p>
          <a:p>
            <a:pPr lvl="1"/>
            <a:r>
              <a:rPr lang="en-US" sz="2000" dirty="0">
                <a:latin typeface="Rockwell"/>
                <a:cs typeface="Rockwell"/>
              </a:rPr>
              <a:t>Campaign contributions</a:t>
            </a:r>
          </a:p>
          <a:p>
            <a:r>
              <a:rPr lang="en-US" sz="2400" dirty="0">
                <a:latin typeface="Rockwell"/>
                <a:cs typeface="Rockwell"/>
                <a:hlinkClick r:id="rId2"/>
              </a:rPr>
              <a:t>Credibility</a:t>
            </a:r>
            <a:endParaRPr lang="en-US" sz="2400" dirty="0">
              <a:latin typeface="Rockwell"/>
              <a:cs typeface="Rockwell"/>
            </a:endParaRPr>
          </a:p>
          <a:p>
            <a:r>
              <a:rPr lang="en-US" sz="2400" dirty="0">
                <a:latin typeface="Rockwell"/>
                <a:cs typeface="Rockwell"/>
                <a:hlinkClick r:id="rId3"/>
              </a:rPr>
              <a:t>Sensationalism over objectivity</a:t>
            </a:r>
            <a:endParaRPr lang="en-US" sz="2400" dirty="0">
              <a:latin typeface="Rockwell"/>
              <a:cs typeface="Rockwell"/>
            </a:endParaRPr>
          </a:p>
          <a:p>
            <a:pPr lvl="1"/>
            <a:r>
              <a:rPr lang="en-US" sz="2000" dirty="0">
                <a:latin typeface="Rockwell"/>
                <a:cs typeface="Rockwell"/>
              </a:rPr>
              <a:t>“If it bleeds, it leads.”</a:t>
            </a:r>
          </a:p>
          <a:p>
            <a:r>
              <a:rPr lang="en-US" sz="2400" dirty="0">
                <a:latin typeface="Rockwell"/>
                <a:cs typeface="Rockwell"/>
              </a:rPr>
              <a:t>“Liberal Bias (TV, Newspapers, Internet) vs. Conservative Bias (Talk Radio)”</a:t>
            </a:r>
          </a:p>
          <a:p>
            <a:pPr lvl="1"/>
            <a:r>
              <a:rPr lang="en-US" sz="2000" dirty="0">
                <a:latin typeface="Rockwell"/>
                <a:cs typeface="Rockwell"/>
                <a:hlinkClick r:id="rId4"/>
              </a:rPr>
              <a:t>Facebook Left and Right</a:t>
            </a:r>
            <a:endParaRPr lang="en-US" sz="2000" dirty="0">
              <a:latin typeface="Rockwell"/>
              <a:cs typeface="Rockwell"/>
            </a:endParaRPr>
          </a:p>
          <a:p>
            <a:pPr lvl="1"/>
            <a:r>
              <a:rPr lang="en-US" sz="2000" dirty="0">
                <a:latin typeface="Rockwell"/>
                <a:cs typeface="Rockwell"/>
                <a:hlinkClick r:id="rId5"/>
              </a:rPr>
              <a:t>Analysis of Magazines, Newspapers</a:t>
            </a:r>
            <a:endParaRPr lang="en-US" sz="2000" dirty="0">
              <a:latin typeface="Rockwell"/>
              <a:cs typeface="Rockwell"/>
              <a:hlinkClick r:id="rId6"/>
            </a:endParaRPr>
          </a:p>
          <a:p>
            <a:r>
              <a:rPr lang="en-US" sz="2400" dirty="0">
                <a:latin typeface="Rockwell"/>
                <a:cs typeface="Rockwell"/>
                <a:hlinkClick r:id="rId6"/>
              </a:rPr>
              <a:t>Actual News Headlines vs. Fox News Headlines</a:t>
            </a:r>
            <a:endParaRPr lang="en-US" sz="2400" dirty="0">
              <a:latin typeface="Rockwell"/>
              <a:cs typeface="Rockwell"/>
            </a:endParaRPr>
          </a:p>
          <a:p>
            <a:r>
              <a:rPr lang="en-US" sz="2400" dirty="0">
                <a:latin typeface="Rockwell"/>
                <a:cs typeface="Rockwell"/>
              </a:rPr>
              <a:t>Confirmation Bias</a:t>
            </a:r>
          </a:p>
        </p:txBody>
      </p:sp>
      <p:pic>
        <p:nvPicPr>
          <p:cNvPr id="31747" name="Content Placeholder 4" descr="media-bias-oba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0813" y="3719513"/>
            <a:ext cx="3913187" cy="3138487"/>
          </a:xfrm>
        </p:spPr>
      </p:pic>
      <p:pic>
        <p:nvPicPr>
          <p:cNvPr id="31748" name="Picture 5" descr="manipolazione_mediatic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6670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2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 noChangeArrowheads="1"/>
          </p:cNvSpPr>
          <p:nvPr>
            <p:ph type="title"/>
          </p:nvPr>
        </p:nvSpPr>
        <p:spPr>
          <a:xfrm>
            <a:off x="6350" y="3175"/>
            <a:ext cx="9137650" cy="835025"/>
          </a:xfrm>
        </p:spPr>
        <p:txBody>
          <a:bodyPr/>
          <a:lstStyle/>
          <a:p>
            <a:r>
              <a:rPr lang="en-US" dirty="0">
                <a:latin typeface="Rockwell"/>
                <a:cs typeface="Rockwell"/>
              </a:rPr>
              <a:t>Media and Ideology</a:t>
            </a:r>
          </a:p>
        </p:txBody>
      </p:sp>
      <p:sp>
        <p:nvSpPr>
          <p:cNvPr id="32770" name="Text Placeholder 5"/>
          <p:cNvSpPr>
            <a:spLocks noGrp="1" noChangeArrowheads="1"/>
          </p:cNvSpPr>
          <p:nvPr>
            <p:ph type="body" idx="1"/>
          </p:nvPr>
        </p:nvSpPr>
        <p:spPr>
          <a:xfrm>
            <a:off x="6350" y="866775"/>
            <a:ext cx="2057400" cy="504825"/>
          </a:xfrm>
        </p:spPr>
        <p:txBody>
          <a:bodyPr>
            <a:normAutofit fontScale="92500"/>
          </a:bodyPr>
          <a:lstStyle/>
          <a:p>
            <a:r>
              <a:rPr lang="en-US">
                <a:latin typeface="Rockwell"/>
                <a:cs typeface="Rockwell"/>
              </a:rPr>
              <a:t>Lean Liberal</a:t>
            </a:r>
          </a:p>
        </p:txBody>
      </p:sp>
      <p:sp>
        <p:nvSpPr>
          <p:cNvPr id="32771" name="Content Placeholder 6"/>
          <p:cNvSpPr>
            <a:spLocks noGrp="1" noChangeArrowheads="1"/>
          </p:cNvSpPr>
          <p:nvPr>
            <p:ph sz="half" idx="2"/>
          </p:nvPr>
        </p:nvSpPr>
        <p:spPr>
          <a:xfrm>
            <a:off x="0" y="1438275"/>
            <a:ext cx="2819400" cy="5419725"/>
          </a:xfrm>
        </p:spPr>
        <p:txBody>
          <a:bodyPr/>
          <a:lstStyle/>
          <a:p>
            <a:r>
              <a:rPr lang="en-US" sz="2000" dirty="0">
                <a:latin typeface="Rockwell"/>
                <a:cs typeface="Rockwell"/>
              </a:rPr>
              <a:t>Print Media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New York Times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Washington Post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Huffington Post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Slate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The Guardian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Mother Jones</a:t>
            </a:r>
          </a:p>
          <a:p>
            <a:r>
              <a:rPr lang="en-US" sz="2000" dirty="0">
                <a:latin typeface="Rockwell"/>
                <a:cs typeface="Rockwell"/>
              </a:rPr>
              <a:t>Broadcast Media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MSNBC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CNN</a:t>
            </a:r>
          </a:p>
        </p:txBody>
      </p:sp>
      <p:sp>
        <p:nvSpPr>
          <p:cNvPr id="32772" name="Text Placeholder 7"/>
          <p:cNvSpPr>
            <a:spLocks noGrp="1" noChangeArrowheads="1"/>
          </p:cNvSpPr>
          <p:nvPr>
            <p:ph type="body" sz="quarter" idx="3"/>
          </p:nvPr>
        </p:nvSpPr>
        <p:spPr>
          <a:xfrm>
            <a:off x="6245225" y="904875"/>
            <a:ext cx="2895600" cy="466725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>
                <a:latin typeface="Rockwell"/>
                <a:cs typeface="Rockwell"/>
              </a:rPr>
              <a:t>Lean Conservative</a:t>
            </a:r>
          </a:p>
        </p:txBody>
      </p:sp>
      <p:sp>
        <p:nvSpPr>
          <p:cNvPr id="32773" name="Content Placeholder 8"/>
          <p:cNvSpPr>
            <a:spLocks noGrp="1" noChangeArrowheads="1"/>
          </p:cNvSpPr>
          <p:nvPr>
            <p:ph sz="quarter" idx="4"/>
          </p:nvPr>
        </p:nvSpPr>
        <p:spPr>
          <a:xfrm>
            <a:off x="6248400" y="1438275"/>
            <a:ext cx="2895600" cy="5419725"/>
          </a:xfrm>
        </p:spPr>
        <p:txBody>
          <a:bodyPr/>
          <a:lstStyle/>
          <a:p>
            <a:r>
              <a:rPr lang="en-US" sz="2000">
                <a:latin typeface="Rockwell"/>
                <a:cs typeface="Rockwell"/>
              </a:rPr>
              <a:t>Print Media</a:t>
            </a:r>
          </a:p>
          <a:p>
            <a:pPr lvl="1"/>
            <a:r>
              <a:rPr lang="en-US" sz="1800">
                <a:latin typeface="Rockwell"/>
                <a:cs typeface="Rockwell"/>
              </a:rPr>
              <a:t>Wall Street Journal</a:t>
            </a:r>
          </a:p>
          <a:p>
            <a:pPr lvl="1"/>
            <a:r>
              <a:rPr lang="en-US" sz="1800">
                <a:latin typeface="Rockwell"/>
                <a:cs typeface="Rockwell"/>
              </a:rPr>
              <a:t>National Review</a:t>
            </a:r>
          </a:p>
          <a:p>
            <a:pPr lvl="1"/>
            <a:r>
              <a:rPr lang="en-US" sz="1800">
                <a:latin typeface="Rockwell"/>
                <a:cs typeface="Rockwell"/>
              </a:rPr>
              <a:t>Drudge Report</a:t>
            </a:r>
          </a:p>
          <a:p>
            <a:pPr lvl="1"/>
            <a:r>
              <a:rPr lang="en-US" sz="1800">
                <a:latin typeface="Rockwell"/>
                <a:cs typeface="Rockwell"/>
              </a:rPr>
              <a:t>Breitbart</a:t>
            </a:r>
          </a:p>
          <a:p>
            <a:pPr lvl="1"/>
            <a:r>
              <a:rPr lang="en-US" sz="1800">
                <a:latin typeface="Rockwell"/>
                <a:cs typeface="Rockwell"/>
              </a:rPr>
              <a:t>InfoWars</a:t>
            </a:r>
          </a:p>
          <a:p>
            <a:r>
              <a:rPr lang="en-US" sz="2000">
                <a:latin typeface="Rockwell"/>
                <a:cs typeface="Rockwell"/>
              </a:rPr>
              <a:t>Broadcast Media</a:t>
            </a:r>
          </a:p>
          <a:p>
            <a:pPr lvl="1"/>
            <a:r>
              <a:rPr lang="en-US" sz="1800">
                <a:latin typeface="Rockwell"/>
                <a:cs typeface="Rockwell"/>
              </a:rPr>
              <a:t>Fox News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C3B6DFA9-11BD-7A48-B329-3B5FFCF88668}"/>
              </a:ext>
            </a:extLst>
          </p:cNvPr>
          <p:cNvSpPr txBox="1">
            <a:spLocks/>
          </p:cNvSpPr>
          <p:nvPr/>
        </p:nvSpPr>
        <p:spPr bwMode="auto">
          <a:xfrm>
            <a:off x="2740025" y="904875"/>
            <a:ext cx="3505200" cy="4667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2"/>
              <a:buNone/>
              <a:defRPr sz="240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 b="1" i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2"/>
              <a:buNone/>
              <a:defRPr sz="1800" b="1" i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 i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 i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 i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 i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 i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 i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>
                <a:latin typeface="Rockwell"/>
                <a:cs typeface="Rockwell"/>
              </a:rPr>
              <a:t>Independent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xmlns="" id="{B83BA880-755C-5E40-9A97-D301E25E3D88}"/>
              </a:ext>
            </a:extLst>
          </p:cNvPr>
          <p:cNvSpPr txBox="1">
            <a:spLocks/>
          </p:cNvSpPr>
          <p:nvPr/>
        </p:nvSpPr>
        <p:spPr bwMode="auto">
          <a:xfrm>
            <a:off x="3048000" y="1438275"/>
            <a:ext cx="2971800" cy="54197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2"/>
              <a:buChar char="n"/>
              <a:defRPr sz="24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2"/>
              <a:buChar char="F"/>
              <a:defRPr sz="18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>
                <a:latin typeface="Rockwell"/>
                <a:cs typeface="Rockwell"/>
              </a:rPr>
              <a:t>Print Media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The Hill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NPR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Politico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The Economist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AP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Reuters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USA Today</a:t>
            </a:r>
          </a:p>
          <a:p>
            <a:pPr>
              <a:defRPr/>
            </a:pPr>
            <a:r>
              <a:rPr lang="en-US" sz="2000" kern="0" dirty="0">
                <a:latin typeface="Rockwell"/>
                <a:cs typeface="Rockwell"/>
              </a:rPr>
              <a:t>Broadcast Media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PBS News Hour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NBC News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CBS News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ABC News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NPR</a:t>
            </a:r>
          </a:p>
          <a:p>
            <a:pPr lvl="1">
              <a:defRPr/>
            </a:pPr>
            <a:r>
              <a:rPr lang="en-US" sz="1800" kern="0" dirty="0">
                <a:latin typeface="Rockwell"/>
                <a:cs typeface="Rockwell"/>
              </a:rPr>
              <a:t>Bloomberg</a:t>
            </a:r>
          </a:p>
        </p:txBody>
      </p:sp>
    </p:spTree>
    <p:extLst>
      <p:ext uri="{BB962C8B-B14F-4D97-AF65-F5344CB8AC3E}">
        <p14:creationId xmlns:p14="http://schemas.microsoft.com/office/powerpoint/2010/main" val="14806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609600"/>
            <a:ext cx="7061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4100"/>
            <a:ext cx="7620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Mass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2-04 at 2.2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71" y="-71966"/>
            <a:ext cx="4008030" cy="77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12-04 at 2.2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8706" cy="50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4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cs typeface="Rockwell"/>
              </a:rPr>
              <a:t>Mass Media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ockwell"/>
                <a:cs typeface="Rockwell"/>
              </a:rPr>
              <a:t>Includes all forms and aspects of communication to the general public</a:t>
            </a:r>
          </a:p>
          <a:p>
            <a:r>
              <a:rPr lang="en-US" dirty="0">
                <a:latin typeface="Rockwell"/>
                <a:cs typeface="Rockwell"/>
              </a:rPr>
              <a:t>Linkage institution between the electorate and government institutions</a:t>
            </a:r>
          </a:p>
          <a:p>
            <a:r>
              <a:rPr lang="en-US" dirty="0">
                <a:latin typeface="Rockwell"/>
                <a:cs typeface="Rockwell"/>
              </a:rPr>
              <a:t>“The Fourth Estate”</a:t>
            </a:r>
          </a:p>
        </p:txBody>
      </p:sp>
    </p:spTree>
    <p:extLst>
      <p:ext uri="{BB962C8B-B14F-4D97-AF65-F5344CB8AC3E}">
        <p14:creationId xmlns:p14="http://schemas.microsoft.com/office/powerpoint/2010/main" val="410319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Rockwell"/>
                <a:cs typeface="Rockwell"/>
              </a:rPr>
              <a:t>Function of Mass Media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4953000" cy="6019800"/>
          </a:xfrm>
        </p:spPr>
        <p:txBody>
          <a:bodyPr/>
          <a:lstStyle/>
          <a:p>
            <a:r>
              <a:rPr lang="en-US" sz="2000" dirty="0">
                <a:latin typeface="Rockwell"/>
                <a:cs typeface="Rockwell"/>
              </a:rPr>
              <a:t>Link the government and the electorate</a:t>
            </a:r>
          </a:p>
          <a:p>
            <a:r>
              <a:rPr lang="en-US" sz="2000" dirty="0">
                <a:latin typeface="Rockwell"/>
                <a:cs typeface="Rockwell"/>
              </a:rPr>
              <a:t>Communicate information and awareness to the public and government officials on issues, problems, situations in development of public policy</a:t>
            </a:r>
          </a:p>
          <a:p>
            <a:r>
              <a:rPr lang="en-US" sz="2000" dirty="0">
                <a:latin typeface="Rockwell"/>
                <a:cs typeface="Rockwell"/>
              </a:rPr>
              <a:t>Gatekeeper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Agenda setting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Priming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Framing</a:t>
            </a:r>
          </a:p>
          <a:p>
            <a:r>
              <a:rPr lang="en-US" sz="2000" dirty="0">
                <a:latin typeface="Rockwell"/>
                <a:cs typeface="Rockwell"/>
              </a:rPr>
              <a:t>Watchdog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Fact-checking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Investigative journalism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Muckraking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Whistleblowing</a:t>
            </a:r>
          </a:p>
          <a:p>
            <a:r>
              <a:rPr lang="en-US" sz="2000" dirty="0">
                <a:latin typeface="Rockwell"/>
                <a:cs typeface="Rockwell"/>
              </a:rPr>
              <a:t>Scorekeeper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“Horse-race journalism”</a:t>
            </a:r>
          </a:p>
        </p:txBody>
      </p:sp>
      <p:pic>
        <p:nvPicPr>
          <p:cNvPr id="20483" name="Content Placeholder 4" descr="agenda-sett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914400"/>
            <a:ext cx="4086225" cy="5181600"/>
          </a:xfrm>
        </p:spPr>
      </p:pic>
    </p:spTree>
    <p:extLst>
      <p:ext uri="{BB962C8B-B14F-4D97-AF65-F5344CB8AC3E}">
        <p14:creationId xmlns:p14="http://schemas.microsoft.com/office/powerpoint/2010/main" val="377105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Rockwell"/>
                <a:cs typeface="Rockwell"/>
              </a:rPr>
              <a:t>Media and the Institutions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2000"/>
            <a:ext cx="45720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Media and the President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Media Events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Press Secretary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Media and Congress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C-SPAN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Committee hearings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Media and the Supreme Court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Only audio recordings of oral arguments and decisions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Sources of Information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News/press releases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News briefings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News conferences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Leaks</a:t>
            </a:r>
          </a:p>
        </p:txBody>
      </p:sp>
      <p:pic>
        <p:nvPicPr>
          <p:cNvPr id="22531" name="Content Placeholder 6" descr="obama-rock-to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2000"/>
            <a:ext cx="4572000" cy="3152775"/>
          </a:xfrm>
        </p:spPr>
      </p:pic>
      <p:pic>
        <p:nvPicPr>
          <p:cNvPr id="22532" name="Picture 5" descr="blogSpan.jpg                                                   000A84C2Macintosh HD                   C5A9507E: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962400"/>
            <a:ext cx="3962400" cy="2765425"/>
          </a:xfrm>
        </p:spPr>
      </p:pic>
    </p:spTree>
    <p:extLst>
      <p:ext uri="{BB962C8B-B14F-4D97-AF65-F5344CB8AC3E}">
        <p14:creationId xmlns:p14="http://schemas.microsoft.com/office/powerpoint/2010/main" val="115732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36</TotalTime>
  <Words>560</Words>
  <Application>Microsoft Macintosh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PowerPoint Presentation</vt:lpstr>
      <vt:lpstr>PowerPoint Presentation</vt:lpstr>
      <vt:lpstr>PowerPoint Presentation</vt:lpstr>
      <vt:lpstr>The Mass Media</vt:lpstr>
      <vt:lpstr>PowerPoint Presentation</vt:lpstr>
      <vt:lpstr>PowerPoint Presentation</vt:lpstr>
      <vt:lpstr>Mass Media</vt:lpstr>
      <vt:lpstr>Function of Mass Media</vt:lpstr>
      <vt:lpstr>Media and the Institutions</vt:lpstr>
      <vt:lpstr>The Media and First Amendment</vt:lpstr>
      <vt:lpstr>Federal Communications Commission (FCC)</vt:lpstr>
      <vt:lpstr>Technical Regulation of Media</vt:lpstr>
      <vt:lpstr>Structural Regulation</vt:lpstr>
      <vt:lpstr>PowerPoint Presentation</vt:lpstr>
      <vt:lpstr>PowerPoint Presentation</vt:lpstr>
      <vt:lpstr>Content Regulation Media and Political Campaigns</vt:lpstr>
      <vt:lpstr>Media Bias</vt:lpstr>
      <vt:lpstr>Media and Ideology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Campaigns and Voting</dc:title>
  <dc:creator>Craig Winchell</dc:creator>
  <cp:lastModifiedBy>Craig Winchell</cp:lastModifiedBy>
  <cp:revision>6</cp:revision>
  <dcterms:created xsi:type="dcterms:W3CDTF">2018-11-26T19:51:01Z</dcterms:created>
  <dcterms:modified xsi:type="dcterms:W3CDTF">2018-12-04T22:51:26Z</dcterms:modified>
</cp:coreProperties>
</file>