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5"/>
  </p:notesMasterIdLst>
  <p:sldIdLst>
    <p:sldId id="257" r:id="rId2"/>
    <p:sldId id="256" r:id="rId3"/>
    <p:sldId id="258" r:id="rId4"/>
    <p:sldId id="259" r:id="rId5"/>
    <p:sldId id="262" r:id="rId6"/>
    <p:sldId id="266" r:id="rId7"/>
    <p:sldId id="263" r:id="rId8"/>
    <p:sldId id="289" r:id="rId9"/>
    <p:sldId id="267" r:id="rId10"/>
    <p:sldId id="260" r:id="rId11"/>
    <p:sldId id="261" r:id="rId12"/>
    <p:sldId id="287" r:id="rId13"/>
    <p:sldId id="265" r:id="rId14"/>
    <p:sldId id="281" r:id="rId15"/>
    <p:sldId id="288" r:id="rId16"/>
    <p:sldId id="282" r:id="rId17"/>
    <p:sldId id="268" r:id="rId18"/>
    <p:sldId id="269" r:id="rId19"/>
    <p:sldId id="284" r:id="rId20"/>
    <p:sldId id="270" r:id="rId21"/>
    <p:sldId id="271" r:id="rId22"/>
    <p:sldId id="272" r:id="rId23"/>
    <p:sldId id="273" r:id="rId24"/>
    <p:sldId id="283" r:id="rId25"/>
    <p:sldId id="274" r:id="rId26"/>
    <p:sldId id="275" r:id="rId27"/>
    <p:sldId id="276" r:id="rId28"/>
    <p:sldId id="277" r:id="rId29"/>
    <p:sldId id="278" r:id="rId30"/>
    <p:sldId id="279" r:id="rId31"/>
    <p:sldId id="280" r:id="rId32"/>
    <p:sldId id="286" r:id="rId33"/>
    <p:sldId id="29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1" d="100"/>
          <a:sy n="61" d="100"/>
        </p:scale>
        <p:origin x="-112"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8/14/18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8" name="Shape 6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0"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17</a:t>
            </a:r>
          </a:p>
        </p:txBody>
      </p:sp>
      <p:sp>
        <p:nvSpPr>
          <p:cNvPr id="32771"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2"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3"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Rockwell"/>
            </a:endParaRPr>
          </a:p>
        </p:txBody>
      </p:sp>
      <p:sp>
        <p:nvSpPr>
          <p:cNvPr id="32774"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xfrm>
            <a:off x="1150938" y="692150"/>
            <a:ext cx="4556125" cy="3416300"/>
          </a:xfrm>
          <a:ln/>
        </p:spPr>
      </p:sp>
      <p:sp>
        <p:nvSpPr>
          <p:cNvPr id="3481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Rockwell"/>
              </a:rPr>
              <a:t>but </a:t>
            </a:r>
            <a:r>
              <a:rPr lang="en-US" dirty="0" err="1">
                <a:latin typeface="Rockwell"/>
              </a:rPr>
              <a:t>gov</a:t>
            </a:r>
            <a:r>
              <a:rPr lang="ja-JP" altLang="en-US" dirty="0">
                <a:latin typeface="Rockwell"/>
              </a:rPr>
              <a:t>’</a:t>
            </a:r>
            <a:r>
              <a:rPr lang="en-US" altLang="ja-JP" dirty="0">
                <a:latin typeface="Rockwell"/>
              </a:rPr>
              <a:t>t regulations emerge as individual responses to particular problems rather than an integrated agenda</a:t>
            </a:r>
            <a:endParaRPr lang="en-US" dirty="0">
              <a:latin typeface="Rockwe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38"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22</a:t>
            </a:r>
          </a:p>
        </p:txBody>
      </p:sp>
      <p:sp>
        <p:nvSpPr>
          <p:cNvPr id="39939"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40"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41"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9942"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0"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16</a:t>
            </a:r>
          </a:p>
        </p:txBody>
      </p:sp>
      <p:sp>
        <p:nvSpPr>
          <p:cNvPr id="27651"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2"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3"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27654"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02"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14</a:t>
            </a:r>
          </a:p>
        </p:txBody>
      </p:sp>
      <p:sp>
        <p:nvSpPr>
          <p:cNvPr id="25603"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04"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05"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25606"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 sz="1800" b="1" i="0" u="none" strike="noStrike" cap="none"/>
              <a:t>Roark, </a:t>
            </a:r>
            <a:r>
              <a:rPr lang="en" sz="1800" b="1" i="1" u="none" strike="noStrike" cap="none"/>
              <a:t>American Promise</a:t>
            </a:r>
            <a:r>
              <a:rPr lang="en" sz="1800" b="1" i="0" u="none" strike="noStrike" cap="none"/>
              <a:t> 3e</a:t>
            </a:r>
            <a:r>
              <a:rPr lang="en" sz="1800" b="0" i="0" u="none" strike="noStrike" cap="none"/>
              <a:t> from http://www.bedfordstmartins.com/mapcentral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 sz="1800" b="1" i="0" u="none" strike="noStrike" cap="none"/>
              <a:t>Roark, </a:t>
            </a:r>
            <a:r>
              <a:rPr lang="en" sz="1800" b="1" i="1" u="none" strike="noStrike" cap="none"/>
              <a:t>American Promise</a:t>
            </a:r>
            <a:r>
              <a:rPr lang="en" sz="1800" b="1" i="0" u="none" strike="noStrike" cap="none"/>
              <a:t> 3e</a:t>
            </a:r>
            <a:r>
              <a:rPr lang="en" sz="1800" b="0" i="0" u="none" strike="noStrike" cap="none"/>
              <a:t> from http://www.bedfordstmartins.com/mapcentral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2" name="Shape 6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1460058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 1">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0" y="0"/>
            <a:ext cx="2743199" cy="6476999"/>
          </a:xfrm>
          <a:prstGeom prst="rect">
            <a:avLst/>
          </a:prstGeom>
          <a:noFill/>
          <a:ln>
            <a:noFill/>
          </a:ln>
        </p:spPr>
        <p:txBody>
          <a:bodyPr lIns="91425" tIns="91425" rIns="91425" bIns="91425" anchor="ctr" anchorCtr="0"/>
          <a:lstStyle>
            <a:lvl1pPr marL="0" lvl="0" indent="0" algn="ctr" rtl="0">
              <a:lnSpc>
                <a:spcPct val="100000"/>
              </a:lnSpc>
              <a:spcBef>
                <a:spcPts val="0"/>
              </a:spcBef>
              <a:spcAft>
                <a:spcPts val="0"/>
              </a:spcAft>
              <a:defRPr/>
            </a:lvl1pPr>
            <a:lvl2pPr marL="0" lvl="1" indent="0" algn="ctr" rtl="0">
              <a:lnSpc>
                <a:spcPct val="100000"/>
              </a:lnSpc>
              <a:spcBef>
                <a:spcPts val="0"/>
              </a:spcBef>
              <a:spcAft>
                <a:spcPts val="0"/>
              </a:spcAft>
              <a:defRPr/>
            </a:lvl2pPr>
            <a:lvl3pPr marL="0" lvl="2" indent="0" algn="ctr" rtl="0">
              <a:lnSpc>
                <a:spcPct val="100000"/>
              </a:lnSpc>
              <a:spcBef>
                <a:spcPts val="0"/>
              </a:spcBef>
              <a:spcAft>
                <a:spcPts val="0"/>
              </a:spcAft>
              <a:defRPr/>
            </a:lvl3pPr>
            <a:lvl4pPr marL="0" lvl="3" indent="0" algn="ctr" rtl="0">
              <a:lnSpc>
                <a:spcPct val="100000"/>
              </a:lnSpc>
              <a:spcBef>
                <a:spcPts val="0"/>
              </a:spcBef>
              <a:spcAft>
                <a:spcPts val="0"/>
              </a:spcAft>
              <a:defRPr/>
            </a:lvl4pPr>
            <a:lvl5pPr marL="0" lvl="4" indent="0" algn="ctr" rtl="0">
              <a:lnSpc>
                <a:spcPct val="100000"/>
              </a:lnSpc>
              <a:spcBef>
                <a:spcPts val="0"/>
              </a:spcBef>
              <a:spcAft>
                <a:spcPts val="0"/>
              </a:spcAft>
              <a:defRPr/>
            </a:lvl5pPr>
            <a:lvl6pPr marL="0" lvl="5" indent="0" algn="ctr" rtl="0">
              <a:lnSpc>
                <a:spcPct val="100000"/>
              </a:lnSpc>
              <a:spcBef>
                <a:spcPts val="0"/>
              </a:spcBef>
              <a:spcAft>
                <a:spcPts val="0"/>
              </a:spcAft>
              <a:defRPr/>
            </a:lvl6pPr>
            <a:lvl7pPr marL="0" lvl="6" indent="0" algn="ctr" rtl="0">
              <a:lnSpc>
                <a:spcPct val="100000"/>
              </a:lnSpc>
              <a:spcBef>
                <a:spcPts val="0"/>
              </a:spcBef>
              <a:spcAft>
                <a:spcPts val="0"/>
              </a:spcAft>
              <a:defRPr/>
            </a:lvl7pPr>
            <a:lvl8pPr marL="0" lvl="7" indent="0" algn="ctr" rtl="0">
              <a:lnSpc>
                <a:spcPct val="100000"/>
              </a:lnSpc>
              <a:spcBef>
                <a:spcPts val="0"/>
              </a:spcBef>
              <a:spcAft>
                <a:spcPts val="0"/>
              </a:spcAft>
              <a:defRPr/>
            </a:lvl8pPr>
            <a:lvl9pPr marL="0" lvl="8" indent="0" algn="ctr" rtl="0">
              <a:lnSpc>
                <a:spcPct val="100000"/>
              </a:lnSpc>
              <a:spcBef>
                <a:spcPts val="0"/>
              </a:spcBef>
              <a:spcAft>
                <a:spcPts val="0"/>
              </a:spcAft>
              <a:defRPr/>
            </a:lvl9pPr>
          </a:lstStyle>
          <a:p>
            <a:endParaRPr/>
          </a:p>
        </p:txBody>
      </p:sp>
      <p:sp>
        <p:nvSpPr>
          <p:cNvPr id="47" name="Shape 47"/>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lvl="0" indent="-139700" algn="l" rtl="0">
              <a:lnSpc>
                <a:spcPct val="100000"/>
              </a:lnSpc>
              <a:spcBef>
                <a:spcPts val="640"/>
              </a:spcBef>
              <a:spcAft>
                <a:spcPts val="0"/>
              </a:spcAft>
              <a:buClr>
                <a:srgbClr val="800000"/>
              </a:buClr>
              <a:buFont typeface="Garamond"/>
              <a:buChar char="•"/>
              <a:defRPr/>
            </a:lvl1pPr>
            <a:lvl2pPr marL="742950" lvl="1" indent="-107950" algn="l" rtl="0">
              <a:lnSpc>
                <a:spcPct val="100000"/>
              </a:lnSpc>
              <a:spcBef>
                <a:spcPts val="560"/>
              </a:spcBef>
              <a:spcAft>
                <a:spcPts val="0"/>
              </a:spcAft>
              <a:buClr>
                <a:srgbClr val="800000"/>
              </a:buClr>
              <a:buFont typeface="Garamond"/>
              <a:buChar char="–"/>
              <a:defRPr/>
            </a:lvl2pPr>
            <a:lvl3pPr marL="1143000" lvl="2" indent="-76200" algn="l" rtl="0">
              <a:lnSpc>
                <a:spcPct val="100000"/>
              </a:lnSpc>
              <a:spcBef>
                <a:spcPts val="480"/>
              </a:spcBef>
              <a:spcAft>
                <a:spcPts val="0"/>
              </a:spcAft>
              <a:buClr>
                <a:srgbClr val="800000"/>
              </a:buClr>
              <a:buFont typeface="Garamond"/>
              <a:buChar char="•"/>
              <a:defRPr/>
            </a:lvl3pPr>
            <a:lvl4pPr marL="1600200" lvl="3" indent="-101600" algn="l" rtl="0">
              <a:lnSpc>
                <a:spcPct val="100000"/>
              </a:lnSpc>
              <a:spcBef>
                <a:spcPts val="400"/>
              </a:spcBef>
              <a:spcAft>
                <a:spcPts val="0"/>
              </a:spcAft>
              <a:buClr>
                <a:srgbClr val="800000"/>
              </a:buClr>
              <a:buFont typeface="Garamond"/>
              <a:buChar char="–"/>
              <a:defRPr/>
            </a:lvl4pPr>
            <a:lvl5pPr marL="2057400" lvl="4" indent="-101600" algn="l" rtl="0">
              <a:lnSpc>
                <a:spcPct val="100000"/>
              </a:lnSpc>
              <a:spcBef>
                <a:spcPts val="400"/>
              </a:spcBef>
              <a:spcAft>
                <a:spcPts val="0"/>
              </a:spcAft>
              <a:buClr>
                <a:srgbClr val="800000"/>
              </a:buClr>
              <a:buFont typeface="Garamond"/>
              <a:buChar char="»"/>
              <a:defRPr/>
            </a:lvl5pPr>
            <a:lvl6pPr marL="2514600" lvl="5" indent="-101600" algn="l" rtl="0">
              <a:lnSpc>
                <a:spcPct val="100000"/>
              </a:lnSpc>
              <a:spcBef>
                <a:spcPts val="400"/>
              </a:spcBef>
              <a:spcAft>
                <a:spcPts val="0"/>
              </a:spcAft>
              <a:buClr>
                <a:srgbClr val="800000"/>
              </a:buClr>
              <a:buFont typeface="Garamond"/>
              <a:buChar char="»"/>
              <a:defRPr/>
            </a:lvl6pPr>
            <a:lvl7pPr marL="3429000" lvl="6" indent="-101600" algn="l" rtl="0">
              <a:lnSpc>
                <a:spcPct val="100000"/>
              </a:lnSpc>
              <a:spcBef>
                <a:spcPts val="400"/>
              </a:spcBef>
              <a:spcAft>
                <a:spcPts val="0"/>
              </a:spcAft>
              <a:buClr>
                <a:srgbClr val="800000"/>
              </a:buClr>
              <a:buFont typeface="Garamond"/>
              <a:buChar char="»"/>
              <a:defRPr/>
            </a:lvl7pPr>
            <a:lvl8pPr marL="4800600" lvl="7" indent="-101600" algn="l" rtl="0">
              <a:lnSpc>
                <a:spcPct val="100000"/>
              </a:lnSpc>
              <a:spcBef>
                <a:spcPts val="400"/>
              </a:spcBef>
              <a:spcAft>
                <a:spcPts val="0"/>
              </a:spcAft>
              <a:buClr>
                <a:srgbClr val="800000"/>
              </a:buClr>
              <a:buFont typeface="Garamond"/>
              <a:buChar char="»"/>
              <a:defRPr/>
            </a:lvl8pPr>
            <a:lvl9pPr marL="6629400" lvl="8" indent="-101600" algn="l" rtl="0">
              <a:lnSpc>
                <a:spcPct val="100000"/>
              </a:lnSpc>
              <a:spcBef>
                <a:spcPts val="400"/>
              </a:spcBef>
              <a:spcAft>
                <a:spcPts val="0"/>
              </a:spcAft>
              <a:buClr>
                <a:srgbClr val="800000"/>
              </a:buClr>
              <a:buFont typeface="Garamond"/>
              <a:buChar char="»"/>
              <a:defRPr/>
            </a:lvl9pPr>
          </a:lstStyle>
          <a:p>
            <a:endParaRPr/>
          </a:p>
        </p:txBody>
      </p:sp>
      <p:sp>
        <p:nvSpPr>
          <p:cNvPr id="48" name="Shape 48"/>
          <p:cNvSpPr txBox="1">
            <a:spLocks noGrp="1"/>
          </p:cNvSpPr>
          <p:nvPr>
            <p:ph type="dt" idx="10"/>
          </p:nvPr>
        </p:nvSpPr>
        <p:spPr>
          <a:xfrm>
            <a:off x="457200" y="6245225"/>
            <a:ext cx="2133599" cy="476100"/>
          </a:xfrm>
          <a:prstGeom prst="rect">
            <a:avLst/>
          </a:prstGeom>
          <a:noFill/>
          <a:ln>
            <a:noFill/>
          </a:ln>
        </p:spPr>
        <p:txBody>
          <a:bodyPr lIns="91425" tIns="91425" rIns="91425" bIns="91425" anchor="t" anchorCtr="0"/>
          <a:lstStyle>
            <a:lvl1pPr marL="0" marR="0" lvl="0" indent="0" algn="l"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49" name="Shape 49"/>
          <p:cNvSpPr txBox="1">
            <a:spLocks noGrp="1"/>
          </p:cNvSpPr>
          <p:nvPr>
            <p:ph type="ftr" idx="11"/>
          </p:nvPr>
        </p:nvSpPr>
        <p:spPr>
          <a:xfrm>
            <a:off x="3124200" y="6245225"/>
            <a:ext cx="2895600" cy="476100"/>
          </a:xfrm>
          <a:prstGeom prst="rect">
            <a:avLst/>
          </a:prstGeom>
          <a:noFill/>
          <a:ln>
            <a:noFill/>
          </a:ln>
        </p:spPr>
        <p:txBody>
          <a:bodyPr lIns="91425" tIns="91425" rIns="91425" bIns="91425" anchor="t" anchorCtr="0"/>
          <a:lstStyle>
            <a:lvl1pPr marL="0" marR="0" lvl="0" indent="0" algn="ctr"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50" name="Shape 50"/>
          <p:cNvSpPr txBox="1">
            <a:spLocks noGrp="1"/>
          </p:cNvSpPr>
          <p:nvPr>
            <p:ph type="sldNum" idx="12"/>
          </p:nvPr>
        </p:nvSpPr>
        <p:spPr>
          <a:xfrm>
            <a:off x="6553200" y="6245225"/>
            <a:ext cx="2133599" cy="476100"/>
          </a:xfrm>
          <a:prstGeom prst="rect">
            <a:avLst/>
          </a:prstGeom>
          <a:noFill/>
          <a:ln>
            <a:noFill/>
          </a:ln>
        </p:spPr>
        <p:txBody>
          <a:bodyPr lIns="91425" tIns="91425" rIns="91425" bIns="91425" anchor="t" anchorCtr="0">
            <a:noAutofit/>
          </a:bodyPr>
          <a:lstStyle/>
          <a:p>
            <a:pPr marL="0" marR="0" lvl="0" indent="0" algn="r" rtl="0">
              <a:spcBef>
                <a:spcPts val="0"/>
              </a:spcBef>
            </a:pPr>
            <a:endParaRPr/>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extLst>
      <p:ext uri="{BB962C8B-B14F-4D97-AF65-F5344CB8AC3E}">
        <p14:creationId xmlns:p14="http://schemas.microsoft.com/office/powerpoint/2010/main" val="3578013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_ONLY_1">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0" y="0"/>
            <a:ext cx="2895600" cy="6476999"/>
          </a:xfrm>
          <a:prstGeom prst="rect">
            <a:avLst/>
          </a:prstGeom>
          <a:noFill/>
          <a:ln>
            <a:noFill/>
          </a:ln>
        </p:spPr>
        <p:txBody>
          <a:bodyPr lIns="91425" tIns="91425" rIns="91425" bIns="91425" anchor="ctr" anchorCtr="0"/>
          <a:lstStyle>
            <a:lvl1pPr marL="0" lvl="0" indent="0" algn="ctr" rtl="0">
              <a:lnSpc>
                <a:spcPct val="100000"/>
              </a:lnSpc>
              <a:spcBef>
                <a:spcPts val="0"/>
              </a:spcBef>
              <a:spcAft>
                <a:spcPts val="0"/>
              </a:spcAft>
              <a:defRPr/>
            </a:lvl1pPr>
            <a:lvl2pPr marL="0" lvl="1" indent="0" algn="ctr" rtl="0">
              <a:lnSpc>
                <a:spcPct val="100000"/>
              </a:lnSpc>
              <a:spcBef>
                <a:spcPts val="0"/>
              </a:spcBef>
              <a:spcAft>
                <a:spcPts val="0"/>
              </a:spcAft>
              <a:defRPr/>
            </a:lvl2pPr>
            <a:lvl3pPr marL="0" lvl="2" indent="0" algn="ctr" rtl="0">
              <a:lnSpc>
                <a:spcPct val="100000"/>
              </a:lnSpc>
              <a:spcBef>
                <a:spcPts val="0"/>
              </a:spcBef>
              <a:spcAft>
                <a:spcPts val="0"/>
              </a:spcAft>
              <a:defRPr/>
            </a:lvl3pPr>
            <a:lvl4pPr marL="0" lvl="3" indent="0" algn="ctr" rtl="0">
              <a:lnSpc>
                <a:spcPct val="100000"/>
              </a:lnSpc>
              <a:spcBef>
                <a:spcPts val="0"/>
              </a:spcBef>
              <a:spcAft>
                <a:spcPts val="0"/>
              </a:spcAft>
              <a:defRPr/>
            </a:lvl4pPr>
            <a:lvl5pPr marL="0" lvl="4" indent="0" algn="ctr" rtl="0">
              <a:lnSpc>
                <a:spcPct val="100000"/>
              </a:lnSpc>
              <a:spcBef>
                <a:spcPts val="0"/>
              </a:spcBef>
              <a:spcAft>
                <a:spcPts val="0"/>
              </a:spcAft>
              <a:defRPr/>
            </a:lvl5pPr>
            <a:lvl6pPr marL="0" lvl="5" indent="0" algn="ctr" rtl="0">
              <a:lnSpc>
                <a:spcPct val="100000"/>
              </a:lnSpc>
              <a:spcBef>
                <a:spcPts val="0"/>
              </a:spcBef>
              <a:spcAft>
                <a:spcPts val="0"/>
              </a:spcAft>
              <a:defRPr/>
            </a:lvl6pPr>
            <a:lvl7pPr marL="0" lvl="6" indent="0" algn="ctr" rtl="0">
              <a:lnSpc>
                <a:spcPct val="100000"/>
              </a:lnSpc>
              <a:spcBef>
                <a:spcPts val="0"/>
              </a:spcBef>
              <a:spcAft>
                <a:spcPts val="0"/>
              </a:spcAft>
              <a:defRPr/>
            </a:lvl7pPr>
            <a:lvl8pPr marL="0" lvl="7" indent="0" algn="ctr" rtl="0">
              <a:lnSpc>
                <a:spcPct val="100000"/>
              </a:lnSpc>
              <a:spcBef>
                <a:spcPts val="0"/>
              </a:spcBef>
              <a:spcAft>
                <a:spcPts val="0"/>
              </a:spcAft>
              <a:defRPr/>
            </a:lvl8pPr>
            <a:lvl9pPr marL="0" lvl="8" indent="0" algn="ctr" rtl="0">
              <a:lnSpc>
                <a:spcPct val="100000"/>
              </a:lnSpc>
              <a:spcBef>
                <a:spcPts val="0"/>
              </a:spcBef>
              <a:spcAft>
                <a:spcPts val="0"/>
              </a:spcAft>
              <a:defRPr/>
            </a:lvl9pPr>
          </a:lstStyle>
          <a:p>
            <a:endParaRPr/>
          </a:p>
        </p:txBody>
      </p:sp>
      <p:sp>
        <p:nvSpPr>
          <p:cNvPr id="41" name="Shape 4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lvl="0" indent="-139700" algn="l" rtl="0">
              <a:lnSpc>
                <a:spcPct val="100000"/>
              </a:lnSpc>
              <a:spcBef>
                <a:spcPts val="640"/>
              </a:spcBef>
              <a:spcAft>
                <a:spcPts val="0"/>
              </a:spcAft>
              <a:buClr>
                <a:schemeClr val="dk1"/>
              </a:buClr>
              <a:buFont typeface="Domine"/>
              <a:buChar char="•"/>
              <a:defRPr/>
            </a:lvl1pPr>
            <a:lvl2pPr marL="742950" lvl="1" indent="-107950" algn="l" rtl="0">
              <a:lnSpc>
                <a:spcPct val="100000"/>
              </a:lnSpc>
              <a:spcBef>
                <a:spcPts val="560"/>
              </a:spcBef>
              <a:spcAft>
                <a:spcPts val="0"/>
              </a:spcAft>
              <a:buClr>
                <a:schemeClr val="dk1"/>
              </a:buClr>
              <a:buFont typeface="Domine"/>
              <a:buChar char="–"/>
              <a:defRPr/>
            </a:lvl2pPr>
            <a:lvl3pPr marL="1143000" lvl="2" indent="-76200" algn="l" rtl="0">
              <a:lnSpc>
                <a:spcPct val="100000"/>
              </a:lnSpc>
              <a:spcBef>
                <a:spcPts val="480"/>
              </a:spcBef>
              <a:spcAft>
                <a:spcPts val="0"/>
              </a:spcAft>
              <a:buClr>
                <a:schemeClr val="dk1"/>
              </a:buClr>
              <a:buFont typeface="Domine"/>
              <a:buChar char="•"/>
              <a:defRPr/>
            </a:lvl3pPr>
            <a:lvl4pPr marL="1600200" lvl="3" indent="-101600" algn="l" rtl="0">
              <a:lnSpc>
                <a:spcPct val="100000"/>
              </a:lnSpc>
              <a:spcBef>
                <a:spcPts val="400"/>
              </a:spcBef>
              <a:spcAft>
                <a:spcPts val="0"/>
              </a:spcAft>
              <a:buClr>
                <a:schemeClr val="dk1"/>
              </a:buClr>
              <a:buFont typeface="Domine"/>
              <a:buChar char="–"/>
              <a:defRPr/>
            </a:lvl4pPr>
            <a:lvl5pPr marL="2057400" lvl="4" indent="-101600" algn="l" rtl="0">
              <a:lnSpc>
                <a:spcPct val="100000"/>
              </a:lnSpc>
              <a:spcBef>
                <a:spcPts val="400"/>
              </a:spcBef>
              <a:spcAft>
                <a:spcPts val="0"/>
              </a:spcAft>
              <a:buClr>
                <a:schemeClr val="dk1"/>
              </a:buClr>
              <a:buFont typeface="Domine"/>
              <a:buChar char="»"/>
              <a:defRPr/>
            </a:lvl5pPr>
            <a:lvl6pPr marL="2514600" lvl="5" indent="-101600" algn="l" rtl="0">
              <a:lnSpc>
                <a:spcPct val="100000"/>
              </a:lnSpc>
              <a:spcBef>
                <a:spcPts val="400"/>
              </a:spcBef>
              <a:spcAft>
                <a:spcPts val="0"/>
              </a:spcAft>
              <a:buClr>
                <a:schemeClr val="dk1"/>
              </a:buClr>
              <a:buFont typeface="Domine"/>
              <a:buChar char="»"/>
              <a:defRPr/>
            </a:lvl6pPr>
            <a:lvl7pPr marL="3429000" lvl="6" indent="-101600" algn="l" rtl="0">
              <a:lnSpc>
                <a:spcPct val="100000"/>
              </a:lnSpc>
              <a:spcBef>
                <a:spcPts val="400"/>
              </a:spcBef>
              <a:spcAft>
                <a:spcPts val="0"/>
              </a:spcAft>
              <a:buClr>
                <a:schemeClr val="dk1"/>
              </a:buClr>
              <a:buFont typeface="Domine"/>
              <a:buChar char="»"/>
              <a:defRPr/>
            </a:lvl7pPr>
            <a:lvl8pPr marL="4800600" lvl="7" indent="-101600" algn="l" rtl="0">
              <a:lnSpc>
                <a:spcPct val="100000"/>
              </a:lnSpc>
              <a:spcBef>
                <a:spcPts val="400"/>
              </a:spcBef>
              <a:spcAft>
                <a:spcPts val="0"/>
              </a:spcAft>
              <a:buClr>
                <a:schemeClr val="dk1"/>
              </a:buClr>
              <a:buFont typeface="Domine"/>
              <a:buChar char="»"/>
              <a:defRPr/>
            </a:lvl8pPr>
            <a:lvl9pPr marL="6629400" lvl="8" indent="-101600" algn="l" rtl="0">
              <a:lnSpc>
                <a:spcPct val="100000"/>
              </a:lnSpc>
              <a:spcBef>
                <a:spcPts val="400"/>
              </a:spcBef>
              <a:spcAft>
                <a:spcPts val="0"/>
              </a:spcAft>
              <a:buClr>
                <a:schemeClr val="dk1"/>
              </a:buClr>
              <a:buFont typeface="Domine"/>
              <a:buChar char="»"/>
              <a:defRPr/>
            </a:lvl9pPr>
          </a:lstStyle>
          <a:p>
            <a:endParaRPr/>
          </a:p>
        </p:txBody>
      </p:sp>
      <p:sp>
        <p:nvSpPr>
          <p:cNvPr id="42" name="Shape 42"/>
          <p:cNvSpPr txBox="1">
            <a:spLocks noGrp="1"/>
          </p:cNvSpPr>
          <p:nvPr>
            <p:ph type="dt" idx="10"/>
          </p:nvPr>
        </p:nvSpPr>
        <p:spPr>
          <a:xfrm>
            <a:off x="457200" y="6245225"/>
            <a:ext cx="2133599" cy="476100"/>
          </a:xfrm>
          <a:prstGeom prst="rect">
            <a:avLst/>
          </a:prstGeom>
          <a:noFill/>
          <a:ln>
            <a:noFill/>
          </a:ln>
        </p:spPr>
        <p:txBody>
          <a:bodyPr lIns="91425" tIns="91425" rIns="91425" bIns="91425" anchor="t" anchorCtr="0"/>
          <a:lstStyle>
            <a:lvl1pPr marL="0" marR="0" lvl="0" indent="0" algn="l"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43" name="Shape 43"/>
          <p:cNvSpPr txBox="1">
            <a:spLocks noGrp="1"/>
          </p:cNvSpPr>
          <p:nvPr>
            <p:ph type="ftr" idx="11"/>
          </p:nvPr>
        </p:nvSpPr>
        <p:spPr>
          <a:xfrm>
            <a:off x="3124200" y="6245225"/>
            <a:ext cx="2895600" cy="476100"/>
          </a:xfrm>
          <a:prstGeom prst="rect">
            <a:avLst/>
          </a:prstGeom>
          <a:noFill/>
          <a:ln>
            <a:noFill/>
          </a:ln>
        </p:spPr>
        <p:txBody>
          <a:bodyPr lIns="91425" tIns="91425" rIns="91425" bIns="91425" anchor="t" anchorCtr="0"/>
          <a:lstStyle>
            <a:lvl1pPr marL="0" marR="0" lvl="0" indent="0" algn="ctr"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44" name="Shape 44"/>
          <p:cNvSpPr txBox="1">
            <a:spLocks noGrp="1"/>
          </p:cNvSpPr>
          <p:nvPr>
            <p:ph type="sldNum" idx="12"/>
          </p:nvPr>
        </p:nvSpPr>
        <p:spPr>
          <a:xfrm>
            <a:off x="6553200" y="6245225"/>
            <a:ext cx="2133599" cy="476100"/>
          </a:xfrm>
          <a:prstGeom prst="rect">
            <a:avLst/>
          </a:prstGeom>
          <a:noFill/>
          <a:ln>
            <a:noFill/>
          </a:ln>
        </p:spPr>
        <p:txBody>
          <a:bodyPr lIns="91425" tIns="91425" rIns="91425" bIns="91425" anchor="t" anchorCtr="0">
            <a:noAutofit/>
          </a:bodyPr>
          <a:lstStyle/>
          <a:p>
            <a:pPr marL="0" marR="0" lvl="0" indent="0" algn="r" rtl="0">
              <a:spcBef>
                <a:spcPts val="0"/>
              </a:spcBef>
            </a:pPr>
            <a:endParaRPr/>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extLst>
      <p:ext uri="{BB962C8B-B14F-4D97-AF65-F5344CB8AC3E}">
        <p14:creationId xmlns:p14="http://schemas.microsoft.com/office/powerpoint/2010/main" val="355580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8/14/18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8/14/18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8/14/18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8/14/18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8/14/18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8/14/18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hD6tCO76Yrs&amp;list=PL81C6AB019C3EC106&amp;index=138" TargetMode="External"/><Relationship Id="rId3" Type="http://schemas.openxmlformats.org/officeDocument/2006/relationships/hyperlink" Target="https://www.youtube.com/watch?v=WbgX-agz4WQ"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Read the letter home from an indentured servant and identify the struggles they face</a:t>
            </a:r>
            <a:r>
              <a:rPr lang="mr-IN" dirty="0" smtClean="0"/>
              <a:t>…</a:t>
            </a:r>
            <a:r>
              <a:rPr lang="en-US" dirty="0" smtClean="0"/>
              <a:t>what does this reveal about indentured servitude as a labor system?</a:t>
            </a:r>
            <a:endParaRPr lang="en-US" dirty="0"/>
          </a:p>
        </p:txBody>
      </p:sp>
    </p:spTree>
    <p:extLst>
      <p:ext uri="{BB962C8B-B14F-4D97-AF65-F5344CB8AC3E}">
        <p14:creationId xmlns:p14="http://schemas.microsoft.com/office/powerpoint/2010/main" val="77975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626"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627" name="Rectangle 4"/>
          <p:cNvSpPr>
            <a:spLocks noChangeArrowheads="1"/>
          </p:cNvSpPr>
          <p:nvPr/>
        </p:nvSpPr>
        <p:spPr bwMode="auto">
          <a:xfrm>
            <a:off x="6858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628" name="Rectangle 5"/>
          <p:cNvSpPr>
            <a:spLocks noChangeArrowheads="1"/>
          </p:cNvSpPr>
          <p:nvPr/>
        </p:nvSpPr>
        <p:spPr bwMode="auto">
          <a:xfrm>
            <a:off x="3124200" y="6399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629" name="Rectangle 6"/>
          <p:cNvSpPr>
            <a:spLocks noGrp="1" noChangeArrowheads="1"/>
          </p:cNvSpPr>
          <p:nvPr>
            <p:ph type="title"/>
          </p:nvPr>
        </p:nvSpPr>
        <p:spPr>
          <a:xfrm>
            <a:off x="670719" y="0"/>
            <a:ext cx="7802563" cy="762000"/>
          </a:xfrm>
          <a:noFill/>
        </p:spPr>
        <p:txBody>
          <a:bodyPr lIns="90488" tIns="44450" rIns="90488" bIns="44450">
            <a:normAutofit/>
          </a:bodyPr>
          <a:lstStyle/>
          <a:p>
            <a:r>
              <a:rPr lang="en-US" dirty="0">
                <a:latin typeface="Rockwell"/>
                <a:cs typeface="Rockwell"/>
              </a:rPr>
              <a:t>The Slave Population</a:t>
            </a:r>
          </a:p>
        </p:txBody>
      </p:sp>
      <p:sp>
        <p:nvSpPr>
          <p:cNvPr id="34823" name="Rectangle 7"/>
          <p:cNvSpPr>
            <a:spLocks noGrp="1" noChangeArrowheads="1"/>
          </p:cNvSpPr>
          <p:nvPr>
            <p:ph idx="1"/>
          </p:nvPr>
        </p:nvSpPr>
        <p:spPr>
          <a:xfrm>
            <a:off x="457200" y="762000"/>
            <a:ext cx="8229600" cy="6096000"/>
          </a:xfrm>
          <a:extLst/>
        </p:spPr>
        <p:txBody>
          <a:bodyPr lIns="90488" tIns="44450" rIns="90488" bIns="44450">
            <a:normAutofit/>
          </a:bodyPr>
          <a:lstStyle/>
          <a:p>
            <a:pPr>
              <a:defRPr/>
            </a:pPr>
            <a:r>
              <a:rPr lang="en-US" sz="2800" dirty="0" smtClean="0">
                <a:solidFill>
                  <a:srgbClr val="FFFFFF"/>
                </a:solidFill>
                <a:latin typeface="Rockwell"/>
                <a:cs typeface="Rockwell"/>
              </a:rPr>
              <a:t>Widespread resentment of their slave status led to resistance in the 18</a:t>
            </a:r>
            <a:r>
              <a:rPr lang="en-US" sz="2800" baseline="30000" dirty="0" smtClean="0">
                <a:solidFill>
                  <a:srgbClr val="FFFFFF"/>
                </a:solidFill>
                <a:latin typeface="Rockwell"/>
                <a:cs typeface="Rockwell"/>
              </a:rPr>
              <a:t>th</a:t>
            </a:r>
            <a:r>
              <a:rPr lang="en-US" sz="2800" dirty="0" smtClean="0">
                <a:solidFill>
                  <a:srgbClr val="FFFFFF"/>
                </a:solidFill>
                <a:latin typeface="Rockwell"/>
                <a:cs typeface="Rockwell"/>
              </a:rPr>
              <a:t> Century:</a:t>
            </a:r>
          </a:p>
          <a:p>
            <a:pPr lvl="1">
              <a:buFont typeface="Arial"/>
              <a:buChar char="•"/>
              <a:defRPr/>
            </a:pPr>
            <a:r>
              <a:rPr lang="en-US" dirty="0" smtClean="0">
                <a:solidFill>
                  <a:srgbClr val="FFFFFF"/>
                </a:solidFill>
                <a:latin typeface="Rockwell"/>
                <a:cs typeface="Rockwell"/>
              </a:rPr>
              <a:t>Armed resistance such as the </a:t>
            </a:r>
            <a:r>
              <a:rPr lang="en-US" u="sng" dirty="0" err="1" smtClean="0">
                <a:solidFill>
                  <a:srgbClr val="FFFFFF"/>
                </a:solidFill>
                <a:latin typeface="Rockwell"/>
                <a:cs typeface="Rockwell"/>
              </a:rPr>
              <a:t>Stono</a:t>
            </a:r>
            <a:r>
              <a:rPr lang="en-US" u="sng" dirty="0" smtClean="0">
                <a:solidFill>
                  <a:srgbClr val="FFFFFF"/>
                </a:solidFill>
                <a:latin typeface="Rockwell"/>
                <a:cs typeface="Rockwell"/>
              </a:rPr>
              <a:t> Rebellion</a:t>
            </a:r>
            <a:r>
              <a:rPr lang="en-US" dirty="0" smtClean="0">
                <a:solidFill>
                  <a:srgbClr val="FFFFFF"/>
                </a:solidFill>
                <a:latin typeface="Rockwell"/>
                <a:cs typeface="Rockwell"/>
              </a:rPr>
              <a:t> of 1739 (SC)</a:t>
            </a:r>
          </a:p>
          <a:p>
            <a:pPr lvl="1">
              <a:buFont typeface="Arial"/>
              <a:buChar char="•"/>
              <a:defRPr/>
            </a:pPr>
            <a:r>
              <a:rPr lang="en-US" dirty="0" smtClean="0">
                <a:solidFill>
                  <a:srgbClr val="FFFFFF"/>
                </a:solidFill>
                <a:latin typeface="Rockwell"/>
                <a:cs typeface="Rockwell"/>
              </a:rPr>
              <a:t>In 1741, 106 slaves were hung or deported due to a rumor that slaves planned to burn NYC</a:t>
            </a:r>
          </a:p>
          <a:p>
            <a:pPr lvl="1">
              <a:buFont typeface="Arial"/>
              <a:buChar char="•"/>
              <a:defRPr/>
            </a:pPr>
            <a:r>
              <a:rPr lang="en-US" dirty="0" smtClean="0">
                <a:solidFill>
                  <a:srgbClr val="FFFFFF"/>
                </a:solidFill>
                <a:latin typeface="Rockwell"/>
                <a:cs typeface="Rockwell"/>
              </a:rPr>
              <a:t>Runaway slaves were common</a:t>
            </a:r>
          </a:p>
        </p:txBody>
      </p:sp>
    </p:spTree>
    <p:extLst>
      <p:ext uri="{BB962C8B-B14F-4D97-AF65-F5344CB8AC3E}">
        <p14:creationId xmlns:p14="http://schemas.microsoft.com/office/powerpoint/2010/main" val="398626693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78"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79" name="Rectangle 4"/>
          <p:cNvSpPr>
            <a:spLocks noChangeArrowheads="1"/>
          </p:cNvSpPr>
          <p:nvPr/>
        </p:nvSpPr>
        <p:spPr bwMode="auto">
          <a:xfrm>
            <a:off x="6858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80" name="Rectangle 5"/>
          <p:cNvSpPr>
            <a:spLocks noChangeArrowheads="1"/>
          </p:cNvSpPr>
          <p:nvPr/>
        </p:nvSpPr>
        <p:spPr bwMode="auto">
          <a:xfrm>
            <a:off x="3124200" y="6399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81" name="Rectangle 6"/>
          <p:cNvSpPr>
            <a:spLocks noGrp="1" noChangeArrowheads="1"/>
          </p:cNvSpPr>
          <p:nvPr>
            <p:ph type="title"/>
          </p:nvPr>
        </p:nvSpPr>
        <p:spPr>
          <a:xfrm>
            <a:off x="0" y="0"/>
            <a:ext cx="9144000" cy="1066800"/>
          </a:xfrm>
          <a:noFill/>
        </p:spPr>
        <p:txBody>
          <a:bodyPr lIns="90488" tIns="44450" rIns="90488" bIns="44450"/>
          <a:lstStyle/>
          <a:p>
            <a:pPr algn="ctr"/>
            <a:r>
              <a:rPr lang="en-US" dirty="0">
                <a:latin typeface="Rockwell"/>
                <a:cs typeface="Rockwell"/>
              </a:rPr>
              <a:t>The Slave Population</a:t>
            </a:r>
          </a:p>
        </p:txBody>
      </p:sp>
      <p:sp>
        <p:nvSpPr>
          <p:cNvPr id="30727" name="Rectangle 7"/>
          <p:cNvSpPr>
            <a:spLocks noGrp="1" noChangeArrowheads="1"/>
          </p:cNvSpPr>
          <p:nvPr>
            <p:ph idx="1"/>
          </p:nvPr>
        </p:nvSpPr>
        <p:spPr>
          <a:xfrm>
            <a:off x="240289" y="990600"/>
            <a:ext cx="8663423" cy="5867400"/>
          </a:xfrm>
          <a:extLst/>
        </p:spPr>
        <p:txBody>
          <a:bodyPr lIns="90488" tIns="44450" rIns="90488" bIns="44450">
            <a:normAutofit/>
          </a:bodyPr>
          <a:lstStyle/>
          <a:p>
            <a:pPr>
              <a:lnSpc>
                <a:spcPct val="90000"/>
              </a:lnSpc>
              <a:spcBef>
                <a:spcPct val="15000"/>
              </a:spcBef>
              <a:defRPr/>
            </a:pPr>
            <a:r>
              <a:rPr lang="en-US" sz="2800" dirty="0" smtClean="0">
                <a:latin typeface="Rockwell"/>
                <a:cs typeface="Rockwell"/>
              </a:rPr>
              <a:t>In the Chesapeake &amp; Southern colonies with large black populations, slaves found it easier to maintain their African culture</a:t>
            </a:r>
          </a:p>
          <a:p>
            <a:pPr>
              <a:lnSpc>
                <a:spcPct val="90000"/>
              </a:lnSpc>
              <a:spcBef>
                <a:spcPct val="15000"/>
              </a:spcBef>
              <a:defRPr/>
            </a:pPr>
            <a:r>
              <a:rPr lang="en-US" sz="2800" dirty="0" smtClean="0">
                <a:latin typeface="Rockwell"/>
                <a:cs typeface="Rockwell"/>
              </a:rPr>
              <a:t>By 1720, the African population became </a:t>
            </a:r>
            <a:r>
              <a:rPr lang="en-US" sz="2800" u="sng" dirty="0" smtClean="0">
                <a:latin typeface="Rockwell"/>
                <a:cs typeface="Rockwell"/>
              </a:rPr>
              <a:t>self-</a:t>
            </a:r>
            <a:r>
              <a:rPr lang="en-US" sz="2800" dirty="0" smtClean="0">
                <a:solidFill>
                  <a:srgbClr val="FFFFFF"/>
                </a:solidFill>
                <a:latin typeface="Rockwell"/>
                <a:cs typeface="Rockwell"/>
              </a:rPr>
              <a:t>sustaining</a:t>
            </a:r>
            <a:r>
              <a:rPr lang="en-US" sz="2800" dirty="0" smtClean="0">
                <a:latin typeface="Rockwell"/>
                <a:cs typeface="Rockwell"/>
              </a:rPr>
              <a:t>:</a:t>
            </a:r>
          </a:p>
          <a:p>
            <a:pPr lvl="1">
              <a:lnSpc>
                <a:spcPct val="90000"/>
              </a:lnSpc>
              <a:spcBef>
                <a:spcPct val="15000"/>
              </a:spcBef>
              <a:buFont typeface="Arial"/>
              <a:buChar char="•"/>
              <a:defRPr/>
            </a:pPr>
            <a:r>
              <a:rPr lang="en-US" dirty="0" smtClean="0">
                <a:latin typeface="Rockwell"/>
                <a:cs typeface="Rockwell"/>
              </a:rPr>
              <a:t>Fertility rates exceeded immigration rates for the 1</a:t>
            </a:r>
            <a:r>
              <a:rPr lang="en-US" baseline="30000" dirty="0" smtClean="0">
                <a:latin typeface="Rockwell"/>
                <a:cs typeface="Rockwell"/>
              </a:rPr>
              <a:t>st</a:t>
            </a:r>
            <a:r>
              <a:rPr lang="en-US" dirty="0" smtClean="0">
                <a:latin typeface="Rockwell"/>
                <a:cs typeface="Rockwell"/>
              </a:rPr>
              <a:t> time</a:t>
            </a:r>
          </a:p>
          <a:p>
            <a:pPr lvl="1">
              <a:lnSpc>
                <a:spcPct val="90000"/>
              </a:lnSpc>
              <a:spcBef>
                <a:spcPct val="15000"/>
              </a:spcBef>
              <a:buFont typeface="Arial"/>
              <a:buChar char="•"/>
              <a:defRPr/>
            </a:pPr>
            <a:r>
              <a:rPr lang="en-US" dirty="0" smtClean="0">
                <a:latin typeface="Rockwell"/>
                <a:cs typeface="Rockwell"/>
              </a:rPr>
              <a:t>Did not occur in the Caribbean or in South America</a:t>
            </a:r>
          </a:p>
        </p:txBody>
      </p:sp>
      <p:sp>
        <p:nvSpPr>
          <p:cNvPr id="30728" name="AutoShape 8"/>
          <p:cNvSpPr>
            <a:spLocks noChangeArrowheads="1"/>
          </p:cNvSpPr>
          <p:nvPr/>
        </p:nvSpPr>
        <p:spPr bwMode="auto">
          <a:xfrm>
            <a:off x="6172200" y="304800"/>
            <a:ext cx="2514600" cy="533400"/>
          </a:xfrm>
          <a:prstGeom prst="wedgeRectCallout">
            <a:avLst>
              <a:gd name="adj1" fmla="val -35292"/>
              <a:gd name="adj2" fmla="val 108333"/>
            </a:avLst>
          </a:prstGeom>
          <a:solidFill>
            <a:srgbClr val="C0504D"/>
          </a:solidFill>
          <a:ln w="38100">
            <a:solidFill>
              <a:schemeClr val="tx1"/>
            </a:solidFill>
            <a:miter lim="800000"/>
            <a:headEnd/>
            <a:tailEnd/>
          </a:ln>
        </p:spPr>
        <p:txBody>
          <a:bodyPr/>
          <a:lstStyle/>
          <a:p>
            <a:pPr algn="ctr">
              <a:lnSpc>
                <a:spcPct val="80000"/>
              </a:lnSpc>
            </a:pPr>
            <a:r>
              <a:rPr kumimoji="1" lang="en-US" sz="3600"/>
              <a:t>60% in SC</a:t>
            </a:r>
          </a:p>
        </p:txBody>
      </p:sp>
      <p:sp>
        <p:nvSpPr>
          <p:cNvPr id="30729" name="AutoShape 9"/>
          <p:cNvSpPr>
            <a:spLocks noChangeArrowheads="1"/>
          </p:cNvSpPr>
          <p:nvPr/>
        </p:nvSpPr>
        <p:spPr bwMode="auto">
          <a:xfrm>
            <a:off x="2971800" y="304800"/>
            <a:ext cx="2514600" cy="533400"/>
          </a:xfrm>
          <a:prstGeom prst="wedgeRectCallout">
            <a:avLst>
              <a:gd name="adj1" fmla="val -1324"/>
              <a:gd name="adj2" fmla="val 108333"/>
            </a:avLst>
          </a:prstGeom>
          <a:solidFill>
            <a:srgbClr val="C0504D"/>
          </a:solidFill>
          <a:ln w="38100">
            <a:solidFill>
              <a:schemeClr val="tx1"/>
            </a:solidFill>
            <a:miter lim="800000"/>
            <a:headEnd/>
            <a:tailEnd/>
          </a:ln>
        </p:spPr>
        <p:txBody>
          <a:bodyPr/>
          <a:lstStyle/>
          <a:p>
            <a:pPr algn="ctr">
              <a:lnSpc>
                <a:spcPct val="80000"/>
              </a:lnSpc>
            </a:pPr>
            <a:r>
              <a:rPr kumimoji="1" lang="en-US" sz="3200" dirty="0"/>
              <a:t>40% in VA</a:t>
            </a:r>
          </a:p>
        </p:txBody>
      </p:sp>
      <p:sp>
        <p:nvSpPr>
          <p:cNvPr id="30730" name="AutoShape 10"/>
          <p:cNvSpPr>
            <a:spLocks noChangeArrowheads="1"/>
          </p:cNvSpPr>
          <p:nvPr/>
        </p:nvSpPr>
        <p:spPr bwMode="auto">
          <a:xfrm>
            <a:off x="1171222" y="5112550"/>
            <a:ext cx="7467600" cy="990600"/>
          </a:xfrm>
          <a:prstGeom prst="wedgeRectCallout">
            <a:avLst>
              <a:gd name="adj1" fmla="val 37560"/>
              <a:gd name="adj2" fmla="val -279004"/>
            </a:avLst>
          </a:prstGeom>
          <a:solidFill>
            <a:srgbClr val="C0504D"/>
          </a:solidFill>
          <a:ln w="38100">
            <a:solidFill>
              <a:schemeClr val="tx1"/>
            </a:solidFill>
            <a:miter lim="800000"/>
            <a:headEnd/>
            <a:tailEnd/>
          </a:ln>
        </p:spPr>
        <p:txBody>
          <a:bodyPr/>
          <a:lstStyle/>
          <a:p>
            <a:pPr algn="ctr">
              <a:lnSpc>
                <a:spcPct val="80000"/>
              </a:lnSpc>
            </a:pPr>
            <a:r>
              <a:rPr kumimoji="1" lang="en-US" sz="2900" dirty="0"/>
              <a:t>Free &amp; enslaved blacks were much less numerous in NE &amp; Middle colonies</a:t>
            </a:r>
          </a:p>
        </p:txBody>
      </p:sp>
    </p:spTree>
    <p:extLst>
      <p:ext uri="{BB962C8B-B14F-4D97-AF65-F5344CB8AC3E}">
        <p14:creationId xmlns:p14="http://schemas.microsoft.com/office/powerpoint/2010/main" val="148181416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anim calcmode="lin" valueType="num">
                                      <p:cBhvr>
                                        <p:cTn id="7" dur="500" fill="hold"/>
                                        <p:tgtEl>
                                          <p:spTgt spid="30729"/>
                                        </p:tgtEl>
                                        <p:attrNameLst>
                                          <p:attrName>ppt_w</p:attrName>
                                        </p:attrNameLst>
                                      </p:cBhvr>
                                      <p:tavLst>
                                        <p:tav tm="0">
                                          <p:val>
                                            <p:fltVal val="0"/>
                                          </p:val>
                                        </p:tav>
                                        <p:tav tm="100000">
                                          <p:val>
                                            <p:strVal val="#ppt_w"/>
                                          </p:val>
                                        </p:tav>
                                      </p:tavLst>
                                    </p:anim>
                                    <p:anim calcmode="lin" valueType="num">
                                      <p:cBhvr>
                                        <p:cTn id="8" dur="500" fill="hold"/>
                                        <p:tgtEl>
                                          <p:spTgt spid="30729"/>
                                        </p:tgtEl>
                                        <p:attrNameLst>
                                          <p:attrName>ppt_h</p:attrName>
                                        </p:attrNameLst>
                                      </p:cBhvr>
                                      <p:tavLst>
                                        <p:tav tm="0">
                                          <p:val>
                                            <p:fltVal val="0"/>
                                          </p:val>
                                        </p:tav>
                                        <p:tav tm="100000">
                                          <p:val>
                                            <p:strVal val="#ppt_h"/>
                                          </p:val>
                                        </p:tav>
                                      </p:tavLst>
                                    </p:anim>
                                    <p:animEffect transition="in" filter="fade">
                                      <p:cBhvr>
                                        <p:cTn id="9" dur="500"/>
                                        <p:tgtEl>
                                          <p:spTgt spid="3072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0728"/>
                                        </p:tgtEl>
                                        <p:attrNameLst>
                                          <p:attrName>style.visibility</p:attrName>
                                        </p:attrNameLst>
                                      </p:cBhvr>
                                      <p:to>
                                        <p:strVal val="visible"/>
                                      </p:to>
                                    </p:set>
                                    <p:anim calcmode="lin" valueType="num">
                                      <p:cBhvr>
                                        <p:cTn id="12" dur="500" fill="hold"/>
                                        <p:tgtEl>
                                          <p:spTgt spid="30728"/>
                                        </p:tgtEl>
                                        <p:attrNameLst>
                                          <p:attrName>ppt_w</p:attrName>
                                        </p:attrNameLst>
                                      </p:cBhvr>
                                      <p:tavLst>
                                        <p:tav tm="0">
                                          <p:val>
                                            <p:fltVal val="0"/>
                                          </p:val>
                                        </p:tav>
                                        <p:tav tm="100000">
                                          <p:val>
                                            <p:strVal val="#ppt_w"/>
                                          </p:val>
                                        </p:tav>
                                      </p:tavLst>
                                    </p:anim>
                                    <p:anim calcmode="lin" valueType="num">
                                      <p:cBhvr>
                                        <p:cTn id="13" dur="500" fill="hold"/>
                                        <p:tgtEl>
                                          <p:spTgt spid="30728"/>
                                        </p:tgtEl>
                                        <p:attrNameLst>
                                          <p:attrName>ppt_h</p:attrName>
                                        </p:attrNameLst>
                                      </p:cBhvr>
                                      <p:tavLst>
                                        <p:tav tm="0">
                                          <p:val>
                                            <p:fltVal val="0"/>
                                          </p:val>
                                        </p:tav>
                                        <p:tav tm="100000">
                                          <p:val>
                                            <p:strVal val="#ppt_h"/>
                                          </p:val>
                                        </p:tav>
                                      </p:tavLst>
                                    </p:anim>
                                    <p:animEffect transition="in" filter="fade">
                                      <p:cBhvr>
                                        <p:cTn id="14" dur="500"/>
                                        <p:tgtEl>
                                          <p:spTgt spid="3072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0730"/>
                                        </p:tgtEl>
                                        <p:attrNameLst>
                                          <p:attrName>style.visibility</p:attrName>
                                        </p:attrNameLst>
                                      </p:cBhvr>
                                      <p:to>
                                        <p:strVal val="visible"/>
                                      </p:to>
                                    </p:set>
                                    <p:anim calcmode="lin" valueType="num">
                                      <p:cBhvr>
                                        <p:cTn id="19" dur="500" fill="hold"/>
                                        <p:tgtEl>
                                          <p:spTgt spid="30730"/>
                                        </p:tgtEl>
                                        <p:attrNameLst>
                                          <p:attrName>ppt_w</p:attrName>
                                        </p:attrNameLst>
                                      </p:cBhvr>
                                      <p:tavLst>
                                        <p:tav tm="0">
                                          <p:val>
                                            <p:fltVal val="0"/>
                                          </p:val>
                                        </p:tav>
                                        <p:tav tm="100000">
                                          <p:val>
                                            <p:strVal val="#ppt_w"/>
                                          </p:val>
                                        </p:tav>
                                      </p:tavLst>
                                    </p:anim>
                                    <p:anim calcmode="lin" valueType="num">
                                      <p:cBhvr>
                                        <p:cTn id="20" dur="500" fill="hold"/>
                                        <p:tgtEl>
                                          <p:spTgt spid="30730"/>
                                        </p:tgtEl>
                                        <p:attrNameLst>
                                          <p:attrName>ppt_h</p:attrName>
                                        </p:attrNameLst>
                                      </p:cBhvr>
                                      <p:tavLst>
                                        <p:tav tm="0">
                                          <p:val>
                                            <p:fltVal val="0"/>
                                          </p:val>
                                        </p:tav>
                                        <p:tav tm="100000">
                                          <p:val>
                                            <p:strVal val="#ppt_h"/>
                                          </p:val>
                                        </p:tav>
                                      </p:tavLst>
                                    </p:anim>
                                    <p:animEffect transition="in" filter="fade">
                                      <p:cBhvr>
                                        <p:cTn id="21" dur="500"/>
                                        <p:tgtEl>
                                          <p:spTgt spid="30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p:bldP spid="30729" grpId="0" animBg="1"/>
      <p:bldP spid="307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Rot="1" noChangeArrowheads="1"/>
          </p:cNvSpPr>
          <p:nvPr>
            <p:ph type="title"/>
          </p:nvPr>
        </p:nvSpPr>
        <p:spPr>
          <a:xfrm>
            <a:off x="304800" y="152400"/>
            <a:ext cx="8540750" cy="609600"/>
          </a:xfrm>
        </p:spPr>
        <p:txBody>
          <a:bodyPr>
            <a:noAutofit/>
          </a:bodyPr>
          <a:lstStyle/>
          <a:p>
            <a:pPr eaLnBrk="1" hangingPunct="1"/>
            <a:r>
              <a:rPr lang="en-US" sz="4500" dirty="0">
                <a:latin typeface="Rockwell"/>
                <a:cs typeface="Rockwell"/>
              </a:rPr>
              <a:t>Slave Demographics</a:t>
            </a:r>
          </a:p>
        </p:txBody>
      </p:sp>
      <p:pic>
        <p:nvPicPr>
          <p:cNvPr id="24579" name="Picture 6" descr="Slavery_in_the_13_colonies 177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876300"/>
            <a:ext cx="5334000" cy="592613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8346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Halfway Covenant</a:t>
            </a:r>
            <a:endParaRPr lang="en-US" dirty="0"/>
          </a:p>
        </p:txBody>
      </p:sp>
      <p:sp>
        <p:nvSpPr>
          <p:cNvPr id="3" name="Content Placeholder 2"/>
          <p:cNvSpPr>
            <a:spLocks noGrp="1"/>
          </p:cNvSpPr>
          <p:nvPr>
            <p:ph idx="1"/>
          </p:nvPr>
        </p:nvSpPr>
        <p:spPr/>
        <p:txBody>
          <a:bodyPr/>
          <a:lstStyle/>
          <a:p>
            <a:r>
              <a:rPr lang="en-US" dirty="0" smtClean="0"/>
              <a:t>1662: Liberalization and relaxation of church requirements and rules</a:t>
            </a:r>
          </a:p>
          <a:p>
            <a:pPr lvl="1"/>
            <a:r>
              <a:rPr lang="en-US" dirty="0" smtClean="0"/>
              <a:t>Compromise from earlier strict regulations</a:t>
            </a:r>
          </a:p>
          <a:p>
            <a:pPr lvl="1"/>
            <a:r>
              <a:rPr lang="en-US" dirty="0" smtClean="0"/>
              <a:t>1</a:t>
            </a:r>
            <a:r>
              <a:rPr lang="en-US" baseline="30000" dirty="0" smtClean="0"/>
              <a:t>st</a:t>
            </a:r>
            <a:r>
              <a:rPr lang="en-US" dirty="0" smtClean="0"/>
              <a:t> Generation Puritans dying off</a:t>
            </a:r>
            <a:r>
              <a:rPr lang="mr-IN" dirty="0" smtClean="0"/>
              <a:t>…</a:t>
            </a:r>
            <a:endParaRPr lang="en-US" dirty="0" smtClean="0"/>
          </a:p>
          <a:p>
            <a:pPr lvl="2"/>
            <a:r>
              <a:rPr lang="en-US" dirty="0" smtClean="0"/>
              <a:t>2</a:t>
            </a:r>
            <a:r>
              <a:rPr lang="en-US" baseline="30000" dirty="0" smtClean="0"/>
              <a:t>nd</a:t>
            </a:r>
            <a:r>
              <a:rPr lang="en-US" dirty="0" smtClean="0"/>
              <a:t> and 3</a:t>
            </a:r>
            <a:r>
              <a:rPr lang="en-US" baseline="30000" dirty="0" smtClean="0"/>
              <a:t>rd</a:t>
            </a:r>
            <a:r>
              <a:rPr lang="en-US" dirty="0" smtClean="0"/>
              <a:t> Gen. less radical</a:t>
            </a:r>
          </a:p>
          <a:p>
            <a:endParaRPr lang="en-US" dirty="0"/>
          </a:p>
        </p:txBody>
      </p:sp>
    </p:spTree>
    <p:extLst>
      <p:ext uri="{BB962C8B-B14F-4D97-AF65-F5344CB8AC3E}">
        <p14:creationId xmlns:p14="http://schemas.microsoft.com/office/powerpoint/2010/main" val="19703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fontScale="90000"/>
          </a:bodyPr>
          <a:lstStyle/>
          <a:p>
            <a:r>
              <a:rPr lang="en-US">
                <a:latin typeface="Rockwell"/>
                <a:cs typeface="Rockwell"/>
              </a:rPr>
              <a:t>New England and Religion</a:t>
            </a:r>
            <a:br>
              <a:rPr lang="en-US">
                <a:latin typeface="Rockwell"/>
                <a:cs typeface="Rockwell"/>
              </a:rPr>
            </a:br>
            <a:r>
              <a:rPr lang="en-US">
                <a:latin typeface="Rockwell"/>
                <a:cs typeface="Rockwell"/>
              </a:rPr>
              <a:t>Salem Witch Trials (1691-1693)</a:t>
            </a:r>
          </a:p>
        </p:txBody>
      </p:sp>
      <p:sp>
        <p:nvSpPr>
          <p:cNvPr id="3" name="Content Placeholder 2"/>
          <p:cNvSpPr>
            <a:spLocks noGrp="1"/>
          </p:cNvSpPr>
          <p:nvPr>
            <p:ph sz="half" idx="1"/>
          </p:nvPr>
        </p:nvSpPr>
        <p:spPr>
          <a:xfrm>
            <a:off x="76200" y="1600200"/>
            <a:ext cx="4484688" cy="5181600"/>
          </a:xfrm>
        </p:spPr>
        <p:txBody>
          <a:bodyPr/>
          <a:lstStyle/>
          <a:p>
            <a:pPr eaLnBrk="1" hangingPunct="1"/>
            <a:r>
              <a:rPr lang="en-US" sz="2000" dirty="0">
                <a:latin typeface="Rockwell"/>
                <a:cs typeface="Rockwell"/>
              </a:rPr>
              <a:t>Young women acted strangely and accused </a:t>
            </a:r>
            <a:r>
              <a:rPr lang="en-US" sz="2000" dirty="0" err="1">
                <a:latin typeface="Rockwell"/>
                <a:cs typeface="Rockwell"/>
              </a:rPr>
              <a:t>Tituba</a:t>
            </a:r>
            <a:r>
              <a:rPr lang="en-US" sz="2000" dirty="0">
                <a:latin typeface="Rockwell"/>
                <a:cs typeface="Rockwell"/>
              </a:rPr>
              <a:t> (African slave woman) and two local white </a:t>
            </a:r>
            <a:r>
              <a:rPr lang="en-US" sz="2000" dirty="0" smtClean="0">
                <a:latin typeface="Rockwell"/>
                <a:cs typeface="Rockwell"/>
              </a:rPr>
              <a:t>women of witchcraft</a:t>
            </a:r>
            <a:endParaRPr lang="en-US" sz="2000" dirty="0">
              <a:latin typeface="Rockwell"/>
              <a:cs typeface="Rockwell"/>
            </a:endParaRPr>
          </a:p>
          <a:p>
            <a:pPr eaLnBrk="1" hangingPunct="1"/>
            <a:r>
              <a:rPr lang="en-US" sz="2000" dirty="0">
                <a:latin typeface="Rockwell"/>
                <a:cs typeface="Rockwell"/>
              </a:rPr>
              <a:t>Judges ignored ban on </a:t>
            </a:r>
            <a:r>
              <a:rPr lang="en-US" sz="2000" dirty="0" smtClean="0">
                <a:latin typeface="Rockwell"/>
                <a:cs typeface="Rockwell"/>
              </a:rPr>
              <a:t>subjective evidence</a:t>
            </a:r>
            <a:endParaRPr lang="en-US" sz="2000" dirty="0">
              <a:latin typeface="Rockwell"/>
              <a:cs typeface="Rockwell"/>
            </a:endParaRPr>
          </a:p>
          <a:p>
            <a:pPr eaLnBrk="1" hangingPunct="1"/>
            <a:r>
              <a:rPr lang="en-US" sz="2000" dirty="0">
                <a:latin typeface="Rockwell"/>
                <a:cs typeface="Rockwell"/>
              </a:rPr>
              <a:t>185 accused</a:t>
            </a:r>
          </a:p>
          <a:p>
            <a:pPr lvl="1" eaLnBrk="1" hangingPunct="1"/>
            <a:r>
              <a:rPr lang="en-US" sz="1800" dirty="0">
                <a:latin typeface="Rockwell"/>
                <a:cs typeface="Rockwell"/>
              </a:rPr>
              <a:t>141 women; 44 men</a:t>
            </a:r>
          </a:p>
          <a:p>
            <a:pPr eaLnBrk="1" hangingPunct="1"/>
            <a:r>
              <a:rPr lang="en-US" sz="2000" dirty="0">
                <a:latin typeface="Rockwell"/>
                <a:cs typeface="Rockwell"/>
              </a:rPr>
              <a:t>19 executed</a:t>
            </a:r>
          </a:p>
          <a:p>
            <a:pPr lvl="1" eaLnBrk="1" hangingPunct="1"/>
            <a:r>
              <a:rPr lang="en-US" sz="1800" dirty="0">
                <a:latin typeface="Rockwell"/>
                <a:cs typeface="Rockwell"/>
              </a:rPr>
              <a:t>14 women; 5 men</a:t>
            </a:r>
          </a:p>
          <a:p>
            <a:r>
              <a:rPr lang="en-US" sz="2000" dirty="0">
                <a:latin typeface="Rockwell"/>
                <a:cs typeface="Rockwell"/>
              </a:rPr>
              <a:t>Result of hysteria and controversial trials weakened Puritan influence and control in New England</a:t>
            </a:r>
          </a:p>
        </p:txBody>
      </p:sp>
      <p:pic>
        <p:nvPicPr>
          <p:cNvPr id="11268" name="Picture 5" descr="salem witch trials.jpg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60888" y="1600200"/>
            <a:ext cx="4430712" cy="3276600"/>
          </a:xfrm>
        </p:spPr>
      </p:pic>
    </p:spTree>
    <p:extLst>
      <p:ext uri="{BB962C8B-B14F-4D97-AF65-F5344CB8AC3E}">
        <p14:creationId xmlns:p14="http://schemas.microsoft.com/office/powerpoint/2010/main" val="489852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idx="4294967295"/>
          </p:nvPr>
        </p:nvSpPr>
        <p:spPr>
          <a:xfrm>
            <a:off x="0" y="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a:effectLst/>
                <a:latin typeface="Rockwell"/>
                <a:cs typeface="Rockwell"/>
              </a:rPr>
              <a:t>Dominion of New England (1686-1689)</a:t>
            </a:r>
            <a:endParaRPr lang="en-US">
              <a:effectLst/>
              <a:latin typeface="Rockwell"/>
              <a:cs typeface="Rockwell"/>
            </a:endParaRPr>
          </a:p>
        </p:txBody>
      </p:sp>
      <p:sp>
        <p:nvSpPr>
          <p:cNvPr id="18435" name="Rectangle 4"/>
          <p:cNvSpPr>
            <a:spLocks noGrp="1" noRot="1" noChangeArrowheads="1"/>
          </p:cNvSpPr>
          <p:nvPr>
            <p:ph type="body" sz="half" idx="4294967295"/>
          </p:nvPr>
        </p:nvSpPr>
        <p:spPr>
          <a:xfrm>
            <a:off x="4648200" y="914400"/>
            <a:ext cx="4343400"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effectLst/>
                <a:latin typeface="Rockwell"/>
                <a:cs typeface="Rockwell"/>
              </a:rPr>
              <a:t>Established by King James II to consolidate colonies</a:t>
            </a:r>
          </a:p>
          <a:p>
            <a:r>
              <a:rPr lang="en-US" sz="2400" dirty="0">
                <a:effectLst/>
                <a:latin typeface="Rockwell"/>
                <a:cs typeface="Rockwell"/>
              </a:rPr>
              <a:t>Administrative union of Massachusetts, New Hampshire, Connecticut, Rhode Island, New York, New Jersey</a:t>
            </a:r>
          </a:p>
          <a:p>
            <a:r>
              <a:rPr lang="en-US" sz="2400" dirty="0">
                <a:effectLst/>
                <a:latin typeface="Rockwell"/>
                <a:cs typeface="Rockwell"/>
              </a:rPr>
              <a:t>Governor Edmund Andros</a:t>
            </a:r>
          </a:p>
          <a:p>
            <a:r>
              <a:rPr lang="en-US" sz="2400" dirty="0">
                <a:effectLst/>
                <a:latin typeface="Rockwell"/>
                <a:cs typeface="Rockwell"/>
              </a:rPr>
              <a:t>Dissolution</a:t>
            </a:r>
          </a:p>
        </p:txBody>
      </p:sp>
      <p:pic>
        <p:nvPicPr>
          <p:cNvPr id="18436" name="Picture 5" descr="2map-03-01.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6200" y="914400"/>
            <a:ext cx="4518025" cy="5791200"/>
          </a:xfrm>
        </p:spPr>
      </p:pic>
    </p:spTree>
    <p:extLst>
      <p:ext uri="{BB962C8B-B14F-4D97-AF65-F5344CB8AC3E}">
        <p14:creationId xmlns:p14="http://schemas.microsoft.com/office/powerpoint/2010/main" val="24715165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2800" dirty="0">
                <a:latin typeface="Rockwell"/>
                <a:cs typeface="Rockwell"/>
              </a:rPr>
              <a:t>Historiography</a:t>
            </a:r>
            <a:br>
              <a:rPr lang="en-US" sz="2800" dirty="0">
                <a:latin typeface="Rockwell"/>
                <a:cs typeface="Rockwell"/>
              </a:rPr>
            </a:br>
            <a:r>
              <a:rPr lang="ja-JP" altLang="en-US" sz="2800" i="1" dirty="0">
                <a:latin typeface="Rockwell"/>
                <a:cs typeface="Rockwell"/>
              </a:rPr>
              <a:t>”</a:t>
            </a:r>
            <a:r>
              <a:rPr lang="en-US" sz="2800" i="1" dirty="0">
                <a:latin typeface="Rockwell"/>
                <a:cs typeface="Rockwell"/>
              </a:rPr>
              <a:t>The Puritans: Orthodoxy or Diversity?</a:t>
            </a:r>
            <a:r>
              <a:rPr lang="ja-JP" altLang="en-US" sz="2800" i="1" dirty="0">
                <a:latin typeface="Rockwell"/>
                <a:cs typeface="Rockwell"/>
              </a:rPr>
              <a:t>”</a:t>
            </a:r>
            <a:endParaRPr lang="en-US" sz="2800" dirty="0">
              <a:latin typeface="Rockwell"/>
              <a:cs typeface="Rockwell"/>
            </a:endParaRPr>
          </a:p>
        </p:txBody>
      </p:sp>
      <p:sp>
        <p:nvSpPr>
          <p:cNvPr id="3" name="Text Placeholder 2"/>
          <p:cNvSpPr>
            <a:spLocks noGrp="1"/>
          </p:cNvSpPr>
          <p:nvPr>
            <p:ph type="body" idx="1"/>
          </p:nvPr>
        </p:nvSpPr>
        <p:spPr>
          <a:xfrm>
            <a:off x="0" y="1535113"/>
            <a:ext cx="4497388" cy="639762"/>
          </a:xfrm>
        </p:spPr>
        <p:txBody>
          <a:bodyPr>
            <a:normAutofit lnSpcReduction="10000"/>
          </a:bodyPr>
          <a:lstStyle/>
          <a:p>
            <a:r>
              <a:rPr lang="en-US" sz="1800" dirty="0">
                <a:latin typeface="Rockwell"/>
                <a:cs typeface="Rockwell"/>
              </a:rPr>
              <a:t>Perry Miller and Thomas H. Johnson – </a:t>
            </a:r>
            <a:r>
              <a:rPr lang="en-US" sz="1800" i="1" dirty="0">
                <a:latin typeface="Rockwell"/>
                <a:cs typeface="Rockwell"/>
              </a:rPr>
              <a:t>The Puritans</a:t>
            </a:r>
            <a:r>
              <a:rPr lang="en-US" sz="1800" dirty="0">
                <a:latin typeface="Rockwell"/>
                <a:cs typeface="Rockwell"/>
              </a:rPr>
              <a:t> (1938)</a:t>
            </a:r>
          </a:p>
        </p:txBody>
      </p:sp>
      <p:sp>
        <p:nvSpPr>
          <p:cNvPr id="4" name="Content Placeholder 3"/>
          <p:cNvSpPr>
            <a:spLocks noGrp="1"/>
          </p:cNvSpPr>
          <p:nvPr>
            <p:ph sz="half" idx="2"/>
          </p:nvPr>
        </p:nvSpPr>
        <p:spPr>
          <a:xfrm>
            <a:off x="0" y="2174875"/>
            <a:ext cx="4497388" cy="4683125"/>
          </a:xfrm>
        </p:spPr>
        <p:txBody>
          <a:bodyPr>
            <a:normAutofit fontScale="92500"/>
          </a:bodyPr>
          <a:lstStyle/>
          <a:p>
            <a:r>
              <a:rPr lang="en-US" sz="1800" dirty="0">
                <a:latin typeface="Rockwell"/>
                <a:cs typeface="Rockwell"/>
              </a:rPr>
              <a:t>Thus Puritanism appears, from the social and economic point of view, to have been a philosophy of social stratification, placing the command in the hands of the properly qualified and demanding implicit obedience from the uneducated; from the religious point of view it was the dogged assertion of the unity of intellect and spirit in the face of a rising tide of democratic sentiment suspicious of the intellect and intoxicated with the spirit. It was autocratic, hierarchical, and authoritarian</a:t>
            </a:r>
            <a:r>
              <a:rPr lang="is-IS" sz="1800" dirty="0">
                <a:latin typeface="Rockwell"/>
                <a:cs typeface="Rockwell"/>
              </a:rPr>
              <a:t>… that in the social realm holy writ were to be the mentors of farmers and merchants.</a:t>
            </a:r>
            <a:endParaRPr lang="en-US" sz="1800" dirty="0">
              <a:latin typeface="Rockwell"/>
              <a:cs typeface="Rockwell"/>
            </a:endParaRPr>
          </a:p>
        </p:txBody>
      </p:sp>
      <p:sp>
        <p:nvSpPr>
          <p:cNvPr id="5" name="Text Placeholder 4"/>
          <p:cNvSpPr>
            <a:spLocks noGrp="1"/>
          </p:cNvSpPr>
          <p:nvPr>
            <p:ph type="body" sz="quarter" idx="3"/>
          </p:nvPr>
        </p:nvSpPr>
        <p:spPr>
          <a:xfrm>
            <a:off x="4645025" y="1535113"/>
            <a:ext cx="4498975" cy="639762"/>
          </a:xfrm>
        </p:spPr>
        <p:txBody>
          <a:bodyPr>
            <a:normAutofit lnSpcReduction="10000"/>
          </a:bodyPr>
          <a:lstStyle/>
          <a:p>
            <a:r>
              <a:rPr lang="en-US" sz="1800" dirty="0">
                <a:latin typeface="Rockwell"/>
                <a:cs typeface="Rockwell"/>
              </a:rPr>
              <a:t>David D. Hall – </a:t>
            </a:r>
            <a:r>
              <a:rPr lang="en-US" sz="1800" i="1" dirty="0">
                <a:latin typeface="Rockwell"/>
                <a:cs typeface="Rockwell"/>
              </a:rPr>
              <a:t>Worlds of Wonder, Days of Judgment</a:t>
            </a:r>
            <a:r>
              <a:rPr lang="en-US" sz="1800" dirty="0">
                <a:latin typeface="Rockwell"/>
                <a:cs typeface="Rockwell"/>
              </a:rPr>
              <a:t> (1989)</a:t>
            </a:r>
          </a:p>
        </p:txBody>
      </p:sp>
      <p:sp>
        <p:nvSpPr>
          <p:cNvPr id="6" name="Content Placeholder 5"/>
          <p:cNvSpPr>
            <a:spLocks noGrp="1"/>
          </p:cNvSpPr>
          <p:nvPr>
            <p:ph sz="quarter" idx="4"/>
          </p:nvPr>
        </p:nvSpPr>
        <p:spPr>
          <a:xfrm>
            <a:off x="4645025" y="2174875"/>
            <a:ext cx="4498975" cy="4683125"/>
          </a:xfrm>
        </p:spPr>
        <p:txBody>
          <a:bodyPr>
            <a:normAutofit lnSpcReduction="10000"/>
          </a:bodyPr>
          <a:lstStyle/>
          <a:p>
            <a:r>
              <a:rPr lang="en-US" sz="1800" dirty="0">
                <a:latin typeface="Rockwell"/>
                <a:cs typeface="Rockwell"/>
              </a:rPr>
              <a:t>Let me return to the crucial question of the clergy and their role in shaping popular religion... they had too much in common with the people, and too prominent a part to play in teaching certain structures of belief... I refuse to represent the clergy as so dominating in the churches that their way of thinking always prevailed...the power of the clergy was too mediated to make them really dominant, and "domination" is a word that simply doesn't fit in the pluralistic structure of New England towns and churches.</a:t>
            </a:r>
          </a:p>
        </p:txBody>
      </p:sp>
    </p:spTree>
    <p:extLst>
      <p:ext uri="{BB962C8B-B14F-4D97-AF65-F5344CB8AC3E}">
        <p14:creationId xmlns:p14="http://schemas.microsoft.com/office/powerpoint/2010/main" val="40445289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52400" y="0"/>
            <a:ext cx="3719512" cy="65532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accent2"/>
              </a:buClr>
              <a:buSzPct val="25000"/>
              <a:buFont typeface="Garamond"/>
              <a:buNone/>
            </a:pPr>
            <a:r>
              <a:rPr lang="en" sz="4400" i="0" u="none" strike="noStrike" cap="none" dirty="0">
                <a:solidFill>
                  <a:srgbClr val="FFFFFF"/>
                </a:solidFill>
                <a:latin typeface="+mn-lt"/>
                <a:ea typeface="Garamond"/>
                <a:cs typeface="Garamond"/>
                <a:sym typeface="Garamond"/>
              </a:rPr>
              <a:t>Population: Ethnic &amp; Racial Diversity</a:t>
            </a:r>
            <a:r>
              <a:rPr lang="en" sz="4400" i="0" u="none" strike="noStrike" cap="none" dirty="0">
                <a:solidFill>
                  <a:schemeClr val="accent2"/>
                </a:solidFill>
                <a:latin typeface="+mn-lt"/>
                <a:ea typeface="Garamond"/>
                <a:cs typeface="Garamond"/>
                <a:sym typeface="Garamond"/>
              </a:rPr>
              <a:t> </a:t>
            </a:r>
          </a:p>
        </p:txBody>
      </p:sp>
      <p:pic>
        <p:nvPicPr>
          <p:cNvPr id="141" name="Shape 141"/>
          <p:cNvPicPr preferRelativeResize="0"/>
          <p:nvPr/>
        </p:nvPicPr>
        <p:blipFill rotWithShape="1">
          <a:blip r:embed="rId3">
            <a:alphaModFix/>
          </a:blip>
          <a:srcRect/>
          <a:stretch/>
        </p:blipFill>
        <p:spPr>
          <a:xfrm>
            <a:off x="3871912" y="0"/>
            <a:ext cx="5272200" cy="6858000"/>
          </a:xfrm>
          <a:prstGeom prst="rect">
            <a:avLst/>
          </a:prstGeom>
          <a:solidFill>
            <a:srgbClr val="FFFFFF"/>
          </a:solidFill>
          <a:ln>
            <a:noFill/>
          </a:ln>
        </p:spPr>
      </p:pic>
    </p:spTree>
    <p:extLst>
      <p:ext uri="{BB962C8B-B14F-4D97-AF65-F5344CB8AC3E}">
        <p14:creationId xmlns:p14="http://schemas.microsoft.com/office/powerpoint/2010/main" val="29035849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Quintessential"/>
              <a:buNone/>
            </a:pPr>
            <a:r>
              <a:rPr lang="en" sz="3400" i="0" u="none" strike="noStrike" cap="none" dirty="0">
                <a:solidFill>
                  <a:srgbClr val="FFFFFF"/>
                </a:solidFill>
                <a:latin typeface="+mn-lt"/>
                <a:ea typeface="Quintessential"/>
                <a:cs typeface="Quintessential"/>
                <a:sym typeface="Quintessential"/>
              </a:rPr>
              <a:t>American Colonies at the End </a:t>
            </a:r>
            <a:r>
              <a:rPr lang="en-US" sz="3400" i="0" u="none" strike="noStrike" cap="none" dirty="0" smtClean="0">
                <a:solidFill>
                  <a:srgbClr val="FFFFFF"/>
                </a:solidFill>
                <a:latin typeface="+mn-lt"/>
                <a:ea typeface="Quintessential"/>
                <a:cs typeface="Quintessential"/>
                <a:sym typeface="Quintessential"/>
              </a:rPr>
              <a:t/>
            </a:r>
            <a:br>
              <a:rPr lang="en-US" sz="3400" i="0" u="none" strike="noStrike" cap="none" dirty="0" smtClean="0">
                <a:solidFill>
                  <a:srgbClr val="FFFFFF"/>
                </a:solidFill>
                <a:latin typeface="+mn-lt"/>
                <a:ea typeface="Quintessential"/>
                <a:cs typeface="Quintessential"/>
                <a:sym typeface="Quintessential"/>
              </a:rPr>
            </a:br>
            <a:r>
              <a:rPr lang="en" sz="3400" i="0" u="none" strike="noStrike" cap="none" dirty="0" smtClean="0">
                <a:solidFill>
                  <a:srgbClr val="FFFFFF"/>
                </a:solidFill>
                <a:latin typeface="+mn-lt"/>
                <a:ea typeface="Quintessential"/>
                <a:cs typeface="Quintessential"/>
                <a:sym typeface="Quintessential"/>
              </a:rPr>
              <a:t>of </a:t>
            </a:r>
            <a:r>
              <a:rPr lang="en" sz="3400" i="0" u="none" strike="noStrike" cap="none" dirty="0">
                <a:solidFill>
                  <a:srgbClr val="FFFFFF"/>
                </a:solidFill>
                <a:latin typeface="+mn-lt"/>
                <a:ea typeface="Quintessential"/>
                <a:cs typeface="Quintessential"/>
                <a:sym typeface="Quintessential"/>
              </a:rPr>
              <a:t>the Seventeenth Century</a:t>
            </a:r>
            <a:r>
              <a:rPr lang="en" sz="3400" i="0" u="none" strike="noStrike" cap="none" dirty="0">
                <a:solidFill>
                  <a:schemeClr val="dk2"/>
                </a:solidFill>
                <a:latin typeface="+mn-lt"/>
                <a:ea typeface="Quintessential"/>
                <a:cs typeface="Quintessential"/>
                <a:sym typeface="Quintessential"/>
              </a:rPr>
              <a:t> </a:t>
            </a:r>
          </a:p>
        </p:txBody>
      </p:sp>
      <p:pic>
        <p:nvPicPr>
          <p:cNvPr id="153" name="Shape 153"/>
          <p:cNvPicPr preferRelativeResize="0"/>
          <p:nvPr/>
        </p:nvPicPr>
        <p:blipFill rotWithShape="1">
          <a:blip r:embed="rId3">
            <a:alphaModFix/>
          </a:blip>
          <a:srcRect/>
          <a:stretch/>
        </p:blipFill>
        <p:spPr>
          <a:xfrm>
            <a:off x="2870200" y="0"/>
            <a:ext cx="6273900" cy="6858000"/>
          </a:xfrm>
          <a:prstGeom prst="rect">
            <a:avLst/>
          </a:prstGeom>
          <a:solidFill>
            <a:srgbClr val="FFFFFF"/>
          </a:solidFill>
          <a:ln>
            <a:noFill/>
          </a:ln>
        </p:spPr>
      </p:pic>
    </p:spTree>
    <p:extLst>
      <p:ext uri="{BB962C8B-B14F-4D97-AF65-F5344CB8AC3E}">
        <p14:creationId xmlns:p14="http://schemas.microsoft.com/office/powerpoint/2010/main" val="11801449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a:xfrm>
            <a:off x="304800" y="0"/>
            <a:ext cx="8540750" cy="609600"/>
          </a:xfrm>
        </p:spPr>
        <p:txBody>
          <a:bodyPr>
            <a:normAutofit fontScale="90000"/>
          </a:bodyPr>
          <a:lstStyle/>
          <a:p>
            <a:pPr eaLnBrk="1" hangingPunct="1"/>
            <a:r>
              <a:rPr lang="en-US">
                <a:latin typeface="Rockwell"/>
                <a:cs typeface="Rockwell"/>
              </a:rPr>
              <a:t>Settlement and Migration</a:t>
            </a:r>
          </a:p>
        </p:txBody>
      </p:sp>
      <p:sp>
        <p:nvSpPr>
          <p:cNvPr id="81923" name="Rectangle 3"/>
          <p:cNvSpPr>
            <a:spLocks noGrp="1" noRot="1" noChangeArrowheads="1"/>
          </p:cNvSpPr>
          <p:nvPr>
            <p:ph type="body" idx="1"/>
          </p:nvPr>
        </p:nvSpPr>
        <p:spPr>
          <a:xfrm>
            <a:off x="5105400" y="1143000"/>
            <a:ext cx="4038600" cy="5410200"/>
          </a:xfrm>
        </p:spPr>
        <p:txBody>
          <a:bodyPr/>
          <a:lstStyle/>
          <a:p>
            <a:pPr eaLnBrk="1" hangingPunct="1">
              <a:lnSpc>
                <a:spcPct val="90000"/>
              </a:lnSpc>
              <a:defRPr/>
            </a:pPr>
            <a:r>
              <a:rPr lang="en-US" sz="2000" dirty="0" smtClean="0">
                <a:latin typeface="Rockwell"/>
                <a:ea typeface="+mn-ea"/>
                <a:cs typeface="Rockwell"/>
              </a:rPr>
              <a:t>250,000 in 1701 to 2.5 million in 1775</a:t>
            </a:r>
          </a:p>
          <a:p>
            <a:pPr eaLnBrk="1" hangingPunct="1">
              <a:lnSpc>
                <a:spcPct val="90000"/>
              </a:lnSpc>
              <a:defRPr/>
            </a:pPr>
            <a:r>
              <a:rPr lang="en-US" sz="2000" dirty="0" smtClean="0">
                <a:latin typeface="Rockwell"/>
                <a:ea typeface="+mn-ea"/>
                <a:cs typeface="Rockwell"/>
              </a:rPr>
              <a:t>Europeans and Africans along with a high birth rate</a:t>
            </a:r>
          </a:p>
          <a:p>
            <a:pPr eaLnBrk="1" hangingPunct="1">
              <a:lnSpc>
                <a:spcPct val="90000"/>
              </a:lnSpc>
              <a:defRPr/>
            </a:pPr>
            <a:r>
              <a:rPr lang="en-US" sz="2000" dirty="0" smtClean="0">
                <a:latin typeface="Rockwell"/>
                <a:ea typeface="+mn-ea"/>
                <a:cs typeface="Rockwell"/>
              </a:rPr>
              <a:t>Reasons: religion; economics; political turmoil</a:t>
            </a:r>
          </a:p>
          <a:p>
            <a:pPr eaLnBrk="1" hangingPunct="1">
              <a:lnSpc>
                <a:spcPct val="90000"/>
              </a:lnSpc>
              <a:defRPr/>
            </a:pPr>
            <a:r>
              <a:rPr lang="en-US" sz="2000" dirty="0" smtClean="0">
                <a:latin typeface="Rockwell"/>
                <a:ea typeface="+mn-ea"/>
                <a:cs typeface="Rockwell"/>
              </a:rPr>
              <a:t>English, Germans (Pennsylvania Dutch), Scottish, Irish, Dutch, Swedish </a:t>
            </a:r>
            <a:r>
              <a:rPr lang="en-US" sz="2000" dirty="0" smtClean="0">
                <a:latin typeface="Rockwell"/>
                <a:ea typeface="+mn-ea"/>
                <a:cs typeface="Rockwell"/>
                <a:sym typeface="Wingdings" pitchFamily="2" charset="2"/>
              </a:rPr>
              <a:t> OLD IMMIGRANTS</a:t>
            </a:r>
          </a:p>
          <a:p>
            <a:pPr eaLnBrk="1" hangingPunct="1">
              <a:lnSpc>
                <a:spcPct val="90000"/>
              </a:lnSpc>
              <a:defRPr/>
            </a:pPr>
            <a:r>
              <a:rPr lang="en-US" sz="2000" dirty="0" smtClean="0">
                <a:latin typeface="Rockwell"/>
                <a:ea typeface="+mn-ea"/>
                <a:cs typeface="Rockwell"/>
                <a:sym typeface="Wingdings" pitchFamily="2" charset="2"/>
              </a:rPr>
              <a:t>Africans forced to America; suffered discrimination and slave labor</a:t>
            </a:r>
            <a:endParaRPr lang="en-US" sz="2000" dirty="0" smtClean="0">
              <a:latin typeface="Rockwell"/>
              <a:ea typeface="+mn-ea"/>
              <a:cs typeface="Rockwell"/>
            </a:endParaRPr>
          </a:p>
        </p:txBody>
      </p:sp>
      <p:pic>
        <p:nvPicPr>
          <p:cNvPr id="22532" name="Picture 5" descr="2map-04-02.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4288" y="762000"/>
            <a:ext cx="5024437" cy="5867400"/>
          </a:xfrm>
        </p:spPr>
      </p:pic>
    </p:spTree>
    <p:extLst>
      <p:ext uri="{BB962C8B-B14F-4D97-AF65-F5344CB8AC3E}">
        <p14:creationId xmlns:p14="http://schemas.microsoft.com/office/powerpoint/2010/main" val="10738688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a:bodyPr>
          <a:lstStyle/>
          <a:p>
            <a:r>
              <a:rPr lang="en-US" dirty="0" smtClean="0"/>
              <a:t>Dissent and Upheaval in Colonial American Society-Being a British American</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1-2</a:t>
            </a:r>
            <a:endParaRPr lang="en-US" dirty="0"/>
          </a:p>
        </p:txBody>
      </p:sp>
    </p:spTree>
    <p:extLst>
      <p:ext uri="{BB962C8B-B14F-4D97-AF65-F5344CB8AC3E}">
        <p14:creationId xmlns:p14="http://schemas.microsoft.com/office/powerpoint/2010/main" val="385461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Colonial Lifestyle</a:t>
            </a:r>
          </a:p>
        </p:txBody>
      </p:sp>
      <p:sp>
        <p:nvSpPr>
          <p:cNvPr id="655" name="Shape 655"/>
          <p:cNvSpPr txBox="1">
            <a:spLocks noGrp="1"/>
          </p:cNvSpPr>
          <p:nvPr>
            <p:ph type="body" idx="1"/>
          </p:nvPr>
        </p:nvSpPr>
        <p:spPr>
          <a:prstGeom prst="rect">
            <a:avLst/>
          </a:prstGeom>
        </p:spPr>
        <p:txBody>
          <a:bodyPr lIns="91425" tIns="91425" rIns="91425" bIns="91425" anchor="t" anchorCtr="0">
            <a:noAutofit/>
          </a:bodyPr>
          <a:lstStyle/>
          <a:p>
            <a:pPr marL="685800" lvl="0" indent="-457200" rtl="0">
              <a:spcBef>
                <a:spcPts val="0"/>
              </a:spcBef>
            </a:pPr>
            <a:r>
              <a:rPr lang="en" dirty="0"/>
              <a:t>About 80% of colonists were farmers!</a:t>
            </a:r>
          </a:p>
          <a:p>
            <a:pPr marL="685800" lvl="0" indent="-457200" rtl="0">
              <a:spcBef>
                <a:spcPts val="0"/>
              </a:spcBef>
            </a:pPr>
            <a:r>
              <a:rPr lang="en" dirty="0"/>
              <a:t>Compared to Europeans, American colonists had a higher standard of living.</a:t>
            </a:r>
          </a:p>
          <a:p>
            <a:pPr marL="1143000" lvl="1" indent="-457200" rtl="0">
              <a:spcBef>
                <a:spcPts val="0"/>
              </a:spcBef>
              <a:buFont typeface="Arial"/>
              <a:buChar char="•"/>
            </a:pPr>
            <a:r>
              <a:rPr lang="en" dirty="0"/>
              <a:t>Land was cheap</a:t>
            </a:r>
          </a:p>
          <a:p>
            <a:pPr marL="1143000" lvl="1" indent="-457200">
              <a:spcBef>
                <a:spcPts val="0"/>
              </a:spcBef>
              <a:buFont typeface="Arial"/>
              <a:buChar char="•"/>
            </a:pPr>
            <a:r>
              <a:rPr lang="en" dirty="0"/>
              <a:t>Wages were 3x that of Europe</a:t>
            </a:r>
          </a:p>
        </p:txBody>
      </p:sp>
    </p:spTree>
    <p:extLst>
      <p:ext uri="{BB962C8B-B14F-4D97-AF65-F5344CB8AC3E}">
        <p14:creationId xmlns:p14="http://schemas.microsoft.com/office/powerpoint/2010/main" val="3810225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 dirty="0"/>
              <a:t>Similarities Among Colonies</a:t>
            </a:r>
          </a:p>
        </p:txBody>
      </p:sp>
      <p:sp>
        <p:nvSpPr>
          <p:cNvPr id="661" name="Shape 66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228600" rtl="0">
              <a:spcBef>
                <a:spcPts val="0"/>
              </a:spcBef>
            </a:pPr>
            <a:r>
              <a:rPr lang="en" dirty="0"/>
              <a:t>Mostly English</a:t>
            </a:r>
          </a:p>
          <a:p>
            <a:pPr marL="457200" lvl="0" indent="-228600" rtl="0">
              <a:spcBef>
                <a:spcPts val="0"/>
              </a:spcBef>
            </a:pPr>
            <a:r>
              <a:rPr lang="en" dirty="0"/>
              <a:t>Possessed British freedoms</a:t>
            </a:r>
          </a:p>
          <a:p>
            <a:pPr marL="457200" lvl="0" indent="-228600" rtl="0">
              <a:spcBef>
                <a:spcPts val="0"/>
              </a:spcBef>
            </a:pPr>
            <a:r>
              <a:rPr lang="en" dirty="0"/>
              <a:t>Self-government</a:t>
            </a:r>
          </a:p>
          <a:p>
            <a:pPr marL="457200" lvl="0" indent="-228600" rtl="0">
              <a:spcBef>
                <a:spcPts val="0"/>
              </a:spcBef>
            </a:pPr>
            <a:r>
              <a:rPr lang="en" dirty="0"/>
              <a:t>Religious toleration (in most cases)</a:t>
            </a:r>
          </a:p>
          <a:p>
            <a:pPr marL="457200" lvl="0" indent="-228600" rtl="0">
              <a:spcBef>
                <a:spcPts val="0"/>
              </a:spcBef>
            </a:pPr>
            <a:r>
              <a:rPr lang="en" dirty="0"/>
              <a:t>Educational opportunities</a:t>
            </a:r>
          </a:p>
          <a:p>
            <a:pPr marL="457200" lvl="0" indent="-228600" rtl="0">
              <a:spcBef>
                <a:spcPts val="0"/>
              </a:spcBef>
            </a:pPr>
            <a:r>
              <a:rPr lang="en" dirty="0"/>
              <a:t>Economic opportunities</a:t>
            </a:r>
          </a:p>
          <a:p>
            <a:pPr marL="457200" lvl="0" indent="-228600">
              <a:spcBef>
                <a:spcPts val="0"/>
              </a:spcBef>
            </a:pPr>
            <a:r>
              <a:rPr lang="en" dirty="0"/>
              <a:t>Unique from the British monarchy in character</a:t>
            </a:r>
          </a:p>
        </p:txBody>
      </p:sp>
    </p:spTree>
    <p:extLst>
      <p:ext uri="{BB962C8B-B14F-4D97-AF65-F5344CB8AC3E}">
        <p14:creationId xmlns:p14="http://schemas.microsoft.com/office/powerpoint/2010/main" val="558239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383521" y="228600"/>
            <a:ext cx="8376959" cy="990599"/>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Arial"/>
              <a:buNone/>
            </a:pPr>
            <a:r>
              <a:rPr lang="en-US" sz="4400" b="0" i="0" u="none" strike="noStrike" cap="none" dirty="0">
                <a:solidFill>
                  <a:srgbClr val="FFFFFF"/>
                </a:solidFill>
                <a:latin typeface="+mn-lt"/>
                <a:ea typeface="Arial"/>
                <a:cs typeface="Arial"/>
                <a:sym typeface="Arial"/>
              </a:rPr>
              <a:t>Demographics</a:t>
            </a:r>
          </a:p>
        </p:txBody>
      </p:sp>
      <p:sp>
        <p:nvSpPr>
          <p:cNvPr id="315" name="Shape 315"/>
          <p:cNvSpPr txBox="1">
            <a:spLocks noGrp="1"/>
          </p:cNvSpPr>
          <p:nvPr>
            <p:ph type="body" idx="1"/>
          </p:nvPr>
        </p:nvSpPr>
        <p:spPr>
          <a:xfrm>
            <a:off x="223129" y="1219198"/>
            <a:ext cx="8697742" cy="4798144"/>
          </a:xfrm>
          <a:prstGeom prst="rect">
            <a:avLst/>
          </a:prstGeom>
          <a:noFill/>
          <a:ln>
            <a:noFill/>
          </a:ln>
        </p:spPr>
        <p:txBody>
          <a:bodyPr lIns="91425" tIns="45700" rIns="91425" bIns="45700" anchor="t" anchorCtr="0">
            <a:noAutofit/>
          </a:bodyPr>
          <a:lstStyle/>
          <a:p>
            <a:pPr>
              <a:spcBef>
                <a:spcPts val="0"/>
              </a:spcBef>
              <a:buSzPct val="59999"/>
            </a:pPr>
            <a:r>
              <a:rPr lang="en-US" sz="2800" b="0" i="0" u="none" strike="noStrike" cap="none" dirty="0">
                <a:solidFill>
                  <a:srgbClr val="FFFFFF"/>
                </a:solidFill>
                <a:ea typeface="Arial"/>
                <a:cs typeface="Arial"/>
                <a:sym typeface="Arial"/>
              </a:rPr>
              <a:t>Population rose rapidly</a:t>
            </a:r>
          </a:p>
          <a:p>
            <a:pPr>
              <a:spcBef>
                <a:spcPts val="0"/>
              </a:spcBef>
              <a:buSzPct val="59999"/>
            </a:pPr>
            <a:r>
              <a:rPr lang="en-US" sz="2800" b="0" i="0" u="none" strike="noStrike" cap="none" dirty="0">
                <a:solidFill>
                  <a:srgbClr val="FFFFFF"/>
                </a:solidFill>
                <a:ea typeface="Arial"/>
                <a:cs typeface="Arial"/>
                <a:sym typeface="Arial"/>
              </a:rPr>
              <a:t>Women &amp; Family Life</a:t>
            </a:r>
          </a:p>
          <a:p>
            <a:pPr>
              <a:spcBef>
                <a:spcPts val="0"/>
              </a:spcBef>
              <a:buSzPct val="59999"/>
            </a:pPr>
            <a:r>
              <a:rPr lang="en-US" sz="2800" b="0" i="0" u="none" strike="noStrike" cap="none" dirty="0">
                <a:solidFill>
                  <a:srgbClr val="FFFFFF"/>
                </a:solidFill>
                <a:ea typeface="Arial"/>
                <a:cs typeface="Arial"/>
                <a:sym typeface="Arial"/>
              </a:rPr>
              <a:t>Class in the New World </a:t>
            </a:r>
            <a:r>
              <a:rPr lang="en-US" sz="2800" b="0" i="0" u="none" strike="noStrike" cap="none" dirty="0" smtClean="0">
                <a:solidFill>
                  <a:srgbClr val="FFFFFF"/>
                </a:solidFill>
                <a:ea typeface="Arial"/>
                <a:cs typeface="Arial"/>
                <a:sym typeface="Arial"/>
              </a:rPr>
              <a:t>vs</a:t>
            </a:r>
            <a:r>
              <a:rPr lang="en-US" sz="2800" b="0" i="0" u="none" strike="noStrike" cap="none" dirty="0">
                <a:solidFill>
                  <a:srgbClr val="FFFFFF"/>
                </a:solidFill>
                <a:ea typeface="Arial"/>
                <a:cs typeface="Arial"/>
                <a:sym typeface="Arial"/>
              </a:rPr>
              <a:t>. Old World</a:t>
            </a:r>
          </a:p>
          <a:p>
            <a:pPr>
              <a:spcBef>
                <a:spcPts val="0"/>
              </a:spcBef>
              <a:buSzPct val="59999"/>
            </a:pPr>
            <a:r>
              <a:rPr lang="en-US" sz="2800" b="0" i="0" u="none" strike="noStrike" cap="none" dirty="0">
                <a:solidFill>
                  <a:srgbClr val="FFFFFF"/>
                </a:solidFill>
                <a:ea typeface="Arial"/>
                <a:cs typeface="Arial"/>
                <a:sym typeface="Arial"/>
              </a:rPr>
              <a:t>Ethnic Diversity</a:t>
            </a:r>
          </a:p>
          <a:p>
            <a:pPr marL="812800" lvl="1" indent="-457200">
              <a:spcBef>
                <a:spcPts val="0"/>
              </a:spcBef>
              <a:buSzPct val="70000"/>
              <a:buFont typeface="Arial"/>
              <a:buChar char="•"/>
            </a:pPr>
            <a:r>
              <a:rPr lang="en-US" sz="2400" b="1" i="0" u="none" strike="noStrike" cap="none" dirty="0" smtClean="0">
                <a:solidFill>
                  <a:srgbClr val="FFFFFF"/>
                </a:solidFill>
                <a:ea typeface="Arial"/>
                <a:cs typeface="Arial"/>
                <a:sym typeface="Arial"/>
              </a:rPr>
              <a:t>Northern</a:t>
            </a:r>
            <a:r>
              <a:rPr lang="en-US" sz="2400" b="0" i="0" u="none" strike="noStrike" cap="none" dirty="0" smtClean="0">
                <a:solidFill>
                  <a:srgbClr val="FFFFFF"/>
                </a:solidFill>
                <a:ea typeface="Arial"/>
                <a:cs typeface="Arial"/>
                <a:sym typeface="Arial"/>
              </a:rPr>
              <a:t>: </a:t>
            </a:r>
            <a:r>
              <a:rPr lang="en-US" sz="2400" b="0" i="0" u="none" strike="noStrike" cap="none" dirty="0">
                <a:solidFill>
                  <a:srgbClr val="FFFFFF"/>
                </a:solidFill>
                <a:ea typeface="Arial"/>
                <a:cs typeface="Arial"/>
                <a:sym typeface="Arial"/>
              </a:rPr>
              <a:t>Mostly English, few slaves, families</a:t>
            </a:r>
          </a:p>
          <a:p>
            <a:pPr marL="812800" lvl="1" indent="-457200">
              <a:spcBef>
                <a:spcPts val="0"/>
              </a:spcBef>
              <a:buSzPct val="70000"/>
              <a:buFont typeface="Arial"/>
              <a:buChar char="•"/>
            </a:pPr>
            <a:r>
              <a:rPr lang="en-US" sz="2400" b="1" i="0" u="none" strike="noStrike" cap="none" dirty="0" smtClean="0">
                <a:solidFill>
                  <a:srgbClr val="FFFFFF"/>
                </a:solidFill>
                <a:ea typeface="Arial"/>
                <a:cs typeface="Arial"/>
                <a:sym typeface="Arial"/>
              </a:rPr>
              <a:t>Middle</a:t>
            </a:r>
            <a:r>
              <a:rPr lang="en-US" sz="2400" b="0" i="0" u="none" strike="noStrike" cap="none" dirty="0" smtClean="0">
                <a:solidFill>
                  <a:srgbClr val="FFFFFF"/>
                </a:solidFill>
                <a:ea typeface="Arial"/>
                <a:cs typeface="Arial"/>
                <a:sym typeface="Arial"/>
              </a:rPr>
              <a:t>: </a:t>
            </a:r>
            <a:r>
              <a:rPr lang="en-US" sz="2400" b="0" i="0" u="none" strike="noStrike" cap="none" dirty="0">
                <a:solidFill>
                  <a:srgbClr val="FFFFFF"/>
                </a:solidFill>
                <a:ea typeface="Arial"/>
                <a:cs typeface="Arial"/>
                <a:sym typeface="Arial"/>
              </a:rPr>
              <a:t>VERY DIVERSE- English, German, Swedes, Dutch, Irish, Scotch-Irish, Jews, some slaves, families</a:t>
            </a:r>
          </a:p>
          <a:p>
            <a:pPr marL="812800" lvl="1" indent="-457200">
              <a:spcBef>
                <a:spcPts val="0"/>
              </a:spcBef>
              <a:buSzPct val="70000"/>
              <a:buFont typeface="Arial"/>
              <a:buChar char="•"/>
            </a:pPr>
            <a:r>
              <a:rPr lang="en-US" sz="2400" b="1" i="0" u="none" strike="noStrike" cap="none" dirty="0">
                <a:solidFill>
                  <a:srgbClr val="FFFFFF"/>
                </a:solidFill>
                <a:ea typeface="Arial"/>
                <a:cs typeface="Arial"/>
                <a:sym typeface="Arial"/>
              </a:rPr>
              <a:t>Southern &amp; </a:t>
            </a:r>
            <a:r>
              <a:rPr lang="en-US" sz="2400" b="1" i="0" u="none" strike="noStrike" cap="none" dirty="0" smtClean="0">
                <a:solidFill>
                  <a:srgbClr val="FFFFFF"/>
                </a:solidFill>
                <a:ea typeface="Arial"/>
                <a:cs typeface="Arial"/>
                <a:sym typeface="Arial"/>
              </a:rPr>
              <a:t>Chesapeake: </a:t>
            </a:r>
            <a:r>
              <a:rPr lang="en-US" sz="2400" b="0" i="0" u="none" strike="noStrike" cap="none" dirty="0">
                <a:solidFill>
                  <a:srgbClr val="FFFFFF"/>
                </a:solidFill>
                <a:ea typeface="Arial"/>
                <a:cs typeface="Arial"/>
                <a:sym typeface="Arial"/>
              </a:rPr>
              <a:t>English &amp; some German; Huguenots in Carolinas; more men, some families, many indentured servants &amp; slaves</a:t>
            </a:r>
          </a:p>
          <a:p>
            <a:pPr marL="0" marR="0" lvl="0" indent="0" algn="l" rtl="0">
              <a:spcBef>
                <a:spcPts val="0"/>
              </a:spcBef>
              <a:buSzPct val="25000"/>
              <a:buNone/>
            </a:pPr>
            <a:endParaRPr sz="2400" b="0" i="0" u="none" strike="noStrike" cap="none" dirty="0">
              <a:solidFill>
                <a:srgbClr val="FFFFFF"/>
              </a:solidFill>
              <a:ea typeface="Arial"/>
              <a:cs typeface="Arial"/>
              <a:sym typeface="Arial"/>
            </a:endParaRPr>
          </a:p>
        </p:txBody>
      </p:sp>
    </p:spTree>
    <p:extLst>
      <p:ext uri="{BB962C8B-B14F-4D97-AF65-F5344CB8AC3E}">
        <p14:creationId xmlns:p14="http://schemas.microsoft.com/office/powerpoint/2010/main" val="41213897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Shape 366"/>
          <p:cNvSpPr txBox="1">
            <a:spLocks noGrp="1"/>
          </p:cNvSpPr>
          <p:nvPr>
            <p:ph type="title"/>
          </p:nvPr>
        </p:nvSpPr>
        <p:spPr>
          <a:xfrm>
            <a:off x="495301" y="228600"/>
            <a:ext cx="8153399" cy="990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dirty="0">
                <a:latin typeface="+mn-lt"/>
                <a:ea typeface="Arial"/>
                <a:cs typeface="Arial"/>
                <a:sym typeface="Arial"/>
              </a:rPr>
              <a:t>Colonial Politics</a:t>
            </a:r>
          </a:p>
        </p:txBody>
      </p:sp>
      <p:sp>
        <p:nvSpPr>
          <p:cNvPr id="367" name="Shape 367"/>
          <p:cNvSpPr txBox="1">
            <a:spLocks noGrp="1"/>
          </p:cNvSpPr>
          <p:nvPr>
            <p:ph idx="1"/>
          </p:nvPr>
        </p:nvSpPr>
        <p:spPr>
          <a:xfrm>
            <a:off x="0" y="1524000"/>
            <a:ext cx="9144000" cy="44958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Clr>
                <a:schemeClr val="tx1"/>
              </a:buClr>
              <a:buSzPct val="59999"/>
            </a:pPr>
            <a:r>
              <a:rPr lang="en-US" b="1" i="0" u="none" strike="noStrike" cap="none" dirty="0">
                <a:ea typeface="Arial"/>
                <a:cs typeface="Arial"/>
                <a:sym typeface="Arial"/>
              </a:rPr>
              <a:t>New </a:t>
            </a:r>
            <a:r>
              <a:rPr lang="en-US" b="1" i="0" u="none" strike="noStrike" cap="none" dirty="0" smtClean="0">
                <a:ea typeface="Arial"/>
                <a:cs typeface="Arial"/>
                <a:sym typeface="Arial"/>
              </a:rPr>
              <a:t>England: </a:t>
            </a:r>
            <a:r>
              <a:rPr lang="en-US" b="0" i="0" u="none" strike="noStrike" cap="none" dirty="0">
                <a:ea typeface="Arial"/>
                <a:cs typeface="Arial"/>
                <a:sym typeface="Arial"/>
              </a:rPr>
              <a:t>town meetings; direct democracies</a:t>
            </a:r>
          </a:p>
          <a:p>
            <a:pPr marR="0" lvl="0" algn="l" rtl="0">
              <a:lnSpc>
                <a:spcPct val="100000"/>
              </a:lnSpc>
              <a:spcBef>
                <a:spcPts val="700"/>
              </a:spcBef>
              <a:spcAft>
                <a:spcPts val="0"/>
              </a:spcAft>
              <a:buClr>
                <a:schemeClr val="tx1"/>
              </a:buClr>
              <a:buSzPct val="59999"/>
            </a:pPr>
            <a:r>
              <a:rPr lang="en-US" b="1" i="0" u="none" strike="noStrike" cap="none" dirty="0">
                <a:ea typeface="Arial"/>
                <a:cs typeface="Arial"/>
                <a:sym typeface="Arial"/>
              </a:rPr>
              <a:t>Middle </a:t>
            </a:r>
            <a:r>
              <a:rPr lang="en-US" b="1" i="0" u="none" strike="noStrike" cap="none" dirty="0" smtClean="0">
                <a:ea typeface="Arial"/>
                <a:cs typeface="Arial"/>
                <a:sym typeface="Arial"/>
              </a:rPr>
              <a:t>colonies: </a:t>
            </a:r>
            <a:r>
              <a:rPr lang="en-US" b="0" i="0" u="none" strike="noStrike" cap="none" dirty="0">
                <a:ea typeface="Arial"/>
                <a:cs typeface="Arial"/>
                <a:sym typeface="Arial"/>
              </a:rPr>
              <a:t>assemblies reflected basic democratic principles &amp; rights of Englishmen. </a:t>
            </a:r>
          </a:p>
          <a:p>
            <a:pPr marR="0" lvl="0" algn="l" rtl="0">
              <a:lnSpc>
                <a:spcPct val="100000"/>
              </a:lnSpc>
              <a:spcBef>
                <a:spcPts val="700"/>
              </a:spcBef>
              <a:spcAft>
                <a:spcPts val="0"/>
              </a:spcAft>
              <a:buClr>
                <a:schemeClr val="tx1"/>
              </a:buClr>
              <a:buSzPct val="59999"/>
            </a:pPr>
            <a:r>
              <a:rPr lang="en-US" b="1" i="0" u="none" strike="noStrike" cap="none" dirty="0">
                <a:ea typeface="Arial"/>
                <a:cs typeface="Arial"/>
                <a:sym typeface="Arial"/>
              </a:rPr>
              <a:t>Southern </a:t>
            </a:r>
            <a:r>
              <a:rPr lang="en-US" b="1" i="0" u="none" strike="noStrike" cap="none" dirty="0" smtClean="0">
                <a:ea typeface="Arial"/>
                <a:cs typeface="Arial"/>
                <a:sym typeface="Arial"/>
              </a:rPr>
              <a:t>colonies: </a:t>
            </a:r>
            <a:r>
              <a:rPr lang="en-US" b="0" i="0" u="none" strike="noStrike" cap="none" dirty="0">
                <a:ea typeface="Arial"/>
                <a:cs typeface="Arial"/>
                <a:sym typeface="Arial"/>
              </a:rPr>
              <a:t>wealthy planters played leading roles in representative colonial legislatures.</a:t>
            </a:r>
          </a:p>
          <a:p>
            <a:pPr marR="0" lvl="0" algn="l" rtl="0">
              <a:lnSpc>
                <a:spcPct val="100000"/>
              </a:lnSpc>
              <a:spcBef>
                <a:spcPts val="700"/>
              </a:spcBef>
              <a:spcAft>
                <a:spcPts val="0"/>
              </a:spcAft>
              <a:buClr>
                <a:schemeClr val="tx1"/>
              </a:buClr>
              <a:buSzPct val="60000"/>
            </a:pPr>
            <a:r>
              <a:rPr lang="en-US" b="1" i="0" u="none" strike="noStrike" cap="none" dirty="0">
                <a:solidFill>
                  <a:srgbClr val="C0504D"/>
                </a:solidFill>
                <a:ea typeface="Arial"/>
                <a:cs typeface="Arial"/>
                <a:sym typeface="Arial"/>
              </a:rPr>
              <a:t>Development of </a:t>
            </a:r>
            <a:r>
              <a:rPr lang="en-US" b="1" i="0" u="none" strike="noStrike" cap="none" dirty="0" smtClean="0">
                <a:solidFill>
                  <a:srgbClr val="C0504D"/>
                </a:solidFill>
                <a:ea typeface="Arial"/>
                <a:cs typeface="Arial"/>
                <a:sym typeface="Arial"/>
              </a:rPr>
              <a:t>Colonial Democracy!</a:t>
            </a:r>
            <a:endParaRPr b="1" i="0" u="none" strike="noStrike" cap="none" dirty="0">
              <a:solidFill>
                <a:srgbClr val="C0504D"/>
              </a:solidFill>
              <a:ea typeface="Arial"/>
              <a:cs typeface="Arial"/>
              <a:sym typeface="Arial"/>
            </a:endParaRPr>
          </a:p>
        </p:txBody>
      </p:sp>
    </p:spTree>
    <p:extLst>
      <p:ext uri="{BB962C8B-B14F-4D97-AF65-F5344CB8AC3E}">
        <p14:creationId xmlns:p14="http://schemas.microsoft.com/office/powerpoint/2010/main" val="138698466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0" y="0"/>
            <a:ext cx="9144000" cy="6858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effectLst/>
                <a:latin typeface="Rockwell"/>
                <a:cs typeface="Rockwell"/>
              </a:rPr>
              <a:t>Colonial Politics</a:t>
            </a:r>
          </a:p>
        </p:txBody>
      </p:sp>
      <p:sp>
        <p:nvSpPr>
          <p:cNvPr id="16387" name="Rectangle 3"/>
          <p:cNvSpPr>
            <a:spLocks noGrp="1" noRot="1" noChangeArrowheads="1"/>
          </p:cNvSpPr>
          <p:nvPr>
            <p:ph type="body" idx="1"/>
          </p:nvPr>
        </p:nvSpPr>
        <p:spPr>
          <a:xfrm>
            <a:off x="0" y="914400"/>
            <a:ext cx="4800600" cy="5943600"/>
          </a:xfrm>
          <a:noFill/>
          <a:extLst>
            <a:ext uri="{909E8E84-426E-40dd-AFC4-6F175D3DCCD1}">
              <a14:hiddenFill xmlns:a14="http://schemas.microsoft.com/office/drawing/2010/main">
                <a:solidFill>
                  <a:srgbClr val="FFFFFF"/>
                </a:solidFill>
              </a14:hiddenFill>
            </a:ext>
          </a:extLst>
        </p:spPr>
        <p:txBody>
          <a:bodyPr/>
          <a:lstStyle/>
          <a:p>
            <a:r>
              <a:rPr lang="en-US" sz="2800" dirty="0">
                <a:effectLst/>
                <a:latin typeface="Rockwell"/>
                <a:cs typeface="Rockwell"/>
              </a:rPr>
              <a:t>Limited Self-Government</a:t>
            </a:r>
          </a:p>
          <a:p>
            <a:pPr lvl="1"/>
            <a:r>
              <a:rPr lang="en-US" sz="2400" dirty="0">
                <a:effectLst/>
                <a:latin typeface="Rockwell"/>
                <a:cs typeface="Rockwell"/>
              </a:rPr>
              <a:t>Elected bicameral legislative assemblies</a:t>
            </a:r>
          </a:p>
          <a:p>
            <a:pPr lvl="1"/>
            <a:r>
              <a:rPr lang="en-US" sz="2400" dirty="0">
                <a:effectLst/>
                <a:latin typeface="Rockwell"/>
                <a:cs typeface="Rockwell"/>
              </a:rPr>
              <a:t>Governors</a:t>
            </a:r>
          </a:p>
          <a:p>
            <a:pPr lvl="1"/>
            <a:r>
              <a:rPr lang="en-US" sz="2400" dirty="0">
                <a:effectLst/>
                <a:latin typeface="Rockwell"/>
                <a:cs typeface="Rockwell"/>
              </a:rPr>
              <a:t>Local governments</a:t>
            </a:r>
          </a:p>
          <a:p>
            <a:r>
              <a:rPr lang="en-US" sz="2800" dirty="0">
                <a:effectLst/>
                <a:latin typeface="Rockwell"/>
                <a:cs typeface="Rockwell"/>
              </a:rPr>
              <a:t>Voting</a:t>
            </a:r>
          </a:p>
          <a:p>
            <a:pPr lvl="1"/>
            <a:r>
              <a:rPr lang="en-US" sz="2400" dirty="0">
                <a:effectLst/>
                <a:latin typeface="Rockwell"/>
                <a:cs typeface="Rockwell"/>
              </a:rPr>
              <a:t>Limited to adult male educated and/or property owners</a:t>
            </a:r>
          </a:p>
          <a:p>
            <a:r>
              <a:rPr lang="en-US" sz="2800" dirty="0">
                <a:effectLst/>
                <a:latin typeface="Rockwell"/>
                <a:cs typeface="Rockwell"/>
              </a:rPr>
              <a:t>Freedom of Expression</a:t>
            </a:r>
          </a:p>
          <a:p>
            <a:pPr lvl="1"/>
            <a:r>
              <a:rPr lang="en-US" sz="2400" i="1" dirty="0">
                <a:effectLst/>
                <a:latin typeface="Rockwell"/>
                <a:cs typeface="Rockwell"/>
              </a:rPr>
              <a:t>John Peter Zenger Case </a:t>
            </a:r>
            <a:r>
              <a:rPr lang="en-US" sz="2400" dirty="0">
                <a:effectLst/>
                <a:latin typeface="Rockwell"/>
                <a:cs typeface="Rockwell"/>
              </a:rPr>
              <a:t>(1735)</a:t>
            </a:r>
          </a:p>
        </p:txBody>
      </p:sp>
      <p:pic>
        <p:nvPicPr>
          <p:cNvPr id="16388" name="Picture 4" descr="zenger-trial.jpg                                               000A84C2Macintosh HD                   C5A9507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14400"/>
            <a:ext cx="4292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3183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6"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7" name="Rectangle 4"/>
          <p:cNvSpPr>
            <a:spLocks noChangeArrowheads="1"/>
          </p:cNvSpPr>
          <p:nvPr/>
        </p:nvSpPr>
        <p:spPr bwMode="auto">
          <a:xfrm>
            <a:off x="6858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8" name="Rectangle 5"/>
          <p:cNvSpPr>
            <a:spLocks noChangeArrowheads="1"/>
          </p:cNvSpPr>
          <p:nvPr/>
        </p:nvSpPr>
        <p:spPr bwMode="auto">
          <a:xfrm>
            <a:off x="3124200" y="6399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9" name="Rectangle 6"/>
          <p:cNvSpPr>
            <a:spLocks noGrp="1" noChangeArrowheads="1"/>
          </p:cNvSpPr>
          <p:nvPr>
            <p:ph type="title"/>
          </p:nvPr>
        </p:nvSpPr>
        <p:spPr>
          <a:noFill/>
        </p:spPr>
        <p:txBody>
          <a:bodyPr lIns="90488" tIns="44450" rIns="90488" bIns="44450">
            <a:normAutofit fontScale="90000"/>
          </a:bodyPr>
          <a:lstStyle/>
          <a:p>
            <a:r>
              <a:rPr lang="en-US" dirty="0">
                <a:latin typeface="+mn-lt"/>
              </a:rPr>
              <a:t>Rise of a Commercial Empire</a:t>
            </a:r>
          </a:p>
        </p:txBody>
      </p:sp>
      <p:sp>
        <p:nvSpPr>
          <p:cNvPr id="36871" name="Rectangle 7"/>
          <p:cNvSpPr>
            <a:spLocks noGrp="1" noChangeArrowheads="1"/>
          </p:cNvSpPr>
          <p:nvPr>
            <p:ph idx="1"/>
          </p:nvPr>
        </p:nvSpPr>
        <p:spPr>
          <a:xfrm>
            <a:off x="0" y="1417638"/>
            <a:ext cx="9144000" cy="5440362"/>
          </a:xfrm>
          <a:effectLst/>
          <a:extLst/>
        </p:spPr>
        <p:txBody>
          <a:bodyPr lIns="90488" tIns="44450" rIns="90488" bIns="44450"/>
          <a:lstStyle/>
          <a:p>
            <a:pPr>
              <a:defRPr/>
            </a:pPr>
            <a:r>
              <a:rPr lang="en-US" dirty="0"/>
              <a:t>English </a:t>
            </a:r>
            <a:r>
              <a:rPr lang="en-US" dirty="0" smtClean="0"/>
              <a:t>government </a:t>
            </a:r>
            <a:r>
              <a:rPr lang="en-US" dirty="0"/>
              <a:t>largely ignored the colonies until the 1650s </a:t>
            </a:r>
            <a:r>
              <a:rPr lang="en-US" dirty="0" smtClean="0"/>
              <a:t>(</a:t>
            </a:r>
            <a:r>
              <a:rPr lang="en-US" dirty="0" smtClean="0">
                <a:solidFill>
                  <a:srgbClr val="C0504D"/>
                </a:solidFill>
              </a:rPr>
              <a:t>salutary neglect</a:t>
            </a:r>
            <a:r>
              <a:rPr lang="en-US" dirty="0" smtClean="0"/>
              <a:t>); the </a:t>
            </a:r>
            <a:r>
              <a:rPr lang="en-US" dirty="0"/>
              <a:t>colonies were not  state-funded nor state protected</a:t>
            </a:r>
          </a:p>
          <a:p>
            <a:pPr>
              <a:defRPr/>
            </a:pPr>
            <a:r>
              <a:rPr lang="en-US" dirty="0"/>
              <a:t>But…Charles II initiated colonial intervention in 1660 to maximize exports, decrease imports, &amp; generate more </a:t>
            </a:r>
            <a:r>
              <a:rPr lang="en-US" dirty="0" smtClean="0"/>
              <a:t>gov’t </a:t>
            </a:r>
            <a:r>
              <a:rPr lang="en-US" dirty="0"/>
              <a:t>revenue</a:t>
            </a:r>
          </a:p>
        </p:txBody>
      </p:sp>
    </p:spTree>
    <p:extLst>
      <p:ext uri="{BB962C8B-B14F-4D97-AF65-F5344CB8AC3E}">
        <p14:creationId xmlns:p14="http://schemas.microsoft.com/office/powerpoint/2010/main" val="7457087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920"/>
          </a:xfrm>
        </p:spPr>
        <p:txBody>
          <a:bodyPr>
            <a:normAutofit fontScale="90000"/>
          </a:bodyPr>
          <a:lstStyle/>
          <a:p>
            <a:r>
              <a:rPr lang="en-US" dirty="0" smtClean="0"/>
              <a:t>Mercantilism</a:t>
            </a:r>
            <a:endParaRPr lang="en-US" dirty="0"/>
          </a:p>
        </p:txBody>
      </p:sp>
      <p:sp>
        <p:nvSpPr>
          <p:cNvPr id="3" name="Content Placeholder 2"/>
          <p:cNvSpPr>
            <a:spLocks noGrp="1"/>
          </p:cNvSpPr>
          <p:nvPr>
            <p:ph idx="1"/>
          </p:nvPr>
        </p:nvSpPr>
        <p:spPr>
          <a:xfrm>
            <a:off x="457200" y="952558"/>
            <a:ext cx="8229600" cy="5581656"/>
          </a:xfrm>
        </p:spPr>
        <p:txBody>
          <a:bodyPr>
            <a:normAutofit fontScale="92500" lnSpcReduction="20000"/>
          </a:bodyPr>
          <a:lstStyle/>
          <a:p>
            <a:r>
              <a:rPr lang="en-US" dirty="0" smtClean="0"/>
              <a:t>Mercantilism was an economic policy that looked upon trade, colonies, and the accumulation of wealth as the basis for a country’s military and political strength.</a:t>
            </a:r>
          </a:p>
          <a:p>
            <a:r>
              <a:rPr lang="en-US" dirty="0" smtClean="0"/>
              <a:t>Mercantilist doctrine required that a government regulate trade and production to enable it to become self- sufficient.</a:t>
            </a:r>
          </a:p>
          <a:p>
            <a:r>
              <a:rPr lang="en-US" dirty="0" smtClean="0"/>
              <a:t>Colonies were to provide raw materials to the parent country so the parent country could make products to send back to the colony.</a:t>
            </a:r>
            <a:endParaRPr lang="en-US" dirty="0"/>
          </a:p>
        </p:txBody>
      </p:sp>
    </p:spTree>
    <p:extLst>
      <p:ext uri="{BB962C8B-B14F-4D97-AF65-F5344CB8AC3E}">
        <p14:creationId xmlns:p14="http://schemas.microsoft.com/office/powerpoint/2010/main" val="36367754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0" y="0"/>
            <a:ext cx="9144000" cy="838200"/>
          </a:xfrm>
        </p:spPr>
        <p:txBody>
          <a:bodyPr>
            <a:normAutofit/>
          </a:bodyPr>
          <a:lstStyle/>
          <a:p>
            <a:r>
              <a:rPr lang="en-US" sz="3800" dirty="0">
                <a:latin typeface="+mn-lt"/>
              </a:rPr>
              <a:t>Response to Economic Competition</a:t>
            </a:r>
          </a:p>
        </p:txBody>
      </p:sp>
      <p:sp>
        <p:nvSpPr>
          <p:cNvPr id="70659" name="Rectangle 3"/>
          <p:cNvSpPr>
            <a:spLocks noGrp="1" noChangeArrowheads="1"/>
          </p:cNvSpPr>
          <p:nvPr>
            <p:ph idx="1"/>
          </p:nvPr>
        </p:nvSpPr>
        <p:spPr>
          <a:xfrm>
            <a:off x="0" y="914400"/>
            <a:ext cx="9144000" cy="5943600"/>
          </a:xfrm>
        </p:spPr>
        <p:txBody>
          <a:bodyPr>
            <a:normAutofit/>
          </a:bodyPr>
          <a:lstStyle/>
          <a:p>
            <a:pPr>
              <a:lnSpc>
                <a:spcPct val="90000"/>
              </a:lnSpc>
              <a:defRPr/>
            </a:pPr>
            <a:r>
              <a:rPr lang="ja-JP" altLang="en-US" sz="3600" dirty="0"/>
              <a:t>“</a:t>
            </a:r>
            <a:r>
              <a:rPr lang="en-US" sz="3600" u="sng" dirty="0"/>
              <a:t>Mercantilism</a:t>
            </a:r>
            <a:r>
              <a:rPr lang="ja-JP" altLang="en-US" sz="3600" dirty="0"/>
              <a:t>”</a:t>
            </a:r>
            <a:r>
              <a:rPr lang="en-US" sz="3600" dirty="0"/>
              <a:t> became the blueprint for England</a:t>
            </a:r>
            <a:r>
              <a:rPr lang="ja-JP" altLang="en-US" sz="3600" dirty="0"/>
              <a:t>’</a:t>
            </a:r>
            <a:r>
              <a:rPr lang="en-US" sz="3600" dirty="0"/>
              <a:t>s empire:</a:t>
            </a:r>
          </a:p>
          <a:p>
            <a:pPr lvl="1">
              <a:lnSpc>
                <a:spcPct val="90000"/>
              </a:lnSpc>
              <a:defRPr/>
            </a:pPr>
            <a:r>
              <a:rPr lang="en-US" sz="3200" dirty="0"/>
              <a:t>Wanted more money &amp; a favorable balance of trade</a:t>
            </a:r>
          </a:p>
          <a:p>
            <a:pPr lvl="1">
              <a:lnSpc>
                <a:spcPct val="90000"/>
              </a:lnSpc>
              <a:defRPr/>
            </a:pPr>
            <a:r>
              <a:rPr lang="en-US" sz="3200" dirty="0"/>
              <a:t>Wanted to eliminate Dutch rivals</a:t>
            </a:r>
          </a:p>
          <a:p>
            <a:pPr lvl="1">
              <a:lnSpc>
                <a:spcPct val="90000"/>
              </a:lnSpc>
              <a:defRPr/>
            </a:pPr>
            <a:r>
              <a:rPr lang="en-US" sz="3200" dirty="0"/>
              <a:t>Wanted a stronger navy</a:t>
            </a:r>
          </a:p>
          <a:p>
            <a:pPr>
              <a:lnSpc>
                <a:spcPct val="90000"/>
              </a:lnSpc>
              <a:defRPr/>
            </a:pPr>
            <a:r>
              <a:rPr lang="en-US" sz="3600" dirty="0"/>
              <a:t>Began to restrict colonial trade:</a:t>
            </a:r>
          </a:p>
          <a:p>
            <a:pPr lvl="1">
              <a:lnSpc>
                <a:spcPct val="90000"/>
              </a:lnSpc>
              <a:defRPr/>
            </a:pPr>
            <a:r>
              <a:rPr lang="en-US" sz="3200" dirty="0"/>
              <a:t>Navigation Act of 1660</a:t>
            </a:r>
          </a:p>
          <a:p>
            <a:pPr lvl="1">
              <a:lnSpc>
                <a:spcPct val="90000"/>
              </a:lnSpc>
              <a:defRPr/>
            </a:pPr>
            <a:r>
              <a:rPr lang="en-US" sz="3200" dirty="0"/>
              <a:t>Navigation Act of 1663</a:t>
            </a:r>
          </a:p>
        </p:txBody>
      </p:sp>
      <p:sp>
        <p:nvSpPr>
          <p:cNvPr id="70660" name="AutoShape 4"/>
          <p:cNvSpPr>
            <a:spLocks noChangeArrowheads="1"/>
          </p:cNvSpPr>
          <p:nvPr/>
        </p:nvSpPr>
        <p:spPr bwMode="auto">
          <a:xfrm>
            <a:off x="282222" y="1341684"/>
            <a:ext cx="4061178" cy="1447800"/>
          </a:xfrm>
          <a:prstGeom prst="wedgeRectCallout">
            <a:avLst>
              <a:gd name="adj1" fmla="val 33773"/>
              <a:gd name="adj2" fmla="val 193968"/>
            </a:avLst>
          </a:prstGeom>
          <a:solidFill>
            <a:srgbClr val="C0504D"/>
          </a:solidFill>
          <a:ln w="38100">
            <a:solidFill>
              <a:schemeClr val="tx1"/>
            </a:solidFill>
            <a:miter lim="800000"/>
            <a:headEnd/>
            <a:tailEnd/>
          </a:ln>
        </p:spPr>
        <p:txBody>
          <a:bodyPr/>
          <a:lstStyle/>
          <a:p>
            <a:pPr algn="ctr" eaLnBrk="1" hangingPunct="1">
              <a:lnSpc>
                <a:spcPct val="80000"/>
              </a:lnSpc>
            </a:pPr>
            <a:r>
              <a:rPr lang="en-US" sz="2800" dirty="0">
                <a:solidFill>
                  <a:srgbClr val="FFFFFF"/>
                </a:solidFill>
              </a:rPr>
              <a:t>No ship could trade in colonies unless it was made in England</a:t>
            </a:r>
          </a:p>
        </p:txBody>
      </p:sp>
      <p:sp>
        <p:nvSpPr>
          <p:cNvPr id="70661" name="AutoShape 5"/>
          <p:cNvSpPr>
            <a:spLocks noChangeArrowheads="1"/>
          </p:cNvSpPr>
          <p:nvPr/>
        </p:nvSpPr>
        <p:spPr bwMode="auto">
          <a:xfrm>
            <a:off x="5225320" y="66041"/>
            <a:ext cx="3918680" cy="2362200"/>
          </a:xfrm>
          <a:prstGeom prst="wedgeRectCallout">
            <a:avLst>
              <a:gd name="adj1" fmla="val -66250"/>
              <a:gd name="adj2" fmla="val 151949"/>
            </a:avLst>
          </a:prstGeom>
          <a:solidFill>
            <a:srgbClr val="C0504D"/>
          </a:solidFill>
          <a:ln w="38100">
            <a:solidFill>
              <a:schemeClr val="tx1"/>
            </a:solidFill>
            <a:miter lim="800000"/>
            <a:headEnd/>
            <a:tailEnd/>
          </a:ln>
        </p:spPr>
        <p:txBody>
          <a:bodyPr/>
          <a:lstStyle/>
          <a:p>
            <a:pPr algn="ctr" eaLnBrk="1" hangingPunct="1">
              <a:lnSpc>
                <a:spcPct val="80000"/>
              </a:lnSpc>
            </a:pPr>
            <a:r>
              <a:rPr lang="ja-JP" altLang="en-US" sz="2800" dirty="0">
                <a:solidFill>
                  <a:srgbClr val="FFFFFF"/>
                </a:solidFill>
              </a:rPr>
              <a:t>“</a:t>
            </a:r>
            <a:r>
              <a:rPr lang="en-US" altLang="ja-JP" sz="2800" dirty="0">
                <a:solidFill>
                  <a:srgbClr val="FFFFFF"/>
                </a:solidFill>
              </a:rPr>
              <a:t>Enumerated </a:t>
            </a:r>
            <a:r>
              <a:rPr lang="en-US" altLang="ja-JP" sz="2800" dirty="0" smtClean="0">
                <a:solidFill>
                  <a:srgbClr val="FFFFFF"/>
                </a:solidFill>
              </a:rPr>
              <a:t>goods </a:t>
            </a:r>
            <a:r>
              <a:rPr lang="en-US" altLang="ja-JP" sz="2800" dirty="0">
                <a:solidFill>
                  <a:srgbClr val="FFFFFF"/>
                </a:solidFill>
              </a:rPr>
              <a:t>(tobacco, sugar, cotton, rice, rosin, tar) could only be sent to English ports</a:t>
            </a:r>
            <a:endParaRPr lang="en-US" sz="2800" dirty="0">
              <a:solidFill>
                <a:srgbClr val="FFFFFF"/>
              </a:solidFill>
            </a:endParaRPr>
          </a:p>
        </p:txBody>
      </p:sp>
      <p:sp>
        <p:nvSpPr>
          <p:cNvPr id="70663" name="AutoShape 7"/>
          <p:cNvSpPr>
            <a:spLocks noChangeArrowheads="1"/>
          </p:cNvSpPr>
          <p:nvPr/>
        </p:nvSpPr>
        <p:spPr bwMode="auto">
          <a:xfrm>
            <a:off x="1968278" y="2731912"/>
            <a:ext cx="6839878" cy="1524000"/>
          </a:xfrm>
          <a:prstGeom prst="wedgeRectCallout">
            <a:avLst>
              <a:gd name="adj1" fmla="val -4196"/>
              <a:gd name="adj2" fmla="val 129287"/>
            </a:avLst>
          </a:prstGeom>
          <a:solidFill>
            <a:schemeClr val="accent2"/>
          </a:solidFill>
          <a:ln w="38100">
            <a:solidFill>
              <a:schemeClr val="tx1"/>
            </a:solidFill>
            <a:miter lim="800000"/>
            <a:headEnd/>
            <a:tailEnd/>
          </a:ln>
        </p:spPr>
        <p:txBody>
          <a:bodyPr/>
          <a:lstStyle/>
          <a:p>
            <a:pPr algn="ctr" eaLnBrk="1" hangingPunct="1">
              <a:lnSpc>
                <a:spcPct val="80000"/>
              </a:lnSpc>
            </a:pPr>
            <a:r>
              <a:rPr lang="en-US" sz="2800" dirty="0"/>
              <a:t>Goods shipped to English colonies must pass through England </a:t>
            </a:r>
            <a:r>
              <a:rPr lang="en-US" sz="2800" dirty="0" smtClean="0"/>
              <a:t>(</a:t>
            </a:r>
            <a:r>
              <a:rPr lang="en-US" sz="2800" dirty="0"/>
              <a:t>i</a:t>
            </a:r>
            <a:r>
              <a:rPr lang="en-US" sz="2800" dirty="0" smtClean="0"/>
              <a:t>ncreased </a:t>
            </a:r>
            <a:r>
              <a:rPr lang="en-US" sz="2800" dirty="0"/>
              <a:t>the price paid by colonial consumers)</a:t>
            </a:r>
          </a:p>
        </p:txBody>
      </p:sp>
    </p:spTree>
    <p:extLst>
      <p:ext uri="{BB962C8B-B14F-4D97-AF65-F5344CB8AC3E}">
        <p14:creationId xmlns:p14="http://schemas.microsoft.com/office/powerpoint/2010/main" val="1172651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p:cTn id="7" dur="500" fill="hold"/>
                                        <p:tgtEl>
                                          <p:spTgt spid="70660"/>
                                        </p:tgtEl>
                                        <p:attrNameLst>
                                          <p:attrName>ppt_w</p:attrName>
                                        </p:attrNameLst>
                                      </p:cBhvr>
                                      <p:tavLst>
                                        <p:tav tm="0">
                                          <p:val>
                                            <p:fltVal val="0"/>
                                          </p:val>
                                        </p:tav>
                                        <p:tav tm="100000">
                                          <p:val>
                                            <p:strVal val="#ppt_w"/>
                                          </p:val>
                                        </p:tav>
                                      </p:tavLst>
                                    </p:anim>
                                    <p:anim calcmode="lin" valueType="num">
                                      <p:cBhvr>
                                        <p:cTn id="8" dur="500" fill="hold"/>
                                        <p:tgtEl>
                                          <p:spTgt spid="70660"/>
                                        </p:tgtEl>
                                        <p:attrNameLst>
                                          <p:attrName>ppt_h</p:attrName>
                                        </p:attrNameLst>
                                      </p:cBhvr>
                                      <p:tavLst>
                                        <p:tav tm="0">
                                          <p:val>
                                            <p:fltVal val="0"/>
                                          </p:val>
                                        </p:tav>
                                        <p:tav tm="100000">
                                          <p:val>
                                            <p:strVal val="#ppt_h"/>
                                          </p:val>
                                        </p:tav>
                                      </p:tavLst>
                                    </p:anim>
                                    <p:animEffect transition="in" filter="fade">
                                      <p:cBhvr>
                                        <p:cTn id="9" dur="500"/>
                                        <p:tgtEl>
                                          <p:spTgt spid="70660"/>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0661"/>
                                        </p:tgtEl>
                                        <p:attrNameLst>
                                          <p:attrName>style.visibility</p:attrName>
                                        </p:attrNameLst>
                                      </p:cBhvr>
                                      <p:to>
                                        <p:strVal val="visible"/>
                                      </p:to>
                                    </p:set>
                                    <p:anim calcmode="lin" valueType="num">
                                      <p:cBhvr>
                                        <p:cTn id="13" dur="500" fill="hold"/>
                                        <p:tgtEl>
                                          <p:spTgt spid="70661"/>
                                        </p:tgtEl>
                                        <p:attrNameLst>
                                          <p:attrName>ppt_w</p:attrName>
                                        </p:attrNameLst>
                                      </p:cBhvr>
                                      <p:tavLst>
                                        <p:tav tm="0">
                                          <p:val>
                                            <p:fltVal val="0"/>
                                          </p:val>
                                        </p:tav>
                                        <p:tav tm="100000">
                                          <p:val>
                                            <p:strVal val="#ppt_w"/>
                                          </p:val>
                                        </p:tav>
                                      </p:tavLst>
                                    </p:anim>
                                    <p:anim calcmode="lin" valueType="num">
                                      <p:cBhvr>
                                        <p:cTn id="14" dur="500" fill="hold"/>
                                        <p:tgtEl>
                                          <p:spTgt spid="70661"/>
                                        </p:tgtEl>
                                        <p:attrNameLst>
                                          <p:attrName>ppt_h</p:attrName>
                                        </p:attrNameLst>
                                      </p:cBhvr>
                                      <p:tavLst>
                                        <p:tav tm="0">
                                          <p:val>
                                            <p:fltVal val="0"/>
                                          </p:val>
                                        </p:tav>
                                        <p:tav tm="100000">
                                          <p:val>
                                            <p:strVal val="#ppt_h"/>
                                          </p:val>
                                        </p:tav>
                                      </p:tavLst>
                                    </p:anim>
                                    <p:animEffect transition="in" filter="fade">
                                      <p:cBhvr>
                                        <p:cTn id="15" dur="500"/>
                                        <p:tgtEl>
                                          <p:spTgt spid="706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xit" presetSubtype="0" fill="hold" grpId="1" nodeType="clickEffect">
                                  <p:stCondLst>
                                    <p:cond delay="0"/>
                                  </p:stCondLst>
                                  <p:childTnLst>
                                    <p:anim calcmode="lin" valueType="num">
                                      <p:cBhvr>
                                        <p:cTn id="19" dur="500"/>
                                        <p:tgtEl>
                                          <p:spTgt spid="70660"/>
                                        </p:tgtEl>
                                        <p:attrNameLst>
                                          <p:attrName>ppt_w</p:attrName>
                                        </p:attrNameLst>
                                      </p:cBhvr>
                                      <p:tavLst>
                                        <p:tav tm="0">
                                          <p:val>
                                            <p:strVal val="ppt_w"/>
                                          </p:val>
                                        </p:tav>
                                        <p:tav tm="100000">
                                          <p:val>
                                            <p:fltVal val="0"/>
                                          </p:val>
                                        </p:tav>
                                      </p:tavLst>
                                    </p:anim>
                                    <p:anim calcmode="lin" valueType="num">
                                      <p:cBhvr>
                                        <p:cTn id="20" dur="500"/>
                                        <p:tgtEl>
                                          <p:spTgt spid="70660"/>
                                        </p:tgtEl>
                                        <p:attrNameLst>
                                          <p:attrName>ppt_h</p:attrName>
                                        </p:attrNameLst>
                                      </p:cBhvr>
                                      <p:tavLst>
                                        <p:tav tm="0">
                                          <p:val>
                                            <p:strVal val="ppt_h"/>
                                          </p:val>
                                        </p:tav>
                                        <p:tav tm="100000">
                                          <p:val>
                                            <p:fltVal val="0"/>
                                          </p:val>
                                        </p:tav>
                                      </p:tavLst>
                                    </p:anim>
                                    <p:animEffect transition="out" filter="fade">
                                      <p:cBhvr>
                                        <p:cTn id="21" dur="500"/>
                                        <p:tgtEl>
                                          <p:spTgt spid="70660"/>
                                        </p:tgtEl>
                                      </p:cBhvr>
                                    </p:animEffect>
                                    <p:set>
                                      <p:cBhvr>
                                        <p:cTn id="22" dur="1" fill="hold">
                                          <p:stCondLst>
                                            <p:cond delay="499"/>
                                          </p:stCondLst>
                                        </p:cTn>
                                        <p:tgtEl>
                                          <p:spTgt spid="70660"/>
                                        </p:tgtEl>
                                        <p:attrNameLst>
                                          <p:attrName>style.visibility</p:attrName>
                                        </p:attrNameLst>
                                      </p:cBhvr>
                                      <p:to>
                                        <p:strVal val="hidden"/>
                                      </p:to>
                                    </p:set>
                                  </p:childTnLst>
                                </p:cTn>
                              </p:par>
                              <p:par>
                                <p:cTn id="23" presetID="53" presetClass="exit" presetSubtype="0" fill="hold" grpId="1" nodeType="withEffect">
                                  <p:stCondLst>
                                    <p:cond delay="0"/>
                                  </p:stCondLst>
                                  <p:childTnLst>
                                    <p:anim calcmode="lin" valueType="num">
                                      <p:cBhvr>
                                        <p:cTn id="24" dur="500"/>
                                        <p:tgtEl>
                                          <p:spTgt spid="70661"/>
                                        </p:tgtEl>
                                        <p:attrNameLst>
                                          <p:attrName>ppt_w</p:attrName>
                                        </p:attrNameLst>
                                      </p:cBhvr>
                                      <p:tavLst>
                                        <p:tav tm="0">
                                          <p:val>
                                            <p:strVal val="ppt_w"/>
                                          </p:val>
                                        </p:tav>
                                        <p:tav tm="100000">
                                          <p:val>
                                            <p:fltVal val="0"/>
                                          </p:val>
                                        </p:tav>
                                      </p:tavLst>
                                    </p:anim>
                                    <p:anim calcmode="lin" valueType="num">
                                      <p:cBhvr>
                                        <p:cTn id="25" dur="500"/>
                                        <p:tgtEl>
                                          <p:spTgt spid="70661"/>
                                        </p:tgtEl>
                                        <p:attrNameLst>
                                          <p:attrName>ppt_h</p:attrName>
                                        </p:attrNameLst>
                                      </p:cBhvr>
                                      <p:tavLst>
                                        <p:tav tm="0">
                                          <p:val>
                                            <p:strVal val="ppt_h"/>
                                          </p:val>
                                        </p:tav>
                                        <p:tav tm="100000">
                                          <p:val>
                                            <p:fltVal val="0"/>
                                          </p:val>
                                        </p:tav>
                                      </p:tavLst>
                                    </p:anim>
                                    <p:animEffect transition="out" filter="fade">
                                      <p:cBhvr>
                                        <p:cTn id="26" dur="500"/>
                                        <p:tgtEl>
                                          <p:spTgt spid="70661"/>
                                        </p:tgtEl>
                                      </p:cBhvr>
                                    </p:animEffect>
                                    <p:set>
                                      <p:cBhvr>
                                        <p:cTn id="27" dur="1" fill="hold">
                                          <p:stCondLst>
                                            <p:cond delay="499"/>
                                          </p:stCondLst>
                                        </p:cTn>
                                        <p:tgtEl>
                                          <p:spTgt spid="70661"/>
                                        </p:tgtEl>
                                        <p:attrNameLst>
                                          <p:attrName>style.visibility</p:attrName>
                                        </p:attrNameLst>
                                      </p:cBhvr>
                                      <p:to>
                                        <p:strVal val="hidden"/>
                                      </p:to>
                                    </p:set>
                                  </p:childTnLst>
                                </p:cTn>
                              </p:par>
                              <p:par>
                                <p:cTn id="28" presetID="53" presetClass="entr" presetSubtype="0" fill="hold" grpId="0" nodeType="withEffect">
                                  <p:stCondLst>
                                    <p:cond delay="0"/>
                                  </p:stCondLst>
                                  <p:childTnLst>
                                    <p:set>
                                      <p:cBhvr>
                                        <p:cTn id="29" dur="1" fill="hold">
                                          <p:stCondLst>
                                            <p:cond delay="0"/>
                                          </p:stCondLst>
                                        </p:cTn>
                                        <p:tgtEl>
                                          <p:spTgt spid="70663"/>
                                        </p:tgtEl>
                                        <p:attrNameLst>
                                          <p:attrName>style.visibility</p:attrName>
                                        </p:attrNameLst>
                                      </p:cBhvr>
                                      <p:to>
                                        <p:strVal val="visible"/>
                                      </p:to>
                                    </p:set>
                                    <p:anim calcmode="lin" valueType="num">
                                      <p:cBhvr>
                                        <p:cTn id="30" dur="500" fill="hold"/>
                                        <p:tgtEl>
                                          <p:spTgt spid="70663"/>
                                        </p:tgtEl>
                                        <p:attrNameLst>
                                          <p:attrName>ppt_w</p:attrName>
                                        </p:attrNameLst>
                                      </p:cBhvr>
                                      <p:tavLst>
                                        <p:tav tm="0">
                                          <p:val>
                                            <p:fltVal val="0"/>
                                          </p:val>
                                        </p:tav>
                                        <p:tav tm="100000">
                                          <p:val>
                                            <p:strVal val="#ppt_w"/>
                                          </p:val>
                                        </p:tav>
                                      </p:tavLst>
                                    </p:anim>
                                    <p:anim calcmode="lin" valueType="num">
                                      <p:cBhvr>
                                        <p:cTn id="31" dur="500" fill="hold"/>
                                        <p:tgtEl>
                                          <p:spTgt spid="70663"/>
                                        </p:tgtEl>
                                        <p:attrNameLst>
                                          <p:attrName>ppt_h</p:attrName>
                                        </p:attrNameLst>
                                      </p:cBhvr>
                                      <p:tavLst>
                                        <p:tav tm="0">
                                          <p:val>
                                            <p:fltVal val="0"/>
                                          </p:val>
                                        </p:tav>
                                        <p:tav tm="100000">
                                          <p:val>
                                            <p:strVal val="#ppt_h"/>
                                          </p:val>
                                        </p:tav>
                                      </p:tavLst>
                                    </p:anim>
                                    <p:animEffect transition="in" filter="fade">
                                      <p:cBhvr>
                                        <p:cTn id="32"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p:bldP spid="70660" grpId="1" animBg="1"/>
      <p:bldP spid="70661" grpId="0" animBg="1"/>
      <p:bldP spid="70661" grpId="1" animBg="1"/>
      <p:bldP spid="706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merc.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302" t="-510" r="1825" b="5206"/>
          <a:stretch/>
        </p:blipFill>
        <p:spPr>
          <a:xfrm>
            <a:off x="143085" y="1819666"/>
            <a:ext cx="8857830" cy="3015186"/>
          </a:xfrm>
        </p:spPr>
      </p:pic>
    </p:spTree>
    <p:extLst>
      <p:ext uri="{BB962C8B-B14F-4D97-AF65-F5344CB8AC3E}">
        <p14:creationId xmlns:p14="http://schemas.microsoft.com/office/powerpoint/2010/main" val="20029960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p:nvPr/>
        </p:nvSpPr>
        <p:spPr>
          <a:xfrm>
            <a:off x="-2762250" y="-2332036"/>
            <a:ext cx="914400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pic>
        <p:nvPicPr>
          <p:cNvPr id="176" name="Shape 17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77" name="Shape 177"/>
          <p:cNvSpPr txBox="1">
            <a:spLocks noGrp="1"/>
          </p:cNvSpPr>
          <p:nvPr>
            <p:ph type="title" idx="4294967295"/>
          </p:nvPr>
        </p:nvSpPr>
        <p:spPr>
          <a:xfrm>
            <a:off x="685800" y="228600"/>
            <a:ext cx="1828800" cy="1523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1200" b="0" i="0" u="none" strike="noStrike" cap="none">
                <a:solidFill>
                  <a:schemeClr val="dk2"/>
                </a:solidFill>
                <a:latin typeface="Times New Roman"/>
                <a:ea typeface="Times New Roman"/>
                <a:cs typeface="Times New Roman"/>
                <a:sym typeface="Times New Roman"/>
              </a:rPr>
              <a:t>Trade</a:t>
            </a:r>
          </a:p>
        </p:txBody>
      </p:sp>
      <p:sp>
        <p:nvSpPr>
          <p:cNvPr id="179" name="Shape 179"/>
          <p:cNvSpPr txBox="1"/>
          <p:nvPr/>
        </p:nvSpPr>
        <p:spPr>
          <a:xfrm>
            <a:off x="76200" y="5037137"/>
            <a:ext cx="3429000" cy="1744661"/>
          </a:xfrm>
          <a:prstGeom prst="rect">
            <a:avLst/>
          </a:prstGeom>
          <a:solidFill>
            <a:schemeClr val="lt1"/>
          </a:solidFill>
          <a:ln w="76200" cap="flat" cmpd="tri">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90000"/>
              </a:lnSpc>
              <a:spcBef>
                <a:spcPts val="0"/>
              </a:spcBef>
              <a:spcAft>
                <a:spcPts val="0"/>
              </a:spcAft>
              <a:buClr>
                <a:srgbClr val="0000CC"/>
              </a:buClr>
              <a:buSzPct val="25000"/>
              <a:buFont typeface="Times New Roman"/>
              <a:buNone/>
            </a:pPr>
            <a:r>
              <a:rPr lang="en-US" sz="2000" b="1" i="0" u="sng" smtClean="0">
                <a:solidFill>
                  <a:srgbClr val="0000CC"/>
                </a:solidFill>
                <a:latin typeface="Times New Roman"/>
                <a:ea typeface="Times New Roman"/>
                <a:cs typeface="Times New Roman"/>
                <a:sym typeface="Times New Roman"/>
              </a:rPr>
              <a:t>Raw Materials</a:t>
            </a:r>
            <a:endParaRPr lang="en-US" sz="2000" b="1" i="0" u="sng" dirty="0">
              <a:solidFill>
                <a:srgbClr val="0000CC"/>
              </a:solidFill>
              <a:latin typeface="Times New Roman"/>
              <a:ea typeface="Times New Roman"/>
              <a:cs typeface="Times New Roman"/>
              <a:sym typeface="Times New Roman"/>
            </a:endParaRPr>
          </a:p>
          <a:p>
            <a:pPr marL="0" marR="0" lvl="0" indent="0" algn="l" rtl="0">
              <a:lnSpc>
                <a:spcPct val="85000"/>
              </a:lnSpc>
              <a:spcBef>
                <a:spcPts val="180"/>
              </a:spcBef>
              <a:spcAft>
                <a:spcPts val="0"/>
              </a:spcAft>
              <a:buClr>
                <a:schemeClr val="dk1"/>
              </a:buClr>
              <a:buSzPct val="100000"/>
              <a:buFont typeface="Times New Roman"/>
              <a:buChar char="•"/>
            </a:pPr>
            <a:r>
              <a:rPr lang="en-US" sz="1800" b="1" i="0" u="none" dirty="0">
                <a:solidFill>
                  <a:schemeClr val="dk1"/>
                </a:solidFill>
                <a:latin typeface="Times New Roman"/>
                <a:ea typeface="Times New Roman"/>
                <a:cs typeface="Times New Roman"/>
                <a:sym typeface="Times New Roman"/>
              </a:rPr>
              <a:t>Lumber</a:t>
            </a:r>
          </a:p>
          <a:p>
            <a:pPr marL="0" marR="0" lvl="0" indent="0" algn="l" rtl="0">
              <a:lnSpc>
                <a:spcPct val="85000"/>
              </a:lnSpc>
              <a:spcBef>
                <a:spcPts val="180"/>
              </a:spcBef>
              <a:spcAft>
                <a:spcPts val="0"/>
              </a:spcAft>
              <a:buClr>
                <a:schemeClr val="dk1"/>
              </a:buClr>
              <a:buSzPct val="100000"/>
              <a:buFont typeface="Times New Roman"/>
              <a:buChar char="•"/>
            </a:pPr>
            <a:r>
              <a:rPr lang="en-US" sz="1800" b="1" i="0" u="none" dirty="0">
                <a:solidFill>
                  <a:schemeClr val="dk1"/>
                </a:solidFill>
                <a:latin typeface="Times New Roman"/>
                <a:ea typeface="Times New Roman"/>
                <a:cs typeface="Times New Roman"/>
                <a:sym typeface="Times New Roman"/>
              </a:rPr>
              <a:t>Tobacco</a:t>
            </a:r>
          </a:p>
          <a:p>
            <a:pPr marL="0" marR="0" lvl="0" indent="0" algn="l" rtl="0">
              <a:lnSpc>
                <a:spcPct val="85000"/>
              </a:lnSpc>
              <a:spcBef>
                <a:spcPts val="180"/>
              </a:spcBef>
              <a:spcAft>
                <a:spcPts val="0"/>
              </a:spcAft>
              <a:buClr>
                <a:schemeClr val="dk1"/>
              </a:buClr>
              <a:buSzPct val="100000"/>
              <a:buFont typeface="Times New Roman"/>
              <a:buChar char="•"/>
            </a:pPr>
            <a:r>
              <a:rPr lang="en-US" sz="1800" b="1" i="0" u="none" dirty="0">
                <a:solidFill>
                  <a:schemeClr val="dk1"/>
                </a:solidFill>
                <a:latin typeface="Times New Roman"/>
                <a:ea typeface="Times New Roman"/>
                <a:cs typeface="Times New Roman"/>
                <a:sym typeface="Times New Roman"/>
              </a:rPr>
              <a:t>Rice</a:t>
            </a:r>
          </a:p>
          <a:p>
            <a:pPr marL="0" marR="0" lvl="0" indent="0" algn="l" rtl="0">
              <a:lnSpc>
                <a:spcPct val="85000"/>
              </a:lnSpc>
              <a:spcBef>
                <a:spcPts val="180"/>
              </a:spcBef>
              <a:spcAft>
                <a:spcPts val="0"/>
              </a:spcAft>
              <a:buClr>
                <a:schemeClr val="dk1"/>
              </a:buClr>
              <a:buSzPct val="100000"/>
              <a:buFont typeface="Times New Roman"/>
              <a:buChar char="•"/>
            </a:pPr>
            <a:r>
              <a:rPr lang="en-US" sz="1800" b="1" i="0" u="none" dirty="0">
                <a:solidFill>
                  <a:schemeClr val="dk1"/>
                </a:solidFill>
                <a:latin typeface="Times New Roman"/>
                <a:ea typeface="Times New Roman"/>
                <a:cs typeface="Times New Roman"/>
                <a:sym typeface="Times New Roman"/>
              </a:rPr>
              <a:t>Indigo</a:t>
            </a:r>
          </a:p>
          <a:p>
            <a:pPr marL="0" marR="0" lvl="0" indent="0" algn="l" rtl="0">
              <a:lnSpc>
                <a:spcPct val="85000"/>
              </a:lnSpc>
              <a:spcBef>
                <a:spcPts val="180"/>
              </a:spcBef>
              <a:spcAft>
                <a:spcPts val="0"/>
              </a:spcAft>
              <a:buClr>
                <a:schemeClr val="dk1"/>
              </a:buClr>
              <a:buSzPct val="100000"/>
              <a:buFont typeface="Times New Roman"/>
              <a:buChar char="•"/>
            </a:pPr>
            <a:r>
              <a:rPr lang="en-US" sz="1800" b="1" i="0" u="none" dirty="0">
                <a:solidFill>
                  <a:schemeClr val="dk1"/>
                </a:solidFill>
                <a:latin typeface="Times New Roman"/>
                <a:ea typeface="Times New Roman"/>
                <a:cs typeface="Times New Roman"/>
                <a:sym typeface="Times New Roman"/>
              </a:rPr>
              <a:t>Furs</a:t>
            </a:r>
          </a:p>
        </p:txBody>
      </p:sp>
      <p:sp>
        <p:nvSpPr>
          <p:cNvPr id="180" name="Shape 180"/>
          <p:cNvSpPr/>
          <p:nvPr/>
        </p:nvSpPr>
        <p:spPr>
          <a:xfrm>
            <a:off x="1524000" y="5562600"/>
            <a:ext cx="381000" cy="1066799"/>
          </a:xfrm>
          <a:prstGeom prst="rightBrace">
            <a:avLst>
              <a:gd name="adj1" fmla="val 8333"/>
              <a:gd name="adj2" fmla="val 50000"/>
            </a:avLst>
          </a:prstGeom>
          <a:noFill/>
          <a:ln w="57150" cap="flat" cmpd="sng">
            <a:solidFill>
              <a:schemeClr val="dk1"/>
            </a:solidFill>
            <a:prstDash val="solid"/>
            <a:miter/>
            <a:headEnd type="none" w="med" len="med"/>
            <a:tailEnd type="none" w="med" len="med"/>
          </a:ln>
          <a:effectLst>
            <a:outerShdw blurRad="63500" dist="35921" dir="2700000">
              <a:schemeClr val="lt1"/>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81" name="Shape 181"/>
          <p:cNvSpPr txBox="1"/>
          <p:nvPr/>
        </p:nvSpPr>
        <p:spPr>
          <a:xfrm>
            <a:off x="1828800" y="5759450"/>
            <a:ext cx="1904999"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0" u="none">
                <a:solidFill>
                  <a:schemeClr val="dk1"/>
                </a:solidFill>
                <a:latin typeface="Times New Roman"/>
                <a:ea typeface="Times New Roman"/>
                <a:cs typeface="Times New Roman"/>
                <a:sym typeface="Times New Roman"/>
              </a:rPr>
              <a:t>To England</a:t>
            </a:r>
            <a:br>
              <a:rPr lang="en-US" sz="1800" b="1" i="0" u="none">
                <a:solidFill>
                  <a:schemeClr val="dk1"/>
                </a:solidFill>
                <a:latin typeface="Times New Roman"/>
                <a:ea typeface="Times New Roman"/>
                <a:cs typeface="Times New Roman"/>
                <a:sym typeface="Times New Roman"/>
              </a:rPr>
            </a:br>
            <a:r>
              <a:rPr lang="en-US" sz="1800" b="1" i="0" u="none">
                <a:solidFill>
                  <a:schemeClr val="dk1"/>
                </a:solidFill>
                <a:latin typeface="Times New Roman"/>
                <a:ea typeface="Times New Roman"/>
                <a:cs typeface="Times New Roman"/>
                <a:sym typeface="Times New Roman"/>
              </a:rPr>
              <a:t>from Colonies</a:t>
            </a:r>
          </a:p>
        </p:txBody>
      </p:sp>
    </p:spTree>
    <p:extLst>
      <p:ext uri="{BB962C8B-B14F-4D97-AF65-F5344CB8AC3E}">
        <p14:creationId xmlns:p14="http://schemas.microsoft.com/office/powerpoint/2010/main" val="1717845362"/>
      </p:ext>
    </p:extLst>
  </p:cSld>
  <p:clrMapOvr>
    <a:masterClrMapping/>
  </p:clrMapOvr>
  <p:transition xmlns:p14="http://schemas.microsoft.com/office/powerpoint/2010/main" spd="med">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extent to which Bacon’s Rebellion brought change in the Southern Colonial labor system and social classes.</a:t>
            </a:r>
            <a:endParaRPr lang="en-US" dirty="0"/>
          </a:p>
        </p:txBody>
      </p:sp>
    </p:spTree>
    <p:extLst>
      <p:ext uri="{BB962C8B-B14F-4D97-AF65-F5344CB8AC3E}">
        <p14:creationId xmlns:p14="http://schemas.microsoft.com/office/powerpoint/2010/main" val="527775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3630612" y="-2085975"/>
            <a:ext cx="914400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pic>
        <p:nvPicPr>
          <p:cNvPr id="187" name="Shape 18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88" name="Shape 188"/>
          <p:cNvSpPr txBox="1"/>
          <p:nvPr/>
        </p:nvSpPr>
        <p:spPr>
          <a:xfrm>
            <a:off x="152400" y="152400"/>
            <a:ext cx="3429000" cy="1717675"/>
          </a:xfrm>
          <a:prstGeom prst="rect">
            <a:avLst/>
          </a:prstGeom>
          <a:solidFill>
            <a:schemeClr val="lt1"/>
          </a:solidFill>
          <a:ln w="76200" cap="flat" cmpd="tri">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90000"/>
              </a:lnSpc>
              <a:spcBef>
                <a:spcPts val="0"/>
              </a:spcBef>
              <a:spcAft>
                <a:spcPts val="0"/>
              </a:spcAft>
              <a:buClr>
                <a:srgbClr val="0000CC"/>
              </a:buClr>
              <a:buSzPct val="25000"/>
              <a:buFont typeface="Times New Roman"/>
              <a:buNone/>
            </a:pPr>
            <a:r>
              <a:rPr lang="en-US" sz="2000" b="1" i="0" u="sng">
                <a:solidFill>
                  <a:srgbClr val="0000CC"/>
                </a:solidFill>
                <a:latin typeface="Times New Roman"/>
                <a:ea typeface="Times New Roman"/>
                <a:cs typeface="Times New Roman"/>
                <a:sym typeface="Times New Roman"/>
              </a:rPr>
              <a:t>Manufactured Goods</a:t>
            </a:r>
          </a:p>
          <a:p>
            <a:pPr marL="0" marR="0" lvl="0" indent="0" algn="l" rtl="0">
              <a:lnSpc>
                <a:spcPct val="85000"/>
              </a:lnSpc>
              <a:spcBef>
                <a:spcPts val="180"/>
              </a:spcBef>
              <a:spcAft>
                <a:spcPts val="0"/>
              </a:spcAft>
              <a:buClr>
                <a:schemeClr val="dk1"/>
              </a:buClr>
              <a:buFont typeface="Times New Roman"/>
              <a:buNone/>
            </a:pPr>
            <a:endParaRPr sz="1800" b="1" i="0" u="none">
              <a:solidFill>
                <a:schemeClr val="dk1"/>
              </a:solidFill>
              <a:latin typeface="Times New Roman"/>
              <a:ea typeface="Times New Roman"/>
              <a:cs typeface="Times New Roman"/>
              <a:sym typeface="Times New Roman"/>
            </a:endParaRPr>
          </a:p>
          <a:p>
            <a:pPr marL="0" marR="0" lvl="0" indent="0" algn="l" rtl="0">
              <a:lnSpc>
                <a:spcPct val="85000"/>
              </a:lnSpc>
              <a:spcBef>
                <a:spcPts val="180"/>
              </a:spcBef>
              <a:spcAft>
                <a:spcPts val="0"/>
              </a:spcAft>
              <a:buClr>
                <a:schemeClr val="dk1"/>
              </a:buClr>
              <a:buSzPct val="100000"/>
              <a:buFont typeface="Times New Roman"/>
              <a:buChar char="•"/>
            </a:pPr>
            <a:r>
              <a:rPr lang="en-US" sz="1800" b="1" i="0" u="none">
                <a:solidFill>
                  <a:schemeClr val="dk1"/>
                </a:solidFill>
                <a:latin typeface="Times New Roman"/>
                <a:ea typeface="Times New Roman"/>
                <a:cs typeface="Times New Roman"/>
                <a:sym typeface="Times New Roman"/>
              </a:rPr>
              <a:t>Furniture</a:t>
            </a:r>
          </a:p>
          <a:p>
            <a:pPr marL="0" marR="0" lvl="0" indent="0" algn="l" rtl="0">
              <a:lnSpc>
                <a:spcPct val="85000"/>
              </a:lnSpc>
              <a:spcBef>
                <a:spcPts val="180"/>
              </a:spcBef>
              <a:spcAft>
                <a:spcPts val="0"/>
              </a:spcAft>
              <a:buClr>
                <a:schemeClr val="dk1"/>
              </a:buClr>
              <a:buSzPct val="100000"/>
              <a:buFont typeface="Times New Roman"/>
              <a:buChar char="•"/>
            </a:pPr>
            <a:r>
              <a:rPr lang="en-US" sz="1800" b="1" i="0" u="none">
                <a:solidFill>
                  <a:schemeClr val="dk1"/>
                </a:solidFill>
                <a:latin typeface="Times New Roman"/>
                <a:ea typeface="Times New Roman"/>
                <a:cs typeface="Times New Roman"/>
                <a:sym typeface="Times New Roman"/>
              </a:rPr>
              <a:t>Clothing</a:t>
            </a:r>
          </a:p>
          <a:p>
            <a:pPr marL="0" marR="0" lvl="0" indent="0" algn="l" rtl="0">
              <a:lnSpc>
                <a:spcPct val="85000"/>
              </a:lnSpc>
              <a:spcBef>
                <a:spcPts val="180"/>
              </a:spcBef>
              <a:spcAft>
                <a:spcPts val="0"/>
              </a:spcAft>
              <a:buClr>
                <a:schemeClr val="dk1"/>
              </a:buClr>
              <a:buSzPct val="100000"/>
              <a:buFont typeface="Times New Roman"/>
              <a:buChar char="•"/>
            </a:pPr>
            <a:r>
              <a:rPr lang="en-US" sz="1800" b="1" i="0" u="none">
                <a:solidFill>
                  <a:schemeClr val="dk1"/>
                </a:solidFill>
                <a:latin typeface="Times New Roman"/>
                <a:ea typeface="Times New Roman"/>
                <a:cs typeface="Times New Roman"/>
                <a:sym typeface="Times New Roman"/>
              </a:rPr>
              <a:t>Colonials had</a:t>
            </a:r>
            <a:br>
              <a:rPr lang="en-US" sz="1800" b="1" i="0" u="none">
                <a:solidFill>
                  <a:schemeClr val="dk1"/>
                </a:solidFill>
                <a:latin typeface="Times New Roman"/>
                <a:ea typeface="Times New Roman"/>
                <a:cs typeface="Times New Roman"/>
                <a:sym typeface="Times New Roman"/>
              </a:rPr>
            </a:br>
            <a:r>
              <a:rPr lang="en-US" sz="1800" b="1" i="0" u="none">
                <a:solidFill>
                  <a:schemeClr val="dk1"/>
                </a:solidFill>
                <a:latin typeface="Times New Roman"/>
                <a:ea typeface="Times New Roman"/>
                <a:cs typeface="Times New Roman"/>
                <a:sym typeface="Times New Roman"/>
              </a:rPr>
              <a:t>not factories.</a:t>
            </a:r>
          </a:p>
        </p:txBody>
      </p:sp>
      <p:sp>
        <p:nvSpPr>
          <p:cNvPr id="189" name="Shape 189"/>
          <p:cNvSpPr/>
          <p:nvPr/>
        </p:nvSpPr>
        <p:spPr>
          <a:xfrm>
            <a:off x="1676400" y="685800"/>
            <a:ext cx="381000" cy="990599"/>
          </a:xfrm>
          <a:prstGeom prst="rightBrace">
            <a:avLst>
              <a:gd name="adj1" fmla="val 8333"/>
              <a:gd name="adj2" fmla="val 50000"/>
            </a:avLst>
          </a:prstGeom>
          <a:noFill/>
          <a:ln w="381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90" name="Shape 190"/>
          <p:cNvSpPr txBox="1"/>
          <p:nvPr/>
        </p:nvSpPr>
        <p:spPr>
          <a:xfrm>
            <a:off x="2133600" y="762000"/>
            <a:ext cx="1447800" cy="9159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0" u="none">
                <a:solidFill>
                  <a:schemeClr val="dk1"/>
                </a:solidFill>
                <a:latin typeface="Times New Roman"/>
                <a:ea typeface="Times New Roman"/>
                <a:cs typeface="Times New Roman"/>
                <a:sym typeface="Times New Roman"/>
              </a:rPr>
              <a:t>From England to Colonies</a:t>
            </a:r>
          </a:p>
        </p:txBody>
      </p:sp>
    </p:spTree>
    <p:extLst>
      <p:ext uri="{BB962C8B-B14F-4D97-AF65-F5344CB8AC3E}">
        <p14:creationId xmlns:p14="http://schemas.microsoft.com/office/powerpoint/2010/main" val="3266947145"/>
      </p:ext>
    </p:extLst>
  </p:cSld>
  <p:clrMapOvr>
    <a:masterClrMapping/>
  </p:clrMapOvr>
  <p:transition xmlns:p14="http://schemas.microsoft.com/office/powerpoint/2010/main" spd="med">
    <p:push/>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99"/>
            <a:ext cx="8229600" cy="802733"/>
          </a:xfrm>
        </p:spPr>
        <p:txBody>
          <a:bodyPr>
            <a:normAutofit fontScale="90000"/>
          </a:bodyPr>
          <a:lstStyle/>
          <a:p>
            <a:r>
              <a:rPr lang="en-US" dirty="0"/>
              <a:t>The Acts of Trade and Navigation</a:t>
            </a:r>
          </a:p>
        </p:txBody>
      </p:sp>
      <p:sp>
        <p:nvSpPr>
          <p:cNvPr id="4" name="Content Placeholder 3"/>
          <p:cNvSpPr>
            <a:spLocks noGrp="1"/>
          </p:cNvSpPr>
          <p:nvPr>
            <p:ph sz="half" idx="1"/>
          </p:nvPr>
        </p:nvSpPr>
        <p:spPr>
          <a:xfrm>
            <a:off x="457200" y="1538927"/>
            <a:ext cx="8229600" cy="5342101"/>
          </a:xfrm>
        </p:spPr>
        <p:txBody>
          <a:bodyPr>
            <a:normAutofit/>
          </a:bodyPr>
          <a:lstStyle/>
          <a:p>
            <a:pPr>
              <a:spcBef>
                <a:spcPts val="0"/>
              </a:spcBef>
            </a:pPr>
            <a:r>
              <a:rPr lang="en-US" sz="3200" dirty="0" smtClean="0"/>
              <a:t>The Navigation Acts had a mixed effect on the colonies.</a:t>
            </a:r>
          </a:p>
          <a:p>
            <a:pPr lvl="1">
              <a:spcBef>
                <a:spcPts val="0"/>
              </a:spcBef>
              <a:buFont typeface="Arial"/>
              <a:buChar char="•"/>
            </a:pPr>
            <a:r>
              <a:rPr lang="en-US" sz="2800" dirty="0" smtClean="0"/>
              <a:t>allowed New England ship building to prosper</a:t>
            </a:r>
          </a:p>
          <a:p>
            <a:pPr lvl="1">
              <a:spcBef>
                <a:spcPts val="0"/>
              </a:spcBef>
              <a:buFont typeface="Arial"/>
              <a:buChar char="•"/>
            </a:pPr>
            <a:r>
              <a:rPr lang="en-US" sz="2800" dirty="0" smtClean="0"/>
              <a:t>provided English military forces to protect the colonies from the French and Spanish</a:t>
            </a:r>
          </a:p>
          <a:p>
            <a:pPr lvl="1">
              <a:spcBef>
                <a:spcPts val="0"/>
              </a:spcBef>
              <a:buFont typeface="Arial"/>
              <a:buChar char="•"/>
            </a:pPr>
            <a:r>
              <a:rPr lang="en-US" sz="2800" dirty="0" smtClean="0"/>
              <a:t>severely limited the development of colonial manufacturing</a:t>
            </a:r>
          </a:p>
          <a:p>
            <a:pPr lvl="1">
              <a:spcBef>
                <a:spcPts val="0"/>
              </a:spcBef>
              <a:buFont typeface="Arial"/>
              <a:buChar char="•"/>
            </a:pPr>
            <a:r>
              <a:rPr lang="en-US" sz="2800" dirty="0" smtClean="0"/>
              <a:t>caused colonists to pay high prices for manufactured goods</a:t>
            </a:r>
          </a:p>
          <a:p>
            <a:pPr marL="0" indent="0">
              <a:buNone/>
            </a:pPr>
            <a:endParaRPr lang="en-US" dirty="0"/>
          </a:p>
        </p:txBody>
      </p:sp>
    </p:spTree>
    <p:extLst>
      <p:ext uri="{BB962C8B-B14F-4D97-AF65-F5344CB8AC3E}">
        <p14:creationId xmlns:p14="http://schemas.microsoft.com/office/powerpoint/2010/main" val="39157089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a British American</a:t>
            </a:r>
            <a:endParaRPr lang="en-US" dirty="0"/>
          </a:p>
        </p:txBody>
      </p:sp>
      <p:sp>
        <p:nvSpPr>
          <p:cNvPr id="3" name="Content Placeholder 2"/>
          <p:cNvSpPr>
            <a:spLocks noGrp="1"/>
          </p:cNvSpPr>
          <p:nvPr>
            <p:ph sz="half" idx="1"/>
          </p:nvPr>
        </p:nvSpPr>
        <p:spPr/>
        <p:txBody>
          <a:bodyPr/>
          <a:lstStyle/>
          <a:p>
            <a:r>
              <a:rPr lang="en-US" dirty="0" smtClean="0"/>
              <a:t>‘Dukes Don’t Emigrate’</a:t>
            </a:r>
          </a:p>
          <a:p>
            <a:r>
              <a:rPr lang="en-US" dirty="0" smtClean="0"/>
              <a:t>Social Classes in Britain</a:t>
            </a:r>
          </a:p>
          <a:p>
            <a:r>
              <a:rPr lang="en-US" dirty="0" smtClean="0"/>
              <a:t>Diversity in Britain</a:t>
            </a:r>
          </a:p>
          <a:p>
            <a:r>
              <a:rPr lang="en-US" dirty="0" smtClean="0"/>
              <a:t>Democracy in Britain</a:t>
            </a:r>
          </a:p>
          <a:p>
            <a:r>
              <a:rPr lang="en-US" dirty="0" smtClean="0"/>
              <a:t>Property in Britain</a:t>
            </a:r>
            <a:endParaRPr lang="en-US" dirty="0"/>
          </a:p>
        </p:txBody>
      </p:sp>
      <p:sp>
        <p:nvSpPr>
          <p:cNvPr id="4" name="Content Placeholder 3"/>
          <p:cNvSpPr>
            <a:spLocks noGrp="1"/>
          </p:cNvSpPr>
          <p:nvPr>
            <p:ph sz="half" idx="2"/>
          </p:nvPr>
        </p:nvSpPr>
        <p:spPr/>
        <p:txBody>
          <a:bodyPr/>
          <a:lstStyle/>
          <a:p>
            <a:r>
              <a:rPr lang="en-US" dirty="0" smtClean="0"/>
              <a:t>Social Classes in America</a:t>
            </a:r>
          </a:p>
          <a:p>
            <a:r>
              <a:rPr lang="en-US" dirty="0" smtClean="0"/>
              <a:t>Diversity in America</a:t>
            </a:r>
          </a:p>
          <a:p>
            <a:r>
              <a:rPr lang="en-US" dirty="0" smtClean="0"/>
              <a:t>Democracy in America</a:t>
            </a:r>
          </a:p>
          <a:p>
            <a:r>
              <a:rPr lang="en-US" dirty="0" smtClean="0"/>
              <a:t>Property in America</a:t>
            </a:r>
            <a:endParaRPr lang="en-US" dirty="0"/>
          </a:p>
        </p:txBody>
      </p:sp>
    </p:spTree>
    <p:extLst>
      <p:ext uri="{BB962C8B-B14F-4D97-AF65-F5344CB8AC3E}">
        <p14:creationId xmlns:p14="http://schemas.microsoft.com/office/powerpoint/2010/main" val="2513552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SAQ</a:t>
            </a:r>
            <a:endParaRPr lang="en-US" dirty="0"/>
          </a:p>
        </p:txBody>
      </p:sp>
      <p:sp>
        <p:nvSpPr>
          <p:cNvPr id="3" name="Content Placeholder 2"/>
          <p:cNvSpPr>
            <a:spLocks noGrp="1"/>
          </p:cNvSpPr>
          <p:nvPr>
            <p:ph idx="1"/>
          </p:nvPr>
        </p:nvSpPr>
        <p:spPr/>
        <p:txBody>
          <a:bodyPr/>
          <a:lstStyle/>
          <a:p>
            <a:r>
              <a:rPr lang="en-US" dirty="0" smtClean="0"/>
              <a:t>Short Answer Question Introduction Assessment</a:t>
            </a:r>
            <a:endParaRPr lang="en-US" dirty="0"/>
          </a:p>
        </p:txBody>
      </p:sp>
    </p:spTree>
    <p:extLst>
      <p:ext uri="{BB962C8B-B14F-4D97-AF65-F5344CB8AC3E}">
        <p14:creationId xmlns:p14="http://schemas.microsoft.com/office/powerpoint/2010/main" val="423711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Bacon’s Rebellion &amp; Colonial Slavery</a:t>
            </a:r>
          </a:p>
          <a:p>
            <a:r>
              <a:rPr lang="en-US" dirty="0" smtClean="0"/>
              <a:t>Half-Way Covenant &amp; Salem Witch Trials</a:t>
            </a:r>
          </a:p>
          <a:p>
            <a:r>
              <a:rPr lang="en-US" dirty="0" smtClean="0"/>
              <a:t>Atlantic </a:t>
            </a:r>
            <a:r>
              <a:rPr lang="en-US" dirty="0" smtClean="0"/>
              <a:t>System</a:t>
            </a:r>
          </a:p>
          <a:p>
            <a:r>
              <a:rPr lang="en-US" dirty="0" smtClean="0"/>
              <a:t>Mercantilism </a:t>
            </a:r>
          </a:p>
          <a:p>
            <a:r>
              <a:rPr lang="en-US" dirty="0" smtClean="0"/>
              <a:t>Colonial Politics</a:t>
            </a:r>
            <a:endParaRPr lang="en-US" dirty="0"/>
          </a:p>
        </p:txBody>
      </p:sp>
    </p:spTree>
    <p:extLst>
      <p:ext uri="{BB962C8B-B14F-4D97-AF65-F5344CB8AC3E}">
        <p14:creationId xmlns:p14="http://schemas.microsoft.com/office/powerpoint/2010/main" val="24554046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4"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5" name="Rectangle 4"/>
          <p:cNvSpPr>
            <a:spLocks noChangeArrowheads="1"/>
          </p:cNvSpPr>
          <p:nvPr/>
        </p:nvSpPr>
        <p:spPr bwMode="auto">
          <a:xfrm>
            <a:off x="6858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6" name="Rectangle 5"/>
          <p:cNvSpPr>
            <a:spLocks noChangeArrowheads="1"/>
          </p:cNvSpPr>
          <p:nvPr/>
        </p:nvSpPr>
        <p:spPr bwMode="auto">
          <a:xfrm>
            <a:off x="3124200" y="6399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7" name="Rectangle 6"/>
          <p:cNvSpPr>
            <a:spLocks noGrp="1" noChangeArrowheads="1"/>
          </p:cNvSpPr>
          <p:nvPr>
            <p:ph type="title"/>
          </p:nvPr>
        </p:nvSpPr>
        <p:spPr>
          <a:xfrm>
            <a:off x="154187" y="0"/>
            <a:ext cx="8835626" cy="1143000"/>
          </a:xfrm>
          <a:noFill/>
        </p:spPr>
        <p:txBody>
          <a:bodyPr lIns="90488" tIns="44450" rIns="90488" bIns="44450"/>
          <a:lstStyle/>
          <a:p>
            <a:r>
              <a:rPr lang="en-US" dirty="0">
                <a:latin typeface="Rockwell"/>
                <a:cs typeface="Rockwell"/>
              </a:rPr>
              <a:t>Bacon's Rebellion in Virginia</a:t>
            </a:r>
          </a:p>
        </p:txBody>
      </p:sp>
      <p:sp>
        <p:nvSpPr>
          <p:cNvPr id="47111" name="Rectangle 7"/>
          <p:cNvSpPr>
            <a:spLocks noGrp="1" noChangeArrowheads="1"/>
          </p:cNvSpPr>
          <p:nvPr>
            <p:ph idx="1"/>
          </p:nvPr>
        </p:nvSpPr>
        <p:spPr>
          <a:xfrm>
            <a:off x="346928" y="1024962"/>
            <a:ext cx="8450144" cy="5345953"/>
          </a:xfrm>
          <a:extLst/>
        </p:spPr>
        <p:txBody>
          <a:bodyPr lIns="90488" tIns="44450" rIns="90488" bIns="44450">
            <a:normAutofit/>
          </a:bodyPr>
          <a:lstStyle/>
          <a:p>
            <a:pPr>
              <a:defRPr/>
            </a:pPr>
            <a:r>
              <a:rPr lang="en-US" sz="2800" dirty="0">
                <a:latin typeface="Rockwell"/>
                <a:cs typeface="Rockwell"/>
              </a:rPr>
              <a:t>Former indentured servants living in the VA frontier suffered due to: </a:t>
            </a:r>
          </a:p>
          <a:p>
            <a:pPr lvl="1">
              <a:buFont typeface="Arial"/>
              <a:buChar char="•"/>
              <a:defRPr/>
            </a:pPr>
            <a:r>
              <a:rPr lang="en-US" dirty="0">
                <a:latin typeface="Rockwell"/>
                <a:cs typeface="Rockwell"/>
              </a:rPr>
              <a:t>Poor tobacco prices in 1660s </a:t>
            </a:r>
          </a:p>
          <a:p>
            <a:pPr lvl="1">
              <a:buFont typeface="Arial"/>
              <a:buChar char="•"/>
              <a:defRPr/>
            </a:pPr>
            <a:r>
              <a:rPr lang="en-US" dirty="0">
                <a:latin typeface="Rockwell"/>
                <a:cs typeface="Rockwell"/>
              </a:rPr>
              <a:t>Indian attacks in 1675</a:t>
            </a:r>
          </a:p>
          <a:p>
            <a:pPr>
              <a:defRPr/>
            </a:pPr>
            <a:r>
              <a:rPr lang="en-US" sz="2800" dirty="0">
                <a:latin typeface="Rockwell"/>
                <a:cs typeface="Rockwell"/>
              </a:rPr>
              <a:t>These farmers blamed </a:t>
            </a:r>
            <a:r>
              <a:rPr lang="en-US" sz="2800" dirty="0" smtClean="0">
                <a:latin typeface="Rockwell"/>
                <a:cs typeface="Rockwell"/>
              </a:rPr>
              <a:t>VA’s </a:t>
            </a:r>
            <a:r>
              <a:rPr lang="en-US" sz="2800" dirty="0">
                <a:latin typeface="Rockwell"/>
                <a:cs typeface="Rockwell"/>
              </a:rPr>
              <a:t>royal governor Berkeley who did little to help; </a:t>
            </a:r>
            <a:r>
              <a:rPr lang="en-US" sz="2800" b="1" dirty="0">
                <a:solidFill>
                  <a:srgbClr val="C0504D"/>
                </a:solidFill>
                <a:latin typeface="Rockwell"/>
                <a:cs typeface="Rockwell"/>
              </a:rPr>
              <a:t>Nathaniel Bacon </a:t>
            </a:r>
            <a:r>
              <a:rPr lang="en-US" sz="2800" dirty="0">
                <a:latin typeface="Rockwell"/>
                <a:cs typeface="Rockwell"/>
              </a:rPr>
              <a:t>led a rebellion in 1676 against Berkeley &amp; was joined by small farmers, blacks, &amp; women</a:t>
            </a:r>
          </a:p>
        </p:txBody>
      </p:sp>
    </p:spTree>
    <p:extLst>
      <p:ext uri="{BB962C8B-B14F-4D97-AF65-F5344CB8AC3E}">
        <p14:creationId xmlns:p14="http://schemas.microsoft.com/office/powerpoint/2010/main" val="410761809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Shape 275"/>
          <p:cNvPicPr preferRelativeResize="0"/>
          <p:nvPr/>
        </p:nvPicPr>
        <p:blipFill rotWithShape="1">
          <a:blip r:embed="rId3">
            <a:alphaModFix/>
          </a:blip>
          <a:srcRect/>
          <a:stretch/>
        </p:blipFill>
        <p:spPr>
          <a:xfrm>
            <a:off x="304800" y="838200"/>
            <a:ext cx="8610599" cy="5791200"/>
          </a:xfrm>
          <a:prstGeom prst="rect">
            <a:avLst/>
          </a:prstGeom>
          <a:noFill/>
          <a:ln>
            <a:noFill/>
          </a:ln>
        </p:spPr>
      </p:pic>
      <p:sp>
        <p:nvSpPr>
          <p:cNvPr id="276" name="Shape 276"/>
          <p:cNvSpPr/>
          <p:nvPr/>
        </p:nvSpPr>
        <p:spPr>
          <a:xfrm>
            <a:off x="914400" y="152400"/>
            <a:ext cx="7315200" cy="457200"/>
          </a:xfrm>
          <a:prstGeom prst="rect">
            <a:avLst/>
          </a:prstGeom>
        </p:spPr>
        <p:txBody>
          <a:bodyPr>
            <a:prstTxWarp prst="textPlain">
              <a:avLst/>
            </a:prstTxWarp>
          </a:bodyPr>
          <a:lstStyle/>
          <a:p>
            <a:pPr lvl="0" algn="l"/>
            <a:r>
              <a:rPr b="0" i="0" dirty="0">
                <a:ln w="12700" cap="flat" cmpd="sng">
                  <a:solidFill>
                    <a:schemeClr val="lt1"/>
                  </a:solidFill>
                  <a:prstDash val="solid"/>
                  <a:miter/>
                  <a:headEnd type="none" w="med" len="med"/>
                  <a:tailEnd type="none" w="med" len="med"/>
                </a:ln>
                <a:latin typeface="Rockwell"/>
                <a:cs typeface="Rockwell"/>
              </a:rPr>
              <a:t>BACON'S REBELLION</a:t>
            </a:r>
          </a:p>
        </p:txBody>
      </p:sp>
    </p:spTree>
    <p:extLst>
      <p:ext uri="{BB962C8B-B14F-4D97-AF65-F5344CB8AC3E}">
        <p14:creationId xmlns:p14="http://schemas.microsoft.com/office/powerpoint/2010/main" val="4266955539"/>
      </p:ext>
    </p:extLst>
  </p:cSld>
  <p:clrMapOvr>
    <a:masterClrMapping/>
  </p:clrMapOvr>
  <p:transition xmlns:p14="http://schemas.microsoft.com/office/powerpoint/2010/main" spd="med">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081"/>
            <a:ext cx="8229600" cy="1023585"/>
          </a:xfrm>
        </p:spPr>
        <p:txBody>
          <a:bodyPr>
            <a:normAutofit/>
          </a:bodyPr>
          <a:lstStyle/>
          <a:p>
            <a:r>
              <a:rPr lang="en-US" dirty="0" smtClean="0">
                <a:latin typeface="Rockwell"/>
                <a:cs typeface="Rockwell"/>
              </a:rPr>
              <a:t>Results</a:t>
            </a:r>
            <a:endParaRPr lang="en-US" dirty="0">
              <a:latin typeface="Rockwell"/>
              <a:cs typeface="Rockwell"/>
            </a:endParaRPr>
          </a:p>
        </p:txBody>
      </p:sp>
      <p:sp>
        <p:nvSpPr>
          <p:cNvPr id="3" name="TextBox 2"/>
          <p:cNvSpPr txBox="1"/>
          <p:nvPr/>
        </p:nvSpPr>
        <p:spPr>
          <a:xfrm>
            <a:off x="0" y="1417638"/>
            <a:ext cx="9144000" cy="4493538"/>
          </a:xfrm>
          <a:prstGeom prst="rect">
            <a:avLst/>
          </a:prstGeom>
          <a:noFill/>
        </p:spPr>
        <p:txBody>
          <a:bodyPr wrap="square" rtlCol="0">
            <a:spAutoFit/>
          </a:bodyPr>
          <a:lstStyle/>
          <a:p>
            <a:pPr marL="285750" indent="-285750">
              <a:buFont typeface="Arial"/>
              <a:buChar char="•"/>
            </a:pPr>
            <a:r>
              <a:rPr lang="en-US" sz="2600" dirty="0" smtClean="0"/>
              <a:t>The rebellion failed and several rebels were killed. </a:t>
            </a:r>
          </a:p>
          <a:p>
            <a:pPr marL="285750" indent="-285750">
              <a:buFont typeface="Arial"/>
              <a:buChar char="•"/>
            </a:pPr>
            <a:r>
              <a:rPr lang="en-US" sz="2600" dirty="0" smtClean="0"/>
              <a:t>Significance: Plantation owners sought large numbers of black slaves instead of indentured servants</a:t>
            </a:r>
          </a:p>
          <a:p>
            <a:pPr marL="285750" indent="-285750">
              <a:buFont typeface="Arial"/>
              <a:buChar char="•"/>
            </a:pPr>
            <a:r>
              <a:rPr lang="en-US" sz="2600" dirty="0" smtClean="0"/>
              <a:t>White indentured servants were now seen as too troublesome</a:t>
            </a:r>
          </a:p>
          <a:p>
            <a:pPr marL="285750" indent="-285750">
              <a:buFont typeface="Arial"/>
              <a:buChar char="•"/>
            </a:pPr>
            <a:r>
              <a:rPr lang="en-US" sz="2600" dirty="0" smtClean="0"/>
              <a:t>Socio-economic class differences/clashes between rural and urban communities would continue throughout American history</a:t>
            </a:r>
          </a:p>
          <a:p>
            <a:pPr marL="285750" indent="-285750">
              <a:buFont typeface="Arial"/>
              <a:buChar char="•"/>
            </a:pPr>
            <a:r>
              <a:rPr lang="en-US" sz="2600" dirty="0" smtClean="0"/>
              <a:t>Planters used racism to manipulate poor whites</a:t>
            </a:r>
          </a:p>
          <a:p>
            <a:pPr marL="285750" indent="-285750">
              <a:buFont typeface="Arial"/>
              <a:buChar char="•"/>
            </a:pPr>
            <a:r>
              <a:rPr lang="en-US" sz="2600" dirty="0" smtClean="0">
                <a:hlinkClick r:id="rId2"/>
              </a:rPr>
              <a:t>Eric Foner on the Origins of Slavery in North America</a:t>
            </a:r>
            <a:endParaRPr lang="en-US" sz="2600" dirty="0" smtClean="0"/>
          </a:p>
          <a:p>
            <a:pPr marL="285750" indent="-285750">
              <a:buFont typeface="Arial"/>
              <a:buChar char="•"/>
            </a:pPr>
            <a:r>
              <a:rPr lang="en-US" sz="2600" dirty="0" smtClean="0">
                <a:hlinkClick r:id="rId3"/>
              </a:rPr>
              <a:t>Eric </a:t>
            </a:r>
            <a:r>
              <a:rPr lang="en-US" sz="2600" dirty="0" err="1" smtClean="0">
                <a:hlinkClick r:id="rId3"/>
              </a:rPr>
              <a:t>Foner</a:t>
            </a:r>
            <a:r>
              <a:rPr lang="en-US" sz="2600" dirty="0" smtClean="0">
                <a:hlinkClick r:id="rId3"/>
              </a:rPr>
              <a:t> on The Difference in American Slavery</a:t>
            </a:r>
            <a:endParaRPr lang="en-US" sz="2600" dirty="0"/>
          </a:p>
        </p:txBody>
      </p:sp>
    </p:spTree>
    <p:extLst>
      <p:ext uri="{BB962C8B-B14F-4D97-AF65-F5344CB8AC3E}">
        <p14:creationId xmlns:p14="http://schemas.microsoft.com/office/powerpoint/2010/main" val="20802544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r>
              <a:rPr lang="en-US" dirty="0" smtClean="0"/>
              <a:t>Morgan and Ira Berlin (Secondary Source Analysis) </a:t>
            </a:r>
          </a:p>
          <a:p>
            <a:r>
              <a:rPr lang="en-US" dirty="0" smtClean="0"/>
              <a:t>By The People p. 38</a:t>
            </a:r>
            <a:endParaRPr lang="en-US" dirty="0"/>
          </a:p>
        </p:txBody>
      </p:sp>
    </p:spTree>
    <p:extLst>
      <p:ext uri="{BB962C8B-B14F-4D97-AF65-F5344CB8AC3E}">
        <p14:creationId xmlns:p14="http://schemas.microsoft.com/office/powerpoint/2010/main" val="28962221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6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Quintessential"/>
              <a:buNone/>
            </a:pPr>
            <a:r>
              <a:rPr lang="en" sz="4400" b="0" i="0" u="none" strike="noStrike" cap="none" dirty="0">
                <a:solidFill>
                  <a:srgbClr val="FFFFFF"/>
                </a:solidFill>
                <a:latin typeface="+mn-lt"/>
                <a:ea typeface="Quintessential"/>
                <a:cs typeface="Quintessential"/>
                <a:sym typeface="Quintessential"/>
              </a:rPr>
              <a:t>Reasons for Slavery</a:t>
            </a:r>
          </a:p>
        </p:txBody>
      </p:sp>
      <p:sp>
        <p:nvSpPr>
          <p:cNvPr id="336" name="Shape 336"/>
          <p:cNvSpPr txBox="1">
            <a:spLocks noGrp="1"/>
          </p:cNvSpPr>
          <p:nvPr>
            <p:ph type="body" idx="1"/>
          </p:nvPr>
        </p:nvSpPr>
        <p:spPr>
          <a:xfrm>
            <a:off x="457200" y="1359945"/>
            <a:ext cx="8229600" cy="45261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SzPct val="100000"/>
            </a:pPr>
            <a:r>
              <a:rPr lang="en" sz="3200" b="0" i="0" u="none" strike="noStrike" cap="none" dirty="0">
                <a:ea typeface="Domine"/>
                <a:cs typeface="Domine"/>
                <a:sym typeface="Domine"/>
              </a:rPr>
              <a:t>Decrease in indentured servants</a:t>
            </a:r>
          </a:p>
          <a:p>
            <a:pPr marR="0" lvl="1" algn="l" rtl="0">
              <a:lnSpc>
                <a:spcPct val="100000"/>
              </a:lnSpc>
              <a:spcBef>
                <a:spcPts val="560"/>
              </a:spcBef>
              <a:spcAft>
                <a:spcPts val="0"/>
              </a:spcAft>
              <a:buSzPct val="100000"/>
              <a:buFont typeface="Arial"/>
              <a:buChar char="•"/>
            </a:pPr>
            <a:r>
              <a:rPr lang="en" sz="2800" b="0" i="0" u="none" strike="noStrike" cap="none" dirty="0">
                <a:ea typeface="Domine"/>
                <a:cs typeface="Domine"/>
                <a:sym typeface="Domine"/>
              </a:rPr>
              <a:t>English economy - rising w</a:t>
            </a:r>
            <a:r>
              <a:rPr lang="en" sz="2800" dirty="0">
                <a:ea typeface="Domine"/>
                <a:cs typeface="Domine"/>
                <a:sym typeface="Domine"/>
              </a:rPr>
              <a:t>ages</a:t>
            </a:r>
          </a:p>
          <a:p>
            <a:pPr marR="0" lvl="0" algn="l" rtl="0">
              <a:lnSpc>
                <a:spcPct val="100000"/>
              </a:lnSpc>
              <a:spcBef>
                <a:spcPts val="640"/>
              </a:spcBef>
              <a:spcAft>
                <a:spcPts val="0"/>
              </a:spcAft>
              <a:buSzPct val="100000"/>
            </a:pPr>
            <a:r>
              <a:rPr lang="en" sz="3200" b="0" i="0" u="none" strike="noStrike" cap="none" dirty="0">
                <a:ea typeface="Domine"/>
                <a:cs typeface="Domine"/>
                <a:sym typeface="Domine"/>
              </a:rPr>
              <a:t>Increase in availability of slaves </a:t>
            </a:r>
          </a:p>
          <a:p>
            <a:pPr marR="0" lvl="1" algn="l" rtl="0">
              <a:lnSpc>
                <a:spcPct val="100000"/>
              </a:lnSpc>
              <a:spcBef>
                <a:spcPts val="560"/>
              </a:spcBef>
              <a:spcAft>
                <a:spcPts val="0"/>
              </a:spcAft>
              <a:buSzPct val="100000"/>
              <a:buFont typeface="Arial"/>
              <a:buChar char="•"/>
            </a:pPr>
            <a:r>
              <a:rPr lang="en" sz="2800" dirty="0">
                <a:ea typeface="Domine"/>
                <a:cs typeface="Domine"/>
                <a:sym typeface="Domine"/>
              </a:rPr>
              <a:t>E</a:t>
            </a:r>
            <a:r>
              <a:rPr lang="en" sz="2800" b="0" i="0" u="none" strike="noStrike" cap="none" dirty="0">
                <a:ea typeface="Domine"/>
                <a:cs typeface="Domine"/>
                <a:sym typeface="Domine"/>
              </a:rPr>
              <a:t>nd of Royal African company monopoly</a:t>
            </a:r>
          </a:p>
          <a:p>
            <a:pPr marR="0" lvl="1" algn="l" rtl="0">
              <a:lnSpc>
                <a:spcPct val="100000"/>
              </a:lnSpc>
              <a:spcBef>
                <a:spcPts val="560"/>
              </a:spcBef>
              <a:spcAft>
                <a:spcPts val="0"/>
              </a:spcAft>
              <a:buSzPct val="100000"/>
              <a:buFont typeface="Arial"/>
              <a:buChar char="•"/>
            </a:pPr>
            <a:r>
              <a:rPr lang="en" sz="2800" b="0" i="0" u="none" strike="noStrike" cap="none" dirty="0">
                <a:ea typeface="Domine"/>
                <a:cs typeface="Domine"/>
                <a:sym typeface="Domine"/>
              </a:rPr>
              <a:t>Decrease in price</a:t>
            </a:r>
          </a:p>
          <a:p>
            <a:pPr marR="0" lvl="0" algn="l" rtl="0">
              <a:lnSpc>
                <a:spcPct val="100000"/>
              </a:lnSpc>
              <a:spcBef>
                <a:spcPts val="640"/>
              </a:spcBef>
              <a:spcAft>
                <a:spcPts val="0"/>
              </a:spcAft>
              <a:buSzPct val="100000"/>
            </a:pPr>
            <a:r>
              <a:rPr lang="en" sz="3200" b="0" i="0" u="none" strike="noStrike" cap="none" dirty="0">
                <a:ea typeface="Domine"/>
                <a:cs typeface="Domine"/>
                <a:sym typeface="Domine"/>
              </a:rPr>
              <a:t>Fears of growing number of landless freemen</a:t>
            </a:r>
          </a:p>
          <a:p>
            <a:pPr marR="0" lvl="0" algn="l" rtl="0">
              <a:lnSpc>
                <a:spcPct val="100000"/>
              </a:lnSpc>
              <a:spcBef>
                <a:spcPts val="640"/>
              </a:spcBef>
              <a:spcAft>
                <a:spcPts val="0"/>
              </a:spcAft>
              <a:buSzPct val="100000"/>
            </a:pPr>
            <a:r>
              <a:rPr lang="en" sz="3200" b="0" i="0" u="none" strike="noStrike" cap="none" dirty="0">
                <a:ea typeface="Domine"/>
                <a:cs typeface="Domine"/>
                <a:sym typeface="Domine"/>
              </a:rPr>
              <a:t>Available supply from Caribbean</a:t>
            </a:r>
          </a:p>
        </p:txBody>
      </p:sp>
    </p:spTree>
    <p:extLst>
      <p:ext uri="{BB962C8B-B14F-4D97-AF65-F5344CB8AC3E}">
        <p14:creationId xmlns:p14="http://schemas.microsoft.com/office/powerpoint/2010/main" val="35444395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441</TotalTime>
  <Words>1423</Words>
  <Application>Microsoft Macintosh PowerPoint</Application>
  <PresentationFormat>On-screen Show (4:3)</PresentationFormat>
  <Paragraphs>177</Paragraphs>
  <Slides>33</Slides>
  <Notes>16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Theme</vt:lpstr>
      <vt:lpstr>Do Now</vt:lpstr>
      <vt:lpstr>Dissent and Upheaval in Colonial American Society-Being a British American</vt:lpstr>
      <vt:lpstr>AP Prompt</vt:lpstr>
      <vt:lpstr>Outline</vt:lpstr>
      <vt:lpstr>Bacon's Rebellion in Virginia</vt:lpstr>
      <vt:lpstr>PowerPoint Presentation</vt:lpstr>
      <vt:lpstr>Results</vt:lpstr>
      <vt:lpstr>Text Analysis</vt:lpstr>
      <vt:lpstr>Reasons for Slavery</vt:lpstr>
      <vt:lpstr>The Slave Population</vt:lpstr>
      <vt:lpstr>The Slave Population</vt:lpstr>
      <vt:lpstr>Slave Demographics</vt:lpstr>
      <vt:lpstr>Halfway Covenant</vt:lpstr>
      <vt:lpstr>New England and Religion Salem Witch Trials (1691-1693)</vt:lpstr>
      <vt:lpstr>Dominion of New England (1686-1689)</vt:lpstr>
      <vt:lpstr>Historiography ”The Puritans: Orthodoxy or Diversity?”</vt:lpstr>
      <vt:lpstr>Population: Ethnic &amp; Racial Diversity </vt:lpstr>
      <vt:lpstr>American Colonies at the End  of the Seventeenth Century </vt:lpstr>
      <vt:lpstr>Settlement and Migration</vt:lpstr>
      <vt:lpstr>Colonial Lifestyle</vt:lpstr>
      <vt:lpstr>Similarities Among Colonies</vt:lpstr>
      <vt:lpstr>Demographics</vt:lpstr>
      <vt:lpstr>Colonial Politics</vt:lpstr>
      <vt:lpstr>Colonial Politics</vt:lpstr>
      <vt:lpstr>Rise of a Commercial Empire</vt:lpstr>
      <vt:lpstr>Mercantilism</vt:lpstr>
      <vt:lpstr>Response to Economic Competition</vt:lpstr>
      <vt:lpstr>PowerPoint Presentation</vt:lpstr>
      <vt:lpstr>Trade</vt:lpstr>
      <vt:lpstr>PowerPoint Presentation</vt:lpstr>
      <vt:lpstr>The Acts of Trade and Navigation</vt:lpstr>
      <vt:lpstr>Being a British American</vt:lpstr>
      <vt:lpstr>SAQ</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28</cp:revision>
  <dcterms:created xsi:type="dcterms:W3CDTF">2018-05-15T21:37:39Z</dcterms:created>
  <dcterms:modified xsi:type="dcterms:W3CDTF">2018-08-14T21:54:03Z</dcterms:modified>
</cp:coreProperties>
</file>