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2"/>
  </p:notesMasterIdLst>
  <p:sldIdLst>
    <p:sldId id="259" r:id="rId2"/>
    <p:sldId id="256" r:id="rId3"/>
    <p:sldId id="258" r:id="rId4"/>
    <p:sldId id="261" r:id="rId5"/>
    <p:sldId id="262" r:id="rId6"/>
    <p:sldId id="263" r:id="rId7"/>
    <p:sldId id="264" r:id="rId8"/>
    <p:sldId id="272" r:id="rId9"/>
    <p:sldId id="260" r:id="rId10"/>
    <p:sldId id="265" r:id="rId11"/>
    <p:sldId id="267" r:id="rId12"/>
    <p:sldId id="268" r:id="rId13"/>
    <p:sldId id="271" r:id="rId14"/>
    <p:sldId id="273" r:id="rId15"/>
    <p:sldId id="274" r:id="rId16"/>
    <p:sldId id="280" r:id="rId17"/>
    <p:sldId id="281" r:id="rId18"/>
    <p:sldId id="276" r:id="rId19"/>
    <p:sldId id="277" r:id="rId20"/>
    <p:sldId id="284" r:id="rId21"/>
    <p:sldId id="285" r:id="rId22"/>
    <p:sldId id="286" r:id="rId23"/>
    <p:sldId id="282" r:id="rId24"/>
    <p:sldId id="288" r:id="rId25"/>
    <p:sldId id="283" r:id="rId26"/>
    <p:sldId id="290" r:id="rId27"/>
    <p:sldId id="287" r:id="rId28"/>
    <p:sldId id="291" r:id="rId29"/>
    <p:sldId id="289" r:id="rId30"/>
    <p:sldId id="292"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2" d="100"/>
          <a:sy n="62" d="100"/>
        </p:scale>
        <p:origin x="-1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11/1/18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67912D1E-997A-724D-8E0E-28F8D8B1C4FE}" type="slidenum">
              <a:rPr lang="en-US"/>
              <a:pPr/>
              <a:t>20</a:t>
            </a:fld>
            <a:endParaRPr lang="en-US"/>
          </a:p>
        </p:txBody>
      </p:sp>
      <p:sp>
        <p:nvSpPr>
          <p:cNvPr id="77827" name="Rectangle 2"/>
          <p:cNvSpPr>
            <a:spLocks noGrp="1" noRot="1" noChangeAspect="1" noChangeArrowheads="1" noTextEdit="1"/>
          </p:cNvSpPr>
          <p:nvPr>
            <p:ph type="sldImg"/>
          </p:nvPr>
        </p:nvSpPr>
        <p:spPr>
          <a:ln/>
        </p:spPr>
      </p:sp>
      <p:sp>
        <p:nvSpPr>
          <p:cNvPr id="77828" name="Rectangle 4"/>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885B1CAC-D1BE-7048-9738-15CC6ADA6810}" type="slidenum">
              <a:rPr lang="en-US"/>
              <a:pPr/>
              <a:t>21</a:t>
            </a:fld>
            <a:endParaRPr lang="en-US"/>
          </a:p>
        </p:txBody>
      </p:sp>
      <p:sp>
        <p:nvSpPr>
          <p:cNvPr id="78851" name="Rectangle 2"/>
          <p:cNvSpPr>
            <a:spLocks noGrp="1" noRot="1" noChangeAspect="1" noChangeArrowheads="1" noTextEdit="1"/>
          </p:cNvSpPr>
          <p:nvPr>
            <p:ph type="sldImg"/>
          </p:nvPr>
        </p:nvSpPr>
        <p:spPr>
          <a:ln/>
        </p:spPr>
      </p:sp>
      <p:sp>
        <p:nvSpPr>
          <p:cNvPr id="78852" name="Rectangle 4"/>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F7AD49C9-5CB5-684E-A042-5D8E066CB5F8}" type="slidenum">
              <a:rPr lang="en-US"/>
              <a:pPr/>
              <a:t>22</a:t>
            </a:fld>
            <a:endParaRPr lang="en-US"/>
          </a:p>
        </p:txBody>
      </p:sp>
      <p:sp>
        <p:nvSpPr>
          <p:cNvPr id="79875" name="Rectangle 2"/>
          <p:cNvSpPr>
            <a:spLocks noGrp="1" noRot="1" noChangeAspect="1" noChangeArrowheads="1" noTextEdit="1"/>
          </p:cNvSpPr>
          <p:nvPr>
            <p:ph type="sldImg"/>
          </p:nvPr>
        </p:nvSpPr>
        <p:spPr>
          <a:ln/>
        </p:spPr>
      </p:sp>
      <p:sp>
        <p:nvSpPr>
          <p:cNvPr id="79876" name="Rectangle 4"/>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South still had majorities</a:t>
            </a:r>
            <a:r>
              <a:rPr lang="en-US" baseline="0" dirty="0" smtClean="0"/>
              <a:t> in the Supreme Court and Democrats (states’ rights supporters) still had advantage in the House of Representatives.  </a:t>
            </a:r>
            <a:endParaRPr lang="en-US" dirty="0"/>
          </a:p>
        </p:txBody>
      </p:sp>
      <p:sp>
        <p:nvSpPr>
          <p:cNvPr id="4" name="Slide Number Placeholder 3"/>
          <p:cNvSpPr>
            <a:spLocks noGrp="1"/>
          </p:cNvSpPr>
          <p:nvPr>
            <p:ph type="sldNum" sz="quarter" idx="10"/>
          </p:nvPr>
        </p:nvSpPr>
        <p:spPr/>
        <p:txBody>
          <a:bodyPr/>
          <a:lstStyle/>
          <a:p>
            <a:fld id="{B5DDE94F-F736-AC41-92BF-876246BB2E55}" type="slidenum">
              <a:rPr lang="en-US" smtClean="0"/>
              <a:t>25</a:t>
            </a:fld>
            <a:endParaRPr lang="en-US"/>
          </a:p>
        </p:txBody>
      </p:sp>
    </p:spTree>
    <p:extLst>
      <p:ext uri="{BB962C8B-B14F-4D97-AF65-F5344CB8AC3E}">
        <p14:creationId xmlns:p14="http://schemas.microsoft.com/office/powerpoint/2010/main" val="2133847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71"/>
          <p:cNvSpPr>
            <a:spLocks noGrp="1" noChangeArrowheads="1"/>
          </p:cNvSpPr>
          <p:nvPr>
            <p:ph type="sldNum" sz="quarter" idx="12"/>
          </p:nvPr>
        </p:nvSpPr>
        <p:spPr>
          <a:ln/>
        </p:spPr>
        <p:txBody>
          <a:bodyPr/>
          <a:lstStyle>
            <a:lvl1pPr>
              <a:defRPr/>
            </a:lvl1pPr>
          </a:lstStyle>
          <a:p>
            <a:pPr>
              <a:defRPr/>
            </a:pPr>
            <a:fld id="{3AB5E64B-D946-4552-A847-D2C4CEEB6106}" type="slidenum">
              <a:rPr lang="en-US" altLang="en-US"/>
              <a:pPr>
                <a:defRPr/>
              </a:pPr>
              <a:t>‹#›</a:t>
            </a:fld>
            <a:endParaRPr lang="en-US" altLang="en-US"/>
          </a:p>
        </p:txBody>
      </p:sp>
    </p:spTree>
    <p:extLst>
      <p:ext uri="{BB962C8B-B14F-4D97-AF65-F5344CB8AC3E}">
        <p14:creationId xmlns:p14="http://schemas.microsoft.com/office/powerpoint/2010/main" val="1333087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2437E0A2-2046-1649-AA8E-24F15B1658AD}" type="slidenum">
              <a:rPr lang="en-US"/>
              <a:pPr>
                <a:defRPr/>
              </a:pPr>
              <a:t>‹#›</a:t>
            </a:fld>
            <a:endParaRPr lang="en-US"/>
          </a:p>
        </p:txBody>
      </p:sp>
    </p:spTree>
    <p:extLst>
      <p:ext uri="{BB962C8B-B14F-4D97-AF65-F5344CB8AC3E}">
        <p14:creationId xmlns:p14="http://schemas.microsoft.com/office/powerpoint/2010/main" val="310170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11/1/18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lcweb2.loc.gov/service/pnp/cph/3a30000/3a39000/3a39100/3a39197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3" y="0"/>
            <a:ext cx="9122348" cy="669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0872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93" y="1057708"/>
            <a:ext cx="8944377" cy="5800292"/>
          </a:xfrm>
        </p:spPr>
        <p:txBody>
          <a:bodyPr>
            <a:noAutofit/>
          </a:bodyPr>
          <a:lstStyle/>
          <a:p>
            <a:r>
              <a:rPr lang="en-US" sz="2400" dirty="0" smtClean="0">
                <a:solidFill>
                  <a:srgbClr val="FFFFFF"/>
                </a:solidFill>
              </a:rPr>
              <a:t>Franklin </a:t>
            </a:r>
            <a:r>
              <a:rPr lang="en-US" sz="2400" dirty="0">
                <a:solidFill>
                  <a:srgbClr val="FFFFFF"/>
                </a:solidFill>
              </a:rPr>
              <a:t>Pierce </a:t>
            </a:r>
            <a:r>
              <a:rPr lang="en-US" sz="2400" dirty="0" smtClean="0">
                <a:solidFill>
                  <a:srgbClr val="FFFFFF"/>
                </a:solidFill>
              </a:rPr>
              <a:t>– not popular due to </a:t>
            </a:r>
            <a:r>
              <a:rPr lang="en-US" sz="2400" dirty="0">
                <a:solidFill>
                  <a:srgbClr val="FFFFFF"/>
                </a:solidFill>
              </a:rPr>
              <a:t>“Bleeding </a:t>
            </a:r>
            <a:r>
              <a:rPr lang="en-US" sz="2400" dirty="0" smtClean="0">
                <a:solidFill>
                  <a:srgbClr val="FFFFFF"/>
                </a:solidFill>
              </a:rPr>
              <a:t>Kansas.”</a:t>
            </a:r>
          </a:p>
          <a:p>
            <a:pPr lvl="1"/>
            <a:r>
              <a:rPr lang="en-US" dirty="0" smtClean="0">
                <a:solidFill>
                  <a:srgbClr val="FFFFFF"/>
                </a:solidFill>
              </a:rPr>
              <a:t>Democrats - </a:t>
            </a:r>
            <a:r>
              <a:rPr lang="en-US" dirty="0">
                <a:solidFill>
                  <a:srgbClr val="FFFFFF"/>
                </a:solidFill>
              </a:rPr>
              <a:t>nominate James Buchanan.  </a:t>
            </a:r>
            <a:endParaRPr lang="en-US" dirty="0" smtClean="0">
              <a:solidFill>
                <a:srgbClr val="FFFFFF"/>
              </a:solidFill>
            </a:endParaRPr>
          </a:p>
          <a:p>
            <a:pPr lvl="1"/>
            <a:r>
              <a:rPr lang="en-US" dirty="0" smtClean="0">
                <a:solidFill>
                  <a:srgbClr val="FFFFFF"/>
                </a:solidFill>
              </a:rPr>
              <a:t>Republicans - nominated </a:t>
            </a:r>
            <a:r>
              <a:rPr lang="en-US" dirty="0">
                <a:solidFill>
                  <a:srgbClr val="FFFFFF"/>
                </a:solidFill>
              </a:rPr>
              <a:t>John C </a:t>
            </a:r>
            <a:r>
              <a:rPr lang="en-US" dirty="0" smtClean="0">
                <a:solidFill>
                  <a:srgbClr val="FFFFFF"/>
                </a:solidFill>
              </a:rPr>
              <a:t>Fremont .</a:t>
            </a:r>
          </a:p>
          <a:p>
            <a:pPr lvl="1"/>
            <a:r>
              <a:rPr lang="en-US" dirty="0">
                <a:solidFill>
                  <a:srgbClr val="FFFFFF"/>
                </a:solidFill>
              </a:rPr>
              <a:t>Whig Party and Know-Nothing Party </a:t>
            </a:r>
            <a:r>
              <a:rPr lang="en-US" dirty="0" smtClean="0">
                <a:solidFill>
                  <a:srgbClr val="FFFFFF"/>
                </a:solidFill>
              </a:rPr>
              <a:t>alliance - </a:t>
            </a:r>
            <a:r>
              <a:rPr lang="en-US" dirty="0">
                <a:solidFill>
                  <a:srgbClr val="FFFFFF"/>
                </a:solidFill>
              </a:rPr>
              <a:t>nominated Millard </a:t>
            </a:r>
            <a:r>
              <a:rPr lang="en-US" dirty="0" smtClean="0">
                <a:solidFill>
                  <a:srgbClr val="FFFFFF"/>
                </a:solidFill>
              </a:rPr>
              <a:t>Fillmore.</a:t>
            </a:r>
          </a:p>
          <a:p>
            <a:pPr marL="228600" lvl="1">
              <a:spcBef>
                <a:spcPts val="1000"/>
              </a:spcBef>
            </a:pPr>
            <a:r>
              <a:rPr lang="en-US" b="1" dirty="0" smtClean="0">
                <a:solidFill>
                  <a:srgbClr val="FFFFFF"/>
                </a:solidFill>
              </a:rPr>
              <a:t>Buchanan wins </a:t>
            </a:r>
            <a:r>
              <a:rPr lang="en-US" dirty="0" smtClean="0">
                <a:solidFill>
                  <a:srgbClr val="FFFFFF"/>
                </a:solidFill>
              </a:rPr>
              <a:t>- </a:t>
            </a:r>
            <a:r>
              <a:rPr lang="en-US" altLang="en-US" dirty="0">
                <a:solidFill>
                  <a:srgbClr val="FFFFFF"/>
                </a:solidFill>
              </a:rPr>
              <a:t>who won with only 45% of the popular vote (3rd party ticket election).</a:t>
            </a:r>
          </a:p>
          <a:p>
            <a:r>
              <a:rPr lang="en-US" sz="2400" dirty="0" smtClean="0">
                <a:solidFill>
                  <a:srgbClr val="FFFFFF"/>
                </a:solidFill>
              </a:rPr>
              <a:t>Buchanan - timid </a:t>
            </a:r>
            <a:r>
              <a:rPr lang="en-US" sz="2400" dirty="0">
                <a:solidFill>
                  <a:srgbClr val="FFFFFF"/>
                </a:solidFill>
              </a:rPr>
              <a:t>and </a:t>
            </a:r>
            <a:r>
              <a:rPr lang="en-US" sz="2400" dirty="0" smtClean="0">
                <a:solidFill>
                  <a:srgbClr val="FFFFFF"/>
                </a:solidFill>
              </a:rPr>
              <a:t>indecisive…would be </a:t>
            </a:r>
            <a:r>
              <a:rPr lang="en-US" sz="2400" dirty="0">
                <a:solidFill>
                  <a:srgbClr val="FFFFFF"/>
                </a:solidFill>
              </a:rPr>
              <a:t>one of the weakest Presidents </a:t>
            </a:r>
            <a:r>
              <a:rPr lang="en-US" sz="2400" dirty="0" smtClean="0">
                <a:solidFill>
                  <a:srgbClr val="FFFFFF"/>
                </a:solidFill>
              </a:rPr>
              <a:t>(not good in a time of national </a:t>
            </a:r>
            <a:r>
              <a:rPr lang="en-US" sz="2400" dirty="0">
                <a:solidFill>
                  <a:srgbClr val="FFFFFF"/>
                </a:solidFill>
              </a:rPr>
              <a:t>crisis</a:t>
            </a:r>
            <a:r>
              <a:rPr lang="en-US" sz="2400" dirty="0" smtClean="0">
                <a:solidFill>
                  <a:srgbClr val="FFFFFF"/>
                </a:solidFill>
              </a:rPr>
              <a:t>.</a:t>
            </a:r>
          </a:p>
          <a:p>
            <a:pPr>
              <a:lnSpc>
                <a:spcPct val="80000"/>
              </a:lnSpc>
            </a:pPr>
            <a:r>
              <a:rPr lang="en-US" altLang="en-US" sz="2400" dirty="0" smtClean="0">
                <a:solidFill>
                  <a:srgbClr val="FFFFFF"/>
                </a:solidFill>
              </a:rPr>
              <a:t>Rep’s </a:t>
            </a:r>
            <a:r>
              <a:rPr lang="en-US" altLang="en-US" sz="2400" dirty="0">
                <a:solidFill>
                  <a:srgbClr val="FFFFFF"/>
                </a:solidFill>
              </a:rPr>
              <a:t>stick around, Know-nothings decline – nation is still split N and S.</a:t>
            </a:r>
            <a:endParaRPr lang="en-US" sz="2400" dirty="0">
              <a:solidFill>
                <a:srgbClr val="FFFFFF"/>
              </a:solidFill>
            </a:endParaRPr>
          </a:p>
          <a:p>
            <a:endParaRPr lang="en-US" sz="2400" dirty="0">
              <a:solidFill>
                <a:srgbClr val="FFFFFF"/>
              </a:solidFill>
            </a:endParaRPr>
          </a:p>
        </p:txBody>
      </p:sp>
      <p:sp>
        <p:nvSpPr>
          <p:cNvPr id="4" name="Title 1"/>
          <p:cNvSpPr>
            <a:spLocks noGrp="1"/>
          </p:cNvSpPr>
          <p:nvPr>
            <p:ph type="title"/>
          </p:nvPr>
        </p:nvSpPr>
        <p:spPr>
          <a:xfrm>
            <a:off x="96593" y="26261"/>
            <a:ext cx="8944377" cy="1031447"/>
          </a:xfrm>
        </p:spPr>
        <p:txBody>
          <a:bodyPr/>
          <a:lstStyle/>
          <a:p>
            <a:pPr algn="ctr"/>
            <a:r>
              <a:rPr lang="en-US" b="1" dirty="0" smtClean="0">
                <a:solidFill>
                  <a:srgbClr val="FFFFFF"/>
                </a:solidFill>
              </a:rPr>
              <a:t>The Election of 1856</a:t>
            </a:r>
            <a:endParaRPr lang="en-US" b="1" dirty="0">
              <a:solidFill>
                <a:srgbClr val="FFFFFF"/>
              </a:solidFill>
            </a:endParaRPr>
          </a:p>
        </p:txBody>
      </p:sp>
    </p:spTree>
    <p:extLst>
      <p:ext uri="{BB962C8B-B14F-4D97-AF65-F5344CB8AC3E}">
        <p14:creationId xmlns:p14="http://schemas.microsoft.com/office/powerpoint/2010/main" val="156264866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1143000"/>
          </a:xfrm>
        </p:spPr>
        <p:txBody>
          <a:bodyPr/>
          <a:lstStyle/>
          <a:p>
            <a:r>
              <a:rPr lang="en-US">
                <a:solidFill>
                  <a:schemeClr val="tx1"/>
                </a:solidFill>
                <a:latin typeface="Times New Roman" charset="0"/>
              </a:rPr>
              <a:t>The Election of 1856</a:t>
            </a:r>
          </a:p>
        </p:txBody>
      </p:sp>
      <p:pic>
        <p:nvPicPr>
          <p:cNvPr id="11267" name="Picture 13" descr="1856_Electoral_Map"/>
          <p:cNvPicPr>
            <a:picLocks noChangeAspect="1" noChangeArrowheads="1"/>
          </p:cNvPicPr>
          <p:nvPr/>
        </p:nvPicPr>
        <p:blipFill>
          <a:blip r:embed="rId2">
            <a:extLst>
              <a:ext uri="{28A0092B-C50C-407E-A947-70E740481C1C}">
                <a14:useLocalDpi xmlns:a14="http://schemas.microsoft.com/office/drawing/2010/main" val="0"/>
              </a:ext>
            </a:extLst>
          </a:blip>
          <a:srcRect l="5646"/>
          <a:stretch>
            <a:fillRect/>
          </a:stretch>
        </p:blipFill>
        <p:spPr bwMode="auto">
          <a:xfrm>
            <a:off x="0" y="1038227"/>
            <a:ext cx="9144000" cy="52101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74" name="AutoShape 14"/>
          <p:cNvSpPr>
            <a:spLocks noChangeArrowheads="1"/>
          </p:cNvSpPr>
          <p:nvPr/>
        </p:nvSpPr>
        <p:spPr bwMode="auto">
          <a:xfrm>
            <a:off x="685800" y="228600"/>
            <a:ext cx="7924800" cy="1447800"/>
          </a:xfrm>
          <a:prstGeom prst="wedgeRectCallout">
            <a:avLst>
              <a:gd name="adj1" fmla="val 50699"/>
              <a:gd name="adj2" fmla="val 286731"/>
            </a:avLst>
          </a:prstGeom>
          <a:solidFill>
            <a:srgbClr val="FF8F8F"/>
          </a:solidFill>
          <a:ln w="38100">
            <a:solidFill>
              <a:schemeClr val="tx1"/>
            </a:solidFill>
            <a:miter lim="800000"/>
            <a:headEnd/>
            <a:tailEnd/>
          </a:ln>
        </p:spPr>
        <p:txBody>
          <a:bodyPr/>
          <a:lstStyle/>
          <a:p>
            <a:pPr algn="ctr" eaLnBrk="1" hangingPunct="1">
              <a:lnSpc>
                <a:spcPct val="80000"/>
              </a:lnSpc>
              <a:spcBef>
                <a:spcPct val="10000"/>
              </a:spcBef>
            </a:pPr>
            <a:r>
              <a:rPr lang="en-US" sz="2800" dirty="0">
                <a:solidFill>
                  <a:schemeClr val="bg1"/>
                </a:solidFill>
              </a:rPr>
              <a:t>Southerners were relieved by the victory but were threatened by the existence of a party devoted to ending slavery</a:t>
            </a:r>
          </a:p>
        </p:txBody>
      </p:sp>
      <p:sp>
        <p:nvSpPr>
          <p:cNvPr id="15375" name="AutoShape 15"/>
          <p:cNvSpPr>
            <a:spLocks noChangeArrowheads="1"/>
          </p:cNvSpPr>
          <p:nvPr/>
        </p:nvSpPr>
        <p:spPr bwMode="auto">
          <a:xfrm>
            <a:off x="304800" y="1828800"/>
            <a:ext cx="6934200" cy="2438400"/>
          </a:xfrm>
          <a:prstGeom prst="wedgeRectCallout">
            <a:avLst>
              <a:gd name="adj1" fmla="val 68407"/>
              <a:gd name="adj2" fmla="val 103319"/>
            </a:avLst>
          </a:prstGeom>
          <a:solidFill>
            <a:srgbClr val="99CCFF"/>
          </a:solidFill>
          <a:ln w="38100">
            <a:solidFill>
              <a:schemeClr val="tx1"/>
            </a:solidFill>
            <a:miter lim="800000"/>
            <a:headEnd/>
            <a:tailEnd/>
          </a:ln>
        </p:spPr>
        <p:txBody>
          <a:bodyPr/>
          <a:lstStyle/>
          <a:p>
            <a:pPr algn="ctr" eaLnBrk="1" hangingPunct="1">
              <a:lnSpc>
                <a:spcPct val="80000"/>
              </a:lnSpc>
              <a:spcBef>
                <a:spcPct val="10000"/>
              </a:spcBef>
            </a:pPr>
            <a:r>
              <a:rPr lang="en-US" sz="2800" dirty="0">
                <a:solidFill>
                  <a:srgbClr val="000000"/>
                </a:solidFill>
              </a:rPr>
              <a:t>Northerners realized that the      free-states had a large majority in the Electoral College so a Republican could become president by only campaigning in the North</a:t>
            </a:r>
          </a:p>
        </p:txBody>
      </p:sp>
    </p:spTree>
    <p:extLst>
      <p:ext uri="{BB962C8B-B14F-4D97-AF65-F5344CB8AC3E}">
        <p14:creationId xmlns:p14="http://schemas.microsoft.com/office/powerpoint/2010/main" val="38636945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374"/>
                                        </p:tgtEl>
                                        <p:attrNameLst>
                                          <p:attrName>style.visibility</p:attrName>
                                        </p:attrNameLst>
                                      </p:cBhvr>
                                      <p:to>
                                        <p:strVal val="visible"/>
                                      </p:to>
                                    </p:set>
                                    <p:anim calcmode="lin" valueType="num">
                                      <p:cBhvr>
                                        <p:cTn id="7" dur="500" fill="hold"/>
                                        <p:tgtEl>
                                          <p:spTgt spid="15374"/>
                                        </p:tgtEl>
                                        <p:attrNameLst>
                                          <p:attrName>ppt_w</p:attrName>
                                        </p:attrNameLst>
                                      </p:cBhvr>
                                      <p:tavLst>
                                        <p:tav tm="0">
                                          <p:val>
                                            <p:fltVal val="0"/>
                                          </p:val>
                                        </p:tav>
                                        <p:tav tm="100000">
                                          <p:val>
                                            <p:strVal val="#ppt_w"/>
                                          </p:val>
                                        </p:tav>
                                      </p:tavLst>
                                    </p:anim>
                                    <p:anim calcmode="lin" valueType="num">
                                      <p:cBhvr>
                                        <p:cTn id="8" dur="500" fill="hold"/>
                                        <p:tgtEl>
                                          <p:spTgt spid="15374"/>
                                        </p:tgtEl>
                                        <p:attrNameLst>
                                          <p:attrName>ppt_h</p:attrName>
                                        </p:attrNameLst>
                                      </p:cBhvr>
                                      <p:tavLst>
                                        <p:tav tm="0">
                                          <p:val>
                                            <p:fltVal val="0"/>
                                          </p:val>
                                        </p:tav>
                                        <p:tav tm="100000">
                                          <p:val>
                                            <p:strVal val="#ppt_h"/>
                                          </p:val>
                                        </p:tav>
                                      </p:tavLst>
                                    </p:anim>
                                    <p:animEffect transition="in" filter="fade">
                                      <p:cBhvr>
                                        <p:cTn id="9" dur="500"/>
                                        <p:tgtEl>
                                          <p:spTgt spid="153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375"/>
                                        </p:tgtEl>
                                        <p:attrNameLst>
                                          <p:attrName>style.visibility</p:attrName>
                                        </p:attrNameLst>
                                      </p:cBhvr>
                                      <p:to>
                                        <p:strVal val="visible"/>
                                      </p:to>
                                    </p:set>
                                    <p:anim calcmode="lin" valueType="num">
                                      <p:cBhvr>
                                        <p:cTn id="14" dur="500" fill="hold"/>
                                        <p:tgtEl>
                                          <p:spTgt spid="15375"/>
                                        </p:tgtEl>
                                        <p:attrNameLst>
                                          <p:attrName>ppt_w</p:attrName>
                                        </p:attrNameLst>
                                      </p:cBhvr>
                                      <p:tavLst>
                                        <p:tav tm="0">
                                          <p:val>
                                            <p:fltVal val="0"/>
                                          </p:val>
                                        </p:tav>
                                        <p:tav tm="100000">
                                          <p:val>
                                            <p:strVal val="#ppt_w"/>
                                          </p:val>
                                        </p:tav>
                                      </p:tavLst>
                                    </p:anim>
                                    <p:anim calcmode="lin" valueType="num">
                                      <p:cBhvr>
                                        <p:cTn id="15" dur="500" fill="hold"/>
                                        <p:tgtEl>
                                          <p:spTgt spid="15375"/>
                                        </p:tgtEl>
                                        <p:attrNameLst>
                                          <p:attrName>ppt_h</p:attrName>
                                        </p:attrNameLst>
                                      </p:cBhvr>
                                      <p:tavLst>
                                        <p:tav tm="0">
                                          <p:val>
                                            <p:fltVal val="0"/>
                                          </p:val>
                                        </p:tav>
                                        <p:tav tm="100000">
                                          <p:val>
                                            <p:strVal val="#ppt_h"/>
                                          </p:val>
                                        </p:tav>
                                      </p:tavLst>
                                    </p:anim>
                                    <p:animEffect transition="in" filter="fade">
                                      <p:cBhvr>
                                        <p:cTn id="16" dur="500"/>
                                        <p:tgtEl>
                                          <p:spTgt spid="1537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0" fill="hold" grpId="1" nodeType="clickEffect">
                                  <p:stCondLst>
                                    <p:cond delay="0"/>
                                  </p:stCondLst>
                                  <p:childTnLst>
                                    <p:anim calcmode="lin" valueType="num">
                                      <p:cBhvr>
                                        <p:cTn id="20" dur="500"/>
                                        <p:tgtEl>
                                          <p:spTgt spid="15374"/>
                                        </p:tgtEl>
                                        <p:attrNameLst>
                                          <p:attrName>ppt_w</p:attrName>
                                        </p:attrNameLst>
                                      </p:cBhvr>
                                      <p:tavLst>
                                        <p:tav tm="0">
                                          <p:val>
                                            <p:strVal val="ppt_w"/>
                                          </p:val>
                                        </p:tav>
                                        <p:tav tm="100000">
                                          <p:val>
                                            <p:fltVal val="0"/>
                                          </p:val>
                                        </p:tav>
                                      </p:tavLst>
                                    </p:anim>
                                    <p:anim calcmode="lin" valueType="num">
                                      <p:cBhvr>
                                        <p:cTn id="21" dur="500"/>
                                        <p:tgtEl>
                                          <p:spTgt spid="15374"/>
                                        </p:tgtEl>
                                        <p:attrNameLst>
                                          <p:attrName>ppt_h</p:attrName>
                                        </p:attrNameLst>
                                      </p:cBhvr>
                                      <p:tavLst>
                                        <p:tav tm="0">
                                          <p:val>
                                            <p:strVal val="ppt_h"/>
                                          </p:val>
                                        </p:tav>
                                        <p:tav tm="100000">
                                          <p:val>
                                            <p:fltVal val="0"/>
                                          </p:val>
                                        </p:tav>
                                      </p:tavLst>
                                    </p:anim>
                                    <p:animEffect transition="out" filter="fade">
                                      <p:cBhvr>
                                        <p:cTn id="22" dur="500"/>
                                        <p:tgtEl>
                                          <p:spTgt spid="15374"/>
                                        </p:tgtEl>
                                      </p:cBhvr>
                                    </p:animEffect>
                                    <p:set>
                                      <p:cBhvr>
                                        <p:cTn id="23" dur="1" fill="hold">
                                          <p:stCondLst>
                                            <p:cond delay="499"/>
                                          </p:stCondLst>
                                        </p:cTn>
                                        <p:tgtEl>
                                          <p:spTgt spid="15374"/>
                                        </p:tgtEl>
                                        <p:attrNameLst>
                                          <p:attrName>style.visibility</p:attrName>
                                        </p:attrNameLst>
                                      </p:cBhvr>
                                      <p:to>
                                        <p:strVal val="hidden"/>
                                      </p:to>
                                    </p:set>
                                  </p:childTnLst>
                                </p:cTn>
                              </p:par>
                              <p:par>
                                <p:cTn id="24" presetID="53" presetClass="exit" presetSubtype="0" fill="hold" grpId="1" nodeType="withEffect">
                                  <p:stCondLst>
                                    <p:cond delay="0"/>
                                  </p:stCondLst>
                                  <p:childTnLst>
                                    <p:anim calcmode="lin" valueType="num">
                                      <p:cBhvr>
                                        <p:cTn id="25" dur="500"/>
                                        <p:tgtEl>
                                          <p:spTgt spid="15375"/>
                                        </p:tgtEl>
                                        <p:attrNameLst>
                                          <p:attrName>ppt_w</p:attrName>
                                        </p:attrNameLst>
                                      </p:cBhvr>
                                      <p:tavLst>
                                        <p:tav tm="0">
                                          <p:val>
                                            <p:strVal val="ppt_w"/>
                                          </p:val>
                                        </p:tav>
                                        <p:tav tm="100000">
                                          <p:val>
                                            <p:fltVal val="0"/>
                                          </p:val>
                                        </p:tav>
                                      </p:tavLst>
                                    </p:anim>
                                    <p:anim calcmode="lin" valueType="num">
                                      <p:cBhvr>
                                        <p:cTn id="26" dur="500"/>
                                        <p:tgtEl>
                                          <p:spTgt spid="15375"/>
                                        </p:tgtEl>
                                        <p:attrNameLst>
                                          <p:attrName>ppt_h</p:attrName>
                                        </p:attrNameLst>
                                      </p:cBhvr>
                                      <p:tavLst>
                                        <p:tav tm="0">
                                          <p:val>
                                            <p:strVal val="ppt_h"/>
                                          </p:val>
                                        </p:tav>
                                        <p:tav tm="100000">
                                          <p:val>
                                            <p:fltVal val="0"/>
                                          </p:val>
                                        </p:tav>
                                      </p:tavLst>
                                    </p:anim>
                                    <p:animEffect transition="out" filter="fade">
                                      <p:cBhvr>
                                        <p:cTn id="27" dur="500"/>
                                        <p:tgtEl>
                                          <p:spTgt spid="15375"/>
                                        </p:tgtEl>
                                      </p:cBhvr>
                                    </p:animEffect>
                                    <p:set>
                                      <p:cBhvr>
                                        <p:cTn id="28" dur="1" fill="hold">
                                          <p:stCondLst>
                                            <p:cond delay="499"/>
                                          </p:stCondLst>
                                        </p:cTn>
                                        <p:tgtEl>
                                          <p:spTgt spid="153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4" grpId="0" animBg="1"/>
      <p:bldP spid="15374" grpId="1" animBg="1"/>
      <p:bldP spid="15375" grpId="0" animBg="1"/>
      <p:bldP spid="1537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715" y="1188412"/>
            <a:ext cx="5742999" cy="5669588"/>
          </a:xfrm>
        </p:spPr>
        <p:txBody>
          <a:bodyPr>
            <a:noAutofit/>
          </a:bodyPr>
          <a:lstStyle/>
          <a:p>
            <a:r>
              <a:rPr lang="en-US" sz="1800" dirty="0"/>
              <a:t>P</a:t>
            </a:r>
            <a:r>
              <a:rPr lang="en-US" sz="1800" dirty="0" smtClean="0"/>
              <a:t>roslavery </a:t>
            </a:r>
            <a:r>
              <a:rPr lang="en-US" sz="1800" dirty="0"/>
              <a:t>government </a:t>
            </a:r>
            <a:r>
              <a:rPr lang="en-US" sz="1800" dirty="0" smtClean="0"/>
              <a:t>(in Lecompton</a:t>
            </a:r>
            <a:r>
              <a:rPr lang="en-US" sz="1800" dirty="0"/>
              <a:t>) </a:t>
            </a:r>
            <a:r>
              <a:rPr lang="en-US" sz="1800" dirty="0" smtClean="0"/>
              <a:t>- wrote </a:t>
            </a:r>
            <a:r>
              <a:rPr lang="en-US" sz="1800" dirty="0"/>
              <a:t>a constitution that protected slavery.  </a:t>
            </a:r>
            <a:endParaRPr lang="en-US" sz="1800" dirty="0" smtClean="0"/>
          </a:p>
          <a:p>
            <a:pPr lvl="1"/>
            <a:r>
              <a:rPr lang="en-US" sz="2000" dirty="0"/>
              <a:t>V</a:t>
            </a:r>
            <a:r>
              <a:rPr lang="en-US" sz="2000" dirty="0" smtClean="0"/>
              <a:t>oted down</a:t>
            </a:r>
            <a:r>
              <a:rPr lang="en-US" sz="2000" dirty="0"/>
              <a:t> </a:t>
            </a:r>
            <a:r>
              <a:rPr lang="en-US" sz="2000" dirty="0" smtClean="0"/>
              <a:t>by </a:t>
            </a:r>
            <a:r>
              <a:rPr lang="en-US" sz="2000" dirty="0"/>
              <a:t>Free-</a:t>
            </a:r>
            <a:r>
              <a:rPr lang="en-US" sz="2000" dirty="0" err="1"/>
              <a:t>soilers</a:t>
            </a:r>
            <a:r>
              <a:rPr lang="en-US" sz="2000" dirty="0"/>
              <a:t> </a:t>
            </a:r>
            <a:r>
              <a:rPr lang="en-US" sz="2000" dirty="0" smtClean="0"/>
              <a:t>(greatly outnumbered </a:t>
            </a:r>
            <a:r>
              <a:rPr lang="en-US" sz="2000" dirty="0"/>
              <a:t>slave </a:t>
            </a:r>
            <a:r>
              <a:rPr lang="en-US" sz="2000" dirty="0" smtClean="0"/>
              <a:t>supporters). </a:t>
            </a:r>
          </a:p>
          <a:p>
            <a:r>
              <a:rPr lang="en-US" sz="1800" dirty="0" smtClean="0"/>
              <a:t>Pres. Buchanan - supported Lecompton Constitution</a:t>
            </a:r>
            <a:r>
              <a:rPr lang="en-US" sz="1800" dirty="0"/>
              <a:t>.</a:t>
            </a:r>
            <a:endParaRPr lang="en-US" sz="1800" dirty="0" smtClean="0"/>
          </a:p>
          <a:p>
            <a:r>
              <a:rPr lang="en-US" sz="1800" dirty="0" smtClean="0"/>
              <a:t>Stephen Douglas angry! – pro popular </a:t>
            </a:r>
            <a:r>
              <a:rPr lang="en-US" sz="1800" dirty="0"/>
              <a:t>sovereignty.  </a:t>
            </a:r>
            <a:endParaRPr lang="en-US" sz="1800" dirty="0" smtClean="0"/>
          </a:p>
          <a:p>
            <a:r>
              <a:rPr lang="en-US" sz="1800" dirty="0" smtClean="0"/>
              <a:t>Douglas - convinced </a:t>
            </a:r>
            <a:r>
              <a:rPr lang="en-US" sz="1800" dirty="0"/>
              <a:t>Congress </a:t>
            </a:r>
            <a:r>
              <a:rPr lang="en-US" sz="1800" dirty="0" smtClean="0"/>
              <a:t>to </a:t>
            </a:r>
            <a:r>
              <a:rPr lang="en-US" sz="1800" dirty="0"/>
              <a:t>authorize another </a:t>
            </a:r>
            <a:r>
              <a:rPr lang="en-US" sz="1800" b="1" dirty="0" smtClean="0"/>
              <a:t>referendum</a:t>
            </a:r>
            <a:r>
              <a:rPr lang="en-US" sz="1800" dirty="0" smtClean="0"/>
              <a:t> (population vote) </a:t>
            </a:r>
            <a:r>
              <a:rPr lang="en-US" sz="1800" dirty="0"/>
              <a:t>on </a:t>
            </a:r>
            <a:r>
              <a:rPr lang="en-US" sz="1800" dirty="0" smtClean="0"/>
              <a:t>the </a:t>
            </a:r>
            <a:r>
              <a:rPr lang="en-US" sz="1800" dirty="0"/>
              <a:t>Lecompton </a:t>
            </a:r>
            <a:r>
              <a:rPr lang="en-US" sz="1800" dirty="0" smtClean="0"/>
              <a:t>Constitution - voted </a:t>
            </a:r>
            <a:r>
              <a:rPr lang="en-US" sz="1800" dirty="0"/>
              <a:t>down again.</a:t>
            </a:r>
          </a:p>
          <a:p>
            <a:pPr lvl="1"/>
            <a:r>
              <a:rPr lang="en-US" sz="2000" dirty="0"/>
              <a:t>Northern Democrats </a:t>
            </a:r>
            <a:r>
              <a:rPr lang="en-US" sz="2000" dirty="0" smtClean="0"/>
              <a:t>- Douglas is a hero!</a:t>
            </a:r>
            <a:endParaRPr lang="en-US" sz="2000" dirty="0"/>
          </a:p>
          <a:p>
            <a:pPr lvl="1"/>
            <a:r>
              <a:rPr lang="en-US" sz="2000" dirty="0"/>
              <a:t>Southern Democrats </a:t>
            </a:r>
            <a:r>
              <a:rPr lang="en-US" sz="2000" dirty="0" smtClean="0"/>
              <a:t>- Douglas is a traitor!</a:t>
            </a:r>
            <a:endParaRPr lang="en-US" sz="2000" dirty="0"/>
          </a:p>
          <a:p>
            <a:pPr lvl="1"/>
            <a:r>
              <a:rPr lang="en-US" sz="2000" dirty="0"/>
              <a:t>Kansas was eventually admitted as a </a:t>
            </a:r>
            <a:r>
              <a:rPr lang="en-US" sz="2000" dirty="0" smtClean="0"/>
              <a:t>free </a:t>
            </a:r>
            <a:r>
              <a:rPr lang="en-US" sz="2000" dirty="0"/>
              <a:t>state in 1861.</a:t>
            </a:r>
          </a:p>
        </p:txBody>
      </p:sp>
      <p:sp>
        <p:nvSpPr>
          <p:cNvPr id="6" name="Title 1"/>
          <p:cNvSpPr txBox="1">
            <a:spLocks/>
          </p:cNvSpPr>
          <p:nvPr/>
        </p:nvSpPr>
        <p:spPr>
          <a:xfrm>
            <a:off x="0" y="-137151"/>
            <a:ext cx="9144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t>Back In Kansas - The Lecompton Constitution</a:t>
            </a:r>
            <a:endParaRPr lang="en-US" sz="4000" b="1" dirty="0"/>
          </a:p>
        </p:txBody>
      </p:sp>
      <p:pic>
        <p:nvPicPr>
          <p:cNvPr id="12290" name="Picture 2" descr="http://www.kshs.org/ksmemory/km90318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4536" y="3482778"/>
            <a:ext cx="3565376" cy="3375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7193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4572000" cy="4910328"/>
          </a:xfrm>
        </p:spPr>
        <p:txBody>
          <a:bodyPr>
            <a:normAutofit lnSpcReduction="10000"/>
          </a:bodyPr>
          <a:lstStyle/>
          <a:p>
            <a:pPr lvl="0">
              <a:buClr>
                <a:srgbClr val="D16349"/>
              </a:buClr>
            </a:pPr>
            <a:r>
              <a:rPr lang="en-US" i="1" dirty="0" smtClean="0">
                <a:solidFill>
                  <a:srgbClr val="FFFFFF"/>
                </a:solidFill>
                <a:latin typeface="Rockwell"/>
                <a:cs typeface="Rockwell"/>
              </a:rPr>
              <a:t>The Impending Crisis of the South</a:t>
            </a:r>
            <a:r>
              <a:rPr lang="en-US" dirty="0" smtClean="0">
                <a:solidFill>
                  <a:srgbClr val="FFFFFF"/>
                </a:solidFill>
                <a:latin typeface="Rockwell"/>
                <a:cs typeface="Rockwell"/>
              </a:rPr>
              <a:t>, 1857</a:t>
            </a:r>
          </a:p>
          <a:p>
            <a:pPr lvl="0">
              <a:buClr>
                <a:srgbClr val="D16349"/>
              </a:buClr>
            </a:pPr>
            <a:r>
              <a:rPr lang="en-US" dirty="0" smtClean="0">
                <a:solidFill>
                  <a:srgbClr val="FFFFFF"/>
                </a:solidFill>
                <a:latin typeface="Rockwell"/>
                <a:cs typeface="Rockwell"/>
              </a:rPr>
              <a:t>Southerner</a:t>
            </a:r>
          </a:p>
          <a:p>
            <a:pPr lvl="0">
              <a:buClr>
                <a:srgbClr val="D16349"/>
              </a:buClr>
            </a:pPr>
            <a:r>
              <a:rPr lang="en-US" dirty="0" smtClean="0">
                <a:solidFill>
                  <a:srgbClr val="FFFFFF"/>
                </a:solidFill>
                <a:latin typeface="Rockwell"/>
                <a:cs typeface="Rockwell"/>
              </a:rPr>
              <a:t>Argued that slavery was detrimental to the south</a:t>
            </a:r>
          </a:p>
          <a:p>
            <a:pPr lvl="1">
              <a:buClr>
                <a:srgbClr val="D16349"/>
              </a:buClr>
            </a:pPr>
            <a:r>
              <a:rPr lang="en-US" dirty="0" smtClean="0">
                <a:solidFill>
                  <a:srgbClr val="FFFFFF"/>
                </a:solidFill>
                <a:latin typeface="Rockwell"/>
                <a:cs typeface="Rockwell"/>
              </a:rPr>
              <a:t>Slaveholders oppressed poor whites as well as blacks</a:t>
            </a:r>
          </a:p>
          <a:p>
            <a:pPr lvl="1">
              <a:buClr>
                <a:srgbClr val="D16349"/>
              </a:buClr>
            </a:pPr>
            <a:r>
              <a:rPr lang="en-US" dirty="0">
                <a:solidFill>
                  <a:srgbClr val="FFFFFF"/>
                </a:solidFill>
                <a:latin typeface="Rockwell"/>
                <a:cs typeface="Rockwell"/>
              </a:rPr>
              <a:t>P</a:t>
            </a:r>
            <a:r>
              <a:rPr lang="en-US" dirty="0" smtClean="0">
                <a:solidFill>
                  <a:srgbClr val="FFFFFF"/>
                </a:solidFill>
                <a:latin typeface="Rockwell"/>
                <a:cs typeface="Rockwell"/>
              </a:rPr>
              <a:t>lantation system stymied economic development</a:t>
            </a:r>
          </a:p>
        </p:txBody>
      </p:sp>
      <p:sp>
        <p:nvSpPr>
          <p:cNvPr id="4" name="Title 3"/>
          <p:cNvSpPr>
            <a:spLocks noGrp="1"/>
          </p:cNvSpPr>
          <p:nvPr>
            <p:ph type="title"/>
          </p:nvPr>
        </p:nvSpPr>
        <p:spPr/>
        <p:txBody>
          <a:bodyPr/>
          <a:lstStyle/>
          <a:p>
            <a:pPr algn="l"/>
            <a:r>
              <a:rPr lang="en-US" dirty="0" smtClean="0"/>
              <a:t>Hinton R. Helper</a:t>
            </a:r>
            <a:endParaRPr lang="en-US" dirty="0"/>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46" t="16403" r="19104" b="10077"/>
          <a:stretch/>
        </p:blipFill>
        <p:spPr bwMode="auto">
          <a:xfrm>
            <a:off x="5115232" y="1781033"/>
            <a:ext cx="3733066" cy="477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08244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225" y="1905000"/>
            <a:ext cx="658177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2706" name="Rectangle 11"/>
          <p:cNvSpPr>
            <a:spLocks noChangeArrowheads="1"/>
          </p:cNvSpPr>
          <p:nvPr/>
        </p:nvSpPr>
        <p:spPr bwMode="auto">
          <a:xfrm rot="940183">
            <a:off x="2398713" y="5160963"/>
            <a:ext cx="2703512" cy="658812"/>
          </a:xfrm>
          <a:prstGeom prst="rect">
            <a:avLst/>
          </a:prstGeom>
          <a:solidFill>
            <a:schemeClr val="bg1"/>
          </a:solidFill>
          <a:ln w="9525">
            <a:solidFill>
              <a:schemeClr val="bg1"/>
            </a:solidFill>
            <a:round/>
            <a:headEnd/>
            <a:tailEnd/>
          </a:ln>
        </p:spPr>
        <p:txBody>
          <a:bodyPr/>
          <a:lstStyle/>
          <a:p>
            <a:endParaRPr lang="en-US"/>
          </a:p>
        </p:txBody>
      </p:sp>
      <p:sp>
        <p:nvSpPr>
          <p:cNvPr id="72707" name="Rectangle 12"/>
          <p:cNvSpPr>
            <a:spLocks noChangeArrowheads="1"/>
          </p:cNvSpPr>
          <p:nvPr/>
        </p:nvSpPr>
        <p:spPr bwMode="auto">
          <a:xfrm>
            <a:off x="2028825" y="4668838"/>
            <a:ext cx="895350" cy="917575"/>
          </a:xfrm>
          <a:prstGeom prst="rect">
            <a:avLst/>
          </a:prstGeom>
          <a:solidFill>
            <a:schemeClr val="bg1"/>
          </a:solidFill>
          <a:ln w="9525">
            <a:solidFill>
              <a:schemeClr val="bg1"/>
            </a:solidFill>
            <a:round/>
            <a:headEnd/>
            <a:tailEnd/>
          </a:ln>
        </p:spPr>
        <p:txBody>
          <a:bodyPr/>
          <a:lstStyle/>
          <a:p>
            <a:endParaRPr lang="en-US"/>
          </a:p>
        </p:txBody>
      </p:sp>
      <p:sp>
        <p:nvSpPr>
          <p:cNvPr id="72708" name="Rectangle 13"/>
          <p:cNvSpPr>
            <a:spLocks noChangeArrowheads="1"/>
          </p:cNvSpPr>
          <p:nvPr/>
        </p:nvSpPr>
        <p:spPr bwMode="auto">
          <a:xfrm>
            <a:off x="2028825" y="5149850"/>
            <a:ext cx="2425700" cy="917575"/>
          </a:xfrm>
          <a:prstGeom prst="rect">
            <a:avLst/>
          </a:prstGeom>
          <a:solidFill>
            <a:schemeClr val="bg1"/>
          </a:solidFill>
          <a:ln w="9525">
            <a:solidFill>
              <a:schemeClr val="bg1"/>
            </a:solidFill>
            <a:round/>
            <a:headEnd/>
            <a:tailEnd/>
          </a:ln>
        </p:spPr>
        <p:txBody>
          <a:bodyPr/>
          <a:lstStyle/>
          <a:p>
            <a:endParaRPr lang="en-US"/>
          </a:p>
        </p:txBody>
      </p:sp>
      <p:pic>
        <p:nvPicPr>
          <p:cNvPr id="72709" name="Picture 4" descr="politics-antebell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AutoShape 7"/>
          <p:cNvSpPr>
            <a:spLocks/>
          </p:cNvSpPr>
          <p:nvPr/>
        </p:nvSpPr>
        <p:spPr bwMode="auto">
          <a:xfrm rot="-5400000">
            <a:off x="6972300" y="5524500"/>
            <a:ext cx="381000" cy="1219200"/>
          </a:xfrm>
          <a:prstGeom prst="rightBrace">
            <a:avLst>
              <a:gd name="adj1" fmla="val 26667"/>
              <a:gd name="adj2" fmla="val 50000"/>
            </a:avLst>
          </a:prstGeom>
          <a:noFill/>
          <a:ln w="762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4520" name="AutoShape 5"/>
          <p:cNvSpPr>
            <a:spLocks/>
          </p:cNvSpPr>
          <p:nvPr/>
        </p:nvSpPr>
        <p:spPr bwMode="auto">
          <a:xfrm rot="-5400000">
            <a:off x="7962900" y="5753100"/>
            <a:ext cx="381000" cy="762000"/>
          </a:xfrm>
          <a:prstGeom prst="rightBrace">
            <a:avLst>
              <a:gd name="adj1" fmla="val 16667"/>
              <a:gd name="adj2" fmla="val 50000"/>
            </a:avLst>
          </a:prstGeom>
          <a:noFill/>
          <a:ln w="76200">
            <a:solidFill>
              <a:srgbClr val="00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 name="Rectangle 3"/>
          <p:cNvSpPr/>
          <p:nvPr/>
        </p:nvSpPr>
        <p:spPr>
          <a:xfrm>
            <a:off x="1143000" y="76200"/>
            <a:ext cx="6858000" cy="991041"/>
          </a:xfrm>
          <a:prstGeom prst="rect">
            <a:avLst/>
          </a:prstGeom>
          <a:solidFill>
            <a:schemeClr val="accent1">
              <a:lumMod val="20000"/>
              <a:lumOff val="80000"/>
            </a:schemeClr>
          </a:solidFill>
          <a:ln>
            <a:solidFill>
              <a:schemeClr val="tx1"/>
            </a:solidFill>
          </a:ln>
        </p:spPr>
        <p:txBody>
          <a:bodyPr>
            <a:spAutoFit/>
          </a:bodyPr>
          <a:lstStyle/>
          <a:p>
            <a:pPr algn="ctr">
              <a:lnSpc>
                <a:spcPct val="80000"/>
              </a:lnSpc>
              <a:spcBef>
                <a:spcPts val="0"/>
              </a:spcBef>
              <a:defRPr/>
            </a:pPr>
            <a:r>
              <a:rPr lang="en-US" sz="2400" dirty="0">
                <a:solidFill>
                  <a:srgbClr val="000000"/>
                </a:solidFill>
                <a:latin typeface="Rockwell"/>
                <a:ea typeface="+mn-ea"/>
                <a:cs typeface="Rockwell"/>
              </a:rPr>
              <a:t>In 1857, a slave named Dred Scott </a:t>
            </a:r>
            <a:br>
              <a:rPr lang="en-US" sz="2400" dirty="0">
                <a:solidFill>
                  <a:srgbClr val="000000"/>
                </a:solidFill>
                <a:latin typeface="Rockwell"/>
                <a:ea typeface="+mn-ea"/>
                <a:cs typeface="Rockwell"/>
              </a:rPr>
            </a:br>
            <a:r>
              <a:rPr lang="en-US" sz="2400" dirty="0">
                <a:solidFill>
                  <a:srgbClr val="000000"/>
                </a:solidFill>
                <a:latin typeface="Rockwell"/>
                <a:ea typeface="+mn-ea"/>
                <a:cs typeface="Rockwell"/>
              </a:rPr>
              <a:t>sued for his freedom after traveling with </a:t>
            </a:r>
            <a:br>
              <a:rPr lang="en-US" sz="2400" dirty="0">
                <a:solidFill>
                  <a:srgbClr val="000000"/>
                </a:solidFill>
                <a:latin typeface="Rockwell"/>
                <a:ea typeface="+mn-ea"/>
                <a:cs typeface="Rockwell"/>
              </a:rPr>
            </a:br>
            <a:r>
              <a:rPr lang="en-US" sz="2400" dirty="0">
                <a:solidFill>
                  <a:srgbClr val="000000"/>
                </a:solidFill>
                <a:latin typeface="Rockwell"/>
                <a:ea typeface="+mn-ea"/>
                <a:cs typeface="Rockwell"/>
              </a:rPr>
              <a:t>his master from Missouri to Wisconsin</a:t>
            </a:r>
          </a:p>
        </p:txBody>
      </p:sp>
      <p:pic>
        <p:nvPicPr>
          <p:cNvPr id="7271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19200"/>
            <a:ext cx="33051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2895600" y="1481138"/>
            <a:ext cx="6096000" cy="695575"/>
          </a:xfrm>
          <a:prstGeom prst="rect">
            <a:avLst/>
          </a:prstGeom>
          <a:solidFill>
            <a:srgbClr val="FFFF99"/>
          </a:solidFill>
          <a:ln w="9525">
            <a:solidFill>
              <a:schemeClr val="tx1"/>
            </a:solidFill>
            <a:miter lim="800000"/>
            <a:headEnd/>
            <a:tailEnd/>
          </a:ln>
        </p:spPr>
        <p:txBody>
          <a:bodyPr>
            <a:spAutoFit/>
          </a:bodyPr>
          <a:lstStyle/>
          <a:p>
            <a:pPr algn="ctr">
              <a:lnSpc>
                <a:spcPct val="80000"/>
              </a:lnSpc>
            </a:pPr>
            <a:r>
              <a:rPr lang="en-US" sz="2400">
                <a:solidFill>
                  <a:srgbClr val="000000"/>
                </a:solidFill>
                <a:latin typeface="Rockwell"/>
                <a:cs typeface="Rockwell"/>
              </a:rPr>
              <a:t>The Dred Scott case presented the Supreme Court with two questions</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rcRect l="5699" b="6531"/>
          <a:stretch>
            <a:fillRect/>
          </a:stretch>
        </p:blipFill>
        <p:spPr bwMode="auto">
          <a:xfrm>
            <a:off x="2698750" y="2438400"/>
            <a:ext cx="431165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5" name="AutoShape 6"/>
          <p:cNvSpPr>
            <a:spLocks/>
          </p:cNvSpPr>
          <p:nvPr/>
        </p:nvSpPr>
        <p:spPr bwMode="auto">
          <a:xfrm rot="-5400000">
            <a:off x="3352800" y="3124200"/>
            <a:ext cx="457200" cy="5943600"/>
          </a:xfrm>
          <a:prstGeom prst="rightBrace">
            <a:avLst>
              <a:gd name="adj1" fmla="val 108333"/>
              <a:gd name="adj2" fmla="val 50000"/>
            </a:avLst>
          </a:prstGeom>
          <a:noFill/>
          <a:ln w="762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 name="Rectangle 25"/>
          <p:cNvSpPr>
            <a:spLocks noChangeArrowheads="1"/>
          </p:cNvSpPr>
          <p:nvPr/>
        </p:nvSpPr>
        <p:spPr bwMode="auto">
          <a:xfrm>
            <a:off x="6054725" y="2438400"/>
            <a:ext cx="2936875" cy="1286506"/>
          </a:xfrm>
          <a:prstGeom prst="rect">
            <a:avLst/>
          </a:prstGeom>
          <a:solidFill>
            <a:srgbClr val="FFCC99"/>
          </a:solidFill>
          <a:ln w="9525">
            <a:solidFill>
              <a:schemeClr val="tx1"/>
            </a:solidFill>
            <a:miter lim="800000"/>
            <a:headEnd/>
            <a:tailEnd/>
          </a:ln>
        </p:spPr>
        <p:txBody>
          <a:bodyPr>
            <a:spAutoFit/>
          </a:bodyPr>
          <a:lstStyle/>
          <a:p>
            <a:pPr algn="ctr">
              <a:lnSpc>
                <a:spcPct val="80000"/>
              </a:lnSpc>
            </a:pPr>
            <a:r>
              <a:rPr lang="en-US" sz="2400">
                <a:solidFill>
                  <a:srgbClr val="000000"/>
                </a:solidFill>
                <a:latin typeface="Rockwell"/>
                <a:cs typeface="Rockwell"/>
              </a:rPr>
              <a:t>Does Congress have the power to decide on slavery in the territories? </a:t>
            </a:r>
          </a:p>
        </p:txBody>
      </p:sp>
      <p:sp>
        <p:nvSpPr>
          <p:cNvPr id="27" name="Rectangle 26"/>
          <p:cNvSpPr>
            <a:spLocks noChangeArrowheads="1"/>
          </p:cNvSpPr>
          <p:nvPr/>
        </p:nvSpPr>
        <p:spPr bwMode="auto">
          <a:xfrm>
            <a:off x="6054725" y="4592638"/>
            <a:ext cx="2963863" cy="991041"/>
          </a:xfrm>
          <a:prstGeom prst="rect">
            <a:avLst/>
          </a:prstGeom>
          <a:solidFill>
            <a:srgbClr val="CCCCFF"/>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Is the Missouri Compromise constitutional?  </a:t>
            </a:r>
          </a:p>
        </p:txBody>
      </p:sp>
      <p:sp>
        <p:nvSpPr>
          <p:cNvPr id="72719" name="AutoShape 8"/>
          <p:cNvSpPr>
            <a:spLocks noChangeArrowheads="1"/>
          </p:cNvSpPr>
          <p:nvPr/>
        </p:nvSpPr>
        <p:spPr bwMode="auto">
          <a:xfrm>
            <a:off x="7620000" y="5791200"/>
            <a:ext cx="685800" cy="762000"/>
          </a:xfrm>
          <a:custGeom>
            <a:avLst/>
            <a:gdLst>
              <a:gd name="T0" fmla="*/ 1 w 685800"/>
              <a:gd name="T1" fmla="*/ 291057 h 762000"/>
              <a:gd name="T2" fmla="*/ 261954 w 685800"/>
              <a:gd name="T3" fmla="*/ 291059 h 762000"/>
              <a:gd name="T4" fmla="*/ 342900 w 685800"/>
              <a:gd name="T5" fmla="*/ 0 h 762000"/>
              <a:gd name="T6" fmla="*/ 423846 w 685800"/>
              <a:gd name="T7" fmla="*/ 291059 h 762000"/>
              <a:gd name="T8" fmla="*/ 685799 w 685800"/>
              <a:gd name="T9" fmla="*/ 291057 h 762000"/>
              <a:gd name="T10" fmla="*/ 473874 w 685800"/>
              <a:gd name="T11" fmla="*/ 470940 h 762000"/>
              <a:gd name="T12" fmla="*/ 554823 w 685800"/>
              <a:gd name="T13" fmla="*/ 761998 h 762000"/>
              <a:gd name="T14" fmla="*/ 342900 w 685800"/>
              <a:gd name="T15" fmla="*/ 582112 h 762000"/>
              <a:gd name="T16" fmla="*/ 130977 w 685800"/>
              <a:gd name="T17" fmla="*/ 761998 h 762000"/>
              <a:gd name="T18" fmla="*/ 211926 w 685800"/>
              <a:gd name="T19" fmla="*/ 470940 h 762000"/>
              <a:gd name="T20" fmla="*/ 1 w 685800"/>
              <a:gd name="T21" fmla="*/ 291057 h 762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5800" h="762000">
                <a:moveTo>
                  <a:pt x="1" y="291057"/>
                </a:moveTo>
                <a:lnTo>
                  <a:pt x="261954" y="291059"/>
                </a:lnTo>
                <a:lnTo>
                  <a:pt x="342900" y="0"/>
                </a:lnTo>
                <a:lnTo>
                  <a:pt x="423846" y="291059"/>
                </a:lnTo>
                <a:lnTo>
                  <a:pt x="685799" y="291057"/>
                </a:lnTo>
                <a:lnTo>
                  <a:pt x="473874" y="470940"/>
                </a:lnTo>
                <a:lnTo>
                  <a:pt x="554823" y="761998"/>
                </a:lnTo>
                <a:lnTo>
                  <a:pt x="342900" y="582112"/>
                </a:lnTo>
                <a:lnTo>
                  <a:pt x="130977" y="761998"/>
                </a:lnTo>
                <a:lnTo>
                  <a:pt x="211926" y="470940"/>
                </a:lnTo>
                <a:lnTo>
                  <a:pt x="1" y="291057"/>
                </a:lnTo>
                <a:close/>
              </a:path>
            </a:pathLst>
          </a:cu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1433274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54102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4754" name="Right Triangle 2"/>
          <p:cNvSpPr>
            <a:spLocks noChangeArrowheads="1"/>
          </p:cNvSpPr>
          <p:nvPr/>
        </p:nvSpPr>
        <p:spPr bwMode="auto">
          <a:xfrm>
            <a:off x="76200" y="2057400"/>
            <a:ext cx="2819400" cy="1387475"/>
          </a:xfrm>
          <a:prstGeom prst="rtTriangle">
            <a:avLst/>
          </a:prstGeom>
          <a:solidFill>
            <a:schemeClr val="bg1"/>
          </a:solidFill>
          <a:ln w="9525">
            <a:solidFill>
              <a:schemeClr val="bg1"/>
            </a:solidFill>
            <a:round/>
            <a:headEnd/>
            <a:tailEnd/>
          </a:ln>
        </p:spPr>
        <p:txBody>
          <a:bodyPr/>
          <a:lstStyle/>
          <a:p>
            <a:endParaRPr lang="en-US"/>
          </a:p>
        </p:txBody>
      </p:sp>
      <p:sp>
        <p:nvSpPr>
          <p:cNvPr id="74755" name="Right Triangle 16"/>
          <p:cNvSpPr>
            <a:spLocks noChangeArrowheads="1"/>
          </p:cNvSpPr>
          <p:nvPr/>
        </p:nvSpPr>
        <p:spPr bwMode="auto">
          <a:xfrm rot="-1978333">
            <a:off x="1682750" y="2622550"/>
            <a:ext cx="573088" cy="593725"/>
          </a:xfrm>
          <a:prstGeom prst="rtTriangle">
            <a:avLst/>
          </a:prstGeom>
          <a:solidFill>
            <a:schemeClr val="bg1"/>
          </a:solidFill>
          <a:ln w="9525">
            <a:solidFill>
              <a:schemeClr val="bg1"/>
            </a:solidFill>
            <a:round/>
            <a:headEnd/>
            <a:tailEnd/>
          </a:ln>
        </p:spPr>
        <p:txBody>
          <a:bodyPr/>
          <a:lstStyle/>
          <a:p>
            <a:endParaRPr lang="en-US"/>
          </a:p>
        </p:txBody>
      </p:sp>
      <p:pic>
        <p:nvPicPr>
          <p:cNvPr id="74756" name="Picture 4" descr="politics-antebell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AutoShape 5"/>
          <p:cNvSpPr>
            <a:spLocks/>
          </p:cNvSpPr>
          <p:nvPr/>
        </p:nvSpPr>
        <p:spPr bwMode="auto">
          <a:xfrm rot="-5400000">
            <a:off x="7962900" y="5753100"/>
            <a:ext cx="381000" cy="762000"/>
          </a:xfrm>
          <a:prstGeom prst="rightBrace">
            <a:avLst>
              <a:gd name="adj1" fmla="val 16667"/>
              <a:gd name="adj2" fmla="val 50000"/>
            </a:avLst>
          </a:prstGeom>
          <a:noFill/>
          <a:ln w="76200">
            <a:solidFill>
              <a:srgbClr val="00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6567" name="AutoShape 6"/>
          <p:cNvSpPr>
            <a:spLocks/>
          </p:cNvSpPr>
          <p:nvPr/>
        </p:nvSpPr>
        <p:spPr bwMode="auto">
          <a:xfrm rot="-5400000">
            <a:off x="3352800" y="3124200"/>
            <a:ext cx="457200" cy="5943600"/>
          </a:xfrm>
          <a:prstGeom prst="rightBrace">
            <a:avLst>
              <a:gd name="adj1" fmla="val 108333"/>
              <a:gd name="adj2" fmla="val 50000"/>
            </a:avLst>
          </a:prstGeom>
          <a:noFill/>
          <a:ln w="76200">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6568" name="AutoShape 7"/>
          <p:cNvSpPr>
            <a:spLocks/>
          </p:cNvSpPr>
          <p:nvPr/>
        </p:nvSpPr>
        <p:spPr bwMode="auto">
          <a:xfrm rot="-5400000">
            <a:off x="6972300" y="5524500"/>
            <a:ext cx="381000" cy="1219200"/>
          </a:xfrm>
          <a:prstGeom prst="rightBrace">
            <a:avLst>
              <a:gd name="adj1" fmla="val 26667"/>
              <a:gd name="adj2" fmla="val 50000"/>
            </a:avLst>
          </a:prstGeom>
          <a:noFill/>
          <a:ln w="762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4760" name="AutoShape 8"/>
          <p:cNvSpPr>
            <a:spLocks noChangeArrowheads="1"/>
          </p:cNvSpPr>
          <p:nvPr/>
        </p:nvSpPr>
        <p:spPr bwMode="auto">
          <a:xfrm>
            <a:off x="7620000" y="5791200"/>
            <a:ext cx="685800" cy="762000"/>
          </a:xfrm>
          <a:custGeom>
            <a:avLst/>
            <a:gdLst>
              <a:gd name="T0" fmla="*/ 1 w 685800"/>
              <a:gd name="T1" fmla="*/ 291057 h 762000"/>
              <a:gd name="T2" fmla="*/ 261954 w 685800"/>
              <a:gd name="T3" fmla="*/ 291059 h 762000"/>
              <a:gd name="T4" fmla="*/ 342900 w 685800"/>
              <a:gd name="T5" fmla="*/ 0 h 762000"/>
              <a:gd name="T6" fmla="*/ 423846 w 685800"/>
              <a:gd name="T7" fmla="*/ 291059 h 762000"/>
              <a:gd name="T8" fmla="*/ 685799 w 685800"/>
              <a:gd name="T9" fmla="*/ 291057 h 762000"/>
              <a:gd name="T10" fmla="*/ 473874 w 685800"/>
              <a:gd name="T11" fmla="*/ 470940 h 762000"/>
              <a:gd name="T12" fmla="*/ 554823 w 685800"/>
              <a:gd name="T13" fmla="*/ 761998 h 762000"/>
              <a:gd name="T14" fmla="*/ 342900 w 685800"/>
              <a:gd name="T15" fmla="*/ 582112 h 762000"/>
              <a:gd name="T16" fmla="*/ 130977 w 685800"/>
              <a:gd name="T17" fmla="*/ 761998 h 762000"/>
              <a:gd name="T18" fmla="*/ 211926 w 685800"/>
              <a:gd name="T19" fmla="*/ 470940 h 762000"/>
              <a:gd name="T20" fmla="*/ 1 w 685800"/>
              <a:gd name="T21" fmla="*/ 291057 h 762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5800" h="762000">
                <a:moveTo>
                  <a:pt x="1" y="291057"/>
                </a:moveTo>
                <a:lnTo>
                  <a:pt x="261954" y="291059"/>
                </a:lnTo>
                <a:lnTo>
                  <a:pt x="342900" y="0"/>
                </a:lnTo>
                <a:lnTo>
                  <a:pt x="423846" y="291059"/>
                </a:lnTo>
                <a:lnTo>
                  <a:pt x="685799" y="291057"/>
                </a:lnTo>
                <a:lnTo>
                  <a:pt x="473874" y="470940"/>
                </a:lnTo>
                <a:lnTo>
                  <a:pt x="554823" y="761998"/>
                </a:lnTo>
                <a:lnTo>
                  <a:pt x="342900" y="582112"/>
                </a:lnTo>
                <a:lnTo>
                  <a:pt x="130977" y="761998"/>
                </a:lnTo>
                <a:lnTo>
                  <a:pt x="211926" y="470940"/>
                </a:lnTo>
                <a:lnTo>
                  <a:pt x="1" y="291057"/>
                </a:lnTo>
                <a:close/>
              </a:path>
            </a:pathLst>
          </a:custGeom>
          <a:solidFill>
            <a:srgbClr val="00FF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 name="Rectangle 4"/>
          <p:cNvSpPr>
            <a:spLocks noChangeArrowheads="1"/>
          </p:cNvSpPr>
          <p:nvPr/>
        </p:nvSpPr>
        <p:spPr bwMode="auto">
          <a:xfrm>
            <a:off x="5410200" y="120650"/>
            <a:ext cx="3657600" cy="991041"/>
          </a:xfrm>
          <a:prstGeom prst="rect">
            <a:avLst/>
          </a:prstGeom>
          <a:solidFill>
            <a:srgbClr val="FFCCFF"/>
          </a:solidFill>
          <a:ln w="9525">
            <a:solidFill>
              <a:schemeClr val="tx1"/>
            </a:solidFill>
            <a:miter lim="800000"/>
            <a:headEnd/>
            <a:tailEnd/>
          </a:ln>
        </p:spPr>
        <p:txBody>
          <a:bodyPr>
            <a:spAutoFit/>
          </a:bodyPr>
          <a:lstStyle/>
          <a:p>
            <a:pPr algn="ctr">
              <a:lnSpc>
                <a:spcPct val="80000"/>
              </a:lnSpc>
            </a:pPr>
            <a:r>
              <a:rPr lang="en-US" sz="2400" dirty="0">
                <a:solidFill>
                  <a:srgbClr val="000000"/>
                </a:solidFill>
                <a:latin typeface="Rockwell"/>
                <a:cs typeface="Rockwell"/>
              </a:rPr>
              <a:t>In</a:t>
            </a:r>
            <a:r>
              <a:rPr lang="en-US" sz="2400" i="1" dirty="0">
                <a:solidFill>
                  <a:srgbClr val="000000"/>
                </a:solidFill>
                <a:latin typeface="Rockwell"/>
                <a:cs typeface="Rockwell"/>
              </a:rPr>
              <a:t> Dred Scott v. Sanford</a:t>
            </a:r>
            <a:r>
              <a:rPr lang="en-US" sz="2400" dirty="0">
                <a:solidFill>
                  <a:srgbClr val="000000"/>
                </a:solidFill>
                <a:latin typeface="Rockwell"/>
                <a:cs typeface="Rockwell"/>
              </a:rPr>
              <a:t> (1857), the Supreme Court ruled</a:t>
            </a:r>
          </a:p>
        </p:txBody>
      </p:sp>
      <p:sp>
        <p:nvSpPr>
          <p:cNvPr id="6" name="Rectangle 5"/>
          <p:cNvSpPr>
            <a:spLocks noChangeArrowheads="1"/>
          </p:cNvSpPr>
          <p:nvPr/>
        </p:nvSpPr>
        <p:spPr bwMode="auto">
          <a:xfrm>
            <a:off x="5410200" y="1416050"/>
            <a:ext cx="3657600" cy="991041"/>
          </a:xfrm>
          <a:prstGeom prst="rect">
            <a:avLst/>
          </a:prstGeom>
          <a:solidFill>
            <a:srgbClr val="FFFF99"/>
          </a:solidFill>
          <a:ln w="9525">
            <a:solidFill>
              <a:schemeClr val="tx1"/>
            </a:solidFill>
            <a:miter lim="800000"/>
            <a:headEnd/>
            <a:tailEnd/>
          </a:ln>
        </p:spPr>
        <p:txBody>
          <a:bodyPr>
            <a:spAutoFit/>
          </a:bodyPr>
          <a:lstStyle/>
          <a:p>
            <a:pPr algn="ctr">
              <a:lnSpc>
                <a:spcPct val="80000"/>
              </a:lnSpc>
              <a:buSzPct val="75000"/>
            </a:pPr>
            <a:r>
              <a:rPr lang="en-US" sz="2400">
                <a:solidFill>
                  <a:srgbClr val="000000"/>
                </a:solidFill>
                <a:latin typeface="Rockwell"/>
                <a:cs typeface="Rockwell"/>
              </a:rPr>
              <a:t>Dred Scott had no right to sue because blacks are not citizens</a:t>
            </a:r>
          </a:p>
        </p:txBody>
      </p:sp>
      <p:sp>
        <p:nvSpPr>
          <p:cNvPr id="7" name="Rectangle 6"/>
          <p:cNvSpPr>
            <a:spLocks noChangeArrowheads="1"/>
          </p:cNvSpPr>
          <p:nvPr/>
        </p:nvSpPr>
        <p:spPr bwMode="auto">
          <a:xfrm>
            <a:off x="5410200" y="2711450"/>
            <a:ext cx="3625850" cy="2172902"/>
          </a:xfrm>
          <a:prstGeom prst="rect">
            <a:avLst/>
          </a:prstGeom>
          <a:solidFill>
            <a:srgbClr val="CCFFCC"/>
          </a:solidFill>
          <a:ln w="9525">
            <a:solidFill>
              <a:schemeClr val="tx1"/>
            </a:solidFill>
            <a:miter lim="800000"/>
            <a:headEnd/>
            <a:tailEnd/>
          </a:ln>
        </p:spPr>
        <p:txBody>
          <a:bodyPr>
            <a:spAutoFit/>
          </a:bodyPr>
          <a:lstStyle/>
          <a:p>
            <a:pPr algn="ctr">
              <a:lnSpc>
                <a:spcPct val="80000"/>
              </a:lnSpc>
              <a:buSzPct val="75000"/>
            </a:pPr>
            <a:r>
              <a:rPr lang="en-US" sz="2400">
                <a:solidFill>
                  <a:srgbClr val="000000"/>
                </a:solidFill>
                <a:latin typeface="Rockwell"/>
                <a:cs typeface="Rockwell"/>
              </a:rPr>
              <a:t>Congress did not have the power to stop slavery in western territories so the Missouri Compromise was unconstitutional</a:t>
            </a:r>
          </a:p>
        </p:txBody>
      </p:sp>
      <p:pic>
        <p:nvPicPr>
          <p:cNvPr id="74764"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325813"/>
            <a:ext cx="55626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5562600"/>
            <a:ext cx="1490663" cy="123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657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2185988"/>
            <a:ext cx="1358900" cy="125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Rectangle 7"/>
          <p:cNvSpPr>
            <a:spLocks noChangeArrowheads="1"/>
          </p:cNvSpPr>
          <p:nvPr/>
        </p:nvSpPr>
        <p:spPr bwMode="auto">
          <a:xfrm>
            <a:off x="5410200" y="5141913"/>
            <a:ext cx="3625850" cy="695575"/>
          </a:xfrm>
          <a:prstGeom prst="rect">
            <a:avLst/>
          </a:prstGeom>
          <a:solidFill>
            <a:srgbClr val="FFCC99"/>
          </a:solidFill>
          <a:ln w="9525">
            <a:solidFill>
              <a:schemeClr val="tx1"/>
            </a:solidFill>
            <a:miter lim="800000"/>
            <a:headEnd/>
            <a:tailEnd/>
          </a:ln>
        </p:spPr>
        <p:txBody>
          <a:bodyPr>
            <a:spAutoFit/>
          </a:bodyPr>
          <a:lstStyle/>
          <a:p>
            <a:pPr algn="ctr">
              <a:lnSpc>
                <a:spcPct val="80000"/>
              </a:lnSpc>
              <a:buSzPct val="75000"/>
            </a:pPr>
            <a:r>
              <a:rPr lang="en-US" sz="2400" dirty="0">
                <a:solidFill>
                  <a:srgbClr val="000000"/>
                </a:solidFill>
                <a:latin typeface="Rockwell"/>
                <a:cs typeface="Rockwell"/>
              </a:rPr>
              <a:t>Northern abolitionists were furious</a:t>
            </a:r>
          </a:p>
        </p:txBody>
      </p:sp>
    </p:spTree>
    <p:extLst>
      <p:ext uri="{BB962C8B-B14F-4D97-AF65-F5344CB8AC3E}">
        <p14:creationId xmlns:p14="http://schemas.microsoft.com/office/powerpoint/2010/main" val="2974963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4222" y="2"/>
            <a:ext cx="9059778" cy="981075"/>
          </a:xfrm>
        </p:spPr>
        <p:txBody>
          <a:bodyPr>
            <a:normAutofit/>
          </a:bodyPr>
          <a:lstStyle/>
          <a:p>
            <a:pPr algn="ctr" eaLnBrk="1" hangingPunct="1">
              <a:defRPr/>
            </a:pPr>
            <a:r>
              <a:rPr lang="en-US" altLang="en-US" b="1" dirty="0" smtClean="0">
                <a:solidFill>
                  <a:srgbClr val="FFFFFF"/>
                </a:solidFill>
              </a:rPr>
              <a:t>Lincoln-Douglas Debates</a:t>
            </a:r>
          </a:p>
        </p:txBody>
      </p:sp>
      <p:sp>
        <p:nvSpPr>
          <p:cNvPr id="53251" name="Rectangle 3"/>
          <p:cNvSpPr>
            <a:spLocks noGrp="1" noChangeArrowheads="1"/>
          </p:cNvSpPr>
          <p:nvPr>
            <p:ph type="body" sz="half" idx="1"/>
          </p:nvPr>
        </p:nvSpPr>
        <p:spPr>
          <a:xfrm>
            <a:off x="84222" y="1088571"/>
            <a:ext cx="9059778" cy="5723579"/>
          </a:xfrm>
        </p:spPr>
        <p:txBody>
          <a:bodyPr>
            <a:noAutofit/>
          </a:bodyPr>
          <a:lstStyle/>
          <a:p>
            <a:pPr marL="0" indent="0">
              <a:buNone/>
              <a:defRPr/>
            </a:pPr>
            <a:r>
              <a:rPr lang="en-US" sz="2000" dirty="0">
                <a:solidFill>
                  <a:srgbClr val="FFFFFF"/>
                </a:solidFill>
              </a:rPr>
              <a:t>During this </a:t>
            </a:r>
            <a:r>
              <a:rPr lang="en-US" sz="2000" dirty="0" smtClean="0">
                <a:solidFill>
                  <a:srgbClr val="FFFFFF"/>
                </a:solidFill>
              </a:rPr>
              <a:t>crisis…Congressional </a:t>
            </a:r>
            <a:r>
              <a:rPr lang="en-US" sz="2000" dirty="0">
                <a:solidFill>
                  <a:srgbClr val="FFFFFF"/>
                </a:solidFill>
              </a:rPr>
              <a:t>elections of 1858. </a:t>
            </a:r>
            <a:endParaRPr lang="en-US" altLang="en-US" sz="2000" dirty="0" smtClean="0">
              <a:solidFill>
                <a:srgbClr val="FFFFFF"/>
              </a:solidFill>
            </a:endParaRPr>
          </a:p>
          <a:p>
            <a:pPr eaLnBrk="1" hangingPunct="1">
              <a:lnSpc>
                <a:spcPct val="90000"/>
              </a:lnSpc>
              <a:defRPr/>
            </a:pPr>
            <a:r>
              <a:rPr lang="en-US" altLang="en-US" sz="2000" dirty="0" smtClean="0">
                <a:solidFill>
                  <a:srgbClr val="FFFFFF"/>
                </a:solidFill>
              </a:rPr>
              <a:t>One important Race: Illinois </a:t>
            </a:r>
            <a:r>
              <a:rPr lang="en-US" altLang="en-US" sz="2000" dirty="0">
                <a:solidFill>
                  <a:srgbClr val="FFFFFF"/>
                </a:solidFill>
              </a:rPr>
              <a:t>Senate </a:t>
            </a:r>
            <a:r>
              <a:rPr lang="en-US" altLang="en-US" sz="2000" dirty="0" smtClean="0">
                <a:solidFill>
                  <a:srgbClr val="FFFFFF"/>
                </a:solidFill>
              </a:rPr>
              <a:t>Race.</a:t>
            </a:r>
            <a:endParaRPr lang="en-US" altLang="en-US" sz="2000" dirty="0">
              <a:solidFill>
                <a:srgbClr val="FFFFFF"/>
              </a:solidFill>
            </a:endParaRPr>
          </a:p>
          <a:p>
            <a:pPr lvl="1" eaLnBrk="1" hangingPunct="1">
              <a:lnSpc>
                <a:spcPct val="90000"/>
              </a:lnSpc>
              <a:defRPr/>
            </a:pPr>
            <a:r>
              <a:rPr lang="en-US" altLang="en-US" sz="2000" dirty="0">
                <a:solidFill>
                  <a:srgbClr val="FFFFFF"/>
                </a:solidFill>
              </a:rPr>
              <a:t>Held 7 debates around the </a:t>
            </a:r>
            <a:r>
              <a:rPr lang="en-US" altLang="en-US" sz="2000" dirty="0" smtClean="0">
                <a:solidFill>
                  <a:srgbClr val="FFFFFF"/>
                </a:solidFill>
              </a:rPr>
              <a:t>state.</a:t>
            </a:r>
            <a:endParaRPr lang="en-US" altLang="en-US" sz="2000" dirty="0">
              <a:solidFill>
                <a:srgbClr val="FFFFFF"/>
              </a:solidFill>
            </a:endParaRPr>
          </a:p>
          <a:p>
            <a:pPr eaLnBrk="1" hangingPunct="1">
              <a:lnSpc>
                <a:spcPct val="90000"/>
              </a:lnSpc>
              <a:defRPr/>
            </a:pPr>
            <a:r>
              <a:rPr lang="en-US" altLang="en-US" sz="2000" dirty="0">
                <a:solidFill>
                  <a:srgbClr val="FFFFFF"/>
                </a:solidFill>
              </a:rPr>
              <a:t>Difference between </a:t>
            </a:r>
            <a:r>
              <a:rPr lang="en-US" altLang="en-US" sz="2000" dirty="0" smtClean="0">
                <a:solidFill>
                  <a:srgbClr val="FFFFFF"/>
                </a:solidFill>
              </a:rPr>
              <a:t>candidates.</a:t>
            </a:r>
            <a:endParaRPr lang="en-US" altLang="en-US" sz="2000" dirty="0">
              <a:solidFill>
                <a:srgbClr val="FFFFFF"/>
              </a:solidFill>
            </a:endParaRPr>
          </a:p>
          <a:p>
            <a:pPr lvl="1" eaLnBrk="1" hangingPunct="1">
              <a:lnSpc>
                <a:spcPct val="90000"/>
              </a:lnSpc>
              <a:defRPr/>
            </a:pPr>
            <a:r>
              <a:rPr lang="en-US" altLang="en-US" sz="2000" dirty="0" smtClean="0">
                <a:solidFill>
                  <a:srgbClr val="FFFFFF"/>
                </a:solidFill>
              </a:rPr>
              <a:t>Democrat S. Douglas – experienced and </a:t>
            </a:r>
            <a:r>
              <a:rPr lang="en-US" altLang="en-US" sz="2000" dirty="0">
                <a:solidFill>
                  <a:srgbClr val="FFFFFF"/>
                </a:solidFill>
              </a:rPr>
              <a:t>p</a:t>
            </a:r>
            <a:r>
              <a:rPr lang="en-US" altLang="en-US" sz="2000" dirty="0" smtClean="0">
                <a:solidFill>
                  <a:srgbClr val="FFFFFF"/>
                </a:solidFill>
              </a:rPr>
              <a:t>oised </a:t>
            </a:r>
            <a:r>
              <a:rPr lang="en-US" altLang="en-US" sz="2000" dirty="0">
                <a:solidFill>
                  <a:srgbClr val="FFFFFF"/>
                </a:solidFill>
              </a:rPr>
              <a:t>for a run for </a:t>
            </a:r>
            <a:r>
              <a:rPr lang="en-US" altLang="en-US" sz="2000" dirty="0" smtClean="0">
                <a:solidFill>
                  <a:srgbClr val="FFFFFF"/>
                </a:solidFill>
              </a:rPr>
              <a:t>President.</a:t>
            </a:r>
            <a:endParaRPr lang="en-US" altLang="en-US" sz="2000" dirty="0">
              <a:solidFill>
                <a:srgbClr val="FFFFFF"/>
              </a:solidFill>
            </a:endParaRPr>
          </a:p>
          <a:p>
            <a:pPr lvl="1" eaLnBrk="1" hangingPunct="1">
              <a:lnSpc>
                <a:spcPct val="90000"/>
              </a:lnSpc>
              <a:defRPr/>
            </a:pPr>
            <a:r>
              <a:rPr lang="en-US" altLang="en-US" sz="2000" dirty="0" smtClean="0">
                <a:solidFill>
                  <a:srgbClr val="FFFFFF"/>
                </a:solidFill>
              </a:rPr>
              <a:t>Republican A. Lincoln – newbie and </a:t>
            </a:r>
            <a:r>
              <a:rPr lang="en-US" altLang="en-US" sz="2000" dirty="0">
                <a:solidFill>
                  <a:srgbClr val="FFFFFF"/>
                </a:solidFill>
              </a:rPr>
              <a:t>o</a:t>
            </a:r>
            <a:r>
              <a:rPr lang="en-US" altLang="en-US" sz="2000" dirty="0" smtClean="0">
                <a:solidFill>
                  <a:srgbClr val="FFFFFF"/>
                </a:solidFill>
              </a:rPr>
              <a:t>ne </a:t>
            </a:r>
            <a:r>
              <a:rPr lang="en-US" altLang="en-US" sz="2000" dirty="0">
                <a:solidFill>
                  <a:srgbClr val="FFFFFF"/>
                </a:solidFill>
              </a:rPr>
              <a:t>time </a:t>
            </a:r>
            <a:r>
              <a:rPr lang="en-US" altLang="en-US" sz="2000" dirty="0" smtClean="0">
                <a:solidFill>
                  <a:srgbClr val="FFFFFF"/>
                </a:solidFill>
              </a:rPr>
              <a:t>congressman.</a:t>
            </a:r>
            <a:endParaRPr lang="en-US" altLang="en-US" sz="2000" dirty="0">
              <a:solidFill>
                <a:srgbClr val="FFFFFF"/>
              </a:solidFill>
            </a:endParaRPr>
          </a:p>
          <a:p>
            <a:pPr eaLnBrk="1" hangingPunct="1">
              <a:lnSpc>
                <a:spcPct val="90000"/>
              </a:lnSpc>
              <a:defRPr/>
            </a:pPr>
            <a:r>
              <a:rPr lang="en-US" altLang="en-US" sz="2000" dirty="0">
                <a:solidFill>
                  <a:srgbClr val="FFFFFF"/>
                </a:solidFill>
              </a:rPr>
              <a:t>Views on </a:t>
            </a:r>
            <a:r>
              <a:rPr lang="en-US" altLang="en-US" sz="2000" dirty="0" smtClean="0">
                <a:solidFill>
                  <a:srgbClr val="FFFFFF"/>
                </a:solidFill>
              </a:rPr>
              <a:t>slavery.</a:t>
            </a:r>
            <a:endParaRPr lang="en-US" altLang="en-US" sz="2000" dirty="0">
              <a:solidFill>
                <a:srgbClr val="FFFFFF"/>
              </a:solidFill>
            </a:endParaRPr>
          </a:p>
          <a:p>
            <a:pPr lvl="1" eaLnBrk="1" hangingPunct="1">
              <a:lnSpc>
                <a:spcPct val="90000"/>
              </a:lnSpc>
              <a:defRPr/>
            </a:pPr>
            <a:r>
              <a:rPr lang="en-US" altLang="en-US" sz="2000" dirty="0">
                <a:solidFill>
                  <a:srgbClr val="FFFFFF"/>
                </a:solidFill>
              </a:rPr>
              <a:t>Douglas</a:t>
            </a:r>
          </a:p>
          <a:p>
            <a:pPr lvl="2" eaLnBrk="1" hangingPunct="1">
              <a:lnSpc>
                <a:spcPct val="90000"/>
              </a:lnSpc>
              <a:defRPr/>
            </a:pPr>
            <a:r>
              <a:rPr lang="en-US" altLang="en-US" sz="2000" dirty="0">
                <a:solidFill>
                  <a:srgbClr val="FFFFFF"/>
                </a:solidFill>
              </a:rPr>
              <a:t>Popular </a:t>
            </a:r>
            <a:r>
              <a:rPr lang="en-US" altLang="en-US" sz="2000" dirty="0" smtClean="0">
                <a:solidFill>
                  <a:srgbClr val="FFFFFF"/>
                </a:solidFill>
              </a:rPr>
              <a:t>sovereignty – let states choose.</a:t>
            </a:r>
            <a:endParaRPr lang="en-US" altLang="en-US" sz="2000" dirty="0">
              <a:solidFill>
                <a:srgbClr val="FFFFFF"/>
              </a:solidFill>
            </a:endParaRPr>
          </a:p>
          <a:p>
            <a:pPr lvl="1" eaLnBrk="1" hangingPunct="1">
              <a:lnSpc>
                <a:spcPct val="90000"/>
              </a:lnSpc>
              <a:defRPr/>
            </a:pPr>
            <a:r>
              <a:rPr lang="en-US" altLang="en-US" sz="2000" dirty="0">
                <a:solidFill>
                  <a:srgbClr val="FFFFFF"/>
                </a:solidFill>
              </a:rPr>
              <a:t>Lincoln</a:t>
            </a:r>
          </a:p>
          <a:p>
            <a:pPr lvl="2" eaLnBrk="1" hangingPunct="1">
              <a:lnSpc>
                <a:spcPct val="90000"/>
              </a:lnSpc>
              <a:defRPr/>
            </a:pPr>
            <a:r>
              <a:rPr lang="en-US" altLang="en-US" sz="2000" dirty="0" smtClean="0">
                <a:solidFill>
                  <a:srgbClr val="FFFFFF"/>
                </a:solidFill>
              </a:rPr>
              <a:t>Did </a:t>
            </a:r>
            <a:r>
              <a:rPr lang="en-US" altLang="en-US" sz="2000" dirty="0">
                <a:solidFill>
                  <a:srgbClr val="FFFFFF"/>
                </a:solidFill>
              </a:rPr>
              <a:t>not think the two races could live together as </a:t>
            </a:r>
            <a:r>
              <a:rPr lang="en-US" altLang="en-US" sz="2000" dirty="0" smtClean="0">
                <a:solidFill>
                  <a:srgbClr val="FFFFFF"/>
                </a:solidFill>
              </a:rPr>
              <a:t>equals.</a:t>
            </a:r>
            <a:endParaRPr lang="en-US" altLang="en-US" sz="2000" dirty="0">
              <a:solidFill>
                <a:srgbClr val="FFFFFF"/>
              </a:solidFill>
            </a:endParaRPr>
          </a:p>
          <a:p>
            <a:pPr lvl="2" eaLnBrk="1" hangingPunct="1">
              <a:lnSpc>
                <a:spcPct val="90000"/>
              </a:lnSpc>
              <a:defRPr/>
            </a:pPr>
            <a:r>
              <a:rPr lang="en-US" altLang="en-US" sz="2000" dirty="0">
                <a:solidFill>
                  <a:srgbClr val="FFFFFF"/>
                </a:solidFill>
              </a:rPr>
              <a:t>Opposed expansion of </a:t>
            </a:r>
            <a:r>
              <a:rPr lang="en-US" altLang="en-US" sz="2000" dirty="0" smtClean="0">
                <a:solidFill>
                  <a:srgbClr val="FFFFFF"/>
                </a:solidFill>
              </a:rPr>
              <a:t>slavery – but not an abolitionist.</a:t>
            </a:r>
            <a:endParaRPr lang="en-US" altLang="en-US" sz="2000" dirty="0">
              <a:solidFill>
                <a:srgbClr val="FFFFFF"/>
              </a:solidFill>
            </a:endParaRPr>
          </a:p>
          <a:p>
            <a:pPr lvl="2" eaLnBrk="1" hangingPunct="1">
              <a:lnSpc>
                <a:spcPct val="90000"/>
              </a:lnSpc>
              <a:defRPr/>
            </a:pPr>
            <a:r>
              <a:rPr lang="en-US" altLang="en-US" sz="2000" dirty="0">
                <a:solidFill>
                  <a:srgbClr val="FFFFFF"/>
                </a:solidFill>
              </a:rPr>
              <a:t>Thought it would die a natural death</a:t>
            </a:r>
          </a:p>
        </p:txBody>
      </p:sp>
    </p:spTree>
    <p:extLst>
      <p:ext uri="{BB962C8B-B14F-4D97-AF65-F5344CB8AC3E}">
        <p14:creationId xmlns:p14="http://schemas.microsoft.com/office/powerpoint/2010/main" val="20595416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28650" y="1"/>
            <a:ext cx="7886700" cy="1325563"/>
          </a:xfrm>
        </p:spPr>
        <p:txBody>
          <a:bodyPr>
            <a:normAutofit/>
          </a:bodyPr>
          <a:lstStyle/>
          <a:p>
            <a:pPr algn="ctr" eaLnBrk="1" hangingPunct="1">
              <a:defRPr/>
            </a:pPr>
            <a:r>
              <a:rPr lang="en-US" altLang="en-US" sz="4800" b="1" dirty="0" smtClean="0">
                <a:solidFill>
                  <a:srgbClr val="FFFFFF"/>
                </a:solidFill>
              </a:rPr>
              <a:t>The Freeport Doctrine</a:t>
            </a:r>
          </a:p>
        </p:txBody>
      </p:sp>
      <p:sp>
        <p:nvSpPr>
          <p:cNvPr id="77828" name="Rectangle 4"/>
          <p:cNvSpPr>
            <a:spLocks noGrp="1" noChangeArrowheads="1"/>
          </p:cNvSpPr>
          <p:nvPr>
            <p:ph type="body" sz="half" idx="1"/>
          </p:nvPr>
        </p:nvSpPr>
        <p:spPr>
          <a:xfrm>
            <a:off x="131110" y="1325564"/>
            <a:ext cx="5281164" cy="4800601"/>
          </a:xfrm>
        </p:spPr>
        <p:txBody>
          <a:bodyPr>
            <a:normAutofit fontScale="85000" lnSpcReduction="20000"/>
          </a:bodyPr>
          <a:lstStyle/>
          <a:p>
            <a:pPr eaLnBrk="1" hangingPunct="1">
              <a:defRPr/>
            </a:pPr>
            <a:r>
              <a:rPr lang="en-US" altLang="en-US" dirty="0" smtClean="0">
                <a:solidFill>
                  <a:srgbClr val="FFFFFF"/>
                </a:solidFill>
              </a:rPr>
              <a:t>In the Second Debate…</a:t>
            </a:r>
            <a:endParaRPr lang="en-US" altLang="en-US" dirty="0">
              <a:solidFill>
                <a:srgbClr val="FFFFFF"/>
              </a:solidFill>
            </a:endParaRPr>
          </a:p>
          <a:p>
            <a:pPr lvl="1" eaLnBrk="1" hangingPunct="1">
              <a:defRPr/>
            </a:pPr>
            <a:r>
              <a:rPr lang="en-US" altLang="en-US" sz="2800" dirty="0">
                <a:solidFill>
                  <a:srgbClr val="FFFFFF"/>
                </a:solidFill>
              </a:rPr>
              <a:t>Lincoln asked how Douglas could reconcile popular sovereignty with Dred Scott </a:t>
            </a:r>
            <a:r>
              <a:rPr lang="en-US" altLang="en-US" sz="2800" dirty="0" smtClean="0">
                <a:solidFill>
                  <a:srgbClr val="FFFFFF"/>
                </a:solidFill>
              </a:rPr>
              <a:t>ruling.</a:t>
            </a:r>
            <a:endParaRPr lang="en-US" altLang="en-US" sz="2800" dirty="0">
              <a:solidFill>
                <a:srgbClr val="FFFFFF"/>
              </a:solidFill>
            </a:endParaRPr>
          </a:p>
          <a:p>
            <a:pPr lvl="1" eaLnBrk="1" hangingPunct="1">
              <a:defRPr/>
            </a:pPr>
            <a:r>
              <a:rPr lang="en-US" altLang="en-US" sz="2800" dirty="0" smtClean="0">
                <a:solidFill>
                  <a:srgbClr val="FFFFFF"/>
                </a:solidFill>
              </a:rPr>
              <a:t>His answer: </a:t>
            </a:r>
            <a:r>
              <a:rPr lang="en-US" altLang="en-US" sz="2800" b="1" dirty="0" smtClean="0">
                <a:solidFill>
                  <a:srgbClr val="FFFFFF"/>
                </a:solidFill>
              </a:rPr>
              <a:t>Freeport </a:t>
            </a:r>
            <a:r>
              <a:rPr lang="en-US" altLang="en-US" sz="2800" b="1" dirty="0">
                <a:solidFill>
                  <a:srgbClr val="FFFFFF"/>
                </a:solidFill>
              </a:rPr>
              <a:t>Doctrine</a:t>
            </a:r>
            <a:r>
              <a:rPr lang="en-US" altLang="en-US" sz="2800" dirty="0">
                <a:solidFill>
                  <a:srgbClr val="FFFFFF"/>
                </a:solidFill>
              </a:rPr>
              <a:t> – Slavery could not exist anywhere without support from the local police, regardless of what the SC </a:t>
            </a:r>
            <a:r>
              <a:rPr lang="en-US" altLang="en-US" sz="2800" dirty="0" smtClean="0">
                <a:solidFill>
                  <a:srgbClr val="FFFFFF"/>
                </a:solidFill>
              </a:rPr>
              <a:t>says.</a:t>
            </a:r>
            <a:endParaRPr lang="en-US" altLang="en-US" sz="2800" dirty="0">
              <a:solidFill>
                <a:srgbClr val="FFFFFF"/>
              </a:solidFill>
            </a:endParaRPr>
          </a:p>
          <a:p>
            <a:pPr>
              <a:defRPr/>
            </a:pPr>
            <a:r>
              <a:rPr lang="en-US" altLang="en-US" dirty="0">
                <a:solidFill>
                  <a:srgbClr val="FFFFFF"/>
                </a:solidFill>
              </a:rPr>
              <a:t>Douglas won the Senate </a:t>
            </a:r>
            <a:r>
              <a:rPr lang="en-US" altLang="en-US" dirty="0" smtClean="0">
                <a:solidFill>
                  <a:srgbClr val="FFFFFF"/>
                </a:solidFill>
              </a:rPr>
              <a:t>seat – Lincoln </a:t>
            </a:r>
            <a:r>
              <a:rPr lang="en-US" dirty="0" smtClean="0">
                <a:solidFill>
                  <a:srgbClr val="FFFFFF"/>
                </a:solidFill>
              </a:rPr>
              <a:t>had </a:t>
            </a:r>
            <a:r>
              <a:rPr lang="en-US" dirty="0">
                <a:solidFill>
                  <a:srgbClr val="FFFFFF"/>
                </a:solidFill>
              </a:rPr>
              <a:t>made himself nationally prominent.</a:t>
            </a:r>
          </a:p>
          <a:p>
            <a:pPr lvl="1" eaLnBrk="1" hangingPunct="1">
              <a:buFont typeface="Wingdings" panose="05000000000000000000" pitchFamily="2" charset="2"/>
              <a:buNone/>
              <a:defRPr/>
            </a:pPr>
            <a:endParaRPr lang="en-US" altLang="en-US" dirty="0">
              <a:solidFill>
                <a:srgbClr val="FFFFFF"/>
              </a:solidFill>
            </a:endParaRPr>
          </a:p>
        </p:txBody>
      </p:sp>
      <p:pic>
        <p:nvPicPr>
          <p:cNvPr id="5" name="Picture 7" descr="Lincoln-Douglasdebate - 1"/>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5412274" y="3872566"/>
            <a:ext cx="3901982" cy="2985434"/>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492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p:spPr>
        <p:txBody>
          <a:bodyPr>
            <a:normAutofit fontScale="90000"/>
          </a:bodyPr>
          <a:lstStyle/>
          <a:p>
            <a:pPr>
              <a:defRPr/>
            </a:pPr>
            <a:r>
              <a:rPr lang="en-US" sz="3200">
                <a:latin typeface="Rockwell"/>
                <a:cs typeface="Rockwell"/>
              </a:rPr>
              <a:t>Lincoln-Douglas Debates (1858)</a:t>
            </a:r>
          </a:p>
        </p:txBody>
      </p:sp>
      <p:sp>
        <p:nvSpPr>
          <p:cNvPr id="3" name="Text Placeholder 2"/>
          <p:cNvSpPr>
            <a:spLocks noGrp="1"/>
          </p:cNvSpPr>
          <p:nvPr>
            <p:ph type="body" idx="1"/>
          </p:nvPr>
        </p:nvSpPr>
        <p:spPr>
          <a:xfrm>
            <a:off x="0" y="533400"/>
            <a:ext cx="4064000" cy="304800"/>
          </a:xfrm>
        </p:spPr>
        <p:txBody>
          <a:bodyPr>
            <a:normAutofit fontScale="85000" lnSpcReduction="10000"/>
          </a:bodyPr>
          <a:lstStyle/>
          <a:p>
            <a:pPr>
              <a:defRPr/>
            </a:pPr>
            <a:r>
              <a:rPr lang="ja-JP" altLang="en-US" sz="1600">
                <a:latin typeface="Rockwell"/>
                <a:cs typeface="Rockwell"/>
              </a:rPr>
              <a:t>“</a:t>
            </a:r>
            <a:r>
              <a:rPr lang="en-US" sz="1600">
                <a:latin typeface="Rockwell"/>
                <a:cs typeface="Rockwell"/>
              </a:rPr>
              <a:t>A House Divided</a:t>
            </a:r>
            <a:r>
              <a:rPr lang="ja-JP" altLang="en-US" sz="1600">
                <a:latin typeface="Rockwell"/>
                <a:cs typeface="Rockwell"/>
              </a:rPr>
              <a:t>”</a:t>
            </a:r>
            <a:r>
              <a:rPr lang="en-US" sz="1600">
                <a:latin typeface="Rockwell"/>
                <a:cs typeface="Rockwell"/>
              </a:rPr>
              <a:t> - Abraham Lincoln</a:t>
            </a:r>
          </a:p>
        </p:txBody>
      </p:sp>
      <p:sp>
        <p:nvSpPr>
          <p:cNvPr id="4" name="Content Placeholder 3"/>
          <p:cNvSpPr>
            <a:spLocks noGrp="1"/>
          </p:cNvSpPr>
          <p:nvPr>
            <p:ph sz="half" idx="2"/>
          </p:nvPr>
        </p:nvSpPr>
        <p:spPr>
          <a:xfrm>
            <a:off x="0" y="914400"/>
            <a:ext cx="4064000" cy="5943600"/>
          </a:xfrm>
        </p:spPr>
        <p:txBody>
          <a:bodyPr>
            <a:normAutofit lnSpcReduction="10000"/>
          </a:bodyPr>
          <a:lstStyle/>
          <a:p>
            <a:pPr>
              <a:defRPr/>
            </a:pPr>
            <a:r>
              <a:rPr lang="en-US" sz="1400" dirty="0">
                <a:latin typeface="Rockwell"/>
                <a:cs typeface="Rockwell"/>
              </a:rPr>
              <a:t>If we could first know where we are and whither we are tending, we could better judge what to do and how to do it. We are now far into the fifth year since a policy was initiated with the avowed object and confident promise of putting an end to slavery agitation. Under the operation of that policy, that agitation has not only not ceased but has constantly augmented. In my opinion, it will not cease until a crisis shall have been reached and passed. "A house divided against itself cannot stand." I believe this government cannot endure, permanently, half slave and half free. I do not expect the Union to be dissolved; I do not expect the house to fall; but I do expect it will cease to be divided. It will become all one thing, or all the other. Either the opponents of slavery will arrest the further spread of it and place it where the public mind shall rest in the belief that it is in the course of ultimate extinction, or its advocates will push it forward till it shall become alike lawful in all the states, old as well as new, North as well as South.</a:t>
            </a:r>
          </a:p>
        </p:txBody>
      </p:sp>
      <p:sp>
        <p:nvSpPr>
          <p:cNvPr id="5" name="Text Placeholder 4"/>
          <p:cNvSpPr>
            <a:spLocks noGrp="1"/>
          </p:cNvSpPr>
          <p:nvPr>
            <p:ph type="body" sz="quarter" idx="3"/>
          </p:nvPr>
        </p:nvSpPr>
        <p:spPr>
          <a:xfrm>
            <a:off x="4876800" y="533400"/>
            <a:ext cx="4267200" cy="304800"/>
          </a:xfrm>
        </p:spPr>
        <p:txBody>
          <a:bodyPr>
            <a:normAutofit fontScale="92500" lnSpcReduction="10000"/>
          </a:bodyPr>
          <a:lstStyle/>
          <a:p>
            <a:pPr>
              <a:defRPr/>
            </a:pPr>
            <a:r>
              <a:rPr lang="en-US" sz="1600">
                <a:latin typeface="Rockwell"/>
                <a:cs typeface="Rockwell"/>
              </a:rPr>
              <a:t>Freeport Doctrine - Stephen A. Douglas</a:t>
            </a:r>
          </a:p>
        </p:txBody>
      </p:sp>
      <p:sp>
        <p:nvSpPr>
          <p:cNvPr id="6" name="Content Placeholder 5"/>
          <p:cNvSpPr>
            <a:spLocks noGrp="1"/>
          </p:cNvSpPr>
          <p:nvPr>
            <p:ph sz="quarter" idx="4"/>
          </p:nvPr>
        </p:nvSpPr>
        <p:spPr>
          <a:xfrm>
            <a:off x="4648200" y="914400"/>
            <a:ext cx="4495800" cy="5943600"/>
          </a:xfrm>
        </p:spPr>
        <p:txBody>
          <a:bodyPr>
            <a:normAutofit lnSpcReduction="10000"/>
          </a:bodyPr>
          <a:lstStyle/>
          <a:p>
            <a:pPr>
              <a:defRPr/>
            </a:pPr>
            <a:r>
              <a:rPr lang="en-US" sz="1200" dirty="0">
                <a:latin typeface="Rockwell"/>
                <a:cs typeface="Rockwell"/>
              </a:rPr>
              <a:t>The next question propounded to me by Mr. Lincoln is, can the people of a Territory in any lawful way, against the wishes of any citizen of the United States, exclude slavery from their limits prior to the formation of a State Constitution? I answer emphatically, as Mr. Lincoln has heard me answer a hundred times from every stump in Illinois, that in my opinion the people of a Territory can, by lawful means, exclude slavery from their limits prior to the formation of a State Constitution. Mr. Lincoln knew that I had answered that question over and over again. He heard me argue the Nebraska bill on that principle all over the State in 1854, in 1855, and in 1856, and he has no excuse for pretending to be in doubt as to my position on that question. It matters not what way the Supreme Court may hereafter decide as to the abstract question whether slavery may or may not go into a Territory under the Constitution, the people have the lawful means to introduce it or exclude it as they please, for the reason that slavery cannot exist a day or an hour anywhere, unless it is supported by local police regulations. Those police regulations can only be established by the local legislature, and if the people are opposed to slavery they will elect representatives to that body who will by unfriendly legislation effectually prevent the introduction of it into their midst. If, on the contrary, they are for it, their legislation will favor its extension. Hence, no matter what the decision of the Supreme Court may be on that abstract question, still the right of the people to make a slave Territory or a free Territory is perfect and complete under the Nebraska bill. I hope Mr. Lincoln deems my answer satisfactory on that point.</a:t>
            </a:r>
          </a:p>
        </p:txBody>
      </p:sp>
    </p:spTree>
    <p:extLst>
      <p:ext uri="{BB962C8B-B14F-4D97-AF65-F5344CB8AC3E}">
        <p14:creationId xmlns:p14="http://schemas.microsoft.com/office/powerpoint/2010/main" val="20562328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3429001" cy="4910328"/>
          </a:xfrm>
        </p:spPr>
        <p:txBody>
          <a:bodyPr>
            <a:normAutofit/>
          </a:bodyPr>
          <a:lstStyle/>
          <a:p>
            <a:pPr lvl="0">
              <a:buClr>
                <a:srgbClr val="D16349"/>
              </a:buClr>
            </a:pPr>
            <a:r>
              <a:rPr lang="en-US" dirty="0" smtClean="0">
                <a:latin typeface="Rockwell"/>
                <a:cs typeface="Rockwell"/>
              </a:rPr>
              <a:t>Failed effort to incite a slave uprising</a:t>
            </a:r>
          </a:p>
          <a:p>
            <a:pPr lvl="0">
              <a:buClr>
                <a:srgbClr val="D16349"/>
              </a:buClr>
            </a:pPr>
            <a:r>
              <a:rPr lang="en-US" dirty="0" smtClean="0">
                <a:latin typeface="Rockwell"/>
                <a:cs typeface="Rockwell"/>
              </a:rPr>
              <a:t>Brown was executed</a:t>
            </a:r>
          </a:p>
          <a:p>
            <a:pPr lvl="0">
              <a:buClr>
                <a:srgbClr val="D16349"/>
              </a:buClr>
            </a:pPr>
            <a:r>
              <a:rPr lang="en-US" dirty="0" smtClean="0">
                <a:latin typeface="Rockwell"/>
                <a:cs typeface="Rockwell"/>
              </a:rPr>
              <a:t>South began militia drills, preparing for civil war</a:t>
            </a:r>
            <a:endParaRPr lang="en-US" dirty="0" smtClean="0">
              <a:effectLst>
                <a:outerShdw blurRad="38100" dist="38100" dir="2700000" algn="tl">
                  <a:srgbClr val="000000">
                    <a:alpha val="43137"/>
                  </a:srgbClr>
                </a:outerShdw>
              </a:effectLst>
              <a:latin typeface="Rockwell"/>
              <a:cs typeface="Rockwell"/>
            </a:endParaRPr>
          </a:p>
          <a:p>
            <a:pPr lvl="1"/>
            <a:endParaRPr lang="en-US" dirty="0" smtClean="0">
              <a:effectLst>
                <a:outerShdw blurRad="38100" dist="38100" dir="2700000" algn="tl">
                  <a:srgbClr val="000000">
                    <a:alpha val="43137"/>
                  </a:srgbClr>
                </a:outerShdw>
              </a:effectLst>
              <a:latin typeface="Rockwell"/>
              <a:cs typeface="Rockwell"/>
            </a:endParaRPr>
          </a:p>
        </p:txBody>
      </p:sp>
      <p:sp>
        <p:nvSpPr>
          <p:cNvPr id="4" name="Title 3"/>
          <p:cNvSpPr>
            <a:spLocks noGrp="1"/>
          </p:cNvSpPr>
          <p:nvPr>
            <p:ph type="title"/>
          </p:nvPr>
        </p:nvSpPr>
        <p:spPr/>
        <p:txBody>
          <a:bodyPr>
            <a:normAutofit fontScale="90000"/>
          </a:bodyPr>
          <a:lstStyle/>
          <a:p>
            <a:pPr algn="l"/>
            <a:r>
              <a:rPr lang="en-US" dirty="0" smtClean="0">
                <a:latin typeface="Rockwell"/>
                <a:cs typeface="Rockwell"/>
              </a:rPr>
              <a:t>John Brown at Harpers Ferry, 1859</a:t>
            </a:r>
            <a:endParaRPr lang="en-US" dirty="0">
              <a:latin typeface="Rockwell"/>
              <a:cs typeface="Rockwell"/>
            </a:endParaRPr>
          </a:p>
        </p:txBody>
      </p:sp>
      <p:pic>
        <p:nvPicPr>
          <p:cNvPr id="2560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377" r="13713"/>
          <a:stretch/>
        </p:blipFill>
        <p:spPr bwMode="auto">
          <a:xfrm>
            <a:off x="3886201" y="1752600"/>
            <a:ext cx="4953000" cy="4767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07059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9777"/>
            <a:ext cx="7772400" cy="3155027"/>
          </a:xfrm>
        </p:spPr>
        <p:txBody>
          <a:bodyPr>
            <a:normAutofit/>
          </a:bodyPr>
          <a:lstStyle/>
          <a:p>
            <a:r>
              <a:rPr lang="en-US" dirty="0" smtClean="0"/>
              <a:t>Drifting Towards Disunion: The Politics and Economics of the Late 1850s and Election of 1860</a:t>
            </a:r>
            <a:endParaRPr lang="en-US" dirty="0"/>
          </a:p>
        </p:txBody>
      </p:sp>
      <p:sp>
        <p:nvSpPr>
          <p:cNvPr id="3" name="Subtitle 2"/>
          <p:cNvSpPr>
            <a:spLocks noGrp="1"/>
          </p:cNvSpPr>
          <p:nvPr>
            <p:ph type="subTitle" idx="1"/>
          </p:nvPr>
        </p:nvSpPr>
        <p:spPr>
          <a:xfrm>
            <a:off x="1371600" y="4432362"/>
            <a:ext cx="6400800" cy="1972942"/>
          </a:xfrm>
        </p:spPr>
        <p:txBody>
          <a:bodyPr>
            <a:normAutofit/>
          </a:bodyPr>
          <a:lstStyle/>
          <a:p>
            <a:r>
              <a:rPr lang="en-US" dirty="0" smtClean="0"/>
              <a:t>Mr. Winchell</a:t>
            </a:r>
          </a:p>
          <a:p>
            <a:r>
              <a:rPr lang="en-US" dirty="0" smtClean="0"/>
              <a:t>APUSH 2018-2019</a:t>
            </a:r>
          </a:p>
          <a:p>
            <a:r>
              <a:rPr lang="en-US" dirty="0" smtClean="0"/>
              <a:t>Period </a:t>
            </a:r>
            <a:r>
              <a:rPr lang="en-US" dirty="0"/>
              <a:t>5</a:t>
            </a:r>
          </a:p>
        </p:txBody>
      </p:sp>
    </p:spTree>
    <p:extLst>
      <p:ext uri="{BB962C8B-B14F-4D97-AF65-F5344CB8AC3E}">
        <p14:creationId xmlns:p14="http://schemas.microsoft.com/office/powerpoint/2010/main" val="38546136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28600"/>
            <a:ext cx="9144000" cy="1752600"/>
          </a:xfrm>
        </p:spPr>
        <p:txBody>
          <a:bodyPr/>
          <a:lstStyle/>
          <a:p>
            <a:pPr eaLnBrk="1" hangingPunct="1"/>
            <a:r>
              <a:rPr lang="en-US" sz="4000" dirty="0">
                <a:latin typeface="+mn-lt"/>
              </a:rPr>
              <a:t>The Three </a:t>
            </a:r>
            <a:r>
              <a:rPr lang="en-US" sz="4000" dirty="0" err="1" smtClean="0">
                <a:latin typeface="+mn-lt"/>
              </a:rPr>
              <a:t>Souths</a:t>
            </a:r>
            <a:r>
              <a:rPr lang="en-US" sz="4000" dirty="0">
                <a:latin typeface="+mn-lt"/>
              </a:rPr>
              <a:t>:</a:t>
            </a:r>
            <a:r>
              <a:rPr lang="en-US" sz="2800" dirty="0">
                <a:latin typeface="+mn-lt"/>
              </a:rPr>
              <a:t/>
            </a:r>
            <a:br>
              <a:rPr lang="en-US" sz="2800" dirty="0">
                <a:latin typeface="+mn-lt"/>
              </a:rPr>
            </a:br>
            <a:r>
              <a:rPr lang="en-US" sz="2800" dirty="0">
                <a:latin typeface="+mn-lt"/>
              </a:rPr>
              <a:t> </a:t>
            </a:r>
            <a:r>
              <a:rPr lang="en-US" sz="2800" u="sng" dirty="0">
                <a:latin typeface="+mn-lt"/>
              </a:rPr>
              <a:t>Border South</a:t>
            </a:r>
            <a:r>
              <a:rPr lang="en-US" sz="2800" dirty="0">
                <a:latin typeface="+mn-lt"/>
              </a:rPr>
              <a:t>: Delaware, Maryland, Kentucky, &amp; Missouri</a:t>
            </a:r>
            <a:r>
              <a:rPr lang="en-US" sz="4000" dirty="0">
                <a:latin typeface="+mn-lt"/>
              </a:rPr>
              <a:t> </a:t>
            </a:r>
          </a:p>
        </p:txBody>
      </p:sp>
      <p:sp>
        <p:nvSpPr>
          <p:cNvPr id="9219" name="Rectangle 3"/>
          <p:cNvSpPr>
            <a:spLocks noGrp="1" noChangeArrowheads="1"/>
          </p:cNvSpPr>
          <p:nvPr>
            <p:ph type="body" idx="1"/>
          </p:nvPr>
        </p:nvSpPr>
        <p:spPr>
          <a:xfrm>
            <a:off x="486419" y="2057400"/>
            <a:ext cx="8200381" cy="4602163"/>
          </a:xfrm>
        </p:spPr>
        <p:txBody>
          <a:bodyPr>
            <a:normAutofit/>
          </a:bodyPr>
          <a:lstStyle/>
          <a:p>
            <a:pPr eaLnBrk="1" hangingPunct="1">
              <a:lnSpc>
                <a:spcPct val="90000"/>
              </a:lnSpc>
            </a:pPr>
            <a:r>
              <a:rPr lang="en-US" sz="2400" dirty="0"/>
              <a:t>Plantations scarcer; cotton cultivation almost nonexistent; Tobacco main slave crop (as in Middle South); More grain production (as in Middle South) </a:t>
            </a:r>
          </a:p>
          <a:p>
            <a:pPr eaLnBrk="1" hangingPunct="1">
              <a:lnSpc>
                <a:spcPct val="90000"/>
              </a:lnSpc>
            </a:pPr>
            <a:r>
              <a:rPr lang="en-US" sz="2400" dirty="0"/>
              <a:t>1850, Slaves = 17% of population.; Avg. 5 slaves per slaveholder </a:t>
            </a:r>
          </a:p>
          <a:p>
            <a:pPr eaLnBrk="1" hangingPunct="1">
              <a:lnSpc>
                <a:spcPct val="90000"/>
              </a:lnSpc>
            </a:pPr>
            <a:r>
              <a:rPr lang="en-US" sz="2400" dirty="0"/>
              <a:t>1850, over 21% of Border South</a:t>
            </a:r>
            <a:r>
              <a:rPr lang="ja-JP" altLang="en-US" sz="2400" dirty="0"/>
              <a:t>’</a:t>
            </a:r>
            <a:r>
              <a:rPr lang="en-US" sz="2400" dirty="0"/>
              <a:t>s blacks free; 46% of </a:t>
            </a:r>
            <a:r>
              <a:rPr lang="en-US" sz="2400" dirty="0" smtClean="0"/>
              <a:t>South’s </a:t>
            </a:r>
            <a:r>
              <a:rPr lang="en-US" sz="2400" dirty="0"/>
              <a:t>free blacks </a:t>
            </a:r>
          </a:p>
          <a:p>
            <a:pPr eaLnBrk="1" hangingPunct="1">
              <a:lnSpc>
                <a:spcPct val="90000"/>
              </a:lnSpc>
            </a:pPr>
            <a:r>
              <a:rPr lang="en-US" sz="2400" dirty="0"/>
              <a:t>22% of white families owned slaves</a:t>
            </a:r>
          </a:p>
          <a:p>
            <a:pPr eaLnBrk="1" hangingPunct="1">
              <a:lnSpc>
                <a:spcPct val="90000"/>
              </a:lnSpc>
            </a:pPr>
            <a:r>
              <a:rPr lang="en-US" sz="2400" dirty="0"/>
              <a:t>Of all who owned more than 20 slaves in South: 6%; Ultra-wealthy = 1% </a:t>
            </a:r>
          </a:p>
          <a:p>
            <a:pPr eaLnBrk="1" hangingPunct="1">
              <a:lnSpc>
                <a:spcPct val="90000"/>
              </a:lnSpc>
            </a:pPr>
            <a:r>
              <a:rPr lang="en-US" sz="2400" dirty="0"/>
              <a:t>Produced over 50% of </a:t>
            </a:r>
            <a:r>
              <a:rPr lang="en-US" sz="2400" dirty="0" smtClean="0"/>
              <a:t>South’s </a:t>
            </a:r>
            <a:r>
              <a:rPr lang="en-US" sz="2400" dirty="0"/>
              <a:t>industrial products</a:t>
            </a:r>
          </a:p>
        </p:txBody>
      </p:sp>
    </p:spTree>
    <p:extLst>
      <p:ext uri="{BB962C8B-B14F-4D97-AF65-F5344CB8AC3E}">
        <p14:creationId xmlns:p14="http://schemas.microsoft.com/office/powerpoint/2010/main" val="11766268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70266"/>
            <a:ext cx="9144000" cy="1219200"/>
          </a:xfrm>
        </p:spPr>
        <p:txBody>
          <a:bodyPr>
            <a:normAutofit fontScale="90000"/>
          </a:bodyPr>
          <a:lstStyle/>
          <a:p>
            <a:pPr eaLnBrk="1" hangingPunct="1"/>
            <a:r>
              <a:rPr lang="en-US" sz="4000" dirty="0">
                <a:latin typeface="+mn-lt"/>
              </a:rPr>
              <a:t>The Three </a:t>
            </a:r>
            <a:r>
              <a:rPr lang="en-US" sz="4000" dirty="0" err="1" smtClean="0">
                <a:latin typeface="+mn-lt"/>
              </a:rPr>
              <a:t>Souths</a:t>
            </a:r>
            <a:r>
              <a:rPr lang="en-US" sz="4000" dirty="0">
                <a:latin typeface="+mn-lt"/>
              </a:rPr>
              <a:t>:</a:t>
            </a:r>
            <a:br>
              <a:rPr lang="en-US" sz="4000" dirty="0">
                <a:latin typeface="+mn-lt"/>
              </a:rPr>
            </a:br>
            <a:r>
              <a:rPr lang="en-US" sz="3200" u="sng" dirty="0">
                <a:latin typeface="+mn-lt"/>
              </a:rPr>
              <a:t>Middle South</a:t>
            </a:r>
            <a:r>
              <a:rPr lang="en-US" sz="3200" dirty="0">
                <a:latin typeface="+mn-lt"/>
              </a:rPr>
              <a:t>: Virginia, North Carolina, Tennessee, and Arkansas.</a:t>
            </a:r>
            <a:r>
              <a:rPr lang="en-US" sz="4000" dirty="0">
                <a:latin typeface="+mn-lt"/>
              </a:rPr>
              <a:t>  </a:t>
            </a:r>
          </a:p>
        </p:txBody>
      </p:sp>
      <p:sp>
        <p:nvSpPr>
          <p:cNvPr id="10243" name="Rectangle 3"/>
          <p:cNvSpPr>
            <a:spLocks noGrp="1" noChangeArrowheads="1"/>
          </p:cNvSpPr>
          <p:nvPr>
            <p:ph type="body" idx="1"/>
          </p:nvPr>
        </p:nvSpPr>
        <p:spPr>
          <a:xfrm>
            <a:off x="486419" y="1905000"/>
            <a:ext cx="8200381" cy="4602163"/>
          </a:xfrm>
        </p:spPr>
        <p:txBody>
          <a:bodyPr/>
          <a:lstStyle/>
          <a:p>
            <a:pPr eaLnBrk="1" hangingPunct="1">
              <a:lnSpc>
                <a:spcPct val="90000"/>
              </a:lnSpc>
            </a:pPr>
            <a:r>
              <a:rPr lang="en-US" sz="2400" dirty="0"/>
              <a:t>Each state had one section resembling more the Border South and another resembling the Lower South. </a:t>
            </a:r>
          </a:p>
          <a:p>
            <a:pPr eaLnBrk="1" hangingPunct="1">
              <a:lnSpc>
                <a:spcPct val="90000"/>
              </a:lnSpc>
            </a:pPr>
            <a:r>
              <a:rPr lang="en-US" sz="2400" dirty="0"/>
              <a:t>Unionists would prevail after Lincoln elected; </a:t>
            </a:r>
            <a:r>
              <a:rPr lang="en-US" sz="2400" dirty="0" smtClean="0"/>
              <a:t>Dis-unionists </a:t>
            </a:r>
            <a:r>
              <a:rPr lang="en-US" sz="2400" dirty="0"/>
              <a:t>would prevail after war began </a:t>
            </a:r>
          </a:p>
          <a:p>
            <a:pPr eaLnBrk="1" hangingPunct="1">
              <a:lnSpc>
                <a:spcPct val="90000"/>
              </a:lnSpc>
            </a:pPr>
            <a:r>
              <a:rPr lang="en-US" sz="2400" dirty="0"/>
              <a:t>Many plantations in eastern Virginia and western Tennessee</a:t>
            </a:r>
          </a:p>
          <a:p>
            <a:pPr eaLnBrk="1" hangingPunct="1">
              <a:lnSpc>
                <a:spcPct val="90000"/>
              </a:lnSpc>
            </a:pPr>
            <a:r>
              <a:rPr lang="en-US" sz="2400" dirty="0"/>
              <a:t>1850, slaves = 30% of population; Avg. 8 slaves per slaveholder </a:t>
            </a:r>
          </a:p>
          <a:p>
            <a:pPr eaLnBrk="1" hangingPunct="1">
              <a:lnSpc>
                <a:spcPct val="90000"/>
              </a:lnSpc>
            </a:pPr>
            <a:r>
              <a:rPr lang="en-US" sz="2400" dirty="0"/>
              <a:t>36% of white families owned slaves </a:t>
            </a:r>
          </a:p>
          <a:p>
            <a:pPr eaLnBrk="1" hangingPunct="1">
              <a:lnSpc>
                <a:spcPct val="90000"/>
              </a:lnSpc>
            </a:pPr>
            <a:r>
              <a:rPr lang="en-US" sz="2400" dirty="0"/>
              <a:t>Of all who owned more than 20 slaves in South: 32%; Ultra-wealthy = 14% </a:t>
            </a:r>
          </a:p>
        </p:txBody>
      </p:sp>
    </p:spTree>
    <p:extLst>
      <p:ext uri="{BB962C8B-B14F-4D97-AF65-F5344CB8AC3E}">
        <p14:creationId xmlns:p14="http://schemas.microsoft.com/office/powerpoint/2010/main" val="1537376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28600"/>
            <a:ext cx="9144000" cy="1189038"/>
          </a:xfrm>
        </p:spPr>
        <p:txBody>
          <a:bodyPr>
            <a:normAutofit fontScale="90000"/>
          </a:bodyPr>
          <a:lstStyle/>
          <a:p>
            <a:pPr eaLnBrk="1" hangingPunct="1"/>
            <a:r>
              <a:rPr lang="en-US" sz="4000" dirty="0">
                <a:latin typeface="+mn-lt"/>
              </a:rPr>
              <a:t>The Three </a:t>
            </a:r>
            <a:r>
              <a:rPr lang="en-US" sz="4000" dirty="0" err="1" smtClean="0">
                <a:latin typeface="+mn-lt"/>
              </a:rPr>
              <a:t>Souths</a:t>
            </a:r>
            <a:r>
              <a:rPr lang="en-US" sz="4000" dirty="0">
                <a:latin typeface="+mn-lt"/>
              </a:rPr>
              <a:t>:</a:t>
            </a:r>
            <a:r>
              <a:rPr lang="en-US" sz="2800" dirty="0">
                <a:latin typeface="+mn-lt"/>
              </a:rPr>
              <a:t/>
            </a:r>
            <a:br>
              <a:rPr lang="en-US" sz="2800" dirty="0">
                <a:latin typeface="+mn-lt"/>
              </a:rPr>
            </a:br>
            <a:r>
              <a:rPr lang="en-US" sz="2800" b="1" dirty="0">
                <a:latin typeface="+mn-lt"/>
              </a:rPr>
              <a:t> Lower South</a:t>
            </a:r>
            <a:r>
              <a:rPr lang="en-US" sz="2800" dirty="0">
                <a:latin typeface="+mn-lt"/>
              </a:rPr>
              <a:t>: South Carolina, Florida, Georgia, Alabama, Mississippi, Louisiana, Texas</a:t>
            </a:r>
            <a:r>
              <a:rPr lang="en-US" sz="4000" dirty="0">
                <a:latin typeface="+mn-lt"/>
              </a:rPr>
              <a:t> </a:t>
            </a:r>
          </a:p>
        </p:txBody>
      </p:sp>
      <p:sp>
        <p:nvSpPr>
          <p:cNvPr id="11267" name="Rectangle 3"/>
          <p:cNvSpPr>
            <a:spLocks noGrp="1" noChangeArrowheads="1"/>
          </p:cNvSpPr>
          <p:nvPr>
            <p:ph type="body" idx="1"/>
          </p:nvPr>
        </p:nvSpPr>
        <p:spPr>
          <a:xfrm>
            <a:off x="0" y="1905000"/>
            <a:ext cx="9144000" cy="5181600"/>
          </a:xfrm>
        </p:spPr>
        <p:txBody>
          <a:bodyPr/>
          <a:lstStyle/>
          <a:p>
            <a:pPr eaLnBrk="1" hangingPunct="1">
              <a:lnSpc>
                <a:spcPct val="90000"/>
              </a:lnSpc>
            </a:pPr>
            <a:r>
              <a:rPr lang="en-US" sz="2400" dirty="0"/>
              <a:t>Plantations prevalent; cotton was king; grew 95% of Dixie</a:t>
            </a:r>
            <a:r>
              <a:rPr lang="ja-JP" altLang="en-US" sz="2400" dirty="0"/>
              <a:t>’</a:t>
            </a:r>
            <a:r>
              <a:rPr lang="en-US" sz="2400" dirty="0"/>
              <a:t>s cotton &amp; almost all of its sugar, rice, and indigo</a:t>
            </a:r>
          </a:p>
          <a:p>
            <a:pPr eaLnBrk="1" hangingPunct="1">
              <a:lnSpc>
                <a:spcPct val="90000"/>
              </a:lnSpc>
            </a:pPr>
            <a:r>
              <a:rPr lang="en-US" sz="2400" dirty="0" err="1"/>
              <a:t>Disunionists</a:t>
            </a:r>
            <a:r>
              <a:rPr lang="en-US" sz="2400" dirty="0"/>
              <a:t> (secessionists) would prevail after Lincoln was elected</a:t>
            </a:r>
          </a:p>
          <a:p>
            <a:pPr eaLnBrk="1" hangingPunct="1">
              <a:lnSpc>
                <a:spcPct val="90000"/>
              </a:lnSpc>
            </a:pPr>
            <a:r>
              <a:rPr lang="en-US" sz="2400" dirty="0"/>
              <a:t>1850, slaves = 47% of population; Avg. 12 slaves per slaveholder </a:t>
            </a:r>
          </a:p>
          <a:p>
            <a:pPr eaLnBrk="1" hangingPunct="1">
              <a:lnSpc>
                <a:spcPct val="90000"/>
              </a:lnSpc>
            </a:pPr>
            <a:r>
              <a:rPr lang="en-US" sz="2400" dirty="0"/>
              <a:t>Less than 2% of blacks free; only 15% of </a:t>
            </a:r>
            <a:r>
              <a:rPr lang="en-US" sz="2400" dirty="0" smtClean="0"/>
              <a:t>South’s </a:t>
            </a:r>
            <a:r>
              <a:rPr lang="en-US" sz="2400" dirty="0"/>
              <a:t>free blacks </a:t>
            </a:r>
          </a:p>
          <a:p>
            <a:pPr eaLnBrk="1" hangingPunct="1">
              <a:lnSpc>
                <a:spcPct val="90000"/>
              </a:lnSpc>
            </a:pPr>
            <a:r>
              <a:rPr lang="en-US" sz="2400" dirty="0"/>
              <a:t>43% of white families owned slaves </a:t>
            </a:r>
          </a:p>
          <a:p>
            <a:pPr eaLnBrk="1" hangingPunct="1">
              <a:lnSpc>
                <a:spcPct val="90000"/>
              </a:lnSpc>
            </a:pPr>
            <a:r>
              <a:rPr lang="en-US" sz="2400" dirty="0"/>
              <a:t>Of all who owned more than 20 slaves in South: 62%; Ultra-wealthy = 85% </a:t>
            </a:r>
          </a:p>
          <a:p>
            <a:pPr eaLnBrk="1" hangingPunct="1">
              <a:lnSpc>
                <a:spcPct val="90000"/>
              </a:lnSpc>
            </a:pPr>
            <a:r>
              <a:rPr lang="en-US" sz="2400" dirty="0"/>
              <a:t>Produced less than 20% of South</a:t>
            </a:r>
            <a:r>
              <a:rPr lang="ja-JP" altLang="en-US" sz="2400" dirty="0"/>
              <a:t>’</a:t>
            </a:r>
            <a:r>
              <a:rPr lang="en-US" sz="2400" dirty="0"/>
              <a:t>s industrial products </a:t>
            </a:r>
          </a:p>
        </p:txBody>
      </p:sp>
    </p:spTree>
    <p:extLst>
      <p:ext uri="{BB962C8B-B14F-4D97-AF65-F5344CB8AC3E}">
        <p14:creationId xmlns:p14="http://schemas.microsoft.com/office/powerpoint/2010/main" val="28956054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rrowheads="1"/>
          </p:cNvSpPr>
          <p:nvPr>
            <p:ph type="title"/>
          </p:nvPr>
        </p:nvSpPr>
        <p:spPr>
          <a:xfrm>
            <a:off x="0" y="0"/>
            <a:ext cx="9144000" cy="533400"/>
          </a:xfrm>
          <a:noFill/>
          <a:extLst>
            <a:ext uri="{909E8E84-426E-40dd-AFC4-6F175D3DCCD1}">
              <a14:hiddenFill xmlns:a14="http://schemas.microsoft.com/office/drawing/2010/main">
                <a:solidFill>
                  <a:srgbClr val="FFFFFF"/>
                </a:solidFill>
              </a14:hiddenFill>
            </a:ext>
          </a:extLst>
        </p:spPr>
        <p:txBody>
          <a:bodyPr>
            <a:normAutofit fontScale="90000"/>
          </a:bodyPr>
          <a:lstStyle/>
          <a:p>
            <a:r>
              <a:rPr lang="en-US" dirty="0">
                <a:effectLst/>
                <a:latin typeface="Rockwell"/>
                <a:cs typeface="Rockwell"/>
              </a:rPr>
              <a:t>Election of 1860</a:t>
            </a:r>
          </a:p>
        </p:txBody>
      </p:sp>
      <p:sp>
        <p:nvSpPr>
          <p:cNvPr id="58370" name="Rectangle 6"/>
          <p:cNvSpPr>
            <a:spLocks noGrp="1" noRot="1" noChangeArrowheads="1"/>
          </p:cNvSpPr>
          <p:nvPr>
            <p:ph type="body" sz="half" idx="2"/>
          </p:nvPr>
        </p:nvSpPr>
        <p:spPr>
          <a:xfrm>
            <a:off x="6172200" y="685800"/>
            <a:ext cx="2971800" cy="1981200"/>
          </a:xfrm>
          <a:noFill/>
          <a:extLst>
            <a:ext uri="{909E8E84-426E-40dd-AFC4-6F175D3DCCD1}">
              <a14:hiddenFill xmlns:a14="http://schemas.microsoft.com/office/drawing/2010/main">
                <a:solidFill>
                  <a:srgbClr val="FFFFFF"/>
                </a:solidFill>
              </a14:hiddenFill>
            </a:ext>
          </a:extLst>
        </p:spPr>
        <p:txBody>
          <a:bodyPr>
            <a:normAutofit fontScale="92500" lnSpcReduction="10000"/>
          </a:bodyPr>
          <a:lstStyle/>
          <a:p>
            <a:pPr>
              <a:lnSpc>
                <a:spcPct val="80000"/>
              </a:lnSpc>
            </a:pPr>
            <a:r>
              <a:rPr lang="en-US" sz="1800">
                <a:effectLst/>
                <a:latin typeface="Rockwell"/>
                <a:cs typeface="Rockwell"/>
              </a:rPr>
              <a:t>Abraham Lincoln (R)</a:t>
            </a:r>
          </a:p>
          <a:p>
            <a:pPr>
              <a:lnSpc>
                <a:spcPct val="80000"/>
              </a:lnSpc>
            </a:pPr>
            <a:r>
              <a:rPr lang="en-US" sz="1800">
                <a:effectLst/>
                <a:latin typeface="Rockwell"/>
                <a:cs typeface="Rockwell"/>
              </a:rPr>
              <a:t>Stephen Douglas (D)</a:t>
            </a:r>
          </a:p>
          <a:p>
            <a:pPr lvl="1">
              <a:lnSpc>
                <a:spcPct val="80000"/>
              </a:lnSpc>
            </a:pPr>
            <a:r>
              <a:rPr lang="en-US" sz="1400">
                <a:effectLst/>
                <a:latin typeface="Rockwell"/>
                <a:cs typeface="Rockwell"/>
              </a:rPr>
              <a:t>Northern Democrats</a:t>
            </a:r>
          </a:p>
          <a:p>
            <a:pPr>
              <a:lnSpc>
                <a:spcPct val="80000"/>
              </a:lnSpc>
            </a:pPr>
            <a:r>
              <a:rPr lang="en-US" sz="1800">
                <a:effectLst/>
                <a:latin typeface="Rockwell"/>
                <a:cs typeface="Rockwell"/>
              </a:rPr>
              <a:t>John Breckinridge (D)</a:t>
            </a:r>
          </a:p>
          <a:p>
            <a:pPr lvl="1">
              <a:lnSpc>
                <a:spcPct val="80000"/>
              </a:lnSpc>
            </a:pPr>
            <a:r>
              <a:rPr lang="en-US" sz="1400">
                <a:effectLst/>
                <a:latin typeface="Rockwell"/>
                <a:cs typeface="Rockwell"/>
              </a:rPr>
              <a:t>Southern Democrats</a:t>
            </a:r>
            <a:endParaRPr lang="en-US" sz="1200">
              <a:effectLst/>
              <a:latin typeface="Rockwell"/>
              <a:cs typeface="Rockwell"/>
            </a:endParaRPr>
          </a:p>
          <a:p>
            <a:pPr>
              <a:lnSpc>
                <a:spcPct val="80000"/>
              </a:lnSpc>
            </a:pPr>
            <a:r>
              <a:rPr lang="en-US" sz="1800">
                <a:effectLst/>
                <a:latin typeface="Rockwell"/>
                <a:cs typeface="Rockwell"/>
              </a:rPr>
              <a:t>John Bell (CU)</a:t>
            </a:r>
          </a:p>
          <a:p>
            <a:pPr lvl="1">
              <a:lnSpc>
                <a:spcPct val="80000"/>
              </a:lnSpc>
            </a:pPr>
            <a:r>
              <a:rPr lang="en-US" sz="1400">
                <a:effectLst/>
                <a:latin typeface="Rockwell"/>
                <a:cs typeface="Rockwell"/>
              </a:rPr>
              <a:t>Coalition of Cotton Whigs and Know-Nothing</a:t>
            </a:r>
          </a:p>
        </p:txBody>
      </p:sp>
      <p:pic>
        <p:nvPicPr>
          <p:cNvPr id="58371" name="Picture 8" descr="&#10;USAH035-H.gif                                                  000A84C2Macintosh HD                   C5A9507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685800"/>
            <a:ext cx="6172200" cy="6172200"/>
          </a:xfrm>
        </p:spPr>
      </p:pic>
    </p:spTree>
    <p:extLst>
      <p:ext uri="{BB962C8B-B14F-4D97-AF65-F5344CB8AC3E}">
        <p14:creationId xmlns:p14="http://schemas.microsoft.com/office/powerpoint/2010/main" val="27157565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lectionof1860.jpg"/>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0" y="0"/>
            <a:ext cx="9144000" cy="6858000"/>
          </a:xfrm>
        </p:spPr>
      </p:pic>
    </p:spTree>
    <p:extLst>
      <p:ext uri="{BB962C8B-B14F-4D97-AF65-F5344CB8AC3E}">
        <p14:creationId xmlns:p14="http://schemas.microsoft.com/office/powerpoint/2010/main" val="265570021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860_Electoral_Ma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909624"/>
          </a:xfrm>
          <a:prstGeom prst="rect">
            <a:avLst/>
          </a:prstGeom>
        </p:spPr>
      </p:pic>
      <p:sp>
        <p:nvSpPr>
          <p:cNvPr id="4" name="TextBox 3"/>
          <p:cNvSpPr txBox="1"/>
          <p:nvPr/>
        </p:nvSpPr>
        <p:spPr>
          <a:xfrm>
            <a:off x="0" y="4909624"/>
            <a:ext cx="9144000" cy="1938992"/>
          </a:xfrm>
          <a:prstGeom prst="rect">
            <a:avLst/>
          </a:prstGeom>
          <a:noFill/>
        </p:spPr>
        <p:txBody>
          <a:bodyPr wrap="square" rtlCol="0">
            <a:spAutoFit/>
          </a:bodyPr>
          <a:lstStyle/>
          <a:p>
            <a:r>
              <a:rPr lang="en-US" sz="2400" dirty="0" smtClean="0"/>
              <a:t>Available Electoral College Votes:</a:t>
            </a:r>
          </a:p>
          <a:p>
            <a:r>
              <a:rPr lang="en-US" sz="2400" dirty="0" smtClean="0"/>
              <a:t>Non-slaveholding North (Including CA): 183</a:t>
            </a:r>
          </a:p>
          <a:p>
            <a:r>
              <a:rPr lang="en-US" sz="2400" dirty="0" smtClean="0"/>
              <a:t>Border South: 32</a:t>
            </a:r>
          </a:p>
          <a:p>
            <a:r>
              <a:rPr lang="en-US" sz="2400" dirty="0" smtClean="0"/>
              <a:t>Middle South: 41			Total Slaveholding South: 120</a:t>
            </a:r>
          </a:p>
          <a:p>
            <a:r>
              <a:rPr lang="en-US" sz="2400" dirty="0" smtClean="0"/>
              <a:t>Deep South: 47</a:t>
            </a:r>
            <a:endParaRPr lang="en-US" sz="2400" dirty="0"/>
          </a:p>
        </p:txBody>
      </p:sp>
    </p:spTree>
    <p:extLst>
      <p:ext uri="{BB962C8B-B14F-4D97-AF65-F5344CB8AC3E}">
        <p14:creationId xmlns:p14="http://schemas.microsoft.com/office/powerpoint/2010/main" val="91321925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Southern Secession</a:t>
            </a:r>
            <a:endParaRPr lang="en-US" dirty="0"/>
          </a:p>
        </p:txBody>
      </p:sp>
      <p:sp>
        <p:nvSpPr>
          <p:cNvPr id="4" name="Content Placeholder 2"/>
          <p:cNvSpPr txBox="1">
            <a:spLocks noGrp="1"/>
          </p:cNvSpPr>
          <p:nvPr>
            <p:ph idx="1"/>
          </p:nvPr>
        </p:nvSpPr>
        <p:spPr>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defRPr/>
            </a:pPr>
            <a:r>
              <a:rPr lang="en-US" altLang="en-US" sz="2400" dirty="0">
                <a:solidFill>
                  <a:srgbClr val="FFFFFF"/>
                </a:solidFill>
              </a:rPr>
              <a:t>Secession </a:t>
            </a:r>
            <a:r>
              <a:rPr lang="en-US" altLang="en-US" sz="2400" dirty="0" smtClean="0">
                <a:solidFill>
                  <a:srgbClr val="FFFFFF"/>
                </a:solidFill>
              </a:rPr>
              <a:t>Convention held - “</a:t>
            </a:r>
            <a:r>
              <a:rPr lang="en-US" altLang="en-US" sz="2400" b="1" dirty="0" smtClean="0">
                <a:solidFill>
                  <a:srgbClr val="FFFFFF"/>
                </a:solidFill>
              </a:rPr>
              <a:t>Republic </a:t>
            </a:r>
            <a:r>
              <a:rPr lang="en-US" altLang="en-US" sz="2400" b="1" dirty="0">
                <a:solidFill>
                  <a:srgbClr val="FFFFFF"/>
                </a:solidFill>
              </a:rPr>
              <a:t>of South Carolina</a:t>
            </a:r>
            <a:r>
              <a:rPr lang="en-US" altLang="en-US" sz="2400" dirty="0" smtClean="0">
                <a:solidFill>
                  <a:srgbClr val="FFFFFF"/>
                </a:solidFill>
              </a:rPr>
              <a:t>” is declared on Dec 20</a:t>
            </a:r>
            <a:r>
              <a:rPr lang="en-US" altLang="en-US" sz="2400" baseline="30000" dirty="0" smtClean="0">
                <a:solidFill>
                  <a:srgbClr val="FFFFFF"/>
                </a:solidFill>
              </a:rPr>
              <a:t>th</a:t>
            </a:r>
            <a:r>
              <a:rPr lang="en-US" altLang="en-US" sz="2400" dirty="0" smtClean="0">
                <a:solidFill>
                  <a:srgbClr val="FFFFFF"/>
                </a:solidFill>
              </a:rPr>
              <a:t>, 1860.</a:t>
            </a:r>
            <a:endParaRPr lang="en-US" sz="2400" dirty="0" smtClean="0">
              <a:solidFill>
                <a:srgbClr val="FFFFFF"/>
              </a:solidFill>
            </a:endParaRPr>
          </a:p>
          <a:p>
            <a:pPr>
              <a:lnSpc>
                <a:spcPct val="80000"/>
              </a:lnSpc>
              <a:defRPr/>
            </a:pPr>
            <a:r>
              <a:rPr lang="en-US" altLang="en-US" sz="2400" dirty="0">
                <a:solidFill>
                  <a:srgbClr val="FFFFFF"/>
                </a:solidFill>
              </a:rPr>
              <a:t>Question: Can a state </a:t>
            </a:r>
            <a:r>
              <a:rPr lang="en-US" altLang="en-US" sz="2400" dirty="0" smtClean="0">
                <a:solidFill>
                  <a:srgbClr val="FFFFFF"/>
                </a:solidFill>
              </a:rPr>
              <a:t>legally secede</a:t>
            </a:r>
            <a:r>
              <a:rPr lang="en-US" altLang="en-US" sz="2400" dirty="0">
                <a:solidFill>
                  <a:srgbClr val="FFFFFF"/>
                </a:solidFill>
              </a:rPr>
              <a:t>?</a:t>
            </a:r>
          </a:p>
          <a:p>
            <a:pPr>
              <a:lnSpc>
                <a:spcPct val="80000"/>
              </a:lnSpc>
              <a:defRPr/>
            </a:pPr>
            <a:r>
              <a:rPr lang="en-US" altLang="en-US" sz="2400" dirty="0">
                <a:solidFill>
                  <a:srgbClr val="FFFFFF"/>
                </a:solidFill>
              </a:rPr>
              <a:t>Response: </a:t>
            </a:r>
          </a:p>
          <a:p>
            <a:pPr lvl="1">
              <a:lnSpc>
                <a:spcPct val="80000"/>
              </a:lnSpc>
              <a:defRPr/>
            </a:pPr>
            <a:r>
              <a:rPr lang="en-US" altLang="en-US" b="1" dirty="0">
                <a:solidFill>
                  <a:srgbClr val="FFFFFF"/>
                </a:solidFill>
              </a:rPr>
              <a:t>Buchanan’s response </a:t>
            </a:r>
            <a:r>
              <a:rPr lang="en-US" altLang="en-US" b="1" dirty="0" smtClean="0">
                <a:solidFill>
                  <a:srgbClr val="FFFFFF"/>
                </a:solidFill>
              </a:rPr>
              <a:t>- </a:t>
            </a:r>
            <a:r>
              <a:rPr lang="en-US" altLang="en-US" sz="2400" dirty="0" smtClean="0">
                <a:solidFill>
                  <a:srgbClr val="FFFFFF"/>
                </a:solidFill>
              </a:rPr>
              <a:t>Believed the south couldn’t constitutionally succeed, but…</a:t>
            </a:r>
          </a:p>
          <a:p>
            <a:pPr lvl="2">
              <a:lnSpc>
                <a:spcPct val="80000"/>
              </a:lnSpc>
              <a:defRPr/>
            </a:pPr>
            <a:r>
              <a:rPr lang="en-US" altLang="en-US" sz="2400" dirty="0" smtClean="0">
                <a:solidFill>
                  <a:srgbClr val="FFFFFF"/>
                </a:solidFill>
              </a:rPr>
              <a:t>Lame Duck president and surrounded by pro-slavery advisors – therefore ineffectual.</a:t>
            </a:r>
            <a:endParaRPr lang="en-US" altLang="en-US" sz="2400" dirty="0">
              <a:solidFill>
                <a:srgbClr val="FFFFFF"/>
              </a:solidFill>
            </a:endParaRPr>
          </a:p>
          <a:p>
            <a:pPr lvl="1">
              <a:lnSpc>
                <a:spcPct val="80000"/>
              </a:lnSpc>
              <a:defRPr/>
            </a:pPr>
            <a:r>
              <a:rPr lang="en-US" altLang="en-US" dirty="0" smtClean="0">
                <a:solidFill>
                  <a:srgbClr val="FFFFFF"/>
                </a:solidFill>
              </a:rPr>
              <a:t>Last attempt at compromise</a:t>
            </a:r>
            <a:r>
              <a:rPr lang="en-US" altLang="en-US" b="1" dirty="0" smtClean="0">
                <a:solidFill>
                  <a:srgbClr val="FFFFFF"/>
                </a:solidFill>
              </a:rPr>
              <a:t>…Crittenden Compromise- </a:t>
            </a:r>
            <a:r>
              <a:rPr lang="en-US" altLang="en-US" dirty="0" smtClean="0">
                <a:solidFill>
                  <a:srgbClr val="FFFFFF"/>
                </a:solidFill>
              </a:rPr>
              <a:t>Guaranteed protection south below 36-30 and allow expansion above the line (by popular sovereignty).</a:t>
            </a:r>
          </a:p>
          <a:p>
            <a:pPr lvl="2">
              <a:lnSpc>
                <a:spcPct val="80000"/>
              </a:lnSpc>
              <a:defRPr/>
            </a:pPr>
            <a:r>
              <a:rPr lang="en-US" sz="2400" dirty="0" smtClean="0">
                <a:solidFill>
                  <a:srgbClr val="FFFFFF"/>
                </a:solidFill>
              </a:rPr>
              <a:t>Lincoln rejects it!</a:t>
            </a:r>
          </a:p>
        </p:txBody>
      </p:sp>
    </p:spTree>
    <p:extLst>
      <p:ext uri="{BB962C8B-B14F-4D97-AF65-F5344CB8AC3E}">
        <p14:creationId xmlns:p14="http://schemas.microsoft.com/office/powerpoint/2010/main" val="312826821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South Carolina Order of Secession</a:t>
            </a:r>
            <a:endParaRPr lang="en-US" dirty="0"/>
          </a:p>
        </p:txBody>
      </p:sp>
      <p:sp>
        <p:nvSpPr>
          <p:cNvPr id="3" name="Content Placeholder 2"/>
          <p:cNvSpPr>
            <a:spLocks noGrp="1"/>
          </p:cNvSpPr>
          <p:nvPr>
            <p:ph idx="1"/>
          </p:nvPr>
        </p:nvSpPr>
        <p:spPr/>
        <p:txBody>
          <a:bodyPr>
            <a:normAutofit fontScale="70000" lnSpcReduction="20000"/>
          </a:bodyPr>
          <a:lstStyle/>
          <a:p>
            <a:r>
              <a:rPr lang="en-US" dirty="0"/>
              <a:t>For twenty-five years this agitation has been steadily increasing, until it has now secured to its aid the power of the common Government. Observing the forms of the Constitution, a sectional party has found within that Article establishing the Executive Department, the means of subverting the Constitution itself. A geographical line has been drawn across the Union, and all the States north of that line have united in the election of a man to the high office of President of the United States, whose opinions and purposes are hostile to slavery. He is to be entrusted with the administration of the common Government, because he has declared that that "Government cannot endure permanently half slave, half free," and that the public mind must rest in the belief that slavery is in the course of ultimate extinction. </a:t>
            </a:r>
          </a:p>
          <a:p>
            <a:pPr marL="0" indent="0">
              <a:buNone/>
            </a:pPr>
            <a:endParaRPr lang="en-US" dirty="0"/>
          </a:p>
        </p:txBody>
      </p:sp>
    </p:spTree>
    <p:extLst>
      <p:ext uri="{BB962C8B-B14F-4D97-AF65-F5344CB8AC3E}">
        <p14:creationId xmlns:p14="http://schemas.microsoft.com/office/powerpoint/2010/main" val="392613604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Secession Continued</a:t>
            </a:r>
            <a:endParaRPr lang="en-US" dirty="0"/>
          </a:p>
        </p:txBody>
      </p:sp>
      <p:sp>
        <p:nvSpPr>
          <p:cNvPr id="4" name="Content Placeholder 2"/>
          <p:cNvSpPr txBox="1">
            <a:spLocks noGrp="1"/>
          </p:cNvSpPr>
          <p:nvPr>
            <p:ph idx="1"/>
          </p:nvPr>
        </p:nvSpPr>
        <p:spPr>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solidFill>
                  <a:srgbClr val="FFFFFF"/>
                </a:solidFill>
              </a:rPr>
              <a:t>By Feb 1861 - 6 other states had seceded (</a:t>
            </a:r>
            <a:r>
              <a:rPr lang="en-US" sz="2400" dirty="0" err="1" smtClean="0">
                <a:solidFill>
                  <a:srgbClr val="FFFFFF"/>
                </a:solidFill>
              </a:rPr>
              <a:t>Fl</a:t>
            </a:r>
            <a:r>
              <a:rPr lang="en-US" sz="2400" dirty="0" smtClean="0">
                <a:solidFill>
                  <a:srgbClr val="FFFFFF"/>
                </a:solidFill>
              </a:rPr>
              <a:t>, Ga, </a:t>
            </a:r>
            <a:r>
              <a:rPr lang="en-US" sz="2400" dirty="0" err="1" smtClean="0">
                <a:solidFill>
                  <a:srgbClr val="FFFFFF"/>
                </a:solidFill>
              </a:rPr>
              <a:t>Ms</a:t>
            </a:r>
            <a:r>
              <a:rPr lang="en-US" sz="2400" dirty="0" smtClean="0">
                <a:solidFill>
                  <a:srgbClr val="FFFFFF"/>
                </a:solidFill>
              </a:rPr>
              <a:t>, Al, La, </a:t>
            </a:r>
            <a:r>
              <a:rPr lang="en-US" sz="2400" dirty="0" err="1" smtClean="0">
                <a:solidFill>
                  <a:srgbClr val="FFFFFF"/>
                </a:solidFill>
              </a:rPr>
              <a:t>Tx</a:t>
            </a:r>
            <a:r>
              <a:rPr lang="en-US" sz="2400" dirty="0" smtClean="0">
                <a:solidFill>
                  <a:srgbClr val="FFFFFF"/>
                </a:solidFill>
              </a:rPr>
              <a:t>).  </a:t>
            </a:r>
          </a:p>
          <a:p>
            <a:pPr lvl="1"/>
            <a:r>
              <a:rPr lang="en-US" dirty="0" smtClean="0">
                <a:solidFill>
                  <a:srgbClr val="FFFFFF"/>
                </a:solidFill>
              </a:rPr>
              <a:t>Seized all federal property within their boundaries - Forts, arsenals, govt. offices, etc.</a:t>
            </a:r>
          </a:p>
          <a:p>
            <a:r>
              <a:rPr lang="en-US" sz="2400" dirty="0" smtClean="0">
                <a:solidFill>
                  <a:srgbClr val="FFFFFF"/>
                </a:solidFill>
              </a:rPr>
              <a:t>Formed </a:t>
            </a:r>
            <a:r>
              <a:rPr lang="en-US" sz="2400" b="1" dirty="0" smtClean="0">
                <a:solidFill>
                  <a:srgbClr val="FFFFFF"/>
                </a:solidFill>
              </a:rPr>
              <a:t>Confederate States of America </a:t>
            </a:r>
            <a:r>
              <a:rPr lang="en-US" sz="2400" dirty="0" smtClean="0">
                <a:solidFill>
                  <a:srgbClr val="FFFFFF"/>
                </a:solidFill>
              </a:rPr>
              <a:t>( </a:t>
            </a:r>
            <a:r>
              <a:rPr lang="en-US" sz="2400" b="1" dirty="0" smtClean="0">
                <a:solidFill>
                  <a:srgbClr val="FFFFFF"/>
                </a:solidFill>
              </a:rPr>
              <a:t>Jefferson Davis </a:t>
            </a:r>
            <a:r>
              <a:rPr lang="en-US" sz="2400" dirty="0" smtClean="0">
                <a:solidFill>
                  <a:srgbClr val="FFFFFF"/>
                </a:solidFill>
              </a:rPr>
              <a:t>elected as President).  </a:t>
            </a:r>
          </a:p>
          <a:p>
            <a:pPr lvl="1"/>
            <a:r>
              <a:rPr lang="en-US" dirty="0" smtClean="0">
                <a:solidFill>
                  <a:srgbClr val="FFFFFF"/>
                </a:solidFill>
              </a:rPr>
              <a:t>Montgomery, Al - capital (later moved to Richmond, VA).</a:t>
            </a:r>
          </a:p>
          <a:p>
            <a:r>
              <a:rPr lang="en-US" sz="2400" dirty="0" smtClean="0">
                <a:solidFill>
                  <a:srgbClr val="FFFFFF"/>
                </a:solidFill>
              </a:rPr>
              <a:t>March 1861 – Lincoln enters the oval office…NOW WHAT!?</a:t>
            </a:r>
          </a:p>
          <a:p>
            <a:r>
              <a:rPr lang="en-US" sz="2400" dirty="0" smtClean="0">
                <a:solidFill>
                  <a:srgbClr val="FFFFFF"/>
                </a:solidFill>
              </a:rPr>
              <a:t>Stay Tuned!</a:t>
            </a:r>
          </a:p>
          <a:p>
            <a:endParaRPr lang="en-US" sz="2000" dirty="0">
              <a:solidFill>
                <a:srgbClr val="FFFFFF"/>
              </a:solidFill>
            </a:endParaRPr>
          </a:p>
          <a:p>
            <a:endParaRPr lang="en-US" sz="2500" dirty="0">
              <a:solidFill>
                <a:srgbClr val="FFFFFF"/>
              </a:solidFill>
            </a:endParaRPr>
          </a:p>
        </p:txBody>
      </p:sp>
    </p:spTree>
    <p:extLst>
      <p:ext uri="{BB962C8B-B14F-4D97-AF65-F5344CB8AC3E}">
        <p14:creationId xmlns:p14="http://schemas.microsoft.com/office/powerpoint/2010/main" val="224212438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Secession Movemen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533400"/>
            <a:ext cx="8128000" cy="5778500"/>
          </a:xfrm>
          <a:prstGeom prst="rect">
            <a:avLst/>
          </a:prstGeom>
        </p:spPr>
      </p:pic>
    </p:spTree>
    <p:extLst>
      <p:ext uri="{BB962C8B-B14F-4D97-AF65-F5344CB8AC3E}">
        <p14:creationId xmlns:p14="http://schemas.microsoft.com/office/powerpoint/2010/main" val="74704825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277756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a:xfrm>
            <a:off x="391167" y="256909"/>
            <a:ext cx="8337758" cy="5663814"/>
          </a:xfrm>
          <a:prstGeom prst="rect">
            <a:avLst/>
          </a:prstGeom>
          <a:noFill/>
          <a:ln>
            <a:solidFill>
              <a:srgbClr val="000066"/>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445468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United States in 1850</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738187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64994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The Disunited States in 1861</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36118"/>
            <a:ext cx="6858000" cy="4839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07325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719072"/>
            <a:ext cx="4495800" cy="4910328"/>
          </a:xfrm>
        </p:spPr>
        <p:txBody>
          <a:bodyPr>
            <a:normAutofit fontScale="92500" lnSpcReduction="10000"/>
          </a:bodyPr>
          <a:lstStyle/>
          <a:p>
            <a:pPr lvl="0">
              <a:buClr>
                <a:srgbClr val="D16349"/>
              </a:buClr>
            </a:pPr>
            <a:r>
              <a:rPr lang="en-US" sz="2400" dirty="0"/>
              <a:t>Constitutional Convention</a:t>
            </a:r>
          </a:p>
          <a:p>
            <a:pPr lvl="1">
              <a:buClr>
                <a:srgbClr val="CCB400"/>
              </a:buClr>
            </a:pPr>
            <a:r>
              <a:rPr lang="en-US" sz="1800" dirty="0"/>
              <a:t>3/5 Compromise</a:t>
            </a:r>
          </a:p>
          <a:p>
            <a:pPr lvl="1">
              <a:buClr>
                <a:srgbClr val="CCB400"/>
              </a:buClr>
            </a:pPr>
            <a:r>
              <a:rPr lang="en-US" sz="1800" dirty="0"/>
              <a:t>Slave trade compromise</a:t>
            </a:r>
          </a:p>
          <a:p>
            <a:pPr lvl="0">
              <a:buClr>
                <a:srgbClr val="D16349"/>
              </a:buClr>
            </a:pPr>
            <a:r>
              <a:rPr lang="en-US" sz="2400" dirty="0"/>
              <a:t>Early Republic</a:t>
            </a:r>
          </a:p>
          <a:p>
            <a:pPr lvl="1">
              <a:buClr>
                <a:srgbClr val="CCB400"/>
              </a:buClr>
            </a:pPr>
            <a:r>
              <a:rPr lang="en-US" sz="1800" dirty="0" smtClean="0"/>
              <a:t>Formation </a:t>
            </a:r>
            <a:r>
              <a:rPr lang="en-US" sz="1800" dirty="0"/>
              <a:t>of </a:t>
            </a:r>
            <a:r>
              <a:rPr lang="en-US" sz="1800" dirty="0" smtClean="0"/>
              <a:t>first two political </a:t>
            </a:r>
            <a:r>
              <a:rPr lang="en-US" sz="1800" dirty="0"/>
              <a:t>parties</a:t>
            </a:r>
          </a:p>
          <a:p>
            <a:pPr lvl="1">
              <a:buClr>
                <a:srgbClr val="CCB400"/>
              </a:buClr>
            </a:pPr>
            <a:r>
              <a:rPr lang="en-US" sz="1800" dirty="0"/>
              <a:t>First Nullification Crisis (Alien &amp; Sedition Acts)</a:t>
            </a:r>
          </a:p>
          <a:p>
            <a:pPr lvl="1">
              <a:buClr>
                <a:srgbClr val="CCB400"/>
              </a:buClr>
            </a:pPr>
            <a:r>
              <a:rPr lang="en-US" sz="1800" dirty="0"/>
              <a:t>Hartford Convention (War of 1812)</a:t>
            </a:r>
          </a:p>
          <a:p>
            <a:pPr lvl="1">
              <a:buClr>
                <a:srgbClr val="CCB400"/>
              </a:buClr>
            </a:pPr>
            <a:r>
              <a:rPr lang="en-US" sz="1800" dirty="0"/>
              <a:t>Missouri Compromise  of 1820 (36°30’ line)</a:t>
            </a:r>
          </a:p>
          <a:p>
            <a:pPr lvl="0">
              <a:buClr>
                <a:srgbClr val="D16349"/>
              </a:buClr>
            </a:pPr>
            <a:r>
              <a:rPr lang="en-US" sz="2400" dirty="0"/>
              <a:t>Jacksonian Era</a:t>
            </a:r>
          </a:p>
          <a:p>
            <a:pPr lvl="1">
              <a:buClr>
                <a:srgbClr val="CCB400"/>
              </a:buClr>
            </a:pPr>
            <a:r>
              <a:rPr lang="en-US" sz="1800" dirty="0"/>
              <a:t>Second Nullification Crisis (Tariff of </a:t>
            </a:r>
            <a:r>
              <a:rPr lang="en-US" sz="1800" dirty="0" smtClean="0"/>
              <a:t>Abominations of 1828, </a:t>
            </a:r>
            <a:r>
              <a:rPr lang="en-US" sz="1800" dirty="0"/>
              <a:t>Force </a:t>
            </a:r>
            <a:r>
              <a:rPr lang="en-US" sz="1800" dirty="0" smtClean="0"/>
              <a:t>Bill &amp; Compromise Tariff of 1833)</a:t>
            </a:r>
            <a:endParaRPr lang="en-US" sz="1800" dirty="0"/>
          </a:p>
        </p:txBody>
      </p:sp>
      <p:sp>
        <p:nvSpPr>
          <p:cNvPr id="3" name="Content Placeholder 2"/>
          <p:cNvSpPr>
            <a:spLocks noGrp="1"/>
          </p:cNvSpPr>
          <p:nvPr>
            <p:ph sz="half" idx="2"/>
          </p:nvPr>
        </p:nvSpPr>
        <p:spPr>
          <a:xfrm>
            <a:off x="4648200" y="1719072"/>
            <a:ext cx="4495800" cy="4910328"/>
          </a:xfrm>
        </p:spPr>
        <p:txBody>
          <a:bodyPr>
            <a:noAutofit/>
          </a:bodyPr>
          <a:lstStyle/>
          <a:p>
            <a:pPr lvl="1">
              <a:buClr>
                <a:srgbClr val="CCB400"/>
              </a:buClr>
            </a:pPr>
            <a:r>
              <a:rPr lang="en-US" sz="1800" dirty="0" smtClean="0"/>
              <a:t>Jackson’s Bank War (“pet banks”)</a:t>
            </a:r>
          </a:p>
          <a:p>
            <a:pPr lvl="1">
              <a:buClr>
                <a:srgbClr val="CCB400"/>
              </a:buClr>
            </a:pPr>
            <a:r>
              <a:rPr lang="en-US" sz="1800" dirty="0" smtClean="0"/>
              <a:t>Disagreements over federal funding  of internal improvements (roads &amp; canals)</a:t>
            </a:r>
          </a:p>
          <a:p>
            <a:r>
              <a:rPr lang="en-US" sz="2400" dirty="0" smtClean="0"/>
              <a:t>Manifest Destiny</a:t>
            </a:r>
          </a:p>
          <a:p>
            <a:pPr lvl="1"/>
            <a:r>
              <a:rPr lang="en-US" sz="1800" dirty="0" smtClean="0"/>
              <a:t>Texas Annexation</a:t>
            </a:r>
          </a:p>
          <a:p>
            <a:pPr lvl="1"/>
            <a:r>
              <a:rPr lang="en-US" sz="1800" dirty="0" smtClean="0"/>
              <a:t>Mexican War</a:t>
            </a:r>
          </a:p>
          <a:p>
            <a:pPr lvl="2"/>
            <a:r>
              <a:rPr lang="en-US" sz="1600" dirty="0" smtClean="0"/>
              <a:t>“Spotty Lincoln”</a:t>
            </a:r>
          </a:p>
          <a:p>
            <a:pPr lvl="2"/>
            <a:r>
              <a:rPr lang="en-US" sz="1600" dirty="0" smtClean="0"/>
              <a:t>Thoreau’s </a:t>
            </a:r>
            <a:r>
              <a:rPr lang="en-US" sz="1600" i="1" dirty="0" smtClean="0"/>
              <a:t>Civil Disobedience</a:t>
            </a:r>
          </a:p>
          <a:p>
            <a:pPr lvl="2"/>
            <a:r>
              <a:rPr lang="en-US" sz="1600" dirty="0" smtClean="0"/>
              <a:t>Wilmot Proviso</a:t>
            </a:r>
          </a:p>
          <a:p>
            <a:pPr lvl="1"/>
            <a:r>
              <a:rPr lang="en-US" sz="1800" dirty="0" smtClean="0"/>
              <a:t>Compromise of 1850</a:t>
            </a:r>
          </a:p>
          <a:p>
            <a:pPr lvl="2"/>
            <a:r>
              <a:rPr lang="en-US" sz="1600" dirty="0" smtClean="0"/>
              <a:t>California (free state)</a:t>
            </a:r>
          </a:p>
          <a:p>
            <a:pPr lvl="2"/>
            <a:r>
              <a:rPr lang="en-US" sz="1600" dirty="0"/>
              <a:t>Slave trade banned in D.C.</a:t>
            </a:r>
          </a:p>
          <a:p>
            <a:pPr lvl="2"/>
            <a:r>
              <a:rPr lang="en-US" sz="1600" dirty="0" smtClean="0"/>
              <a:t>New fugitive slave act</a:t>
            </a:r>
          </a:p>
          <a:p>
            <a:pPr lvl="2"/>
            <a:r>
              <a:rPr lang="en-US" sz="1600" dirty="0" smtClean="0"/>
              <a:t>Popular sovereignty in S.W.</a:t>
            </a:r>
          </a:p>
        </p:txBody>
      </p:sp>
      <p:sp>
        <p:nvSpPr>
          <p:cNvPr id="4" name="Title 3"/>
          <p:cNvSpPr>
            <a:spLocks noGrp="1"/>
          </p:cNvSpPr>
          <p:nvPr>
            <p:ph type="title"/>
          </p:nvPr>
        </p:nvSpPr>
        <p:spPr/>
        <p:txBody>
          <a:bodyPr>
            <a:normAutofit fontScale="90000"/>
          </a:bodyPr>
          <a:lstStyle/>
          <a:p>
            <a:pPr algn="l"/>
            <a:r>
              <a:rPr lang="en-US" dirty="0" smtClean="0">
                <a:latin typeface="+mn-lt"/>
              </a:rPr>
              <a:t>Sectionalism &amp;</a:t>
            </a:r>
            <a:br>
              <a:rPr lang="en-US" dirty="0" smtClean="0">
                <a:latin typeface="+mn-lt"/>
              </a:rPr>
            </a:br>
            <a:r>
              <a:rPr lang="en-US" dirty="0" smtClean="0">
                <a:latin typeface="+mn-lt"/>
              </a:rPr>
              <a:t>Compromise to 1850</a:t>
            </a:r>
            <a:endParaRPr lang="en-US" dirty="0">
              <a:latin typeface="+mn-lt"/>
            </a:endParaRPr>
          </a:p>
        </p:txBody>
      </p:sp>
    </p:spTree>
    <p:extLst>
      <p:ext uri="{BB962C8B-B14F-4D97-AF65-F5344CB8AC3E}">
        <p14:creationId xmlns:p14="http://schemas.microsoft.com/office/powerpoint/2010/main" val="7765722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4267200" cy="4910328"/>
          </a:xfrm>
        </p:spPr>
        <p:txBody>
          <a:bodyPr>
            <a:normAutofit fontScale="92500"/>
          </a:bodyPr>
          <a:lstStyle/>
          <a:p>
            <a:pPr lvl="0">
              <a:buClr>
                <a:srgbClr val="D16349"/>
              </a:buClr>
            </a:pPr>
            <a:r>
              <a:rPr lang="en-US" dirty="0">
                <a:solidFill>
                  <a:srgbClr val="FFFFFF"/>
                </a:solidFill>
                <a:latin typeface="Rockwell"/>
                <a:cs typeface="Rockwell"/>
              </a:rPr>
              <a:t>Missouri </a:t>
            </a:r>
            <a:r>
              <a:rPr lang="en-US" dirty="0" smtClean="0">
                <a:solidFill>
                  <a:srgbClr val="FFFFFF"/>
                </a:solidFill>
                <a:latin typeface="Rockwell"/>
                <a:cs typeface="Rockwell"/>
              </a:rPr>
              <a:t>Compromise, 1820</a:t>
            </a:r>
            <a:endParaRPr lang="en-US" dirty="0">
              <a:solidFill>
                <a:srgbClr val="FFFFFF"/>
              </a:solidFill>
              <a:latin typeface="Rockwell"/>
              <a:cs typeface="Rockwell"/>
            </a:endParaRPr>
          </a:p>
          <a:p>
            <a:pPr lvl="1">
              <a:buClr>
                <a:srgbClr val="D16349"/>
              </a:buClr>
            </a:pPr>
            <a:r>
              <a:rPr lang="en-US" dirty="0" smtClean="0">
                <a:solidFill>
                  <a:srgbClr val="FFFFFF"/>
                </a:solidFill>
                <a:latin typeface="Rockwell"/>
                <a:cs typeface="Rockwell"/>
              </a:rPr>
              <a:t>Settled issue of slavery </a:t>
            </a:r>
            <a:r>
              <a:rPr lang="en-US" dirty="0">
                <a:solidFill>
                  <a:srgbClr val="FFFFFF"/>
                </a:solidFill>
                <a:latin typeface="Rockwell"/>
                <a:cs typeface="Rockwell"/>
              </a:rPr>
              <a:t>in Louisiana Purchase</a:t>
            </a:r>
          </a:p>
          <a:p>
            <a:pPr lvl="0">
              <a:buClr>
                <a:srgbClr val="D16349"/>
              </a:buClr>
            </a:pPr>
            <a:r>
              <a:rPr lang="en-US" dirty="0">
                <a:solidFill>
                  <a:srgbClr val="FFFFFF"/>
                </a:solidFill>
                <a:latin typeface="Rockwell"/>
                <a:cs typeface="Rockwell"/>
              </a:rPr>
              <a:t>Tariff </a:t>
            </a:r>
            <a:r>
              <a:rPr lang="en-US" dirty="0" smtClean="0">
                <a:solidFill>
                  <a:srgbClr val="FFFFFF"/>
                </a:solidFill>
                <a:latin typeface="Rockwell"/>
                <a:cs typeface="Rockwell"/>
              </a:rPr>
              <a:t>Compromise, 1833</a:t>
            </a:r>
            <a:endParaRPr lang="en-US" dirty="0">
              <a:solidFill>
                <a:srgbClr val="FFFFFF"/>
              </a:solidFill>
              <a:latin typeface="Rockwell"/>
              <a:cs typeface="Rockwell"/>
            </a:endParaRPr>
          </a:p>
          <a:p>
            <a:pPr lvl="1">
              <a:buClr>
                <a:srgbClr val="D16349"/>
              </a:buClr>
            </a:pPr>
            <a:r>
              <a:rPr lang="en-US" dirty="0" smtClean="0">
                <a:solidFill>
                  <a:srgbClr val="FFFFFF"/>
                </a:solidFill>
                <a:latin typeface="Rockwell"/>
                <a:cs typeface="Rockwell"/>
              </a:rPr>
              <a:t>Ended S.C</a:t>
            </a:r>
            <a:r>
              <a:rPr lang="en-US" dirty="0">
                <a:solidFill>
                  <a:srgbClr val="FFFFFF"/>
                </a:solidFill>
                <a:latin typeface="Rockwell"/>
                <a:cs typeface="Rockwell"/>
              </a:rPr>
              <a:t>. Nullification Crisis</a:t>
            </a:r>
          </a:p>
          <a:p>
            <a:pPr lvl="0">
              <a:buClr>
                <a:srgbClr val="D16349"/>
              </a:buClr>
            </a:pPr>
            <a:r>
              <a:rPr lang="en-US" dirty="0">
                <a:solidFill>
                  <a:srgbClr val="FFFFFF"/>
                </a:solidFill>
                <a:latin typeface="Rockwell"/>
                <a:cs typeface="Rockwell"/>
              </a:rPr>
              <a:t>Compromise of 1850</a:t>
            </a:r>
          </a:p>
          <a:p>
            <a:pPr lvl="1">
              <a:buClr>
                <a:srgbClr val="D16349"/>
              </a:buClr>
            </a:pPr>
            <a:r>
              <a:rPr lang="en-US" dirty="0" smtClean="0">
                <a:solidFill>
                  <a:srgbClr val="FFFFFF"/>
                </a:solidFill>
                <a:latin typeface="Rockwell"/>
                <a:cs typeface="Rockwell"/>
              </a:rPr>
              <a:t>Settled issue of slavery </a:t>
            </a:r>
            <a:r>
              <a:rPr lang="en-US" dirty="0">
                <a:solidFill>
                  <a:srgbClr val="FFFFFF"/>
                </a:solidFill>
                <a:latin typeface="Rockwell"/>
                <a:cs typeface="Rockwell"/>
              </a:rPr>
              <a:t>in Mexican Cession</a:t>
            </a:r>
          </a:p>
        </p:txBody>
      </p:sp>
      <p:sp>
        <p:nvSpPr>
          <p:cNvPr id="4" name="Title 3"/>
          <p:cNvSpPr>
            <a:spLocks noGrp="1"/>
          </p:cNvSpPr>
          <p:nvPr>
            <p:ph type="title"/>
          </p:nvPr>
        </p:nvSpPr>
        <p:spPr/>
        <p:txBody>
          <a:bodyPr/>
          <a:lstStyle/>
          <a:p>
            <a:pPr algn="l"/>
            <a:r>
              <a:rPr lang="en-US" dirty="0" smtClean="0">
                <a:latin typeface="Rockwell"/>
                <a:cs typeface="Rockwell"/>
              </a:rPr>
              <a:t>Henry Clay’s Compromises</a:t>
            </a:r>
            <a:endParaRPr lang="en-US" dirty="0">
              <a:latin typeface="Rockwell"/>
              <a:cs typeface="Rockwell"/>
            </a:endParaRPr>
          </a:p>
        </p:txBody>
      </p:sp>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780063"/>
            <a:ext cx="3991970" cy="477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41171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4038600" cy="4910328"/>
          </a:xfrm>
        </p:spPr>
        <p:txBody>
          <a:bodyPr>
            <a:normAutofit fontScale="77500" lnSpcReduction="20000"/>
          </a:bodyPr>
          <a:lstStyle/>
          <a:p>
            <a:pPr lvl="0">
              <a:buClr>
                <a:srgbClr val="D16349"/>
              </a:buClr>
            </a:pPr>
            <a:r>
              <a:rPr lang="en-US" dirty="0" smtClean="0"/>
              <a:t>Free-Soil Party, 1848-1854</a:t>
            </a:r>
          </a:p>
          <a:p>
            <a:pPr lvl="1">
              <a:buClr>
                <a:srgbClr val="D16349"/>
              </a:buClr>
            </a:pPr>
            <a:r>
              <a:rPr lang="en-US" dirty="0" smtClean="0"/>
              <a:t>Homestead act for settlers in west</a:t>
            </a:r>
          </a:p>
          <a:p>
            <a:pPr lvl="1">
              <a:buClr>
                <a:srgbClr val="D16349"/>
              </a:buClr>
            </a:pPr>
            <a:r>
              <a:rPr lang="en-US" dirty="0" smtClean="0"/>
              <a:t>Opposed expansion of slavery</a:t>
            </a:r>
          </a:p>
          <a:p>
            <a:pPr lvl="0">
              <a:buClr>
                <a:srgbClr val="D16349"/>
              </a:buClr>
            </a:pPr>
            <a:r>
              <a:rPr lang="en-US" dirty="0" smtClean="0"/>
              <a:t>Know-Nothing Party, 1845-1859</a:t>
            </a:r>
          </a:p>
          <a:p>
            <a:pPr lvl="1">
              <a:buClr>
                <a:srgbClr val="D16349"/>
              </a:buClr>
            </a:pPr>
            <a:r>
              <a:rPr lang="en-US" dirty="0" smtClean="0"/>
              <a:t>Opposed immigration</a:t>
            </a:r>
          </a:p>
          <a:p>
            <a:pPr lvl="0">
              <a:buClr>
                <a:srgbClr val="D16349"/>
              </a:buClr>
            </a:pPr>
            <a:r>
              <a:rPr lang="en-US" dirty="0" smtClean="0"/>
              <a:t>Death of Whig Party after loss in 1852 election</a:t>
            </a:r>
          </a:p>
          <a:p>
            <a:pPr lvl="0">
              <a:buClr>
                <a:srgbClr val="D16349"/>
              </a:buClr>
            </a:pPr>
            <a:r>
              <a:rPr lang="en-US" dirty="0" smtClean="0"/>
              <a:t>Ostend Manifesto, 1854</a:t>
            </a:r>
          </a:p>
          <a:p>
            <a:pPr lvl="1">
              <a:buClr>
                <a:srgbClr val="D16349"/>
              </a:buClr>
            </a:pPr>
            <a:r>
              <a:rPr lang="en-US" dirty="0" smtClean="0"/>
              <a:t>Buchanan’s proposal to add Cuba as a slave state</a:t>
            </a:r>
          </a:p>
        </p:txBody>
      </p:sp>
      <p:sp>
        <p:nvSpPr>
          <p:cNvPr id="3" name="Content Placeholder 2"/>
          <p:cNvSpPr>
            <a:spLocks noGrp="1"/>
          </p:cNvSpPr>
          <p:nvPr>
            <p:ph sz="half" idx="2"/>
          </p:nvPr>
        </p:nvSpPr>
        <p:spPr>
          <a:xfrm>
            <a:off x="4648200" y="1719072"/>
            <a:ext cx="4038600" cy="4910328"/>
          </a:xfrm>
        </p:spPr>
        <p:txBody>
          <a:bodyPr>
            <a:normAutofit fontScale="77500" lnSpcReduction="20000"/>
          </a:bodyPr>
          <a:lstStyle/>
          <a:p>
            <a:pPr lvl="0">
              <a:buClr>
                <a:srgbClr val="D16349"/>
              </a:buClr>
            </a:pPr>
            <a:r>
              <a:rPr lang="en-US" dirty="0"/>
              <a:t>Kansas-Nebraska Act, 1854</a:t>
            </a:r>
          </a:p>
          <a:p>
            <a:pPr lvl="1">
              <a:buClr>
                <a:srgbClr val="D16349"/>
              </a:buClr>
            </a:pPr>
            <a:r>
              <a:rPr lang="en-US" dirty="0"/>
              <a:t>e</a:t>
            </a:r>
            <a:r>
              <a:rPr lang="en-US" dirty="0" smtClean="0"/>
              <a:t>ventually shattered </a:t>
            </a:r>
            <a:r>
              <a:rPr lang="en-US" dirty="0"/>
              <a:t>Democrats into northern and southern wings</a:t>
            </a:r>
          </a:p>
          <a:p>
            <a:pPr lvl="1">
              <a:buClr>
                <a:srgbClr val="D16349"/>
              </a:buClr>
            </a:pPr>
            <a:r>
              <a:rPr lang="en-US" dirty="0"/>
              <a:t>u</a:t>
            </a:r>
            <a:r>
              <a:rPr lang="en-US" dirty="0" smtClean="0"/>
              <a:t>nited </a:t>
            </a:r>
            <a:r>
              <a:rPr lang="en-US" dirty="0"/>
              <a:t>Free-</a:t>
            </a:r>
            <a:r>
              <a:rPr lang="en-US" dirty="0" err="1"/>
              <a:t>Soilers</a:t>
            </a:r>
            <a:r>
              <a:rPr lang="en-US" dirty="0"/>
              <a:t>, Know-Nothings, old Whigs and others into </a:t>
            </a:r>
            <a:r>
              <a:rPr lang="en-US" dirty="0" smtClean="0"/>
              <a:t>the new, northern </a:t>
            </a:r>
            <a:r>
              <a:rPr lang="en-US" dirty="0"/>
              <a:t>Republican Party</a:t>
            </a:r>
          </a:p>
          <a:p>
            <a:pPr lvl="0">
              <a:buClr>
                <a:srgbClr val="D16349"/>
              </a:buClr>
            </a:pPr>
            <a:r>
              <a:rPr lang="en-US" dirty="0" smtClean="0"/>
              <a:t>Sectional developments</a:t>
            </a:r>
          </a:p>
          <a:p>
            <a:pPr lvl="1">
              <a:buClr>
                <a:srgbClr val="D16349"/>
              </a:buClr>
            </a:pPr>
            <a:r>
              <a:rPr lang="en-US" dirty="0" smtClean="0"/>
              <a:t>Low Tariff of 1857, Panic of 1857, and weak president James Buchanan tarnished Democrats</a:t>
            </a:r>
          </a:p>
        </p:txBody>
      </p:sp>
      <p:sp>
        <p:nvSpPr>
          <p:cNvPr id="4" name="Title 3"/>
          <p:cNvSpPr>
            <a:spLocks noGrp="1"/>
          </p:cNvSpPr>
          <p:nvPr>
            <p:ph type="title"/>
          </p:nvPr>
        </p:nvSpPr>
        <p:spPr/>
        <p:txBody>
          <a:bodyPr>
            <a:normAutofit fontScale="90000"/>
          </a:bodyPr>
          <a:lstStyle/>
          <a:p>
            <a:pPr algn="l"/>
            <a:r>
              <a:rPr lang="en-US" dirty="0" smtClean="0">
                <a:latin typeface="+mn-lt"/>
              </a:rPr>
              <a:t>The New Order: Sectional Parties</a:t>
            </a:r>
            <a:endParaRPr lang="en-US" dirty="0">
              <a:latin typeface="+mn-lt"/>
            </a:endParaRPr>
          </a:p>
        </p:txBody>
      </p:sp>
    </p:spTree>
    <p:extLst>
      <p:ext uri="{BB962C8B-B14F-4D97-AF65-F5344CB8AC3E}">
        <p14:creationId xmlns:p14="http://schemas.microsoft.com/office/powerpoint/2010/main" val="17151762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48" y="-137151"/>
            <a:ext cx="8952938" cy="1325563"/>
          </a:xfrm>
        </p:spPr>
        <p:txBody>
          <a:bodyPr>
            <a:normAutofit fontScale="90000"/>
          </a:bodyPr>
          <a:lstStyle/>
          <a:p>
            <a:pPr algn="ctr"/>
            <a:r>
              <a:rPr lang="en-US" altLang="en-US" b="1" dirty="0" smtClean="0"/>
              <a:t>The Birth of the Republican Party</a:t>
            </a:r>
            <a:endParaRPr lang="en-US" b="1" dirty="0"/>
          </a:p>
        </p:txBody>
      </p:sp>
      <p:sp>
        <p:nvSpPr>
          <p:cNvPr id="8" name="Content Placeholder 2"/>
          <p:cNvSpPr txBox="1">
            <a:spLocks/>
          </p:cNvSpPr>
          <p:nvPr/>
        </p:nvSpPr>
        <p:spPr>
          <a:xfrm>
            <a:off x="86847" y="1188412"/>
            <a:ext cx="5650605" cy="5849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altLang="en-US" sz="2000" u="sng" dirty="0" smtClean="0"/>
              <a:t>New </a:t>
            </a:r>
            <a:r>
              <a:rPr lang="en-US" altLang="en-US" sz="2000" u="sng" dirty="0"/>
              <a:t>parties emerge due to rifts over </a:t>
            </a:r>
            <a:r>
              <a:rPr lang="en-US" altLang="en-US" sz="2000" u="sng" dirty="0" smtClean="0"/>
              <a:t>slavery</a:t>
            </a:r>
          </a:p>
          <a:p>
            <a:pPr>
              <a:lnSpc>
                <a:spcPct val="80000"/>
              </a:lnSpc>
            </a:pPr>
            <a:r>
              <a:rPr lang="en-US" altLang="en-US" sz="2000" dirty="0" smtClean="0"/>
              <a:t>Whigs </a:t>
            </a:r>
            <a:r>
              <a:rPr lang="en-US" altLang="en-US" sz="2000" dirty="0"/>
              <a:t>are </a:t>
            </a:r>
            <a:r>
              <a:rPr lang="en-US" altLang="en-US" sz="2000" dirty="0" smtClean="0"/>
              <a:t>weak </a:t>
            </a:r>
            <a:r>
              <a:rPr lang="en-US" sz="2000" dirty="0"/>
              <a:t>(losing members over the issue of slavery</a:t>
            </a:r>
            <a:r>
              <a:rPr lang="en-US" sz="2000" dirty="0" smtClean="0"/>
              <a:t>)</a:t>
            </a:r>
            <a:r>
              <a:rPr lang="en-US" altLang="en-US" sz="2000" dirty="0" smtClean="0"/>
              <a:t> </a:t>
            </a:r>
            <a:r>
              <a:rPr lang="en-US" altLang="en-US" sz="2000" dirty="0"/>
              <a:t>– lost 1852 election and Democrat </a:t>
            </a:r>
            <a:r>
              <a:rPr lang="en-US" altLang="en-US" sz="2000" b="1" dirty="0"/>
              <a:t>Franklin Pierce </a:t>
            </a:r>
            <a:r>
              <a:rPr lang="en-US" altLang="en-US" sz="2000" dirty="0" smtClean="0"/>
              <a:t>wins.</a:t>
            </a:r>
          </a:p>
          <a:p>
            <a:pPr>
              <a:lnSpc>
                <a:spcPct val="80000"/>
              </a:lnSpc>
            </a:pPr>
            <a:r>
              <a:rPr lang="en-US" altLang="en-US" sz="2000" b="1" dirty="0" smtClean="0"/>
              <a:t>Know-Nothing </a:t>
            </a:r>
            <a:r>
              <a:rPr lang="en-US" altLang="en-US" sz="2000" b="1" dirty="0"/>
              <a:t>Party</a:t>
            </a:r>
            <a:r>
              <a:rPr lang="en-US" altLang="en-US" sz="2000" dirty="0"/>
              <a:t> – pro native-born Americans (nativism) </a:t>
            </a:r>
            <a:r>
              <a:rPr lang="en-US" altLang="en-US" sz="2000" dirty="0" smtClean="0"/>
              <a:t>- </a:t>
            </a:r>
            <a:r>
              <a:rPr lang="en-US" sz="2000" dirty="0" smtClean="0"/>
              <a:t>split </a:t>
            </a:r>
            <a:r>
              <a:rPr lang="en-US" sz="2000" dirty="0"/>
              <a:t>over the slavery issue</a:t>
            </a:r>
            <a:r>
              <a:rPr lang="en-US" sz="2000" dirty="0" smtClean="0"/>
              <a:t>.</a:t>
            </a:r>
          </a:p>
          <a:p>
            <a:pPr>
              <a:lnSpc>
                <a:spcPct val="80000"/>
              </a:lnSpc>
            </a:pPr>
            <a:r>
              <a:rPr lang="en-US" altLang="en-US" sz="2000" dirty="0" smtClean="0"/>
              <a:t> </a:t>
            </a:r>
            <a:r>
              <a:rPr lang="en-US" altLang="en-US" sz="2000" b="1" dirty="0"/>
              <a:t>Free-Soil Party</a:t>
            </a:r>
            <a:r>
              <a:rPr lang="en-US" altLang="en-US" sz="2000" dirty="0"/>
              <a:t> – anti-extension of </a:t>
            </a:r>
            <a:r>
              <a:rPr lang="en-US" altLang="en-US" sz="2000" dirty="0" smtClean="0"/>
              <a:t>slavery into the territories </a:t>
            </a:r>
            <a:r>
              <a:rPr lang="en-US" altLang="en-US" sz="2000" dirty="0"/>
              <a:t>and pro white </a:t>
            </a:r>
            <a:r>
              <a:rPr lang="en-US" altLang="en-US" sz="2000" dirty="0" smtClean="0"/>
              <a:t>laborer.</a:t>
            </a:r>
            <a:endParaRPr lang="en-US" altLang="en-US" sz="2000" dirty="0"/>
          </a:p>
          <a:p>
            <a:pPr>
              <a:lnSpc>
                <a:spcPct val="80000"/>
              </a:lnSpc>
            </a:pPr>
            <a:r>
              <a:rPr lang="en-US" altLang="en-US" sz="2000" b="1" dirty="0" smtClean="0"/>
              <a:t>Republican </a:t>
            </a:r>
            <a:r>
              <a:rPr lang="en-US" altLang="en-US" sz="2000" b="1" dirty="0"/>
              <a:t>Party – </a:t>
            </a:r>
            <a:r>
              <a:rPr lang="en-US" altLang="en-US" sz="2000" dirty="0"/>
              <a:t>created in opposition to the K-N Act and opposed the extension of slavery (wanted the Missouri Compromise back) and were pro North (Tariffs and industry</a:t>
            </a:r>
            <a:r>
              <a:rPr lang="en-US" altLang="en-US" sz="2000" dirty="0" smtClean="0"/>
              <a:t>).</a:t>
            </a:r>
          </a:p>
          <a:p>
            <a:pPr lvl="1">
              <a:lnSpc>
                <a:spcPct val="80000"/>
              </a:lnSpc>
            </a:pPr>
            <a:r>
              <a:rPr lang="en-US" sz="2000" dirty="0"/>
              <a:t>A combination of ex-Whigs, antislavery Democrats, and </a:t>
            </a:r>
            <a:r>
              <a:rPr lang="en-US" sz="2000" dirty="0" smtClean="0"/>
              <a:t>Free-</a:t>
            </a:r>
            <a:r>
              <a:rPr lang="en-US" sz="2000" dirty="0" err="1" smtClean="0"/>
              <a:t>Soilers</a:t>
            </a:r>
            <a:r>
              <a:rPr lang="en-US" sz="2000" dirty="0" smtClean="0"/>
              <a:t>.</a:t>
            </a:r>
          </a:p>
        </p:txBody>
      </p:sp>
      <p:pic>
        <p:nvPicPr>
          <p:cNvPr id="4" name="Picture 8" descr="450px-ElectoralCollege1852-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737453" y="635095"/>
            <a:ext cx="3406547" cy="283879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5" descr="know%20nothing%20flag"/>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737453" y="4147823"/>
            <a:ext cx="3353120" cy="271017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282445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309</TotalTime>
  <Words>2276</Words>
  <Application>Microsoft Macintosh PowerPoint</Application>
  <PresentationFormat>On-screen Show (4:3)</PresentationFormat>
  <Paragraphs>179</Paragraphs>
  <Slides>30</Slides>
  <Notes>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Theme</vt:lpstr>
      <vt:lpstr>PowerPoint Presentation</vt:lpstr>
      <vt:lpstr>Drifting Towards Disunion: The Politics and Economics of the Late 1850s and Election of 1860</vt:lpstr>
      <vt:lpstr>AP Prompt</vt:lpstr>
      <vt:lpstr>The United States in 1850</vt:lpstr>
      <vt:lpstr>The Disunited States in 1861</vt:lpstr>
      <vt:lpstr>Sectionalism &amp; Compromise to 1850</vt:lpstr>
      <vt:lpstr>Henry Clay’s Compromises</vt:lpstr>
      <vt:lpstr>The New Order: Sectional Parties</vt:lpstr>
      <vt:lpstr>The Birth of the Republican Party</vt:lpstr>
      <vt:lpstr>The Election of 1856</vt:lpstr>
      <vt:lpstr>The Election of 1856</vt:lpstr>
      <vt:lpstr>PowerPoint Presentation</vt:lpstr>
      <vt:lpstr>Hinton R. Helper</vt:lpstr>
      <vt:lpstr>PowerPoint Presentation</vt:lpstr>
      <vt:lpstr>PowerPoint Presentation</vt:lpstr>
      <vt:lpstr>Lincoln-Douglas Debates</vt:lpstr>
      <vt:lpstr>The Freeport Doctrine</vt:lpstr>
      <vt:lpstr>Lincoln-Douglas Debates (1858)</vt:lpstr>
      <vt:lpstr>John Brown at Harpers Ferry, 1859</vt:lpstr>
      <vt:lpstr>The Three Souths:  Border South: Delaware, Maryland, Kentucky, &amp; Missouri </vt:lpstr>
      <vt:lpstr>The Three Souths: Middle South: Virginia, North Carolina, Tennessee, and Arkansas.  </vt:lpstr>
      <vt:lpstr>The Three Souths:  Lower South: South Carolina, Florida, Georgia, Alabama, Mississippi, Louisiana, Texas </vt:lpstr>
      <vt:lpstr>Election of 1860</vt:lpstr>
      <vt:lpstr>PowerPoint Presentation</vt:lpstr>
      <vt:lpstr>PowerPoint Presentation</vt:lpstr>
      <vt:lpstr>Southern Secession</vt:lpstr>
      <vt:lpstr>South Carolina Order of Secession</vt:lpstr>
      <vt:lpstr>Secession Continued</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37</cp:revision>
  <dcterms:created xsi:type="dcterms:W3CDTF">2018-05-15T21:37:39Z</dcterms:created>
  <dcterms:modified xsi:type="dcterms:W3CDTF">2018-11-01T22:08:40Z</dcterms:modified>
</cp:coreProperties>
</file>