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8"/>
  </p:notesMasterIdLst>
  <p:sldIdLst>
    <p:sldId id="273" r:id="rId2"/>
    <p:sldId id="256" r:id="rId3"/>
    <p:sldId id="261" r:id="rId4"/>
    <p:sldId id="259" r:id="rId5"/>
    <p:sldId id="295"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87" r:id="rId19"/>
    <p:sldId id="275" r:id="rId20"/>
    <p:sldId id="276" r:id="rId21"/>
    <p:sldId id="277" r:id="rId22"/>
    <p:sldId id="278" r:id="rId23"/>
    <p:sldId id="279" r:id="rId24"/>
    <p:sldId id="280" r:id="rId25"/>
    <p:sldId id="288" r:id="rId26"/>
    <p:sldId id="289" r:id="rId27"/>
    <p:sldId id="282" r:id="rId28"/>
    <p:sldId id="290" r:id="rId29"/>
    <p:sldId id="294" r:id="rId30"/>
    <p:sldId id="283" r:id="rId31"/>
    <p:sldId id="296" r:id="rId32"/>
    <p:sldId id="284" r:id="rId33"/>
    <p:sldId id="291" r:id="rId34"/>
    <p:sldId id="285" r:id="rId35"/>
    <p:sldId id="293" r:id="rId36"/>
    <p:sldId id="28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77" autoAdjust="0"/>
  </p:normalViewPr>
  <p:slideViewPr>
    <p:cSldViewPr snapToGrid="0" snapToObjects="1">
      <p:cViewPr varScale="1">
        <p:scale>
          <a:sx n="62" d="100"/>
          <a:sy n="62" d="100"/>
        </p:scale>
        <p:origin x="-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0CC4FE-EE4E-604B-86C1-D61A84C2CCCF}" type="datetimeFigureOut">
              <a:rPr lang="en-US" smtClean="0"/>
              <a:t>9/12/19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F6860-7797-4E42-9BF6-F1939FFD403F}" type="slidenum">
              <a:rPr lang="en-US" smtClean="0"/>
              <a:t>‹#›</a:t>
            </a:fld>
            <a:endParaRPr lang="en-US"/>
          </a:p>
        </p:txBody>
      </p:sp>
    </p:spTree>
    <p:extLst>
      <p:ext uri="{BB962C8B-B14F-4D97-AF65-F5344CB8AC3E}">
        <p14:creationId xmlns:p14="http://schemas.microsoft.com/office/powerpoint/2010/main" val="1041587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79D87-57ED-9645-A4AA-E4BC41D86D7D}" type="slidenum">
              <a:rPr lang="en-US"/>
              <a:pPr/>
              <a:t>6</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101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15</a:t>
            </a:r>
          </a:p>
        </p:txBody>
      </p:sp>
      <p:sp>
        <p:nvSpPr>
          <p:cNvPr id="1710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10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1014" name="Rectangle 6"/>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en-US"/>
          </a:p>
        </p:txBody>
      </p:sp>
      <p:sp>
        <p:nvSpPr>
          <p:cNvPr id="171015" name="Rectangle 7"/>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p:txBody>
          <a:bodyPr/>
          <a:lstStyle/>
          <a:p>
            <a:pPr>
              <a:spcBef>
                <a:spcPct val="0"/>
              </a:spcBef>
            </a:pPr>
            <a:r>
              <a:rPr lang="en-US">
                <a:latin typeface="Times New Roman" charset="0"/>
              </a:rPr>
              <a:t>In </a:t>
            </a:r>
            <a:r>
              <a:rPr lang="en-US" u="sng">
                <a:effectLst>
                  <a:outerShdw blurRad="38100" dist="38100" dir="2700000" algn="tl">
                    <a:srgbClr val="DDDDDD"/>
                  </a:outerShdw>
                </a:effectLst>
                <a:latin typeface="Times New Roman" charset="0"/>
              </a:rPr>
              <a:t>North</a:t>
            </a:r>
            <a:r>
              <a:rPr lang="en-US">
                <a:latin typeface="Times New Roman" charset="0"/>
              </a:rPr>
              <a:t>, slavery not economically necessary; immigrants resented competing against slave labor</a:t>
            </a:r>
          </a:p>
          <a:p>
            <a:pPr lvl="1">
              <a:spcBef>
                <a:spcPct val="0"/>
              </a:spcBef>
            </a:pPr>
            <a:r>
              <a:rPr lang="en-US">
                <a:latin typeface="Times New Roman" charset="0"/>
              </a:rPr>
              <a:t>VT, PA slavery was abolished; in MA slavery </a:t>
            </a:r>
            <a:r>
              <a:rPr lang="ja-JP" altLang="en-US">
                <a:latin typeface="Times New Roman" charset="0"/>
              </a:rPr>
              <a:t>“</a:t>
            </a:r>
            <a:r>
              <a:rPr lang="en-US">
                <a:latin typeface="Times New Roman" charset="0"/>
              </a:rPr>
              <a:t>unconstitutional</a:t>
            </a:r>
            <a:r>
              <a:rPr lang="ja-JP" altLang="en-US">
                <a:latin typeface="Times New Roman" charset="0"/>
              </a:rPr>
              <a:t>”</a:t>
            </a:r>
            <a:endParaRPr lang="en-US">
              <a:latin typeface="Times New Roman" charset="0"/>
            </a:endParaRPr>
          </a:p>
          <a:p>
            <a:pPr lvl="1">
              <a:spcBef>
                <a:spcPct val="0"/>
              </a:spcBef>
            </a:pPr>
            <a:r>
              <a:rPr lang="en-US">
                <a:latin typeface="Times New Roman" charset="0"/>
              </a:rPr>
              <a:t>But…freed blacks discriminated </a:t>
            </a:r>
          </a:p>
          <a:p>
            <a:pPr>
              <a:spcBef>
                <a:spcPct val="0"/>
              </a:spcBef>
            </a:pPr>
            <a:r>
              <a:rPr lang="en-US">
                <a:latin typeface="Times New Roman" charset="0"/>
              </a:rPr>
              <a:t>In </a:t>
            </a:r>
            <a:r>
              <a:rPr lang="en-US" u="sng">
                <a:effectLst>
                  <a:outerShdw blurRad="38100" dist="38100" dir="2700000" algn="tl">
                    <a:srgbClr val="DDDDDD"/>
                  </a:outerShdw>
                </a:effectLst>
                <a:latin typeface="Times New Roman" charset="0"/>
              </a:rPr>
              <a:t>South</a:t>
            </a:r>
            <a:r>
              <a:rPr lang="en-US">
                <a:latin typeface="Times New Roman" charset="0"/>
              </a:rPr>
              <a:t>, some slave owners privately free slaves, but economic motives too powerful (plantations, cotton gin in 1793, &amp; opening of AL &amp; Miss frontier)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7</a:t>
            </a:r>
          </a:p>
        </p:txBody>
      </p:sp>
      <p:sp>
        <p:nvSpPr>
          <p:cNvPr id="3379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379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351E2-2EDD-B948-A9F0-1570FF622341}" type="slidenum">
              <a:rPr lang="en-US" smtClean="0"/>
              <a:t>11</a:t>
            </a:fld>
            <a:endParaRPr lang="en-US"/>
          </a:p>
        </p:txBody>
      </p:sp>
    </p:spTree>
    <p:extLst>
      <p:ext uri="{BB962C8B-B14F-4D97-AF65-F5344CB8AC3E}">
        <p14:creationId xmlns:p14="http://schemas.microsoft.com/office/powerpoint/2010/main" val="38033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1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2</a:t>
            </a:r>
          </a:p>
        </p:txBody>
      </p:sp>
      <p:sp>
        <p:nvSpPr>
          <p:cNvPr id="3482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2"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50938" y="692150"/>
            <a:ext cx="4556125" cy="341630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rPr>
              <a:t>The war is still going on (will not end until 1781 with Cornwallis surrender &amp; 1783 Treaty of Paris)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7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14</a:t>
            </a:r>
          </a:p>
        </p:txBody>
      </p:sp>
      <p:sp>
        <p:nvSpPr>
          <p:cNvPr id="13107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7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1078" name="Rectangle 6"/>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en-US"/>
          </a:p>
        </p:txBody>
      </p:sp>
      <p:sp>
        <p:nvSpPr>
          <p:cNvPr id="131079" name="Rectangle 7"/>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7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lnSpc>
                <a:spcPct val="100000"/>
              </a:lnSpc>
              <a:spcBef>
                <a:spcPct val="0"/>
              </a:spcBef>
              <a:buClrTx/>
              <a:buSzTx/>
              <a:buFontTx/>
              <a:buNone/>
            </a:pPr>
            <a:r>
              <a:rPr lang="en-US" sz="1000" i="1">
                <a:latin typeface="Times New Roman" charset="0"/>
              </a:rPr>
              <a:t>16</a:t>
            </a:r>
          </a:p>
        </p:txBody>
      </p:sp>
      <p:sp>
        <p:nvSpPr>
          <p:cNvPr id="13517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7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5174" name="Rectangle 6"/>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88" tIns="44450" rIns="90488" bIns="44450"/>
          <a:lstStyle/>
          <a:p>
            <a:endParaRPr lang="en-US"/>
          </a:p>
        </p:txBody>
      </p:sp>
      <p:sp>
        <p:nvSpPr>
          <p:cNvPr id="135175" name="Rectangle 7"/>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p:txBody>
          <a:bodyPr/>
          <a:lstStyle/>
          <a:p>
            <a:r>
              <a:rPr lang="en-US"/>
              <a:t>In 1786, nearly 2,000 debtor farmers in western Massachusetts were threatened with foreclosure of their mortgaged property. The state legislature had voted to pay off the state's Revolutionary War debt in three years; between 1783 and 1786, taxes on land rose more than 60 percent. Desperate farmers demanded a cut in property taxes and adoption of state laws to postpone farm foreclosures. The lower house of the state legislature passed relief measures in 1786, but creditors persuaded the upper house to reject the package. </a:t>
            </a:r>
          </a:p>
          <a:p>
            <a:r>
              <a:rPr lang="en-US"/>
              <a:t>When lower courts started to seize the property of farmers such as Daniel Shays, a Revolutionary War veteran, western Massachusetts farmers temporarily closed the courts and threatened a federal arsenal. Although the rebels were defeated by the state militia, they were victorious at the polls. A new legislature elected early in 1787 enacted debt relief. </a:t>
            </a:r>
          </a:p>
          <a:p>
            <a:r>
              <a:rPr lang="en-US"/>
              <a:t>By the spring of 1787, many national leaders believed that the new republic's survival was at risk. The threat of national bankruptcy, commercial conflicts among the states, Britain's refusal to evacuate military posts, Spanish intrigues on the western frontier, and armed rebellion in western Massachusetts underscored the weaknesses of the Articles of Confederation. The only solution, many prominent figures were convinced, was to create an effective central government led by a strong chief executive.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5E3ACB2C-DFB2-CC4D-97F5-AD5B977FA614}" type="datetimeFigureOut">
              <a:rPr lang="en-US" smtClean="0"/>
              <a:t>9/12/19</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F88320B3-C50E-AE45-8450-21940DF8DBD3}" type="slidenum">
              <a:rPr lang="en-US" smtClean="0"/>
              <a:t>‹#›</a:t>
            </a:fld>
            <a:endParaRPr lang="en-US"/>
          </a:p>
        </p:txBody>
      </p:sp>
    </p:spTree>
    <p:extLst>
      <p:ext uri="{BB962C8B-B14F-4D97-AF65-F5344CB8AC3E}">
        <p14:creationId xmlns:p14="http://schemas.microsoft.com/office/powerpoint/2010/main" val="222180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8A32B5F-B49A-4008-9F50-0A0C001D4C33}" type="slidenum">
              <a:rPr lang="en-US"/>
              <a:pPr/>
              <a:t>‹#›</a:t>
            </a:fld>
            <a:endParaRPr lang="en-US"/>
          </a:p>
        </p:txBody>
      </p:sp>
    </p:spTree>
    <p:extLst>
      <p:ext uri="{BB962C8B-B14F-4D97-AF65-F5344CB8AC3E}">
        <p14:creationId xmlns:p14="http://schemas.microsoft.com/office/powerpoint/2010/main" val="138238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E867C57-4B58-426B-B574-B89EBD1F884B}" type="slidenum">
              <a:rPr lang="en-US"/>
              <a:pPr/>
              <a:t>‹#›</a:t>
            </a:fld>
            <a:endParaRPr lang="en-US"/>
          </a:p>
        </p:txBody>
      </p:sp>
    </p:spTree>
    <p:extLst>
      <p:ext uri="{BB962C8B-B14F-4D97-AF65-F5344CB8AC3E}">
        <p14:creationId xmlns:p14="http://schemas.microsoft.com/office/powerpoint/2010/main" val="320076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Let our government be like that of the solar system. Let the general (national) government be like the sun and the states the planets, repelled yet attracted, and the whole moving regularly and harmoniously in their several orbits.</a:t>
            </a:r>
          </a:p>
          <a:p>
            <a:pPr marL="457200" lvl="1" indent="0" algn="ctr">
              <a:buNone/>
            </a:pPr>
            <a:r>
              <a:rPr lang="en-US" dirty="0" smtClean="0"/>
              <a:t>John Dickinson, 1787</a:t>
            </a:r>
            <a:endParaRPr lang="en-US" dirty="0"/>
          </a:p>
        </p:txBody>
      </p:sp>
    </p:spTree>
    <p:extLst>
      <p:ext uri="{BB962C8B-B14F-4D97-AF65-F5344CB8AC3E}">
        <p14:creationId xmlns:p14="http://schemas.microsoft.com/office/powerpoint/2010/main" val="24575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4" name="Rectangle 4"/>
          <p:cNvSpPr>
            <a:spLocks noChangeArrowheads="1"/>
          </p:cNvSpPr>
          <p:nvPr/>
        </p:nvSpPr>
        <p:spPr bwMode="auto">
          <a:xfrm>
            <a:off x="1143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5" name="Rectangle 5"/>
          <p:cNvSpPr>
            <a:spLocks noChangeArrowheads="1"/>
          </p:cNvSpPr>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6" name="Rectangle 6"/>
          <p:cNvSpPr>
            <a:spLocks noGrp="1" noChangeArrowheads="1"/>
          </p:cNvSpPr>
          <p:nvPr>
            <p:ph type="title"/>
          </p:nvPr>
        </p:nvSpPr>
        <p:spPr>
          <a:xfrm>
            <a:off x="0" y="0"/>
            <a:ext cx="9144000" cy="762000"/>
          </a:xfrm>
          <a:noFill/>
        </p:spPr>
        <p:txBody>
          <a:bodyPr lIns="90488" tIns="44450" rIns="90488" bIns="44450"/>
          <a:lstStyle/>
          <a:p>
            <a:pPr algn="ctr" eaLnBrk="1" hangingPunct="1"/>
            <a:r>
              <a:rPr lang="en-US" dirty="0">
                <a:latin typeface="Rockwell"/>
                <a:cs typeface="Rockwell"/>
              </a:rPr>
              <a:t>States Constitutions</a:t>
            </a:r>
          </a:p>
        </p:txBody>
      </p:sp>
      <p:sp>
        <p:nvSpPr>
          <p:cNvPr id="10247" name="Rectangle 7"/>
          <p:cNvSpPr>
            <a:spLocks noGrp="1" noChangeArrowheads="1"/>
          </p:cNvSpPr>
          <p:nvPr>
            <p:ph type="body" idx="1"/>
          </p:nvPr>
        </p:nvSpPr>
        <p:spPr>
          <a:xfrm>
            <a:off x="0" y="1038982"/>
            <a:ext cx="9144000" cy="5819018"/>
          </a:xfrm>
          <a:noFill/>
        </p:spPr>
        <p:txBody>
          <a:bodyPr lIns="90488" tIns="44450" rIns="90488" bIns="44450"/>
          <a:lstStyle/>
          <a:p>
            <a:pPr eaLnBrk="1" hangingPunct="1">
              <a:lnSpc>
                <a:spcPct val="95000"/>
              </a:lnSpc>
              <a:spcBef>
                <a:spcPct val="10000"/>
              </a:spcBef>
            </a:pPr>
            <a:r>
              <a:rPr lang="en-US" dirty="0">
                <a:latin typeface="Rockwell"/>
                <a:cs typeface="Rockwell"/>
              </a:rPr>
              <a:t>In 1776, the new states created written constitutions which:</a:t>
            </a:r>
          </a:p>
          <a:p>
            <a:pPr lvl="1" eaLnBrk="1" hangingPunct="1">
              <a:lnSpc>
                <a:spcPct val="95000"/>
              </a:lnSpc>
              <a:spcBef>
                <a:spcPct val="10000"/>
              </a:spcBef>
            </a:pPr>
            <a:r>
              <a:rPr lang="en-US" dirty="0">
                <a:latin typeface="Rockwell"/>
                <a:cs typeface="Rockwell"/>
              </a:rPr>
              <a:t>Clearly defined the citizens</a:t>
            </a:r>
            <a:r>
              <a:rPr lang="ja-JP" altLang="en-US" dirty="0">
                <a:latin typeface="Rockwell"/>
                <a:cs typeface="Rockwell"/>
              </a:rPr>
              <a:t>’</a:t>
            </a:r>
            <a:r>
              <a:rPr lang="en-US" dirty="0">
                <a:latin typeface="Rockwell"/>
                <a:cs typeface="Rockwell"/>
              </a:rPr>
              <a:t> rights &amp; the limits of government</a:t>
            </a:r>
          </a:p>
          <a:p>
            <a:pPr lvl="1" eaLnBrk="1" hangingPunct="1">
              <a:lnSpc>
                <a:spcPct val="95000"/>
              </a:lnSpc>
              <a:spcBef>
                <a:spcPct val="10000"/>
              </a:spcBef>
            </a:pPr>
            <a:r>
              <a:rPr lang="en-US" dirty="0">
                <a:latin typeface="Rockwell"/>
                <a:cs typeface="Rockwell"/>
              </a:rPr>
              <a:t>Guaranteed natural rights;  Eight states had bills of rights </a:t>
            </a:r>
          </a:p>
          <a:p>
            <a:pPr lvl="1" eaLnBrk="1" hangingPunct="1">
              <a:lnSpc>
                <a:spcPct val="95000"/>
              </a:lnSpc>
              <a:spcBef>
                <a:spcPct val="10000"/>
              </a:spcBef>
            </a:pPr>
            <a:r>
              <a:rPr lang="en-US" dirty="0">
                <a:latin typeface="Rockwell"/>
                <a:cs typeface="Rockwell"/>
              </a:rPr>
              <a:t>Almost all states reduced the powers of the governor &amp; kept most power in the hands of the people via state legislatures</a:t>
            </a:r>
          </a:p>
        </p:txBody>
      </p:sp>
    </p:spTree>
    <p:extLst>
      <p:ext uri="{BB962C8B-B14F-4D97-AF65-F5344CB8AC3E}">
        <p14:creationId xmlns:p14="http://schemas.microsoft.com/office/powerpoint/2010/main" val="38102462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Pennsylvania Constitution of 1776 </a:t>
            </a:r>
          </a:p>
          <a:p>
            <a:pPr lvl="1"/>
            <a:r>
              <a:rPr lang="en-US" dirty="0" smtClean="0"/>
              <a:t>Unicameral Legislature</a:t>
            </a:r>
          </a:p>
          <a:p>
            <a:pPr lvl="2"/>
            <a:r>
              <a:rPr lang="en-US" dirty="0" smtClean="0"/>
              <a:t>One house with complete power.</a:t>
            </a:r>
          </a:p>
          <a:p>
            <a:pPr lvl="2"/>
            <a:r>
              <a:rPr lang="en-US" dirty="0" smtClean="0"/>
              <a:t>No governor</a:t>
            </a:r>
          </a:p>
          <a:p>
            <a:pPr lvl="2"/>
            <a:r>
              <a:rPr lang="en-US" dirty="0" smtClean="0"/>
              <a:t>Elementary education provided by state </a:t>
            </a:r>
            <a:r>
              <a:rPr lang="en-US" dirty="0" err="1" smtClean="0"/>
              <a:t>gov.</a:t>
            </a:r>
            <a:endParaRPr lang="en-US" dirty="0" smtClean="0"/>
          </a:p>
          <a:p>
            <a:pPr lvl="2"/>
            <a:r>
              <a:rPr lang="en-US" dirty="0" smtClean="0"/>
              <a:t>NO property requirement to serve</a:t>
            </a:r>
          </a:p>
          <a:p>
            <a:endParaRPr lang="en-US" dirty="0"/>
          </a:p>
          <a:p>
            <a:r>
              <a:rPr lang="en-US" dirty="0" smtClean="0"/>
              <a:t>John Adams: “TOO MUCH DEMOCRACY!”</a:t>
            </a:r>
            <a:endParaRPr lang="en-US" dirty="0"/>
          </a:p>
        </p:txBody>
      </p:sp>
      <p:pic>
        <p:nvPicPr>
          <p:cNvPr id="4" name="Picture 10" descr="ch06_08"/>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1712" t="8144" r="2634" b="6857"/>
          <a:stretch>
            <a:fillRect/>
          </a:stretch>
        </p:blipFill>
        <p:spPr bwMode="auto">
          <a:xfrm>
            <a:off x="0" y="914400"/>
            <a:ext cx="9144000" cy="556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465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John Adams-Thoughts on Government</a:t>
            </a:r>
            <a:endParaRPr lang="en-US" dirty="0"/>
          </a:p>
        </p:txBody>
      </p:sp>
    </p:spTree>
    <p:extLst>
      <p:ext uri="{BB962C8B-B14F-4D97-AF65-F5344CB8AC3E}">
        <p14:creationId xmlns:p14="http://schemas.microsoft.com/office/powerpoint/2010/main" val="34662813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on Government-Adams</a:t>
            </a:r>
            <a:endParaRPr lang="en-US" dirty="0"/>
          </a:p>
        </p:txBody>
      </p:sp>
      <p:sp>
        <p:nvSpPr>
          <p:cNvPr id="3" name="Content Placeholder 2"/>
          <p:cNvSpPr>
            <a:spLocks noGrp="1"/>
          </p:cNvSpPr>
          <p:nvPr>
            <p:ph idx="1"/>
          </p:nvPr>
        </p:nvSpPr>
        <p:spPr>
          <a:xfrm>
            <a:off x="0" y="1345920"/>
            <a:ext cx="9144000" cy="5512080"/>
          </a:xfrm>
        </p:spPr>
        <p:txBody>
          <a:bodyPr>
            <a:normAutofit/>
          </a:bodyPr>
          <a:lstStyle/>
          <a:p>
            <a:r>
              <a:rPr lang="en-US" dirty="0" smtClean="0"/>
              <a:t>In response to state governments, Adams publishes his thoughts in 1776:</a:t>
            </a:r>
          </a:p>
          <a:p>
            <a:pPr lvl="1"/>
            <a:r>
              <a:rPr lang="en-US" dirty="0" smtClean="0"/>
              <a:t>3 branch government (what a concept…)</a:t>
            </a:r>
          </a:p>
          <a:p>
            <a:pPr lvl="1"/>
            <a:r>
              <a:rPr lang="en-US" dirty="0" smtClean="0"/>
              <a:t>2 houses in the legislature</a:t>
            </a:r>
          </a:p>
          <a:p>
            <a:pPr lvl="1"/>
            <a:r>
              <a:rPr lang="en-US" dirty="0" smtClean="0"/>
              <a:t>Judiciary appointed, not elected.</a:t>
            </a:r>
          </a:p>
        </p:txBody>
      </p:sp>
    </p:spTree>
    <p:extLst>
      <p:ext uri="{BB962C8B-B14F-4D97-AF65-F5344CB8AC3E}">
        <p14:creationId xmlns:p14="http://schemas.microsoft.com/office/powerpoint/2010/main" val="2234156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91" name="Rectangle 3"/>
          <p:cNvSpPr>
            <a:spLocks noChangeArrowheads="1"/>
          </p:cNvSpPr>
          <p:nvPr/>
        </p:nvSpPr>
        <p:spPr bwMode="auto">
          <a:xfrm>
            <a:off x="1143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92" name="Rectangle 4"/>
          <p:cNvSpPr>
            <a:spLocks noChangeArrowheads="1"/>
          </p:cNvSpPr>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93" name="Rectangle 5"/>
          <p:cNvSpPr>
            <a:spLocks noGrp="1" noChangeArrowheads="1"/>
          </p:cNvSpPr>
          <p:nvPr>
            <p:ph type="title"/>
          </p:nvPr>
        </p:nvSpPr>
        <p:spPr>
          <a:xfrm>
            <a:off x="457200" y="0"/>
            <a:ext cx="8229600" cy="914400"/>
          </a:xfrm>
          <a:noFill/>
        </p:spPr>
        <p:txBody>
          <a:bodyPr lIns="90488" tIns="44450" rIns="90488" bIns="44450">
            <a:normAutofit/>
          </a:bodyPr>
          <a:lstStyle/>
          <a:p>
            <a:pPr algn="ctr" eaLnBrk="1" hangingPunct="1"/>
            <a:r>
              <a:rPr lang="en-US" dirty="0">
                <a:latin typeface="Rockwell"/>
                <a:cs typeface="Rockwell"/>
              </a:rPr>
              <a:t>Defining Republican Culture </a:t>
            </a:r>
          </a:p>
        </p:txBody>
      </p:sp>
      <p:sp>
        <p:nvSpPr>
          <p:cNvPr id="108550" name="Rectangle 6"/>
          <p:cNvSpPr>
            <a:spLocks noGrp="1" noChangeArrowheads="1"/>
          </p:cNvSpPr>
          <p:nvPr>
            <p:ph type="body" idx="1"/>
          </p:nvPr>
        </p:nvSpPr>
        <p:spPr>
          <a:xfrm>
            <a:off x="0" y="1471891"/>
            <a:ext cx="9144000" cy="5386109"/>
          </a:xfrm>
        </p:spPr>
        <p:txBody>
          <a:bodyPr lIns="90488" tIns="44450" rIns="90488" bIns="44450"/>
          <a:lstStyle/>
          <a:p>
            <a:pPr eaLnBrk="1" hangingPunct="1">
              <a:lnSpc>
                <a:spcPct val="95000"/>
              </a:lnSpc>
            </a:pPr>
            <a:r>
              <a:rPr lang="en-US" dirty="0">
                <a:latin typeface="Rockwell"/>
                <a:cs typeface="Rockwell"/>
              </a:rPr>
              <a:t>But, creating a </a:t>
            </a:r>
            <a:r>
              <a:rPr lang="en-US" i="1" u="sng" dirty="0">
                <a:latin typeface="Rockwell"/>
                <a:cs typeface="Rockwell"/>
              </a:rPr>
              <a:t>national</a:t>
            </a:r>
            <a:r>
              <a:rPr lang="en-US" dirty="0">
                <a:latin typeface="Rockwell"/>
                <a:cs typeface="Rockwell"/>
              </a:rPr>
              <a:t> </a:t>
            </a:r>
            <a:r>
              <a:rPr lang="en-US" dirty="0" smtClean="0">
                <a:latin typeface="Rockwell"/>
                <a:cs typeface="Rockwell"/>
              </a:rPr>
              <a:t>gov’t </a:t>
            </a:r>
            <a:r>
              <a:rPr lang="en-US" dirty="0">
                <a:latin typeface="Rockwell"/>
                <a:cs typeface="Rockwell"/>
              </a:rPr>
              <a:t>that met everyone</a:t>
            </a:r>
            <a:r>
              <a:rPr lang="ja-JP" altLang="en-US" dirty="0">
                <a:latin typeface="Rockwell"/>
                <a:cs typeface="Rockwell"/>
              </a:rPr>
              <a:t>’</a:t>
            </a:r>
            <a:r>
              <a:rPr lang="en-US" dirty="0">
                <a:latin typeface="Rockwell"/>
                <a:cs typeface="Rockwell"/>
              </a:rPr>
              <a:t>s needs was hard:</a:t>
            </a:r>
          </a:p>
          <a:p>
            <a:pPr lvl="1" eaLnBrk="1" hangingPunct="1">
              <a:lnSpc>
                <a:spcPct val="95000"/>
              </a:lnSpc>
              <a:buSzPct val="75000"/>
            </a:pPr>
            <a:r>
              <a:rPr lang="en-US" dirty="0">
                <a:latin typeface="Rockwell"/>
                <a:cs typeface="Rockwell"/>
              </a:rPr>
              <a:t>How to balance </a:t>
            </a:r>
            <a:r>
              <a:rPr lang="en-US" u="sng" dirty="0">
                <a:latin typeface="Rockwell"/>
                <a:cs typeface="Rockwell"/>
              </a:rPr>
              <a:t>individual liberty</a:t>
            </a:r>
            <a:r>
              <a:rPr lang="en-US" dirty="0">
                <a:latin typeface="Rockwell"/>
                <a:cs typeface="Rockwell"/>
              </a:rPr>
              <a:t> with </a:t>
            </a:r>
            <a:r>
              <a:rPr lang="en-US" u="sng" dirty="0">
                <a:latin typeface="Rockwell"/>
                <a:cs typeface="Rockwell"/>
              </a:rPr>
              <a:t>maintaining order</a:t>
            </a:r>
            <a:r>
              <a:rPr lang="en-US" dirty="0">
                <a:latin typeface="Rockwell"/>
                <a:cs typeface="Rockwell"/>
              </a:rPr>
              <a:t>?</a:t>
            </a:r>
          </a:p>
          <a:p>
            <a:pPr lvl="1" eaLnBrk="1" hangingPunct="1">
              <a:lnSpc>
                <a:spcPct val="95000"/>
              </a:lnSpc>
              <a:buSzPct val="75000"/>
            </a:pPr>
            <a:r>
              <a:rPr lang="en-US" dirty="0">
                <a:latin typeface="Rockwell"/>
                <a:cs typeface="Rockwell"/>
              </a:rPr>
              <a:t>How to balance </a:t>
            </a:r>
            <a:r>
              <a:rPr lang="en-US" u="sng" dirty="0">
                <a:latin typeface="Rockwell"/>
                <a:cs typeface="Rockwell"/>
              </a:rPr>
              <a:t>property rights</a:t>
            </a:r>
            <a:r>
              <a:rPr lang="en-US" dirty="0">
                <a:latin typeface="Rockwell"/>
                <a:cs typeface="Rockwell"/>
              </a:rPr>
              <a:t> with </a:t>
            </a:r>
            <a:r>
              <a:rPr lang="en-US" u="sng" dirty="0">
                <a:latin typeface="Rockwell"/>
                <a:cs typeface="Rockwell"/>
              </a:rPr>
              <a:t>equality</a:t>
            </a:r>
            <a:r>
              <a:rPr lang="en-US" dirty="0">
                <a:latin typeface="Rockwell"/>
                <a:cs typeface="Rockwell"/>
              </a:rPr>
              <a:t>?</a:t>
            </a:r>
          </a:p>
          <a:p>
            <a:pPr lvl="1" eaLnBrk="1" hangingPunct="1">
              <a:lnSpc>
                <a:spcPct val="95000"/>
              </a:lnSpc>
              <a:buSzPct val="75000"/>
            </a:pPr>
            <a:r>
              <a:rPr lang="en-US" dirty="0">
                <a:latin typeface="Rockwell"/>
                <a:cs typeface="Rockwell"/>
              </a:rPr>
              <a:t>How to create a </a:t>
            </a:r>
            <a:r>
              <a:rPr lang="en-US" i="1" u="sng" dirty="0">
                <a:latin typeface="Rockwell"/>
                <a:cs typeface="Rockwell"/>
              </a:rPr>
              <a:t>centralized </a:t>
            </a:r>
            <a:r>
              <a:rPr lang="en-US" i="1" u="sng" dirty="0" smtClean="0">
                <a:latin typeface="Rockwell"/>
                <a:cs typeface="Rockwell"/>
              </a:rPr>
              <a:t>gov’t</a:t>
            </a:r>
            <a:r>
              <a:rPr lang="en-US" dirty="0" smtClean="0">
                <a:latin typeface="Rockwell"/>
                <a:cs typeface="Rockwell"/>
              </a:rPr>
              <a:t> </a:t>
            </a:r>
            <a:r>
              <a:rPr lang="en-US" dirty="0">
                <a:latin typeface="Rockwell"/>
                <a:cs typeface="Rockwell"/>
              </a:rPr>
              <a:t>without creating a new </a:t>
            </a:r>
            <a:r>
              <a:rPr lang="en-US" i="1" u="sng" dirty="0">
                <a:latin typeface="Rockwell"/>
                <a:cs typeface="Rockwell"/>
              </a:rPr>
              <a:t>tyrannical authority</a:t>
            </a:r>
            <a:r>
              <a:rPr lang="en-US" dirty="0">
                <a:latin typeface="Rockwell"/>
                <a:cs typeface="Rockwell"/>
              </a:rPr>
              <a:t>?</a:t>
            </a:r>
          </a:p>
        </p:txBody>
      </p:sp>
    </p:spTree>
    <p:extLst>
      <p:ext uri="{BB962C8B-B14F-4D97-AF65-F5344CB8AC3E}">
        <p14:creationId xmlns:p14="http://schemas.microsoft.com/office/powerpoint/2010/main" val="78386105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8550">
                                            <p:txEl>
                                              <p:pRg st="1" end="1"/>
                                            </p:txEl>
                                          </p:spTgt>
                                        </p:tgtEl>
                                        <p:attrNameLst>
                                          <p:attrName>style.visibility</p:attrName>
                                        </p:attrNameLst>
                                      </p:cBhvr>
                                      <p:to>
                                        <p:strVal val="visible"/>
                                      </p:to>
                                    </p:set>
                                    <p:anim calcmode="lin" valueType="num">
                                      <p:cBhvr>
                                        <p:cTn id="7" dur="500" fill="hold"/>
                                        <p:tgtEl>
                                          <p:spTgt spid="10855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855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8550">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8550">
                                            <p:txEl>
                                              <p:pRg st="2" end="2"/>
                                            </p:txEl>
                                          </p:spTgt>
                                        </p:tgtEl>
                                        <p:attrNameLst>
                                          <p:attrName>style.visibility</p:attrName>
                                        </p:attrNameLst>
                                      </p:cBhvr>
                                      <p:to>
                                        <p:strVal val="visible"/>
                                      </p:to>
                                    </p:set>
                                    <p:anim calcmode="lin" valueType="num">
                                      <p:cBhvr>
                                        <p:cTn id="14" dur="500" fill="hold"/>
                                        <p:tgtEl>
                                          <p:spTgt spid="10855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855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855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08550">
                                            <p:txEl>
                                              <p:pRg st="3" end="3"/>
                                            </p:txEl>
                                          </p:spTgt>
                                        </p:tgtEl>
                                        <p:attrNameLst>
                                          <p:attrName>style.visibility</p:attrName>
                                        </p:attrNameLst>
                                      </p:cBhvr>
                                      <p:to>
                                        <p:strVal val="visible"/>
                                      </p:to>
                                    </p:set>
                                    <p:anim calcmode="lin" valueType="num">
                                      <p:cBhvr>
                                        <p:cTn id="21" dur="500" fill="hold"/>
                                        <p:tgtEl>
                                          <p:spTgt spid="108550">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08550">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085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a:t>
            </a:r>
            <a:endParaRPr lang="en-US" dirty="0"/>
          </a:p>
        </p:txBody>
      </p:sp>
      <p:sp>
        <p:nvSpPr>
          <p:cNvPr id="3" name="Content Placeholder 2"/>
          <p:cNvSpPr>
            <a:spLocks noGrp="1"/>
          </p:cNvSpPr>
          <p:nvPr>
            <p:ph idx="1"/>
          </p:nvPr>
        </p:nvSpPr>
        <p:spPr/>
        <p:txBody>
          <a:bodyPr/>
          <a:lstStyle/>
          <a:p>
            <a:r>
              <a:rPr lang="en-US" dirty="0" smtClean="0"/>
              <a:t>Outset of the war, 2</a:t>
            </a:r>
            <a:r>
              <a:rPr lang="en-US" baseline="30000" dirty="0" smtClean="0"/>
              <a:t>nd</a:t>
            </a:r>
            <a:r>
              <a:rPr lang="en-US" dirty="0" smtClean="0"/>
              <a:t> Continental Congress urged states to create their own constitution.</a:t>
            </a:r>
          </a:p>
          <a:p>
            <a:r>
              <a:rPr lang="en-US" dirty="0" smtClean="0"/>
              <a:t>“Oppose everything that leans to aristocracy or power in the hands of the rich”</a:t>
            </a:r>
          </a:p>
          <a:p>
            <a:endParaRPr lang="en-US" dirty="0"/>
          </a:p>
        </p:txBody>
      </p:sp>
    </p:spTree>
    <p:extLst>
      <p:ext uri="{BB962C8B-B14F-4D97-AF65-F5344CB8AC3E}">
        <p14:creationId xmlns:p14="http://schemas.microsoft.com/office/powerpoint/2010/main" val="5999594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2077" y="0"/>
            <a:ext cx="8713323" cy="838200"/>
          </a:xfrm>
        </p:spPr>
        <p:txBody>
          <a:bodyPr/>
          <a:lstStyle/>
          <a:p>
            <a:pPr algn="ctr" eaLnBrk="1" hangingPunct="1"/>
            <a:r>
              <a:rPr lang="en-US" dirty="0">
                <a:latin typeface="Rockwell"/>
                <a:cs typeface="Rockwell"/>
              </a:rPr>
              <a:t>Articles of Confederation</a:t>
            </a:r>
          </a:p>
        </p:txBody>
      </p:sp>
      <p:sp>
        <p:nvSpPr>
          <p:cNvPr id="15363" name="Rectangle 3"/>
          <p:cNvSpPr>
            <a:spLocks noGrp="1" noChangeArrowheads="1"/>
          </p:cNvSpPr>
          <p:nvPr>
            <p:ph type="body" idx="1"/>
          </p:nvPr>
        </p:nvSpPr>
        <p:spPr>
          <a:xfrm>
            <a:off x="0" y="1183284"/>
            <a:ext cx="9144000" cy="5674715"/>
          </a:xfrm>
        </p:spPr>
        <p:txBody>
          <a:bodyPr>
            <a:noAutofit/>
          </a:bodyPr>
          <a:lstStyle/>
          <a:p>
            <a:pPr eaLnBrk="1" hangingPunct="1">
              <a:lnSpc>
                <a:spcPct val="90000"/>
              </a:lnSpc>
            </a:pPr>
            <a:r>
              <a:rPr lang="en-US" sz="3600" dirty="0">
                <a:latin typeface="Rockwell"/>
                <a:cs typeface="Rockwell"/>
              </a:rPr>
              <a:t>The Articles of Confederation was adopted as America</a:t>
            </a:r>
            <a:r>
              <a:rPr lang="ja-JP" altLang="en-US" sz="3600" dirty="0">
                <a:latin typeface="Rockwell"/>
                <a:cs typeface="Rockwell"/>
              </a:rPr>
              <a:t>’</a:t>
            </a:r>
            <a:r>
              <a:rPr lang="en-US" sz="3600" dirty="0">
                <a:latin typeface="Rockwell"/>
                <a:cs typeface="Rockwell"/>
              </a:rPr>
              <a:t>s 1</a:t>
            </a:r>
            <a:r>
              <a:rPr lang="en-US" sz="3600" baseline="30000" dirty="0">
                <a:latin typeface="Rockwell"/>
                <a:cs typeface="Rockwell"/>
              </a:rPr>
              <a:t>st</a:t>
            </a:r>
            <a:r>
              <a:rPr lang="en-US" sz="3600" dirty="0">
                <a:latin typeface="Rockwell"/>
                <a:cs typeface="Rockwell"/>
              </a:rPr>
              <a:t> national </a:t>
            </a:r>
            <a:r>
              <a:rPr lang="en-US" sz="3600" dirty="0" err="1">
                <a:latin typeface="Rockwell"/>
                <a:cs typeface="Rockwell"/>
              </a:rPr>
              <a:t>gov</a:t>
            </a:r>
            <a:r>
              <a:rPr lang="ja-JP" altLang="en-US" sz="3600" dirty="0">
                <a:latin typeface="Rockwell"/>
                <a:cs typeface="Rockwell"/>
              </a:rPr>
              <a:t>’</a:t>
            </a:r>
            <a:r>
              <a:rPr lang="en-US" sz="3600" dirty="0">
                <a:latin typeface="Rockwell"/>
                <a:cs typeface="Rockwell"/>
              </a:rPr>
              <a:t>t in 1777 (but ratified in 1781)</a:t>
            </a:r>
          </a:p>
          <a:p>
            <a:pPr lvl="1" eaLnBrk="1" hangingPunct="1">
              <a:lnSpc>
                <a:spcPct val="90000"/>
              </a:lnSpc>
            </a:pPr>
            <a:r>
              <a:rPr lang="en-US" sz="3200" dirty="0">
                <a:latin typeface="Rockwell"/>
                <a:cs typeface="Rockwell"/>
              </a:rPr>
              <a:t>The Articles established an intentionally weak central </a:t>
            </a:r>
            <a:r>
              <a:rPr lang="en-US" sz="3200" dirty="0" err="1">
                <a:latin typeface="Rockwell"/>
                <a:cs typeface="Rockwell"/>
              </a:rPr>
              <a:t>gov</a:t>
            </a:r>
            <a:r>
              <a:rPr lang="ja-JP" altLang="en-US" sz="3200" dirty="0">
                <a:latin typeface="Rockwell"/>
                <a:cs typeface="Rockwell"/>
              </a:rPr>
              <a:t>’</a:t>
            </a:r>
            <a:r>
              <a:rPr lang="en-US" sz="3200" dirty="0">
                <a:latin typeface="Rockwell"/>
                <a:cs typeface="Rockwell"/>
              </a:rPr>
              <a:t>t in order to protect state power</a:t>
            </a:r>
          </a:p>
          <a:p>
            <a:pPr lvl="1" eaLnBrk="1" hangingPunct="1">
              <a:lnSpc>
                <a:spcPct val="90000"/>
              </a:lnSpc>
            </a:pPr>
            <a:r>
              <a:rPr lang="en-US" sz="3200" dirty="0">
                <a:latin typeface="Rockwell"/>
                <a:cs typeface="Rockwell"/>
              </a:rPr>
              <a:t>The confederation-style </a:t>
            </a:r>
            <a:r>
              <a:rPr lang="en-US" sz="3200" dirty="0" smtClean="0">
                <a:latin typeface="Rockwell"/>
                <a:cs typeface="Rockwell"/>
              </a:rPr>
              <a:t>gov’t </a:t>
            </a:r>
            <a:r>
              <a:rPr lang="en-US" sz="3200" dirty="0">
                <a:latin typeface="Rockwell"/>
                <a:cs typeface="Rockwell"/>
              </a:rPr>
              <a:t>gave all 13 states 1 vote in a unicameral congress</a:t>
            </a:r>
          </a:p>
          <a:p>
            <a:pPr lvl="1" eaLnBrk="1" hangingPunct="1">
              <a:lnSpc>
                <a:spcPct val="90000"/>
              </a:lnSpc>
            </a:pPr>
            <a:r>
              <a:rPr lang="en-US" sz="3200" dirty="0">
                <a:latin typeface="Rockwell"/>
                <a:cs typeface="Rockwell"/>
              </a:rPr>
              <a:t>There was no national president </a:t>
            </a:r>
          </a:p>
        </p:txBody>
      </p:sp>
      <p:sp>
        <p:nvSpPr>
          <p:cNvPr id="116742" name="AutoShape 6"/>
          <p:cNvSpPr>
            <a:spLocks noChangeArrowheads="1"/>
          </p:cNvSpPr>
          <p:nvPr/>
        </p:nvSpPr>
        <p:spPr bwMode="auto">
          <a:xfrm>
            <a:off x="2590800" y="2895600"/>
            <a:ext cx="4648200" cy="990600"/>
          </a:xfrm>
          <a:prstGeom prst="wedgeRectCallout">
            <a:avLst>
              <a:gd name="adj1" fmla="val -1333"/>
              <a:gd name="adj2" fmla="val 108333"/>
            </a:avLst>
          </a:prstGeom>
          <a:solidFill>
            <a:srgbClr val="CCFFCC"/>
          </a:solidFill>
          <a:ln w="38100">
            <a:solidFill>
              <a:schemeClr val="tx1"/>
            </a:solidFill>
            <a:miter lim="800000"/>
            <a:headEnd/>
            <a:tailEnd/>
          </a:ln>
        </p:spPr>
        <p:txBody>
          <a:bodyPr/>
          <a:lstStyle/>
          <a:p>
            <a:pPr algn="ctr">
              <a:lnSpc>
                <a:spcPct val="80000"/>
              </a:lnSpc>
            </a:pPr>
            <a:r>
              <a:rPr lang="en-US" sz="2800" dirty="0">
                <a:solidFill>
                  <a:srgbClr val="000000"/>
                </a:solidFill>
              </a:rPr>
              <a:t>Each state was treated as a pseudo-nation</a:t>
            </a:r>
          </a:p>
        </p:txBody>
      </p:sp>
      <p:sp>
        <p:nvSpPr>
          <p:cNvPr id="116744" name="AutoShape 8"/>
          <p:cNvSpPr>
            <a:spLocks noChangeArrowheads="1"/>
          </p:cNvSpPr>
          <p:nvPr/>
        </p:nvSpPr>
        <p:spPr bwMode="auto">
          <a:xfrm>
            <a:off x="3962400" y="3924299"/>
            <a:ext cx="4953000" cy="533400"/>
          </a:xfrm>
          <a:prstGeom prst="wedgeRectCallout">
            <a:avLst>
              <a:gd name="adj1" fmla="val 666"/>
              <a:gd name="adj2" fmla="val 295914"/>
            </a:avLst>
          </a:prstGeom>
          <a:solidFill>
            <a:srgbClr val="FFFF99"/>
          </a:solidFill>
          <a:ln w="38100">
            <a:solidFill>
              <a:schemeClr val="tx1"/>
            </a:solidFill>
            <a:miter lim="800000"/>
            <a:headEnd/>
            <a:tailEnd/>
          </a:ln>
        </p:spPr>
        <p:txBody>
          <a:bodyPr/>
          <a:lstStyle/>
          <a:p>
            <a:pPr algn="ctr">
              <a:lnSpc>
                <a:spcPct val="80000"/>
              </a:lnSpc>
            </a:pPr>
            <a:r>
              <a:rPr lang="en-US" sz="2800" dirty="0">
                <a:solidFill>
                  <a:srgbClr val="000000"/>
                </a:solidFill>
              </a:rPr>
              <a:t>Too similar to a monarch</a:t>
            </a:r>
          </a:p>
        </p:txBody>
      </p:sp>
    </p:spTree>
    <p:extLst>
      <p:ext uri="{BB962C8B-B14F-4D97-AF65-F5344CB8AC3E}">
        <p14:creationId xmlns:p14="http://schemas.microsoft.com/office/powerpoint/2010/main" val="311761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 calcmode="lin" valueType="num">
                                      <p:cBhvr>
                                        <p:cTn id="7" dur="500" fill="hold"/>
                                        <p:tgtEl>
                                          <p:spTgt spid="116742"/>
                                        </p:tgtEl>
                                        <p:attrNameLst>
                                          <p:attrName>ppt_w</p:attrName>
                                        </p:attrNameLst>
                                      </p:cBhvr>
                                      <p:tavLst>
                                        <p:tav tm="0">
                                          <p:val>
                                            <p:fltVal val="0"/>
                                          </p:val>
                                        </p:tav>
                                        <p:tav tm="100000">
                                          <p:val>
                                            <p:strVal val="#ppt_w"/>
                                          </p:val>
                                        </p:tav>
                                      </p:tavLst>
                                    </p:anim>
                                    <p:anim calcmode="lin" valueType="num">
                                      <p:cBhvr>
                                        <p:cTn id="8" dur="500" fill="hold"/>
                                        <p:tgtEl>
                                          <p:spTgt spid="116742"/>
                                        </p:tgtEl>
                                        <p:attrNameLst>
                                          <p:attrName>ppt_h</p:attrName>
                                        </p:attrNameLst>
                                      </p:cBhvr>
                                      <p:tavLst>
                                        <p:tav tm="0">
                                          <p:val>
                                            <p:fltVal val="0"/>
                                          </p:val>
                                        </p:tav>
                                        <p:tav tm="100000">
                                          <p:val>
                                            <p:strVal val="#ppt_h"/>
                                          </p:val>
                                        </p:tav>
                                      </p:tavLst>
                                    </p:anim>
                                    <p:animEffect transition="in" filter="fade">
                                      <p:cBhvr>
                                        <p:cTn id="9" dur="500"/>
                                        <p:tgtEl>
                                          <p:spTgt spid="1167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6744"/>
                                        </p:tgtEl>
                                        <p:attrNameLst>
                                          <p:attrName>style.visibility</p:attrName>
                                        </p:attrNameLst>
                                      </p:cBhvr>
                                      <p:to>
                                        <p:strVal val="visible"/>
                                      </p:to>
                                    </p:set>
                                    <p:anim calcmode="lin" valueType="num">
                                      <p:cBhvr>
                                        <p:cTn id="14" dur="500" fill="hold"/>
                                        <p:tgtEl>
                                          <p:spTgt spid="116744"/>
                                        </p:tgtEl>
                                        <p:attrNameLst>
                                          <p:attrName>ppt_w</p:attrName>
                                        </p:attrNameLst>
                                      </p:cBhvr>
                                      <p:tavLst>
                                        <p:tav tm="0">
                                          <p:val>
                                            <p:fltVal val="0"/>
                                          </p:val>
                                        </p:tav>
                                        <p:tav tm="100000">
                                          <p:val>
                                            <p:strVal val="#ppt_w"/>
                                          </p:val>
                                        </p:tav>
                                      </p:tavLst>
                                    </p:anim>
                                    <p:anim calcmode="lin" valueType="num">
                                      <p:cBhvr>
                                        <p:cTn id="15" dur="500" fill="hold"/>
                                        <p:tgtEl>
                                          <p:spTgt spid="116744"/>
                                        </p:tgtEl>
                                        <p:attrNameLst>
                                          <p:attrName>ppt_h</p:attrName>
                                        </p:attrNameLst>
                                      </p:cBhvr>
                                      <p:tavLst>
                                        <p:tav tm="0">
                                          <p:val>
                                            <p:fltVal val="0"/>
                                          </p:val>
                                        </p:tav>
                                        <p:tav tm="100000">
                                          <p:val>
                                            <p:strVal val="#ppt_h"/>
                                          </p:val>
                                        </p:tav>
                                      </p:tavLst>
                                    </p:anim>
                                    <p:animEffect transition="in" filter="fade">
                                      <p:cBhvr>
                                        <p:cTn id="16" dur="500"/>
                                        <p:tgtEl>
                                          <p:spTgt spid="116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P spid="1167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America after the Revolution</a:t>
            </a:r>
            <a:endParaRPr lang="en-US" dirty="0"/>
          </a:p>
        </p:txBody>
      </p:sp>
      <p:sp>
        <p:nvSpPr>
          <p:cNvPr id="3" name="Content Placeholder 2"/>
          <p:cNvSpPr>
            <a:spLocks noGrp="1"/>
          </p:cNvSpPr>
          <p:nvPr>
            <p:ph idx="1"/>
          </p:nvPr>
        </p:nvSpPr>
        <p:spPr/>
        <p:txBody>
          <a:bodyPr/>
          <a:lstStyle/>
          <a:p>
            <a:pPr>
              <a:lnSpc>
                <a:spcPct val="90000"/>
              </a:lnSpc>
            </a:pPr>
            <a:r>
              <a:rPr lang="en-US" sz="3600" b="1" u="sng" dirty="0">
                <a:solidFill>
                  <a:srgbClr val="FFFFFF"/>
                </a:solidFill>
                <a:cs typeface="Times New Roman" charset="0"/>
              </a:rPr>
              <a:t>Local ties remain predominant</a:t>
            </a:r>
            <a:r>
              <a:rPr lang="en-US" sz="3600" b="1" dirty="0">
                <a:solidFill>
                  <a:srgbClr val="FFFFFF"/>
                </a:solidFill>
                <a:cs typeface="Times New Roman" charset="0"/>
              </a:rPr>
              <a:t>.</a:t>
            </a:r>
            <a:endParaRPr lang="en-US" sz="3600" dirty="0">
              <a:solidFill>
                <a:srgbClr val="FFFFFF"/>
              </a:solidFill>
              <a:cs typeface="Times New Roman" charset="0"/>
            </a:endParaRPr>
          </a:p>
          <a:p>
            <a:pPr lvl="1">
              <a:lnSpc>
                <a:spcPct val="90000"/>
              </a:lnSpc>
            </a:pPr>
            <a:r>
              <a:rPr lang="en-US" sz="3200" dirty="0">
                <a:solidFill>
                  <a:srgbClr val="FFFFFF"/>
                </a:solidFill>
                <a:cs typeface="Times New Roman" charset="0"/>
              </a:rPr>
              <a:t>Most Americans still consider themselves as citizens of their states, not as Americans.</a:t>
            </a:r>
          </a:p>
          <a:p>
            <a:pPr lvl="1">
              <a:lnSpc>
                <a:spcPct val="90000"/>
              </a:lnSpc>
            </a:pPr>
            <a:r>
              <a:rPr lang="en-US" sz="3200" dirty="0">
                <a:solidFill>
                  <a:srgbClr val="FFFFFF"/>
                </a:solidFill>
                <a:cs typeface="Times New Roman" charset="0"/>
              </a:rPr>
              <a:t>Belief that the sovereignty of the state was more important than that of the power of the central government.</a:t>
            </a:r>
          </a:p>
          <a:p>
            <a:pPr lvl="1">
              <a:lnSpc>
                <a:spcPct val="90000"/>
              </a:lnSpc>
            </a:pPr>
            <a:r>
              <a:rPr lang="en-US" sz="3200" dirty="0">
                <a:solidFill>
                  <a:srgbClr val="FFFFFF"/>
                </a:solidFill>
                <a:cs typeface="Times New Roman" charset="0"/>
              </a:rPr>
              <a:t>Would prove to be a problem later. </a:t>
            </a:r>
          </a:p>
          <a:p>
            <a:endParaRPr lang="en-US" dirty="0"/>
          </a:p>
        </p:txBody>
      </p:sp>
    </p:spTree>
    <p:extLst>
      <p:ext uri="{BB962C8B-B14F-4D97-AF65-F5344CB8AC3E}">
        <p14:creationId xmlns:p14="http://schemas.microsoft.com/office/powerpoint/2010/main" val="33449025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90" y="0"/>
            <a:ext cx="9227890" cy="990600"/>
          </a:xfrm>
        </p:spPr>
        <p:txBody>
          <a:bodyPr>
            <a:normAutofit/>
          </a:bodyPr>
          <a:lstStyle/>
          <a:p>
            <a:pPr algn="ctr" eaLnBrk="1" hangingPunct="1"/>
            <a:r>
              <a:rPr lang="en-US" dirty="0">
                <a:latin typeface="Rockwell"/>
                <a:cs typeface="Rockwell"/>
              </a:rPr>
              <a:t>The Articles of Confederation</a:t>
            </a:r>
          </a:p>
        </p:txBody>
      </p:sp>
      <p:sp>
        <p:nvSpPr>
          <p:cNvPr id="16387" name="Rectangle 3"/>
          <p:cNvSpPr>
            <a:spLocks noGrp="1" noChangeArrowheads="1"/>
          </p:cNvSpPr>
          <p:nvPr>
            <p:ph type="body" idx="1"/>
          </p:nvPr>
        </p:nvSpPr>
        <p:spPr>
          <a:xfrm>
            <a:off x="0" y="1460500"/>
            <a:ext cx="9144000" cy="5397500"/>
          </a:xfrm>
        </p:spPr>
        <p:txBody>
          <a:bodyPr/>
          <a:lstStyle/>
          <a:p>
            <a:pPr eaLnBrk="1" hangingPunct="1">
              <a:lnSpc>
                <a:spcPct val="90000"/>
              </a:lnSpc>
              <a:spcBef>
                <a:spcPct val="15000"/>
              </a:spcBef>
            </a:pPr>
            <a:r>
              <a:rPr lang="en-US" dirty="0">
                <a:latin typeface="Rockwell"/>
                <a:cs typeface="Rockwell"/>
              </a:rPr>
              <a:t>The only powers granted to the national government were to</a:t>
            </a:r>
          </a:p>
          <a:p>
            <a:pPr lvl="1" eaLnBrk="1" hangingPunct="1">
              <a:lnSpc>
                <a:spcPct val="90000"/>
              </a:lnSpc>
              <a:spcBef>
                <a:spcPct val="15000"/>
              </a:spcBef>
            </a:pPr>
            <a:r>
              <a:rPr lang="en-US" dirty="0">
                <a:latin typeface="Rockwell"/>
                <a:cs typeface="Rockwell"/>
              </a:rPr>
              <a:t>Settle disputes between states, negotiate treaties, handle Indian affairs, oversee a military</a:t>
            </a:r>
          </a:p>
          <a:p>
            <a:pPr eaLnBrk="1" hangingPunct="1">
              <a:lnSpc>
                <a:spcPct val="90000"/>
              </a:lnSpc>
              <a:spcBef>
                <a:spcPct val="15000"/>
              </a:spcBef>
            </a:pPr>
            <a:r>
              <a:rPr lang="en-US" dirty="0">
                <a:latin typeface="Rockwell"/>
                <a:cs typeface="Rockwell"/>
              </a:rPr>
              <a:t>It could not tax citizens or states; could only request contributions </a:t>
            </a:r>
          </a:p>
          <a:p>
            <a:pPr eaLnBrk="1" hangingPunct="1">
              <a:lnSpc>
                <a:spcPct val="90000"/>
              </a:lnSpc>
              <a:spcBef>
                <a:spcPct val="15000"/>
              </a:spcBef>
            </a:pPr>
            <a:r>
              <a:rPr lang="en-US" dirty="0">
                <a:latin typeface="Rockwell"/>
                <a:cs typeface="Rockwell"/>
              </a:rPr>
              <a:t>Laws required 9 of the 13 states</a:t>
            </a:r>
          </a:p>
          <a:p>
            <a:pPr eaLnBrk="1" hangingPunct="1">
              <a:lnSpc>
                <a:spcPct val="90000"/>
              </a:lnSpc>
              <a:spcBef>
                <a:spcPct val="15000"/>
              </a:spcBef>
            </a:pPr>
            <a:r>
              <a:rPr lang="en-US" dirty="0">
                <a:latin typeface="Rockwell"/>
                <a:cs typeface="Rockwell"/>
              </a:rPr>
              <a:t>Amending the </a:t>
            </a:r>
            <a:r>
              <a:rPr lang="en-US" dirty="0" err="1">
                <a:latin typeface="Rockwell"/>
                <a:cs typeface="Rockwell"/>
              </a:rPr>
              <a:t>gov</a:t>
            </a:r>
            <a:r>
              <a:rPr lang="ja-JP" altLang="en-US" dirty="0">
                <a:latin typeface="Rockwell"/>
                <a:cs typeface="Rockwell"/>
              </a:rPr>
              <a:t>’</a:t>
            </a:r>
            <a:r>
              <a:rPr lang="en-US" dirty="0">
                <a:latin typeface="Rockwell"/>
                <a:cs typeface="Rockwell"/>
              </a:rPr>
              <a:t>t required agreement by all 13 states</a:t>
            </a:r>
          </a:p>
        </p:txBody>
      </p:sp>
      <p:sp>
        <p:nvSpPr>
          <p:cNvPr id="144394" name="AutoShape 10"/>
          <p:cNvSpPr>
            <a:spLocks noChangeArrowheads="1"/>
          </p:cNvSpPr>
          <p:nvPr/>
        </p:nvSpPr>
        <p:spPr bwMode="auto">
          <a:xfrm>
            <a:off x="3124200" y="152400"/>
            <a:ext cx="5867400" cy="990600"/>
          </a:xfrm>
          <a:prstGeom prst="wedgeRectCallout">
            <a:avLst>
              <a:gd name="adj1" fmla="val 1408"/>
              <a:gd name="adj2" fmla="val 168591"/>
            </a:avLst>
          </a:prstGeom>
          <a:solidFill>
            <a:srgbClr val="FFCC99"/>
          </a:solidFill>
          <a:ln w="38100">
            <a:solidFill>
              <a:schemeClr val="tx1"/>
            </a:solidFill>
            <a:miter lim="800000"/>
            <a:headEnd/>
            <a:tailEnd/>
          </a:ln>
        </p:spPr>
        <p:txBody>
          <a:bodyPr/>
          <a:lstStyle/>
          <a:p>
            <a:pPr algn="ctr">
              <a:lnSpc>
                <a:spcPct val="80000"/>
              </a:lnSpc>
            </a:pPr>
            <a:r>
              <a:rPr lang="en-US" sz="3000" dirty="0">
                <a:solidFill>
                  <a:schemeClr val="bg1"/>
                </a:solidFill>
              </a:rPr>
              <a:t>The Articles were created to loosely tie the states together</a:t>
            </a:r>
          </a:p>
        </p:txBody>
      </p:sp>
      <p:sp>
        <p:nvSpPr>
          <p:cNvPr id="5" name="AutoShape 10"/>
          <p:cNvSpPr>
            <a:spLocks noChangeArrowheads="1"/>
          </p:cNvSpPr>
          <p:nvPr/>
        </p:nvSpPr>
        <p:spPr bwMode="auto">
          <a:xfrm>
            <a:off x="342900" y="3765550"/>
            <a:ext cx="5867400" cy="584200"/>
          </a:xfrm>
          <a:prstGeom prst="wedgeRectCallout">
            <a:avLst>
              <a:gd name="adj1" fmla="val -15908"/>
              <a:gd name="adj2" fmla="val -177563"/>
            </a:avLst>
          </a:prstGeom>
          <a:solidFill>
            <a:srgbClr val="FFCC99"/>
          </a:solidFill>
          <a:ln w="38100">
            <a:solidFill>
              <a:schemeClr val="tx1"/>
            </a:solidFill>
            <a:miter lim="800000"/>
            <a:headEnd/>
            <a:tailEnd/>
          </a:ln>
        </p:spPr>
        <p:txBody>
          <a:bodyPr/>
          <a:lstStyle/>
          <a:p>
            <a:pPr algn="ctr">
              <a:lnSpc>
                <a:spcPct val="80000"/>
              </a:lnSpc>
            </a:pPr>
            <a:r>
              <a:rPr lang="en-US" sz="3000" dirty="0" smtClean="0">
                <a:solidFill>
                  <a:schemeClr val="bg1"/>
                </a:solidFill>
              </a:rPr>
              <a:t>“A firm league of friendship”</a:t>
            </a:r>
            <a:endParaRPr lang="en-US" sz="3000" dirty="0">
              <a:solidFill>
                <a:schemeClr val="bg1"/>
              </a:solidFill>
            </a:endParaRPr>
          </a:p>
        </p:txBody>
      </p:sp>
    </p:spTree>
    <p:extLst>
      <p:ext uri="{BB962C8B-B14F-4D97-AF65-F5344CB8AC3E}">
        <p14:creationId xmlns:p14="http://schemas.microsoft.com/office/powerpoint/2010/main" val="223786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4394"/>
                                        </p:tgtEl>
                                        <p:attrNameLst>
                                          <p:attrName>style.visibility</p:attrName>
                                        </p:attrNameLst>
                                      </p:cBhvr>
                                      <p:to>
                                        <p:strVal val="visible"/>
                                      </p:to>
                                    </p:set>
                                    <p:anim calcmode="lin" valueType="num">
                                      <p:cBhvr>
                                        <p:cTn id="7" dur="500" fill="hold"/>
                                        <p:tgtEl>
                                          <p:spTgt spid="144394"/>
                                        </p:tgtEl>
                                        <p:attrNameLst>
                                          <p:attrName>ppt_w</p:attrName>
                                        </p:attrNameLst>
                                      </p:cBhvr>
                                      <p:tavLst>
                                        <p:tav tm="0">
                                          <p:val>
                                            <p:fltVal val="0"/>
                                          </p:val>
                                        </p:tav>
                                        <p:tav tm="100000">
                                          <p:val>
                                            <p:strVal val="#ppt_w"/>
                                          </p:val>
                                        </p:tav>
                                      </p:tavLst>
                                    </p:anim>
                                    <p:anim calcmode="lin" valueType="num">
                                      <p:cBhvr>
                                        <p:cTn id="8" dur="500" fill="hold"/>
                                        <p:tgtEl>
                                          <p:spTgt spid="144394"/>
                                        </p:tgtEl>
                                        <p:attrNameLst>
                                          <p:attrName>ppt_h</p:attrName>
                                        </p:attrNameLst>
                                      </p:cBhvr>
                                      <p:tavLst>
                                        <p:tav tm="0">
                                          <p:val>
                                            <p:fltVal val="0"/>
                                          </p:val>
                                        </p:tav>
                                        <p:tav tm="100000">
                                          <p:val>
                                            <p:strVal val="#ppt_h"/>
                                          </p:val>
                                        </p:tav>
                                      </p:tavLst>
                                    </p:anim>
                                    <p:animEffect transition="in" filter="fade">
                                      <p:cBhvr>
                                        <p:cTn id="9" dur="500"/>
                                        <p:tgtEl>
                                          <p:spTgt spid="1443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4" grpId="0"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Features of the Articles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89545595"/>
              </p:ext>
            </p:extLst>
          </p:nvPr>
        </p:nvGraphicFramePr>
        <p:xfrm>
          <a:off x="118092" y="1417638"/>
          <a:ext cx="8568708" cy="5440362"/>
        </p:xfrm>
        <a:graphic>
          <a:graphicData uri="http://schemas.openxmlformats.org/presentationml/2006/ole">
            <mc:AlternateContent xmlns:mc="http://schemas.openxmlformats.org/markup-compatibility/2006">
              <mc:Choice xmlns:v="urn:schemas-microsoft-com:vml" Requires="v">
                <p:oleObj spid="_x0000_s1036" name="Document" r:id="rId3" imgW="7188200" imgH="3416300" progId="Word.Document.12">
                  <p:embed/>
                </p:oleObj>
              </mc:Choice>
              <mc:Fallback>
                <p:oleObj name="Document" r:id="rId3" imgW="7188200" imgH="3416300" progId="Word.Document.12">
                  <p:embed/>
                  <p:pic>
                    <p:nvPicPr>
                      <p:cNvPr id="0" name=""/>
                      <p:cNvPicPr/>
                      <p:nvPr/>
                    </p:nvPicPr>
                    <p:blipFill>
                      <a:blip r:embed="rId4"/>
                      <a:stretch>
                        <a:fillRect/>
                      </a:stretch>
                    </p:blipFill>
                    <p:spPr>
                      <a:xfrm>
                        <a:off x="118092" y="1417638"/>
                        <a:ext cx="8568708" cy="5440362"/>
                      </a:xfrm>
                      <a:prstGeom prst="rect">
                        <a:avLst/>
                      </a:prstGeom>
                    </p:spPr>
                  </p:pic>
                </p:oleObj>
              </mc:Fallback>
            </mc:AlternateContent>
          </a:graphicData>
        </a:graphic>
      </p:graphicFrame>
    </p:spTree>
    <p:extLst>
      <p:ext uri="{BB962C8B-B14F-4D97-AF65-F5344CB8AC3E}">
        <p14:creationId xmlns:p14="http://schemas.microsoft.com/office/powerpoint/2010/main" val="26875860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606"/>
            <a:ext cx="7772400" cy="1470025"/>
          </a:xfrm>
        </p:spPr>
        <p:txBody>
          <a:bodyPr>
            <a:normAutofit fontScale="90000"/>
          </a:bodyPr>
          <a:lstStyle/>
          <a:p>
            <a:r>
              <a:rPr lang="en-US" dirty="0" smtClean="0"/>
              <a:t>5. Governing the New Nation-The Articles of Confederation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1-2</a:t>
            </a:r>
            <a:endParaRPr lang="en-US" dirty="0"/>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Weaknesses of the Articles</a:t>
            </a:r>
          </a:p>
        </p:txBody>
      </p:sp>
      <p:sp>
        <p:nvSpPr>
          <p:cNvPr id="3" name="Content Placeholder 2"/>
          <p:cNvSpPr>
            <a:spLocks noGrp="1"/>
          </p:cNvSpPr>
          <p:nvPr>
            <p:ph idx="1"/>
          </p:nvPr>
        </p:nvSpPr>
        <p:spPr>
          <a:xfrm>
            <a:off x="175162" y="1981200"/>
            <a:ext cx="8816438" cy="4114800"/>
          </a:xfrm>
        </p:spPr>
        <p:txBody>
          <a:bodyPr>
            <a:normAutofit fontScale="92500" lnSpcReduction="20000"/>
          </a:bodyPr>
          <a:lstStyle/>
          <a:p>
            <a:pPr marL="282575" indent="-280988"/>
            <a:r>
              <a:rPr lang="en-US" dirty="0"/>
              <a:t>Provided a </a:t>
            </a:r>
            <a:r>
              <a:rPr lang="en-US" u="sng" dirty="0" smtClean="0"/>
              <a:t>weak</a:t>
            </a:r>
            <a:r>
              <a:rPr lang="en-US" dirty="0" smtClean="0"/>
              <a:t> </a:t>
            </a:r>
            <a:r>
              <a:rPr lang="en-US" dirty="0"/>
              <a:t>national </a:t>
            </a:r>
            <a:r>
              <a:rPr lang="en-US" dirty="0" smtClean="0"/>
              <a:t>government</a:t>
            </a:r>
          </a:p>
          <a:p>
            <a:pPr marL="282575" indent="-280988"/>
            <a:r>
              <a:rPr lang="en-US" dirty="0" smtClean="0"/>
              <a:t>Congress had no </a:t>
            </a:r>
            <a:r>
              <a:rPr lang="en-US" dirty="0"/>
              <a:t>power to </a:t>
            </a:r>
            <a:r>
              <a:rPr lang="en-US" u="sng" dirty="0" smtClean="0"/>
              <a:t>tax or regulate trade</a:t>
            </a:r>
            <a:r>
              <a:rPr lang="en-US" dirty="0" smtClean="0"/>
              <a:t> between the states</a:t>
            </a:r>
            <a:endParaRPr lang="en-US" u="sng" dirty="0"/>
          </a:p>
          <a:p>
            <a:pPr marL="282575" indent="-280988"/>
            <a:r>
              <a:rPr lang="en-US" dirty="0"/>
              <a:t>Provided for no common </a:t>
            </a:r>
            <a:r>
              <a:rPr lang="en-US" u="sng" dirty="0" smtClean="0"/>
              <a:t>currency </a:t>
            </a:r>
            <a:r>
              <a:rPr lang="en-US" dirty="0" smtClean="0"/>
              <a:t>(money)</a:t>
            </a:r>
          </a:p>
          <a:p>
            <a:pPr marL="282575" indent="-280988"/>
            <a:r>
              <a:rPr lang="en-US" dirty="0" smtClean="0"/>
              <a:t>Gave </a:t>
            </a:r>
            <a:r>
              <a:rPr lang="en-US" dirty="0"/>
              <a:t>each state one </a:t>
            </a:r>
            <a:r>
              <a:rPr lang="en-US" dirty="0" smtClean="0"/>
              <a:t>vote, regardless of </a:t>
            </a:r>
            <a:r>
              <a:rPr lang="en-US" u="sng" dirty="0" smtClean="0"/>
              <a:t>size/pop</a:t>
            </a:r>
            <a:endParaRPr lang="en-US" sz="3600" dirty="0"/>
          </a:p>
          <a:p>
            <a:pPr marL="282575" indent="-280988"/>
            <a:r>
              <a:rPr lang="en-US" dirty="0"/>
              <a:t>Provided for no </a:t>
            </a:r>
            <a:r>
              <a:rPr lang="en-US" u="sng" dirty="0" smtClean="0"/>
              <a:t>executive</a:t>
            </a:r>
            <a:r>
              <a:rPr lang="en-US" dirty="0" smtClean="0"/>
              <a:t> or </a:t>
            </a:r>
            <a:r>
              <a:rPr lang="en-US" u="sng" dirty="0" smtClean="0"/>
              <a:t>judicial</a:t>
            </a:r>
            <a:r>
              <a:rPr lang="en-US" dirty="0" smtClean="0"/>
              <a:t> branches </a:t>
            </a:r>
            <a:r>
              <a:rPr lang="en-US" dirty="0"/>
              <a:t>(no president or national court system)</a:t>
            </a:r>
          </a:p>
        </p:txBody>
      </p:sp>
    </p:spTree>
    <p:extLst>
      <p:ext uri="{BB962C8B-B14F-4D97-AF65-F5344CB8AC3E}">
        <p14:creationId xmlns:p14="http://schemas.microsoft.com/office/powerpoint/2010/main" val="40878694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9144000" cy="838200"/>
          </a:xfrm>
        </p:spPr>
        <p:txBody>
          <a:bodyPr>
            <a:normAutofit fontScale="90000"/>
          </a:bodyPr>
          <a:lstStyle/>
          <a:p>
            <a:r>
              <a:rPr lang="en-US" sz="4000" b="1" dirty="0">
                <a:latin typeface="+mn-lt"/>
              </a:rPr>
              <a:t>Successes of the Articles of Confederation</a:t>
            </a:r>
          </a:p>
        </p:txBody>
      </p:sp>
      <p:sp>
        <p:nvSpPr>
          <p:cNvPr id="7171" name="Rectangle 3"/>
          <p:cNvSpPr>
            <a:spLocks noGrp="1" noChangeArrowheads="1"/>
          </p:cNvSpPr>
          <p:nvPr>
            <p:ph type="body" sz="half" idx="1"/>
          </p:nvPr>
        </p:nvSpPr>
        <p:spPr>
          <a:xfrm>
            <a:off x="0" y="1143000"/>
            <a:ext cx="6142182" cy="5715000"/>
          </a:xfrm>
        </p:spPr>
        <p:txBody>
          <a:bodyPr>
            <a:normAutofit fontScale="92500" lnSpcReduction="10000"/>
          </a:bodyPr>
          <a:lstStyle/>
          <a:p>
            <a:pPr>
              <a:lnSpc>
                <a:spcPct val="90000"/>
              </a:lnSpc>
            </a:pPr>
            <a:r>
              <a:rPr lang="en-US" sz="2400" b="1" u="sng" dirty="0"/>
              <a:t>Land </a:t>
            </a:r>
            <a:r>
              <a:rPr lang="en-US" sz="2400" b="1" u="sng" dirty="0" smtClean="0"/>
              <a:t>settlement in the Northwest Territory</a:t>
            </a:r>
            <a:r>
              <a:rPr lang="en-US" sz="2400" b="1" dirty="0" smtClean="0"/>
              <a:t> </a:t>
            </a:r>
            <a:r>
              <a:rPr lang="en-US" sz="2400" dirty="0"/>
              <a:t>was the only real success of the </a:t>
            </a:r>
            <a:r>
              <a:rPr lang="en-US" sz="2400" dirty="0" err="1" smtClean="0"/>
              <a:t>AoC</a:t>
            </a:r>
            <a:r>
              <a:rPr lang="en-US" sz="2400" dirty="0" smtClean="0"/>
              <a:t>.</a:t>
            </a:r>
            <a:endParaRPr lang="en-US" sz="2400" dirty="0"/>
          </a:p>
          <a:p>
            <a:pPr>
              <a:lnSpc>
                <a:spcPct val="90000"/>
              </a:lnSpc>
            </a:pPr>
            <a:r>
              <a:rPr lang="en-US" sz="2400" b="1" u="sng" dirty="0" smtClean="0"/>
              <a:t>Land </a:t>
            </a:r>
            <a:r>
              <a:rPr lang="en-US" sz="2400" b="1" u="sng" dirty="0"/>
              <a:t>Ordinance of 1785</a:t>
            </a:r>
          </a:p>
          <a:p>
            <a:pPr lvl="1">
              <a:lnSpc>
                <a:spcPct val="90000"/>
              </a:lnSpc>
            </a:pPr>
            <a:r>
              <a:rPr lang="en-US" sz="2200" dirty="0" smtClean="0"/>
              <a:t>Since the </a:t>
            </a:r>
            <a:r>
              <a:rPr lang="en-US" sz="2200" dirty="0" err="1" smtClean="0"/>
              <a:t>govt</a:t>
            </a:r>
            <a:r>
              <a:rPr lang="en-US" sz="2200" dirty="0" smtClean="0"/>
              <a:t> could not tax, it needed a source of $$$.</a:t>
            </a:r>
          </a:p>
          <a:p>
            <a:pPr lvl="1">
              <a:lnSpc>
                <a:spcPct val="90000"/>
              </a:lnSpc>
            </a:pPr>
            <a:r>
              <a:rPr lang="en-US" sz="2200" dirty="0" smtClean="0"/>
              <a:t>Sold land to settlers west </a:t>
            </a:r>
            <a:r>
              <a:rPr lang="en-US" sz="2200" dirty="0"/>
              <a:t>of the </a:t>
            </a:r>
            <a:r>
              <a:rPr lang="en-US" sz="2200" dirty="0" smtClean="0"/>
              <a:t>Appalachians, used the $$ to run govt.</a:t>
            </a:r>
            <a:endParaRPr lang="en-US" sz="2200" dirty="0"/>
          </a:p>
          <a:p>
            <a:pPr>
              <a:lnSpc>
                <a:spcPct val="90000"/>
              </a:lnSpc>
            </a:pPr>
            <a:r>
              <a:rPr lang="en-US" sz="2400" b="1" u="sng" dirty="0" smtClean="0"/>
              <a:t>Northwest </a:t>
            </a:r>
            <a:r>
              <a:rPr lang="en-US" sz="2400" b="1" u="sng" dirty="0"/>
              <a:t>Ordinance </a:t>
            </a:r>
            <a:r>
              <a:rPr lang="en-US" sz="2400" b="1" u="sng" dirty="0" smtClean="0"/>
              <a:t>- 1787</a:t>
            </a:r>
            <a:endParaRPr lang="en-US" sz="2400" b="1" u="sng" dirty="0"/>
          </a:p>
          <a:p>
            <a:pPr lvl="1">
              <a:lnSpc>
                <a:spcPct val="90000"/>
              </a:lnSpc>
            </a:pPr>
            <a:r>
              <a:rPr lang="en-US" sz="2200" dirty="0"/>
              <a:t>Opened up the Northwestern territories to </a:t>
            </a:r>
            <a:r>
              <a:rPr lang="en-US" sz="2200" dirty="0" smtClean="0"/>
              <a:t>settlement</a:t>
            </a:r>
          </a:p>
          <a:p>
            <a:pPr lvl="1">
              <a:lnSpc>
                <a:spcPct val="90000"/>
              </a:lnSpc>
            </a:pPr>
            <a:r>
              <a:rPr lang="en-US" sz="2400" dirty="0">
                <a:solidFill>
                  <a:schemeClr val="tx1"/>
                </a:solidFill>
              </a:rPr>
              <a:t>Established the process for territories to become </a:t>
            </a:r>
            <a:r>
              <a:rPr lang="en-US" sz="2400" dirty="0" smtClean="0">
                <a:solidFill>
                  <a:schemeClr val="tx1"/>
                </a:solidFill>
              </a:rPr>
              <a:t>states (leg. Assembly 1t 5,000, state at 60,000)</a:t>
            </a:r>
            <a:endParaRPr lang="en-US" sz="2400" dirty="0">
              <a:solidFill>
                <a:schemeClr val="tx1"/>
              </a:solidFill>
            </a:endParaRPr>
          </a:p>
          <a:p>
            <a:pPr lvl="1">
              <a:lnSpc>
                <a:spcPct val="90000"/>
              </a:lnSpc>
            </a:pPr>
            <a:r>
              <a:rPr lang="en-US" sz="2200" dirty="0" smtClean="0"/>
              <a:t>Banned </a:t>
            </a:r>
            <a:r>
              <a:rPr lang="en-US" sz="2200" dirty="0"/>
              <a:t>slavery in those territories and made the Ohio River the dividing line between free and slave states</a:t>
            </a:r>
            <a:r>
              <a:rPr lang="en-US" sz="2200" dirty="0" smtClean="0"/>
              <a:t>.</a:t>
            </a:r>
          </a:p>
          <a:p>
            <a:pPr lvl="1">
              <a:lnSpc>
                <a:spcPct val="90000"/>
              </a:lnSpc>
            </a:pPr>
            <a:r>
              <a:rPr lang="en-US" sz="2200" dirty="0" smtClean="0"/>
              <a:t>‘No less than 3, no more than 5 new states’</a:t>
            </a:r>
          </a:p>
        </p:txBody>
      </p:sp>
      <p:pic>
        <p:nvPicPr>
          <p:cNvPr id="7175" name="Picture 7" descr="http://www.ohiohistorycentral.org/images/173.jpg"/>
          <p:cNvPicPr>
            <a:picLocks noGrp="1" noChangeAspect="1" noChangeArrowheads="1"/>
          </p:cNvPicPr>
          <p:nvPr>
            <p:ph type="clipArt" sz="half" idx="2"/>
          </p:nvPr>
        </p:nvPicPr>
        <p:blipFill>
          <a:blip r:embed="rId2" cstate="print"/>
          <a:srcRect l="2055" t="3703" r="3383" b="5556"/>
          <a:stretch>
            <a:fillRect/>
          </a:stretch>
        </p:blipFill>
        <p:spPr>
          <a:xfrm>
            <a:off x="5943600" y="2362200"/>
            <a:ext cx="3200400" cy="4495800"/>
          </a:xfrm>
          <a:noFill/>
          <a:ln w="19050">
            <a:solidFill>
              <a:srgbClr val="000000"/>
            </a:solidFill>
          </a:ln>
        </p:spPr>
      </p:pic>
    </p:spTree>
    <p:extLst>
      <p:ext uri="{BB962C8B-B14F-4D97-AF65-F5344CB8AC3E}">
        <p14:creationId xmlns:p14="http://schemas.microsoft.com/office/powerpoint/2010/main" val="3886611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idx="1"/>
          </p:nvPr>
        </p:nvSpPr>
        <p:spPr/>
        <p:txBody>
          <a:bodyPr/>
          <a:lstStyle/>
          <a:p>
            <a:pPr eaLnBrk="1" hangingPunct="1"/>
            <a:endParaRPr lang="en-US" smtClean="0"/>
          </a:p>
        </p:txBody>
      </p:sp>
      <p:pic>
        <p:nvPicPr>
          <p:cNvPr id="20484" name="Picture 4"/>
          <p:cNvPicPr>
            <a:picLocks noChangeAspect="1" noChangeArrowheads="1"/>
          </p:cNvPicPr>
          <p:nvPr/>
        </p:nvPicPr>
        <p:blipFill>
          <a:blip r:embed="rId2" cstate="print"/>
          <a:srcRect t="18750" r="50781" b="33333"/>
          <a:stretch>
            <a:fillRect/>
          </a:stretch>
        </p:blipFill>
        <p:spPr bwMode="auto">
          <a:xfrm>
            <a:off x="0" y="0"/>
            <a:ext cx="9144000" cy="6677025"/>
          </a:xfrm>
          <a:prstGeom prst="rect">
            <a:avLst/>
          </a:prstGeom>
          <a:noFill/>
          <a:ln w="12700">
            <a:noFill/>
            <a:miter lim="800000"/>
            <a:headEnd/>
            <a:tailEnd/>
          </a:ln>
        </p:spPr>
      </p:pic>
      <p:pic>
        <p:nvPicPr>
          <p:cNvPr id="131077" name="Picture 5"/>
          <p:cNvPicPr>
            <a:picLocks noChangeAspect="1" noChangeArrowheads="1"/>
          </p:cNvPicPr>
          <p:nvPr/>
        </p:nvPicPr>
        <p:blipFill>
          <a:blip r:embed="rId3" cstate="print"/>
          <a:srcRect l="7033" t="19753" r="57851" b="34380"/>
          <a:stretch>
            <a:fillRect/>
          </a:stretch>
        </p:blipFill>
        <p:spPr bwMode="auto">
          <a:xfrm>
            <a:off x="1828800" y="381000"/>
            <a:ext cx="6394450" cy="6262688"/>
          </a:xfrm>
          <a:prstGeom prst="rect">
            <a:avLst/>
          </a:prstGeom>
          <a:noFill/>
          <a:ln w="28575">
            <a:solidFill>
              <a:schemeClr val="tx1"/>
            </a:solidFill>
            <a:miter lim="800000"/>
            <a:headEnd/>
            <a:tailEnd/>
          </a:ln>
        </p:spPr>
      </p:pic>
      <p:pic>
        <p:nvPicPr>
          <p:cNvPr id="131078" name="Picture 6"/>
          <p:cNvPicPr>
            <a:picLocks noChangeAspect="1" noChangeArrowheads="1"/>
          </p:cNvPicPr>
          <p:nvPr/>
        </p:nvPicPr>
        <p:blipFill>
          <a:blip r:embed="rId4" cstate="print"/>
          <a:srcRect l="14815" t="18753" r="66383" b="33379"/>
          <a:stretch>
            <a:fillRect/>
          </a:stretch>
        </p:blipFill>
        <p:spPr bwMode="auto">
          <a:xfrm>
            <a:off x="4616450" y="304800"/>
            <a:ext cx="3308350" cy="6318250"/>
          </a:xfrm>
          <a:prstGeom prst="rect">
            <a:avLst/>
          </a:prstGeom>
          <a:noFill/>
          <a:ln w="38100">
            <a:solidFill>
              <a:srgbClr val="000000"/>
            </a:solidFill>
            <a:miter lim="800000"/>
            <a:headEnd/>
            <a:tailEnd/>
          </a:ln>
        </p:spPr>
      </p:pic>
      <p:pic>
        <p:nvPicPr>
          <p:cNvPr id="131079" name="Picture 7"/>
          <p:cNvPicPr>
            <a:picLocks noChangeAspect="1" noChangeArrowheads="1"/>
          </p:cNvPicPr>
          <p:nvPr/>
        </p:nvPicPr>
        <p:blipFill>
          <a:blip r:embed="rId5" cstate="print"/>
          <a:srcRect l="7813" t="30209" r="76563" b="48958"/>
          <a:stretch>
            <a:fillRect/>
          </a:stretch>
        </p:blipFill>
        <p:spPr bwMode="auto">
          <a:xfrm>
            <a:off x="4267200" y="1524000"/>
            <a:ext cx="2438400" cy="2438400"/>
          </a:xfrm>
          <a:prstGeom prst="rect">
            <a:avLst/>
          </a:prstGeom>
          <a:noFill/>
          <a:ln w="12700">
            <a:noFill/>
            <a:miter lim="800000"/>
            <a:headEnd/>
            <a:tailEnd/>
          </a:ln>
        </p:spPr>
      </p:pic>
      <p:pic>
        <p:nvPicPr>
          <p:cNvPr id="131080" name="Picture 8"/>
          <p:cNvPicPr>
            <a:picLocks noChangeAspect="1" noChangeArrowheads="1"/>
          </p:cNvPicPr>
          <p:nvPr/>
        </p:nvPicPr>
        <p:blipFill>
          <a:blip r:embed="rId6" cstate="print"/>
          <a:srcRect l="3125" t="22917" r="53906" b="33333"/>
          <a:stretch>
            <a:fillRect/>
          </a:stretch>
        </p:blipFill>
        <p:spPr bwMode="auto">
          <a:xfrm>
            <a:off x="228600" y="49213"/>
            <a:ext cx="8915400" cy="6808787"/>
          </a:xfrm>
          <a:prstGeom prst="rect">
            <a:avLst/>
          </a:prstGeom>
          <a:noFill/>
          <a:ln w="12700">
            <a:noFill/>
            <a:miter lim="800000"/>
            <a:headEnd/>
            <a:tailEnd/>
          </a:ln>
        </p:spPr>
      </p:pic>
      <p:pic>
        <p:nvPicPr>
          <p:cNvPr id="131081" name="Picture 9"/>
          <p:cNvPicPr>
            <a:picLocks noChangeAspect="1" noChangeArrowheads="1"/>
          </p:cNvPicPr>
          <p:nvPr/>
        </p:nvPicPr>
        <p:blipFill>
          <a:blip r:embed="rId7" cstate="print">
            <a:lum bright="-6000" contrast="12000"/>
          </a:blip>
          <a:srcRect l="5873" r="4079"/>
          <a:stretch>
            <a:fillRect/>
          </a:stretch>
        </p:blipFill>
        <p:spPr bwMode="auto">
          <a:xfrm>
            <a:off x="182880" y="0"/>
            <a:ext cx="8961120" cy="6858000"/>
          </a:xfrm>
          <a:prstGeom prst="rect">
            <a:avLst/>
          </a:prstGeom>
          <a:noFill/>
          <a:ln w="9525">
            <a:solidFill>
              <a:srgbClr val="003399"/>
            </a:solidFill>
            <a:miter lim="800000"/>
            <a:headEnd/>
            <a:tailEnd/>
          </a:ln>
        </p:spPr>
      </p:pic>
    </p:spTree>
    <p:extLst>
      <p:ext uri="{BB962C8B-B14F-4D97-AF65-F5344CB8AC3E}">
        <p14:creationId xmlns:p14="http://schemas.microsoft.com/office/powerpoint/2010/main" val="69737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 calcmode="lin" valueType="num">
                                      <p:cBhvr>
                                        <p:cTn id="7" dur="3000" fill="hold"/>
                                        <p:tgtEl>
                                          <p:spTgt spid="131077"/>
                                        </p:tgtEl>
                                        <p:attrNameLst>
                                          <p:attrName>ppt_w</p:attrName>
                                        </p:attrNameLst>
                                      </p:cBhvr>
                                      <p:tavLst>
                                        <p:tav tm="0">
                                          <p:val>
                                            <p:fltVal val="0"/>
                                          </p:val>
                                        </p:tav>
                                        <p:tav tm="100000">
                                          <p:val>
                                            <p:strVal val="#ppt_w"/>
                                          </p:val>
                                        </p:tav>
                                      </p:tavLst>
                                    </p:anim>
                                    <p:anim calcmode="lin" valueType="num">
                                      <p:cBhvr>
                                        <p:cTn id="8" dur="3000" fill="hold"/>
                                        <p:tgtEl>
                                          <p:spTgt spid="131077"/>
                                        </p:tgtEl>
                                        <p:attrNameLst>
                                          <p:attrName>ppt_h</p:attrName>
                                        </p:attrNameLst>
                                      </p:cBhvr>
                                      <p:tavLst>
                                        <p:tav tm="0">
                                          <p:val>
                                            <p:fltVal val="0"/>
                                          </p:val>
                                        </p:tav>
                                        <p:tav tm="100000">
                                          <p:val>
                                            <p:strVal val="#ppt_h"/>
                                          </p:val>
                                        </p:tav>
                                      </p:tavLst>
                                    </p:anim>
                                    <p:animEffect transition="in" filter="fade">
                                      <p:cBhvr>
                                        <p:cTn id="9" dur="3000"/>
                                        <p:tgtEl>
                                          <p:spTgt spid="13107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31078"/>
                                        </p:tgtEl>
                                        <p:attrNameLst>
                                          <p:attrName>style.visibility</p:attrName>
                                        </p:attrNameLst>
                                      </p:cBhvr>
                                      <p:to>
                                        <p:strVal val="visible"/>
                                      </p:to>
                                    </p:set>
                                    <p:anim calcmode="lin" valueType="num">
                                      <p:cBhvr>
                                        <p:cTn id="14" dur="3000" fill="hold"/>
                                        <p:tgtEl>
                                          <p:spTgt spid="131078"/>
                                        </p:tgtEl>
                                        <p:attrNameLst>
                                          <p:attrName>ppt_w</p:attrName>
                                        </p:attrNameLst>
                                      </p:cBhvr>
                                      <p:tavLst>
                                        <p:tav tm="0">
                                          <p:val>
                                            <p:fltVal val="0"/>
                                          </p:val>
                                        </p:tav>
                                        <p:tav tm="100000">
                                          <p:val>
                                            <p:strVal val="#ppt_w"/>
                                          </p:val>
                                        </p:tav>
                                      </p:tavLst>
                                    </p:anim>
                                    <p:anim calcmode="lin" valueType="num">
                                      <p:cBhvr>
                                        <p:cTn id="15" dur="3000" fill="hold"/>
                                        <p:tgtEl>
                                          <p:spTgt spid="131078"/>
                                        </p:tgtEl>
                                        <p:attrNameLst>
                                          <p:attrName>ppt_h</p:attrName>
                                        </p:attrNameLst>
                                      </p:cBhvr>
                                      <p:tavLst>
                                        <p:tav tm="0">
                                          <p:val>
                                            <p:fltVal val="0"/>
                                          </p:val>
                                        </p:tav>
                                        <p:tav tm="100000">
                                          <p:val>
                                            <p:strVal val="#ppt_h"/>
                                          </p:val>
                                        </p:tav>
                                      </p:tavLst>
                                    </p:anim>
                                    <p:animEffect transition="in" filter="fade">
                                      <p:cBhvr>
                                        <p:cTn id="16" dur="3000"/>
                                        <p:tgtEl>
                                          <p:spTgt spid="13107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31079"/>
                                        </p:tgtEl>
                                        <p:attrNameLst>
                                          <p:attrName>style.visibility</p:attrName>
                                        </p:attrNameLst>
                                      </p:cBhvr>
                                      <p:to>
                                        <p:strVal val="visible"/>
                                      </p:to>
                                    </p:set>
                                    <p:anim calcmode="lin" valueType="num">
                                      <p:cBhvr>
                                        <p:cTn id="21" dur="3000" fill="hold"/>
                                        <p:tgtEl>
                                          <p:spTgt spid="131079"/>
                                        </p:tgtEl>
                                        <p:attrNameLst>
                                          <p:attrName>ppt_w</p:attrName>
                                        </p:attrNameLst>
                                      </p:cBhvr>
                                      <p:tavLst>
                                        <p:tav tm="0">
                                          <p:val>
                                            <p:fltVal val="0"/>
                                          </p:val>
                                        </p:tav>
                                        <p:tav tm="100000">
                                          <p:val>
                                            <p:strVal val="#ppt_w"/>
                                          </p:val>
                                        </p:tav>
                                      </p:tavLst>
                                    </p:anim>
                                    <p:anim calcmode="lin" valueType="num">
                                      <p:cBhvr>
                                        <p:cTn id="22" dur="3000" fill="hold"/>
                                        <p:tgtEl>
                                          <p:spTgt spid="131079"/>
                                        </p:tgtEl>
                                        <p:attrNameLst>
                                          <p:attrName>ppt_h</p:attrName>
                                        </p:attrNameLst>
                                      </p:cBhvr>
                                      <p:tavLst>
                                        <p:tav tm="0">
                                          <p:val>
                                            <p:fltVal val="0"/>
                                          </p:val>
                                        </p:tav>
                                        <p:tav tm="100000">
                                          <p:val>
                                            <p:strVal val="#ppt_h"/>
                                          </p:val>
                                        </p:tav>
                                      </p:tavLst>
                                    </p:anim>
                                    <p:animEffect transition="in" filter="fade">
                                      <p:cBhvr>
                                        <p:cTn id="23" dur="3000"/>
                                        <p:tgtEl>
                                          <p:spTgt spid="13107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31080"/>
                                        </p:tgtEl>
                                        <p:attrNameLst>
                                          <p:attrName>style.visibility</p:attrName>
                                        </p:attrNameLst>
                                      </p:cBhvr>
                                      <p:to>
                                        <p:strVal val="visible"/>
                                      </p:to>
                                    </p:set>
                                    <p:anim calcmode="lin" valueType="num">
                                      <p:cBhvr>
                                        <p:cTn id="28" dur="2000" fill="hold"/>
                                        <p:tgtEl>
                                          <p:spTgt spid="131080"/>
                                        </p:tgtEl>
                                        <p:attrNameLst>
                                          <p:attrName>ppt_w</p:attrName>
                                        </p:attrNameLst>
                                      </p:cBhvr>
                                      <p:tavLst>
                                        <p:tav tm="0">
                                          <p:val>
                                            <p:fltVal val="0"/>
                                          </p:val>
                                        </p:tav>
                                        <p:tav tm="100000">
                                          <p:val>
                                            <p:strVal val="#ppt_w"/>
                                          </p:val>
                                        </p:tav>
                                      </p:tavLst>
                                    </p:anim>
                                    <p:anim calcmode="lin" valueType="num">
                                      <p:cBhvr>
                                        <p:cTn id="29" dur="2000" fill="hold"/>
                                        <p:tgtEl>
                                          <p:spTgt spid="131080"/>
                                        </p:tgtEl>
                                        <p:attrNameLst>
                                          <p:attrName>ppt_h</p:attrName>
                                        </p:attrNameLst>
                                      </p:cBhvr>
                                      <p:tavLst>
                                        <p:tav tm="0">
                                          <p:val>
                                            <p:fltVal val="0"/>
                                          </p:val>
                                        </p:tav>
                                        <p:tav tm="100000">
                                          <p:val>
                                            <p:strVal val="#ppt_h"/>
                                          </p:val>
                                        </p:tav>
                                      </p:tavLst>
                                    </p:anim>
                                    <p:animEffect transition="in" filter="fade">
                                      <p:cBhvr>
                                        <p:cTn id="30" dur="2000"/>
                                        <p:tgtEl>
                                          <p:spTgt spid="13108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31081"/>
                                        </p:tgtEl>
                                        <p:attrNameLst>
                                          <p:attrName>style.visibility</p:attrName>
                                        </p:attrNameLst>
                                      </p:cBhvr>
                                      <p:to>
                                        <p:strVal val="visible"/>
                                      </p:to>
                                    </p:set>
                                    <p:anim calcmode="lin" valueType="num">
                                      <p:cBhvr>
                                        <p:cTn id="35" dur="500" fill="hold"/>
                                        <p:tgtEl>
                                          <p:spTgt spid="131081"/>
                                        </p:tgtEl>
                                        <p:attrNameLst>
                                          <p:attrName>ppt_w</p:attrName>
                                        </p:attrNameLst>
                                      </p:cBhvr>
                                      <p:tavLst>
                                        <p:tav tm="0">
                                          <p:val>
                                            <p:fltVal val="0"/>
                                          </p:val>
                                        </p:tav>
                                        <p:tav tm="100000">
                                          <p:val>
                                            <p:strVal val="#ppt_w"/>
                                          </p:val>
                                        </p:tav>
                                      </p:tavLst>
                                    </p:anim>
                                    <p:anim calcmode="lin" valueType="num">
                                      <p:cBhvr>
                                        <p:cTn id="36" dur="500" fill="hold"/>
                                        <p:tgtEl>
                                          <p:spTgt spid="131081"/>
                                        </p:tgtEl>
                                        <p:attrNameLst>
                                          <p:attrName>ppt_h</p:attrName>
                                        </p:attrNameLst>
                                      </p:cBhvr>
                                      <p:tavLst>
                                        <p:tav tm="0">
                                          <p:val>
                                            <p:fltVal val="0"/>
                                          </p:val>
                                        </p:tav>
                                        <p:tav tm="100000">
                                          <p:val>
                                            <p:strVal val="#ppt_h"/>
                                          </p:val>
                                        </p:tav>
                                      </p:tavLst>
                                    </p:anim>
                                    <p:animEffect transition="in" filter="fade">
                                      <p:cBhvr>
                                        <p:cTn id="37"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t="1762" b="-317"/>
          <a:stretch/>
        </p:blipFill>
        <p:spPr>
          <a:xfrm>
            <a:off x="1048196" y="62753"/>
            <a:ext cx="7072863" cy="6873116"/>
          </a:xfrm>
        </p:spPr>
      </p:pic>
    </p:spTree>
    <p:extLst>
      <p:ext uri="{BB962C8B-B14F-4D97-AF65-F5344CB8AC3E}">
        <p14:creationId xmlns:p14="http://schemas.microsoft.com/office/powerpoint/2010/main" val="38095482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Northwest Territory Legislation</a:t>
            </a:r>
            <a:endParaRPr lang="en-US" dirty="0"/>
          </a:p>
        </p:txBody>
      </p:sp>
      <p:sp>
        <p:nvSpPr>
          <p:cNvPr id="3" name="Content Placeholder 2"/>
          <p:cNvSpPr>
            <a:spLocks noGrp="1"/>
          </p:cNvSpPr>
          <p:nvPr>
            <p:ph idx="1"/>
          </p:nvPr>
        </p:nvSpPr>
        <p:spPr/>
        <p:txBody>
          <a:bodyPr>
            <a:normAutofit fontScale="92500"/>
          </a:bodyPr>
          <a:lstStyle/>
          <a:p>
            <a:r>
              <a:rPr lang="en-US" dirty="0" smtClean="0"/>
              <a:t>Significance: Allowed for orderly settlement of western territories.</a:t>
            </a:r>
          </a:p>
          <a:p>
            <a:pPr lvl="1"/>
            <a:r>
              <a:rPr lang="en-US" dirty="0" smtClean="0"/>
              <a:t>Not colonies!</a:t>
            </a:r>
          </a:p>
          <a:p>
            <a:r>
              <a:rPr lang="en-US" dirty="0" smtClean="0"/>
              <a:t>Pros: Outlawed Slavery, allowed for education, created systems for democracy.</a:t>
            </a:r>
          </a:p>
          <a:p>
            <a:r>
              <a:rPr lang="en-US" dirty="0" smtClean="0"/>
              <a:t>Cons: Created a dividing line between slaves and non-slave states, invalidated Native American claims to the land. </a:t>
            </a:r>
          </a:p>
        </p:txBody>
      </p:sp>
    </p:spTree>
    <p:extLst>
      <p:ext uri="{BB962C8B-B14F-4D97-AF65-F5344CB8AC3E}">
        <p14:creationId xmlns:p14="http://schemas.microsoft.com/office/powerpoint/2010/main" val="21827486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52"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53"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54" name="Rectangle 6"/>
          <p:cNvSpPr>
            <a:spLocks noGrp="1" noChangeArrowheads="1"/>
          </p:cNvSpPr>
          <p:nvPr>
            <p:ph type="title"/>
          </p:nvPr>
        </p:nvSpPr>
        <p:spPr>
          <a:xfrm>
            <a:off x="358629" y="0"/>
            <a:ext cx="8556771"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a:t>Economic Problems</a:t>
            </a:r>
          </a:p>
        </p:txBody>
      </p:sp>
      <p:sp>
        <p:nvSpPr>
          <p:cNvPr id="130055" name="Rectangle 7"/>
          <p:cNvSpPr>
            <a:spLocks noGrp="1" noChangeArrowheads="1"/>
          </p:cNvSpPr>
          <p:nvPr>
            <p:ph type="body" idx="1"/>
          </p:nvPr>
        </p:nvSpPr>
        <p:spPr>
          <a:xfrm>
            <a:off x="0" y="762000"/>
            <a:ext cx="91440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During the American Revolution, colonial boycotts hurt trade</a:t>
            </a:r>
          </a:p>
          <a:p>
            <a:pPr>
              <a:lnSpc>
                <a:spcPct val="90000"/>
              </a:lnSpc>
            </a:pPr>
            <a:r>
              <a:rPr lang="en-US" dirty="0"/>
              <a:t>Everyone expected the economy to improve after independence, but the Confederation Congress had a difficult time:</a:t>
            </a:r>
          </a:p>
          <a:p>
            <a:pPr lvl="1">
              <a:lnSpc>
                <a:spcPct val="90000"/>
              </a:lnSpc>
            </a:pPr>
            <a:r>
              <a:rPr lang="en-US" dirty="0"/>
              <a:t>Paying</a:t>
            </a:r>
            <a:r>
              <a:rPr lang="en-US" sz="3200" dirty="0"/>
              <a:t> </a:t>
            </a:r>
            <a:r>
              <a:rPr lang="en-US" dirty="0"/>
              <a:t>off</a:t>
            </a:r>
            <a:r>
              <a:rPr lang="en-US" sz="3200" dirty="0"/>
              <a:t> </a:t>
            </a:r>
            <a:r>
              <a:rPr lang="en-US" dirty="0"/>
              <a:t>debt</a:t>
            </a:r>
            <a:r>
              <a:rPr lang="en-US" sz="3200" dirty="0"/>
              <a:t> </a:t>
            </a:r>
            <a:r>
              <a:rPr lang="en-US" dirty="0"/>
              <a:t>&amp;</a:t>
            </a:r>
            <a:r>
              <a:rPr lang="en-US" sz="3200" dirty="0"/>
              <a:t> </a:t>
            </a:r>
            <a:r>
              <a:rPr lang="en-US" dirty="0"/>
              <a:t>collecting</a:t>
            </a:r>
            <a:r>
              <a:rPr lang="en-US" sz="3200" dirty="0"/>
              <a:t> </a:t>
            </a:r>
            <a:r>
              <a:rPr lang="en-US" dirty="0"/>
              <a:t>taxes</a:t>
            </a:r>
          </a:p>
          <a:p>
            <a:pPr lvl="1">
              <a:lnSpc>
                <a:spcPct val="90000"/>
              </a:lnSpc>
            </a:pPr>
            <a:r>
              <a:rPr lang="en-US" dirty="0"/>
              <a:t>Halting inflation </a:t>
            </a:r>
          </a:p>
          <a:p>
            <a:pPr lvl="1">
              <a:lnSpc>
                <a:spcPct val="90000"/>
              </a:lnSpc>
            </a:pPr>
            <a:r>
              <a:rPr lang="en-US" dirty="0"/>
              <a:t>Generating a favorable balance of trade (foreign &amp; domestic)</a:t>
            </a:r>
          </a:p>
        </p:txBody>
      </p:sp>
    </p:spTree>
    <p:extLst>
      <p:ext uri="{BB962C8B-B14F-4D97-AF65-F5344CB8AC3E}">
        <p14:creationId xmlns:p14="http://schemas.microsoft.com/office/powerpoint/2010/main" val="78208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279400" y="0"/>
            <a:ext cx="8636000" cy="838200"/>
          </a:xfrm>
        </p:spPr>
        <p:txBody>
          <a:bodyPr/>
          <a:lstStyle/>
          <a:p>
            <a:pPr algn="ctr"/>
            <a:r>
              <a:rPr lang="en-US" dirty="0"/>
              <a:t>Debt, Taxes, &amp; Inflation</a:t>
            </a:r>
          </a:p>
        </p:txBody>
      </p:sp>
      <p:sp>
        <p:nvSpPr>
          <p:cNvPr id="189443" name="Rectangle 3"/>
          <p:cNvSpPr>
            <a:spLocks noGrp="1" noChangeArrowheads="1"/>
          </p:cNvSpPr>
          <p:nvPr>
            <p:ph type="body" idx="1"/>
          </p:nvPr>
        </p:nvSpPr>
        <p:spPr>
          <a:xfrm>
            <a:off x="0" y="838200"/>
            <a:ext cx="9144000" cy="6019800"/>
          </a:xfrm>
        </p:spPr>
        <p:txBody>
          <a:bodyPr>
            <a:normAutofit/>
          </a:bodyPr>
          <a:lstStyle/>
          <a:p>
            <a:pPr>
              <a:lnSpc>
                <a:spcPct val="90000"/>
              </a:lnSpc>
            </a:pPr>
            <a:r>
              <a:rPr lang="en-US" sz="3600" dirty="0"/>
              <a:t>The U.S. was burdened with    $40 million in war debt in 1783:</a:t>
            </a:r>
          </a:p>
          <a:p>
            <a:pPr lvl="1">
              <a:lnSpc>
                <a:spcPct val="90000"/>
              </a:lnSpc>
            </a:pPr>
            <a:r>
              <a:rPr lang="en-US" sz="3200" dirty="0"/>
              <a:t>The Confederate Congress could not ease the national debt because it had no power to tax</a:t>
            </a:r>
          </a:p>
          <a:p>
            <a:pPr lvl="1">
              <a:lnSpc>
                <a:spcPct val="90000"/>
              </a:lnSpc>
            </a:pPr>
            <a:r>
              <a:rPr lang="en-US" sz="3200" dirty="0"/>
              <a:t>Congress printed $200 million in new currency to pay off debt  but this led to massive inflation</a:t>
            </a:r>
          </a:p>
          <a:p>
            <a:pPr lvl="1">
              <a:lnSpc>
                <a:spcPct val="90000"/>
              </a:lnSpc>
            </a:pPr>
            <a:r>
              <a:rPr lang="en-US" sz="3200" dirty="0"/>
              <a:t>Creditors demanded repayment of debts at market value</a:t>
            </a:r>
          </a:p>
        </p:txBody>
      </p:sp>
      <p:sp>
        <p:nvSpPr>
          <p:cNvPr id="5" name="AutoShape 5"/>
          <p:cNvSpPr>
            <a:spLocks noChangeArrowheads="1"/>
          </p:cNvSpPr>
          <p:nvPr/>
        </p:nvSpPr>
        <p:spPr bwMode="auto">
          <a:xfrm>
            <a:off x="1219200" y="228600"/>
            <a:ext cx="7696200" cy="1231900"/>
          </a:xfrm>
          <a:prstGeom prst="wedgeRectCallout">
            <a:avLst>
              <a:gd name="adj1" fmla="val 41523"/>
              <a:gd name="adj2" fmla="val 262338"/>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342900" indent="-342900" algn="ctr">
              <a:lnSpc>
                <a:spcPct val="80000"/>
              </a:lnSpc>
              <a:buFont typeface="Wingdings" charset="0"/>
              <a:buNone/>
            </a:pPr>
            <a:r>
              <a:rPr lang="en-US" sz="3000" dirty="0">
                <a:solidFill>
                  <a:srgbClr val="000000"/>
                </a:solidFill>
                <a:latin typeface="Rockwell"/>
                <a:cs typeface="Rockwell"/>
              </a:rPr>
              <a:t>The </a:t>
            </a:r>
            <a:r>
              <a:rPr lang="en-US" sz="3000" dirty="0" err="1">
                <a:solidFill>
                  <a:srgbClr val="000000"/>
                </a:solidFill>
                <a:latin typeface="Rockwell"/>
                <a:cs typeface="Rockwell"/>
              </a:rPr>
              <a:t>gov</a:t>
            </a:r>
            <a:r>
              <a:rPr lang="ja-JP" altLang="en-US" sz="3000" dirty="0">
                <a:solidFill>
                  <a:srgbClr val="000000"/>
                </a:solidFill>
                <a:latin typeface="Rockwell"/>
                <a:cs typeface="Rockwell"/>
              </a:rPr>
              <a:t>’</a:t>
            </a:r>
            <a:r>
              <a:rPr lang="en-US" sz="3000" dirty="0">
                <a:solidFill>
                  <a:srgbClr val="000000"/>
                </a:solidFill>
                <a:latin typeface="Rockwell"/>
                <a:cs typeface="Rockwell"/>
              </a:rPr>
              <a:t>t could request, but not require, states to send money to Congress</a:t>
            </a:r>
          </a:p>
        </p:txBody>
      </p:sp>
    </p:spTree>
    <p:extLst>
      <p:ext uri="{BB962C8B-B14F-4D97-AF65-F5344CB8AC3E}">
        <p14:creationId xmlns:p14="http://schemas.microsoft.com/office/powerpoint/2010/main" val="46972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p:txBody>
          <a:bodyPr/>
          <a:lstStyle/>
          <a:p>
            <a:pPr eaLnBrk="1" hangingPunct="1"/>
            <a:endParaRPr lang="en-US">
              <a:latin typeface="Arial" charset="0"/>
            </a:endParaRPr>
          </a:p>
        </p:txBody>
      </p:sp>
      <p:sp>
        <p:nvSpPr>
          <p:cNvPr id="22531" name="Text Box 3"/>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a:latin typeface="Rockwell"/>
                <a:cs typeface="Rockwell"/>
              </a:rPr>
              <a:t>U.S. Trade with Britain, 1783-1789</a:t>
            </a:r>
          </a:p>
        </p:txBody>
      </p:sp>
      <p:pic>
        <p:nvPicPr>
          <p:cNvPr id="22532"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727" t="8549" r="2727" b="8327"/>
          <a:stretch>
            <a:fillRect/>
          </a:stretch>
        </p:blipFill>
        <p:spPr bwMode="auto">
          <a:xfrm>
            <a:off x="0" y="609600"/>
            <a:ext cx="9144000" cy="594360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pic>
      <p:sp>
        <p:nvSpPr>
          <p:cNvPr id="159749" name="Line 5"/>
          <p:cNvSpPr>
            <a:spLocks noChangeShapeType="1"/>
          </p:cNvSpPr>
          <p:nvPr/>
        </p:nvSpPr>
        <p:spPr bwMode="auto">
          <a:xfrm>
            <a:off x="2590800" y="1295400"/>
            <a:ext cx="0" cy="3200400"/>
          </a:xfrm>
          <a:prstGeom prst="line">
            <a:avLst/>
          </a:prstGeom>
          <a:noFill/>
          <a:ln w="76200">
            <a:solidFill>
              <a:schemeClr val="folHlink"/>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9750" name="Text Box 6"/>
          <p:cNvSpPr txBox="1">
            <a:spLocks noChangeArrowheads="1"/>
          </p:cNvSpPr>
          <p:nvPr/>
        </p:nvSpPr>
        <p:spPr bwMode="auto">
          <a:xfrm>
            <a:off x="2667000" y="32766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buClr>
                <a:schemeClr val="accent1"/>
              </a:buClr>
              <a:buSzPct val="80000"/>
              <a:buFont typeface="Wingdings" charset="0"/>
              <a:buNone/>
            </a:pPr>
            <a:r>
              <a:rPr lang="en-US" sz="2800">
                <a:solidFill>
                  <a:schemeClr val="folHlink"/>
                </a:solidFill>
                <a:latin typeface="Calibri" charset="0"/>
                <a:cs typeface="Calibri" charset="0"/>
              </a:rPr>
              <a:t>Debt</a:t>
            </a:r>
          </a:p>
        </p:txBody>
      </p:sp>
      <p:sp>
        <p:nvSpPr>
          <p:cNvPr id="2" name="Rectangle 1"/>
          <p:cNvSpPr/>
          <p:nvPr/>
        </p:nvSpPr>
        <p:spPr>
          <a:xfrm>
            <a:off x="3200400" y="706438"/>
            <a:ext cx="3784600" cy="1485535"/>
          </a:xfrm>
          <a:prstGeom prst="rect">
            <a:avLst/>
          </a:prstGeom>
          <a:solidFill>
            <a:srgbClr val="CCFFCC"/>
          </a:solidFill>
          <a:ln>
            <a:solidFill>
              <a:schemeClr val="tx1"/>
            </a:solidFill>
          </a:ln>
        </p:spPr>
        <p:txBody>
          <a:bodyPr>
            <a:spAutoFit/>
          </a:bodyPr>
          <a:lstStyle/>
          <a:p>
            <a:pPr algn="ctr">
              <a:lnSpc>
                <a:spcPct val="80000"/>
              </a:lnSpc>
              <a:defRPr/>
            </a:pPr>
            <a:r>
              <a:rPr lang="en-US" sz="2800" dirty="0">
                <a:solidFill>
                  <a:srgbClr val="000000"/>
                </a:solidFill>
                <a:latin typeface="Rockwell"/>
                <a:ea typeface="+mn-ea"/>
                <a:cs typeface="Rockwell"/>
              </a:rPr>
              <a:t>America could not </a:t>
            </a:r>
            <a:br>
              <a:rPr lang="en-US" sz="2800" dirty="0">
                <a:solidFill>
                  <a:srgbClr val="000000"/>
                </a:solidFill>
                <a:latin typeface="Rockwell"/>
                <a:ea typeface="+mn-ea"/>
                <a:cs typeface="Rockwell"/>
              </a:rPr>
            </a:br>
            <a:r>
              <a:rPr lang="en-US" sz="2800" dirty="0">
                <a:solidFill>
                  <a:srgbClr val="000000"/>
                </a:solidFill>
                <a:latin typeface="Rockwell"/>
                <a:ea typeface="+mn-ea"/>
                <a:cs typeface="Rockwell"/>
              </a:rPr>
              <a:t>pay off debts from </a:t>
            </a:r>
            <a:br>
              <a:rPr lang="en-US" sz="2800" dirty="0">
                <a:solidFill>
                  <a:srgbClr val="000000"/>
                </a:solidFill>
                <a:latin typeface="Rockwell"/>
                <a:ea typeface="+mn-ea"/>
                <a:cs typeface="Rockwell"/>
              </a:rPr>
            </a:br>
            <a:r>
              <a:rPr lang="en-US" sz="2800" dirty="0">
                <a:solidFill>
                  <a:srgbClr val="000000"/>
                </a:solidFill>
                <a:latin typeface="Rockwell"/>
                <a:ea typeface="+mn-ea"/>
                <a:cs typeface="Rockwell"/>
              </a:rPr>
              <a:t>the Revolutionary War</a:t>
            </a:r>
            <a:endParaRPr lang="en-US" sz="2800" i="1" u="sng" dirty="0">
              <a:solidFill>
                <a:srgbClr val="000000"/>
              </a:solidFill>
              <a:effectLst>
                <a:outerShdw blurRad="38100" dist="38100" dir="2700000" algn="tl">
                  <a:srgbClr val="C0C0C0"/>
                </a:outerShdw>
              </a:effectLst>
              <a:latin typeface="Rockwell"/>
              <a:ea typeface="+mn-ea"/>
              <a:cs typeface="Rockwell"/>
            </a:endParaRPr>
          </a:p>
        </p:txBody>
      </p:sp>
    </p:spTree>
    <p:extLst>
      <p:ext uri="{BB962C8B-B14F-4D97-AF65-F5344CB8AC3E}">
        <p14:creationId xmlns:p14="http://schemas.microsoft.com/office/powerpoint/2010/main" val="138823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50"/>
                                        </p:tgtEl>
                                        <p:attrNameLst>
                                          <p:attrName>style.visibility</p:attrName>
                                        </p:attrNameLst>
                                      </p:cBhvr>
                                      <p:to>
                                        <p:strVal val="visible"/>
                                      </p:to>
                                    </p:set>
                                    <p:animEffect transition="in" filter="fade">
                                      <p:cBhvr>
                                        <p:cTn id="7" dur="500"/>
                                        <p:tgtEl>
                                          <p:spTgt spid="1597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9749"/>
                                        </p:tgtEl>
                                        <p:attrNameLst>
                                          <p:attrName>style.visibility</p:attrName>
                                        </p:attrNameLst>
                                      </p:cBhvr>
                                      <p:to>
                                        <p:strVal val="visible"/>
                                      </p:to>
                                    </p:set>
                                    <p:animEffect transition="in" filter="fade">
                                      <p:cBhvr>
                                        <p:cTn id="10" dur="500"/>
                                        <p:tgtEl>
                                          <p:spTgt spid="1597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animBg="1"/>
      <p:bldP spid="159750"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0" y="0"/>
            <a:ext cx="9144000" cy="990600"/>
          </a:xfrm>
        </p:spPr>
        <p:txBody>
          <a:bodyPr>
            <a:normAutofit fontScale="90000"/>
          </a:bodyPr>
          <a:lstStyle/>
          <a:p>
            <a:pPr algn="ctr"/>
            <a:r>
              <a:rPr lang="en-US"/>
              <a:t>Trade Problems under the Articles</a:t>
            </a:r>
          </a:p>
        </p:txBody>
      </p:sp>
      <p:sp>
        <p:nvSpPr>
          <p:cNvPr id="191491" name="Rectangle 3"/>
          <p:cNvSpPr>
            <a:spLocks noGrp="1" noChangeArrowheads="1"/>
          </p:cNvSpPr>
          <p:nvPr>
            <p:ph type="body" idx="1"/>
          </p:nvPr>
        </p:nvSpPr>
        <p:spPr>
          <a:xfrm>
            <a:off x="0" y="914400"/>
            <a:ext cx="9144000" cy="5943600"/>
          </a:xfrm>
        </p:spPr>
        <p:txBody>
          <a:bodyPr>
            <a:normAutofit/>
          </a:bodyPr>
          <a:lstStyle/>
          <a:p>
            <a:pPr>
              <a:lnSpc>
                <a:spcPct val="90000"/>
              </a:lnSpc>
              <a:spcBef>
                <a:spcPct val="15000"/>
              </a:spcBef>
            </a:pPr>
            <a:r>
              <a:rPr lang="en-US" sz="4000" dirty="0"/>
              <a:t>Congress was unable to create a favorable balance of trade:</a:t>
            </a:r>
          </a:p>
          <a:p>
            <a:pPr lvl="1">
              <a:lnSpc>
                <a:spcPct val="90000"/>
              </a:lnSpc>
              <a:spcBef>
                <a:spcPct val="15000"/>
              </a:spcBef>
            </a:pPr>
            <a:r>
              <a:rPr lang="en-US" sz="3600" dirty="0"/>
              <a:t>To raise revenue, states created tariffs</a:t>
            </a:r>
            <a:r>
              <a:rPr lang="en-US" sz="4000" dirty="0"/>
              <a:t> </a:t>
            </a:r>
            <a:r>
              <a:rPr lang="en-US" sz="3600" dirty="0"/>
              <a:t>on</a:t>
            </a:r>
            <a:r>
              <a:rPr lang="en-US" sz="4000" dirty="0"/>
              <a:t> </a:t>
            </a:r>
            <a:r>
              <a:rPr lang="en-US" sz="3600" dirty="0"/>
              <a:t>goods</a:t>
            </a:r>
            <a:r>
              <a:rPr lang="en-US" sz="4000" dirty="0"/>
              <a:t> </a:t>
            </a:r>
            <a:r>
              <a:rPr lang="en-US" sz="3600" dirty="0"/>
              <a:t>from</a:t>
            </a:r>
            <a:r>
              <a:rPr lang="en-US" sz="4000" dirty="0"/>
              <a:t> </a:t>
            </a:r>
            <a:r>
              <a:rPr lang="en-US" sz="3600" dirty="0"/>
              <a:t>other</a:t>
            </a:r>
            <a:r>
              <a:rPr lang="en-US" sz="4000" dirty="0"/>
              <a:t> </a:t>
            </a:r>
            <a:r>
              <a:rPr lang="en-US" sz="3600" dirty="0"/>
              <a:t>states</a:t>
            </a:r>
          </a:p>
          <a:p>
            <a:pPr lvl="1">
              <a:lnSpc>
                <a:spcPct val="90000"/>
              </a:lnSpc>
              <a:spcBef>
                <a:spcPct val="15000"/>
              </a:spcBef>
            </a:pPr>
            <a:r>
              <a:rPr lang="en-US" sz="3600" dirty="0"/>
              <a:t>The lack of hard currency made trade difficult</a:t>
            </a:r>
          </a:p>
          <a:p>
            <a:pPr lvl="1">
              <a:lnSpc>
                <a:spcPct val="90000"/>
              </a:lnSpc>
              <a:spcBef>
                <a:spcPct val="15000"/>
              </a:spcBef>
            </a:pPr>
            <a:r>
              <a:rPr lang="en-US" sz="3600" dirty="0"/>
              <a:t>Desire for cheap British goods hurt infant American industries</a:t>
            </a:r>
          </a:p>
          <a:p>
            <a:pPr lvl="1">
              <a:lnSpc>
                <a:spcPct val="90000"/>
              </a:lnSpc>
              <a:spcBef>
                <a:spcPct val="15000"/>
              </a:spcBef>
            </a:pPr>
            <a:r>
              <a:rPr lang="en-US" sz="3600" dirty="0"/>
              <a:t>England prohibited its Caribbean colonies from trading with USA</a:t>
            </a:r>
          </a:p>
        </p:txBody>
      </p:sp>
      <p:sp>
        <p:nvSpPr>
          <p:cNvPr id="191492" name="AutoShape 4"/>
          <p:cNvSpPr>
            <a:spLocks noChangeArrowheads="1"/>
          </p:cNvSpPr>
          <p:nvPr/>
        </p:nvSpPr>
        <p:spPr bwMode="auto">
          <a:xfrm>
            <a:off x="914400" y="685800"/>
            <a:ext cx="8229600" cy="990600"/>
          </a:xfrm>
          <a:prstGeom prst="wedgeRectCallout">
            <a:avLst>
              <a:gd name="adj1" fmla="val -33796"/>
              <a:gd name="adj2" fmla="val 155611"/>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20000"/>
              </a:spcBef>
              <a:buClrTx/>
              <a:buSzTx/>
              <a:buFontTx/>
              <a:buNone/>
            </a:pPr>
            <a:r>
              <a:rPr lang="en-US" sz="2900" dirty="0">
                <a:solidFill>
                  <a:srgbClr val="000000"/>
                </a:solidFill>
                <a:latin typeface="Rockwell"/>
                <a:cs typeface="Rockwell"/>
              </a:rPr>
              <a:t>Connecticut levied heavier duties on Massachusetts goods than on British goods </a:t>
            </a:r>
          </a:p>
        </p:txBody>
      </p:sp>
      <p:sp>
        <p:nvSpPr>
          <p:cNvPr id="191493" name="AutoShape 5"/>
          <p:cNvSpPr>
            <a:spLocks noChangeArrowheads="1"/>
          </p:cNvSpPr>
          <p:nvPr/>
        </p:nvSpPr>
        <p:spPr bwMode="auto">
          <a:xfrm>
            <a:off x="4343400" y="1981200"/>
            <a:ext cx="4114800" cy="990600"/>
          </a:xfrm>
          <a:prstGeom prst="wedgeRectCallout">
            <a:avLst>
              <a:gd name="adj1" fmla="val -25037"/>
              <a:gd name="adj2" fmla="val 325000"/>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20000"/>
              </a:spcBef>
              <a:buClrTx/>
              <a:buSzTx/>
              <a:buFontTx/>
              <a:buNone/>
            </a:pPr>
            <a:r>
              <a:rPr lang="en-US" sz="2900">
                <a:solidFill>
                  <a:srgbClr val="000000"/>
                </a:solidFill>
                <a:latin typeface="Rockwell"/>
                <a:cs typeface="Rockwell"/>
              </a:rPr>
              <a:t>This especially hurt Southern planters</a:t>
            </a:r>
          </a:p>
        </p:txBody>
      </p:sp>
      <p:sp>
        <p:nvSpPr>
          <p:cNvPr id="191494" name="AutoShape 6"/>
          <p:cNvSpPr>
            <a:spLocks noChangeArrowheads="1"/>
          </p:cNvSpPr>
          <p:nvPr/>
        </p:nvSpPr>
        <p:spPr bwMode="auto">
          <a:xfrm>
            <a:off x="685800" y="1981200"/>
            <a:ext cx="3429000" cy="990600"/>
          </a:xfrm>
          <a:prstGeom prst="wedgeRectCallout">
            <a:avLst>
              <a:gd name="adj1" fmla="val 78843"/>
              <a:gd name="adj2" fmla="val 26730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20000"/>
              </a:spcBef>
              <a:buClrTx/>
              <a:buSzTx/>
              <a:buFontTx/>
              <a:buNone/>
            </a:pPr>
            <a:r>
              <a:rPr lang="en-US" sz="3200" dirty="0">
                <a:solidFill>
                  <a:srgbClr val="000000"/>
                </a:solidFill>
                <a:latin typeface="Rockwell"/>
                <a:cs typeface="Rockwell"/>
              </a:rPr>
              <a:t>This especially hurt the North</a:t>
            </a:r>
          </a:p>
        </p:txBody>
      </p:sp>
    </p:spTree>
    <p:extLst>
      <p:ext uri="{BB962C8B-B14F-4D97-AF65-F5344CB8AC3E}">
        <p14:creationId xmlns:p14="http://schemas.microsoft.com/office/powerpoint/2010/main" val="273332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ppt_w</p:attrName>
                                        </p:attrNameLst>
                                      </p:cBhvr>
                                      <p:tavLst>
                                        <p:tav tm="0">
                                          <p:val>
                                            <p:fltVal val="0"/>
                                          </p:val>
                                        </p:tav>
                                        <p:tav tm="100000">
                                          <p:val>
                                            <p:strVal val="#ppt_w"/>
                                          </p:val>
                                        </p:tav>
                                      </p:tavLst>
                                    </p:anim>
                                    <p:anim calcmode="lin" valueType="num">
                                      <p:cBhvr>
                                        <p:cTn id="8" dur="500" fill="hold"/>
                                        <p:tgtEl>
                                          <p:spTgt spid="191492"/>
                                        </p:tgtEl>
                                        <p:attrNameLst>
                                          <p:attrName>ppt_h</p:attrName>
                                        </p:attrNameLst>
                                      </p:cBhvr>
                                      <p:tavLst>
                                        <p:tav tm="0">
                                          <p:val>
                                            <p:fltVal val="0"/>
                                          </p:val>
                                        </p:tav>
                                        <p:tav tm="100000">
                                          <p:val>
                                            <p:strVal val="#ppt_h"/>
                                          </p:val>
                                        </p:tav>
                                      </p:tavLst>
                                    </p:anim>
                                    <p:animEffect transition="in" filter="fade">
                                      <p:cBhvr>
                                        <p:cTn id="9" dur="500"/>
                                        <p:tgtEl>
                                          <p:spTgt spid="1914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1494"/>
                                        </p:tgtEl>
                                        <p:attrNameLst>
                                          <p:attrName>style.visibility</p:attrName>
                                        </p:attrNameLst>
                                      </p:cBhvr>
                                      <p:to>
                                        <p:strVal val="visible"/>
                                      </p:to>
                                    </p:set>
                                    <p:anim calcmode="lin" valueType="num">
                                      <p:cBhvr>
                                        <p:cTn id="14" dur="500" fill="hold"/>
                                        <p:tgtEl>
                                          <p:spTgt spid="191494"/>
                                        </p:tgtEl>
                                        <p:attrNameLst>
                                          <p:attrName>ppt_w</p:attrName>
                                        </p:attrNameLst>
                                      </p:cBhvr>
                                      <p:tavLst>
                                        <p:tav tm="0">
                                          <p:val>
                                            <p:fltVal val="0"/>
                                          </p:val>
                                        </p:tav>
                                        <p:tav tm="100000">
                                          <p:val>
                                            <p:strVal val="#ppt_w"/>
                                          </p:val>
                                        </p:tav>
                                      </p:tavLst>
                                    </p:anim>
                                    <p:anim calcmode="lin" valueType="num">
                                      <p:cBhvr>
                                        <p:cTn id="15" dur="500" fill="hold"/>
                                        <p:tgtEl>
                                          <p:spTgt spid="191494"/>
                                        </p:tgtEl>
                                        <p:attrNameLst>
                                          <p:attrName>ppt_h</p:attrName>
                                        </p:attrNameLst>
                                      </p:cBhvr>
                                      <p:tavLst>
                                        <p:tav tm="0">
                                          <p:val>
                                            <p:fltVal val="0"/>
                                          </p:val>
                                        </p:tav>
                                        <p:tav tm="100000">
                                          <p:val>
                                            <p:strVal val="#ppt_h"/>
                                          </p:val>
                                        </p:tav>
                                      </p:tavLst>
                                    </p:anim>
                                    <p:animEffect transition="in" filter="fade">
                                      <p:cBhvr>
                                        <p:cTn id="16" dur="500"/>
                                        <p:tgtEl>
                                          <p:spTgt spid="191494"/>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91493"/>
                                        </p:tgtEl>
                                        <p:attrNameLst>
                                          <p:attrName>style.visibility</p:attrName>
                                        </p:attrNameLst>
                                      </p:cBhvr>
                                      <p:to>
                                        <p:strVal val="visible"/>
                                      </p:to>
                                    </p:set>
                                    <p:anim calcmode="lin" valueType="num">
                                      <p:cBhvr>
                                        <p:cTn id="20" dur="500" fill="hold"/>
                                        <p:tgtEl>
                                          <p:spTgt spid="191493"/>
                                        </p:tgtEl>
                                        <p:attrNameLst>
                                          <p:attrName>ppt_w</p:attrName>
                                        </p:attrNameLst>
                                      </p:cBhvr>
                                      <p:tavLst>
                                        <p:tav tm="0">
                                          <p:val>
                                            <p:fltVal val="0"/>
                                          </p:val>
                                        </p:tav>
                                        <p:tav tm="100000">
                                          <p:val>
                                            <p:strVal val="#ppt_w"/>
                                          </p:val>
                                        </p:tav>
                                      </p:tavLst>
                                    </p:anim>
                                    <p:anim calcmode="lin" valueType="num">
                                      <p:cBhvr>
                                        <p:cTn id="21" dur="500" fill="hold"/>
                                        <p:tgtEl>
                                          <p:spTgt spid="191493"/>
                                        </p:tgtEl>
                                        <p:attrNameLst>
                                          <p:attrName>ppt_h</p:attrName>
                                        </p:attrNameLst>
                                      </p:cBhvr>
                                      <p:tavLst>
                                        <p:tav tm="0">
                                          <p:val>
                                            <p:fltVal val="0"/>
                                          </p:val>
                                        </p:tav>
                                        <p:tav tm="100000">
                                          <p:val>
                                            <p:strVal val="#ppt_h"/>
                                          </p:val>
                                        </p:tav>
                                      </p:tavLst>
                                    </p:anim>
                                    <p:animEffect transition="in" filter="fade">
                                      <p:cBhvr>
                                        <p:cTn id="22" dur="5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animBg="1"/>
      <p:bldP spid="191493" grpId="0" animBg="1"/>
      <p:bldP spid="19149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8"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49"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50" name="Rectangle 6"/>
          <p:cNvSpPr>
            <a:spLocks noGrp="1" noChangeArrowheads="1"/>
          </p:cNvSpPr>
          <p:nvPr>
            <p:ph type="title"/>
          </p:nvPr>
        </p:nvSpPr>
        <p:spPr>
          <a:xfrm>
            <a:off x="1143000" y="0"/>
            <a:ext cx="7772400"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pPr algn="ctr"/>
            <a:r>
              <a:rPr lang="en-US"/>
              <a:t>Foreign Policy Problems</a:t>
            </a:r>
          </a:p>
        </p:txBody>
      </p:sp>
      <p:sp>
        <p:nvSpPr>
          <p:cNvPr id="134151" name="Rectangle 7"/>
          <p:cNvSpPr>
            <a:spLocks noGrp="1" noChangeArrowheads="1"/>
          </p:cNvSpPr>
          <p:nvPr>
            <p:ph type="body" idx="1"/>
          </p:nvPr>
        </p:nvSpPr>
        <p:spPr>
          <a:xfrm>
            <a:off x="0" y="1219200"/>
            <a:ext cx="9144000" cy="5638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85000"/>
              </a:lnSpc>
              <a:spcBef>
                <a:spcPct val="15000"/>
              </a:spcBef>
            </a:pPr>
            <a:r>
              <a:rPr lang="en-US" sz="3600" dirty="0"/>
              <a:t>The Articles proved inadequate to handle interstate &amp; foreign affairs:</a:t>
            </a:r>
          </a:p>
          <a:p>
            <a:pPr lvl="1">
              <a:lnSpc>
                <a:spcPct val="85000"/>
              </a:lnSpc>
              <a:spcBef>
                <a:spcPct val="15000"/>
              </a:spcBef>
            </a:pPr>
            <a:r>
              <a:rPr lang="en-US" sz="3200" dirty="0"/>
              <a:t>When Americans did not repay legitimate war debts, Britain kept troops in the Ohio Valley </a:t>
            </a:r>
          </a:p>
          <a:p>
            <a:pPr lvl="1">
              <a:lnSpc>
                <a:spcPct val="85000"/>
              </a:lnSpc>
              <a:spcBef>
                <a:spcPct val="15000"/>
              </a:spcBef>
            </a:pPr>
            <a:r>
              <a:rPr lang="en-US" sz="3200" dirty="0"/>
              <a:t>Spain refused to recognize the southern U.S. border &amp; closed access to the Mississippi River</a:t>
            </a:r>
          </a:p>
          <a:p>
            <a:pPr lvl="1">
              <a:lnSpc>
                <a:spcPct val="85000"/>
              </a:lnSpc>
              <a:spcBef>
                <a:spcPct val="15000"/>
              </a:spcBef>
            </a:pPr>
            <a:r>
              <a:rPr lang="en-US" sz="3200" dirty="0"/>
              <a:t>Algerian pirates attacked &amp; enslaved American merchants</a:t>
            </a:r>
          </a:p>
          <a:p>
            <a:pPr lvl="1">
              <a:lnSpc>
                <a:spcPct val="85000"/>
              </a:lnSpc>
              <a:spcBef>
                <a:spcPct val="15000"/>
              </a:spcBef>
            </a:pPr>
            <a:r>
              <a:rPr lang="en-US" sz="3200" dirty="0"/>
              <a:t>States argued over river rights  </a:t>
            </a:r>
          </a:p>
        </p:txBody>
      </p:sp>
      <p:sp>
        <p:nvSpPr>
          <p:cNvPr id="134153" name="AutoShape 9"/>
          <p:cNvSpPr>
            <a:spLocks noChangeArrowheads="1"/>
          </p:cNvSpPr>
          <p:nvPr/>
        </p:nvSpPr>
        <p:spPr bwMode="auto">
          <a:xfrm>
            <a:off x="381000" y="228600"/>
            <a:ext cx="8610600" cy="609600"/>
          </a:xfrm>
          <a:prstGeom prst="wedgeRectCallout">
            <a:avLst>
              <a:gd name="adj1" fmla="val -9236"/>
              <a:gd name="adj2" fmla="val 37239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lnSpc>
                <a:spcPct val="80000"/>
              </a:lnSpc>
              <a:spcBef>
                <a:spcPct val="10000"/>
              </a:spcBef>
              <a:buFont typeface="Wingdings" charset="0"/>
              <a:buNone/>
            </a:pPr>
            <a:r>
              <a:rPr lang="en-US" sz="2900">
                <a:solidFill>
                  <a:schemeClr val="bg1"/>
                </a:solidFill>
                <a:latin typeface="Rockwell"/>
                <a:cs typeface="Rockwell"/>
              </a:rPr>
              <a:t>Congress &amp; the army were too weak to resist</a:t>
            </a:r>
          </a:p>
        </p:txBody>
      </p:sp>
      <p:sp>
        <p:nvSpPr>
          <p:cNvPr id="134154" name="AutoShape 10"/>
          <p:cNvSpPr>
            <a:spLocks noChangeArrowheads="1"/>
          </p:cNvSpPr>
          <p:nvPr/>
        </p:nvSpPr>
        <p:spPr bwMode="auto">
          <a:xfrm>
            <a:off x="304800" y="1219200"/>
            <a:ext cx="8839200" cy="1066800"/>
          </a:xfrm>
          <a:prstGeom prst="wedgeRectCallout">
            <a:avLst>
              <a:gd name="adj1" fmla="val 34838"/>
              <a:gd name="adj2" fmla="val 21419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0" hangingPunct="0">
              <a:lnSpc>
                <a:spcPct val="80000"/>
              </a:lnSpc>
              <a:spcBef>
                <a:spcPct val="10000"/>
              </a:spcBef>
              <a:buClrTx/>
              <a:buSzTx/>
              <a:buFontTx/>
              <a:buNone/>
            </a:pPr>
            <a:r>
              <a:rPr lang="en-US" sz="2900" dirty="0">
                <a:solidFill>
                  <a:schemeClr val="bg1"/>
                </a:solidFill>
                <a:latin typeface="Rockwell"/>
                <a:cs typeface="Rockwell"/>
              </a:rPr>
              <a:t>John Jay</a:t>
            </a:r>
            <a:r>
              <a:rPr lang="ja-JP" altLang="en-US" sz="2900" dirty="0">
                <a:solidFill>
                  <a:schemeClr val="bg1"/>
                </a:solidFill>
                <a:latin typeface="Rockwell"/>
                <a:cs typeface="Rockwell"/>
              </a:rPr>
              <a:t>’</a:t>
            </a:r>
            <a:r>
              <a:rPr lang="en-US" sz="2900" dirty="0">
                <a:solidFill>
                  <a:schemeClr val="bg1"/>
                </a:solidFill>
                <a:latin typeface="Rockwell"/>
                <a:cs typeface="Rockwell"/>
              </a:rPr>
              <a:t>s Jay-</a:t>
            </a:r>
            <a:r>
              <a:rPr lang="en-US" sz="2900" dirty="0" err="1">
                <a:solidFill>
                  <a:schemeClr val="bg1"/>
                </a:solidFill>
                <a:latin typeface="Rockwell"/>
                <a:cs typeface="Rockwell"/>
              </a:rPr>
              <a:t>Gardoqui</a:t>
            </a:r>
            <a:r>
              <a:rPr lang="en-US" sz="2900" dirty="0">
                <a:solidFill>
                  <a:schemeClr val="bg1"/>
                </a:solidFill>
                <a:latin typeface="Rockwell"/>
                <a:cs typeface="Rockwell"/>
              </a:rPr>
              <a:t> Treaty was met with regional resistance &amp; was rejected in Congress</a:t>
            </a:r>
          </a:p>
        </p:txBody>
      </p:sp>
    </p:spTree>
    <p:extLst>
      <p:ext uri="{BB962C8B-B14F-4D97-AF65-F5344CB8AC3E}">
        <p14:creationId xmlns:p14="http://schemas.microsoft.com/office/powerpoint/2010/main" val="252634776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53"/>
                                        </p:tgtEl>
                                        <p:attrNameLst>
                                          <p:attrName>style.visibility</p:attrName>
                                        </p:attrNameLst>
                                      </p:cBhvr>
                                      <p:to>
                                        <p:strVal val="visible"/>
                                      </p:to>
                                    </p:set>
                                    <p:anim calcmode="lin" valueType="num">
                                      <p:cBhvr>
                                        <p:cTn id="7" dur="500" fill="hold"/>
                                        <p:tgtEl>
                                          <p:spTgt spid="134153"/>
                                        </p:tgtEl>
                                        <p:attrNameLst>
                                          <p:attrName>ppt_w</p:attrName>
                                        </p:attrNameLst>
                                      </p:cBhvr>
                                      <p:tavLst>
                                        <p:tav tm="0">
                                          <p:val>
                                            <p:fltVal val="0"/>
                                          </p:val>
                                        </p:tav>
                                        <p:tav tm="100000">
                                          <p:val>
                                            <p:strVal val="#ppt_w"/>
                                          </p:val>
                                        </p:tav>
                                      </p:tavLst>
                                    </p:anim>
                                    <p:anim calcmode="lin" valueType="num">
                                      <p:cBhvr>
                                        <p:cTn id="8" dur="500" fill="hold"/>
                                        <p:tgtEl>
                                          <p:spTgt spid="134153"/>
                                        </p:tgtEl>
                                        <p:attrNameLst>
                                          <p:attrName>ppt_h</p:attrName>
                                        </p:attrNameLst>
                                      </p:cBhvr>
                                      <p:tavLst>
                                        <p:tav tm="0">
                                          <p:val>
                                            <p:fltVal val="0"/>
                                          </p:val>
                                        </p:tav>
                                        <p:tav tm="100000">
                                          <p:val>
                                            <p:strVal val="#ppt_h"/>
                                          </p:val>
                                        </p:tav>
                                      </p:tavLst>
                                    </p:anim>
                                    <p:animEffect transition="in" filter="fade">
                                      <p:cBhvr>
                                        <p:cTn id="9" dur="500"/>
                                        <p:tgtEl>
                                          <p:spTgt spid="1341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34153"/>
                                        </p:tgtEl>
                                        <p:attrNameLst>
                                          <p:attrName>ppt_w</p:attrName>
                                        </p:attrNameLst>
                                      </p:cBhvr>
                                      <p:tavLst>
                                        <p:tav tm="0">
                                          <p:val>
                                            <p:strVal val="ppt_w"/>
                                          </p:val>
                                        </p:tav>
                                        <p:tav tm="100000">
                                          <p:val>
                                            <p:fltVal val="0"/>
                                          </p:val>
                                        </p:tav>
                                      </p:tavLst>
                                    </p:anim>
                                    <p:anim calcmode="lin" valueType="num">
                                      <p:cBhvr>
                                        <p:cTn id="14" dur="500"/>
                                        <p:tgtEl>
                                          <p:spTgt spid="134153"/>
                                        </p:tgtEl>
                                        <p:attrNameLst>
                                          <p:attrName>ppt_h</p:attrName>
                                        </p:attrNameLst>
                                      </p:cBhvr>
                                      <p:tavLst>
                                        <p:tav tm="0">
                                          <p:val>
                                            <p:strVal val="ppt_h"/>
                                          </p:val>
                                        </p:tav>
                                        <p:tav tm="100000">
                                          <p:val>
                                            <p:fltVal val="0"/>
                                          </p:val>
                                        </p:tav>
                                      </p:tavLst>
                                    </p:anim>
                                    <p:animEffect transition="out" filter="fade">
                                      <p:cBhvr>
                                        <p:cTn id="15" dur="500"/>
                                        <p:tgtEl>
                                          <p:spTgt spid="134153"/>
                                        </p:tgtEl>
                                      </p:cBhvr>
                                    </p:animEffect>
                                    <p:set>
                                      <p:cBhvr>
                                        <p:cTn id="16" dur="1" fill="hold">
                                          <p:stCondLst>
                                            <p:cond delay="499"/>
                                          </p:stCondLst>
                                        </p:cTn>
                                        <p:tgtEl>
                                          <p:spTgt spid="13415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4154"/>
                                        </p:tgtEl>
                                        <p:attrNameLst>
                                          <p:attrName>style.visibility</p:attrName>
                                        </p:attrNameLst>
                                      </p:cBhvr>
                                      <p:to>
                                        <p:strVal val="visible"/>
                                      </p:to>
                                    </p:set>
                                    <p:anim calcmode="lin" valueType="num">
                                      <p:cBhvr>
                                        <p:cTn id="21" dur="500" fill="hold"/>
                                        <p:tgtEl>
                                          <p:spTgt spid="134154"/>
                                        </p:tgtEl>
                                        <p:attrNameLst>
                                          <p:attrName>ppt_w</p:attrName>
                                        </p:attrNameLst>
                                      </p:cBhvr>
                                      <p:tavLst>
                                        <p:tav tm="0">
                                          <p:val>
                                            <p:fltVal val="0"/>
                                          </p:val>
                                        </p:tav>
                                        <p:tav tm="100000">
                                          <p:val>
                                            <p:strVal val="#ppt_w"/>
                                          </p:val>
                                        </p:tav>
                                      </p:tavLst>
                                    </p:anim>
                                    <p:anim calcmode="lin" valueType="num">
                                      <p:cBhvr>
                                        <p:cTn id="22" dur="500" fill="hold"/>
                                        <p:tgtEl>
                                          <p:spTgt spid="134154"/>
                                        </p:tgtEl>
                                        <p:attrNameLst>
                                          <p:attrName>ppt_h</p:attrName>
                                        </p:attrNameLst>
                                      </p:cBhvr>
                                      <p:tavLst>
                                        <p:tav tm="0">
                                          <p:val>
                                            <p:fltVal val="0"/>
                                          </p:val>
                                        </p:tav>
                                        <p:tav tm="100000">
                                          <p:val>
                                            <p:strVal val="#ppt_h"/>
                                          </p:val>
                                        </p:tav>
                                      </p:tavLst>
                                    </p:anim>
                                    <p:animEffect transition="in" filter="fade">
                                      <p:cBhvr>
                                        <p:cTn id="23" dur="5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animBg="1"/>
      <p:bldP spid="134153" grpId="1" animBg="1"/>
      <p:bldP spid="1341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extent to which the Articles of Confederation provided an effective system of governance in the new United States during and after the Revolutionary War.</a:t>
            </a:r>
          </a:p>
          <a:p>
            <a:pPr marL="0" indent="0">
              <a:buNone/>
            </a:pPr>
            <a:endParaRPr lang="en-US" dirty="0"/>
          </a:p>
        </p:txBody>
      </p:sp>
    </p:spTree>
    <p:extLst>
      <p:ext uri="{BB962C8B-B14F-4D97-AF65-F5344CB8AC3E}">
        <p14:creationId xmlns:p14="http://schemas.microsoft.com/office/powerpoint/2010/main" val="35275423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04800" y="0"/>
            <a:ext cx="8540750" cy="609600"/>
          </a:xfrm>
        </p:spPr>
        <p:txBody>
          <a:bodyPr>
            <a:normAutofit fontScale="90000"/>
          </a:bodyPr>
          <a:lstStyle/>
          <a:p>
            <a:pPr eaLnBrk="1" hangingPunct="1"/>
            <a:r>
              <a:rPr lang="en-US" sz="3600" u="sng" dirty="0" smtClean="0">
                <a:solidFill>
                  <a:srgbClr val="FFFFFF"/>
                </a:solidFill>
                <a:latin typeface="Rockwell"/>
              </a:rPr>
              <a:t>Shays’ Rebellion </a:t>
            </a:r>
            <a:r>
              <a:rPr lang="en-US" sz="3600" u="sng" dirty="0">
                <a:solidFill>
                  <a:srgbClr val="FFFFFF"/>
                </a:solidFill>
                <a:latin typeface="Rockwell"/>
              </a:rPr>
              <a:t>(1786-1787)</a:t>
            </a:r>
          </a:p>
        </p:txBody>
      </p:sp>
      <p:sp>
        <p:nvSpPr>
          <p:cNvPr id="44035" name="Rectangle 3"/>
          <p:cNvSpPr>
            <a:spLocks noGrp="1" noRot="1" noChangeArrowheads="1"/>
          </p:cNvSpPr>
          <p:nvPr>
            <p:ph type="body" sz="half" idx="1"/>
          </p:nvPr>
        </p:nvSpPr>
        <p:spPr>
          <a:xfrm>
            <a:off x="0" y="1085273"/>
            <a:ext cx="4343400" cy="5772727"/>
          </a:xfrm>
        </p:spPr>
        <p:txBody>
          <a:bodyPr/>
          <a:lstStyle/>
          <a:p>
            <a:pPr eaLnBrk="1" hangingPunct="1"/>
            <a:r>
              <a:rPr lang="en-US" dirty="0">
                <a:latin typeface="Rockwell"/>
              </a:rPr>
              <a:t>Tensions rise</a:t>
            </a:r>
          </a:p>
          <a:p>
            <a:pPr lvl="1" eaLnBrk="1" hangingPunct="1"/>
            <a:r>
              <a:rPr lang="en-US" dirty="0">
                <a:latin typeface="Rockwell"/>
              </a:rPr>
              <a:t>Jay-</a:t>
            </a:r>
            <a:r>
              <a:rPr lang="en-US" dirty="0" err="1">
                <a:latin typeface="Rockwell"/>
              </a:rPr>
              <a:t>Gardoqui</a:t>
            </a:r>
            <a:r>
              <a:rPr lang="en-US" dirty="0">
                <a:latin typeface="Rockwell"/>
              </a:rPr>
              <a:t> Treaty</a:t>
            </a:r>
          </a:p>
          <a:p>
            <a:pPr lvl="2" eaLnBrk="1" hangingPunct="1"/>
            <a:r>
              <a:rPr lang="en-US" dirty="0" smtClean="0">
                <a:latin typeface="Rockwell"/>
              </a:rPr>
              <a:t>Spain’s </a:t>
            </a:r>
            <a:r>
              <a:rPr lang="en-US" dirty="0">
                <a:latin typeface="Rockwell"/>
              </a:rPr>
              <a:t>rights to Mississippi River</a:t>
            </a:r>
          </a:p>
          <a:p>
            <a:pPr lvl="1" eaLnBrk="1" hangingPunct="1"/>
            <a:r>
              <a:rPr lang="en-US" dirty="0">
                <a:latin typeface="Rockwell"/>
              </a:rPr>
              <a:t>New </a:t>
            </a:r>
            <a:r>
              <a:rPr lang="en-US" dirty="0" smtClean="0">
                <a:latin typeface="Rockwell"/>
              </a:rPr>
              <a:t>England’s </a:t>
            </a:r>
            <a:r>
              <a:rPr lang="en-US" dirty="0">
                <a:latin typeface="Rockwell"/>
              </a:rPr>
              <a:t>depression</a:t>
            </a:r>
          </a:p>
          <a:p>
            <a:pPr lvl="1" eaLnBrk="1" hangingPunct="1"/>
            <a:r>
              <a:rPr lang="en-US" dirty="0">
                <a:latin typeface="Rockwell"/>
              </a:rPr>
              <a:t>Mercantilist policies</a:t>
            </a:r>
          </a:p>
          <a:p>
            <a:pPr lvl="1" eaLnBrk="1" hangingPunct="1"/>
            <a:r>
              <a:rPr lang="en-US" dirty="0">
                <a:latin typeface="Rockwell"/>
              </a:rPr>
              <a:t>Foreign manufacturing competition</a:t>
            </a:r>
          </a:p>
          <a:p>
            <a:pPr lvl="1" eaLnBrk="1" hangingPunct="1"/>
            <a:r>
              <a:rPr lang="en-US" dirty="0">
                <a:latin typeface="Rockwell"/>
              </a:rPr>
              <a:t>States refusing/unable to pay debts</a:t>
            </a:r>
          </a:p>
          <a:p>
            <a:pPr lvl="1" eaLnBrk="1" hangingPunct="1"/>
            <a:r>
              <a:rPr lang="en-US" dirty="0">
                <a:latin typeface="Rockwell"/>
              </a:rPr>
              <a:t>Weak defenses</a:t>
            </a:r>
          </a:p>
        </p:txBody>
      </p:sp>
      <p:sp>
        <p:nvSpPr>
          <p:cNvPr id="44036" name="Rectangle 4"/>
          <p:cNvSpPr>
            <a:spLocks noGrp="1" noRot="1" noChangeArrowheads="1"/>
          </p:cNvSpPr>
          <p:nvPr>
            <p:ph type="body" sz="half" idx="2"/>
          </p:nvPr>
        </p:nvSpPr>
        <p:spPr>
          <a:xfrm>
            <a:off x="4343400" y="914400"/>
            <a:ext cx="4800600" cy="2743200"/>
          </a:xfrm>
        </p:spPr>
        <p:txBody>
          <a:bodyPr/>
          <a:lstStyle/>
          <a:p>
            <a:pPr eaLnBrk="1" hangingPunct="1">
              <a:lnSpc>
                <a:spcPct val="90000"/>
              </a:lnSpc>
            </a:pPr>
            <a:r>
              <a:rPr lang="en-US" sz="2000" dirty="0">
                <a:latin typeface="Rockwell"/>
              </a:rPr>
              <a:t>Massachusetts farmers in serious debt</a:t>
            </a:r>
          </a:p>
          <a:p>
            <a:pPr lvl="1" eaLnBrk="1" hangingPunct="1">
              <a:lnSpc>
                <a:spcPct val="90000"/>
              </a:lnSpc>
            </a:pPr>
            <a:r>
              <a:rPr lang="en-US" sz="1600" dirty="0">
                <a:latin typeface="Rockwell"/>
              </a:rPr>
              <a:t>Held meetings protesting </a:t>
            </a:r>
            <a:r>
              <a:rPr lang="ja-JP" altLang="en-US" sz="1600" dirty="0">
                <a:latin typeface="Rockwell"/>
              </a:rPr>
              <a:t>“</a:t>
            </a:r>
            <a:r>
              <a:rPr lang="en-US" sz="1600" dirty="0">
                <a:latin typeface="Rockwell"/>
              </a:rPr>
              <a:t>tyrannical Mass. government</a:t>
            </a:r>
            <a:r>
              <a:rPr lang="ja-JP" altLang="en-US" sz="1600" dirty="0">
                <a:latin typeface="Rockwell"/>
              </a:rPr>
              <a:t>”</a:t>
            </a:r>
            <a:endParaRPr lang="en-US" sz="1600" dirty="0">
              <a:latin typeface="Rockwell"/>
            </a:endParaRPr>
          </a:p>
          <a:p>
            <a:pPr eaLnBrk="1" hangingPunct="1">
              <a:lnSpc>
                <a:spcPct val="90000"/>
              </a:lnSpc>
            </a:pPr>
            <a:r>
              <a:rPr lang="en-US" sz="2000" dirty="0">
                <a:latin typeface="Rockwell"/>
              </a:rPr>
              <a:t>Daniel Shays led 2,000 men to shut down western courts to avoid foreclosures</a:t>
            </a:r>
          </a:p>
          <a:p>
            <a:pPr eaLnBrk="1" hangingPunct="1">
              <a:lnSpc>
                <a:spcPct val="90000"/>
              </a:lnSpc>
            </a:pPr>
            <a:r>
              <a:rPr lang="en-US" sz="2000" dirty="0">
                <a:latin typeface="Rockwell"/>
              </a:rPr>
              <a:t>Virtual civil war in Massachusetts led to Annapolis Convention</a:t>
            </a:r>
          </a:p>
        </p:txBody>
      </p:sp>
      <p:pic>
        <p:nvPicPr>
          <p:cNvPr id="24580" name="Picture 4" descr="Shay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13163"/>
            <a:ext cx="4191000"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5140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2" name="Picture 6" descr="map-Shays Rebelli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3999" t="5376" r="5280" b="9344"/>
          <a:stretch>
            <a:fillRect/>
          </a:stretch>
        </p:blipFill>
        <p:spPr bwMode="auto">
          <a:xfrm>
            <a:off x="0" y="1219200"/>
            <a:ext cx="4278313" cy="5026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3543" name="Picture 7" descr="Shays Rebellion-1"/>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763" y="304800"/>
            <a:ext cx="4652963" cy="624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3546" name="Text Box 10"/>
          <p:cNvSpPr txBox="1">
            <a:spLocks noChangeArrowheads="1"/>
          </p:cNvSpPr>
          <p:nvPr/>
        </p:nvSpPr>
        <p:spPr bwMode="auto">
          <a:xfrm>
            <a:off x="4724400" y="0"/>
            <a:ext cx="44196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gn="ctr">
              <a:spcBef>
                <a:spcPct val="50000"/>
              </a:spcBef>
              <a:buFont typeface="Wingdings" charset="0"/>
              <a:buNone/>
            </a:pPr>
            <a:r>
              <a:rPr lang="en-US" sz="3600" dirty="0">
                <a:solidFill>
                  <a:schemeClr val="tx2"/>
                </a:solidFill>
                <a:latin typeface="Rockwell"/>
                <a:cs typeface="Rockwell"/>
              </a:rPr>
              <a:t>Shay</a:t>
            </a:r>
            <a:r>
              <a:rPr lang="ja-JP" altLang="en-US" sz="3600" dirty="0">
                <a:solidFill>
                  <a:schemeClr val="tx2"/>
                </a:solidFill>
                <a:latin typeface="Rockwell"/>
                <a:cs typeface="Rockwell"/>
              </a:rPr>
              <a:t>’</a:t>
            </a:r>
            <a:r>
              <a:rPr lang="en-US" sz="3600" dirty="0">
                <a:solidFill>
                  <a:schemeClr val="tx2"/>
                </a:solidFill>
                <a:latin typeface="Rockwell"/>
                <a:cs typeface="Rockwell"/>
              </a:rPr>
              <a:t>s Rebellion   in Western Massachusetts</a:t>
            </a:r>
          </a:p>
        </p:txBody>
      </p:sp>
      <p:pic>
        <p:nvPicPr>
          <p:cNvPr id="193547" name="Picture 11" descr="Graphix%5Csha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4635500" cy="624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3548" name="Text Box 12"/>
          <p:cNvSpPr txBox="1">
            <a:spLocks noChangeArrowheads="1"/>
          </p:cNvSpPr>
          <p:nvPr/>
        </p:nvSpPr>
        <p:spPr bwMode="auto">
          <a:xfrm>
            <a:off x="4800600" y="1676400"/>
            <a:ext cx="43434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342900" indent="-342900">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nSpc>
                <a:spcPct val="90000"/>
              </a:lnSpc>
              <a:spcBef>
                <a:spcPct val="15000"/>
              </a:spcBef>
            </a:pPr>
            <a:r>
              <a:rPr lang="en-US" sz="3600">
                <a:latin typeface="Arial" charset="0"/>
              </a:rPr>
              <a:t>Poor farmers in western MA were angered over high taxes &amp; prospect of debtors jail </a:t>
            </a:r>
          </a:p>
          <a:p>
            <a:pPr>
              <a:lnSpc>
                <a:spcPct val="90000"/>
              </a:lnSpc>
              <a:spcBef>
                <a:spcPct val="15000"/>
              </a:spcBef>
            </a:pPr>
            <a:r>
              <a:rPr lang="en-US" sz="3600">
                <a:latin typeface="Arial" charset="0"/>
              </a:rPr>
              <a:t>Daniel Shays led an uprising &amp; closed debt courts &amp; threatened a federal arsenal </a:t>
            </a:r>
          </a:p>
        </p:txBody>
      </p:sp>
      <p:pic>
        <p:nvPicPr>
          <p:cNvPr id="193550" name="Picture 14" descr="map-Shays Rebelli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3999" t="5376" r="5280" b="9344"/>
          <a:stretch>
            <a:fillRect/>
          </a:stretch>
        </p:blipFill>
        <p:spPr bwMode="auto">
          <a:xfrm>
            <a:off x="4802188" y="1679575"/>
            <a:ext cx="4341812" cy="5102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929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3547"/>
                                        </p:tgtEl>
                                        <p:attrNameLst>
                                          <p:attrName>style.visibility</p:attrName>
                                        </p:attrNameLst>
                                      </p:cBhvr>
                                      <p:to>
                                        <p:strVal val="visible"/>
                                      </p:to>
                                    </p:set>
                                    <p:anim calcmode="lin" valueType="num">
                                      <p:cBhvr>
                                        <p:cTn id="7" dur="500" fill="hold"/>
                                        <p:tgtEl>
                                          <p:spTgt spid="193547"/>
                                        </p:tgtEl>
                                        <p:attrNameLst>
                                          <p:attrName>ppt_w</p:attrName>
                                        </p:attrNameLst>
                                      </p:cBhvr>
                                      <p:tavLst>
                                        <p:tav tm="0">
                                          <p:val>
                                            <p:fltVal val="0"/>
                                          </p:val>
                                        </p:tav>
                                        <p:tav tm="100000">
                                          <p:val>
                                            <p:strVal val="#ppt_w"/>
                                          </p:val>
                                        </p:tav>
                                      </p:tavLst>
                                    </p:anim>
                                    <p:anim calcmode="lin" valueType="num">
                                      <p:cBhvr>
                                        <p:cTn id="8" dur="500" fill="hold"/>
                                        <p:tgtEl>
                                          <p:spTgt spid="193547"/>
                                        </p:tgtEl>
                                        <p:attrNameLst>
                                          <p:attrName>ppt_h</p:attrName>
                                        </p:attrNameLst>
                                      </p:cBhvr>
                                      <p:tavLst>
                                        <p:tav tm="0">
                                          <p:val>
                                            <p:fltVal val="0"/>
                                          </p:val>
                                        </p:tav>
                                        <p:tav tm="100000">
                                          <p:val>
                                            <p:strVal val="#ppt_h"/>
                                          </p:val>
                                        </p:tav>
                                      </p:tavLst>
                                    </p:anim>
                                    <p:animEffect transition="in" filter="fade">
                                      <p:cBhvr>
                                        <p:cTn id="9" dur="500"/>
                                        <p:tgtEl>
                                          <p:spTgt spid="193547"/>
                                        </p:tgtEl>
                                      </p:cBhvr>
                                    </p:animEffect>
                                  </p:childTnLst>
                                </p:cTn>
                              </p:par>
                              <p:par>
                                <p:cTn id="10" presetID="53" presetClass="entr" presetSubtype="0" fill="hold" nodeType="withEffect">
                                  <p:stCondLst>
                                    <p:cond delay="0"/>
                                  </p:stCondLst>
                                  <p:childTnLst>
                                    <p:set>
                                      <p:cBhvr>
                                        <p:cTn id="11" dur="1" fill="hold">
                                          <p:stCondLst>
                                            <p:cond delay="0"/>
                                          </p:stCondLst>
                                        </p:cTn>
                                        <p:tgtEl>
                                          <p:spTgt spid="193550"/>
                                        </p:tgtEl>
                                        <p:attrNameLst>
                                          <p:attrName>style.visibility</p:attrName>
                                        </p:attrNameLst>
                                      </p:cBhvr>
                                      <p:to>
                                        <p:strVal val="visible"/>
                                      </p:to>
                                    </p:set>
                                    <p:anim calcmode="lin" valueType="num">
                                      <p:cBhvr>
                                        <p:cTn id="12" dur="500" fill="hold"/>
                                        <p:tgtEl>
                                          <p:spTgt spid="193550"/>
                                        </p:tgtEl>
                                        <p:attrNameLst>
                                          <p:attrName>ppt_w</p:attrName>
                                        </p:attrNameLst>
                                      </p:cBhvr>
                                      <p:tavLst>
                                        <p:tav tm="0">
                                          <p:val>
                                            <p:fltVal val="0"/>
                                          </p:val>
                                        </p:tav>
                                        <p:tav tm="100000">
                                          <p:val>
                                            <p:strVal val="#ppt_w"/>
                                          </p:val>
                                        </p:tav>
                                      </p:tavLst>
                                    </p:anim>
                                    <p:anim calcmode="lin" valueType="num">
                                      <p:cBhvr>
                                        <p:cTn id="13" dur="500" fill="hold"/>
                                        <p:tgtEl>
                                          <p:spTgt spid="193550"/>
                                        </p:tgtEl>
                                        <p:attrNameLst>
                                          <p:attrName>ppt_h</p:attrName>
                                        </p:attrNameLst>
                                      </p:cBhvr>
                                      <p:tavLst>
                                        <p:tav tm="0">
                                          <p:val>
                                            <p:fltVal val="0"/>
                                          </p:val>
                                        </p:tav>
                                        <p:tav tm="100000">
                                          <p:val>
                                            <p:strVal val="#ppt_h"/>
                                          </p:val>
                                        </p:tav>
                                      </p:tavLst>
                                    </p:anim>
                                    <p:animEffect transition="in" filter="fade">
                                      <p:cBhvr>
                                        <p:cTn id="14" dur="500"/>
                                        <p:tgtEl>
                                          <p:spTgt spid="193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r>
              <a:rPr lang="en-US" b="1" dirty="0" smtClean="0">
                <a:latin typeface="+mn-lt"/>
              </a:rPr>
              <a:t>How to Fix This?</a:t>
            </a:r>
            <a:endParaRPr lang="en-US" b="1" dirty="0">
              <a:latin typeface="+mn-lt"/>
            </a:endParaRPr>
          </a:p>
        </p:txBody>
      </p:sp>
      <p:sp>
        <p:nvSpPr>
          <p:cNvPr id="10244" name="Rectangle 4"/>
          <p:cNvSpPr>
            <a:spLocks noGrp="1" noChangeArrowheads="1"/>
          </p:cNvSpPr>
          <p:nvPr>
            <p:ph type="body" sz="half" idx="2"/>
          </p:nvPr>
        </p:nvSpPr>
        <p:spPr>
          <a:xfrm>
            <a:off x="0" y="1371600"/>
            <a:ext cx="9144000" cy="4495800"/>
          </a:xfrm>
        </p:spPr>
        <p:txBody>
          <a:bodyPr>
            <a:normAutofit lnSpcReduction="10000"/>
          </a:bodyPr>
          <a:lstStyle/>
          <a:p>
            <a:pPr>
              <a:lnSpc>
                <a:spcPct val="90000"/>
              </a:lnSpc>
            </a:pPr>
            <a:r>
              <a:rPr lang="en-US" sz="2400" dirty="0"/>
              <a:t>A delegation meeting was called at Annapolis to discuss the weaknesses of the Articles.</a:t>
            </a:r>
          </a:p>
          <a:p>
            <a:pPr>
              <a:lnSpc>
                <a:spcPct val="90000"/>
              </a:lnSpc>
              <a:buFontTx/>
              <a:buNone/>
            </a:pPr>
            <a:endParaRPr lang="en-US" sz="2400" dirty="0"/>
          </a:p>
          <a:p>
            <a:pPr>
              <a:lnSpc>
                <a:spcPct val="90000"/>
              </a:lnSpc>
            </a:pPr>
            <a:r>
              <a:rPr lang="en-US" sz="2400" dirty="0"/>
              <a:t>Only 12 delegates from 5 states showed up and nothing was accomplished.</a:t>
            </a:r>
          </a:p>
          <a:p>
            <a:pPr>
              <a:lnSpc>
                <a:spcPct val="90000"/>
              </a:lnSpc>
            </a:pPr>
            <a:endParaRPr lang="en-US" sz="2400" dirty="0"/>
          </a:p>
          <a:p>
            <a:pPr>
              <a:lnSpc>
                <a:spcPct val="90000"/>
              </a:lnSpc>
            </a:pPr>
            <a:r>
              <a:rPr lang="en-US" sz="2400" dirty="0"/>
              <a:t>The failure of the Annapolis Convention prompted Alexander Hamilton to call for another convention to be held in </a:t>
            </a:r>
            <a:r>
              <a:rPr lang="en-US" sz="2400" b="1" dirty="0" smtClean="0"/>
              <a:t>Philadelphia</a:t>
            </a:r>
            <a:r>
              <a:rPr lang="en-US" sz="2400" dirty="0" smtClean="0"/>
              <a:t> in </a:t>
            </a:r>
            <a:r>
              <a:rPr lang="en-US" sz="2400" b="1" dirty="0" smtClean="0"/>
              <a:t>1787</a:t>
            </a:r>
            <a:r>
              <a:rPr lang="en-US" sz="2400" dirty="0" smtClean="0"/>
              <a:t> to discuss amending the Articles.</a:t>
            </a:r>
            <a:endParaRPr lang="en-US" sz="2400" dirty="0"/>
          </a:p>
          <a:p>
            <a:pPr>
              <a:lnSpc>
                <a:spcPct val="90000"/>
              </a:lnSpc>
            </a:pPr>
            <a:endParaRPr lang="en-US" sz="2400" dirty="0"/>
          </a:p>
          <a:p>
            <a:pPr lvl="1">
              <a:lnSpc>
                <a:spcPct val="90000"/>
              </a:lnSpc>
            </a:pPr>
            <a:r>
              <a:rPr lang="en-US" sz="2000" dirty="0" smtClean="0"/>
              <a:t>(This </a:t>
            </a:r>
            <a:r>
              <a:rPr lang="en-US" sz="2000" dirty="0"/>
              <a:t>convention would lead to the writing and signing of the Constitution</a:t>
            </a:r>
            <a:r>
              <a:rPr lang="en-US" sz="2000" dirty="0" smtClean="0"/>
              <a:t>.)</a:t>
            </a:r>
            <a:endParaRPr lang="en-US" sz="2000" dirty="0"/>
          </a:p>
        </p:txBody>
      </p:sp>
    </p:spTree>
    <p:extLst>
      <p:ext uri="{BB962C8B-B14F-4D97-AF65-F5344CB8AC3E}">
        <p14:creationId xmlns:p14="http://schemas.microsoft.com/office/powerpoint/2010/main" val="3292572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2" end="2"/>
                                            </p:txEl>
                                          </p:spTgt>
                                        </p:tgtEl>
                                        <p:attrNameLst>
                                          <p:attrName>style.visibility</p:attrName>
                                        </p:attrNameLst>
                                      </p:cBhvr>
                                      <p:to>
                                        <p:strVal val="visible"/>
                                      </p:to>
                                    </p:set>
                                    <p:anim calcmode="lin" valueType="num">
                                      <p:cBhvr additive="base">
                                        <p:cTn id="13" dur="5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4">
                                            <p:txEl>
                                              <p:pRg st="4" end="4"/>
                                            </p:txEl>
                                          </p:spTgt>
                                        </p:tgtEl>
                                        <p:attrNameLst>
                                          <p:attrName>style.visibility</p:attrName>
                                        </p:attrNameLst>
                                      </p:cBhvr>
                                      <p:to>
                                        <p:strVal val="visible"/>
                                      </p:to>
                                    </p:set>
                                    <p:anim calcmode="lin" valueType="num">
                                      <p:cBhvr additive="base">
                                        <p:cTn id="19" dur="500" fill="hold"/>
                                        <p:tgtEl>
                                          <p:spTgt spid="1024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xEl>
                                              <p:pRg st="6" end="6"/>
                                            </p:txEl>
                                          </p:spTgt>
                                        </p:tgtEl>
                                        <p:attrNameLst>
                                          <p:attrName>style.visibility</p:attrName>
                                        </p:attrNameLst>
                                      </p:cBhvr>
                                      <p:to>
                                        <p:strVal val="visible"/>
                                      </p:to>
                                    </p:set>
                                    <p:anim calcmode="lin" valueType="num">
                                      <p:cBhvr additive="base">
                                        <p:cTn id="25" dur="50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99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9988" name="Rectangle 4"/>
          <p:cNvSpPr>
            <a:spLocks noChangeArrowheads="1"/>
          </p:cNvSpPr>
          <p:nvPr/>
        </p:nvSpPr>
        <p:spPr bwMode="auto">
          <a:xfrm>
            <a:off x="1143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9989" name="Rectangle 5"/>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9990" name="Rectangle 6"/>
          <p:cNvSpPr>
            <a:spLocks noGrp="1" noChangeArrowheads="1"/>
          </p:cNvSpPr>
          <p:nvPr>
            <p:ph type="title"/>
          </p:nvPr>
        </p:nvSpPr>
        <p:spPr>
          <a:xfrm>
            <a:off x="457200" y="0"/>
            <a:ext cx="8229600" cy="69215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pPr algn="ctr"/>
            <a:r>
              <a:rPr lang="en-US" dirty="0"/>
              <a:t>Economic Problems</a:t>
            </a:r>
          </a:p>
        </p:txBody>
      </p:sp>
      <p:sp>
        <p:nvSpPr>
          <p:cNvPr id="169991" name="Rectangle 7"/>
          <p:cNvSpPr>
            <a:spLocks noGrp="1" noChangeArrowheads="1"/>
          </p:cNvSpPr>
          <p:nvPr>
            <p:ph type="body" idx="1"/>
          </p:nvPr>
        </p:nvSpPr>
        <p:spPr>
          <a:xfrm>
            <a:off x="0" y="914400"/>
            <a:ext cx="9144000" cy="59436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ja-JP" altLang="en-US" dirty="0">
                <a:latin typeface="Arial"/>
              </a:rPr>
              <a:t>“</a:t>
            </a:r>
            <a:r>
              <a:rPr lang="en-US" dirty="0"/>
              <a:t>Nationalists</a:t>
            </a:r>
            <a:r>
              <a:rPr lang="ja-JP" altLang="en-US" dirty="0">
                <a:latin typeface="Arial"/>
              </a:rPr>
              <a:t>”</a:t>
            </a:r>
            <a:r>
              <a:rPr lang="en-US" dirty="0"/>
              <a:t> called for a stronger central </a:t>
            </a:r>
            <a:r>
              <a:rPr lang="en-US" dirty="0" err="1"/>
              <a:t>gov</a:t>
            </a:r>
            <a:r>
              <a:rPr lang="ja-JP" altLang="en-US" dirty="0">
                <a:latin typeface="Arial"/>
              </a:rPr>
              <a:t>’</a:t>
            </a:r>
            <a:r>
              <a:rPr lang="en-US" dirty="0"/>
              <a:t>t &amp; a constitutional amendment to allow create a     5% import tax &amp; a national bank</a:t>
            </a:r>
          </a:p>
          <a:p>
            <a:pPr>
              <a:lnSpc>
                <a:spcPct val="90000"/>
              </a:lnSpc>
            </a:pPr>
            <a:r>
              <a:rPr lang="en-US" dirty="0"/>
              <a:t>12 states agreed, but a group of Rhode Island </a:t>
            </a:r>
            <a:r>
              <a:rPr lang="ja-JP" altLang="en-US" dirty="0">
                <a:latin typeface="Arial"/>
              </a:rPr>
              <a:t>“</a:t>
            </a:r>
            <a:r>
              <a:rPr lang="en-US" dirty="0" err="1"/>
              <a:t>Localists</a:t>
            </a:r>
            <a:r>
              <a:rPr lang="ja-JP" altLang="en-US" dirty="0">
                <a:latin typeface="Arial"/>
              </a:rPr>
              <a:t>”</a:t>
            </a:r>
            <a:r>
              <a:rPr lang="en-US" dirty="0"/>
              <a:t> refused  &amp; killed the amendment</a:t>
            </a:r>
          </a:p>
          <a:p>
            <a:pPr>
              <a:lnSpc>
                <a:spcPct val="90000"/>
              </a:lnSpc>
            </a:pPr>
            <a:r>
              <a:rPr lang="en-US" dirty="0"/>
              <a:t>The failure to reform the Articles led Nationalists to consider the Articles hopelessly defective</a:t>
            </a:r>
          </a:p>
        </p:txBody>
      </p:sp>
      <p:sp>
        <p:nvSpPr>
          <p:cNvPr id="169994" name="AutoShape 10"/>
          <p:cNvSpPr>
            <a:spLocks noChangeArrowheads="1"/>
          </p:cNvSpPr>
          <p:nvPr/>
        </p:nvSpPr>
        <p:spPr bwMode="auto">
          <a:xfrm>
            <a:off x="1460500" y="5486400"/>
            <a:ext cx="7226300" cy="990600"/>
          </a:xfrm>
          <a:prstGeom prst="wedgeRectCallout">
            <a:avLst>
              <a:gd name="adj1" fmla="val -13157"/>
              <a:gd name="adj2" fmla="val -289102"/>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342900" indent="-342900" algn="ctr" eaLnBrk="0" hangingPunct="0">
              <a:lnSpc>
                <a:spcPct val="80000"/>
              </a:lnSpc>
              <a:spcBef>
                <a:spcPct val="0"/>
              </a:spcBef>
              <a:buClrTx/>
              <a:buSzTx/>
              <a:buFontTx/>
              <a:buNone/>
            </a:pPr>
            <a:r>
              <a:rPr lang="ja-JP" altLang="en-US" sz="3000">
                <a:solidFill>
                  <a:srgbClr val="000000"/>
                </a:solidFill>
                <a:latin typeface="Rockwell"/>
                <a:cs typeface="Rockwell"/>
              </a:rPr>
              <a:t>“</a:t>
            </a:r>
            <a:r>
              <a:rPr lang="en-US" sz="3000" i="1">
                <a:solidFill>
                  <a:srgbClr val="000000"/>
                </a:solidFill>
                <a:latin typeface="Rockwell"/>
                <a:cs typeface="Rockwell"/>
              </a:rPr>
              <a:t>A national debt if not excessive, will be a national blessing</a:t>
            </a:r>
            <a:r>
              <a:rPr lang="ja-JP" altLang="en-US" sz="3000">
                <a:solidFill>
                  <a:srgbClr val="000000"/>
                </a:solidFill>
                <a:latin typeface="Rockwell"/>
                <a:cs typeface="Rockwell"/>
              </a:rPr>
              <a:t>”</a:t>
            </a:r>
            <a:r>
              <a:rPr lang="en-US" sz="3000">
                <a:solidFill>
                  <a:srgbClr val="000000"/>
                </a:solidFill>
                <a:latin typeface="Rockwell"/>
                <a:cs typeface="Rockwell"/>
              </a:rPr>
              <a:t>—Hamilton</a:t>
            </a:r>
          </a:p>
        </p:txBody>
      </p:sp>
      <p:sp>
        <p:nvSpPr>
          <p:cNvPr id="169995" name="AutoShape 11"/>
          <p:cNvSpPr>
            <a:spLocks noChangeArrowheads="1"/>
          </p:cNvSpPr>
          <p:nvPr/>
        </p:nvSpPr>
        <p:spPr bwMode="auto">
          <a:xfrm>
            <a:off x="1371600" y="3048000"/>
            <a:ext cx="6477000" cy="990600"/>
          </a:xfrm>
          <a:prstGeom prst="wedgeRectCallout">
            <a:avLst>
              <a:gd name="adj1" fmla="val -19903"/>
              <a:gd name="adj2" fmla="val -212819"/>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eaLnBrk="0" hangingPunct="0">
              <a:lnSpc>
                <a:spcPct val="80000"/>
              </a:lnSpc>
              <a:spcBef>
                <a:spcPct val="0"/>
              </a:spcBef>
              <a:buClrTx/>
              <a:buSzTx/>
              <a:buFontTx/>
              <a:buNone/>
            </a:pPr>
            <a:r>
              <a:rPr lang="en-US" sz="3000" dirty="0">
                <a:solidFill>
                  <a:srgbClr val="000000"/>
                </a:solidFill>
                <a:latin typeface="Rockwell"/>
                <a:cs typeface="Rockwell"/>
              </a:rPr>
              <a:t>Led  by Alexander  Hamilton, </a:t>
            </a:r>
          </a:p>
          <a:p>
            <a:pPr algn="ctr" eaLnBrk="0" hangingPunct="0">
              <a:lnSpc>
                <a:spcPct val="80000"/>
              </a:lnSpc>
              <a:spcBef>
                <a:spcPct val="0"/>
              </a:spcBef>
              <a:buClrTx/>
              <a:buSzTx/>
              <a:buFontTx/>
              <a:buNone/>
            </a:pPr>
            <a:r>
              <a:rPr lang="en-US" sz="3000" dirty="0">
                <a:solidFill>
                  <a:srgbClr val="000000"/>
                </a:solidFill>
                <a:latin typeface="Rockwell"/>
                <a:cs typeface="Rockwell"/>
              </a:rPr>
              <a:t>James Madison, &amp; Robert Morris</a:t>
            </a:r>
          </a:p>
        </p:txBody>
      </p:sp>
    </p:spTree>
    <p:extLst>
      <p:ext uri="{BB962C8B-B14F-4D97-AF65-F5344CB8AC3E}">
        <p14:creationId xmlns:p14="http://schemas.microsoft.com/office/powerpoint/2010/main" val="25307625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9995"/>
                                        </p:tgtEl>
                                        <p:attrNameLst>
                                          <p:attrName>style.visibility</p:attrName>
                                        </p:attrNameLst>
                                      </p:cBhvr>
                                      <p:to>
                                        <p:strVal val="visible"/>
                                      </p:to>
                                    </p:set>
                                    <p:anim calcmode="lin" valueType="num">
                                      <p:cBhvr>
                                        <p:cTn id="7" dur="500" fill="hold"/>
                                        <p:tgtEl>
                                          <p:spTgt spid="169995"/>
                                        </p:tgtEl>
                                        <p:attrNameLst>
                                          <p:attrName>ppt_w</p:attrName>
                                        </p:attrNameLst>
                                      </p:cBhvr>
                                      <p:tavLst>
                                        <p:tav tm="0">
                                          <p:val>
                                            <p:fltVal val="0"/>
                                          </p:val>
                                        </p:tav>
                                        <p:tav tm="100000">
                                          <p:val>
                                            <p:strVal val="#ppt_w"/>
                                          </p:val>
                                        </p:tav>
                                      </p:tavLst>
                                    </p:anim>
                                    <p:anim calcmode="lin" valueType="num">
                                      <p:cBhvr>
                                        <p:cTn id="8" dur="500" fill="hold"/>
                                        <p:tgtEl>
                                          <p:spTgt spid="169995"/>
                                        </p:tgtEl>
                                        <p:attrNameLst>
                                          <p:attrName>ppt_h</p:attrName>
                                        </p:attrNameLst>
                                      </p:cBhvr>
                                      <p:tavLst>
                                        <p:tav tm="0">
                                          <p:val>
                                            <p:fltVal val="0"/>
                                          </p:val>
                                        </p:tav>
                                        <p:tav tm="100000">
                                          <p:val>
                                            <p:strVal val="#ppt_h"/>
                                          </p:val>
                                        </p:tav>
                                      </p:tavLst>
                                    </p:anim>
                                    <p:animEffect transition="in" filter="fade">
                                      <p:cBhvr>
                                        <p:cTn id="9" dur="500"/>
                                        <p:tgtEl>
                                          <p:spTgt spid="1699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69995"/>
                                        </p:tgtEl>
                                        <p:attrNameLst>
                                          <p:attrName>ppt_w</p:attrName>
                                        </p:attrNameLst>
                                      </p:cBhvr>
                                      <p:tavLst>
                                        <p:tav tm="0">
                                          <p:val>
                                            <p:strVal val="ppt_w"/>
                                          </p:val>
                                        </p:tav>
                                        <p:tav tm="100000">
                                          <p:val>
                                            <p:fltVal val="0"/>
                                          </p:val>
                                        </p:tav>
                                      </p:tavLst>
                                    </p:anim>
                                    <p:anim calcmode="lin" valueType="num">
                                      <p:cBhvr>
                                        <p:cTn id="14" dur="500"/>
                                        <p:tgtEl>
                                          <p:spTgt spid="169995"/>
                                        </p:tgtEl>
                                        <p:attrNameLst>
                                          <p:attrName>ppt_h</p:attrName>
                                        </p:attrNameLst>
                                      </p:cBhvr>
                                      <p:tavLst>
                                        <p:tav tm="0">
                                          <p:val>
                                            <p:strVal val="ppt_h"/>
                                          </p:val>
                                        </p:tav>
                                        <p:tav tm="100000">
                                          <p:val>
                                            <p:fltVal val="0"/>
                                          </p:val>
                                        </p:tav>
                                      </p:tavLst>
                                    </p:anim>
                                    <p:animEffect transition="out" filter="fade">
                                      <p:cBhvr>
                                        <p:cTn id="15" dur="500"/>
                                        <p:tgtEl>
                                          <p:spTgt spid="169995"/>
                                        </p:tgtEl>
                                      </p:cBhvr>
                                    </p:animEffect>
                                    <p:set>
                                      <p:cBhvr>
                                        <p:cTn id="16" dur="1" fill="hold">
                                          <p:stCondLst>
                                            <p:cond delay="499"/>
                                          </p:stCondLst>
                                        </p:cTn>
                                        <p:tgtEl>
                                          <p:spTgt spid="169995"/>
                                        </p:tgtEl>
                                        <p:attrNameLst>
                                          <p:attrName>style.visibility</p:attrName>
                                        </p:attrNameLst>
                                      </p:cBhvr>
                                      <p:to>
                                        <p:strVal val="hidden"/>
                                      </p:to>
                                    </p:se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9994"/>
                                        </p:tgtEl>
                                        <p:attrNameLst>
                                          <p:attrName>style.visibility</p:attrName>
                                        </p:attrNameLst>
                                      </p:cBhvr>
                                      <p:to>
                                        <p:strVal val="visible"/>
                                      </p:to>
                                    </p:set>
                                    <p:anim calcmode="lin" valueType="num">
                                      <p:cBhvr>
                                        <p:cTn id="20" dur="500" fill="hold"/>
                                        <p:tgtEl>
                                          <p:spTgt spid="169994"/>
                                        </p:tgtEl>
                                        <p:attrNameLst>
                                          <p:attrName>ppt_w</p:attrName>
                                        </p:attrNameLst>
                                      </p:cBhvr>
                                      <p:tavLst>
                                        <p:tav tm="0">
                                          <p:val>
                                            <p:fltVal val="0"/>
                                          </p:val>
                                        </p:tav>
                                        <p:tav tm="100000">
                                          <p:val>
                                            <p:strVal val="#ppt_w"/>
                                          </p:val>
                                        </p:tav>
                                      </p:tavLst>
                                    </p:anim>
                                    <p:anim calcmode="lin" valueType="num">
                                      <p:cBhvr>
                                        <p:cTn id="21" dur="500" fill="hold"/>
                                        <p:tgtEl>
                                          <p:spTgt spid="169994"/>
                                        </p:tgtEl>
                                        <p:attrNameLst>
                                          <p:attrName>ppt_h</p:attrName>
                                        </p:attrNameLst>
                                      </p:cBhvr>
                                      <p:tavLst>
                                        <p:tav tm="0">
                                          <p:val>
                                            <p:fltVal val="0"/>
                                          </p:val>
                                        </p:tav>
                                        <p:tav tm="100000">
                                          <p:val>
                                            <p:strVal val="#ppt_h"/>
                                          </p:val>
                                        </p:tav>
                                      </p:tavLst>
                                    </p:anim>
                                    <p:animEffect transition="in" filter="fade">
                                      <p:cBhvr>
                                        <p:cTn id="22" dur="500"/>
                                        <p:tgtEl>
                                          <p:spTgt spid="1699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xit" presetSubtype="0" fill="hold" grpId="1" nodeType="clickEffect">
                                  <p:stCondLst>
                                    <p:cond delay="0"/>
                                  </p:stCondLst>
                                  <p:childTnLst>
                                    <p:anim calcmode="lin" valueType="num">
                                      <p:cBhvr>
                                        <p:cTn id="26" dur="500"/>
                                        <p:tgtEl>
                                          <p:spTgt spid="169994"/>
                                        </p:tgtEl>
                                        <p:attrNameLst>
                                          <p:attrName>ppt_w</p:attrName>
                                        </p:attrNameLst>
                                      </p:cBhvr>
                                      <p:tavLst>
                                        <p:tav tm="0">
                                          <p:val>
                                            <p:strVal val="ppt_w"/>
                                          </p:val>
                                        </p:tav>
                                        <p:tav tm="100000">
                                          <p:val>
                                            <p:fltVal val="0"/>
                                          </p:val>
                                        </p:tav>
                                      </p:tavLst>
                                    </p:anim>
                                    <p:anim calcmode="lin" valueType="num">
                                      <p:cBhvr>
                                        <p:cTn id="27" dur="500"/>
                                        <p:tgtEl>
                                          <p:spTgt spid="169994"/>
                                        </p:tgtEl>
                                        <p:attrNameLst>
                                          <p:attrName>ppt_h</p:attrName>
                                        </p:attrNameLst>
                                      </p:cBhvr>
                                      <p:tavLst>
                                        <p:tav tm="0">
                                          <p:val>
                                            <p:strVal val="ppt_h"/>
                                          </p:val>
                                        </p:tav>
                                        <p:tav tm="100000">
                                          <p:val>
                                            <p:fltVal val="0"/>
                                          </p:val>
                                        </p:tav>
                                      </p:tavLst>
                                    </p:anim>
                                    <p:animEffect transition="out" filter="fade">
                                      <p:cBhvr>
                                        <p:cTn id="28" dur="500"/>
                                        <p:tgtEl>
                                          <p:spTgt spid="169994"/>
                                        </p:tgtEl>
                                      </p:cBhvr>
                                    </p:animEffect>
                                    <p:set>
                                      <p:cBhvr>
                                        <p:cTn id="29" dur="1" fill="hold">
                                          <p:stCondLst>
                                            <p:cond delay="499"/>
                                          </p:stCondLst>
                                        </p:cTn>
                                        <p:tgtEl>
                                          <p:spTgt spid="1699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animBg="1"/>
      <p:bldP spid="169994" grpId="1" animBg="1"/>
      <p:bldP spid="169995" grpId="0" animBg="1"/>
      <p:bldP spid="16999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0" y="0"/>
            <a:ext cx="9144000" cy="762000"/>
          </a:xfrm>
        </p:spPr>
        <p:txBody>
          <a:bodyPr/>
          <a:lstStyle/>
          <a:p>
            <a:pPr eaLnBrk="1" hangingPunct="1"/>
            <a:r>
              <a:rPr lang="en-US" dirty="0">
                <a:latin typeface="Rockwell"/>
              </a:rPr>
              <a:t>Toward a Constitution</a:t>
            </a:r>
          </a:p>
        </p:txBody>
      </p:sp>
      <p:sp>
        <p:nvSpPr>
          <p:cNvPr id="45059" name="Rectangle 3"/>
          <p:cNvSpPr>
            <a:spLocks noGrp="1" noRot="1" noChangeArrowheads="1"/>
          </p:cNvSpPr>
          <p:nvPr>
            <p:ph sz="half" idx="1"/>
          </p:nvPr>
        </p:nvSpPr>
        <p:spPr>
          <a:xfrm>
            <a:off x="0" y="838200"/>
            <a:ext cx="4495800" cy="6019800"/>
          </a:xfrm>
        </p:spPr>
        <p:txBody>
          <a:bodyPr/>
          <a:lstStyle/>
          <a:p>
            <a:pPr eaLnBrk="1" hangingPunct="1">
              <a:lnSpc>
                <a:spcPct val="90000"/>
              </a:lnSpc>
            </a:pPr>
            <a:r>
              <a:rPr lang="en-US" sz="1800" dirty="0">
                <a:latin typeface="Rockwell"/>
              </a:rPr>
              <a:t>Annapolis Convention (1786)</a:t>
            </a:r>
          </a:p>
          <a:p>
            <a:pPr lvl="1" eaLnBrk="1" hangingPunct="1">
              <a:lnSpc>
                <a:spcPct val="90000"/>
              </a:lnSpc>
            </a:pPr>
            <a:r>
              <a:rPr lang="en-US" sz="1600" dirty="0">
                <a:latin typeface="Rockwell"/>
              </a:rPr>
              <a:t>After a meeting run by Washington, delegates from five states meet in Maryland to discuss interstate commerce</a:t>
            </a:r>
          </a:p>
          <a:p>
            <a:pPr lvl="1" eaLnBrk="1" hangingPunct="1">
              <a:lnSpc>
                <a:spcPct val="90000"/>
              </a:lnSpc>
            </a:pPr>
            <a:r>
              <a:rPr lang="en-US" sz="1600" dirty="0">
                <a:latin typeface="Rockwell"/>
              </a:rPr>
              <a:t>Decide to reform Articles with other delegates</a:t>
            </a:r>
          </a:p>
          <a:p>
            <a:pPr eaLnBrk="1" hangingPunct="1">
              <a:lnSpc>
                <a:spcPct val="90000"/>
              </a:lnSpc>
            </a:pPr>
            <a:r>
              <a:rPr lang="en-US" sz="1800" dirty="0">
                <a:latin typeface="Rockwell"/>
              </a:rPr>
              <a:t>Constitutional Convention at Philadelphia</a:t>
            </a:r>
          </a:p>
          <a:p>
            <a:pPr lvl="1" eaLnBrk="1" hangingPunct="1">
              <a:lnSpc>
                <a:spcPct val="90000"/>
              </a:lnSpc>
            </a:pPr>
            <a:r>
              <a:rPr lang="en-US" sz="1600" dirty="0">
                <a:latin typeface="Rockwell"/>
              </a:rPr>
              <a:t>All states but Rhode Island</a:t>
            </a:r>
          </a:p>
          <a:p>
            <a:pPr lvl="1" eaLnBrk="1" hangingPunct="1">
              <a:lnSpc>
                <a:spcPct val="90000"/>
              </a:lnSpc>
            </a:pPr>
            <a:r>
              <a:rPr lang="en-US" sz="1600" dirty="0">
                <a:latin typeface="Rockwell"/>
              </a:rPr>
              <a:t>Held in secrecy</a:t>
            </a:r>
          </a:p>
          <a:p>
            <a:pPr lvl="1" eaLnBrk="1" hangingPunct="1">
              <a:lnSpc>
                <a:spcPct val="90000"/>
              </a:lnSpc>
            </a:pPr>
            <a:r>
              <a:rPr lang="en-US" sz="1600" dirty="0">
                <a:latin typeface="Rockwell"/>
              </a:rPr>
              <a:t>Common nationalist viewpoint</a:t>
            </a:r>
          </a:p>
          <a:p>
            <a:pPr lvl="1" eaLnBrk="1" hangingPunct="1">
              <a:lnSpc>
                <a:spcPct val="90000"/>
              </a:lnSpc>
            </a:pPr>
            <a:r>
              <a:rPr lang="en-US" sz="1600" dirty="0">
                <a:latin typeface="Rockwell"/>
              </a:rPr>
              <a:t>Reform Articles or devise new government altogether?</a:t>
            </a:r>
          </a:p>
          <a:p>
            <a:pPr eaLnBrk="1" hangingPunct="1">
              <a:lnSpc>
                <a:spcPct val="90000"/>
              </a:lnSpc>
            </a:pPr>
            <a:r>
              <a:rPr lang="en-US" sz="1800" dirty="0">
                <a:latin typeface="Rockwell"/>
              </a:rPr>
              <a:t>The Delegates</a:t>
            </a:r>
          </a:p>
          <a:p>
            <a:pPr lvl="1" eaLnBrk="1" hangingPunct="1">
              <a:lnSpc>
                <a:spcPct val="90000"/>
              </a:lnSpc>
            </a:pPr>
            <a:r>
              <a:rPr lang="en-US" sz="1600" dirty="0">
                <a:latin typeface="Rockwell"/>
              </a:rPr>
              <a:t>55 total delegates; all white males</a:t>
            </a:r>
          </a:p>
          <a:p>
            <a:pPr lvl="1" eaLnBrk="1" hangingPunct="1">
              <a:lnSpc>
                <a:spcPct val="90000"/>
              </a:lnSpc>
            </a:pPr>
            <a:r>
              <a:rPr lang="en-US" sz="1600" dirty="0">
                <a:latin typeface="Rockwell"/>
              </a:rPr>
              <a:t>Mostly wealthy, middle-aged, professional (especially lawyers or politicians)</a:t>
            </a:r>
          </a:p>
          <a:p>
            <a:pPr lvl="1" eaLnBrk="1" hangingPunct="1">
              <a:lnSpc>
                <a:spcPct val="90000"/>
              </a:lnSpc>
            </a:pPr>
            <a:r>
              <a:rPr lang="en-US" sz="1600" dirty="0">
                <a:latin typeface="Rockwell"/>
              </a:rPr>
              <a:t>19 delegates owned slaves</a:t>
            </a:r>
          </a:p>
          <a:p>
            <a:pPr lvl="1" eaLnBrk="1" hangingPunct="1">
              <a:lnSpc>
                <a:spcPct val="90000"/>
              </a:lnSpc>
            </a:pPr>
            <a:r>
              <a:rPr lang="en-US" sz="1600" dirty="0">
                <a:latin typeface="Rockwell"/>
              </a:rPr>
              <a:t>George Washington, Alexander Hamilton, James Madison, Benjamin Franklin</a:t>
            </a:r>
          </a:p>
        </p:txBody>
      </p:sp>
      <p:pic>
        <p:nvPicPr>
          <p:cNvPr id="2560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29113" y="914400"/>
            <a:ext cx="4741862" cy="2819400"/>
          </a:xfrm>
        </p:spPr>
      </p:pic>
    </p:spTree>
    <p:extLst>
      <p:ext uri="{BB962C8B-B14F-4D97-AF65-F5344CB8AC3E}">
        <p14:creationId xmlns:p14="http://schemas.microsoft.com/office/powerpoint/2010/main" val="29751988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algn="ctr"/>
            <a:r>
              <a:rPr lang="ja-JP" altLang="en-US">
                <a:latin typeface="Arial"/>
              </a:rPr>
              <a:t>“</a:t>
            </a:r>
            <a:r>
              <a:rPr lang="en-US"/>
              <a:t>Have We Fought for This?</a:t>
            </a:r>
            <a:r>
              <a:rPr lang="ja-JP" altLang="en-US">
                <a:latin typeface="Arial"/>
              </a:rPr>
              <a:t>”</a:t>
            </a:r>
            <a:endParaRPr lang="en-US"/>
          </a:p>
        </p:txBody>
      </p:sp>
      <p:sp>
        <p:nvSpPr>
          <p:cNvPr id="137219" name="Rectangle 3"/>
          <p:cNvSpPr>
            <a:spLocks noGrp="1" noChangeArrowheads="1"/>
          </p:cNvSpPr>
          <p:nvPr>
            <p:ph type="body" idx="1"/>
          </p:nvPr>
        </p:nvSpPr>
        <p:spPr>
          <a:xfrm>
            <a:off x="0" y="1143000"/>
            <a:ext cx="9144000" cy="5715000"/>
          </a:xfrm>
        </p:spPr>
        <p:txBody>
          <a:bodyPr/>
          <a:lstStyle/>
          <a:p>
            <a:pPr marL="0" indent="0" algn="ctr">
              <a:spcBef>
                <a:spcPct val="0"/>
              </a:spcBef>
              <a:buFont typeface="Wingdings" charset="0"/>
              <a:buNone/>
            </a:pPr>
            <a:endParaRPr lang="en-US" sz="2800" dirty="0"/>
          </a:p>
          <a:p>
            <a:pPr marL="0" indent="0" algn="ctr">
              <a:spcBef>
                <a:spcPct val="0"/>
              </a:spcBef>
              <a:buFont typeface="Wingdings" charset="0"/>
              <a:buNone/>
            </a:pPr>
            <a:r>
              <a:rPr lang="ja-JP" altLang="en-US" sz="4800" i="1" dirty="0">
                <a:latin typeface="Arial"/>
              </a:rPr>
              <a:t>“</a:t>
            </a:r>
            <a:r>
              <a:rPr lang="en-US" sz="4800" i="1" dirty="0"/>
              <a:t>Have we fought for this? Was it with these expectations that we launched into a sea of trouble?</a:t>
            </a:r>
            <a:r>
              <a:rPr lang="ja-JP" altLang="en-US" sz="4800" i="1" dirty="0">
                <a:latin typeface="Arial"/>
              </a:rPr>
              <a:t>”</a:t>
            </a:r>
            <a:endParaRPr lang="en-US" sz="4800" i="1" dirty="0"/>
          </a:p>
          <a:p>
            <a:pPr marL="0" indent="0" algn="r">
              <a:spcBef>
                <a:spcPct val="0"/>
              </a:spcBef>
              <a:buFont typeface="Wingdings" charset="0"/>
              <a:buNone/>
            </a:pPr>
            <a:endParaRPr lang="en-US" sz="2000" i="1" dirty="0"/>
          </a:p>
          <a:p>
            <a:pPr marL="0" indent="0" algn="r">
              <a:spcBef>
                <a:spcPct val="0"/>
              </a:spcBef>
              <a:buFont typeface="Wingdings" charset="0"/>
              <a:buNone/>
            </a:pPr>
            <a:r>
              <a:rPr lang="en-US" i="1" dirty="0"/>
              <a:t>—George Washington, 1785</a:t>
            </a:r>
            <a:endParaRPr lang="en-US" dirty="0"/>
          </a:p>
        </p:txBody>
      </p:sp>
    </p:spTree>
    <p:extLst>
      <p:ext uri="{BB962C8B-B14F-4D97-AF65-F5344CB8AC3E}">
        <p14:creationId xmlns:p14="http://schemas.microsoft.com/office/powerpoint/2010/main" val="90710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extent to which the Articles of Confederation provided an effective system of governance in the new United States during and after the Revolutionary War.</a:t>
            </a:r>
          </a:p>
          <a:p>
            <a:pPr marL="0" indent="0">
              <a:buNone/>
            </a:pPr>
            <a:endParaRPr lang="en-US" dirty="0"/>
          </a:p>
        </p:txBody>
      </p:sp>
    </p:spTree>
    <p:extLst>
      <p:ext uri="{BB962C8B-B14F-4D97-AF65-F5344CB8AC3E}">
        <p14:creationId xmlns:p14="http://schemas.microsoft.com/office/powerpoint/2010/main" val="24324925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lvl="0"/>
            <a:r>
              <a:rPr lang="en-US" dirty="0"/>
              <a:t> State Governments and Localized Power</a:t>
            </a:r>
          </a:p>
          <a:p>
            <a:pPr lvl="0"/>
            <a:r>
              <a:rPr lang="en-US" dirty="0"/>
              <a:t> The Structure of the Articles of Confederation</a:t>
            </a:r>
          </a:p>
          <a:p>
            <a:pPr lvl="0"/>
            <a:r>
              <a:rPr lang="en-US" dirty="0"/>
              <a:t>Successes Under the Articles</a:t>
            </a:r>
          </a:p>
          <a:p>
            <a:pPr lvl="0"/>
            <a:r>
              <a:rPr lang="en-US" dirty="0"/>
              <a:t>Shortcomings Under the Articles</a:t>
            </a:r>
          </a:p>
          <a:p>
            <a:pPr lvl="0"/>
            <a:r>
              <a:rPr lang="en-US" dirty="0"/>
              <a:t>Shays’ Rebellion and Consequences</a:t>
            </a:r>
          </a:p>
          <a:p>
            <a:pPr marL="0" indent="0">
              <a:buNone/>
            </a:pPr>
            <a:endParaRPr lang="en-US" dirty="0"/>
          </a:p>
        </p:txBody>
      </p:sp>
    </p:spTree>
    <p:extLst>
      <p:ext uri="{BB962C8B-B14F-4D97-AF65-F5344CB8AC3E}">
        <p14:creationId xmlns:p14="http://schemas.microsoft.com/office/powerpoint/2010/main" val="67444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Question</a:t>
            </a:r>
            <a:r>
              <a:rPr lang="mr-IN"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smtClean="0"/>
              <a:t>Liberty vs. Order</a:t>
            </a:r>
          </a:p>
          <a:p>
            <a:pPr marL="0" indent="0" algn="ctr">
              <a:buNone/>
            </a:pPr>
            <a:r>
              <a:rPr lang="en-US" dirty="0" smtClean="0"/>
              <a:t>If you have too much liberty, then you have</a:t>
            </a:r>
            <a:r>
              <a:rPr lang="mr-IN" dirty="0" smtClean="0"/>
              <a:t>…</a:t>
            </a:r>
            <a:endParaRPr lang="en-US" smtClean="0"/>
          </a:p>
          <a:p>
            <a:pPr marL="0" indent="0" algn="ctr">
              <a:buNone/>
            </a:pPr>
            <a:endParaRPr lang="en-US" dirty="0" smtClean="0"/>
          </a:p>
          <a:p>
            <a:pPr marL="0" indent="0" algn="ctr">
              <a:buNone/>
            </a:pPr>
            <a:r>
              <a:rPr lang="en-US" dirty="0" smtClean="0"/>
              <a:t>If you have too much order, then you have</a:t>
            </a:r>
            <a:r>
              <a:rPr lang="mr-IN" dirty="0" smtClean="0"/>
              <a:t>…</a:t>
            </a:r>
            <a:endParaRPr lang="en-US" dirty="0" smtClean="0"/>
          </a:p>
          <a:p>
            <a:pPr marL="0" indent="0" algn="ctr">
              <a:buNone/>
            </a:pPr>
            <a:endParaRPr lang="en-US" dirty="0"/>
          </a:p>
        </p:txBody>
      </p:sp>
    </p:spTree>
    <p:extLst>
      <p:ext uri="{BB962C8B-B14F-4D97-AF65-F5344CB8AC3E}">
        <p14:creationId xmlns:p14="http://schemas.microsoft.com/office/powerpoint/2010/main" val="208089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kumimoji="0" lang="en-US"/>
              <a:t>The war is over, now what?</a:t>
            </a:r>
          </a:p>
        </p:txBody>
      </p:sp>
      <p:sp>
        <p:nvSpPr>
          <p:cNvPr id="3075" name="Rectangle 3"/>
          <p:cNvSpPr>
            <a:spLocks noGrp="1" noChangeArrowheads="1"/>
          </p:cNvSpPr>
          <p:nvPr>
            <p:ph type="body" idx="1"/>
          </p:nvPr>
        </p:nvSpPr>
        <p:spPr>
          <a:xfrm>
            <a:off x="779463" y="1582957"/>
            <a:ext cx="7583488" cy="4297363"/>
          </a:xfrm>
        </p:spPr>
        <p:txBody>
          <a:bodyPr>
            <a:normAutofit/>
          </a:bodyPr>
          <a:lstStyle/>
          <a:p>
            <a:pPr marL="0" indent="0" algn="ctr">
              <a:buNone/>
            </a:pPr>
            <a:r>
              <a:rPr kumimoji="0" lang="en-US" sz="3000" dirty="0" smtClean="0"/>
              <a:t>“Which one of us should be the rulers?”</a:t>
            </a:r>
          </a:p>
          <a:p>
            <a:pPr marL="0" indent="0" algn="ctr">
              <a:buNone/>
            </a:pPr>
            <a:r>
              <a:rPr lang="en-US" sz="3000" dirty="0" smtClean="0"/>
              <a:t>-Philadelphia newspaper during the war</a:t>
            </a:r>
            <a:endParaRPr kumimoji="0" lang="en-US" sz="3000" dirty="0"/>
          </a:p>
        </p:txBody>
      </p:sp>
    </p:spTree>
    <p:extLst>
      <p:ext uri="{BB962C8B-B14F-4D97-AF65-F5344CB8AC3E}">
        <p14:creationId xmlns:p14="http://schemas.microsoft.com/office/powerpoint/2010/main" val="2758190446"/>
      </p:ext>
    </p:extLst>
  </p:cSld>
  <p:clrMapOvr>
    <a:masterClrMapping/>
  </p:clrMapOvr>
  <p:transition xmlns:p14="http://schemas.microsoft.com/office/powerpoint/2010/main" spd="slow">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1557204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90600"/>
          </a:xfrm>
        </p:spPr>
        <p:txBody>
          <a:bodyPr>
            <a:normAutofit/>
          </a:bodyPr>
          <a:lstStyle/>
          <a:p>
            <a:pPr algn="ctr" eaLnBrk="1" hangingPunct="1"/>
            <a:r>
              <a:rPr lang="en-US" sz="3200" u="sng" dirty="0">
                <a:latin typeface="Rockwell"/>
                <a:cs typeface="Rockwell"/>
              </a:rPr>
              <a:t>Changes to American Society </a:t>
            </a:r>
          </a:p>
        </p:txBody>
      </p:sp>
      <p:sp>
        <p:nvSpPr>
          <p:cNvPr id="61443" name="Rectangle 3"/>
          <p:cNvSpPr>
            <a:spLocks noGrp="1" noChangeArrowheads="1"/>
          </p:cNvSpPr>
          <p:nvPr>
            <p:ph type="body" idx="1"/>
          </p:nvPr>
        </p:nvSpPr>
        <p:spPr>
          <a:xfrm>
            <a:off x="914400" y="990600"/>
            <a:ext cx="8229600" cy="5867400"/>
          </a:xfrm>
        </p:spPr>
        <p:txBody>
          <a:bodyPr>
            <a:normAutofit/>
          </a:bodyPr>
          <a:lstStyle/>
          <a:p>
            <a:pPr eaLnBrk="1" hangingPunct="1">
              <a:lnSpc>
                <a:spcPct val="90000"/>
              </a:lnSpc>
              <a:spcBef>
                <a:spcPct val="15000"/>
              </a:spcBef>
            </a:pPr>
            <a:r>
              <a:rPr lang="en-US" sz="3600" dirty="0">
                <a:latin typeface="Rockwell"/>
                <a:cs typeface="Rockwell"/>
              </a:rPr>
              <a:t>The American Revolution led to unintended social changes by forcing many Americans to question the meaning of </a:t>
            </a:r>
            <a:r>
              <a:rPr lang="ja-JP" altLang="en-US" sz="3600" dirty="0">
                <a:latin typeface="Rockwell"/>
                <a:cs typeface="Rockwell"/>
              </a:rPr>
              <a:t>“</a:t>
            </a:r>
            <a:r>
              <a:rPr lang="en-US" sz="3600" dirty="0">
                <a:latin typeface="Rockwell"/>
                <a:cs typeface="Rockwell"/>
              </a:rPr>
              <a:t>equality</a:t>
            </a:r>
            <a:r>
              <a:rPr lang="ja-JP" altLang="en-US" sz="3600" dirty="0">
                <a:latin typeface="Rockwell"/>
                <a:cs typeface="Rockwell"/>
              </a:rPr>
              <a:t>”</a:t>
            </a:r>
            <a:endParaRPr lang="en-US" sz="3600" dirty="0">
              <a:latin typeface="Rockwell"/>
              <a:cs typeface="Rockwell"/>
            </a:endParaRPr>
          </a:p>
          <a:p>
            <a:pPr lvl="1" eaLnBrk="1" hangingPunct="1">
              <a:lnSpc>
                <a:spcPct val="90000"/>
              </a:lnSpc>
              <a:spcBef>
                <a:spcPct val="15000"/>
              </a:spcBef>
            </a:pPr>
            <a:r>
              <a:rPr lang="en-US" sz="3200" dirty="0">
                <a:latin typeface="Rockwell"/>
                <a:cs typeface="Rockwell"/>
              </a:rPr>
              <a:t>Many wanted to eliminate the idea of an American </a:t>
            </a:r>
            <a:r>
              <a:rPr lang="en-US" sz="3200" i="1" u="sng" dirty="0">
                <a:effectLst>
                  <a:outerShdw blurRad="38100" dist="38100" dir="2700000" algn="tl">
                    <a:srgbClr val="DDDDDD"/>
                  </a:outerShdw>
                </a:effectLst>
                <a:latin typeface="Rockwell"/>
                <a:cs typeface="Rockwell"/>
              </a:rPr>
              <a:t>aristocracy</a:t>
            </a:r>
          </a:p>
          <a:p>
            <a:pPr lvl="1" eaLnBrk="1" hangingPunct="1">
              <a:lnSpc>
                <a:spcPct val="90000"/>
              </a:lnSpc>
              <a:spcBef>
                <a:spcPct val="15000"/>
              </a:spcBef>
            </a:pPr>
            <a:r>
              <a:rPr lang="en-US" sz="3200" dirty="0">
                <a:latin typeface="Rockwell"/>
                <a:cs typeface="Rockwell"/>
              </a:rPr>
              <a:t>Fighting British tyranny made slavery seem hypocritical; Abolitionist sentiment grew</a:t>
            </a:r>
          </a:p>
          <a:p>
            <a:pPr lvl="1" eaLnBrk="1" hangingPunct="1">
              <a:lnSpc>
                <a:spcPct val="90000"/>
              </a:lnSpc>
              <a:spcBef>
                <a:spcPct val="15000"/>
              </a:spcBef>
            </a:pPr>
            <a:r>
              <a:rPr lang="en-US" sz="3200" dirty="0">
                <a:latin typeface="Rockwell"/>
                <a:cs typeface="Rockwell"/>
              </a:rPr>
              <a:t>Women gained increased status</a:t>
            </a:r>
          </a:p>
        </p:txBody>
      </p:sp>
      <p:sp>
        <p:nvSpPr>
          <p:cNvPr id="61445" name="AutoShape 5"/>
          <p:cNvSpPr>
            <a:spLocks noChangeArrowheads="1"/>
          </p:cNvSpPr>
          <p:nvPr/>
        </p:nvSpPr>
        <p:spPr bwMode="auto">
          <a:xfrm>
            <a:off x="152400" y="1295400"/>
            <a:ext cx="8839200" cy="990600"/>
          </a:xfrm>
          <a:prstGeom prst="wedgeRectCallout">
            <a:avLst>
              <a:gd name="adj1" fmla="val 40301"/>
              <a:gd name="adj2" fmla="val 220352"/>
            </a:avLst>
          </a:prstGeom>
          <a:solidFill>
            <a:srgbClr val="FFFF99"/>
          </a:solidFill>
          <a:ln w="38100">
            <a:solidFill>
              <a:schemeClr val="tx1"/>
            </a:solidFill>
            <a:miter lim="800000"/>
            <a:headEnd/>
            <a:tailEnd/>
          </a:ln>
          <a:effectLst/>
        </p:spPr>
        <p:txBody>
          <a:bodyPr/>
          <a:lstStyle/>
          <a:p>
            <a:pPr algn="ctr">
              <a:lnSpc>
                <a:spcPct val="80000"/>
              </a:lnSpc>
              <a:spcBef>
                <a:spcPct val="10000"/>
              </a:spcBef>
            </a:pPr>
            <a:r>
              <a:rPr lang="en-US" sz="2800" dirty="0">
                <a:solidFill>
                  <a:schemeClr val="bg1"/>
                </a:solidFill>
                <a:latin typeface="Rockwell"/>
                <a:cs typeface="Rockwell"/>
              </a:rPr>
              <a:t>Many states lowered property qualifications to vote; but none offered </a:t>
            </a:r>
            <a:r>
              <a:rPr lang="en-US" sz="2800" i="1" u="sng" dirty="0">
                <a:solidFill>
                  <a:schemeClr val="bg1"/>
                </a:solidFill>
                <a:effectLst>
                  <a:outerShdw blurRad="38100" dist="38100" dir="2700000" algn="tl">
                    <a:srgbClr val="FFFFFF"/>
                  </a:outerShdw>
                </a:effectLst>
                <a:latin typeface="Rockwell"/>
                <a:cs typeface="Rockwell"/>
              </a:rPr>
              <a:t>universal male suffrage</a:t>
            </a:r>
          </a:p>
        </p:txBody>
      </p:sp>
      <p:sp>
        <p:nvSpPr>
          <p:cNvPr id="16" name="AutoShape 14"/>
          <p:cNvSpPr>
            <a:spLocks noChangeArrowheads="1"/>
          </p:cNvSpPr>
          <p:nvPr/>
        </p:nvSpPr>
        <p:spPr bwMode="auto">
          <a:xfrm>
            <a:off x="228600" y="1295400"/>
            <a:ext cx="8686800" cy="990600"/>
          </a:xfrm>
          <a:prstGeom prst="wedgeRectCallout">
            <a:avLst>
              <a:gd name="adj1" fmla="val -22278"/>
              <a:gd name="adj2" fmla="val 332532"/>
            </a:avLst>
          </a:prstGeom>
          <a:solidFill>
            <a:srgbClr val="CCCCFF"/>
          </a:solidFill>
          <a:ln w="38100">
            <a:solidFill>
              <a:schemeClr val="tx1"/>
            </a:solidFill>
            <a:miter lim="800000"/>
            <a:headEnd/>
            <a:tailEnd/>
          </a:ln>
          <a:effectLst/>
        </p:spPr>
        <p:txBody>
          <a:bodyPr/>
          <a:lstStyle/>
          <a:p>
            <a:pPr algn="ctr">
              <a:lnSpc>
                <a:spcPct val="80000"/>
              </a:lnSpc>
              <a:spcBef>
                <a:spcPct val="10000"/>
              </a:spcBef>
              <a:defRPr/>
            </a:pPr>
            <a:r>
              <a:rPr lang="en-US" sz="2800" dirty="0">
                <a:solidFill>
                  <a:schemeClr val="bg1"/>
                </a:solidFill>
                <a:latin typeface="Rockwell"/>
                <a:ea typeface="+mn-ea"/>
                <a:cs typeface="Rockwell"/>
              </a:rPr>
              <a:t>Franklin, Jay, Hamilton founded abolition societies; Washington </a:t>
            </a:r>
            <a:r>
              <a:rPr lang="en-US" sz="2800" u="sng" dirty="0">
                <a:solidFill>
                  <a:schemeClr val="bg1"/>
                </a:solidFill>
                <a:latin typeface="Rockwell"/>
                <a:ea typeface="+mn-ea"/>
                <a:cs typeface="Rockwell"/>
              </a:rPr>
              <a:t>manumitted</a:t>
            </a:r>
            <a:r>
              <a:rPr lang="en-US" sz="2800" dirty="0">
                <a:solidFill>
                  <a:schemeClr val="bg1"/>
                </a:solidFill>
                <a:latin typeface="Rockwell"/>
                <a:ea typeface="+mn-ea"/>
                <a:cs typeface="Rockwell"/>
              </a:rPr>
              <a:t> his slaves</a:t>
            </a:r>
          </a:p>
        </p:txBody>
      </p:sp>
      <p:sp>
        <p:nvSpPr>
          <p:cNvPr id="17" name="AutoShape 15"/>
          <p:cNvSpPr>
            <a:spLocks noChangeArrowheads="1"/>
          </p:cNvSpPr>
          <p:nvPr/>
        </p:nvSpPr>
        <p:spPr bwMode="auto">
          <a:xfrm>
            <a:off x="2286000" y="2438400"/>
            <a:ext cx="6172200" cy="533400"/>
          </a:xfrm>
          <a:prstGeom prst="wedgeRectCallout">
            <a:avLst>
              <a:gd name="adj1" fmla="val -42671"/>
              <a:gd name="adj2" fmla="val 441370"/>
            </a:avLst>
          </a:prstGeom>
          <a:solidFill>
            <a:srgbClr val="CCFFFF"/>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latin typeface="Rockwell"/>
                <a:cs typeface="Rockwell"/>
              </a:rPr>
              <a:t>VT, PA, MA abolished slavery</a:t>
            </a:r>
          </a:p>
        </p:txBody>
      </p:sp>
      <p:sp>
        <p:nvSpPr>
          <p:cNvPr id="15" name="AutoShape 6"/>
          <p:cNvSpPr>
            <a:spLocks noChangeArrowheads="1"/>
          </p:cNvSpPr>
          <p:nvPr/>
        </p:nvSpPr>
        <p:spPr bwMode="auto">
          <a:xfrm>
            <a:off x="457200" y="5404876"/>
            <a:ext cx="8458200" cy="609600"/>
          </a:xfrm>
          <a:prstGeom prst="wedgeRectCallout">
            <a:avLst>
              <a:gd name="adj1" fmla="val 35252"/>
              <a:gd name="adj2" fmla="val -371266"/>
            </a:avLst>
          </a:prstGeom>
          <a:solidFill>
            <a:srgbClr val="FFCC99"/>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latin typeface="Rockwell"/>
                <a:cs typeface="Rockwell"/>
              </a:rPr>
              <a:t>Most states clearly separated church &amp; state</a:t>
            </a:r>
          </a:p>
        </p:txBody>
      </p:sp>
      <p:sp>
        <p:nvSpPr>
          <p:cNvPr id="22" name="AutoShape 13"/>
          <p:cNvSpPr>
            <a:spLocks noChangeArrowheads="1"/>
          </p:cNvSpPr>
          <p:nvPr/>
        </p:nvSpPr>
        <p:spPr bwMode="auto">
          <a:xfrm>
            <a:off x="381000" y="152400"/>
            <a:ext cx="6629400" cy="990600"/>
          </a:xfrm>
          <a:prstGeom prst="wedgeRectCallout">
            <a:avLst>
              <a:gd name="adj1" fmla="val -17958"/>
              <a:gd name="adj2" fmla="val 450963"/>
            </a:avLst>
          </a:prstGeom>
          <a:solidFill>
            <a:srgbClr val="FFFF99"/>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latin typeface="Rockwell"/>
                <a:cs typeface="Rockwell"/>
              </a:rPr>
              <a:t>Blacks demanded the right to freedom in petitions &amp; lawsuits</a:t>
            </a:r>
          </a:p>
        </p:txBody>
      </p:sp>
      <p:sp>
        <p:nvSpPr>
          <p:cNvPr id="19" name="AutoShape 17"/>
          <p:cNvSpPr>
            <a:spLocks noChangeArrowheads="1"/>
          </p:cNvSpPr>
          <p:nvPr/>
        </p:nvSpPr>
        <p:spPr bwMode="auto">
          <a:xfrm>
            <a:off x="609600" y="3657600"/>
            <a:ext cx="7543800" cy="1066800"/>
          </a:xfrm>
          <a:prstGeom prst="wedgeRectCallout">
            <a:avLst>
              <a:gd name="adj1" fmla="val -18181"/>
              <a:gd name="adj2" fmla="val 199403"/>
            </a:avLst>
          </a:prstGeom>
          <a:solidFill>
            <a:srgbClr val="CCFFCC"/>
          </a:solidFill>
          <a:ln w="38100">
            <a:solidFill>
              <a:schemeClr val="tx1"/>
            </a:solidFill>
            <a:miter lim="800000"/>
            <a:headEnd/>
            <a:tailEnd/>
          </a:ln>
          <a:effectLst/>
        </p:spPr>
        <p:txBody>
          <a:bodyPr/>
          <a:lstStyle/>
          <a:p>
            <a:pPr algn="ctr">
              <a:lnSpc>
                <a:spcPct val="80000"/>
              </a:lnSpc>
              <a:spcBef>
                <a:spcPct val="10000"/>
              </a:spcBef>
            </a:pPr>
            <a:r>
              <a:rPr lang="ja-JP" altLang="en-US" sz="2800">
                <a:solidFill>
                  <a:schemeClr val="bg1"/>
                </a:solidFill>
                <a:latin typeface="Rockwell"/>
                <a:cs typeface="Rockwell"/>
              </a:rPr>
              <a:t>“</a:t>
            </a:r>
            <a:r>
              <a:rPr lang="en-US" sz="2800" i="1" u="sng">
                <a:solidFill>
                  <a:schemeClr val="bg1"/>
                </a:solidFill>
                <a:effectLst>
                  <a:outerShdw blurRad="38100" dist="38100" dir="2700000" algn="tl">
                    <a:srgbClr val="FFFFFF"/>
                  </a:outerShdw>
                </a:effectLst>
                <a:latin typeface="Rockwell"/>
                <a:cs typeface="Rockwell"/>
              </a:rPr>
              <a:t>Republican Motherhood</a:t>
            </a:r>
            <a:r>
              <a:rPr lang="ja-JP" altLang="en-US" sz="2800">
                <a:solidFill>
                  <a:schemeClr val="bg1"/>
                </a:solidFill>
                <a:latin typeface="Rockwell"/>
                <a:cs typeface="Rockwell"/>
              </a:rPr>
              <a:t>”</a:t>
            </a:r>
            <a:r>
              <a:rPr lang="en-US" sz="2800">
                <a:solidFill>
                  <a:schemeClr val="bg1"/>
                </a:solidFill>
                <a:latin typeface="Rockwell"/>
                <a:cs typeface="Rockwell"/>
              </a:rPr>
              <a:t>—mothers should instill virtue in their children</a:t>
            </a:r>
          </a:p>
        </p:txBody>
      </p:sp>
    </p:spTree>
    <p:extLst>
      <p:ext uri="{BB962C8B-B14F-4D97-AF65-F5344CB8AC3E}">
        <p14:creationId xmlns:p14="http://schemas.microsoft.com/office/powerpoint/2010/main" val="1989415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16" grpId="0" animBg="1"/>
      <p:bldP spid="17" grpId="0" animBg="1"/>
      <p:bldP spid="15" grpId="0" animBg="1"/>
      <p:bldP spid="2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8629" y="0"/>
            <a:ext cx="8556771" cy="914400"/>
          </a:xfrm>
        </p:spPr>
        <p:txBody>
          <a:bodyPr>
            <a:normAutofit/>
          </a:bodyPr>
          <a:lstStyle/>
          <a:p>
            <a:pPr algn="ctr" eaLnBrk="1" hangingPunct="1"/>
            <a:r>
              <a:rPr lang="en-US" dirty="0">
                <a:latin typeface="Rockwell"/>
                <a:cs typeface="Rockwell"/>
              </a:rPr>
              <a:t>Forming New Governments</a:t>
            </a:r>
          </a:p>
        </p:txBody>
      </p:sp>
      <p:sp>
        <p:nvSpPr>
          <p:cNvPr id="143363" name="Rectangle 3"/>
          <p:cNvSpPr>
            <a:spLocks noGrp="1" noChangeArrowheads="1"/>
          </p:cNvSpPr>
          <p:nvPr>
            <p:ph type="body" idx="1"/>
          </p:nvPr>
        </p:nvSpPr>
        <p:spPr>
          <a:xfrm>
            <a:off x="0" y="838200"/>
            <a:ext cx="9144000" cy="6019800"/>
          </a:xfrm>
        </p:spPr>
        <p:txBody>
          <a:bodyPr/>
          <a:lstStyle/>
          <a:p>
            <a:pPr eaLnBrk="1" hangingPunct="1">
              <a:lnSpc>
                <a:spcPct val="90000"/>
              </a:lnSpc>
            </a:pPr>
            <a:r>
              <a:rPr lang="en-US" dirty="0">
                <a:latin typeface="Rockwell"/>
                <a:cs typeface="Rockwell"/>
              </a:rPr>
              <a:t>When</a:t>
            </a:r>
            <a:r>
              <a:rPr lang="en-US" sz="3500" dirty="0">
                <a:latin typeface="Rockwell"/>
                <a:cs typeface="Rockwell"/>
              </a:rPr>
              <a:t> </a:t>
            </a:r>
            <a:r>
              <a:rPr lang="en-US" dirty="0">
                <a:latin typeface="Rockwell"/>
                <a:cs typeface="Rockwell"/>
              </a:rPr>
              <a:t>independence</a:t>
            </a:r>
            <a:r>
              <a:rPr lang="en-US" sz="3500" dirty="0">
                <a:latin typeface="Rockwell"/>
                <a:cs typeface="Rockwell"/>
              </a:rPr>
              <a:t> </a:t>
            </a:r>
            <a:r>
              <a:rPr lang="en-US" dirty="0">
                <a:latin typeface="Rockwell"/>
                <a:cs typeface="Rockwell"/>
              </a:rPr>
              <a:t>was</a:t>
            </a:r>
            <a:r>
              <a:rPr lang="en-US" sz="3500" dirty="0">
                <a:latin typeface="Rockwell"/>
                <a:cs typeface="Rockwell"/>
              </a:rPr>
              <a:t> </a:t>
            </a:r>
            <a:r>
              <a:rPr lang="en-US" dirty="0">
                <a:latin typeface="Rockwell"/>
                <a:cs typeface="Rockwell"/>
              </a:rPr>
              <a:t>declared from England in 1776, colonists considered themselves a new nation &amp; needed a new </a:t>
            </a:r>
            <a:r>
              <a:rPr lang="en-US" dirty="0" err="1">
                <a:latin typeface="Rockwell"/>
                <a:cs typeface="Rockwell"/>
              </a:rPr>
              <a:t>gov</a:t>
            </a:r>
            <a:r>
              <a:rPr lang="ja-JP" altLang="en-US" dirty="0">
                <a:latin typeface="Rockwell"/>
                <a:cs typeface="Rockwell"/>
              </a:rPr>
              <a:t>’</a:t>
            </a:r>
            <a:r>
              <a:rPr lang="en-US" dirty="0">
                <a:latin typeface="Rockwell"/>
                <a:cs typeface="Rockwell"/>
              </a:rPr>
              <a:t>t:</a:t>
            </a:r>
          </a:p>
          <a:p>
            <a:pPr lvl="1" eaLnBrk="1" hangingPunct="1">
              <a:lnSpc>
                <a:spcPct val="90000"/>
              </a:lnSpc>
            </a:pPr>
            <a:r>
              <a:rPr lang="en-US" dirty="0">
                <a:latin typeface="Rockwell"/>
                <a:cs typeface="Rockwell"/>
              </a:rPr>
              <a:t>Colonies became individually sovereign </a:t>
            </a:r>
            <a:r>
              <a:rPr lang="en-US" i="1" u="sng" dirty="0">
                <a:latin typeface="Rockwell"/>
                <a:cs typeface="Rockwell"/>
              </a:rPr>
              <a:t>states</a:t>
            </a:r>
            <a:r>
              <a:rPr lang="en-US" dirty="0">
                <a:latin typeface="Rockwell"/>
                <a:cs typeface="Rockwell"/>
              </a:rPr>
              <a:t> governed by written state constitutions</a:t>
            </a:r>
          </a:p>
          <a:p>
            <a:pPr lvl="1" eaLnBrk="1" hangingPunct="1">
              <a:lnSpc>
                <a:spcPct val="90000"/>
              </a:lnSpc>
            </a:pPr>
            <a:r>
              <a:rPr lang="en-US" dirty="0">
                <a:latin typeface="Rockwell"/>
                <a:cs typeface="Rockwell"/>
              </a:rPr>
              <a:t>A </a:t>
            </a:r>
            <a:r>
              <a:rPr lang="en-US" i="1" u="sng" dirty="0">
                <a:latin typeface="Rockwell"/>
                <a:cs typeface="Rockwell"/>
              </a:rPr>
              <a:t>national </a:t>
            </a:r>
            <a:r>
              <a:rPr lang="en-US" i="1" u="sng" dirty="0" err="1">
                <a:latin typeface="Rockwell"/>
                <a:cs typeface="Rockwell"/>
              </a:rPr>
              <a:t>gov</a:t>
            </a:r>
            <a:r>
              <a:rPr lang="ja-JP" altLang="en-US" i="1" u="sng" dirty="0">
                <a:latin typeface="Rockwell"/>
                <a:cs typeface="Rockwell"/>
              </a:rPr>
              <a:t>’</a:t>
            </a:r>
            <a:r>
              <a:rPr lang="en-US" i="1" u="sng" dirty="0">
                <a:latin typeface="Rockwell"/>
                <a:cs typeface="Rockwell"/>
              </a:rPr>
              <a:t>t</a:t>
            </a:r>
            <a:r>
              <a:rPr lang="en-US" dirty="0">
                <a:latin typeface="Rockwell"/>
                <a:cs typeface="Rockwell"/>
              </a:rPr>
              <a:t> was needed to provide basic services like sign treaties &amp; develop a military</a:t>
            </a:r>
          </a:p>
        </p:txBody>
      </p:sp>
      <p:sp>
        <p:nvSpPr>
          <p:cNvPr id="143366" name="AutoShape 6"/>
          <p:cNvSpPr>
            <a:spLocks noChangeArrowheads="1"/>
          </p:cNvSpPr>
          <p:nvPr/>
        </p:nvSpPr>
        <p:spPr bwMode="auto">
          <a:xfrm>
            <a:off x="685800" y="5102915"/>
            <a:ext cx="8153400" cy="1448441"/>
          </a:xfrm>
          <a:prstGeom prst="wedgeRectCallout">
            <a:avLst>
              <a:gd name="adj1" fmla="val 10671"/>
              <a:gd name="adj2" fmla="val -126333"/>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latin typeface="Rockwell"/>
                <a:cs typeface="Rockwell"/>
              </a:rPr>
              <a:t>In 1776, the American Revolution has just started; The colonists did not wait to gain British recognition of their independence before creating new governments! </a:t>
            </a:r>
          </a:p>
        </p:txBody>
      </p:sp>
    </p:spTree>
    <p:extLst>
      <p:ext uri="{BB962C8B-B14F-4D97-AF65-F5344CB8AC3E}">
        <p14:creationId xmlns:p14="http://schemas.microsoft.com/office/powerpoint/2010/main" val="1463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 calcmode="lin" valueType="num">
                                      <p:cBhvr>
                                        <p:cTn id="7" dur="500" fill="hold"/>
                                        <p:tgtEl>
                                          <p:spTgt spid="143366"/>
                                        </p:tgtEl>
                                        <p:attrNameLst>
                                          <p:attrName>ppt_w</p:attrName>
                                        </p:attrNameLst>
                                      </p:cBhvr>
                                      <p:tavLst>
                                        <p:tav tm="0">
                                          <p:val>
                                            <p:fltVal val="0"/>
                                          </p:val>
                                        </p:tav>
                                        <p:tav tm="100000">
                                          <p:val>
                                            <p:strVal val="#ppt_w"/>
                                          </p:val>
                                        </p:tav>
                                      </p:tavLst>
                                    </p:anim>
                                    <p:anim calcmode="lin" valueType="num">
                                      <p:cBhvr>
                                        <p:cTn id="8" dur="500" fill="hold"/>
                                        <p:tgtEl>
                                          <p:spTgt spid="143366"/>
                                        </p:tgtEl>
                                        <p:attrNameLst>
                                          <p:attrName>ppt_h</p:attrName>
                                        </p:attrNameLst>
                                      </p:cBhvr>
                                      <p:tavLst>
                                        <p:tav tm="0">
                                          <p:val>
                                            <p:fltVal val="0"/>
                                          </p:val>
                                        </p:tav>
                                        <p:tav tm="100000">
                                          <p:val>
                                            <p:strVal val="#ppt_h"/>
                                          </p:val>
                                        </p:tav>
                                      </p:tavLst>
                                    </p:anim>
                                    <p:animEffect transition="in" filter="fade">
                                      <p:cBhvr>
                                        <p:cTn id="9" dur="500"/>
                                        <p:tgtEl>
                                          <p:spTgt spid="14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101</TotalTime>
  <Words>2067</Words>
  <Application>Microsoft Macintosh PowerPoint</Application>
  <PresentationFormat>On-screen Show (4:3)</PresentationFormat>
  <Paragraphs>208</Paragraphs>
  <Slides>36</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Default Theme</vt:lpstr>
      <vt:lpstr>Document</vt:lpstr>
      <vt:lpstr>PowerPoint Presentation</vt:lpstr>
      <vt:lpstr>5. Governing the New Nation-The Articles of Confederation</vt:lpstr>
      <vt:lpstr>AP Prompt</vt:lpstr>
      <vt:lpstr>Outline</vt:lpstr>
      <vt:lpstr>Thought Question…</vt:lpstr>
      <vt:lpstr>The war is over, now what?</vt:lpstr>
      <vt:lpstr>PowerPoint Presentation</vt:lpstr>
      <vt:lpstr>Changes to American Society </vt:lpstr>
      <vt:lpstr>Forming New Governments</vt:lpstr>
      <vt:lpstr>States Constitutions</vt:lpstr>
      <vt:lpstr>Pennsylvania </vt:lpstr>
      <vt:lpstr>Text Analysis</vt:lpstr>
      <vt:lpstr>Thoughts on Government-Adams</vt:lpstr>
      <vt:lpstr>Defining Republican Culture </vt:lpstr>
      <vt:lpstr>Articles of Confederation</vt:lpstr>
      <vt:lpstr>Articles of Confederation</vt:lpstr>
      <vt:lpstr>America after the Revolution</vt:lpstr>
      <vt:lpstr>The Articles of Confederation</vt:lpstr>
      <vt:lpstr>Major Features of the Articles</vt:lpstr>
      <vt:lpstr>Weaknesses of the Articles</vt:lpstr>
      <vt:lpstr>Successes of the Articles of Confederation</vt:lpstr>
      <vt:lpstr>PowerPoint Presentation</vt:lpstr>
      <vt:lpstr>PowerPoint Presentation</vt:lpstr>
      <vt:lpstr>Northwest Territory Legislation</vt:lpstr>
      <vt:lpstr>Economic Problems</vt:lpstr>
      <vt:lpstr>Debt, Taxes, &amp; Inflation</vt:lpstr>
      <vt:lpstr>PowerPoint Presentation</vt:lpstr>
      <vt:lpstr>Trade Problems under the Articles</vt:lpstr>
      <vt:lpstr>Foreign Policy Problems</vt:lpstr>
      <vt:lpstr>Shays’ Rebellion (1786-1787)</vt:lpstr>
      <vt:lpstr>PowerPoint Presentation</vt:lpstr>
      <vt:lpstr>How to Fix This?</vt:lpstr>
      <vt:lpstr>Economic Problems</vt:lpstr>
      <vt:lpstr>Toward a Constitution</vt:lpstr>
      <vt:lpstr>“Have We Fought for This?”</vt:lpstr>
      <vt:lpstr>AP Prompt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23</cp:revision>
  <dcterms:created xsi:type="dcterms:W3CDTF">2019-07-30T18:40:06Z</dcterms:created>
  <dcterms:modified xsi:type="dcterms:W3CDTF">2019-09-12T14:30:00Z</dcterms:modified>
</cp:coreProperties>
</file>