
<file path=[Content_Types].xml><?xml version="1.0" encoding="utf-8"?>
<Types xmlns="http://schemas.openxmlformats.org/package/2006/content-types">
  <Default Extension="xml" ContentType="application/xml"/>
  <Default Extension="wav" ContentType="audio/wav"/>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7"/>
  </p:notesMasterIdLst>
  <p:sldIdLst>
    <p:sldId id="257" r:id="rId2"/>
    <p:sldId id="256" r:id="rId3"/>
    <p:sldId id="258" r:id="rId4"/>
    <p:sldId id="260" r:id="rId5"/>
    <p:sldId id="261" r:id="rId6"/>
    <p:sldId id="264" r:id="rId7"/>
    <p:sldId id="266" r:id="rId8"/>
    <p:sldId id="265" r:id="rId9"/>
    <p:sldId id="262" r:id="rId10"/>
    <p:sldId id="267" r:id="rId11"/>
    <p:sldId id="263" r:id="rId12"/>
    <p:sldId id="268" r:id="rId13"/>
    <p:sldId id="269" r:id="rId14"/>
    <p:sldId id="270"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24" autoAdjust="0"/>
  </p:normalViewPr>
  <p:slideViewPr>
    <p:cSldViewPr snapToGrid="0" snapToObjects="1">
      <p:cViewPr varScale="1">
        <p:scale>
          <a:sx n="25" d="100"/>
          <a:sy n="25" d="100"/>
        </p:scale>
        <p:origin x="-65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28B63B-3C2A-EF46-AC9B-15C7EF1D73FB}" type="datetimeFigureOut">
              <a:rPr lang="en-US" smtClean="0"/>
              <a:t>10/4/19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D8175F-96C9-0041-A22E-93649C928AB9}" type="slidenum">
              <a:rPr lang="en-US" smtClean="0"/>
              <a:t>‹#›</a:t>
            </a:fld>
            <a:endParaRPr lang="en-US"/>
          </a:p>
        </p:txBody>
      </p:sp>
    </p:spTree>
    <p:extLst>
      <p:ext uri="{BB962C8B-B14F-4D97-AF65-F5344CB8AC3E}">
        <p14:creationId xmlns:p14="http://schemas.microsoft.com/office/powerpoint/2010/main" val="27415048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0938" y="692150"/>
            <a:ext cx="4556125" cy="3416300"/>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rPr>
              <a:t>Daniel Webster of Massachusetts answered Hayne in one of the most famous speeches in American history. The United States, Webster proclaimed, was not simply a compact of the states. It was a creation of the people, who had invested the Constitution and the national government with ultimate sovereignty. If a state disagreed with an action of the federal government, it had a right to sue in federal court or seek to amend the Constitution, but it had no right to nullify a federal law. That would inevitably lead to anarchy and civil war. It was delusion and folly to think that Americans could have </a:t>
            </a:r>
            <a:r>
              <a:rPr lang="ja-JP" altLang="en-US" dirty="0">
                <a:latin typeface="Times New Roman" charset="0"/>
              </a:rPr>
              <a:t>“</a:t>
            </a:r>
            <a:r>
              <a:rPr lang="en-US" dirty="0">
                <a:latin typeface="Times New Roman" charset="0"/>
              </a:rPr>
              <a:t>Liberty first and Union afterwards,</a:t>
            </a:r>
            <a:r>
              <a:rPr lang="ja-JP" altLang="en-US" dirty="0">
                <a:latin typeface="Times New Roman" charset="0"/>
              </a:rPr>
              <a:t>”</a:t>
            </a:r>
            <a:r>
              <a:rPr lang="en-US" dirty="0">
                <a:latin typeface="Times New Roman" charset="0"/>
              </a:rPr>
              <a:t> Webster declared. </a:t>
            </a:r>
            <a:r>
              <a:rPr lang="ja-JP" altLang="en-US" dirty="0">
                <a:latin typeface="Times New Roman" charset="0"/>
              </a:rPr>
              <a:t>“</a:t>
            </a:r>
            <a:r>
              <a:rPr lang="en-US" dirty="0">
                <a:latin typeface="Times New Roman" charset="0"/>
              </a:rPr>
              <a:t>Liberty and Union, now and forever, one and inseparable.</a:t>
            </a:r>
            <a:r>
              <a:rPr lang="ja-JP" altLang="en-US" dirty="0">
                <a:latin typeface="Times New Roman" charset="0"/>
              </a:rPr>
              <a:t>”</a:t>
            </a:r>
            <a:endParaRPr lang="en-US" dirty="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246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19B7507-1ECE-47FD-B506-CCF9056AB6F1}" type="slidenum">
              <a:rPr lang="en-US" altLang="en-US" sz="1200" smtClean="0"/>
              <a:pPr/>
              <a:t>10</a:t>
            </a:fld>
            <a:endParaRPr lang="en-US" alt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a:buFontTx/>
              <a:buChar char="•"/>
            </a:pPr>
            <a:r>
              <a:rPr lang="en-US" altLang="en-US" smtClean="0"/>
              <a:t>The Tariff of Abominations continued to rankle hot-blooded South Carolinians</a:t>
            </a:r>
          </a:p>
          <a:p>
            <a:pPr lvl="1">
              <a:buFontTx/>
              <a:buChar char="•"/>
            </a:pPr>
            <a:r>
              <a:rPr lang="en-US" altLang="en-US" smtClean="0"/>
              <a:t>They saw it as not only being economically damaging in the short run, but also as a possible wedge for later federal interference with slavery in the Southern states</a:t>
            </a:r>
          </a:p>
          <a:p>
            <a:pPr lvl="1">
              <a:buFontTx/>
              <a:buChar char="•"/>
            </a:pPr>
            <a:r>
              <a:rPr lang="en-US" altLang="en-US" smtClean="0"/>
              <a:t>The nullifiers -known as “nullies” - tried strenuously to muster the necessary 2/3 vote for nullification in the South Carolina legislature</a:t>
            </a:r>
          </a:p>
          <a:p>
            <a:pPr lvl="1">
              <a:buFontTx/>
              <a:buChar char="•"/>
            </a:pPr>
            <a:r>
              <a:rPr lang="en-US" altLang="en-US" smtClean="0"/>
              <a:t>The measure was blocked by a minority of Unionists who were scorned as “submission men”</a:t>
            </a:r>
          </a:p>
          <a:p>
            <a:pPr>
              <a:buFontTx/>
              <a:buChar char="•"/>
            </a:pPr>
            <a:r>
              <a:rPr lang="en-US" altLang="en-US" smtClean="0"/>
              <a:t>Congress touched off the fuse of this bomb by passing the Tariff of 1832</a:t>
            </a:r>
          </a:p>
          <a:p>
            <a:pPr lvl="1">
              <a:buFontTx/>
              <a:buChar char="•"/>
            </a:pPr>
            <a:r>
              <a:rPr lang="en-US" altLang="en-US" smtClean="0"/>
              <a:t>The measure failed to lower rates to levels demanded by the South</a:t>
            </a:r>
          </a:p>
          <a:p>
            <a:pPr lvl="1">
              <a:buFontTx/>
              <a:buChar char="•"/>
            </a:pPr>
            <a:r>
              <a:rPr lang="en-US" altLang="en-US" smtClean="0"/>
              <a:t>The measure did pare away the worst of the “abominations” of 1828, and it did lower the imports to about the level of the more moderate Tariff of 1824</a:t>
            </a:r>
          </a:p>
          <a:p>
            <a:pPr lvl="2">
              <a:buFontTx/>
              <a:buChar char="•"/>
            </a:pPr>
            <a:r>
              <a:rPr lang="en-US" altLang="en-US" smtClean="0"/>
              <a:t>A 10% reduction to roughly 35% duties</a:t>
            </a:r>
          </a:p>
          <a:p>
            <a:pPr lvl="1">
              <a:buFontTx/>
              <a:buChar char="•"/>
            </a:pPr>
            <a:r>
              <a:rPr lang="en-US" altLang="en-US" smtClean="0"/>
              <a:t>The law was still protective and to the South, it suggested a permanent condition.</a:t>
            </a:r>
          </a:p>
          <a:p>
            <a:pPr>
              <a:buFontTx/>
              <a:buChar char="•"/>
            </a:pPr>
            <a:r>
              <a:rPr lang="en-US" altLang="en-US" smtClean="0"/>
              <a:t>Nullies in SC were ready for drastic action.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602A86F-7B86-4230-AC68-87B21B2EF0E4}" type="slidenum">
              <a:rPr lang="en-US" altLang="en-US" sz="1200" smtClean="0"/>
              <a:pPr/>
              <a:t>12</a:t>
            </a:fld>
            <a:endParaRPr lang="en-US" alt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a:buFontTx/>
              <a:buChar char="•"/>
            </a:pPr>
            <a:r>
              <a:rPr lang="en-US" altLang="en-US" dirty="0" smtClean="0"/>
              <a:t>President/General Jackson reacted to the South Carolina convention in anger.</a:t>
            </a:r>
          </a:p>
          <a:p>
            <a:pPr lvl="1">
              <a:buFontTx/>
              <a:buChar char="•"/>
            </a:pPr>
            <a:r>
              <a:rPr lang="en-US" altLang="en-US" dirty="0" smtClean="0"/>
              <a:t>Hating Calhoun and pledging to uphold the Union, Jackson privately threatened to hang the nullifiers.</a:t>
            </a:r>
          </a:p>
          <a:p>
            <a:pPr lvl="1">
              <a:buFontTx/>
              <a:buChar char="•"/>
            </a:pPr>
            <a:r>
              <a:rPr lang="en-US" altLang="en-US" dirty="0" smtClean="0"/>
              <a:t>He dispatched modest naval and military reinforcements to SC and quietly put together a sizable army.</a:t>
            </a:r>
          </a:p>
          <a:p>
            <a:pPr lvl="1">
              <a:buFontTx/>
              <a:buChar char="•"/>
            </a:pPr>
            <a:r>
              <a:rPr lang="en-US" altLang="en-US" dirty="0" smtClean="0"/>
              <a:t>He issued a proclamation against nullification </a:t>
            </a:r>
          </a:p>
          <a:p>
            <a:pPr lvl="2">
              <a:spcBef>
                <a:spcPct val="0"/>
              </a:spcBef>
            </a:pPr>
            <a:r>
              <a:rPr lang="en-US" altLang="en-US" dirty="0" smtClean="0">
                <a:solidFill>
                  <a:srgbClr val="000000"/>
                </a:solidFill>
              </a:rPr>
              <a:t>I consider, then, the power to annul a law of the United States, assumed</a:t>
            </a:r>
            <a:r>
              <a:rPr lang="en-US" altLang="en-US" dirty="0" smtClean="0"/>
              <a:t> </a:t>
            </a:r>
            <a:r>
              <a:rPr lang="en-US" altLang="en-US" dirty="0" smtClean="0">
                <a:solidFill>
                  <a:srgbClr val="000000"/>
                </a:solidFill>
              </a:rPr>
              <a:t>by one State, incompatible with the existence of the Union, contradicted expressly by the letter of the Constitution, unauthorized by its spirit, inconsistent with every principle on which it was founded, and destructive of the great object to which it was formed. - Andrew Jackson</a:t>
            </a:r>
            <a:endParaRPr lang="en-US" altLang="en-US" dirty="0" smtClean="0"/>
          </a:p>
          <a:p>
            <a:pPr lvl="1">
              <a:spcBef>
                <a:spcPct val="0"/>
              </a:spcBef>
              <a:buFontTx/>
              <a:buChar char="•"/>
            </a:pPr>
            <a:r>
              <a:rPr lang="en-US" altLang="en-US" dirty="0" smtClean="0"/>
              <a:t>SC governor Robert Hayne responded with a counter-proclamation asserting South Carolina’s rights.</a:t>
            </a:r>
          </a:p>
          <a:p>
            <a:pPr>
              <a:spcBef>
                <a:spcPct val="0"/>
              </a:spcBef>
              <a:buFontTx/>
              <a:buChar char="•"/>
            </a:pPr>
            <a:r>
              <a:rPr lang="en-US" altLang="en-US" dirty="0" smtClean="0"/>
              <a:t>In order to avoid a civil war, one side would have to surrender, or both would have to compromise.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73897CD-FB16-450B-8CB5-E66EE722D74F}" type="slidenum">
              <a:rPr lang="en-US" altLang="en-US" sz="1200" smtClean="0"/>
              <a:pPr/>
              <a:t>13</a:t>
            </a:fld>
            <a:endParaRPr lang="en-US" altLang="en-US" sz="12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609600" y="4191000"/>
            <a:ext cx="5715000" cy="4419600"/>
          </a:xfrm>
          <a:noFill/>
        </p:spPr>
        <p:txBody>
          <a:bodyPr/>
          <a:lstStyle/>
          <a:p>
            <a:pPr>
              <a:spcBef>
                <a:spcPct val="0"/>
              </a:spcBef>
              <a:buFontTx/>
              <a:buChar char="•"/>
            </a:pPr>
            <a:r>
              <a:rPr kumimoji="0" lang="en-US" altLang="en-US" dirty="0" smtClean="0">
                <a:latin typeface="Times New Roman" pitchFamily="18" charset="0"/>
              </a:rPr>
              <a:t>Clay an old foe of Jackson who had no desire to see his old enemy win new support by crushing the Carolinians and getting Calhoun’s head.</a:t>
            </a:r>
          </a:p>
          <a:p>
            <a:pPr lvl="1">
              <a:spcBef>
                <a:spcPct val="0"/>
              </a:spcBef>
              <a:buFontTx/>
              <a:buChar char="•"/>
            </a:pPr>
            <a:r>
              <a:rPr kumimoji="0" lang="en-US" altLang="en-US" dirty="0" smtClean="0">
                <a:latin typeface="Times New Roman" pitchFamily="18" charset="0"/>
              </a:rPr>
              <a:t>Clay used his influence to broker a compromise bill that would gradually reduce the Tariff of 1832 by about 10% over a period of 8 years.</a:t>
            </a:r>
          </a:p>
          <a:p>
            <a:pPr lvl="1">
              <a:spcBef>
                <a:spcPct val="0"/>
              </a:spcBef>
              <a:buFontTx/>
              <a:buChar char="•"/>
            </a:pPr>
            <a:r>
              <a:rPr kumimoji="0" lang="en-US" altLang="en-US" dirty="0" smtClean="0">
                <a:latin typeface="Times New Roman" pitchFamily="18" charset="0"/>
              </a:rPr>
              <a:t>That would lower the rate to the mildly protective level of the 1816 tariff - about 20% to 25% on the value of dutiable goods.</a:t>
            </a:r>
          </a:p>
          <a:p>
            <a:pPr>
              <a:spcBef>
                <a:spcPct val="0"/>
              </a:spcBef>
              <a:buFontTx/>
              <a:buChar char="•"/>
            </a:pPr>
            <a:r>
              <a:rPr kumimoji="0" lang="en-US" altLang="en-US" dirty="0" smtClean="0">
                <a:latin typeface="Times New Roman" pitchFamily="18" charset="0"/>
              </a:rPr>
              <a:t>The measure squeezed through Congress after bitter debate.</a:t>
            </a:r>
          </a:p>
          <a:p>
            <a:pPr lvl="1">
              <a:spcBef>
                <a:spcPct val="0"/>
              </a:spcBef>
              <a:buFontTx/>
              <a:buChar char="•"/>
            </a:pPr>
            <a:r>
              <a:rPr kumimoji="0" lang="en-US" altLang="en-US" dirty="0" smtClean="0">
                <a:latin typeface="Times New Roman" pitchFamily="18" charset="0"/>
              </a:rPr>
              <a:t>Strongest opposition came from New England</a:t>
            </a:r>
          </a:p>
          <a:p>
            <a:pPr lvl="1">
              <a:spcBef>
                <a:spcPct val="0"/>
              </a:spcBef>
              <a:buFontTx/>
              <a:buChar char="•"/>
            </a:pPr>
            <a:r>
              <a:rPr kumimoji="0" lang="en-US" altLang="en-US" dirty="0" smtClean="0">
                <a:latin typeface="Times New Roman" pitchFamily="18" charset="0"/>
              </a:rPr>
              <a:t>Calhoun and the Southern states favored the compromise so Jackson would not have to use guns and ropes in SC</a:t>
            </a:r>
          </a:p>
          <a:p>
            <a:pPr>
              <a:spcBef>
                <a:spcPct val="0"/>
              </a:spcBef>
              <a:buFontTx/>
              <a:buChar char="•"/>
            </a:pPr>
            <a:r>
              <a:rPr kumimoji="0" lang="en-US" altLang="en-US" dirty="0" smtClean="0">
                <a:latin typeface="Times New Roman" pitchFamily="18" charset="0"/>
              </a:rPr>
              <a:t>In a face-saving move, Congress passed the Force Bill (AKA in the South as the Bloody Bill), authorizing the President to use the army and navy, if necessary, to collect federal tariff duties </a:t>
            </a:r>
          </a:p>
          <a:p>
            <a:pPr>
              <a:spcBef>
                <a:spcPct val="0"/>
              </a:spcBef>
              <a:buFontTx/>
              <a:buChar char="•"/>
            </a:pPr>
            <a:r>
              <a:rPr kumimoji="0" lang="en-US" altLang="en-US" dirty="0" smtClean="0">
                <a:latin typeface="Times New Roman" pitchFamily="18" charset="0"/>
              </a:rPr>
              <a:t>Militant South Carolinians welcomed the opportunity to get out trouble without losing face</a:t>
            </a:r>
          </a:p>
          <a:p>
            <a:pPr lvl="1">
              <a:spcBef>
                <a:spcPct val="0"/>
              </a:spcBef>
              <a:buFontTx/>
              <a:buChar char="•"/>
            </a:pPr>
            <a:r>
              <a:rPr kumimoji="0" lang="en-US" altLang="en-US" dirty="0" smtClean="0">
                <a:latin typeface="Times New Roman" pitchFamily="18" charset="0"/>
              </a:rPr>
              <a:t>No other Southern state had come to their defense, though VA &amp; GA thought about it</a:t>
            </a:r>
          </a:p>
          <a:p>
            <a:pPr lvl="1">
              <a:spcBef>
                <a:spcPct val="0"/>
              </a:spcBef>
              <a:buFontTx/>
              <a:buChar char="•"/>
            </a:pPr>
            <a:r>
              <a:rPr kumimoji="0" lang="en-US" altLang="en-US" dirty="0" smtClean="0">
                <a:latin typeface="Times New Roman" pitchFamily="18" charset="0"/>
              </a:rPr>
              <a:t>The Unionist minority in SC was prepared to go to civil war over the issue</a:t>
            </a:r>
          </a:p>
          <a:p>
            <a:pPr lvl="1">
              <a:spcBef>
                <a:spcPct val="0"/>
              </a:spcBef>
              <a:buFontTx/>
              <a:buChar char="•"/>
            </a:pPr>
            <a:r>
              <a:rPr kumimoji="0" lang="en-US" altLang="en-US" dirty="0" smtClean="0">
                <a:latin typeface="Times New Roman" pitchFamily="18" charset="0"/>
              </a:rPr>
              <a:t>Faced with civil war and invasion by the feds., the Columbia Convention met again and revoked the ordinance of nullification, though not without proclaiming the unnecessary Force Bill nullified.</a:t>
            </a:r>
          </a:p>
          <a:p>
            <a:pPr>
              <a:spcBef>
                <a:spcPct val="0"/>
              </a:spcBef>
              <a:buFontTx/>
              <a:buChar char="•"/>
            </a:pPr>
            <a:endParaRPr kumimoji="0" lang="en-US" altLang="en-US"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7B0BE61-CD1C-48AF-A33A-148C73F51645}" type="slidenum">
              <a:rPr lang="en-US" altLang="en-US" sz="1200" smtClean="0"/>
              <a:pPr/>
              <a:t>14</a:t>
            </a:fld>
            <a:endParaRPr lang="en-US" alt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a:buFontTx/>
              <a:buChar char="•"/>
            </a:pPr>
            <a:r>
              <a:rPr lang="en-US" altLang="en-US" smtClean="0"/>
              <a:t>Old Hickory was strangely silent on the Southern Grievances</a:t>
            </a:r>
          </a:p>
          <a:p>
            <a:pPr>
              <a:buFontTx/>
              <a:buChar char="•"/>
            </a:pPr>
            <a:r>
              <a:rPr lang="en-US" altLang="en-US" smtClean="0"/>
              <a:t>States rights leaders, at a Jefferson Day banquet in 1830, hoped to get Jackson to come out publicly on the side of nullification</a:t>
            </a:r>
          </a:p>
          <a:p>
            <a:pPr lvl="1">
              <a:buFontTx/>
              <a:buChar char="•"/>
            </a:pPr>
            <a:r>
              <a:rPr lang="en-US" altLang="en-US" smtClean="0"/>
              <a:t>They proposed a series of toasts to Jefferson - a longtime foe of centralization  - that would lean toward states’ rights and nullification</a:t>
            </a:r>
          </a:p>
          <a:p>
            <a:pPr lvl="1">
              <a:buFontTx/>
              <a:buChar char="•"/>
            </a:pPr>
            <a:r>
              <a:rPr lang="en-US" altLang="en-US" smtClean="0"/>
              <a:t>They thought Jackson the Southerner would speak out for states’ rights</a:t>
            </a:r>
          </a:p>
          <a:p>
            <a:pPr lvl="1">
              <a:buFontTx/>
              <a:buChar char="•"/>
            </a:pPr>
            <a:r>
              <a:rPr lang="en-US" altLang="en-US" smtClean="0"/>
              <a:t>Jackson was forewarned about the plan and carefully prepared his response</a:t>
            </a:r>
          </a:p>
          <a:p>
            <a:pPr lvl="2">
              <a:buFontTx/>
              <a:buChar char="•"/>
            </a:pPr>
            <a:r>
              <a:rPr lang="en-US" altLang="en-US" smtClean="0"/>
              <a:t>He waited for the proper moment then rose to his feet, stood straight upright, fixed his eyes on Calhoun (their relationship now strained) and dramatically proclaimed, “Our Union: It must be preserved!”</a:t>
            </a:r>
          </a:p>
          <a:p>
            <a:pPr lvl="2">
              <a:buFontTx/>
              <a:buChar char="•"/>
            </a:pPr>
            <a:r>
              <a:rPr lang="en-US" altLang="en-US" smtClean="0"/>
              <a:t>The Southerners were stunned - Calhoun weakly replied, “The Union, next to our liberty, most dear!”</a:t>
            </a:r>
          </a:p>
          <a:p>
            <a:pPr lvl="2">
              <a:buFontTx/>
              <a:buChar char="•"/>
            </a:pPr>
            <a:r>
              <a:rPr lang="en-US" altLang="en-US" smtClean="0"/>
              <a:t>Party over!</a:t>
            </a:r>
          </a:p>
          <a:p>
            <a:pPr lvl="1">
              <a:buFontTx/>
              <a:buChar char="•"/>
            </a:pPr>
            <a:r>
              <a:rPr lang="en-US" altLang="en-US" smtClean="0"/>
              <a:t>In two years time, Jackson would use the threat of force to rein in the states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D8175F-96C9-0041-A22E-93649C928AB9}" type="slidenum">
              <a:rPr lang="en-US" smtClean="0"/>
              <a:t>15</a:t>
            </a:fld>
            <a:endParaRPr lang="en-US"/>
          </a:p>
        </p:txBody>
      </p:sp>
    </p:spTree>
    <p:extLst>
      <p:ext uri="{BB962C8B-B14F-4D97-AF65-F5344CB8AC3E}">
        <p14:creationId xmlns:p14="http://schemas.microsoft.com/office/powerpoint/2010/main" val="3974302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10/4/19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10/4/19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10/4/19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10/4/19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hyperlink" Target="https://www.youtube.com/watch?v=G9ZzngA5YMU" TargetMode="External"/><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audio" Target="../media/audio1.wav"/><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audio" Target="../media/audio2.wav"/><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a:t> I consider, then, the power to annul a law of the United States, assumed by one State, incompatible with the existence of the Union, contradicted expressly by the letter of the Constitution, unauthorized by its spirit, inconsistent with every principle on which it was founded, and destructive of the great object to which it was formed. - Andrew Jackson</a:t>
            </a:r>
          </a:p>
          <a:p>
            <a:pPr marL="0" indent="0" algn="ctr">
              <a:buNone/>
            </a:pPr>
            <a:endParaRPr lang="en-US" dirty="0"/>
          </a:p>
        </p:txBody>
      </p:sp>
    </p:spTree>
    <p:extLst>
      <p:ext uri="{BB962C8B-B14F-4D97-AF65-F5344CB8AC3E}">
        <p14:creationId xmlns:p14="http://schemas.microsoft.com/office/powerpoint/2010/main" val="81625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noAutofit/>
          </a:bodyPr>
          <a:lstStyle/>
          <a:p>
            <a:pPr>
              <a:defRPr/>
            </a:pPr>
            <a:r>
              <a:rPr lang="en-US" sz="3600" dirty="0" smtClean="0">
                <a:solidFill>
                  <a:srgbClr val="FFFFFF"/>
                </a:solidFill>
              </a:rPr>
              <a:t>Many in South Carolina viewed the “Tariff of Abominations” as a wedge for federal interference</a:t>
            </a:r>
          </a:p>
          <a:p>
            <a:pPr>
              <a:defRPr/>
            </a:pPr>
            <a:r>
              <a:rPr lang="en-US" sz="3600" dirty="0" smtClean="0">
                <a:solidFill>
                  <a:srgbClr val="FFFFFF"/>
                </a:solidFill>
              </a:rPr>
              <a:t>Updated Tariff of 1832 fell short of meeting Southern demands for lower rates</a:t>
            </a:r>
          </a:p>
          <a:p>
            <a:pPr marL="822960" lvl="1" indent="-457200">
              <a:defRPr/>
            </a:pPr>
            <a:r>
              <a:rPr lang="en-US" sz="3200" dirty="0" smtClean="0">
                <a:solidFill>
                  <a:srgbClr val="FFFFFF"/>
                </a:solidFill>
              </a:rPr>
              <a:t>Touched off new nullification crisis</a:t>
            </a:r>
          </a:p>
        </p:txBody>
      </p:sp>
      <p:sp>
        <p:nvSpPr>
          <p:cNvPr id="22530"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hlinkClick r:id="rId4"/>
              </a:rPr>
              <a:t>Nullification Crisis </a:t>
            </a:r>
            <a:r>
              <a:rPr lang="en-US" dirty="0" smtClean="0"/>
              <a:t>over Tariff of 1828 and 1832</a:t>
            </a:r>
          </a:p>
        </p:txBody>
      </p:sp>
    </p:spTree>
    <p:custDataLst>
      <p:tags r:id="rId1"/>
    </p:custDataLst>
    <p:extLst>
      <p:ext uri="{BB962C8B-B14F-4D97-AF65-F5344CB8AC3E}">
        <p14:creationId xmlns:p14="http://schemas.microsoft.com/office/powerpoint/2010/main" val="628246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outhern AssTocracy.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496" b="-21407"/>
          <a:stretch/>
        </p:blipFill>
        <p:spPr>
          <a:xfrm>
            <a:off x="457200" y="0"/>
            <a:ext cx="8229600" cy="7690573"/>
          </a:xfrm>
        </p:spPr>
      </p:pic>
    </p:spTree>
    <p:extLst>
      <p:ext uri="{BB962C8B-B14F-4D97-AF65-F5344CB8AC3E}">
        <p14:creationId xmlns:p14="http://schemas.microsoft.com/office/powerpoint/2010/main" val="15396156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normAutofit lnSpcReduction="10000"/>
          </a:bodyPr>
          <a:lstStyle/>
          <a:p>
            <a:pPr>
              <a:defRPr/>
            </a:pPr>
            <a:r>
              <a:rPr lang="en-US" sz="4000" dirty="0" smtClean="0"/>
              <a:t>Jackson prepared to respond with force</a:t>
            </a:r>
          </a:p>
          <a:p>
            <a:pPr>
              <a:defRPr/>
            </a:pPr>
            <a:r>
              <a:rPr lang="en-US" sz="4000" dirty="0" smtClean="0"/>
              <a:t>South Carolina initially refused to back down</a:t>
            </a:r>
          </a:p>
          <a:p>
            <a:pPr>
              <a:defRPr/>
            </a:pPr>
            <a:r>
              <a:rPr lang="en-US" sz="4000" dirty="0" smtClean="0"/>
              <a:t>If no compromise was reached, it would mean civil war</a:t>
            </a:r>
          </a:p>
        </p:txBody>
      </p:sp>
      <p:sp>
        <p:nvSpPr>
          <p:cNvPr id="24578" name="Rectangle 2"/>
          <p:cNvSpPr>
            <a:spLocks noGrp="1" noChangeArrowheads="1"/>
          </p:cNvSpPr>
          <p:nvPr>
            <p:ph type="title"/>
          </p:nvPr>
        </p:nvSpPr>
        <p:spPr/>
        <p:txBody>
          <a:bodyPr/>
          <a:lstStyle/>
          <a:p>
            <a:pPr eaLnBrk="1" fontAlgn="auto" hangingPunct="1">
              <a:spcAft>
                <a:spcPts val="0"/>
              </a:spcAft>
              <a:defRPr/>
            </a:pPr>
            <a:r>
              <a:rPr lang="en-US" dirty="0" smtClean="0"/>
              <a:t>Jackson’s Reaction</a:t>
            </a:r>
          </a:p>
        </p:txBody>
      </p:sp>
    </p:spTree>
    <p:custDataLst>
      <p:tags r:id="rId1"/>
    </p:custDataLst>
    <p:extLst>
      <p:ext uri="{BB962C8B-B14F-4D97-AF65-F5344CB8AC3E}">
        <p14:creationId xmlns:p14="http://schemas.microsoft.com/office/powerpoint/2010/main" val="659211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anim to="" calcmode="lin" valueType="num">
                                      <p:cBhvr>
                                        <p:cTn id="7" dur="1" fill="hold"/>
                                        <p:tgtEl>
                                          <p:spTgt spid="53251">
                                            <p:txEl>
                                              <p:pRg st="0" end="0"/>
                                            </p:txEl>
                                          </p:spTgt>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4" name="RICOCHET.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3251">
                                            <p:txEl>
                                              <p:pRg st="1" end="1"/>
                                            </p:txEl>
                                          </p:spTgt>
                                        </p:tgtEl>
                                        <p:attrNameLst>
                                          <p:attrName>style.visibility</p:attrName>
                                        </p:attrNameLst>
                                      </p:cBhvr>
                                      <p:to>
                                        <p:strVal val="visible"/>
                                      </p:to>
                                    </p:set>
                                    <p:anim to="" calcmode="lin" valueType="num">
                                      <p:cBhvr>
                                        <p:cTn id="12" dur="1" fill="hold"/>
                                        <p:tgtEl>
                                          <p:spTgt spid="53251">
                                            <p:txEl>
                                              <p:pRg st="1" end="1"/>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RICOCHET.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53251">
                                            <p:txEl>
                                              <p:pRg st="2" end="2"/>
                                            </p:txEl>
                                          </p:spTgt>
                                        </p:tgtEl>
                                        <p:attrNameLst>
                                          <p:attrName>style.visibility</p:attrName>
                                        </p:attrNameLst>
                                      </p:cBhvr>
                                      <p:to>
                                        <p:strVal val="visible"/>
                                      </p:to>
                                    </p:set>
                                    <p:anim to="" calcmode="lin" valueType="num">
                                      <p:cBhvr>
                                        <p:cTn id="17" dur="1" fill="hold"/>
                                        <p:tgtEl>
                                          <p:spTgt spid="53251">
                                            <p:txEl>
                                              <p:pRg st="2" end="2"/>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RICOCH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0" y="1447800"/>
            <a:ext cx="9144000" cy="5410200"/>
          </a:xfrm>
        </p:spPr>
        <p:txBody>
          <a:bodyPr>
            <a:noAutofit/>
          </a:bodyPr>
          <a:lstStyle/>
          <a:p>
            <a:pPr>
              <a:defRPr/>
            </a:pPr>
            <a:r>
              <a:rPr lang="en-US" sz="3200" dirty="0" smtClean="0"/>
              <a:t>Brokered by Sen. Henry Clay (KY)</a:t>
            </a:r>
          </a:p>
          <a:p>
            <a:pPr>
              <a:defRPr/>
            </a:pPr>
            <a:r>
              <a:rPr lang="en-US" sz="3200" dirty="0" smtClean="0">
                <a:solidFill>
                  <a:srgbClr val="FFFFFF"/>
                </a:solidFill>
              </a:rPr>
              <a:t>Known as the “Olive Branch and the Sword”</a:t>
            </a:r>
          </a:p>
          <a:p>
            <a:pPr marL="720408" lvl="1" indent="-457200">
              <a:defRPr/>
            </a:pPr>
            <a:r>
              <a:rPr lang="en-US" sz="3000" dirty="0" smtClean="0">
                <a:solidFill>
                  <a:srgbClr val="FFFFFF"/>
                </a:solidFill>
              </a:rPr>
              <a:t>Gradually reduced rates by 10% over 8 years </a:t>
            </a:r>
            <a:r>
              <a:rPr lang="en-US" sz="3000" dirty="0" smtClean="0"/>
              <a:t>- addressing SC demands</a:t>
            </a:r>
          </a:p>
          <a:p>
            <a:pPr marL="1052195" lvl="2" indent="-457200">
              <a:defRPr/>
            </a:pPr>
            <a:r>
              <a:rPr lang="en-US" sz="2800" dirty="0" smtClean="0"/>
              <a:t>Hotly debated but passed 2/20/1833</a:t>
            </a:r>
          </a:p>
          <a:p>
            <a:pPr marL="720408" lvl="1" indent="-457200">
              <a:defRPr/>
            </a:pPr>
            <a:r>
              <a:rPr lang="en-US" sz="3000" dirty="0" smtClean="0"/>
              <a:t>The face-saving “Force Bill” by Congress</a:t>
            </a:r>
          </a:p>
          <a:p>
            <a:pPr marL="1097597" lvl="2" indent="-457200">
              <a:defRPr/>
            </a:pPr>
            <a:r>
              <a:rPr lang="en-US" sz="2600" dirty="0" smtClean="0"/>
              <a:t>Authorized force to collect duties</a:t>
            </a:r>
          </a:p>
          <a:p>
            <a:pPr marL="0" indent="0" algn="ctr">
              <a:buNone/>
              <a:defRPr/>
            </a:pPr>
            <a:r>
              <a:rPr lang="en-US" sz="3200" dirty="0" smtClean="0"/>
              <a:t>SC </a:t>
            </a:r>
            <a:r>
              <a:rPr lang="en-US" sz="3200" dirty="0" smtClean="0"/>
              <a:t>able to back away with dignity</a:t>
            </a:r>
          </a:p>
        </p:txBody>
      </p:sp>
      <p:sp>
        <p:nvSpPr>
          <p:cNvPr id="25602" name="Rectangle 2"/>
          <p:cNvSpPr>
            <a:spLocks noGrp="1" noChangeArrowheads="1"/>
          </p:cNvSpPr>
          <p:nvPr>
            <p:ph type="title"/>
          </p:nvPr>
        </p:nvSpPr>
        <p:spPr>
          <a:xfrm>
            <a:off x="0" y="0"/>
            <a:ext cx="9144000" cy="1249703"/>
          </a:xfrm>
        </p:spPr>
        <p:txBody>
          <a:bodyPr>
            <a:normAutofit/>
          </a:bodyPr>
          <a:lstStyle/>
          <a:p>
            <a:pPr eaLnBrk="1" fontAlgn="auto" hangingPunct="1">
              <a:spcAft>
                <a:spcPts val="0"/>
              </a:spcAft>
              <a:defRPr/>
            </a:pPr>
            <a:r>
              <a:rPr lang="en-US" dirty="0" smtClean="0"/>
              <a:t>The Compromise Tariff of 1833</a:t>
            </a:r>
          </a:p>
        </p:txBody>
      </p:sp>
    </p:spTree>
    <p:custDataLst>
      <p:tags r:id="rId1"/>
    </p:custDataLst>
    <p:extLst>
      <p:ext uri="{BB962C8B-B14F-4D97-AF65-F5344CB8AC3E}">
        <p14:creationId xmlns:p14="http://schemas.microsoft.com/office/powerpoint/2010/main" val="1551219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anim to="" calcmode="lin" valueType="num">
                                      <p:cBhvr>
                                        <p:cTn id="7" dur="1" fill="hold"/>
                                        <p:tgtEl>
                                          <p:spTgt spid="55299">
                                            <p:txEl>
                                              <p:pRg st="0" end="0"/>
                                            </p:txEl>
                                          </p:spTgt>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5299">
                                            <p:txEl>
                                              <p:pRg st="1" end="1"/>
                                            </p:txEl>
                                          </p:spTgt>
                                        </p:tgtEl>
                                        <p:attrNameLst>
                                          <p:attrName>style.visibility</p:attrName>
                                        </p:attrNameLst>
                                      </p:cBhvr>
                                      <p:to>
                                        <p:strVal val="visible"/>
                                      </p:to>
                                    </p:set>
                                    <p:anim to="" calcmode="lin" valueType="num">
                                      <p:cBhvr>
                                        <p:cTn id="12" dur="1" fill="hold"/>
                                        <p:tgtEl>
                                          <p:spTgt spid="55299">
                                            <p:txEl>
                                              <p:pRg st="1" end="1"/>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par>
                                <p:cTn id="13" presetID="24" presetClass="entr" presetSubtype="0" fill="hold" grpId="0" nodeType="withEffect">
                                  <p:stCondLst>
                                    <p:cond delay="0"/>
                                  </p:stCondLst>
                                  <p:childTnLst>
                                    <p:set>
                                      <p:cBhvr>
                                        <p:cTn id="14" dur="1" fill="hold">
                                          <p:stCondLst>
                                            <p:cond delay="499"/>
                                          </p:stCondLst>
                                        </p:cTn>
                                        <p:tgtEl>
                                          <p:spTgt spid="55299">
                                            <p:txEl>
                                              <p:pRg st="2" end="2"/>
                                            </p:txEl>
                                          </p:spTgt>
                                        </p:tgtEl>
                                        <p:attrNameLst>
                                          <p:attrName>style.visibility</p:attrName>
                                        </p:attrNameLst>
                                      </p:cBhvr>
                                      <p:to>
                                        <p:strVal val="visible"/>
                                      </p:to>
                                    </p:set>
                                    <p:anim to="" calcmode="lin" valueType="num">
                                      <p:cBhvr>
                                        <p:cTn id="15" dur="1" fill="hold"/>
                                        <p:tgtEl>
                                          <p:spTgt spid="55299">
                                            <p:txEl>
                                              <p:pRg st="2" end="2"/>
                                            </p:txEl>
                                          </p:spTgt>
                                        </p:tgtEl>
                                        <p:attrNameLst>
                                          <p:attrName/>
                                        </p:attrNameLst>
                                      </p:cBhvr>
                                    </p:anim>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par>
                                <p:cTn id="16" presetID="24" presetClass="entr" presetSubtype="0" fill="hold" grpId="0" nodeType="withEffect">
                                  <p:stCondLst>
                                    <p:cond delay="0"/>
                                  </p:stCondLst>
                                  <p:childTnLst>
                                    <p:set>
                                      <p:cBhvr>
                                        <p:cTn id="17" dur="1" fill="hold">
                                          <p:stCondLst>
                                            <p:cond delay="499"/>
                                          </p:stCondLst>
                                        </p:cTn>
                                        <p:tgtEl>
                                          <p:spTgt spid="55299">
                                            <p:txEl>
                                              <p:pRg st="3" end="3"/>
                                            </p:txEl>
                                          </p:spTgt>
                                        </p:tgtEl>
                                        <p:attrNameLst>
                                          <p:attrName>style.visibility</p:attrName>
                                        </p:attrNameLst>
                                      </p:cBhvr>
                                      <p:to>
                                        <p:strVal val="visible"/>
                                      </p:to>
                                    </p:set>
                                    <p:anim to="" calcmode="lin" valueType="num">
                                      <p:cBhvr>
                                        <p:cTn id="18" dur="1" fill="hold"/>
                                        <p:tgtEl>
                                          <p:spTgt spid="55299">
                                            <p:txEl>
                                              <p:pRg st="3" end="3"/>
                                            </p:txEl>
                                          </p:spTgt>
                                        </p:tgtEl>
                                        <p:attrNameLst>
                                          <p:attrName/>
                                        </p:attrNameLst>
                                      </p:cBhvr>
                                    </p:anim>
                                  </p:childTnLst>
                                  <p:subTnLst>
                                    <p:audio>
                                      <p:cMediaNode>
                                        <p:cTn display="0" masterRel="sameClick">
                                          <p:stCondLst>
                                            <p:cond evt="begin" delay="0">
                                              <p:tn val="16"/>
                                            </p:cond>
                                          </p:stCondLst>
                                          <p:endCondLst>
                                            <p:cond evt="onStopAudio" delay="0">
                                              <p:tgtEl>
                                                <p:sldTgt/>
                                              </p:tgtEl>
                                            </p:cond>
                                          </p:endCondLst>
                                        </p:cTn>
                                        <p:tgtEl>
                                          <p:sndTgt r:embed="rId4" name="CHIMES.WAV"/>
                                        </p:tgtEl>
                                      </p:cMediaNode>
                                    </p:audio>
                                  </p:subTnLst>
                                </p:cTn>
                              </p:par>
                              <p:par>
                                <p:cTn id="19" presetID="24" presetClass="entr" presetSubtype="0" fill="hold" grpId="0" nodeType="withEffect">
                                  <p:stCondLst>
                                    <p:cond delay="0"/>
                                  </p:stCondLst>
                                  <p:childTnLst>
                                    <p:set>
                                      <p:cBhvr>
                                        <p:cTn id="20" dur="1" fill="hold">
                                          <p:stCondLst>
                                            <p:cond delay="499"/>
                                          </p:stCondLst>
                                        </p:cTn>
                                        <p:tgtEl>
                                          <p:spTgt spid="55299">
                                            <p:txEl>
                                              <p:pRg st="4" end="4"/>
                                            </p:txEl>
                                          </p:spTgt>
                                        </p:tgtEl>
                                        <p:attrNameLst>
                                          <p:attrName>style.visibility</p:attrName>
                                        </p:attrNameLst>
                                      </p:cBhvr>
                                      <p:to>
                                        <p:strVal val="visible"/>
                                      </p:to>
                                    </p:set>
                                    <p:anim to="" calcmode="lin" valueType="num">
                                      <p:cBhvr>
                                        <p:cTn id="21" dur="1" fill="hold"/>
                                        <p:tgtEl>
                                          <p:spTgt spid="55299">
                                            <p:txEl>
                                              <p:pRg st="4" end="4"/>
                                            </p:txEl>
                                          </p:spTgt>
                                        </p:tgtEl>
                                        <p:attrNameLst>
                                          <p:attrName/>
                                        </p:attrNameLst>
                                      </p:cBhvr>
                                    </p:anim>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par>
                                <p:cTn id="22" presetID="24" presetClass="entr" presetSubtype="0" fill="hold" grpId="0" nodeType="withEffect">
                                  <p:stCondLst>
                                    <p:cond delay="0"/>
                                  </p:stCondLst>
                                  <p:childTnLst>
                                    <p:set>
                                      <p:cBhvr>
                                        <p:cTn id="23" dur="1" fill="hold">
                                          <p:stCondLst>
                                            <p:cond delay="499"/>
                                          </p:stCondLst>
                                        </p:cTn>
                                        <p:tgtEl>
                                          <p:spTgt spid="55299">
                                            <p:txEl>
                                              <p:pRg st="5" end="5"/>
                                            </p:txEl>
                                          </p:spTgt>
                                        </p:tgtEl>
                                        <p:attrNameLst>
                                          <p:attrName>style.visibility</p:attrName>
                                        </p:attrNameLst>
                                      </p:cBhvr>
                                      <p:to>
                                        <p:strVal val="visible"/>
                                      </p:to>
                                    </p:set>
                                    <p:anim to="" calcmode="lin" valueType="num">
                                      <p:cBhvr>
                                        <p:cTn id="24" dur="1" fill="hold"/>
                                        <p:tgtEl>
                                          <p:spTgt spid="55299">
                                            <p:txEl>
                                              <p:pRg st="5" end="5"/>
                                            </p:txEl>
                                          </p:spTgt>
                                        </p:tgtEl>
                                        <p:attrNameLst>
                                          <p:attrName/>
                                        </p:attrNameLst>
                                      </p:cBhvr>
                                    </p:anim>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499"/>
                                          </p:stCondLst>
                                        </p:cTn>
                                        <p:tgtEl>
                                          <p:spTgt spid="55299">
                                            <p:txEl>
                                              <p:pRg st="6" end="6"/>
                                            </p:txEl>
                                          </p:spTgt>
                                        </p:tgtEl>
                                        <p:attrNameLst>
                                          <p:attrName>style.visibility</p:attrName>
                                        </p:attrNameLst>
                                      </p:cBhvr>
                                      <p:to>
                                        <p:strVal val="visible"/>
                                      </p:to>
                                    </p:set>
                                    <p:anim to="" calcmode="lin" valueType="num">
                                      <p:cBhvr>
                                        <p:cTn id="29" dur="1" fill="hold"/>
                                        <p:tgtEl>
                                          <p:spTgt spid="55299">
                                            <p:txEl>
                                              <p:pRg st="6" end="6"/>
                                            </p:txEl>
                                          </p:spTgt>
                                        </p:tgtEl>
                                        <p:attrNameLst>
                                          <p:attrName/>
                                        </p:attrNameLst>
                                      </p:cBhvr>
                                    </p:anim>
                                  </p:childTnLst>
                                  <p:subTnLst>
                                    <p:audio>
                                      <p:cMediaNode>
                                        <p:cTn display="0" masterRel="sameClick">
                                          <p:stCondLst>
                                            <p:cond evt="begin" delay="0">
                                              <p:tn val="2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0" y="1600200"/>
            <a:ext cx="9143999" cy="4525963"/>
          </a:xfrm>
        </p:spPr>
        <p:txBody>
          <a:bodyPr>
            <a:normAutofit fontScale="92500" lnSpcReduction="10000"/>
          </a:bodyPr>
          <a:lstStyle/>
          <a:p>
            <a:pPr marL="274320" eaLnBrk="1" fontAlgn="auto" hangingPunct="1">
              <a:spcAft>
                <a:spcPts val="0"/>
              </a:spcAft>
              <a:defRPr/>
            </a:pPr>
            <a:r>
              <a:rPr lang="en-US" sz="4400" dirty="0" smtClean="0"/>
              <a:t>Though a Westerner (and States’ Rights advocate) himself, Jackson was a Unionist</a:t>
            </a:r>
          </a:p>
          <a:p>
            <a:pPr marL="274320" eaLnBrk="1" fontAlgn="auto" hangingPunct="1">
              <a:spcAft>
                <a:spcPts val="0"/>
              </a:spcAft>
              <a:defRPr/>
            </a:pPr>
            <a:r>
              <a:rPr lang="en-US" sz="4400" dirty="0" smtClean="0"/>
              <a:t>He was a foe of nullification</a:t>
            </a:r>
          </a:p>
          <a:p>
            <a:pPr marL="274320" eaLnBrk="1" fontAlgn="auto" hangingPunct="1">
              <a:spcAft>
                <a:spcPts val="0"/>
              </a:spcAft>
              <a:defRPr/>
            </a:pPr>
            <a:r>
              <a:rPr lang="en-US" sz="4400" dirty="0" smtClean="0"/>
              <a:t>He would soon be willing to use force, if necessary, to preserve the Union</a:t>
            </a:r>
          </a:p>
        </p:txBody>
      </p:sp>
      <p:sp>
        <p:nvSpPr>
          <p:cNvPr id="2048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Jackson and the ideal of Union</a:t>
            </a:r>
          </a:p>
        </p:txBody>
      </p:sp>
    </p:spTree>
    <p:custDataLst>
      <p:tags r:id="rId1"/>
    </p:custDataLst>
    <p:extLst>
      <p:ext uri="{BB962C8B-B14F-4D97-AF65-F5344CB8AC3E}">
        <p14:creationId xmlns:p14="http://schemas.microsoft.com/office/powerpoint/2010/main" val="1463047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5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6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p:cTn id="13" dur="500" fill="hold"/>
                                        <p:tgtEl>
                                          <p:spTgt spid="4096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096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p:cTn id="19" dur="500" fill="hold"/>
                                        <p:tgtEl>
                                          <p:spTgt spid="4096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096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Placeholder 5" descr="03.jp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8447" b="-5093"/>
          <a:stretch/>
        </p:blipFill>
        <p:spPr>
          <a:xfrm>
            <a:off x="390769" y="2931"/>
            <a:ext cx="8225693" cy="6855069"/>
          </a:xfrm>
        </p:spPr>
      </p:pic>
    </p:spTree>
    <p:extLst>
      <p:ext uri="{BB962C8B-B14F-4D97-AF65-F5344CB8AC3E}">
        <p14:creationId xmlns:p14="http://schemas.microsoft.com/office/powerpoint/2010/main" val="400390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6850"/>
            <a:ext cx="7772400" cy="2493900"/>
          </a:xfrm>
        </p:spPr>
        <p:txBody>
          <a:bodyPr>
            <a:normAutofit/>
          </a:bodyPr>
          <a:lstStyle/>
          <a:p>
            <a:r>
              <a:rPr lang="en-US" dirty="0" smtClean="0"/>
              <a:t>5. Jackson and Nullification</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2019-2020</a:t>
            </a:r>
          </a:p>
          <a:p>
            <a:r>
              <a:rPr lang="en-US" dirty="0" smtClean="0"/>
              <a:t>Period </a:t>
            </a:r>
            <a:r>
              <a:rPr lang="en-US" dirty="0"/>
              <a:t>4</a:t>
            </a:r>
          </a:p>
        </p:txBody>
      </p:sp>
    </p:spTree>
    <p:extLst>
      <p:ext uri="{BB962C8B-B14F-4D97-AF65-F5344CB8AC3E}">
        <p14:creationId xmlns:p14="http://schemas.microsoft.com/office/powerpoint/2010/main" val="2652168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smtClean="0"/>
              <a:t>Evaluate the extent to which Jackson’s response to nullification demonstrate conflict in state vs. federal authority. </a:t>
            </a:r>
            <a:endParaRPr lang="en-US" dirty="0"/>
          </a:p>
        </p:txBody>
      </p:sp>
    </p:spTree>
    <p:extLst>
      <p:ext uri="{BB962C8B-B14F-4D97-AF65-F5344CB8AC3E}">
        <p14:creationId xmlns:p14="http://schemas.microsoft.com/office/powerpoint/2010/main" val="29691845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p:cNvPicPr>
            <a:picLocks noChangeAspect="1"/>
          </p:cNvPicPr>
          <p:nvPr/>
        </p:nvPicPr>
        <p:blipFill>
          <a:blip r:embed="rId2">
            <a:extLst>
              <a:ext uri="{28A0092B-C50C-407E-A947-70E740481C1C}">
                <a14:useLocalDpi xmlns:a14="http://schemas.microsoft.com/office/drawing/2010/main" val="0"/>
              </a:ext>
            </a:extLst>
          </a:blip>
          <a:srcRect l="21310"/>
          <a:stretch>
            <a:fillRect/>
          </a:stretch>
        </p:blipFill>
        <p:spPr bwMode="auto">
          <a:xfrm>
            <a:off x="0" y="974725"/>
            <a:ext cx="47244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4"/>
          <p:cNvSpPr>
            <a:spLocks noChangeArrowheads="1"/>
          </p:cNvSpPr>
          <p:nvPr/>
        </p:nvSpPr>
        <p:spPr bwMode="auto">
          <a:xfrm>
            <a:off x="0" y="609600"/>
            <a:ext cx="3505200" cy="914400"/>
          </a:xfrm>
          <a:prstGeom prst="rect">
            <a:avLst/>
          </a:prstGeom>
          <a:solidFill>
            <a:schemeClr val="bg1"/>
          </a:solidFill>
          <a:ln w="9525">
            <a:solidFill>
              <a:schemeClr val="bg1"/>
            </a:solidFill>
            <a:round/>
            <a:headEnd/>
            <a:tailEnd/>
          </a:ln>
        </p:spPr>
        <p:txBody>
          <a:bodyPr/>
          <a:lstStyle/>
          <a:p>
            <a:endParaRPr lang="en-US" sz="3000"/>
          </a:p>
        </p:txBody>
      </p:sp>
      <p:sp>
        <p:nvSpPr>
          <p:cNvPr id="26627" name="Rectangle 5"/>
          <p:cNvSpPr>
            <a:spLocks noChangeArrowheads="1"/>
          </p:cNvSpPr>
          <p:nvPr/>
        </p:nvSpPr>
        <p:spPr bwMode="auto">
          <a:xfrm>
            <a:off x="533400" y="76200"/>
            <a:ext cx="8032750" cy="991041"/>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2400" dirty="0">
                <a:solidFill>
                  <a:schemeClr val="bg1"/>
                </a:solidFill>
                <a:latin typeface="Rockwell"/>
                <a:cs typeface="Rockwell"/>
              </a:rPr>
              <a:t>By the </a:t>
            </a:r>
            <a:r>
              <a:rPr lang="en-US" sz="2400" dirty="0" smtClean="0">
                <a:solidFill>
                  <a:schemeClr val="bg1"/>
                </a:solidFill>
                <a:latin typeface="Rockwell"/>
                <a:cs typeface="Rockwell"/>
              </a:rPr>
              <a:t>late 1820s and 1830s</a:t>
            </a:r>
            <a:r>
              <a:rPr lang="en-US" sz="2400" dirty="0">
                <a:solidFill>
                  <a:schemeClr val="bg1"/>
                </a:solidFill>
                <a:latin typeface="Rockwell"/>
                <a:cs typeface="Rockwell"/>
              </a:rPr>
              <a:t>, sectionalism was becoming more obvious, especially over the issue of tariffs</a:t>
            </a:r>
          </a:p>
        </p:txBody>
      </p:sp>
      <p:pic>
        <p:nvPicPr>
          <p:cNvPr id="7" name="Picture 8" descr="tariff"/>
          <p:cNvPicPr>
            <a:picLocks noChangeAspect="1" noChangeArrowheads="1"/>
          </p:cNvPicPr>
          <p:nvPr/>
        </p:nvPicPr>
        <p:blipFill>
          <a:blip r:embed="rId3">
            <a:extLst>
              <a:ext uri="{28A0092B-C50C-407E-A947-70E740481C1C}">
                <a14:useLocalDpi xmlns:a14="http://schemas.microsoft.com/office/drawing/2010/main" val="0"/>
              </a:ext>
            </a:extLst>
          </a:blip>
          <a:srcRect t="13544"/>
          <a:stretch>
            <a:fillRect/>
          </a:stretch>
        </p:blipFill>
        <p:spPr bwMode="auto">
          <a:xfrm>
            <a:off x="3887788" y="2590800"/>
            <a:ext cx="5180012"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http://mrberlin.com/images/products/detail/tariff_debate_thumb.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7850" y="2800350"/>
            <a:ext cx="4603750" cy="3452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4419600" y="1014413"/>
            <a:ext cx="4572000" cy="1286506"/>
          </a:xfrm>
          <a:prstGeom prst="rect">
            <a:avLst/>
          </a:prstGeom>
          <a:solidFill>
            <a:srgbClr val="FFCC99"/>
          </a:solidFill>
          <a:ln w="9525">
            <a:solidFill>
              <a:schemeClr val="tx1"/>
            </a:solidFill>
            <a:miter lim="800000"/>
            <a:headEnd/>
            <a:tailEnd/>
          </a:ln>
        </p:spPr>
        <p:txBody>
          <a:bodyPr>
            <a:spAutoFit/>
          </a:bodyPr>
          <a:lstStyle/>
          <a:p>
            <a:pPr algn="ctr">
              <a:lnSpc>
                <a:spcPct val="80000"/>
              </a:lnSpc>
            </a:pPr>
            <a:r>
              <a:rPr lang="en-US" sz="2400">
                <a:solidFill>
                  <a:schemeClr val="bg1"/>
                </a:solidFill>
                <a:latin typeface="Rockwell"/>
                <a:cs typeface="Rockwell"/>
              </a:rPr>
              <a:t>Northern states favored tariffs because they profited when people bought more American-made goods </a:t>
            </a:r>
          </a:p>
        </p:txBody>
      </p:sp>
      <p:pic>
        <p:nvPicPr>
          <p:cNvPr id="2" name="Picture 1"/>
          <p:cNvPicPr>
            <a:picLocks noChangeAspect="1"/>
          </p:cNvPicPr>
          <p:nvPr/>
        </p:nvPicPr>
        <p:blipFill>
          <a:blip r:embed="rId5"/>
          <a:stretch>
            <a:fillRect/>
          </a:stretch>
        </p:blipFill>
        <p:spPr>
          <a:xfrm>
            <a:off x="2895600" y="1681163"/>
            <a:ext cx="6096000" cy="4572000"/>
          </a:xfrm>
          <a:prstGeom prst="rect">
            <a:avLst/>
          </a:prstGeom>
        </p:spPr>
      </p:pic>
    </p:spTree>
    <p:extLst>
      <p:ext uri="{BB962C8B-B14F-4D97-AF65-F5344CB8AC3E}">
        <p14:creationId xmlns:p14="http://schemas.microsoft.com/office/powerpoint/2010/main" val="1337371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rth v South on Tariff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00" y="787400"/>
            <a:ext cx="6985000" cy="5283200"/>
          </a:xfrm>
          <a:prstGeom prst="rect">
            <a:avLst/>
          </a:prstGeom>
        </p:spPr>
      </p:pic>
    </p:spTree>
    <p:extLst>
      <p:ext uri="{BB962C8B-B14F-4D97-AF65-F5344CB8AC3E}">
        <p14:creationId xmlns:p14="http://schemas.microsoft.com/office/powerpoint/2010/main" val="26073459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155575"/>
            <a:ext cx="8229600" cy="1252538"/>
          </a:xfrm>
        </p:spPr>
        <p:txBody>
          <a:bodyPr/>
          <a:lstStyle/>
          <a:p>
            <a:pPr eaLnBrk="1" fontAlgn="auto" hangingPunct="1">
              <a:spcAft>
                <a:spcPts val="0"/>
              </a:spcAft>
              <a:defRPr/>
            </a:pPr>
            <a:endParaRPr lang="en-US">
              <a:solidFill>
                <a:srgbClr val="000000"/>
              </a:solidFill>
              <a:ea typeface="+mj-ea"/>
            </a:endParaRPr>
          </a:p>
        </p:txBody>
      </p:sp>
      <p:sp>
        <p:nvSpPr>
          <p:cNvPr id="32771" name="Rectangle 3"/>
          <p:cNvSpPr>
            <a:spLocks noGrp="1" noChangeArrowheads="1"/>
          </p:cNvSpPr>
          <p:nvPr>
            <p:ph idx="1"/>
          </p:nvPr>
        </p:nvSpPr>
        <p:spPr/>
        <p:txBody>
          <a:bodyPr/>
          <a:lstStyle/>
          <a:p>
            <a:pPr eaLnBrk="1" hangingPunct="1"/>
            <a:endParaRPr lang="en-US">
              <a:solidFill>
                <a:srgbClr val="000000"/>
              </a:solidFill>
              <a:latin typeface="Corbel" charset="0"/>
            </a:endParaRPr>
          </a:p>
        </p:txBody>
      </p:sp>
      <p:pic>
        <p:nvPicPr>
          <p:cNvPr id="32772" name="Picture 5" descr="United_States_1828-1834"/>
          <p:cNvPicPr>
            <a:picLocks noChangeAspect="1" noChangeArrowheads="1"/>
          </p:cNvPicPr>
          <p:nvPr/>
        </p:nvPicPr>
        <p:blipFill>
          <a:blip r:embed="rId3">
            <a:extLst>
              <a:ext uri="{28A0092B-C50C-407E-A947-70E740481C1C}">
                <a14:useLocalDpi xmlns:a14="http://schemas.microsoft.com/office/drawing/2010/main" val="0"/>
              </a:ext>
            </a:extLst>
          </a:blip>
          <a:srcRect l="11200"/>
          <a:stretch>
            <a:fillRect/>
          </a:stretch>
        </p:blipFill>
        <p:spPr bwMode="auto">
          <a:xfrm>
            <a:off x="0" y="0"/>
            <a:ext cx="914400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6"/>
          <p:cNvSpPr txBox="1">
            <a:spLocks noChangeArrowheads="1"/>
          </p:cNvSpPr>
          <p:nvPr/>
        </p:nvSpPr>
        <p:spPr bwMode="auto">
          <a:xfrm>
            <a:off x="228600" y="76200"/>
            <a:ext cx="8763000" cy="796115"/>
          </a:xfrm>
          <a:prstGeom prst="rect">
            <a:avLst/>
          </a:prstGeom>
          <a:solidFill>
            <a:srgbClr val="CCFF99"/>
          </a:solidFill>
          <a:ln w="38100">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80000"/>
              </a:lnSpc>
              <a:spcBef>
                <a:spcPct val="50000"/>
              </a:spcBef>
            </a:pPr>
            <a:r>
              <a:rPr lang="en-US" sz="2800">
                <a:solidFill>
                  <a:srgbClr val="000000"/>
                </a:solidFill>
                <a:latin typeface="Rockwell"/>
                <a:cs typeface="Rockwell"/>
              </a:rPr>
              <a:t>The tariff debates among the North, South, &amp; West increased sectional rivalries in the 1830s</a:t>
            </a:r>
          </a:p>
        </p:txBody>
      </p:sp>
      <p:sp>
        <p:nvSpPr>
          <p:cNvPr id="150535" name="AutoShape 7"/>
          <p:cNvSpPr>
            <a:spLocks noChangeArrowheads="1"/>
          </p:cNvSpPr>
          <p:nvPr/>
        </p:nvSpPr>
        <p:spPr bwMode="auto">
          <a:xfrm>
            <a:off x="76200" y="152400"/>
            <a:ext cx="7315200" cy="1905000"/>
          </a:xfrm>
          <a:prstGeom prst="wedgeRectCallout">
            <a:avLst>
              <a:gd name="adj1" fmla="val 59681"/>
              <a:gd name="adj2" fmla="val 55500"/>
            </a:avLst>
          </a:prstGeom>
          <a:solidFill>
            <a:srgbClr val="FFFF99"/>
          </a:solidFill>
          <a:ln w="38100">
            <a:solidFill>
              <a:schemeClr val="tx1"/>
            </a:solidFill>
            <a:miter lim="800000"/>
            <a:headEnd/>
            <a:tailEnd/>
          </a:ln>
        </p:spPr>
        <p:txBody>
          <a:bodyPr/>
          <a:lstStyle/>
          <a:p>
            <a:pPr algn="ctr">
              <a:lnSpc>
                <a:spcPct val="80000"/>
              </a:lnSpc>
            </a:pPr>
            <a:r>
              <a:rPr lang="en-US" sz="2800" dirty="0">
                <a:solidFill>
                  <a:srgbClr val="000000"/>
                </a:solidFill>
                <a:latin typeface="Rockwell"/>
                <a:cs typeface="Rockwell"/>
              </a:rPr>
              <a:t>In 1829, a NE Congressmen introduced a bill to slow western land sales       (this bill was really an effort to keep NE</a:t>
            </a:r>
            <a:r>
              <a:rPr lang="ja-JP" altLang="en-US" sz="2800" dirty="0">
                <a:solidFill>
                  <a:srgbClr val="000000"/>
                </a:solidFill>
                <a:latin typeface="Rockwell"/>
                <a:cs typeface="Rockwell"/>
              </a:rPr>
              <a:t>’</a:t>
            </a:r>
            <a:r>
              <a:rPr lang="en-US" sz="2800" dirty="0">
                <a:solidFill>
                  <a:srgbClr val="000000"/>
                </a:solidFill>
                <a:latin typeface="Rockwell"/>
                <a:cs typeface="Rockwell"/>
              </a:rPr>
              <a:t>s power in Congress from slipping)</a:t>
            </a:r>
          </a:p>
        </p:txBody>
      </p:sp>
      <p:sp>
        <p:nvSpPr>
          <p:cNvPr id="150536" name="AutoShape 8"/>
          <p:cNvSpPr>
            <a:spLocks noChangeArrowheads="1"/>
          </p:cNvSpPr>
          <p:nvPr/>
        </p:nvSpPr>
        <p:spPr bwMode="auto">
          <a:xfrm>
            <a:off x="152400" y="4876800"/>
            <a:ext cx="4953000" cy="1905000"/>
          </a:xfrm>
          <a:prstGeom prst="wedgeRectCallout">
            <a:avLst>
              <a:gd name="adj1" fmla="val 89519"/>
              <a:gd name="adj2" fmla="val -78000"/>
            </a:avLst>
          </a:prstGeom>
          <a:solidFill>
            <a:srgbClr val="CCFFFF"/>
          </a:solidFill>
          <a:ln w="38100">
            <a:solidFill>
              <a:schemeClr val="tx1"/>
            </a:solidFill>
            <a:miter lim="800000"/>
            <a:headEnd/>
            <a:tailEnd/>
          </a:ln>
        </p:spPr>
        <p:txBody>
          <a:bodyPr/>
          <a:lstStyle/>
          <a:p>
            <a:pPr algn="ctr">
              <a:lnSpc>
                <a:spcPct val="80000"/>
              </a:lnSpc>
            </a:pPr>
            <a:r>
              <a:rPr lang="en-US" sz="2800">
                <a:solidFill>
                  <a:srgbClr val="000000"/>
                </a:solidFill>
                <a:latin typeface="Rockwell"/>
                <a:cs typeface="Rockwell"/>
              </a:rPr>
              <a:t>Robert Hayne (SC) proposed nullification &amp; an alliance between South &amp; West against NE</a:t>
            </a:r>
          </a:p>
        </p:txBody>
      </p:sp>
      <p:sp>
        <p:nvSpPr>
          <p:cNvPr id="150537" name="AutoShape 9"/>
          <p:cNvSpPr>
            <a:spLocks noChangeArrowheads="1"/>
          </p:cNvSpPr>
          <p:nvPr/>
        </p:nvSpPr>
        <p:spPr bwMode="auto">
          <a:xfrm>
            <a:off x="228600" y="2514600"/>
            <a:ext cx="4419600" cy="1905000"/>
          </a:xfrm>
          <a:prstGeom prst="wedgeRectCallout">
            <a:avLst>
              <a:gd name="adj1" fmla="val 127009"/>
              <a:gd name="adj2" fmla="val -76417"/>
            </a:avLst>
          </a:prstGeom>
          <a:solidFill>
            <a:srgbClr val="CCCCFF"/>
          </a:solidFill>
          <a:ln w="38100">
            <a:solidFill>
              <a:schemeClr val="tx1"/>
            </a:solidFill>
            <a:miter lim="800000"/>
            <a:headEnd/>
            <a:tailEnd/>
          </a:ln>
        </p:spPr>
        <p:txBody>
          <a:bodyPr/>
          <a:lstStyle/>
          <a:p>
            <a:pPr algn="ctr">
              <a:lnSpc>
                <a:spcPct val="80000"/>
              </a:lnSpc>
            </a:pPr>
            <a:r>
              <a:rPr lang="en-US" sz="2800">
                <a:solidFill>
                  <a:srgbClr val="000000"/>
                </a:solidFill>
                <a:latin typeface="Rockwell"/>
                <a:cs typeface="Rockwell"/>
              </a:rPr>
              <a:t>Daniel Webster (MA) countered: </a:t>
            </a:r>
            <a:r>
              <a:rPr lang="ja-JP" altLang="en-US" sz="2800">
                <a:solidFill>
                  <a:srgbClr val="000000"/>
                </a:solidFill>
                <a:latin typeface="Rockwell"/>
                <a:cs typeface="Rockwell"/>
              </a:rPr>
              <a:t>“</a:t>
            </a:r>
            <a:r>
              <a:rPr lang="en-US" sz="2800">
                <a:solidFill>
                  <a:srgbClr val="000000"/>
                </a:solidFill>
                <a:latin typeface="Rockwell"/>
                <a:cs typeface="Rockwell"/>
              </a:rPr>
              <a:t>Liberty &amp; Union, now &amp; forever, one &amp; inseparable</a:t>
            </a:r>
            <a:r>
              <a:rPr lang="ja-JP" altLang="en-US" sz="2800">
                <a:solidFill>
                  <a:srgbClr val="000000"/>
                </a:solidFill>
                <a:latin typeface="Rockwell"/>
                <a:cs typeface="Rockwell"/>
              </a:rPr>
              <a:t>”</a:t>
            </a:r>
            <a:endParaRPr lang="en-US" sz="2800">
              <a:solidFill>
                <a:srgbClr val="000000"/>
              </a:solidFill>
              <a:latin typeface="Rockwell"/>
              <a:cs typeface="Rockwell"/>
            </a:endParaRPr>
          </a:p>
        </p:txBody>
      </p:sp>
      <p:sp>
        <p:nvSpPr>
          <p:cNvPr id="150538" name="AutoShape 10"/>
          <p:cNvSpPr>
            <a:spLocks noChangeArrowheads="1"/>
          </p:cNvSpPr>
          <p:nvPr/>
        </p:nvSpPr>
        <p:spPr bwMode="auto">
          <a:xfrm>
            <a:off x="5257800" y="5638800"/>
            <a:ext cx="3733800" cy="990600"/>
          </a:xfrm>
          <a:prstGeom prst="wedgeRectCallout">
            <a:avLst>
              <a:gd name="adj1" fmla="val 1278"/>
              <a:gd name="adj2" fmla="val -180769"/>
            </a:avLst>
          </a:prstGeom>
          <a:solidFill>
            <a:srgbClr val="CCFFFF"/>
          </a:solidFill>
          <a:ln w="38100">
            <a:solidFill>
              <a:schemeClr val="tx1"/>
            </a:solidFill>
            <a:miter lim="800000"/>
            <a:headEnd/>
            <a:tailEnd/>
          </a:ln>
        </p:spPr>
        <p:txBody>
          <a:bodyPr/>
          <a:lstStyle/>
          <a:p>
            <a:pPr algn="ctr">
              <a:lnSpc>
                <a:spcPct val="80000"/>
              </a:lnSpc>
            </a:pPr>
            <a:r>
              <a:rPr lang="ja-JP" altLang="en-US" sz="2800">
                <a:solidFill>
                  <a:srgbClr val="000000"/>
                </a:solidFill>
              </a:rPr>
              <a:t>“</a:t>
            </a:r>
            <a:r>
              <a:rPr lang="en-US" sz="2800">
                <a:solidFill>
                  <a:srgbClr val="000000"/>
                </a:solidFill>
              </a:rPr>
              <a:t>Liberty first &amp; Union afterwards</a:t>
            </a:r>
            <a:r>
              <a:rPr lang="ja-JP" altLang="en-US" sz="2800">
                <a:solidFill>
                  <a:srgbClr val="000000"/>
                </a:solidFill>
              </a:rPr>
              <a:t>”</a:t>
            </a:r>
            <a:endParaRPr lang="en-US" sz="2800">
              <a:solidFill>
                <a:srgbClr val="000000"/>
              </a:solidFill>
            </a:endParaRPr>
          </a:p>
        </p:txBody>
      </p:sp>
      <p:sp>
        <p:nvSpPr>
          <p:cNvPr id="150539" name="AutoShape 11"/>
          <p:cNvSpPr>
            <a:spLocks noChangeArrowheads="1"/>
          </p:cNvSpPr>
          <p:nvPr/>
        </p:nvSpPr>
        <p:spPr bwMode="auto">
          <a:xfrm>
            <a:off x="152400" y="5562600"/>
            <a:ext cx="8686800" cy="1066800"/>
          </a:xfrm>
          <a:prstGeom prst="wedgeRectCallout">
            <a:avLst>
              <a:gd name="adj1" fmla="val 22148"/>
              <a:gd name="adj2" fmla="val 21875"/>
            </a:avLst>
          </a:prstGeom>
          <a:solidFill>
            <a:srgbClr val="FFCC99"/>
          </a:solidFill>
          <a:ln w="38100">
            <a:solidFill>
              <a:schemeClr val="tx1"/>
            </a:solidFill>
            <a:miter lim="800000"/>
            <a:headEnd/>
            <a:tailEnd/>
          </a:ln>
          <a:effectLst/>
        </p:spPr>
        <p:txBody>
          <a:bodyPr/>
          <a:lstStyle/>
          <a:p>
            <a:pPr algn="ctr">
              <a:lnSpc>
                <a:spcPct val="80000"/>
              </a:lnSpc>
              <a:defRPr/>
            </a:pPr>
            <a:r>
              <a:rPr lang="en-US" sz="2800">
                <a:solidFill>
                  <a:srgbClr val="000000"/>
                </a:solidFill>
                <a:latin typeface="Rockwell"/>
                <a:ea typeface="+mn-ea"/>
                <a:cs typeface="Rockwell"/>
              </a:rPr>
              <a:t>This bill led to sectional tensions, culminating in the </a:t>
            </a:r>
            <a:r>
              <a:rPr lang="en-US" sz="2800" u="sng">
                <a:solidFill>
                  <a:srgbClr val="000000"/>
                </a:solidFill>
                <a:effectLst>
                  <a:outerShdw blurRad="38100" dist="38100" dir="2700000" algn="tl">
                    <a:srgbClr val="FFFFFF"/>
                  </a:outerShdw>
                </a:effectLst>
                <a:latin typeface="Rockwell"/>
                <a:ea typeface="+mn-ea"/>
                <a:cs typeface="Rockwell"/>
              </a:rPr>
              <a:t>Webster-Hayne Debate</a:t>
            </a:r>
            <a:r>
              <a:rPr lang="en-US" sz="2800">
                <a:solidFill>
                  <a:srgbClr val="000000"/>
                </a:solidFill>
                <a:latin typeface="Rockwell"/>
                <a:ea typeface="+mn-ea"/>
                <a:cs typeface="Rockwell"/>
              </a:rPr>
              <a:t> in 1830</a:t>
            </a:r>
          </a:p>
        </p:txBody>
      </p:sp>
    </p:spTree>
    <p:extLst>
      <p:ext uri="{BB962C8B-B14F-4D97-AF65-F5344CB8AC3E}">
        <p14:creationId xmlns:p14="http://schemas.microsoft.com/office/powerpoint/2010/main" val="2892491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0535"/>
                                        </p:tgtEl>
                                        <p:attrNameLst>
                                          <p:attrName>style.visibility</p:attrName>
                                        </p:attrNameLst>
                                      </p:cBhvr>
                                      <p:to>
                                        <p:strVal val="visible"/>
                                      </p:to>
                                    </p:set>
                                    <p:anim calcmode="lin" valueType="num">
                                      <p:cBhvr>
                                        <p:cTn id="7" dur="500" fill="hold"/>
                                        <p:tgtEl>
                                          <p:spTgt spid="150535"/>
                                        </p:tgtEl>
                                        <p:attrNameLst>
                                          <p:attrName>ppt_w</p:attrName>
                                        </p:attrNameLst>
                                      </p:cBhvr>
                                      <p:tavLst>
                                        <p:tav tm="0">
                                          <p:val>
                                            <p:fltVal val="0"/>
                                          </p:val>
                                        </p:tav>
                                        <p:tav tm="100000">
                                          <p:val>
                                            <p:strVal val="#ppt_w"/>
                                          </p:val>
                                        </p:tav>
                                      </p:tavLst>
                                    </p:anim>
                                    <p:anim calcmode="lin" valueType="num">
                                      <p:cBhvr>
                                        <p:cTn id="8" dur="500" fill="hold"/>
                                        <p:tgtEl>
                                          <p:spTgt spid="150535"/>
                                        </p:tgtEl>
                                        <p:attrNameLst>
                                          <p:attrName>ppt_h</p:attrName>
                                        </p:attrNameLst>
                                      </p:cBhvr>
                                      <p:tavLst>
                                        <p:tav tm="0">
                                          <p:val>
                                            <p:fltVal val="0"/>
                                          </p:val>
                                        </p:tav>
                                        <p:tav tm="100000">
                                          <p:val>
                                            <p:strVal val="#ppt_h"/>
                                          </p:val>
                                        </p:tav>
                                      </p:tavLst>
                                    </p:anim>
                                    <p:animEffect transition="in" filter="fade">
                                      <p:cBhvr>
                                        <p:cTn id="9" dur="500"/>
                                        <p:tgtEl>
                                          <p:spTgt spid="15053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0539"/>
                                        </p:tgtEl>
                                        <p:attrNameLst>
                                          <p:attrName>style.visibility</p:attrName>
                                        </p:attrNameLst>
                                      </p:cBhvr>
                                      <p:to>
                                        <p:strVal val="visible"/>
                                      </p:to>
                                    </p:set>
                                    <p:anim calcmode="lin" valueType="num">
                                      <p:cBhvr>
                                        <p:cTn id="14" dur="500" fill="hold"/>
                                        <p:tgtEl>
                                          <p:spTgt spid="150539"/>
                                        </p:tgtEl>
                                        <p:attrNameLst>
                                          <p:attrName>ppt_w</p:attrName>
                                        </p:attrNameLst>
                                      </p:cBhvr>
                                      <p:tavLst>
                                        <p:tav tm="0">
                                          <p:val>
                                            <p:fltVal val="0"/>
                                          </p:val>
                                        </p:tav>
                                        <p:tav tm="100000">
                                          <p:val>
                                            <p:strVal val="#ppt_w"/>
                                          </p:val>
                                        </p:tav>
                                      </p:tavLst>
                                    </p:anim>
                                    <p:anim calcmode="lin" valueType="num">
                                      <p:cBhvr>
                                        <p:cTn id="15" dur="500" fill="hold"/>
                                        <p:tgtEl>
                                          <p:spTgt spid="150539"/>
                                        </p:tgtEl>
                                        <p:attrNameLst>
                                          <p:attrName>ppt_h</p:attrName>
                                        </p:attrNameLst>
                                      </p:cBhvr>
                                      <p:tavLst>
                                        <p:tav tm="0">
                                          <p:val>
                                            <p:fltVal val="0"/>
                                          </p:val>
                                        </p:tav>
                                        <p:tav tm="100000">
                                          <p:val>
                                            <p:strVal val="#ppt_h"/>
                                          </p:val>
                                        </p:tav>
                                      </p:tavLst>
                                    </p:anim>
                                    <p:animEffect transition="in" filter="fade">
                                      <p:cBhvr>
                                        <p:cTn id="16" dur="500"/>
                                        <p:tgtEl>
                                          <p:spTgt spid="1505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grpId="1" nodeType="clickEffect">
                                  <p:stCondLst>
                                    <p:cond delay="0"/>
                                  </p:stCondLst>
                                  <p:childTnLst>
                                    <p:anim calcmode="lin" valueType="num">
                                      <p:cBhvr>
                                        <p:cTn id="20" dur="500"/>
                                        <p:tgtEl>
                                          <p:spTgt spid="150539"/>
                                        </p:tgtEl>
                                        <p:attrNameLst>
                                          <p:attrName>ppt_w</p:attrName>
                                        </p:attrNameLst>
                                      </p:cBhvr>
                                      <p:tavLst>
                                        <p:tav tm="0">
                                          <p:val>
                                            <p:strVal val="ppt_w"/>
                                          </p:val>
                                        </p:tav>
                                        <p:tav tm="100000">
                                          <p:val>
                                            <p:fltVal val="0"/>
                                          </p:val>
                                        </p:tav>
                                      </p:tavLst>
                                    </p:anim>
                                    <p:anim calcmode="lin" valueType="num">
                                      <p:cBhvr>
                                        <p:cTn id="21" dur="500"/>
                                        <p:tgtEl>
                                          <p:spTgt spid="150539"/>
                                        </p:tgtEl>
                                        <p:attrNameLst>
                                          <p:attrName>ppt_h</p:attrName>
                                        </p:attrNameLst>
                                      </p:cBhvr>
                                      <p:tavLst>
                                        <p:tav tm="0">
                                          <p:val>
                                            <p:strVal val="ppt_h"/>
                                          </p:val>
                                        </p:tav>
                                        <p:tav tm="100000">
                                          <p:val>
                                            <p:fltVal val="0"/>
                                          </p:val>
                                        </p:tav>
                                      </p:tavLst>
                                    </p:anim>
                                    <p:animEffect transition="out" filter="fade">
                                      <p:cBhvr>
                                        <p:cTn id="22" dur="500"/>
                                        <p:tgtEl>
                                          <p:spTgt spid="150539"/>
                                        </p:tgtEl>
                                      </p:cBhvr>
                                    </p:animEffect>
                                    <p:set>
                                      <p:cBhvr>
                                        <p:cTn id="23" dur="1" fill="hold">
                                          <p:stCondLst>
                                            <p:cond delay="499"/>
                                          </p:stCondLst>
                                        </p:cTn>
                                        <p:tgtEl>
                                          <p:spTgt spid="150539"/>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150535"/>
                                        </p:tgtEl>
                                        <p:attrNameLst>
                                          <p:attrName>ppt_w</p:attrName>
                                        </p:attrNameLst>
                                      </p:cBhvr>
                                      <p:tavLst>
                                        <p:tav tm="0">
                                          <p:val>
                                            <p:strVal val="ppt_w"/>
                                          </p:val>
                                        </p:tav>
                                        <p:tav tm="100000">
                                          <p:val>
                                            <p:fltVal val="0"/>
                                          </p:val>
                                        </p:tav>
                                      </p:tavLst>
                                    </p:anim>
                                    <p:anim calcmode="lin" valueType="num">
                                      <p:cBhvr>
                                        <p:cTn id="26" dur="500"/>
                                        <p:tgtEl>
                                          <p:spTgt spid="150535"/>
                                        </p:tgtEl>
                                        <p:attrNameLst>
                                          <p:attrName>ppt_h</p:attrName>
                                        </p:attrNameLst>
                                      </p:cBhvr>
                                      <p:tavLst>
                                        <p:tav tm="0">
                                          <p:val>
                                            <p:strVal val="ppt_h"/>
                                          </p:val>
                                        </p:tav>
                                        <p:tav tm="100000">
                                          <p:val>
                                            <p:fltVal val="0"/>
                                          </p:val>
                                        </p:tav>
                                      </p:tavLst>
                                    </p:anim>
                                    <p:animEffect transition="out" filter="fade">
                                      <p:cBhvr>
                                        <p:cTn id="27" dur="500"/>
                                        <p:tgtEl>
                                          <p:spTgt spid="150535"/>
                                        </p:tgtEl>
                                      </p:cBhvr>
                                    </p:animEffect>
                                    <p:set>
                                      <p:cBhvr>
                                        <p:cTn id="28" dur="1" fill="hold">
                                          <p:stCondLst>
                                            <p:cond delay="499"/>
                                          </p:stCondLst>
                                        </p:cTn>
                                        <p:tgtEl>
                                          <p:spTgt spid="150535"/>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150536"/>
                                        </p:tgtEl>
                                        <p:attrNameLst>
                                          <p:attrName>style.visibility</p:attrName>
                                        </p:attrNameLst>
                                      </p:cBhvr>
                                      <p:to>
                                        <p:strVal val="visible"/>
                                      </p:to>
                                    </p:set>
                                    <p:anim calcmode="lin" valueType="num">
                                      <p:cBhvr>
                                        <p:cTn id="31" dur="500" fill="hold"/>
                                        <p:tgtEl>
                                          <p:spTgt spid="150536"/>
                                        </p:tgtEl>
                                        <p:attrNameLst>
                                          <p:attrName>ppt_w</p:attrName>
                                        </p:attrNameLst>
                                      </p:cBhvr>
                                      <p:tavLst>
                                        <p:tav tm="0">
                                          <p:val>
                                            <p:fltVal val="0"/>
                                          </p:val>
                                        </p:tav>
                                        <p:tav tm="100000">
                                          <p:val>
                                            <p:strVal val="#ppt_w"/>
                                          </p:val>
                                        </p:tav>
                                      </p:tavLst>
                                    </p:anim>
                                    <p:anim calcmode="lin" valueType="num">
                                      <p:cBhvr>
                                        <p:cTn id="32" dur="500" fill="hold"/>
                                        <p:tgtEl>
                                          <p:spTgt spid="150536"/>
                                        </p:tgtEl>
                                        <p:attrNameLst>
                                          <p:attrName>ppt_h</p:attrName>
                                        </p:attrNameLst>
                                      </p:cBhvr>
                                      <p:tavLst>
                                        <p:tav tm="0">
                                          <p:val>
                                            <p:fltVal val="0"/>
                                          </p:val>
                                        </p:tav>
                                        <p:tav tm="100000">
                                          <p:val>
                                            <p:strVal val="#ppt_h"/>
                                          </p:val>
                                        </p:tav>
                                      </p:tavLst>
                                    </p:anim>
                                    <p:animEffect transition="in" filter="fade">
                                      <p:cBhvr>
                                        <p:cTn id="33" dur="500"/>
                                        <p:tgtEl>
                                          <p:spTgt spid="1505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50538"/>
                                        </p:tgtEl>
                                        <p:attrNameLst>
                                          <p:attrName>style.visibility</p:attrName>
                                        </p:attrNameLst>
                                      </p:cBhvr>
                                      <p:to>
                                        <p:strVal val="visible"/>
                                      </p:to>
                                    </p:set>
                                    <p:anim calcmode="lin" valueType="num">
                                      <p:cBhvr>
                                        <p:cTn id="38" dur="500" fill="hold"/>
                                        <p:tgtEl>
                                          <p:spTgt spid="150538"/>
                                        </p:tgtEl>
                                        <p:attrNameLst>
                                          <p:attrName>ppt_w</p:attrName>
                                        </p:attrNameLst>
                                      </p:cBhvr>
                                      <p:tavLst>
                                        <p:tav tm="0">
                                          <p:val>
                                            <p:fltVal val="0"/>
                                          </p:val>
                                        </p:tav>
                                        <p:tav tm="100000">
                                          <p:val>
                                            <p:strVal val="#ppt_w"/>
                                          </p:val>
                                        </p:tav>
                                      </p:tavLst>
                                    </p:anim>
                                    <p:anim calcmode="lin" valueType="num">
                                      <p:cBhvr>
                                        <p:cTn id="39" dur="500" fill="hold"/>
                                        <p:tgtEl>
                                          <p:spTgt spid="150538"/>
                                        </p:tgtEl>
                                        <p:attrNameLst>
                                          <p:attrName>ppt_h</p:attrName>
                                        </p:attrNameLst>
                                      </p:cBhvr>
                                      <p:tavLst>
                                        <p:tav tm="0">
                                          <p:val>
                                            <p:fltVal val="0"/>
                                          </p:val>
                                        </p:tav>
                                        <p:tav tm="100000">
                                          <p:val>
                                            <p:strVal val="#ppt_h"/>
                                          </p:val>
                                        </p:tav>
                                      </p:tavLst>
                                    </p:anim>
                                    <p:animEffect transition="in" filter="fade">
                                      <p:cBhvr>
                                        <p:cTn id="40" dur="500"/>
                                        <p:tgtEl>
                                          <p:spTgt spid="15053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50537"/>
                                        </p:tgtEl>
                                        <p:attrNameLst>
                                          <p:attrName>style.visibility</p:attrName>
                                        </p:attrNameLst>
                                      </p:cBhvr>
                                      <p:to>
                                        <p:strVal val="visible"/>
                                      </p:to>
                                    </p:set>
                                    <p:anim calcmode="lin" valueType="num">
                                      <p:cBhvr>
                                        <p:cTn id="45" dur="500" fill="hold"/>
                                        <p:tgtEl>
                                          <p:spTgt spid="150537"/>
                                        </p:tgtEl>
                                        <p:attrNameLst>
                                          <p:attrName>ppt_w</p:attrName>
                                        </p:attrNameLst>
                                      </p:cBhvr>
                                      <p:tavLst>
                                        <p:tav tm="0">
                                          <p:val>
                                            <p:fltVal val="0"/>
                                          </p:val>
                                        </p:tav>
                                        <p:tav tm="100000">
                                          <p:val>
                                            <p:strVal val="#ppt_w"/>
                                          </p:val>
                                        </p:tav>
                                      </p:tavLst>
                                    </p:anim>
                                    <p:anim calcmode="lin" valueType="num">
                                      <p:cBhvr>
                                        <p:cTn id="46" dur="500" fill="hold"/>
                                        <p:tgtEl>
                                          <p:spTgt spid="150537"/>
                                        </p:tgtEl>
                                        <p:attrNameLst>
                                          <p:attrName>ppt_h</p:attrName>
                                        </p:attrNameLst>
                                      </p:cBhvr>
                                      <p:tavLst>
                                        <p:tav tm="0">
                                          <p:val>
                                            <p:fltVal val="0"/>
                                          </p:val>
                                        </p:tav>
                                        <p:tav tm="100000">
                                          <p:val>
                                            <p:strVal val="#ppt_h"/>
                                          </p:val>
                                        </p:tav>
                                      </p:tavLst>
                                    </p:anim>
                                    <p:animEffect transition="in" filter="fade">
                                      <p:cBhvr>
                                        <p:cTn id="47" dur="500"/>
                                        <p:tgtEl>
                                          <p:spTgt spid="150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5" grpId="0" animBg="1"/>
      <p:bldP spid="150535" grpId="1" animBg="1"/>
      <p:bldP spid="150536" grpId="0" animBg="1"/>
      <p:bldP spid="150537" grpId="0" animBg="1"/>
      <p:bldP spid="150538" grpId="0" animBg="1"/>
      <p:bldP spid="150539" grpId="0" animBg="1"/>
      <p:bldP spid="15053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762000" y="381000"/>
            <a:ext cx="7772400" cy="762000"/>
          </a:xfrm>
        </p:spPr>
        <p:txBody>
          <a:bodyPr>
            <a:normAutofit/>
          </a:bodyPr>
          <a:lstStyle/>
          <a:p>
            <a:pPr algn="ctr" eaLnBrk="1" fontAlgn="auto" hangingPunct="1">
              <a:spcAft>
                <a:spcPts val="0"/>
              </a:spcAft>
              <a:defRPr/>
            </a:pPr>
            <a:r>
              <a:rPr lang="en-US" dirty="0">
                <a:latin typeface="Rockwell"/>
                <a:ea typeface="+mj-ea"/>
                <a:cs typeface="Rockwell"/>
              </a:rPr>
              <a:t>Webster-Hayne Debate</a:t>
            </a:r>
          </a:p>
        </p:txBody>
      </p:sp>
      <p:sp>
        <p:nvSpPr>
          <p:cNvPr id="33795" name="Rectangle 3"/>
          <p:cNvSpPr>
            <a:spLocks noGrp="1" noChangeArrowheads="1"/>
          </p:cNvSpPr>
          <p:nvPr>
            <p:ph idx="1"/>
          </p:nvPr>
        </p:nvSpPr>
        <p:spPr>
          <a:xfrm>
            <a:off x="0" y="1600200"/>
            <a:ext cx="9144000" cy="5257800"/>
          </a:xfrm>
        </p:spPr>
        <p:txBody>
          <a:bodyPr/>
          <a:lstStyle/>
          <a:p>
            <a:pPr eaLnBrk="1" hangingPunct="1">
              <a:lnSpc>
                <a:spcPct val="85000"/>
              </a:lnSpc>
            </a:pPr>
            <a:r>
              <a:rPr lang="en-US">
                <a:latin typeface="Rockwell"/>
                <a:cs typeface="Rockwell"/>
              </a:rPr>
              <a:t>Daniel Webster presented one of the most significant arguments against states</a:t>
            </a:r>
            <a:r>
              <a:rPr lang="ja-JP" altLang="en-US">
                <a:latin typeface="Rockwell"/>
                <a:cs typeface="Rockwell"/>
              </a:rPr>
              <a:t>’</a:t>
            </a:r>
            <a:r>
              <a:rPr lang="en-US">
                <a:latin typeface="Rockwell"/>
                <a:cs typeface="Rockwell"/>
              </a:rPr>
              <a:t> rights &amp; nullification</a:t>
            </a:r>
          </a:p>
          <a:p>
            <a:pPr lvl="1" eaLnBrk="1" hangingPunct="1">
              <a:lnSpc>
                <a:spcPct val="85000"/>
              </a:lnSpc>
            </a:pPr>
            <a:r>
              <a:rPr lang="en-US">
                <a:latin typeface="Rockwell"/>
                <a:cs typeface="Rockwell"/>
              </a:rPr>
              <a:t>The U.S. was more than just a compact of states…it was a creation of the people</a:t>
            </a:r>
          </a:p>
          <a:p>
            <a:pPr lvl="1" eaLnBrk="1" hangingPunct="1">
              <a:lnSpc>
                <a:spcPct val="85000"/>
              </a:lnSpc>
            </a:pPr>
            <a:r>
              <a:rPr lang="en-US">
                <a:latin typeface="Rockwell"/>
                <a:cs typeface="Rockwell"/>
              </a:rPr>
              <a:t>The Constitution gave the national gov</a:t>
            </a:r>
            <a:r>
              <a:rPr lang="ja-JP" altLang="en-US">
                <a:latin typeface="Rockwell"/>
                <a:cs typeface="Rockwell"/>
              </a:rPr>
              <a:t>’</a:t>
            </a:r>
            <a:r>
              <a:rPr lang="en-US">
                <a:latin typeface="Rockwell"/>
                <a:cs typeface="Rockwell"/>
              </a:rPr>
              <a:t>t ultimate power &amp; supremacy over the states</a:t>
            </a:r>
          </a:p>
          <a:p>
            <a:pPr lvl="1" eaLnBrk="1" hangingPunct="1">
              <a:lnSpc>
                <a:spcPct val="85000"/>
              </a:lnSpc>
            </a:pPr>
            <a:r>
              <a:rPr lang="en-US">
                <a:latin typeface="Rockwell"/>
                <a:cs typeface="Rockwell"/>
              </a:rPr>
              <a:t>Nullification would lead to anarchy &amp; civil war</a:t>
            </a:r>
          </a:p>
        </p:txBody>
      </p:sp>
    </p:spTree>
    <p:extLst>
      <p:ext uri="{BB962C8B-B14F-4D97-AF65-F5344CB8AC3E}">
        <p14:creationId xmlns:p14="http://schemas.microsoft.com/office/powerpoint/2010/main" val="3469180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a:t>
            </a:r>
            <a:endParaRPr lang="en-US" dirty="0"/>
          </a:p>
        </p:txBody>
      </p:sp>
      <p:sp>
        <p:nvSpPr>
          <p:cNvPr id="3" name="Content Placeholder 2"/>
          <p:cNvSpPr>
            <a:spLocks noGrp="1"/>
          </p:cNvSpPr>
          <p:nvPr>
            <p:ph idx="1"/>
          </p:nvPr>
        </p:nvSpPr>
        <p:spPr/>
        <p:txBody>
          <a:bodyPr/>
          <a:lstStyle/>
          <a:p>
            <a:r>
              <a:rPr lang="en-US" dirty="0" smtClean="0"/>
              <a:t>Webster-Hayne Debates</a:t>
            </a:r>
            <a:endParaRPr lang="en-US" dirty="0"/>
          </a:p>
        </p:txBody>
      </p:sp>
    </p:spTree>
    <p:extLst>
      <p:ext uri="{BB962C8B-B14F-4D97-AF65-F5344CB8AC3E}">
        <p14:creationId xmlns:p14="http://schemas.microsoft.com/office/powerpoint/2010/main" val="27739605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969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3908" name="Rectangle 4"/>
          <p:cNvSpPr>
            <a:spLocks noGrp="1" noChangeArrowheads="1"/>
          </p:cNvSpPr>
          <p:nvPr>
            <p:ph type="title"/>
          </p:nvPr>
        </p:nvSpPr>
        <p:spPr>
          <a:xfrm>
            <a:off x="685800" y="228600"/>
            <a:ext cx="7772400" cy="838200"/>
          </a:xfrm>
        </p:spPr>
        <p:txBody>
          <a:bodyPr lIns="90488" tIns="44450" rIns="90488" bIns="44450"/>
          <a:lstStyle/>
          <a:p>
            <a:pPr algn="ctr" eaLnBrk="1" fontAlgn="auto" hangingPunct="1">
              <a:spcAft>
                <a:spcPts val="0"/>
              </a:spcAft>
              <a:defRPr/>
            </a:pPr>
            <a:r>
              <a:rPr lang="en-US" dirty="0">
                <a:ea typeface="+mj-ea"/>
              </a:rPr>
              <a:t>The Nullification Crisis</a:t>
            </a:r>
          </a:p>
        </p:txBody>
      </p:sp>
      <p:sp>
        <p:nvSpPr>
          <p:cNvPr id="123909" name="Rectangle 5"/>
          <p:cNvSpPr>
            <a:spLocks noGrp="1" noChangeArrowheads="1"/>
          </p:cNvSpPr>
          <p:nvPr>
            <p:ph idx="1"/>
          </p:nvPr>
        </p:nvSpPr>
        <p:spPr>
          <a:xfrm>
            <a:off x="0" y="1524000"/>
            <a:ext cx="9144000" cy="5334000"/>
          </a:xfrm>
        </p:spPr>
        <p:txBody>
          <a:bodyPr lIns="90488" tIns="44450" rIns="90488" bIns="44450">
            <a:normAutofit/>
          </a:bodyPr>
          <a:lstStyle/>
          <a:p>
            <a:pPr eaLnBrk="1" hangingPunct="1">
              <a:lnSpc>
                <a:spcPct val="95000"/>
              </a:lnSpc>
              <a:spcBef>
                <a:spcPct val="10000"/>
              </a:spcBef>
            </a:pPr>
            <a:r>
              <a:rPr lang="en-US" dirty="0">
                <a:latin typeface="Rockwell"/>
                <a:cs typeface="Rockwell"/>
              </a:rPr>
              <a:t>By 1820, the South was anxious about federal powers over states:</a:t>
            </a:r>
          </a:p>
          <a:p>
            <a:pPr lvl="1" eaLnBrk="1" hangingPunct="1">
              <a:lnSpc>
                <a:spcPct val="95000"/>
              </a:lnSpc>
              <a:spcBef>
                <a:spcPct val="10000"/>
              </a:spcBef>
            </a:pPr>
            <a:r>
              <a:rPr lang="en-US" dirty="0">
                <a:latin typeface="Rockwell"/>
                <a:cs typeface="Rockwell"/>
              </a:rPr>
              <a:t>VP Calhoun became the defender of </a:t>
            </a:r>
            <a:r>
              <a:rPr lang="ja-JP" altLang="en-US" dirty="0">
                <a:latin typeface="Rockwell"/>
                <a:cs typeface="Rockwell"/>
              </a:rPr>
              <a:t>“</a:t>
            </a:r>
            <a:r>
              <a:rPr lang="en-US" dirty="0">
                <a:latin typeface="Rockwell"/>
                <a:cs typeface="Rockwell"/>
              </a:rPr>
              <a:t>states</a:t>
            </a:r>
            <a:r>
              <a:rPr lang="ja-JP" altLang="en-US" dirty="0">
                <a:latin typeface="Rockwell"/>
                <a:cs typeface="Rockwell"/>
              </a:rPr>
              <a:t>’</a:t>
            </a:r>
            <a:r>
              <a:rPr lang="en-US" dirty="0">
                <a:latin typeface="Rockwell"/>
                <a:cs typeface="Rockwell"/>
              </a:rPr>
              <a:t> rights</a:t>
            </a:r>
            <a:r>
              <a:rPr lang="ja-JP" altLang="en-US" dirty="0">
                <a:latin typeface="Rockwell"/>
                <a:cs typeface="Rockwell"/>
              </a:rPr>
              <a:t>”</a:t>
            </a:r>
            <a:endParaRPr lang="en-US" dirty="0">
              <a:latin typeface="Rockwell"/>
              <a:cs typeface="Rockwell"/>
            </a:endParaRPr>
          </a:p>
          <a:p>
            <a:pPr lvl="1" eaLnBrk="1" hangingPunct="1">
              <a:lnSpc>
                <a:spcPct val="95000"/>
              </a:lnSpc>
              <a:spcBef>
                <a:spcPct val="10000"/>
              </a:spcBef>
            </a:pPr>
            <a:r>
              <a:rPr lang="en-US" dirty="0">
                <a:latin typeface="Rockwell"/>
                <a:cs typeface="Rockwell"/>
              </a:rPr>
              <a:t>He wanted to protect slavery &amp; hated industrial protective tariffs </a:t>
            </a:r>
          </a:p>
          <a:p>
            <a:pPr lvl="1" eaLnBrk="1" hangingPunct="1">
              <a:lnSpc>
                <a:spcPct val="95000"/>
              </a:lnSpc>
              <a:spcBef>
                <a:spcPct val="10000"/>
              </a:spcBef>
            </a:pPr>
            <a:r>
              <a:rPr lang="en-US" dirty="0">
                <a:latin typeface="Rockwell"/>
                <a:cs typeface="Rockwell"/>
              </a:rPr>
              <a:t>After the </a:t>
            </a:r>
            <a:r>
              <a:rPr lang="en-US" u="sng" dirty="0">
                <a:latin typeface="Rockwell"/>
                <a:cs typeface="Rockwell"/>
              </a:rPr>
              <a:t>Tariff of 1828</a:t>
            </a:r>
            <a:r>
              <a:rPr lang="en-US" dirty="0">
                <a:latin typeface="Rockwell"/>
                <a:cs typeface="Rockwell"/>
              </a:rPr>
              <a:t> passed, the South affirmed </a:t>
            </a:r>
            <a:r>
              <a:rPr lang="en-US" u="sng" dirty="0">
                <a:latin typeface="Rockwell"/>
                <a:cs typeface="Rockwell"/>
              </a:rPr>
              <a:t>nullification</a:t>
            </a:r>
            <a:r>
              <a:rPr lang="en-US" dirty="0">
                <a:latin typeface="Rockwell"/>
                <a:cs typeface="Rockwell"/>
              </a:rPr>
              <a:t> (the right of an individual state to ignore federal laws)</a:t>
            </a:r>
          </a:p>
        </p:txBody>
      </p:sp>
      <p:sp>
        <p:nvSpPr>
          <p:cNvPr id="123911" name="AutoShape 7"/>
          <p:cNvSpPr>
            <a:spLocks noChangeArrowheads="1"/>
          </p:cNvSpPr>
          <p:nvPr/>
        </p:nvSpPr>
        <p:spPr bwMode="auto">
          <a:xfrm>
            <a:off x="76200" y="5638800"/>
            <a:ext cx="8991600" cy="1219200"/>
          </a:xfrm>
          <a:prstGeom prst="wedgeRectCallout">
            <a:avLst>
              <a:gd name="adj1" fmla="val -32889"/>
              <a:gd name="adj2" fmla="val -107588"/>
            </a:avLst>
          </a:prstGeom>
          <a:solidFill>
            <a:srgbClr val="FFCC99"/>
          </a:solidFill>
          <a:ln w="38100">
            <a:solidFill>
              <a:schemeClr val="tx1"/>
            </a:solidFill>
            <a:miter lim="800000"/>
            <a:headEnd/>
            <a:tailEnd/>
          </a:ln>
        </p:spPr>
        <p:txBody>
          <a:bodyPr/>
          <a:lstStyle/>
          <a:p>
            <a:pPr algn="ctr">
              <a:lnSpc>
                <a:spcPct val="80000"/>
              </a:lnSpc>
              <a:spcBef>
                <a:spcPct val="10000"/>
              </a:spcBef>
            </a:pPr>
            <a:r>
              <a:rPr lang="en-US" sz="2800" dirty="0">
                <a:solidFill>
                  <a:srgbClr val="000000"/>
                </a:solidFill>
              </a:rPr>
              <a:t>Calhoun (SC) led the argument for nullification in </a:t>
            </a:r>
            <a:r>
              <a:rPr lang="en-US" sz="2800" i="1" dirty="0">
                <a:solidFill>
                  <a:srgbClr val="000000"/>
                </a:solidFill>
              </a:rPr>
              <a:t>Exposition &amp; Protest</a:t>
            </a:r>
            <a:r>
              <a:rPr lang="en-US" sz="2800" dirty="0">
                <a:solidFill>
                  <a:srgbClr val="000000"/>
                </a:solidFill>
              </a:rPr>
              <a:t> in 1828 to protect Southern rights against Northern self-interest</a:t>
            </a:r>
          </a:p>
        </p:txBody>
      </p:sp>
      <p:sp>
        <p:nvSpPr>
          <p:cNvPr id="9" name="AutoShape 9"/>
          <p:cNvSpPr>
            <a:spLocks noChangeArrowheads="1"/>
          </p:cNvSpPr>
          <p:nvPr/>
        </p:nvSpPr>
        <p:spPr bwMode="auto">
          <a:xfrm>
            <a:off x="304800" y="1066800"/>
            <a:ext cx="8534400" cy="1905000"/>
          </a:xfrm>
          <a:prstGeom prst="wedgeRectCallout">
            <a:avLst>
              <a:gd name="adj1" fmla="val -35657"/>
              <a:gd name="adj2" fmla="val 124208"/>
            </a:avLst>
          </a:prstGeom>
          <a:solidFill>
            <a:srgbClr val="CCCCFF"/>
          </a:solidFill>
          <a:ln w="38100">
            <a:solidFill>
              <a:schemeClr val="tx1"/>
            </a:solidFill>
            <a:miter lim="800000"/>
            <a:headEnd/>
            <a:tailEnd/>
          </a:ln>
        </p:spPr>
        <p:txBody>
          <a:bodyPr/>
          <a:lstStyle/>
          <a:p>
            <a:pPr algn="ctr">
              <a:lnSpc>
                <a:spcPct val="80000"/>
              </a:lnSpc>
              <a:spcBef>
                <a:spcPct val="10000"/>
              </a:spcBef>
            </a:pPr>
            <a:r>
              <a:rPr lang="en-US" sz="2400" dirty="0">
                <a:solidFill>
                  <a:schemeClr val="bg1"/>
                </a:solidFill>
              </a:rPr>
              <a:t>Southerners hated tariffs for 2 main reasons: tariffs increase the costs of foreign industrial goods (which are usually cheaper than those made in America) so goods are more expensive </a:t>
            </a:r>
            <a:r>
              <a:rPr lang="en-US" sz="2400" u="sng" dirty="0">
                <a:solidFill>
                  <a:schemeClr val="bg1"/>
                </a:solidFill>
              </a:rPr>
              <a:t>AND</a:t>
            </a:r>
            <a:r>
              <a:rPr lang="en-US" sz="2400" dirty="0">
                <a:solidFill>
                  <a:schemeClr val="bg1"/>
                </a:solidFill>
              </a:rPr>
              <a:t> countries reciprocate with high tariffs on American cotton</a:t>
            </a:r>
          </a:p>
        </p:txBody>
      </p:sp>
    </p:spTree>
    <p:extLst>
      <p:ext uri="{BB962C8B-B14F-4D97-AF65-F5344CB8AC3E}">
        <p14:creationId xmlns:p14="http://schemas.microsoft.com/office/powerpoint/2010/main" val="298742100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3911"/>
                                        </p:tgtEl>
                                        <p:attrNameLst>
                                          <p:attrName>style.visibility</p:attrName>
                                        </p:attrNameLst>
                                      </p:cBhvr>
                                      <p:to>
                                        <p:strVal val="visible"/>
                                      </p:to>
                                    </p:set>
                                    <p:anim calcmode="lin" valueType="num">
                                      <p:cBhvr>
                                        <p:cTn id="7" dur="500" fill="hold"/>
                                        <p:tgtEl>
                                          <p:spTgt spid="123911"/>
                                        </p:tgtEl>
                                        <p:attrNameLst>
                                          <p:attrName>ppt_w</p:attrName>
                                        </p:attrNameLst>
                                      </p:cBhvr>
                                      <p:tavLst>
                                        <p:tav tm="0">
                                          <p:val>
                                            <p:fltVal val="0"/>
                                          </p:val>
                                        </p:tav>
                                        <p:tav tm="100000">
                                          <p:val>
                                            <p:strVal val="#ppt_w"/>
                                          </p:val>
                                        </p:tav>
                                      </p:tavLst>
                                    </p:anim>
                                    <p:anim calcmode="lin" valueType="num">
                                      <p:cBhvr>
                                        <p:cTn id="8" dur="500" fill="hold"/>
                                        <p:tgtEl>
                                          <p:spTgt spid="123911"/>
                                        </p:tgtEl>
                                        <p:attrNameLst>
                                          <p:attrName>ppt_h</p:attrName>
                                        </p:attrNameLst>
                                      </p:cBhvr>
                                      <p:tavLst>
                                        <p:tav tm="0">
                                          <p:val>
                                            <p:fltVal val="0"/>
                                          </p:val>
                                        </p:tav>
                                        <p:tav tm="100000">
                                          <p:val>
                                            <p:strVal val="#ppt_h"/>
                                          </p:val>
                                        </p:tav>
                                      </p:tavLst>
                                    </p:anim>
                                    <p:animEffect transition="in" filter="fade">
                                      <p:cBhvr>
                                        <p:cTn id="9" dur="500"/>
                                        <p:tgtEl>
                                          <p:spTgt spid="1239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0" fill="hold" grpId="1" nodeType="clickEffect">
                                  <p:stCondLst>
                                    <p:cond delay="0"/>
                                  </p:stCondLst>
                                  <p:childTnLst>
                                    <p:anim calcmode="lin" valueType="num">
                                      <p:cBhvr>
                                        <p:cTn id="20" dur="500"/>
                                        <p:tgtEl>
                                          <p:spTgt spid="9"/>
                                        </p:tgtEl>
                                        <p:attrNameLst>
                                          <p:attrName>ppt_w</p:attrName>
                                        </p:attrNameLst>
                                      </p:cBhvr>
                                      <p:tavLst>
                                        <p:tav tm="0">
                                          <p:val>
                                            <p:strVal val="ppt_w"/>
                                          </p:val>
                                        </p:tav>
                                        <p:tav tm="100000">
                                          <p:val>
                                            <p:fltVal val="0"/>
                                          </p:val>
                                        </p:tav>
                                      </p:tavLst>
                                    </p:anim>
                                    <p:anim calcmode="lin" valueType="num">
                                      <p:cBhvr>
                                        <p:cTn id="21" dur="500"/>
                                        <p:tgtEl>
                                          <p:spTgt spid="9"/>
                                        </p:tgtEl>
                                        <p:attrNameLst>
                                          <p:attrName>ppt_h</p:attrName>
                                        </p:attrNameLst>
                                      </p:cBhvr>
                                      <p:tavLst>
                                        <p:tav tm="0">
                                          <p:val>
                                            <p:strVal val="ppt_h"/>
                                          </p:val>
                                        </p:tav>
                                        <p:tav tm="100000">
                                          <p:val>
                                            <p:fltVal val="0"/>
                                          </p:val>
                                        </p:tav>
                                      </p:tavLst>
                                    </p:anim>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1" grpId="0" animBg="1"/>
      <p:bldP spid="9" grpId="0" animBg="1"/>
      <p:bldP spid="9"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4246</TotalTime>
  <Words>1496</Words>
  <Application>Microsoft Macintosh PowerPoint</Application>
  <PresentationFormat>On-screen Show (4:3)</PresentationFormat>
  <Paragraphs>93</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Theme</vt:lpstr>
      <vt:lpstr>Do Now</vt:lpstr>
      <vt:lpstr>5. Jackson and Nullification</vt:lpstr>
      <vt:lpstr>AP Prompt</vt:lpstr>
      <vt:lpstr>PowerPoint Presentation</vt:lpstr>
      <vt:lpstr>PowerPoint Presentation</vt:lpstr>
      <vt:lpstr>PowerPoint Presentation</vt:lpstr>
      <vt:lpstr>Webster-Hayne Debate</vt:lpstr>
      <vt:lpstr>Text Analysis</vt:lpstr>
      <vt:lpstr>The Nullification Crisis</vt:lpstr>
      <vt:lpstr>Nullification Crisis over Tariff of 1828 and 1832</vt:lpstr>
      <vt:lpstr>PowerPoint Presentation</vt:lpstr>
      <vt:lpstr>Jackson’s Reaction</vt:lpstr>
      <vt:lpstr>The Compromise Tariff of 1833</vt:lpstr>
      <vt:lpstr>Jackson and the ideal of Union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31</cp:revision>
  <dcterms:created xsi:type="dcterms:W3CDTF">2019-07-30T18:40:06Z</dcterms:created>
  <dcterms:modified xsi:type="dcterms:W3CDTF">2019-10-07T13:31:56Z</dcterms:modified>
</cp:coreProperties>
</file>