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6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11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F787-58A5-CE4A-AD39-132219066D80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5AB6C-1C59-D144-80E8-854C098C1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8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028902C-4BED-F342-A505-8698DE9AFFC2}" type="slidenum">
              <a:rPr 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Lot of similarities. First GA didn’t inspire reform movements,</a:t>
            </a:r>
            <a:r>
              <a:rPr lang="en-US" baseline="0" dirty="0" smtClean="0"/>
              <a:t> second one did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D72C0-C7AE-C048-A3A5-D8D481FFAD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2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Reviving Religion</a:t>
            </a:r>
            <a:endParaRPr lang="en-US" dirty="0">
              <a:latin typeface="+mn-lt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key feature of the Second Great Awakening was the feminization of religion, both in church membership and theology:</a:t>
            </a:r>
          </a:p>
          <a:p>
            <a:pPr lvl="1"/>
            <a:r>
              <a:rPr lang="en-US" dirty="0"/>
              <a:t>Middle-class women were the first and most fervent enthusiasts of religious revivalism</a:t>
            </a:r>
          </a:p>
        </p:txBody>
      </p:sp>
    </p:spTree>
    <p:extLst>
      <p:ext uri="{BB962C8B-B14F-4D97-AF65-F5344CB8AC3E}">
        <p14:creationId xmlns:p14="http://schemas.microsoft.com/office/powerpoint/2010/main" val="240374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/>
            <a:r>
              <a:rPr lang="en-US" dirty="0" smtClean="0">
                <a:latin typeface="+mn-lt"/>
              </a:rPr>
              <a:t>Denominational Diversity</a:t>
            </a:r>
            <a:endParaRPr lang="en-US" dirty="0">
              <a:latin typeface="+mn-lt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Religious diversity reflected social cleavages facing the slavery issue:</a:t>
            </a:r>
          </a:p>
          <a:p>
            <a:pPr lvl="2"/>
            <a:r>
              <a:rPr lang="en-US" dirty="0"/>
              <a:t>By 1844-45 the southern Baptists and southern Methodists split with their northern brethren</a:t>
            </a:r>
          </a:p>
          <a:p>
            <a:pPr lvl="2"/>
            <a:r>
              <a:rPr lang="en-US" dirty="0"/>
              <a:t>In 1857 the Presbyterians, North and South parted company</a:t>
            </a:r>
          </a:p>
          <a:p>
            <a:pPr lvl="2"/>
            <a:r>
              <a:rPr lang="en-US" dirty="0"/>
              <a:t>The secession of the southern churches foreshadowed the secession of southern states</a:t>
            </a:r>
          </a:p>
          <a:p>
            <a:pPr lvl="2"/>
            <a:r>
              <a:rPr lang="en-US" dirty="0"/>
              <a:t>First the churches split, then the political parties split, and then the Union split.</a:t>
            </a:r>
          </a:p>
        </p:txBody>
      </p:sp>
    </p:spTree>
    <p:extLst>
      <p:ext uri="{BB962C8B-B14F-4D97-AF65-F5344CB8AC3E}">
        <p14:creationId xmlns:p14="http://schemas.microsoft.com/office/powerpoint/2010/main" val="351127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7"/>
          <p:cNvSpPr txBox="1">
            <a:spLocks noChangeArrowheads="1"/>
          </p:cNvSpPr>
          <p:nvPr/>
        </p:nvSpPr>
        <p:spPr bwMode="auto">
          <a:xfrm>
            <a:off x="762000" y="1676400"/>
            <a:ext cx="7772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  <a:latin typeface="+mn-lt"/>
              </a:rPr>
              <a:t>In France, I had almost always seen the spirit of religion and the spirit of freedom pursuing courses diametrically opposed to each other; but in America, I found that they were intimately united, and that they reigned in common over the same country… Religion was the foremost of the political institutions of the United States.                  </a:t>
            </a:r>
            <a:endParaRPr lang="en-US" sz="3200" dirty="0" smtClean="0">
              <a:solidFill>
                <a:srgbClr val="FFFFFF"/>
              </a:solidFill>
              <a:latin typeface="+mn-lt"/>
            </a:endParaRPr>
          </a:p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+mn-lt"/>
              </a:rPr>
              <a:t>-</a:t>
            </a:r>
            <a:r>
              <a:rPr lang="en-US" dirty="0" smtClean="0">
                <a:solidFill>
                  <a:srgbClr val="FFFFFF"/>
                </a:solidFill>
                <a:latin typeface="+mn-lt"/>
              </a:rPr>
              <a:t>- Alexis de Tocqueville, 1832</a:t>
            </a:r>
            <a:endParaRPr lang="en-US" b="1" dirty="0" smtClean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" name="Title 7"/>
          <p:cNvSpPr txBox="1">
            <a:spLocks noGrp="1"/>
          </p:cNvSpPr>
          <p:nvPr>
            <p:ph type="title"/>
          </p:nvPr>
        </p:nvSpPr>
        <p:spPr>
          <a:xfrm>
            <a:off x="463042" y="532648"/>
            <a:ext cx="8217915" cy="584776"/>
          </a:xfrm>
        </p:spPr>
        <p:txBody>
          <a:bodyPr wrap="none" rtlCol="0">
            <a:sp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Importance of Popular Religion in America</a:t>
            </a:r>
            <a:endParaRPr lang="en-US" sz="320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0980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Autofit/>
          </a:bodyPr>
          <a:lstStyle/>
          <a:p>
            <a:r>
              <a:rPr lang="en-US" sz="3000" dirty="0"/>
              <a:t>How did </a:t>
            </a:r>
            <a:r>
              <a:rPr lang="en-US" sz="3000" dirty="0" smtClean="0"/>
              <a:t>19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century religious </a:t>
            </a:r>
            <a:r>
              <a:rPr lang="en-US" sz="3000" dirty="0"/>
              <a:t>and reform movements redefine American concepts of freedom, equality and morality</a:t>
            </a:r>
            <a:r>
              <a:rPr lang="en-US" sz="3000" dirty="0" smtClean="0"/>
              <a:t>?</a:t>
            </a:r>
          </a:p>
          <a:p>
            <a:r>
              <a:rPr lang="en-US" sz="3000" dirty="0" smtClean="0"/>
              <a:t>How successful were these movements?</a:t>
            </a:r>
          </a:p>
          <a:p>
            <a:r>
              <a:rPr lang="en-US" sz="3000" dirty="0" smtClean="0"/>
              <a:t>What role did women play?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339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1504">
            <a:off x="3737336" y="2239231"/>
            <a:ext cx="4916967" cy="3569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Great Awakening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200400" cy="411479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New York frontier</a:t>
            </a:r>
          </a:p>
          <a:p>
            <a:r>
              <a:rPr lang="en-US" sz="3200" dirty="0" smtClean="0"/>
              <a:t>Protestant revivalism</a:t>
            </a:r>
          </a:p>
          <a:p>
            <a:r>
              <a:rPr lang="en-US" sz="3200" dirty="0" smtClean="0"/>
              <a:t>Religion for the common man</a:t>
            </a:r>
          </a:p>
          <a:p>
            <a:r>
              <a:rPr lang="en-US" sz="3200" dirty="0" smtClean="0"/>
              <a:t>Encouraged moralistic   reform</a:t>
            </a:r>
          </a:p>
        </p:txBody>
      </p:sp>
    </p:spTree>
    <p:extLst>
      <p:ext uri="{BB962C8B-B14F-4D97-AF65-F5344CB8AC3E}">
        <p14:creationId xmlns:p14="http://schemas.microsoft.com/office/powerpoint/2010/main" val="23507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Great Awakening-reaction to Enlightenment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Awakening-reaction to Market Revolution &amp; Deism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 leads to </a:t>
            </a:r>
            <a:r>
              <a:rPr lang="en-US" b="1" u="sng" dirty="0" smtClean="0"/>
              <a:t>REFORM MOVEMENTS</a:t>
            </a:r>
            <a:endParaRPr lang="en-US" dirty="0"/>
          </a:p>
          <a:p>
            <a:pPr lvl="2"/>
            <a:r>
              <a:rPr lang="en-US" b="1" dirty="0" smtClean="0"/>
              <a:t>Prison</a:t>
            </a:r>
          </a:p>
          <a:p>
            <a:pPr lvl="2"/>
            <a:r>
              <a:rPr lang="en-US" b="1" dirty="0" smtClean="0"/>
              <a:t>Temperance</a:t>
            </a:r>
          </a:p>
          <a:p>
            <a:pPr lvl="2"/>
            <a:r>
              <a:rPr lang="en-US" b="1" dirty="0" smtClean="0"/>
              <a:t>Women’s Rights</a:t>
            </a:r>
          </a:p>
          <a:p>
            <a:pPr lvl="2"/>
            <a:r>
              <a:rPr lang="en-US" b="1" dirty="0" smtClean="0"/>
              <a:t>Slavery</a:t>
            </a:r>
          </a:p>
          <a:p>
            <a:pPr lvl="2"/>
            <a:r>
              <a:rPr lang="en-US" b="1" dirty="0" smtClean="0"/>
              <a:t>Abolition</a:t>
            </a:r>
          </a:p>
        </p:txBody>
      </p:sp>
    </p:spTree>
    <p:extLst>
      <p:ext uri="{BB962C8B-B14F-4D97-AF65-F5344CB8AC3E}">
        <p14:creationId xmlns:p14="http://schemas.microsoft.com/office/powerpoint/2010/main" val="247747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Reviving </a:t>
            </a:r>
            <a:r>
              <a:rPr lang="en-US" dirty="0">
                <a:latin typeface="+mn-lt"/>
              </a:rPr>
              <a:t>Religion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Religion in the 1790-1860:</a:t>
            </a:r>
          </a:p>
          <a:p>
            <a:pPr lvl="1" eaLnBrk="1" hangingPunct="1"/>
            <a:r>
              <a:rPr lang="en-US" dirty="0"/>
              <a:t>Church attendance was still a regular ritual with ¾ of the 23 million Americans in 1850</a:t>
            </a:r>
          </a:p>
          <a:p>
            <a:pPr lvl="3" eaLnBrk="1" hangingPunct="1"/>
            <a:r>
              <a:rPr lang="en-US" dirty="0"/>
              <a:t>Alexis de Tocqueville declared there was </a:t>
            </a:r>
            <a:r>
              <a:rPr lang="ja-JP" altLang="en-US" dirty="0"/>
              <a:t>“</a:t>
            </a:r>
            <a:r>
              <a:rPr lang="en-US" dirty="0"/>
              <a:t>no country in the world where the Christian religion retains a greater influence over the souls of men than in America.</a:t>
            </a:r>
            <a:r>
              <a:rPr lang="ja-JP" altLang="en-US" dirty="0" smtClean="0"/>
              <a:t>”</a:t>
            </a:r>
            <a:endParaRPr lang="en-US" altLang="ja-JP" dirty="0" smtClean="0"/>
          </a:p>
          <a:p>
            <a:pPr lvl="3" eaLnBrk="1" hangingPunct="1"/>
            <a:r>
              <a:rPr lang="en-US" dirty="0" smtClean="0"/>
              <a:t>“Religion is the most important political institution in America”</a:t>
            </a:r>
            <a:endParaRPr lang="en-US" dirty="0"/>
          </a:p>
          <a:p>
            <a:pPr lvl="1" eaLnBrk="1" hangingPunct="1"/>
            <a:r>
              <a:rPr lang="en-US" dirty="0"/>
              <a:t>Yet religion of these years was not the old-time religion of colonial days:</a:t>
            </a:r>
          </a:p>
          <a:p>
            <a:pPr lvl="2" eaLnBrk="1" hangingPunct="1"/>
            <a:r>
              <a:rPr lang="en-US" dirty="0"/>
              <a:t>Austere Calvinism was seeping out of the American churches</a:t>
            </a:r>
          </a:p>
        </p:txBody>
      </p:sp>
    </p:spTree>
    <p:extLst>
      <p:ext uri="{BB962C8B-B14F-4D97-AF65-F5344CB8AC3E}">
        <p14:creationId xmlns:p14="http://schemas.microsoft.com/office/powerpoint/2010/main" val="109493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Reviving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Great Awakening inspired Americans to ‘battle evils.’</a:t>
            </a:r>
          </a:p>
          <a:p>
            <a:pPr lvl="1"/>
            <a:r>
              <a:rPr lang="en-US" dirty="0" smtClean="0"/>
              <a:t>Puritan vision of a perfected society: no cruelty, war, ‘intoxicating drink,’ discrimination, and slavery</a:t>
            </a:r>
          </a:p>
          <a:p>
            <a:r>
              <a:rPr lang="en-US" dirty="0" smtClean="0"/>
              <a:t>Women played a key role in reform movements: could escape the confines of the home</a:t>
            </a:r>
          </a:p>
          <a:p>
            <a:r>
              <a:rPr lang="en-US" dirty="0" smtClean="0"/>
              <a:t>Other changes in society: </a:t>
            </a:r>
          </a:p>
          <a:p>
            <a:pPr lvl="1"/>
            <a:r>
              <a:rPr lang="en-US" dirty="0" smtClean="0"/>
              <a:t>Prison reform, imprisonment for debt, mental health reform (DOROTHEA DIX!)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Reviving Religion</a:t>
            </a:r>
            <a:endParaRPr lang="en-US" dirty="0">
              <a:latin typeface="+mn-lt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629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Charles </a:t>
            </a:r>
            <a:r>
              <a:rPr lang="en-US" dirty="0" err="1"/>
              <a:t>Grandison</a:t>
            </a:r>
            <a:r>
              <a:rPr lang="en-US" dirty="0"/>
              <a:t> Finney was the greatest of the revival preachers:</a:t>
            </a:r>
          </a:p>
          <a:p>
            <a:pPr lvl="2"/>
            <a:r>
              <a:rPr lang="en-US" dirty="0"/>
              <a:t>Had a deeply moving conversion experience</a:t>
            </a:r>
          </a:p>
          <a:p>
            <a:pPr lvl="2"/>
            <a:r>
              <a:rPr lang="en-US" dirty="0"/>
              <a:t>Led massive revivals in Rochester and  New York City in 1830 and 1831</a:t>
            </a:r>
          </a:p>
          <a:p>
            <a:pPr lvl="2"/>
            <a:r>
              <a:rPr lang="en-US" dirty="0"/>
              <a:t>He preached a version of the old-time religion, but he was also an innovator:</a:t>
            </a:r>
          </a:p>
          <a:p>
            <a:pPr lvl="3"/>
            <a:r>
              <a:rPr lang="en-US" dirty="0"/>
              <a:t>He devised the </a:t>
            </a:r>
            <a:r>
              <a:rPr lang="ja-JP" altLang="en-US" dirty="0"/>
              <a:t>“</a:t>
            </a:r>
            <a:r>
              <a:rPr lang="en-US" dirty="0"/>
              <a:t>anxious bench</a:t>
            </a:r>
            <a:r>
              <a:rPr lang="ja-JP" altLang="en-US" dirty="0"/>
              <a:t>”</a:t>
            </a:r>
            <a:r>
              <a:rPr lang="en-US" dirty="0"/>
              <a:t> where repentant sinners could sit in full view of the congregation</a:t>
            </a:r>
          </a:p>
          <a:p>
            <a:pPr lvl="3"/>
            <a:r>
              <a:rPr lang="en-US" dirty="0"/>
              <a:t>He encouraged women to pray aloud in </a:t>
            </a:r>
            <a:r>
              <a:rPr lang="en-US" dirty="0" smtClean="0"/>
              <a:t>public</a:t>
            </a:r>
          </a:p>
          <a:p>
            <a:pPr lvl="3"/>
            <a:r>
              <a:rPr lang="en-US" dirty="0"/>
              <a:t>He denounced both alcohol and slavery</a:t>
            </a:r>
          </a:p>
          <a:p>
            <a:pPr lvl="3"/>
            <a:r>
              <a:rPr lang="en-US" dirty="0"/>
              <a:t>He served as president of Oberlin College in Ohio, where he helped to make a hotbed of revivalist activity and </a:t>
            </a:r>
            <a:r>
              <a:rPr lang="en-US" dirty="0" smtClean="0"/>
              <a:t>abolitionism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0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Charles G. Finney</a:t>
            </a:r>
            <a:endParaRPr lang="en-US" dirty="0">
              <a:latin typeface="+mn-lt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26670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Traveling revivalist preacher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59" t="5125" r="7492" b="18282"/>
          <a:stretch/>
        </p:blipFill>
        <p:spPr bwMode="auto">
          <a:xfrm rot="21262484">
            <a:off x="3771527" y="1282509"/>
            <a:ext cx="4609815" cy="4904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8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870</TotalTime>
  <Words>556</Words>
  <Application>Microsoft Macintosh PowerPoint</Application>
  <PresentationFormat>On-screen Show (4:3)</PresentationFormat>
  <Paragraphs>61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The 2nd Great Awakening</vt:lpstr>
      <vt:lpstr>Importance of Popular Religion in America</vt:lpstr>
      <vt:lpstr>Essential Questions</vt:lpstr>
      <vt:lpstr>Second Great Awakening</vt:lpstr>
      <vt:lpstr>Big Picture</vt:lpstr>
      <vt:lpstr>Reviving Religion</vt:lpstr>
      <vt:lpstr>Reviving Religion</vt:lpstr>
      <vt:lpstr>Reviving Religion</vt:lpstr>
      <vt:lpstr>Charles G. Finney</vt:lpstr>
      <vt:lpstr>Reviving Religion</vt:lpstr>
      <vt:lpstr>Denominational Diversity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Winchell</dc:creator>
  <cp:lastModifiedBy>Craig Winchell</cp:lastModifiedBy>
  <cp:revision>4</cp:revision>
  <dcterms:created xsi:type="dcterms:W3CDTF">2017-09-27T17:53:10Z</dcterms:created>
  <dcterms:modified xsi:type="dcterms:W3CDTF">2017-10-04T04:07:40Z</dcterms:modified>
</cp:coreProperties>
</file>