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64" r:id="rId4"/>
    <p:sldId id="257" r:id="rId5"/>
    <p:sldId id="258" r:id="rId6"/>
    <p:sldId id="259" r:id="rId7"/>
    <p:sldId id="270" r:id="rId8"/>
    <p:sldId id="260" r:id="rId9"/>
    <p:sldId id="261" r:id="rId10"/>
    <p:sldId id="262" r:id="rId11"/>
    <p:sldId id="268" r:id="rId12"/>
    <p:sldId id="272" r:id="rId13"/>
    <p:sldId id="273" r:id="rId14"/>
    <p:sldId id="271" r:id="rId15"/>
    <p:sldId id="269" r:id="rId16"/>
    <p:sldId id="274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67" autoAdjust="0"/>
  </p:normalViewPr>
  <p:slideViewPr>
    <p:cSldViewPr snapToGrid="0" snapToObjects="1">
      <p:cViewPr varScale="1">
        <p:scale>
          <a:sx n="74" d="100"/>
          <a:sy n="74" d="100"/>
        </p:scale>
        <p:origin x="-120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355E-80EF-7B47-986C-719C292C85B6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1CE-2701-474D-A768-13A69F1E0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3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355E-80EF-7B47-986C-719C292C85B6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1CE-2701-474D-A768-13A69F1E0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2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355E-80EF-7B47-986C-719C292C85B6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1CE-2701-474D-A768-13A69F1E0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19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1/24/17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9184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1/24/17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9958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1/24/17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0468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1/24/17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9632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1/24/17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9205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1/24/17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6058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1/24/17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1572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1/24/17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962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355E-80EF-7B47-986C-719C292C85B6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1CE-2701-474D-A768-13A69F1E0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90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1/24/17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473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1/24/17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99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1/24/17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7233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BB3A2B-DE99-41DA-B6F8-9516A38F2D29}" type="slidenum">
              <a:rPr lang="en-US" altLang="en-US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281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2BB639-0887-412B-A4A5-C91428607318}" type="slidenum">
              <a:rPr lang="en-US" altLang="en-US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346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355E-80EF-7B47-986C-719C292C85B6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1CE-2701-474D-A768-13A69F1E0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6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355E-80EF-7B47-986C-719C292C85B6}" type="datetimeFigureOut">
              <a:rPr lang="en-US" smtClean="0"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1CE-2701-474D-A768-13A69F1E0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1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355E-80EF-7B47-986C-719C292C85B6}" type="datetimeFigureOut">
              <a:rPr lang="en-US" smtClean="0"/>
              <a:t>1/24/17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1CE-2701-474D-A768-13A69F1E0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5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355E-80EF-7B47-986C-719C292C85B6}" type="datetimeFigureOut">
              <a:rPr lang="en-US" smtClean="0"/>
              <a:t>1/24/17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1CE-2701-474D-A768-13A69F1E0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355E-80EF-7B47-986C-719C292C85B6}" type="datetimeFigureOut">
              <a:rPr lang="en-US" smtClean="0"/>
              <a:t>1/24/17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1CE-2701-474D-A768-13A69F1E0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0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355E-80EF-7B47-986C-719C292C85B6}" type="datetimeFigureOut">
              <a:rPr lang="en-US" smtClean="0"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1CE-2701-474D-A768-13A69F1E0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2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355E-80EF-7B47-986C-719C292C85B6}" type="datetimeFigureOut">
              <a:rPr lang="en-US" smtClean="0"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1CE-2701-474D-A768-13A69F1E0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4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1355E-80EF-7B47-986C-719C292C85B6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8B1CE-2701-474D-A768-13A69F1E0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2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defTabSz="914400"/>
              <a:t>1/24/17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104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&amp; Cultural </a:t>
            </a:r>
            <a:r>
              <a:rPr lang="en-US" dirty="0" smtClean="0"/>
              <a:t>Developments of the Gilded 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</a:t>
            </a:r>
          </a:p>
          <a:p>
            <a:r>
              <a:rPr lang="en-US" dirty="0" smtClean="0"/>
              <a:t>Period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86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794"/>
            <a:ext cx="7886700" cy="1325563"/>
          </a:xfrm>
        </p:spPr>
        <p:txBody>
          <a:bodyPr/>
          <a:lstStyle/>
          <a:p>
            <a:r>
              <a:rPr lang="en-US" dirty="0" smtClean="0"/>
              <a:t>Farmers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2948"/>
            <a:ext cx="8714484" cy="4864015"/>
          </a:xfrm>
        </p:spPr>
        <p:txBody>
          <a:bodyPr/>
          <a:lstStyle/>
          <a:p>
            <a:r>
              <a:rPr lang="en-US" dirty="0" smtClean="0"/>
              <a:t>Grange:</a:t>
            </a:r>
          </a:p>
          <a:p>
            <a:pPr lvl="1"/>
            <a:r>
              <a:rPr lang="en-US" dirty="0" smtClean="0"/>
              <a:t>Early social/educational movement</a:t>
            </a:r>
          </a:p>
          <a:p>
            <a:r>
              <a:rPr lang="en-US" dirty="0" smtClean="0"/>
              <a:t>Farmer’s Alliance/Colored Farmers National Alliance</a:t>
            </a:r>
          </a:p>
          <a:p>
            <a:pPr lvl="1"/>
            <a:r>
              <a:rPr lang="en-US" dirty="0" smtClean="0"/>
              <a:t>More political, less social</a:t>
            </a:r>
          </a:p>
          <a:p>
            <a:pPr lvl="1"/>
            <a:r>
              <a:rPr lang="en-US" dirty="0" smtClean="0"/>
              <a:t>Candidates for office</a:t>
            </a:r>
          </a:p>
          <a:p>
            <a:pPr lvl="1"/>
            <a:r>
              <a:rPr lang="en-US" dirty="0" smtClean="0"/>
              <a:t>State legislatures/reps to Congress in 1890s</a:t>
            </a:r>
          </a:p>
          <a:p>
            <a:r>
              <a:rPr lang="en-US" dirty="0" smtClean="0"/>
              <a:t>Leads to Populist Party</a:t>
            </a:r>
          </a:p>
          <a:p>
            <a:pPr lvl="1"/>
            <a:r>
              <a:rPr lang="en-US" dirty="0" smtClean="0"/>
              <a:t>True ‘People’s’ Party (3</a:t>
            </a:r>
            <a:r>
              <a:rPr lang="en-US" baseline="30000" dirty="0" smtClean="0"/>
              <a:t>rd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Hostile to McKinley Tariff and farmer/labor issues</a:t>
            </a:r>
          </a:p>
          <a:p>
            <a:pPr lvl="1"/>
            <a:r>
              <a:rPr lang="en-US" dirty="0" smtClean="0"/>
              <a:t>Anti industrial/financial trusts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0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Populists (1892)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Nationalization of the railroad</a:t>
            </a:r>
          </a:p>
          <a:p>
            <a:r>
              <a:rPr lang="en-US" dirty="0" smtClean="0"/>
              <a:t>Low tariff</a:t>
            </a:r>
          </a:p>
          <a:p>
            <a:r>
              <a:rPr lang="en-US" dirty="0" smtClean="0"/>
              <a:t>Government owned warehouses for crops</a:t>
            </a:r>
          </a:p>
          <a:p>
            <a:pPr lvl="1"/>
            <a:r>
              <a:rPr lang="en-US" u="sng" dirty="0" smtClean="0"/>
              <a:t>More </a:t>
            </a:r>
            <a:r>
              <a:rPr lang="en-US" u="sng" dirty="0" err="1" smtClean="0"/>
              <a:t>gov.</a:t>
            </a:r>
            <a:r>
              <a:rPr lang="en-US" u="sng" dirty="0" smtClean="0"/>
              <a:t> control of economy</a:t>
            </a:r>
          </a:p>
          <a:p>
            <a:r>
              <a:rPr lang="en-US" dirty="0" smtClean="0"/>
              <a:t>Direct election of Senators</a:t>
            </a:r>
          </a:p>
          <a:p>
            <a:r>
              <a:rPr lang="en-US" b="1" dirty="0" smtClean="0"/>
              <a:t>Treasury purchase of silver for backing of money (</a:t>
            </a:r>
            <a:r>
              <a:rPr lang="en-US" b="1" dirty="0" err="1" smtClean="0"/>
              <a:t>gov.</a:t>
            </a:r>
            <a:r>
              <a:rPr lang="en-US" b="1" dirty="0" smtClean="0"/>
              <a:t> created inflation)</a:t>
            </a:r>
          </a:p>
          <a:p>
            <a:pPr lvl="1"/>
            <a:r>
              <a:rPr lang="en-US" dirty="0" smtClean="0"/>
              <a:t>Panic of 1893 heightened this issue</a:t>
            </a:r>
          </a:p>
          <a:p>
            <a:pPr lvl="1"/>
            <a:r>
              <a:rPr lang="en-US" dirty="0" smtClean="0"/>
              <a:t>Democrats who supported Silver moved to Populist Party</a:t>
            </a:r>
          </a:p>
          <a:p>
            <a:pPr lvl="1"/>
            <a:r>
              <a:rPr lang="en-US" dirty="0" smtClean="0"/>
              <a:t>Election of 1896-Democrats and Populists supported same candidate: William Jennings Bryan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06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of Gold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Having behind us the producing masses of this nation and the world, supported by the commercial interests, the laboring interests and the toilers everywhere, we will answer their demand for a gold standard by saying to them: You shall not press down upon the brow of labor this crown of thorns, you shall not crucify mankind upon a cross of gold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William Jennings Bryan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50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pulist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93" y="123028"/>
            <a:ext cx="5855604" cy="691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4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1896</a:t>
            </a:r>
            <a:endParaRPr lang="en-US" dirty="0"/>
          </a:p>
        </p:txBody>
      </p:sp>
      <p:pic>
        <p:nvPicPr>
          <p:cNvPr id="6" name="Content Placeholder 5" descr="1896_larg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0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1984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1896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19341" cy="4351338"/>
          </a:xfrm>
        </p:spPr>
        <p:txBody>
          <a:bodyPr/>
          <a:lstStyle/>
          <a:p>
            <a:r>
              <a:rPr lang="en-US" dirty="0" smtClean="0"/>
              <a:t>McKinley (Republican) defeats WJB (Democrat-Populist) 271-176.</a:t>
            </a:r>
          </a:p>
          <a:p>
            <a:r>
              <a:rPr lang="en-US" dirty="0" smtClean="0"/>
              <a:t>Republicans would control the White House for most of next 30 years.</a:t>
            </a:r>
          </a:p>
          <a:p>
            <a:pPr lvl="1"/>
            <a:r>
              <a:rPr lang="en-US" dirty="0" smtClean="0"/>
              <a:t>Populism disappears but platform lives on in Progressives.</a:t>
            </a:r>
          </a:p>
          <a:p>
            <a:pPr lvl="1"/>
            <a:r>
              <a:rPr lang="en-US" dirty="0" smtClean="0"/>
              <a:t>McKinley’s platform for industrial growth lives on, but he’s assassinated.</a:t>
            </a:r>
          </a:p>
          <a:p>
            <a:pPr lvl="1"/>
            <a:r>
              <a:rPr lang="en-US" dirty="0" smtClean="0"/>
              <a:t>Teddy!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728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3222" y="752562"/>
            <a:ext cx="1885950" cy="389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55784" y="766010"/>
            <a:ext cx="1885950" cy="389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37579" y="779457"/>
            <a:ext cx="1885950" cy="389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68948" y="779458"/>
            <a:ext cx="1885950" cy="389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06072" y="-24449"/>
            <a:ext cx="227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Period 6: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4604" y="786180"/>
            <a:ext cx="16209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Politics and Power</a:t>
            </a:r>
            <a:endParaRPr lang="en-US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7089492" y="779456"/>
            <a:ext cx="17107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Culture and Society</a:t>
            </a:r>
            <a:endParaRPr lang="en-US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4851083" y="801059"/>
            <a:ext cx="19929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Migration and Settlement </a:t>
            </a:r>
            <a:endParaRPr lang="en-US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2756158" y="772733"/>
            <a:ext cx="19056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Work, Exchange, Tech</a:t>
            </a:r>
            <a:endParaRPr lang="en-US" sz="1500" dirty="0"/>
          </a:p>
        </p:txBody>
      </p:sp>
      <p:sp>
        <p:nvSpPr>
          <p:cNvPr id="16" name="TextBox 15"/>
          <p:cNvSpPr txBox="1"/>
          <p:nvPr/>
        </p:nvSpPr>
        <p:spPr>
          <a:xfrm>
            <a:off x="376938" y="1142529"/>
            <a:ext cx="190657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 smtClean="0"/>
              <a:t>Gilded Age/Patronage</a:t>
            </a:r>
          </a:p>
          <a:p>
            <a:r>
              <a:rPr lang="en-US" sz="1000" u="sng" dirty="0" smtClean="0"/>
              <a:t>Presidents – generally ineffective</a:t>
            </a:r>
          </a:p>
          <a:p>
            <a:r>
              <a:rPr lang="en-US" sz="1000" dirty="0" smtClean="0"/>
              <a:t>- Grant</a:t>
            </a:r>
          </a:p>
          <a:p>
            <a:r>
              <a:rPr lang="en-US" sz="1000" dirty="0"/>
              <a:t> </a:t>
            </a:r>
            <a:r>
              <a:rPr lang="en-US" sz="1000" dirty="0" smtClean="0"/>
              <a:t>    - Credit </a:t>
            </a:r>
            <a:r>
              <a:rPr lang="en-US" sz="1000" dirty="0" err="1" smtClean="0"/>
              <a:t>Moblier</a:t>
            </a:r>
            <a:r>
              <a:rPr lang="en-US" sz="1000" dirty="0" smtClean="0"/>
              <a:t> Scandal</a:t>
            </a:r>
          </a:p>
          <a:p>
            <a:r>
              <a:rPr lang="en-US" sz="1000" dirty="0" smtClean="0"/>
              <a:t>     - Panic of 1873</a:t>
            </a:r>
          </a:p>
          <a:p>
            <a:r>
              <a:rPr lang="en-US" sz="1000" dirty="0" smtClean="0"/>
              <a:t>- Garfield/Arthur</a:t>
            </a:r>
          </a:p>
          <a:p>
            <a:r>
              <a:rPr lang="en-US" sz="1000" dirty="0" smtClean="0"/>
              <a:t>     - Assassination</a:t>
            </a:r>
          </a:p>
          <a:p>
            <a:r>
              <a:rPr lang="en-US" sz="1000" dirty="0"/>
              <a:t> </a:t>
            </a:r>
            <a:r>
              <a:rPr lang="en-US" sz="1000" dirty="0" smtClean="0"/>
              <a:t>    - Pendleton Civil Service Act</a:t>
            </a:r>
          </a:p>
          <a:p>
            <a:r>
              <a:rPr lang="en-US" sz="1000" dirty="0" smtClean="0"/>
              <a:t>- Cleveland</a:t>
            </a:r>
          </a:p>
          <a:p>
            <a:r>
              <a:rPr lang="en-US" sz="1000" dirty="0" smtClean="0"/>
              <a:t>     - Billion Dollar Congress</a:t>
            </a:r>
          </a:p>
          <a:p>
            <a:r>
              <a:rPr lang="en-US" sz="1000" dirty="0"/>
              <a:t> </a:t>
            </a:r>
            <a:r>
              <a:rPr lang="en-US" sz="1000" dirty="0" smtClean="0"/>
              <a:t>    - Interstate Commerce Act</a:t>
            </a:r>
          </a:p>
          <a:p>
            <a:r>
              <a:rPr lang="en-US" sz="1000" dirty="0" smtClean="0"/>
              <a:t>     - Sherman Anti-Trust Act</a:t>
            </a:r>
          </a:p>
          <a:p>
            <a:r>
              <a:rPr lang="en-US" sz="1000" u="sng" dirty="0" smtClean="0"/>
              <a:t>Political Machines</a:t>
            </a:r>
          </a:p>
          <a:p>
            <a:r>
              <a:rPr lang="en-US" sz="1000" dirty="0" smtClean="0"/>
              <a:t>- Boss Tweed/Tammany Hall</a:t>
            </a:r>
          </a:p>
          <a:p>
            <a:r>
              <a:rPr lang="en-US" sz="1000" dirty="0" smtClean="0"/>
              <a:t>- Thomas Nast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53043" y="6096579"/>
            <a:ext cx="732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23119" y="4580921"/>
            <a:ext cx="672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71827" y="2205735"/>
            <a:ext cx="734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5308" y="3983605"/>
            <a:ext cx="9087090" cy="1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0015" y="3990406"/>
            <a:ext cx="20087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 smtClean="0"/>
              <a:t>Populism</a:t>
            </a:r>
          </a:p>
          <a:p>
            <a:r>
              <a:rPr lang="en-US" sz="1000" dirty="0" smtClean="0"/>
              <a:t>- RR’s and Plight of the farmer</a:t>
            </a:r>
          </a:p>
          <a:p>
            <a:r>
              <a:rPr lang="en-US" sz="1000" dirty="0" smtClean="0"/>
              <a:t>- The Grange</a:t>
            </a:r>
          </a:p>
          <a:p>
            <a:r>
              <a:rPr lang="en-US" sz="1000" dirty="0" smtClean="0"/>
              <a:t>- Farmer’s Alliance</a:t>
            </a:r>
          </a:p>
          <a:p>
            <a:r>
              <a:rPr lang="en-US" sz="1000" dirty="0" smtClean="0"/>
              <a:t>- Omaha Platform</a:t>
            </a:r>
          </a:p>
          <a:p>
            <a:r>
              <a:rPr lang="en-US" sz="1000" dirty="0" smtClean="0"/>
              <a:t>- Cross of Gold Speech/Bimetallism</a:t>
            </a:r>
          </a:p>
          <a:p>
            <a:r>
              <a:rPr lang="en-US" sz="1000" dirty="0" smtClean="0"/>
              <a:t>- Gold Standard Act</a:t>
            </a:r>
          </a:p>
          <a:p>
            <a:r>
              <a:rPr lang="en-US" sz="1000" dirty="0" smtClean="0"/>
              <a:t>- 1896 Election</a:t>
            </a:r>
          </a:p>
          <a:p>
            <a:endParaRPr lang="en-US" sz="10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2699970" y="1169421"/>
            <a:ext cx="20309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smtClean="0"/>
              <a:t>Monopolies and Robberbarons</a:t>
            </a:r>
          </a:p>
          <a:p>
            <a:r>
              <a:rPr lang="en-US" sz="1000" dirty="0" smtClean="0"/>
              <a:t>- Vanderbilt and RR’s</a:t>
            </a:r>
          </a:p>
          <a:p>
            <a:r>
              <a:rPr lang="en-US" sz="1000" dirty="0" smtClean="0"/>
              <a:t>- Carnegie and Steel </a:t>
            </a:r>
          </a:p>
          <a:p>
            <a:r>
              <a:rPr lang="en-US" sz="1000" dirty="0" smtClean="0"/>
              <a:t>- Rockefeller and Standard Oil Co.</a:t>
            </a:r>
          </a:p>
          <a:p>
            <a:pPr marL="114300" indent="-114300"/>
            <a:r>
              <a:rPr lang="en-US" sz="1000" dirty="0" smtClean="0"/>
              <a:t>- Trusts, Mergers, Horizontal/Vertical     Integration, Interlocking directorates.</a:t>
            </a:r>
          </a:p>
          <a:p>
            <a:r>
              <a:rPr lang="en-US" sz="1000" u="sng" dirty="0" smtClean="0"/>
              <a:t>Strikes and Unions</a:t>
            </a:r>
          </a:p>
          <a:p>
            <a:pPr marL="114300" indent="-114300"/>
            <a:r>
              <a:rPr lang="en-US" sz="1000" dirty="0" smtClean="0"/>
              <a:t>- Homestead Strike, Haymarket Riot, Pullman Strike</a:t>
            </a:r>
          </a:p>
          <a:p>
            <a:pPr marL="114300" indent="-114300"/>
            <a:r>
              <a:rPr lang="en-US" sz="1000" dirty="0" smtClean="0"/>
              <a:t>- National Labor Union, Knights of Labor,   Am. Federation of Labor</a:t>
            </a:r>
          </a:p>
          <a:p>
            <a:r>
              <a:rPr lang="en-US" sz="1000" u="sng" dirty="0" smtClean="0"/>
              <a:t>New Inventions</a:t>
            </a:r>
          </a:p>
          <a:p>
            <a:r>
              <a:rPr lang="en-US" sz="1000" dirty="0" smtClean="0"/>
              <a:t>- Edison’s Light bulb</a:t>
            </a:r>
          </a:p>
          <a:p>
            <a:r>
              <a:rPr lang="en-US" sz="1000" dirty="0" smtClean="0"/>
              <a:t>- Bell’s Telephone</a:t>
            </a:r>
          </a:p>
          <a:p>
            <a:r>
              <a:rPr lang="en-US" sz="1000" dirty="0" smtClean="0"/>
              <a:t>- Bessemer’s Steel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77251" y="1171362"/>
            <a:ext cx="205053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 smtClean="0"/>
              <a:t>Urbanization</a:t>
            </a:r>
          </a:p>
          <a:p>
            <a:r>
              <a:rPr lang="en-US" sz="1000" dirty="0" smtClean="0"/>
              <a:t>- New wave of immigration</a:t>
            </a:r>
          </a:p>
          <a:p>
            <a:r>
              <a:rPr lang="en-US" sz="1000" dirty="0" smtClean="0"/>
              <a:t>     - Southern/Eastern Immigrants</a:t>
            </a:r>
          </a:p>
          <a:p>
            <a:r>
              <a:rPr lang="en-US" sz="1000" dirty="0"/>
              <a:t> </a:t>
            </a:r>
            <a:r>
              <a:rPr lang="en-US" sz="1000" dirty="0" smtClean="0"/>
              <a:t>    - Tenements housing</a:t>
            </a:r>
          </a:p>
          <a:p>
            <a:r>
              <a:rPr lang="en-US" sz="1000" dirty="0"/>
              <a:t> </a:t>
            </a:r>
            <a:r>
              <a:rPr lang="en-US" sz="1000" dirty="0" smtClean="0"/>
              <a:t>    - Poor living/working conditions</a:t>
            </a:r>
          </a:p>
          <a:p>
            <a:r>
              <a:rPr lang="en-US" sz="1000" dirty="0" smtClean="0"/>
              <a:t>     - Settlement Houses (Hull House)</a:t>
            </a:r>
          </a:p>
          <a:p>
            <a:endParaRPr lang="en-US" sz="10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6983625" y="1169421"/>
            <a:ext cx="214389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 smtClean="0"/>
              <a:t>Capitalist Beliefs </a:t>
            </a:r>
            <a:br>
              <a:rPr lang="en-US" sz="1000" u="sng" dirty="0" smtClean="0"/>
            </a:br>
            <a:r>
              <a:rPr lang="en-US" sz="1000" dirty="0" smtClean="0"/>
              <a:t>- Social Darwinism, Laissez Faire</a:t>
            </a:r>
          </a:p>
          <a:p>
            <a:r>
              <a:rPr lang="en-US" sz="1000" u="sng" dirty="0" smtClean="0"/>
              <a:t>Women</a:t>
            </a:r>
          </a:p>
          <a:p>
            <a:r>
              <a:rPr lang="en-US" sz="1000" dirty="0" smtClean="0"/>
              <a:t>- Increased education, independence,</a:t>
            </a:r>
          </a:p>
          <a:p>
            <a:r>
              <a:rPr lang="en-US" sz="1000" dirty="0" smtClean="0"/>
              <a:t>  new professions</a:t>
            </a:r>
          </a:p>
          <a:p>
            <a:r>
              <a:rPr lang="en-US" sz="1000" dirty="0" smtClean="0"/>
              <a:t>- WCTU – Carrie Nation</a:t>
            </a:r>
          </a:p>
          <a:p>
            <a:pPr marL="171450" indent="-171450">
              <a:buFontTx/>
              <a:buChar char="-"/>
            </a:pPr>
            <a:r>
              <a:rPr lang="en-US" sz="1000" dirty="0" smtClean="0"/>
              <a:t>NAWSA – Susan B. Anthony</a:t>
            </a:r>
          </a:p>
          <a:p>
            <a:r>
              <a:rPr lang="en-US" sz="1000" u="sng" dirty="0" smtClean="0"/>
              <a:t>Helping the Poor</a:t>
            </a:r>
          </a:p>
          <a:p>
            <a:r>
              <a:rPr lang="en-US" sz="1000" dirty="0" smtClean="0"/>
              <a:t>- Social Gospel Movement</a:t>
            </a:r>
          </a:p>
          <a:p>
            <a:r>
              <a:rPr lang="en-US" sz="1000" dirty="0" smtClean="0"/>
              <a:t>- Role of the Church</a:t>
            </a:r>
          </a:p>
          <a:p>
            <a:r>
              <a:rPr lang="en-US" sz="1000" u="sng" dirty="0" smtClean="0"/>
              <a:t>Entertainment/Art</a:t>
            </a:r>
          </a:p>
          <a:p>
            <a:r>
              <a:rPr lang="en-US" sz="1000" dirty="0" smtClean="0"/>
              <a:t>- Baseball, Golf, Bicycles</a:t>
            </a:r>
          </a:p>
          <a:p>
            <a:r>
              <a:rPr lang="en-US" sz="1000" dirty="0" smtClean="0"/>
              <a:t>- City Beautiful Movement, Parks</a:t>
            </a:r>
          </a:p>
          <a:p>
            <a:r>
              <a:rPr lang="en-US" sz="1000" dirty="0" smtClean="0"/>
              <a:t>- Realism, Naturalism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2692826" y="5730804"/>
            <a:ext cx="1492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 smtClean="0"/>
              <a:t>Southern Economy</a:t>
            </a:r>
          </a:p>
          <a:p>
            <a:r>
              <a:rPr lang="en-US" sz="1000" dirty="0" smtClean="0"/>
              <a:t>- Sharecropping</a:t>
            </a:r>
          </a:p>
          <a:p>
            <a:r>
              <a:rPr lang="en-US" sz="1000" dirty="0" smtClean="0"/>
              <a:t>- Manufacturing Industry</a:t>
            </a:r>
          </a:p>
          <a:p>
            <a:endParaRPr lang="en-US" sz="10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412561" y="5715747"/>
            <a:ext cx="2041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smtClean="0"/>
              <a:t>Jim Crow South</a:t>
            </a:r>
          </a:p>
          <a:p>
            <a:r>
              <a:rPr lang="en-US" sz="1000" dirty="0" smtClean="0"/>
              <a:t>- Disenfranchisement</a:t>
            </a:r>
          </a:p>
          <a:p>
            <a:pPr marL="228600" indent="-228600"/>
            <a:r>
              <a:rPr lang="en-US" sz="1000" dirty="0" smtClean="0"/>
              <a:t>     - Literacy Tests, Poll Tax, Grandfather   Clause</a:t>
            </a:r>
          </a:p>
          <a:p>
            <a:r>
              <a:rPr lang="en-US" sz="1000" dirty="0" smtClean="0"/>
              <a:t>- Civil Rights of 1875</a:t>
            </a:r>
          </a:p>
          <a:p>
            <a:r>
              <a:rPr lang="en-US" sz="1000" dirty="0" smtClean="0"/>
              <a:t>- Plessy v. Ferguson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89935" y="3941652"/>
            <a:ext cx="18604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 smtClean="0"/>
              <a:t>Western Work</a:t>
            </a:r>
          </a:p>
          <a:p>
            <a:r>
              <a:rPr lang="en-US" sz="1000" dirty="0" smtClean="0"/>
              <a:t>- Homestead Act/Homesteaders</a:t>
            </a:r>
          </a:p>
          <a:p>
            <a:r>
              <a:rPr lang="en-US" sz="1000" dirty="0" smtClean="0"/>
              <a:t>- Bonanza Farms</a:t>
            </a:r>
          </a:p>
          <a:p>
            <a:r>
              <a:rPr lang="en-US" sz="1000" dirty="0" smtClean="0"/>
              <a:t>- The Cattle Industry/Cowboys</a:t>
            </a:r>
          </a:p>
          <a:p>
            <a:r>
              <a:rPr lang="en-US" sz="1000" dirty="0" smtClean="0"/>
              <a:t>- Buffalo Hunting/RR’s</a:t>
            </a:r>
          </a:p>
          <a:p>
            <a:r>
              <a:rPr lang="en-US" sz="1000" dirty="0" smtClean="0"/>
              <a:t>- Mining Industry</a:t>
            </a:r>
          </a:p>
          <a:p>
            <a:r>
              <a:rPr lang="en-US" sz="1000" u="sng" dirty="0" smtClean="0"/>
              <a:t>New Inventions</a:t>
            </a:r>
          </a:p>
          <a:p>
            <a:r>
              <a:rPr lang="en-US" sz="1000" dirty="0" smtClean="0"/>
              <a:t>- Barbed Wire, Refrigerator Car</a:t>
            </a:r>
          </a:p>
          <a:p>
            <a:r>
              <a:rPr lang="en-US" sz="1000" dirty="0" smtClean="0"/>
              <a:t>- New farming equipment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86064" y="3968755"/>
            <a:ext cx="228478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 smtClean="0"/>
              <a:t>Chinese Immigration</a:t>
            </a:r>
          </a:p>
          <a:p>
            <a:r>
              <a:rPr lang="en-US" sz="1000" dirty="0" smtClean="0"/>
              <a:t>- Chinese Exclusion Act</a:t>
            </a:r>
          </a:p>
          <a:p>
            <a:r>
              <a:rPr lang="en-US" sz="1000" u="sng" dirty="0" smtClean="0"/>
              <a:t>Free Land – Western Settlement</a:t>
            </a:r>
          </a:p>
          <a:p>
            <a:r>
              <a:rPr lang="en-US" sz="1000" dirty="0" smtClean="0"/>
              <a:t>- Homestead Act, Ok. Land Rush.</a:t>
            </a:r>
          </a:p>
          <a:p>
            <a:r>
              <a:rPr lang="en-US" sz="1000" u="sng" dirty="0" smtClean="0"/>
              <a:t>Am. Indians Reservation System</a:t>
            </a:r>
          </a:p>
          <a:p>
            <a:r>
              <a:rPr lang="en-US" sz="1000" dirty="0" smtClean="0"/>
              <a:t>- Custer and the Battle of Little Bighorn</a:t>
            </a:r>
          </a:p>
          <a:p>
            <a:r>
              <a:rPr lang="en-US" sz="1000" dirty="0" smtClean="0"/>
              <a:t>- The Sioux and Battle of Wounded Knee</a:t>
            </a:r>
          </a:p>
          <a:p>
            <a:r>
              <a:rPr lang="en-US" sz="1000" dirty="0" smtClean="0"/>
              <a:t>- Joseph Smith </a:t>
            </a:r>
          </a:p>
          <a:p>
            <a:r>
              <a:rPr lang="en-US" sz="1000" dirty="0" smtClean="0"/>
              <a:t>- Dawes Act</a:t>
            </a:r>
          </a:p>
          <a:p>
            <a:endParaRPr lang="en-US" sz="1000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6992656" y="4020292"/>
            <a:ext cx="18061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 smtClean="0"/>
              <a:t>Farmers Culture</a:t>
            </a:r>
          </a:p>
          <a:p>
            <a:r>
              <a:rPr lang="en-US" sz="1000" dirty="0" smtClean="0"/>
              <a:t>- Land Grant Colleges </a:t>
            </a:r>
          </a:p>
          <a:p>
            <a:r>
              <a:rPr lang="en-US" sz="1000" dirty="0" smtClean="0"/>
              <a:t>- Role of Women</a:t>
            </a:r>
          </a:p>
          <a:p>
            <a:r>
              <a:rPr lang="en-US" sz="1000" dirty="0" smtClean="0"/>
              <a:t>- Independent and Simple Life</a:t>
            </a:r>
          </a:p>
          <a:p>
            <a:r>
              <a:rPr lang="en-US" sz="1000" u="sng" dirty="0" smtClean="0"/>
              <a:t>Entertainment/Art</a:t>
            </a:r>
          </a:p>
          <a:p>
            <a:r>
              <a:rPr lang="en-US" sz="1000" dirty="0" smtClean="0"/>
              <a:t>- Wild west shows – Buffalo Bill</a:t>
            </a:r>
          </a:p>
          <a:p>
            <a:r>
              <a:rPr lang="en-US" sz="1000" dirty="0" smtClean="0"/>
              <a:t>- Regionalism </a:t>
            </a:r>
          </a:p>
          <a:p>
            <a:endParaRPr lang="en-US" sz="1000" dirty="0" smtClean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-1811" y="5704113"/>
            <a:ext cx="9087090" cy="1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00747" y="5695978"/>
            <a:ext cx="13978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 smtClean="0"/>
              <a:t>Southern Migration</a:t>
            </a:r>
          </a:p>
          <a:p>
            <a:r>
              <a:rPr lang="en-US" sz="1000" dirty="0" smtClean="0"/>
              <a:t>- Western movement </a:t>
            </a:r>
          </a:p>
          <a:p>
            <a:r>
              <a:rPr lang="en-US" sz="1000" dirty="0" smtClean="0"/>
              <a:t>     - Former slaves, vets</a:t>
            </a:r>
          </a:p>
          <a:p>
            <a:r>
              <a:rPr lang="en-US" sz="1000" dirty="0" smtClean="0"/>
              <a:t>- </a:t>
            </a:r>
            <a:r>
              <a:rPr lang="en-US" sz="1000" smtClean="0"/>
              <a:t>Great Migration</a:t>
            </a:r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6968536" y="5660094"/>
            <a:ext cx="201772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 smtClean="0"/>
              <a:t>Education of African Americans</a:t>
            </a:r>
          </a:p>
          <a:p>
            <a:r>
              <a:rPr lang="en-US" sz="1000" dirty="0" smtClean="0"/>
              <a:t>- Booker T. Washington – Tuskegee </a:t>
            </a:r>
          </a:p>
          <a:p>
            <a:r>
              <a:rPr lang="en-US" sz="1000" dirty="0" smtClean="0"/>
              <a:t>   Institute</a:t>
            </a:r>
          </a:p>
          <a:p>
            <a:r>
              <a:rPr lang="en-US" sz="1000" dirty="0" smtClean="0"/>
              <a:t>- WEB DuBois – “talented tenth”, </a:t>
            </a:r>
          </a:p>
          <a:p>
            <a:r>
              <a:rPr lang="en-US" sz="1000" dirty="0" smtClean="0"/>
              <a:t>   NAACP</a:t>
            </a:r>
          </a:p>
          <a:p>
            <a:r>
              <a:rPr lang="en-US" sz="1000" dirty="0" smtClean="0"/>
              <a:t>- Ida Tarbell – anti-lynching</a:t>
            </a:r>
          </a:p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62059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33" y="273052"/>
            <a:ext cx="8166367" cy="5853113"/>
          </a:xfrm>
        </p:spPr>
        <p:txBody>
          <a:bodyPr>
            <a:normAutofit/>
          </a:bodyPr>
          <a:lstStyle/>
          <a:p>
            <a:r>
              <a:rPr lang="en-US" dirty="0" smtClean="0"/>
              <a:t>Civil Rights</a:t>
            </a:r>
            <a:endParaRPr lang="en-US" dirty="0" smtClean="0"/>
          </a:p>
          <a:p>
            <a:r>
              <a:rPr lang="en-US" dirty="0" smtClean="0"/>
              <a:t>Populism</a:t>
            </a:r>
            <a:endParaRPr lang="en-US" dirty="0" smtClean="0"/>
          </a:p>
          <a:p>
            <a:r>
              <a:rPr lang="en-US" dirty="0" smtClean="0"/>
              <a:t>Roots of </a:t>
            </a:r>
            <a:r>
              <a:rPr lang="en-US" dirty="0" smtClean="0"/>
              <a:t>Progressivism</a:t>
            </a:r>
            <a:endParaRPr lang="en-US" dirty="0" smtClean="0"/>
          </a:p>
          <a:p>
            <a:r>
              <a:rPr lang="en-US" dirty="0" smtClean="0"/>
              <a:t>Social Reform</a:t>
            </a:r>
          </a:p>
          <a:p>
            <a:r>
              <a:rPr lang="en-US" dirty="0" smtClean="0"/>
              <a:t>Social Darwinism</a:t>
            </a:r>
          </a:p>
          <a:p>
            <a:r>
              <a:rPr lang="en-US" dirty="0" smtClean="0"/>
              <a:t>Gospel of Wealth</a:t>
            </a:r>
          </a:p>
          <a:p>
            <a:r>
              <a:rPr lang="en-US" dirty="0" smtClean="0"/>
              <a:t>Urban Reform</a:t>
            </a:r>
          </a:p>
          <a:p>
            <a:r>
              <a:rPr lang="en-US" dirty="0" smtClean="0"/>
              <a:t>Women</a:t>
            </a:r>
          </a:p>
          <a:p>
            <a:r>
              <a:rPr lang="en-US" dirty="0" smtClean="0"/>
              <a:t>Political Response to </a:t>
            </a:r>
            <a:r>
              <a:rPr lang="en-US" dirty="0" smtClean="0"/>
              <a:t>Industrialism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242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92" y="1014414"/>
            <a:ext cx="5636268" cy="59805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100" b="1" dirty="0" smtClean="0"/>
              <a:t>Ida </a:t>
            </a:r>
            <a:r>
              <a:rPr lang="en-US" altLang="en-US" sz="2100" b="1" dirty="0"/>
              <a:t>Wells</a:t>
            </a:r>
            <a:r>
              <a:rPr lang="en-US" altLang="en-US" sz="2100" dirty="0"/>
              <a:t> – Teacher and editor wrote about the violence against </a:t>
            </a:r>
            <a:r>
              <a:rPr lang="en-US" altLang="en-US" sz="2100" dirty="0" err="1"/>
              <a:t>Afams</a:t>
            </a:r>
            <a:r>
              <a:rPr lang="en-US" altLang="en-US" sz="2100" dirty="0"/>
              <a:t> – </a:t>
            </a:r>
            <a:r>
              <a:rPr lang="en-US" altLang="en-US" sz="2100" b="1" dirty="0"/>
              <a:t>Nationwide Lynching </a:t>
            </a:r>
            <a:r>
              <a:rPr lang="en-US" altLang="en-US" sz="2100" dirty="0"/>
              <a:t>(1882-1892 1400 killed)</a:t>
            </a:r>
          </a:p>
          <a:p>
            <a:pPr>
              <a:lnSpc>
                <a:spcPct val="80000"/>
              </a:lnSpc>
            </a:pPr>
            <a:r>
              <a:rPr lang="en-US" altLang="en-US" sz="2100" dirty="0" smtClean="0"/>
              <a:t>The </a:t>
            </a:r>
            <a:r>
              <a:rPr lang="en-US" altLang="en-US" sz="2100" b="1" dirty="0"/>
              <a:t>Great Migration</a:t>
            </a:r>
            <a:r>
              <a:rPr lang="en-US" altLang="en-US" sz="2100" dirty="0"/>
              <a:t> of </a:t>
            </a:r>
            <a:r>
              <a:rPr lang="en-US" altLang="en-US" sz="2100" dirty="0" smtClean="0"/>
              <a:t>A-A’s to </a:t>
            </a:r>
            <a:r>
              <a:rPr lang="en-US" altLang="en-US" sz="2100" dirty="0"/>
              <a:t>the NE cities - just as bad as the south (</a:t>
            </a:r>
            <a:r>
              <a:rPr lang="en-US" altLang="en-US" sz="2100" b="1" dirty="0"/>
              <a:t>New York City Race Riot of 1900</a:t>
            </a:r>
            <a:r>
              <a:rPr lang="en-US" altLang="en-US" sz="21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altLang="en-US" sz="2100" b="1" dirty="0" smtClean="0"/>
              <a:t>Booker </a:t>
            </a:r>
            <a:r>
              <a:rPr lang="en-US" altLang="en-US" sz="2100" b="1" dirty="0"/>
              <a:t>T. Washington</a:t>
            </a:r>
            <a:r>
              <a:rPr lang="en-US" altLang="en-US" sz="2100" dirty="0"/>
              <a:t> </a:t>
            </a:r>
            <a:r>
              <a:rPr lang="en-US" altLang="en-US" sz="2100" dirty="0" smtClean="0"/>
              <a:t>- Created </a:t>
            </a:r>
            <a:r>
              <a:rPr lang="en-US" altLang="en-US" sz="2100" dirty="0"/>
              <a:t>the </a:t>
            </a:r>
            <a:r>
              <a:rPr lang="en-US" altLang="en-US" sz="2100" b="1" dirty="0"/>
              <a:t>Tuskegee Institute </a:t>
            </a:r>
            <a:r>
              <a:rPr lang="en-US" altLang="en-US" sz="2100" dirty="0"/>
              <a:t>to train </a:t>
            </a:r>
            <a:r>
              <a:rPr lang="en-US" altLang="en-US" sz="2100" dirty="0" smtClean="0"/>
              <a:t>AA’s in </a:t>
            </a:r>
            <a:r>
              <a:rPr lang="en-US" altLang="en-US" sz="2100" dirty="0" smtClean="0"/>
              <a:t>technical skills.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/>
              <a:t>G</a:t>
            </a:r>
            <a:r>
              <a:rPr lang="en-US" altLang="en-US" sz="2100" dirty="0" smtClean="0"/>
              <a:t>ave </a:t>
            </a:r>
            <a:r>
              <a:rPr lang="en-US" altLang="en-US" sz="2100" dirty="0"/>
              <a:t>the </a:t>
            </a:r>
            <a:r>
              <a:rPr lang="en-US" altLang="en-US" sz="2100" b="1" dirty="0"/>
              <a:t>Atlanta Compromise Speech</a:t>
            </a:r>
            <a:r>
              <a:rPr lang="en-US" altLang="en-US" sz="2100" dirty="0"/>
              <a:t> </a:t>
            </a:r>
            <a:r>
              <a:rPr lang="en-US" altLang="en-US" sz="2100" dirty="0" smtClean="0"/>
              <a:t>(AA’s would </a:t>
            </a:r>
            <a:r>
              <a:rPr lang="en-US" altLang="en-US" sz="2100" dirty="0"/>
              <a:t>be happy living by the “production of their hands</a:t>
            </a:r>
            <a:r>
              <a:rPr lang="en-US" altLang="en-US" sz="2100" dirty="0" smtClean="0"/>
              <a:t>”).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/>
              <a:t>B</a:t>
            </a:r>
            <a:r>
              <a:rPr lang="en-US" altLang="en-US" sz="2100" dirty="0" smtClean="0"/>
              <a:t>elieved </a:t>
            </a:r>
            <a:r>
              <a:rPr lang="en-US" altLang="en-US" sz="2100" dirty="0"/>
              <a:t>in technical education for </a:t>
            </a:r>
            <a:r>
              <a:rPr lang="en-US" altLang="en-US" sz="2100" u="sng" dirty="0"/>
              <a:t>ALL</a:t>
            </a:r>
            <a:r>
              <a:rPr lang="en-US" altLang="en-US" sz="2100" dirty="0"/>
              <a:t> </a:t>
            </a:r>
            <a:r>
              <a:rPr lang="en-US" altLang="en-US" sz="2100" dirty="0" smtClean="0"/>
              <a:t>AA’s providing </a:t>
            </a:r>
            <a:r>
              <a:rPr lang="en-US" altLang="en-US" sz="2100" dirty="0"/>
              <a:t>gradual, positive change.</a:t>
            </a:r>
          </a:p>
          <a:p>
            <a:pPr>
              <a:lnSpc>
                <a:spcPct val="80000"/>
              </a:lnSpc>
            </a:pPr>
            <a:r>
              <a:rPr lang="en-US" altLang="en-US" sz="2100" b="1" dirty="0" smtClean="0"/>
              <a:t>WEB </a:t>
            </a:r>
            <a:r>
              <a:rPr lang="en-US" altLang="en-US" sz="2100" b="1" dirty="0"/>
              <a:t>Dubois</a:t>
            </a:r>
            <a:r>
              <a:rPr lang="en-US" altLang="en-US" sz="2100" dirty="0"/>
              <a:t> </a:t>
            </a:r>
            <a:r>
              <a:rPr lang="en-US" altLang="en-US" sz="2100" dirty="0" smtClean="0"/>
              <a:t>- Created </a:t>
            </a:r>
            <a:r>
              <a:rPr lang="en-US" altLang="en-US" sz="2100" dirty="0"/>
              <a:t>the </a:t>
            </a:r>
            <a:r>
              <a:rPr lang="en-US" altLang="en-US" sz="2100" b="1" dirty="0"/>
              <a:t>National Association for the Advancement of Colored Peoples (NAACP) a</a:t>
            </a:r>
            <a:r>
              <a:rPr lang="en-US" altLang="en-US" sz="2100" dirty="0"/>
              <a:t>nd </a:t>
            </a:r>
            <a:endParaRPr lang="en-US" altLang="en-US" sz="2100" dirty="0" smtClean="0"/>
          </a:p>
          <a:p>
            <a:pPr lvl="1">
              <a:lnSpc>
                <a:spcPct val="80000"/>
              </a:lnSpc>
            </a:pPr>
            <a:r>
              <a:rPr lang="en-US" altLang="en-US" sz="2100" dirty="0"/>
              <a:t>W</a:t>
            </a:r>
            <a:r>
              <a:rPr lang="en-US" altLang="en-US" sz="2100" dirty="0" smtClean="0"/>
              <a:t>rote </a:t>
            </a:r>
            <a:r>
              <a:rPr lang="en-US" altLang="en-US" sz="2100" dirty="0"/>
              <a:t>a newspaper called </a:t>
            </a:r>
            <a:r>
              <a:rPr lang="en-US" altLang="en-US" sz="2100" b="1" i="1" dirty="0"/>
              <a:t>The Crisis</a:t>
            </a:r>
            <a:r>
              <a:rPr lang="en-US" altLang="en-US" sz="2100" dirty="0"/>
              <a:t> to educate about injustices.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/>
              <a:t>B</a:t>
            </a:r>
            <a:r>
              <a:rPr lang="en-US" altLang="en-US" sz="2100" dirty="0" smtClean="0"/>
              <a:t>elieved </a:t>
            </a:r>
            <a:r>
              <a:rPr lang="en-US" altLang="en-US" sz="2100" dirty="0"/>
              <a:t>in the </a:t>
            </a:r>
            <a:r>
              <a:rPr lang="en-US" altLang="en-US" sz="2100" dirty="0" smtClean="0"/>
              <a:t>“</a:t>
            </a:r>
            <a:r>
              <a:rPr lang="en-US" altLang="en-US" sz="2100" b="1" dirty="0" smtClean="0"/>
              <a:t>talented tenth”</a:t>
            </a:r>
            <a:r>
              <a:rPr lang="en-US" altLang="en-US" sz="2100" dirty="0" smtClean="0"/>
              <a:t> </a:t>
            </a:r>
            <a:r>
              <a:rPr lang="en-US" altLang="en-US" sz="2100" dirty="0"/>
              <a:t>education in liberal arts to stop oppression quicker.</a:t>
            </a:r>
            <a:endParaRPr lang="en-US" altLang="en-US" sz="2100" u="sng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100" dirty="0"/>
          </a:p>
          <a:p>
            <a:pPr lvl="1"/>
            <a:endParaRPr lang="en-US" sz="21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593" y="-90153"/>
            <a:ext cx="8944377" cy="1104567"/>
          </a:xfrm>
        </p:spPr>
        <p:txBody>
          <a:bodyPr/>
          <a:lstStyle/>
          <a:p>
            <a:pPr algn="ctr"/>
            <a:r>
              <a:rPr lang="en-US" b="1" dirty="0" smtClean="0"/>
              <a:t>New Civil Rights Leaders</a:t>
            </a:r>
            <a:endParaRPr lang="en-US" b="1" dirty="0"/>
          </a:p>
        </p:txBody>
      </p:sp>
      <p:pic>
        <p:nvPicPr>
          <p:cNvPr id="7" name="Picture 5" descr="boo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2860" y="794638"/>
            <a:ext cx="2041682" cy="38315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8" descr="web_dubois_19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1002" y="3363270"/>
            <a:ext cx="1968614" cy="33859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5" descr="Tuskegee_Institu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324" y="228600"/>
            <a:ext cx="1670603" cy="167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naac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61" y="4248058"/>
            <a:ext cx="1807369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79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94" y="914830"/>
            <a:ext cx="8944376" cy="5805639"/>
          </a:xfrm>
        </p:spPr>
        <p:txBody>
          <a:bodyPr>
            <a:noAutofit/>
          </a:bodyPr>
          <a:lstStyle/>
          <a:p>
            <a:r>
              <a:rPr lang="en-US" altLang="en-US" sz="2200" dirty="0" smtClean="0"/>
              <a:t>Universities </a:t>
            </a:r>
            <a:r>
              <a:rPr lang="en-US" altLang="en-US" sz="2200" dirty="0"/>
              <a:t>– 1180-1920 - 4X the </a:t>
            </a:r>
            <a:r>
              <a:rPr lang="en-US" altLang="en-US" sz="2200" dirty="0" smtClean="0"/>
              <a:t>applicants.</a:t>
            </a:r>
            <a:endParaRPr lang="en-US" altLang="en-US" sz="2200" dirty="0"/>
          </a:p>
          <a:p>
            <a:pPr lvl="1"/>
            <a:r>
              <a:rPr lang="en-US" altLang="en-US" sz="2200" dirty="0" smtClean="0"/>
              <a:t>African </a:t>
            </a:r>
            <a:r>
              <a:rPr lang="en-US" altLang="en-US" sz="2200" dirty="0"/>
              <a:t>American Universities – Howard and Fisk </a:t>
            </a:r>
            <a:r>
              <a:rPr lang="en-US" altLang="en-US" sz="2200" dirty="0" smtClean="0"/>
              <a:t>Universities.</a:t>
            </a:r>
          </a:p>
          <a:p>
            <a:pPr lvl="1"/>
            <a:r>
              <a:rPr lang="en-US" altLang="en-US" sz="2200" dirty="0" smtClean="0"/>
              <a:t>Women in higher attendance – new reformers in training!</a:t>
            </a:r>
          </a:p>
          <a:p>
            <a:pPr marL="228600" lvl="1">
              <a:spcBef>
                <a:spcPts val="1000"/>
              </a:spcBef>
            </a:pPr>
            <a:r>
              <a:rPr lang="en-US" altLang="en-US" sz="2200" dirty="0"/>
              <a:t>Public </a:t>
            </a:r>
            <a:r>
              <a:rPr lang="en-US" altLang="en-US" sz="2200" dirty="0" smtClean="0"/>
              <a:t>education - </a:t>
            </a:r>
            <a:r>
              <a:rPr lang="en-US" altLang="en-US" sz="2200" dirty="0"/>
              <a:t>Secondary schools, Education in </a:t>
            </a:r>
            <a:r>
              <a:rPr lang="en-US" altLang="en-US" sz="2200" dirty="0" smtClean="0"/>
              <a:t>the South</a:t>
            </a:r>
            <a:r>
              <a:rPr lang="en-US" altLang="en-US" sz="2200" dirty="0"/>
              <a:t>, Kindergarten </a:t>
            </a:r>
            <a:r>
              <a:rPr lang="en-US" altLang="en-US" sz="2200" dirty="0" smtClean="0"/>
              <a:t>created.</a:t>
            </a:r>
            <a:endParaRPr lang="en-US" altLang="en-US" sz="2200" dirty="0"/>
          </a:p>
          <a:p>
            <a:r>
              <a:rPr lang="en-US" altLang="en-US" sz="2200" dirty="0" smtClean="0"/>
              <a:t>Museums </a:t>
            </a:r>
            <a:r>
              <a:rPr lang="en-US" altLang="en-US" sz="2200" dirty="0"/>
              <a:t>and Libraries </a:t>
            </a:r>
            <a:r>
              <a:rPr lang="en-US" altLang="en-US" sz="2200" dirty="0" smtClean="0"/>
              <a:t>grew – </a:t>
            </a:r>
            <a:r>
              <a:rPr lang="en-US" altLang="en-US" sz="2200" dirty="0"/>
              <a:t>“Poor Man’s University”</a:t>
            </a:r>
          </a:p>
          <a:p>
            <a:r>
              <a:rPr lang="en-US" altLang="en-US" sz="2200" dirty="0" smtClean="0"/>
              <a:t>Fiction </a:t>
            </a:r>
            <a:r>
              <a:rPr lang="en-US" altLang="en-US" sz="2200" dirty="0"/>
              <a:t>books – </a:t>
            </a:r>
            <a:r>
              <a:rPr lang="en-US" altLang="en-US" sz="2200" b="1" dirty="0"/>
              <a:t>Mark Twain</a:t>
            </a:r>
            <a:r>
              <a:rPr lang="en-US" altLang="en-US" sz="2200" dirty="0"/>
              <a:t> (Huck Finn and Tom Sawyer) and Dime Novels (Deadwood Dick</a:t>
            </a:r>
            <a:r>
              <a:rPr lang="en-US" altLang="en-US" sz="2200" dirty="0" smtClean="0"/>
              <a:t>).</a:t>
            </a:r>
            <a:endParaRPr lang="en-US" altLang="en-US" sz="2200" dirty="0"/>
          </a:p>
          <a:p>
            <a:pPr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b="1" dirty="0"/>
              <a:t>Charles </a:t>
            </a:r>
            <a:r>
              <a:rPr lang="en-GB" altLang="en-US" sz="2200" b="1" dirty="0" smtClean="0"/>
              <a:t>Darwin </a:t>
            </a:r>
            <a:r>
              <a:rPr lang="en-GB" altLang="en-US" sz="2200" dirty="0" smtClean="0"/>
              <a:t>– theories of evolution and “survival of the fittest” – challenged Christian ideals.</a:t>
            </a:r>
            <a:endParaRPr lang="en-GB" altLang="en-US" sz="2200" dirty="0"/>
          </a:p>
          <a:p>
            <a:pPr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b="1" dirty="0" smtClean="0"/>
              <a:t>Pragmatism</a:t>
            </a:r>
            <a:r>
              <a:rPr lang="en-GB" altLang="en-US" sz="2200" dirty="0" smtClean="0"/>
              <a:t> – experiential learning and practice to create best outcomes.</a:t>
            </a:r>
          </a:p>
          <a:p>
            <a:pPr lvl="1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dirty="0" smtClean="0"/>
              <a:t>Dewey – education, William James – lab psychology.</a:t>
            </a:r>
          </a:p>
          <a:p>
            <a:r>
              <a:rPr lang="en-US" altLang="en-US" sz="2200" dirty="0"/>
              <a:t>Newspapers – </a:t>
            </a:r>
            <a:r>
              <a:rPr lang="en-US" altLang="en-US" sz="2200" b="1" dirty="0"/>
              <a:t>Joseph Pulitzer</a:t>
            </a:r>
            <a:r>
              <a:rPr lang="en-US" altLang="en-US" sz="2200" dirty="0"/>
              <a:t> (NY world) vs. </a:t>
            </a:r>
            <a:r>
              <a:rPr lang="en-US" altLang="en-US" sz="2200" b="1" dirty="0"/>
              <a:t>William Randolph Hearst</a:t>
            </a:r>
            <a:r>
              <a:rPr lang="en-US" altLang="en-US" sz="2200" dirty="0"/>
              <a:t> (NY Morning Journal</a:t>
            </a:r>
            <a:r>
              <a:rPr lang="en-US" altLang="en-US" sz="2200" dirty="0" smtClean="0"/>
              <a:t>) – exaggerated the news – </a:t>
            </a:r>
            <a:r>
              <a:rPr lang="en-US" altLang="en-US" sz="2200" b="1" dirty="0" smtClean="0"/>
              <a:t>Yellow Journalism</a:t>
            </a:r>
            <a:endParaRPr lang="en-US" altLang="en-US" sz="22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593" y="26263"/>
            <a:ext cx="8944377" cy="103144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New Movements: Education, Media, Art, Literature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2506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44F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48" y="-137151"/>
            <a:ext cx="8952938" cy="1325563"/>
          </a:xfrm>
        </p:spPr>
        <p:txBody>
          <a:bodyPr/>
          <a:lstStyle/>
          <a:p>
            <a:pPr algn="ctr"/>
            <a:r>
              <a:rPr lang="en-US" b="1" dirty="0"/>
              <a:t>New Movements: </a:t>
            </a:r>
            <a:r>
              <a:rPr lang="en-US" b="1" dirty="0" smtClean="0"/>
              <a:t>Morality &amp; Women</a:t>
            </a:r>
            <a:endParaRPr 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6849" y="928689"/>
            <a:ext cx="8952937" cy="5748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rgbClr val="000000"/>
                </a:solidFill>
                <a:latin typeface="Calibri"/>
              </a:rPr>
              <a:t>Remember those middle class, educated women…they start to get politically active!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rgbClr val="000000"/>
                </a:solidFill>
                <a:latin typeface="Calibri"/>
              </a:rPr>
              <a:t>Women in the Workforce - Factories hiring more women – conditions are bad!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smtClean="0">
                <a:solidFill>
                  <a:srgbClr val="000000"/>
                </a:solidFill>
                <a:latin typeface="Calibri"/>
              </a:rPr>
              <a:t>Start protesting these conditions – but remember, they can’t vote…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rgbClr val="000000"/>
                </a:solidFill>
                <a:latin typeface="Calibri"/>
              </a:rPr>
              <a:t>Leads to the resurgence of the Suffrage Movement – creation of the </a:t>
            </a:r>
            <a:r>
              <a:rPr lang="en-US" altLang="en-US" sz="2600" b="1" dirty="0" smtClean="0">
                <a:solidFill>
                  <a:srgbClr val="000000"/>
                </a:solidFill>
                <a:latin typeface="Calibri"/>
              </a:rPr>
              <a:t>National American Woman Suffrage Association (NAWSA) 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smtClean="0">
                <a:solidFill>
                  <a:srgbClr val="000000"/>
                </a:solidFill>
                <a:latin typeface="Calibri"/>
              </a:rPr>
              <a:t>Leaders: </a:t>
            </a:r>
            <a:r>
              <a:rPr lang="en-US" altLang="en-US" sz="2600" b="1" dirty="0" smtClean="0">
                <a:solidFill>
                  <a:srgbClr val="000000"/>
                </a:solidFill>
                <a:latin typeface="Calibri"/>
              </a:rPr>
              <a:t>Susan B. Anthony and Carrie Mott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rgbClr val="000000"/>
                </a:solidFill>
                <a:latin typeface="Calibri"/>
              </a:rPr>
              <a:t>Conditions in the slums = more unhappiness = more alcohol consumption = more domestic violence.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smtClean="0">
                <a:solidFill>
                  <a:srgbClr val="000000"/>
                </a:solidFill>
                <a:latin typeface="Calibri"/>
              </a:rPr>
              <a:t>Creation of the </a:t>
            </a:r>
            <a:r>
              <a:rPr lang="en-US" altLang="en-US" sz="2600" b="1" dirty="0" smtClean="0">
                <a:solidFill>
                  <a:srgbClr val="000000"/>
                </a:solidFill>
                <a:latin typeface="Calibri"/>
              </a:rPr>
              <a:t>Women’s Cristian Temperance Union (WCTU</a:t>
            </a:r>
            <a:r>
              <a:rPr lang="en-US" altLang="en-US" sz="2600" dirty="0" smtClean="0">
                <a:solidFill>
                  <a:srgbClr val="000000"/>
                </a:solidFill>
                <a:latin typeface="Calibri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en-US" sz="2600" b="1" dirty="0" smtClean="0">
                <a:solidFill>
                  <a:srgbClr val="000000"/>
                </a:solidFill>
                <a:latin typeface="Calibri"/>
              </a:rPr>
              <a:t>Carrie Nation </a:t>
            </a:r>
            <a:r>
              <a:rPr lang="en-US" altLang="en-US" sz="2600" dirty="0" smtClean="0">
                <a:solidFill>
                  <a:srgbClr val="000000"/>
                </a:solidFill>
                <a:latin typeface="Calibri"/>
              </a:rPr>
              <a:t>– would carry </a:t>
            </a:r>
            <a:r>
              <a:rPr lang="en-US" altLang="en-US" sz="2600" dirty="0" smtClean="0">
                <a:solidFill>
                  <a:srgbClr val="000000"/>
                </a:solidFill>
                <a:latin typeface="Calibri"/>
              </a:rPr>
              <a:t>hatchet </a:t>
            </a:r>
            <a:r>
              <a:rPr lang="en-US" altLang="en-US" sz="2600" dirty="0" smtClean="0">
                <a:solidFill>
                  <a:srgbClr val="000000"/>
                </a:solidFill>
                <a:latin typeface="Calibri"/>
              </a:rPr>
              <a:t>and </a:t>
            </a:r>
            <a:r>
              <a:rPr lang="en-US" altLang="en-US" sz="2600" dirty="0" smtClean="0">
                <a:solidFill>
                  <a:srgbClr val="000000"/>
                </a:solidFill>
                <a:latin typeface="Calibri"/>
              </a:rPr>
              <a:t>smash </a:t>
            </a:r>
            <a:r>
              <a:rPr lang="en-US" altLang="en-US" sz="2600" dirty="0" smtClean="0">
                <a:solidFill>
                  <a:srgbClr val="000000"/>
                </a:solidFill>
                <a:latin typeface="Calibri"/>
              </a:rPr>
              <a:t>saloons bottles/bars.</a:t>
            </a:r>
          </a:p>
          <a:p>
            <a:pPr marL="457200" lvl="1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6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831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&amp; Urban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Social Gospel</a:t>
            </a:r>
          </a:p>
          <a:p>
            <a:pPr lvl="1"/>
            <a:r>
              <a:rPr lang="en-US" dirty="0" smtClean="0"/>
              <a:t>Religious duty to help assist the poor/immigrant population</a:t>
            </a:r>
          </a:p>
          <a:p>
            <a:r>
              <a:rPr lang="en-US" dirty="0" smtClean="0"/>
              <a:t>Settlement Housing</a:t>
            </a:r>
          </a:p>
          <a:p>
            <a:pPr lvl="1"/>
            <a:r>
              <a:rPr lang="en-US" dirty="0"/>
              <a:t>Health care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Job assistance</a:t>
            </a:r>
          </a:p>
          <a:p>
            <a:pPr lvl="1"/>
            <a:r>
              <a:rPr lang="en-US" dirty="0"/>
              <a:t>English</a:t>
            </a:r>
          </a:p>
          <a:p>
            <a:pPr lvl="1"/>
            <a:r>
              <a:rPr lang="en-US" dirty="0" smtClean="0"/>
              <a:t>Culture</a:t>
            </a:r>
          </a:p>
          <a:p>
            <a:r>
              <a:rPr lang="en-US" dirty="0" smtClean="0"/>
              <a:t>ALL DUE TO EDUCATED AND RELIGIOUS MIDDLE TO UPPER CLASS WOMEN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13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3865" y="-137151"/>
            <a:ext cx="895293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New Movements: </a:t>
            </a:r>
            <a:r>
              <a:rPr lang="en-US" sz="4000" b="1" dirty="0" smtClean="0"/>
              <a:t>Consumerism</a:t>
            </a:r>
            <a:endParaRPr lang="en-US" sz="40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" y="1075622"/>
            <a:ext cx="4144625" cy="6076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Calibri"/>
              </a:rPr>
              <a:t>Shopping Centers (Cleveland, OH) and Dept. Stores (</a:t>
            </a:r>
            <a:r>
              <a:rPr lang="en-US" altLang="en-US" sz="2000" b="1" dirty="0">
                <a:solidFill>
                  <a:srgbClr val="000000"/>
                </a:solidFill>
                <a:latin typeface="Calibri"/>
              </a:rPr>
              <a:t>Marshall Fields</a:t>
            </a:r>
            <a:r>
              <a:rPr lang="en-US" altLang="en-US" sz="2000" dirty="0">
                <a:solidFill>
                  <a:srgbClr val="000000"/>
                </a:solidFill>
                <a:latin typeface="Calibri"/>
              </a:rPr>
              <a:t> of Chicago</a:t>
            </a:r>
            <a:r>
              <a:rPr lang="en-US" altLang="en-US" sz="2000" dirty="0" smtClean="0">
                <a:solidFill>
                  <a:srgbClr val="000000"/>
                </a:solidFill>
                <a:latin typeface="Calibri"/>
              </a:rPr>
              <a:t>).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Calibri"/>
              </a:rPr>
              <a:t>M</a:t>
            </a:r>
            <a:r>
              <a:rPr lang="en-US" altLang="en-US" sz="2000" dirty="0" smtClean="0">
                <a:solidFill>
                  <a:srgbClr val="000000"/>
                </a:solidFill>
                <a:latin typeface="Calibri"/>
              </a:rPr>
              <a:t>otto - </a:t>
            </a:r>
            <a:r>
              <a:rPr lang="en-US" altLang="en-US" sz="2000" dirty="0">
                <a:solidFill>
                  <a:srgbClr val="000000"/>
                </a:solidFill>
                <a:latin typeface="Calibri"/>
              </a:rPr>
              <a:t>“Give the Lady what she wants” and </a:t>
            </a:r>
            <a:r>
              <a:rPr lang="en-US" altLang="en-US" sz="2000" dirty="0" smtClean="0">
                <a:solidFill>
                  <a:srgbClr val="000000"/>
                </a:solidFill>
                <a:latin typeface="Calibri"/>
              </a:rPr>
              <a:t>“</a:t>
            </a:r>
            <a:r>
              <a:rPr lang="en-US" altLang="en-US" sz="2000" dirty="0">
                <a:solidFill>
                  <a:srgbClr val="000000"/>
                </a:solidFill>
                <a:latin typeface="Calibri"/>
              </a:rPr>
              <a:t>bargain basement”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0000"/>
                </a:solidFill>
                <a:latin typeface="Calibri"/>
              </a:rPr>
              <a:t>Chains </a:t>
            </a:r>
            <a:r>
              <a:rPr lang="en-US" altLang="en-US" sz="2000" dirty="0">
                <a:solidFill>
                  <a:srgbClr val="000000"/>
                </a:solidFill>
                <a:latin typeface="Calibri"/>
              </a:rPr>
              <a:t>– </a:t>
            </a:r>
            <a:r>
              <a:rPr lang="en-US" altLang="en-US" sz="2000" b="1" dirty="0">
                <a:solidFill>
                  <a:srgbClr val="000000"/>
                </a:solidFill>
                <a:latin typeface="Calibri"/>
              </a:rPr>
              <a:t>FW Woolworth’s</a:t>
            </a:r>
            <a:r>
              <a:rPr lang="en-US" altLang="en-US" sz="2000" dirty="0">
                <a:solidFill>
                  <a:srgbClr val="000000"/>
                </a:solidFill>
                <a:latin typeface="Calibri"/>
              </a:rPr>
              <a:t> – “only a nickel</a:t>
            </a:r>
            <a:r>
              <a:rPr lang="en-US" altLang="en-US" sz="2000" dirty="0" smtClean="0">
                <a:solidFill>
                  <a:srgbClr val="000000"/>
                </a:solidFill>
                <a:latin typeface="Calibri"/>
              </a:rPr>
              <a:t>” slogans.</a:t>
            </a:r>
            <a:endParaRPr lang="en-US" altLang="en-US" sz="20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0000"/>
                </a:solidFill>
                <a:latin typeface="Calibri"/>
              </a:rPr>
              <a:t>Advertising </a:t>
            </a:r>
            <a:r>
              <a:rPr lang="en-US" altLang="en-US" sz="2000" dirty="0">
                <a:solidFill>
                  <a:srgbClr val="000000"/>
                </a:solidFill>
                <a:latin typeface="Calibri"/>
              </a:rPr>
              <a:t>– 1865 - 10M to 1900 – 95M </a:t>
            </a:r>
            <a:r>
              <a:rPr lang="en-US" altLang="en-US" sz="2000" dirty="0" smtClean="0">
                <a:solidFill>
                  <a:srgbClr val="000000"/>
                </a:solidFill>
                <a:latin typeface="Calibri"/>
              </a:rPr>
              <a:t>(painted them on houses and barns</a:t>
            </a:r>
            <a:r>
              <a:rPr lang="en-US" altLang="en-US" sz="2000" dirty="0">
                <a:solidFill>
                  <a:srgbClr val="000000"/>
                </a:solidFill>
                <a:latin typeface="Calibri"/>
              </a:rPr>
              <a:t>, newspapers, </a:t>
            </a:r>
            <a:r>
              <a:rPr lang="en-US" altLang="en-US" sz="2000" dirty="0" smtClean="0">
                <a:solidFill>
                  <a:srgbClr val="000000"/>
                </a:solidFill>
                <a:latin typeface="Calibri"/>
              </a:rPr>
              <a:t>magazines, etc.)</a:t>
            </a:r>
            <a:endParaRPr lang="en-US" altLang="en-US" sz="20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80000"/>
              </a:lnSpc>
            </a:pPr>
            <a:r>
              <a:rPr lang="en-US" altLang="en-US" sz="2000" b="1" dirty="0" smtClean="0">
                <a:solidFill>
                  <a:srgbClr val="000000"/>
                </a:solidFill>
                <a:latin typeface="Calibri"/>
              </a:rPr>
              <a:t>Mail </a:t>
            </a:r>
            <a:r>
              <a:rPr lang="en-US" altLang="en-US" sz="2000" b="1" dirty="0">
                <a:solidFill>
                  <a:srgbClr val="000000"/>
                </a:solidFill>
                <a:latin typeface="Calibri"/>
              </a:rPr>
              <a:t>order Catalogs</a:t>
            </a:r>
            <a:r>
              <a:rPr lang="en-US" altLang="en-US" sz="2000" dirty="0">
                <a:solidFill>
                  <a:srgbClr val="000000"/>
                </a:solidFill>
                <a:latin typeface="Calibri"/>
              </a:rPr>
              <a:t> – retail to small towns – </a:t>
            </a:r>
            <a:r>
              <a:rPr lang="en-US" altLang="en-US" sz="2000" b="1" dirty="0">
                <a:solidFill>
                  <a:srgbClr val="000000"/>
                </a:solidFill>
                <a:latin typeface="Calibri"/>
              </a:rPr>
              <a:t>Montgomery Ward and Sears</a:t>
            </a:r>
            <a:r>
              <a:rPr lang="en-US" altLang="en-US" sz="2000" dirty="0">
                <a:solidFill>
                  <a:srgbClr val="000000"/>
                </a:solidFill>
                <a:latin typeface="Calibri"/>
              </a:rPr>
              <a:t> (used Rural Free Delivery</a:t>
            </a:r>
            <a:r>
              <a:rPr lang="en-US" altLang="en-US" sz="2000" dirty="0" smtClean="0">
                <a:solidFill>
                  <a:srgbClr val="000000"/>
                </a:solidFill>
                <a:latin typeface="Calibri"/>
              </a:rPr>
              <a:t>).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0000"/>
                </a:solidFill>
                <a:latin typeface="Calibri"/>
              </a:rPr>
              <a:t>Bring the city to the country!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0000"/>
                </a:solidFill>
                <a:latin typeface="Calibri"/>
              </a:rPr>
              <a:t>Made Chicago a consumerism mecca!</a:t>
            </a:r>
          </a:p>
          <a:p>
            <a:pPr lvl="2">
              <a:lnSpc>
                <a:spcPct val="8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libri"/>
              </a:rPr>
              <a:t>Ex: Sears tower!/Largest post office in the world!</a:t>
            </a:r>
          </a:p>
        </p:txBody>
      </p:sp>
      <p:pic>
        <p:nvPicPr>
          <p:cNvPr id="4" name="Picture 4" descr="Burnham-Marshall Field-190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4627" y="4334494"/>
            <a:ext cx="2810281" cy="2278902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 descr="spring1934cottondresses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0643" y="205742"/>
            <a:ext cx="1963357" cy="36130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0" descr="searscat12846gp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607" y="3225056"/>
            <a:ext cx="1990196" cy="350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16" y="2128648"/>
            <a:ext cx="2728793" cy="198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4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48" y="1045538"/>
            <a:ext cx="4038668" cy="568642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en-US" sz="2600" u="sng" dirty="0"/>
              <a:t>New City Life Technology</a:t>
            </a:r>
          </a:p>
          <a:p>
            <a:r>
              <a:rPr lang="en-US" altLang="en-US" sz="2600" b="1" dirty="0" smtClean="0"/>
              <a:t>Skyscrapers</a:t>
            </a:r>
            <a:r>
              <a:rPr lang="en-US" altLang="en-US" sz="2600" dirty="0" smtClean="0"/>
              <a:t> </a:t>
            </a:r>
            <a:r>
              <a:rPr lang="en-US" altLang="en-US" sz="2600" dirty="0"/>
              <a:t>– by Louis Sullivan (Wainwright Building). </a:t>
            </a:r>
            <a:endParaRPr lang="en-US" altLang="en-US" sz="2600" dirty="0" smtClean="0"/>
          </a:p>
          <a:p>
            <a:pPr lvl="1"/>
            <a:r>
              <a:rPr lang="en-US" altLang="en-US" sz="2600" dirty="0" smtClean="0"/>
              <a:t>Also </a:t>
            </a:r>
            <a:r>
              <a:rPr lang="en-US" altLang="en-US" sz="2600" dirty="0"/>
              <a:t>Daniel Burnham – Flat </a:t>
            </a:r>
            <a:r>
              <a:rPr lang="en-US" altLang="en-US" sz="2600" dirty="0" smtClean="0"/>
              <a:t>Iron Building - Created </a:t>
            </a:r>
            <a:r>
              <a:rPr lang="en-US" altLang="en-US" sz="2600" dirty="0"/>
              <a:t>the need for the </a:t>
            </a:r>
            <a:r>
              <a:rPr lang="en-US" altLang="en-US" sz="2600" b="1" dirty="0"/>
              <a:t>elevator.</a:t>
            </a:r>
            <a:endParaRPr lang="en-US" altLang="en-US" sz="2600" dirty="0"/>
          </a:p>
          <a:p>
            <a:r>
              <a:rPr lang="en-US" altLang="en-US" sz="2600" b="1" dirty="0" smtClean="0"/>
              <a:t>Electric </a:t>
            </a:r>
            <a:r>
              <a:rPr lang="en-US" altLang="en-US" sz="2600" b="1" dirty="0"/>
              <a:t>Streetcars</a:t>
            </a:r>
            <a:r>
              <a:rPr lang="en-US" altLang="en-US" sz="2600" dirty="0"/>
              <a:t> (trolleys), EL Trains, and </a:t>
            </a:r>
            <a:r>
              <a:rPr lang="en-US" altLang="en-US" sz="2600" dirty="0" smtClean="0"/>
              <a:t>Subways.</a:t>
            </a:r>
            <a:endParaRPr lang="en-US" altLang="en-US" sz="2600" dirty="0"/>
          </a:p>
          <a:p>
            <a:r>
              <a:rPr lang="en-US" altLang="en-US" sz="2600" b="1" dirty="0" smtClean="0"/>
              <a:t>Suspension </a:t>
            </a:r>
            <a:r>
              <a:rPr lang="en-US" altLang="en-US" sz="2600" b="1" dirty="0"/>
              <a:t>bridges</a:t>
            </a:r>
            <a:r>
              <a:rPr lang="en-US" altLang="en-US" sz="2600" dirty="0"/>
              <a:t> – Brooklyn </a:t>
            </a:r>
            <a:r>
              <a:rPr lang="en-US" altLang="en-US" sz="2600" dirty="0" smtClean="0"/>
              <a:t>Bridge!</a:t>
            </a:r>
            <a:endParaRPr lang="en-US" altLang="en-US" sz="2600" dirty="0"/>
          </a:p>
          <a:p>
            <a:r>
              <a:rPr lang="en-US" altLang="en-US" sz="2600" dirty="0" smtClean="0"/>
              <a:t>Urban </a:t>
            </a:r>
            <a:r>
              <a:rPr lang="en-US" altLang="en-US" sz="2600" dirty="0"/>
              <a:t>Parks – </a:t>
            </a:r>
            <a:r>
              <a:rPr lang="en-US" altLang="en-US" sz="2600" b="1" dirty="0"/>
              <a:t>Fredrick Law Olmstead</a:t>
            </a:r>
            <a:r>
              <a:rPr lang="en-US" altLang="en-US" sz="2600" dirty="0"/>
              <a:t> – Greensward or Central </a:t>
            </a:r>
            <a:r>
              <a:rPr lang="en-US" altLang="en-US" sz="2600" dirty="0" smtClean="0"/>
              <a:t>Park (</a:t>
            </a:r>
            <a:r>
              <a:rPr lang="en-US" altLang="en-US" sz="2600" b="1" dirty="0" smtClean="0"/>
              <a:t>City Beautiful Movement</a:t>
            </a:r>
            <a:r>
              <a:rPr lang="en-US" altLang="en-US" sz="2600" dirty="0" smtClean="0"/>
              <a:t>).</a:t>
            </a:r>
          </a:p>
          <a:p>
            <a:r>
              <a:rPr lang="en-US" altLang="en-US" sz="2600" dirty="0" smtClean="0"/>
              <a:t>George </a:t>
            </a:r>
            <a:r>
              <a:rPr lang="en-US" altLang="en-US" sz="2600" dirty="0"/>
              <a:t>Eastman – creation of amateur, leisure photographers and photojournalists. </a:t>
            </a:r>
          </a:p>
          <a:p>
            <a:r>
              <a:rPr lang="en-US" altLang="en-US" sz="2600" b="1" dirty="0" smtClean="0"/>
              <a:t>Kodak</a:t>
            </a:r>
            <a:r>
              <a:rPr lang="en-US" altLang="en-US" sz="2600" dirty="0" smtClean="0"/>
              <a:t> </a:t>
            </a:r>
            <a:r>
              <a:rPr lang="en-US" altLang="en-US" sz="2600" dirty="0"/>
              <a:t>camera (25$ for camera and 100-picture roll of film; 10$ for development</a:t>
            </a:r>
            <a:r>
              <a:rPr lang="en-US" altLang="en-US" sz="2600" dirty="0" smtClean="0"/>
              <a:t>).</a:t>
            </a:r>
            <a:endParaRPr lang="en-US" altLang="en-US" sz="2600" u="sng" dirty="0"/>
          </a:p>
          <a:p>
            <a:pPr>
              <a:buNone/>
            </a:pPr>
            <a:endParaRPr lang="en-US" alt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6848" y="-137151"/>
            <a:ext cx="8952938" cy="1325563"/>
          </a:xfrm>
        </p:spPr>
        <p:txBody>
          <a:bodyPr/>
          <a:lstStyle/>
          <a:p>
            <a:pPr algn="ctr"/>
            <a:r>
              <a:rPr lang="en-US" b="1" dirty="0" smtClean="0"/>
              <a:t>Urban Improvements</a:t>
            </a:r>
            <a:endParaRPr lang="en-US" b="1" dirty="0"/>
          </a:p>
        </p:txBody>
      </p:sp>
      <p:pic>
        <p:nvPicPr>
          <p:cNvPr id="7" name="Picture 5" descr="george_eastman_58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0345" y="2628902"/>
            <a:ext cx="1734055" cy="330296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 descr="kodak88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6086" y="4824731"/>
            <a:ext cx="1816628" cy="19072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4" descr="Manhattan Life Insurance Bldg-NYC-1893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5824" y="159711"/>
            <a:ext cx="1223963" cy="41148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6" descr="flatiron_building-DHBurnham-1902"/>
          <p:cNvPicPr>
            <a:picLocks noChangeAspect="1" noChangeArrowheads="1"/>
          </p:cNvPicPr>
          <p:nvPr/>
        </p:nvPicPr>
        <p:blipFill>
          <a:blip r:embed="rId5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8438" y="3782389"/>
            <a:ext cx="1659731" cy="2949575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9" descr="3323209175_37f662515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438" y="1045539"/>
            <a:ext cx="2279073" cy="243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457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0772" y="1045538"/>
            <a:ext cx="5650296" cy="5686425"/>
          </a:xfrm>
        </p:spPr>
        <p:txBody>
          <a:bodyPr>
            <a:noAutofit/>
          </a:bodyPr>
          <a:lstStyle/>
          <a:p>
            <a:r>
              <a:rPr lang="en-US" altLang="en-US" sz="2000" b="1" dirty="0" smtClean="0"/>
              <a:t>Amusement </a:t>
            </a:r>
            <a:r>
              <a:rPr lang="en-US" altLang="en-US" sz="2000" b="1" dirty="0"/>
              <a:t>Parks</a:t>
            </a:r>
            <a:r>
              <a:rPr lang="en-US" altLang="en-US" sz="2000" dirty="0"/>
              <a:t> – Coney Island in 1884 (first Ferris wheel</a:t>
            </a:r>
            <a:r>
              <a:rPr lang="en-US" altLang="en-US" sz="2000" dirty="0" smtClean="0"/>
              <a:t>).</a:t>
            </a:r>
          </a:p>
          <a:p>
            <a:r>
              <a:rPr lang="en-US" altLang="en-US" sz="2000" dirty="0" smtClean="0"/>
              <a:t>PT Barnum created the “Greatest show on Earth” Circus.</a:t>
            </a:r>
          </a:p>
          <a:p>
            <a:r>
              <a:rPr lang="en-US" altLang="en-US" sz="2000" dirty="0" smtClean="0"/>
              <a:t>Wild west shows were very popular (</a:t>
            </a:r>
            <a:r>
              <a:rPr lang="en-US" altLang="en-US" sz="2000" b="1" dirty="0" smtClean="0"/>
              <a:t>Buffalo Bill’s Wild West Show </a:t>
            </a:r>
            <a:r>
              <a:rPr lang="en-US" altLang="en-US" sz="2000" dirty="0" smtClean="0"/>
              <a:t>with Annie Oakley, etc.). </a:t>
            </a:r>
            <a:endParaRPr lang="en-US" altLang="en-US" sz="2000" dirty="0"/>
          </a:p>
          <a:p>
            <a:r>
              <a:rPr lang="en-US" altLang="en-US" sz="2000" b="1" dirty="0" smtClean="0"/>
              <a:t>Bicycling </a:t>
            </a:r>
            <a:r>
              <a:rPr lang="en-US" altLang="en-US" sz="2000" b="1" dirty="0"/>
              <a:t>(safety bicycle) and Tennis</a:t>
            </a:r>
            <a:r>
              <a:rPr lang="en-US" altLang="en-US" sz="2000" dirty="0"/>
              <a:t> – allowed women to participate </a:t>
            </a:r>
            <a:r>
              <a:rPr lang="en-US" altLang="en-US" sz="2000" dirty="0" smtClean="0"/>
              <a:t>actively.</a:t>
            </a:r>
          </a:p>
          <a:p>
            <a:pPr lvl="1"/>
            <a:r>
              <a:rPr lang="en-US" altLang="en-US" sz="2000" dirty="0"/>
              <a:t>G</a:t>
            </a:r>
            <a:r>
              <a:rPr lang="en-US" altLang="en-US" sz="2000" dirty="0" smtClean="0"/>
              <a:t>ained </a:t>
            </a:r>
            <a:r>
              <a:rPr lang="en-US" altLang="en-US" sz="2000" dirty="0"/>
              <a:t>a sense of independence and </a:t>
            </a:r>
            <a:r>
              <a:rPr lang="en-US" altLang="en-US" sz="2000" dirty="0" smtClean="0"/>
              <a:t>freedom.</a:t>
            </a:r>
          </a:p>
          <a:p>
            <a:pPr lvl="1"/>
            <a:r>
              <a:rPr lang="en-US" altLang="en-US" sz="2000" dirty="0"/>
              <a:t>C</a:t>
            </a:r>
            <a:r>
              <a:rPr lang="en-US" altLang="en-US" sz="2000" dirty="0" smtClean="0"/>
              <a:t>hanged </a:t>
            </a:r>
            <a:r>
              <a:rPr lang="en-US" altLang="en-US" sz="2000" dirty="0"/>
              <a:t>clothing (split skirts and shirtwaists</a:t>
            </a:r>
            <a:r>
              <a:rPr lang="en-US" altLang="en-US" sz="2000" dirty="0" smtClean="0"/>
              <a:t>).</a:t>
            </a:r>
          </a:p>
          <a:p>
            <a:pPr lvl="1"/>
            <a:r>
              <a:rPr lang="en-US" altLang="en-US" sz="2000" dirty="0" smtClean="0"/>
              <a:t>Revolutionized the life of the middle class woman!</a:t>
            </a:r>
            <a:endParaRPr lang="en-US" altLang="en-US" sz="2000" dirty="0"/>
          </a:p>
          <a:p>
            <a:r>
              <a:rPr lang="en-US" altLang="en-US" sz="2000" dirty="0" smtClean="0"/>
              <a:t>Hershey’s </a:t>
            </a:r>
            <a:r>
              <a:rPr lang="en-US" altLang="en-US" sz="2000" dirty="0"/>
              <a:t>and </a:t>
            </a:r>
            <a:r>
              <a:rPr lang="en-US" altLang="en-US" sz="2000" b="1" dirty="0" smtClean="0"/>
              <a:t>Coca-Cola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(originally for headaches – made of Peruvian coca leaves and cola nuts).</a:t>
            </a:r>
          </a:p>
          <a:p>
            <a:r>
              <a:rPr lang="en-US" altLang="en-US" sz="2000" b="1" dirty="0" smtClean="0"/>
              <a:t>Spectator </a:t>
            </a:r>
            <a:r>
              <a:rPr lang="en-US" altLang="en-US" sz="2000" b="1" dirty="0"/>
              <a:t>Sports</a:t>
            </a:r>
            <a:r>
              <a:rPr lang="en-US" altLang="en-US" sz="2000" dirty="0"/>
              <a:t> – </a:t>
            </a:r>
            <a:r>
              <a:rPr lang="en-US" altLang="en-US" sz="2000" b="1" dirty="0"/>
              <a:t>Baseball</a:t>
            </a:r>
            <a:r>
              <a:rPr lang="en-US" altLang="en-US" sz="2000" dirty="0"/>
              <a:t> (called Rounders by Alex Cartwright) and Boxing.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6848" y="-137151"/>
            <a:ext cx="8952938" cy="1325563"/>
          </a:xfrm>
        </p:spPr>
        <p:txBody>
          <a:bodyPr/>
          <a:lstStyle/>
          <a:p>
            <a:pPr algn="ctr"/>
            <a:r>
              <a:rPr lang="en-US" b="1" dirty="0" smtClean="0"/>
              <a:t>Leisure in the Cities</a:t>
            </a:r>
            <a:endParaRPr lang="en-US" b="1" dirty="0"/>
          </a:p>
        </p:txBody>
      </p:sp>
      <p:pic>
        <p:nvPicPr>
          <p:cNvPr id="6" name="Picture 5" descr="9JXRQqSIDqm3d0bpyv1ybVp9o1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53861" y="179234"/>
            <a:ext cx="1685926" cy="27346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2" descr="r 0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9524" y="4912709"/>
            <a:ext cx="2046662" cy="18192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7" descr="cyclistsx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388" y="4501626"/>
            <a:ext cx="1287281" cy="235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5_Cent_Hershey_Bar_1927-1932_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518" y="2634899"/>
            <a:ext cx="1907381" cy="150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oca-cola_189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5321" y="3789909"/>
            <a:ext cx="1754109" cy="17170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144" y="1041364"/>
            <a:ext cx="1759042" cy="187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36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1478</Words>
  <Application>Microsoft Macintosh PowerPoint</Application>
  <PresentationFormat>On-screen Show (4:3)</PresentationFormat>
  <Paragraphs>216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Social &amp; Cultural Developments of the Gilded Age</vt:lpstr>
      <vt:lpstr>PowerPoint Presentation</vt:lpstr>
      <vt:lpstr>New Civil Rights Leaders</vt:lpstr>
      <vt:lpstr>New Movements: Education, Media, Art, Literature</vt:lpstr>
      <vt:lpstr>New Movements: Morality &amp; Women</vt:lpstr>
      <vt:lpstr>Women &amp; Urban Reform</vt:lpstr>
      <vt:lpstr>New Movements: Consumerism</vt:lpstr>
      <vt:lpstr>Urban Improvements</vt:lpstr>
      <vt:lpstr>Leisure in the Cities</vt:lpstr>
      <vt:lpstr>Farmers</vt:lpstr>
      <vt:lpstr>Populists (1892)</vt:lpstr>
      <vt:lpstr>Cross of Gold Speech</vt:lpstr>
      <vt:lpstr>PowerPoint Presentation</vt:lpstr>
      <vt:lpstr>Election of 1896</vt:lpstr>
      <vt:lpstr>Election of 1896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Developments of the Gilded Age</dc:title>
  <dc:creator>Craig Winchell</dc:creator>
  <cp:lastModifiedBy>Craig Winchell</cp:lastModifiedBy>
  <cp:revision>16</cp:revision>
  <dcterms:created xsi:type="dcterms:W3CDTF">2017-01-05T20:19:32Z</dcterms:created>
  <dcterms:modified xsi:type="dcterms:W3CDTF">2017-01-24T18:27:52Z</dcterms:modified>
</cp:coreProperties>
</file>