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sldIdLst>
    <p:sldId id="260" r:id="rId2"/>
    <p:sldId id="256" r:id="rId3"/>
    <p:sldId id="257" r:id="rId4"/>
    <p:sldId id="258" r:id="rId5"/>
    <p:sldId id="259" r:id="rId6"/>
    <p:sldId id="286" r:id="rId7"/>
    <p:sldId id="261" r:id="rId8"/>
    <p:sldId id="293" r:id="rId9"/>
    <p:sldId id="300" r:id="rId10"/>
    <p:sldId id="301" r:id="rId11"/>
    <p:sldId id="298" r:id="rId12"/>
    <p:sldId id="299" r:id="rId13"/>
    <p:sldId id="297" r:id="rId14"/>
    <p:sldId id="276" r:id="rId15"/>
    <p:sldId id="294" r:id="rId16"/>
    <p:sldId id="279" r:id="rId17"/>
    <p:sldId id="302" r:id="rId18"/>
    <p:sldId id="267" r:id="rId19"/>
    <p:sldId id="292" r:id="rId20"/>
    <p:sldId id="265" r:id="rId21"/>
    <p:sldId id="266" r:id="rId22"/>
    <p:sldId id="282" r:id="rId23"/>
    <p:sldId id="303" r:id="rId24"/>
    <p:sldId id="296" r:id="rId25"/>
    <p:sldId id="284" r:id="rId26"/>
    <p:sldId id="287" r:id="rId27"/>
    <p:sldId id="288" r:id="rId28"/>
    <p:sldId id="304" r:id="rId29"/>
    <p:sldId id="289" r:id="rId30"/>
    <p:sldId id="290" r:id="rId31"/>
    <p:sldId id="291" r:id="rId32"/>
    <p:sldId id="269" r:id="rId33"/>
    <p:sldId id="295" r:id="rId34"/>
    <p:sldId id="27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5" d="100"/>
          <a:sy n="45" d="100"/>
        </p:scale>
        <p:origin x="-96" y="-5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3EBCF-CF77-8C4F-ABC5-0FED47DAC534}" type="datetimeFigureOut">
              <a:rPr lang="en-US" smtClean="0"/>
              <a:t>10/10/18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AC32B-8477-7048-967D-00ADEA3466BD}" type="slidenum">
              <a:rPr lang="en-US" smtClean="0"/>
              <a:t>‹#›</a:t>
            </a:fld>
            <a:endParaRPr lang="en-US"/>
          </a:p>
        </p:txBody>
      </p:sp>
    </p:spTree>
    <p:extLst>
      <p:ext uri="{BB962C8B-B14F-4D97-AF65-F5344CB8AC3E}">
        <p14:creationId xmlns:p14="http://schemas.microsoft.com/office/powerpoint/2010/main" val="9222955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dirty="0">
                <a:latin typeface="Calibri" charset="0"/>
              </a:rPr>
              <a:t>1. </a:t>
            </a:r>
            <a:r>
              <a:rPr lang="en-US">
                <a:latin typeface="Calibri" charset="0"/>
              </a:rPr>
              <a:t>Naturally, there are many ways to achieve these ends that are diametrically opposed.</a:t>
            </a:r>
          </a:p>
          <a:p>
            <a:pPr marL="228600" indent="-228600"/>
            <a:r>
              <a:rPr lang="en-US" dirty="0">
                <a:latin typeface="Calibri" charset="0"/>
              </a:rPr>
              <a:t>2. Students can talk in small groups about different views on each of these four and share with the class.</a:t>
            </a:r>
          </a:p>
          <a:p>
            <a:pPr marL="228600" indent="-228600"/>
            <a:r>
              <a:rPr lang="en-US" dirty="0">
                <a:latin typeface="Calibri" charset="0"/>
              </a:rPr>
              <a:t>3. Essential differences between ideological groups and political parties are found in these four aspects of economic policy, which may be familiar having read the parties chapter.</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F2C6C33-3343-B44A-99A4-05D98EF9005C}" type="slidenum">
              <a:rPr lang="en-US" sz="1200"/>
              <a:pPr/>
              <a:t>9</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27100" eaLnBrk="0" hangingPunct="0">
              <a:defRPr>
                <a:solidFill>
                  <a:schemeClr val="tx1"/>
                </a:solidFill>
                <a:latin typeface="Arial" charset="0"/>
                <a:ea typeface="ＭＳ Ｐゴシック" charset="0"/>
              </a:defRPr>
            </a:lvl1pPr>
            <a:lvl2pPr marL="757238" indent="-292100" defTabSz="927100" eaLnBrk="0" hangingPunct="0">
              <a:defRPr>
                <a:solidFill>
                  <a:schemeClr val="tx1"/>
                </a:solidFill>
                <a:latin typeface="Arial" charset="0"/>
                <a:ea typeface="ＭＳ Ｐゴシック" charset="0"/>
              </a:defRPr>
            </a:lvl2pPr>
            <a:lvl3pPr marL="1165225" indent="-233363" defTabSz="927100" eaLnBrk="0" hangingPunct="0">
              <a:defRPr>
                <a:solidFill>
                  <a:schemeClr val="tx1"/>
                </a:solidFill>
                <a:latin typeface="Arial" charset="0"/>
                <a:ea typeface="ＭＳ Ｐゴシック" charset="0"/>
              </a:defRPr>
            </a:lvl3pPr>
            <a:lvl4pPr marL="1630363" indent="-233363" defTabSz="927100" eaLnBrk="0" hangingPunct="0">
              <a:defRPr>
                <a:solidFill>
                  <a:schemeClr val="tx1"/>
                </a:solidFill>
                <a:latin typeface="Arial" charset="0"/>
                <a:ea typeface="ＭＳ Ｐゴシック" charset="0"/>
              </a:defRPr>
            </a:lvl4pPr>
            <a:lvl5pPr marL="2097088" indent="-233363" defTabSz="927100" eaLnBrk="0" hangingPunct="0">
              <a:defRPr>
                <a:solidFill>
                  <a:schemeClr val="tx1"/>
                </a:solidFill>
                <a:latin typeface="Arial" charset="0"/>
                <a:ea typeface="ＭＳ Ｐゴシック" charset="0"/>
              </a:defRPr>
            </a:lvl5pPr>
            <a:lvl6pPr marL="2554288" indent="-233363" defTabSz="927100" eaLnBrk="0" fontAlgn="base" hangingPunct="0">
              <a:spcBef>
                <a:spcPct val="0"/>
              </a:spcBef>
              <a:spcAft>
                <a:spcPct val="0"/>
              </a:spcAft>
              <a:defRPr>
                <a:solidFill>
                  <a:schemeClr val="tx1"/>
                </a:solidFill>
                <a:latin typeface="Arial" charset="0"/>
                <a:ea typeface="ＭＳ Ｐゴシック" charset="0"/>
              </a:defRPr>
            </a:lvl6pPr>
            <a:lvl7pPr marL="3011488" indent="-233363" defTabSz="927100" eaLnBrk="0" fontAlgn="base" hangingPunct="0">
              <a:spcBef>
                <a:spcPct val="0"/>
              </a:spcBef>
              <a:spcAft>
                <a:spcPct val="0"/>
              </a:spcAft>
              <a:defRPr>
                <a:solidFill>
                  <a:schemeClr val="tx1"/>
                </a:solidFill>
                <a:latin typeface="Arial" charset="0"/>
                <a:ea typeface="ＭＳ Ｐゴシック" charset="0"/>
              </a:defRPr>
            </a:lvl7pPr>
            <a:lvl8pPr marL="3468688" indent="-233363" defTabSz="927100" eaLnBrk="0" fontAlgn="base" hangingPunct="0">
              <a:spcBef>
                <a:spcPct val="0"/>
              </a:spcBef>
              <a:spcAft>
                <a:spcPct val="0"/>
              </a:spcAft>
              <a:defRPr>
                <a:solidFill>
                  <a:schemeClr val="tx1"/>
                </a:solidFill>
                <a:latin typeface="Arial" charset="0"/>
                <a:ea typeface="ＭＳ Ｐゴシック" charset="0"/>
              </a:defRPr>
            </a:lvl8pPr>
            <a:lvl9pPr marL="3925888" indent="-233363" defTabSz="9271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0AFDE86-D5A2-0644-87A7-3E619034CCCE}" type="slidenum">
              <a:rPr lang="en-US" sz="1200">
                <a:cs typeface="ＭＳ Ｐゴシック" charset="0"/>
              </a:rPr>
              <a:pPr algn="r" eaLnBrk="1" hangingPunct="1"/>
              <a:t>20</a:t>
            </a:fld>
            <a:endParaRPr lang="en-US" sz="1200">
              <a:cs typeface="ＭＳ Ｐゴシック" charset="0"/>
            </a:endParaRPr>
          </a:p>
        </p:txBody>
      </p:sp>
      <p:sp>
        <p:nvSpPr>
          <p:cNvPr id="27651" name="Rectangle 2"/>
          <p:cNvSpPr>
            <a:spLocks noRot="1" noChangeArrowheads="1" noTextEdit="1"/>
          </p:cNvSpPr>
          <p:nvPr>
            <p:ph type="sldImg"/>
          </p:nvPr>
        </p:nvSpPr>
        <p:spPr>
          <a:xfrm>
            <a:off x="493851" y="763562"/>
            <a:ext cx="2824888" cy="2129852"/>
          </a:xfrm>
          <a:ln/>
          <a:extLst>
            <a:ext uri="{FAA26D3D-D897-4be2-8F04-BA451C77F1D7}">
              <ma14:placeholderFlag xmlns:ma14="http://schemas.microsoft.com/office/mac/drawingml/2011/main" val="1"/>
            </a:ext>
          </a:extLst>
        </p:spPr>
      </p:sp>
      <p:sp>
        <p:nvSpPr>
          <p:cNvPr id="27652" name="Rectangle 3"/>
          <p:cNvSpPr>
            <a:spLocks noChangeArrowheads="1"/>
          </p:cNvSpPr>
          <p:nvPr>
            <p:ph type="body" idx="1"/>
          </p:nvPr>
        </p:nvSpPr>
        <p:spPr>
          <a:xfrm>
            <a:off x="3581194" y="763562"/>
            <a:ext cx="2972421" cy="2056463"/>
          </a:xfrm>
          <a:solidFill>
            <a:srgbClr val="FFFFFF"/>
          </a:solidFill>
          <a:ln>
            <a:solidFill>
              <a:srgbClr val="000000"/>
            </a:solidFill>
            <a:miter lim="800000"/>
            <a:headEnd/>
            <a:tailEnd/>
          </a:ln>
        </p:spPr>
        <p:txBody>
          <a:bodyPr lIns="91435" tIns="45718" rIns="91435" bIns="45718"/>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2" rIns="91043" bIns="45522" anchor="b"/>
          <a:lstStyle>
            <a:lvl1pPr defTabSz="927100" eaLnBrk="0" hangingPunct="0">
              <a:defRPr>
                <a:solidFill>
                  <a:schemeClr val="tx1"/>
                </a:solidFill>
                <a:latin typeface="Arial" charset="0"/>
                <a:ea typeface="ＭＳ Ｐゴシック" charset="0"/>
              </a:defRPr>
            </a:lvl1pPr>
            <a:lvl2pPr marL="757238" indent="-292100" defTabSz="927100" eaLnBrk="0" hangingPunct="0">
              <a:defRPr>
                <a:solidFill>
                  <a:schemeClr val="tx1"/>
                </a:solidFill>
                <a:latin typeface="Arial" charset="0"/>
                <a:ea typeface="ＭＳ Ｐゴシック" charset="0"/>
              </a:defRPr>
            </a:lvl2pPr>
            <a:lvl3pPr marL="1165225" indent="-233363" defTabSz="927100" eaLnBrk="0" hangingPunct="0">
              <a:defRPr>
                <a:solidFill>
                  <a:schemeClr val="tx1"/>
                </a:solidFill>
                <a:latin typeface="Arial" charset="0"/>
                <a:ea typeface="ＭＳ Ｐゴシック" charset="0"/>
              </a:defRPr>
            </a:lvl3pPr>
            <a:lvl4pPr marL="1630363" indent="-233363" defTabSz="927100" eaLnBrk="0" hangingPunct="0">
              <a:defRPr>
                <a:solidFill>
                  <a:schemeClr val="tx1"/>
                </a:solidFill>
                <a:latin typeface="Arial" charset="0"/>
                <a:ea typeface="ＭＳ Ｐゴシック" charset="0"/>
              </a:defRPr>
            </a:lvl4pPr>
            <a:lvl5pPr marL="2097088" indent="-233363" defTabSz="927100" eaLnBrk="0" hangingPunct="0">
              <a:defRPr>
                <a:solidFill>
                  <a:schemeClr val="tx1"/>
                </a:solidFill>
                <a:latin typeface="Arial" charset="0"/>
                <a:ea typeface="ＭＳ Ｐゴシック" charset="0"/>
              </a:defRPr>
            </a:lvl5pPr>
            <a:lvl6pPr marL="2554288" indent="-233363" defTabSz="927100" eaLnBrk="0" fontAlgn="base" hangingPunct="0">
              <a:spcBef>
                <a:spcPct val="0"/>
              </a:spcBef>
              <a:spcAft>
                <a:spcPct val="0"/>
              </a:spcAft>
              <a:defRPr>
                <a:solidFill>
                  <a:schemeClr val="tx1"/>
                </a:solidFill>
                <a:latin typeface="Arial" charset="0"/>
                <a:ea typeface="ＭＳ Ｐゴシック" charset="0"/>
              </a:defRPr>
            </a:lvl6pPr>
            <a:lvl7pPr marL="3011488" indent="-233363" defTabSz="927100" eaLnBrk="0" fontAlgn="base" hangingPunct="0">
              <a:spcBef>
                <a:spcPct val="0"/>
              </a:spcBef>
              <a:spcAft>
                <a:spcPct val="0"/>
              </a:spcAft>
              <a:defRPr>
                <a:solidFill>
                  <a:schemeClr val="tx1"/>
                </a:solidFill>
                <a:latin typeface="Arial" charset="0"/>
                <a:ea typeface="ＭＳ Ｐゴシック" charset="0"/>
              </a:defRPr>
            </a:lvl7pPr>
            <a:lvl8pPr marL="3468688" indent="-233363" defTabSz="927100" eaLnBrk="0" fontAlgn="base" hangingPunct="0">
              <a:spcBef>
                <a:spcPct val="0"/>
              </a:spcBef>
              <a:spcAft>
                <a:spcPct val="0"/>
              </a:spcAft>
              <a:defRPr>
                <a:solidFill>
                  <a:schemeClr val="tx1"/>
                </a:solidFill>
                <a:latin typeface="Arial" charset="0"/>
                <a:ea typeface="ＭＳ Ｐゴシック" charset="0"/>
              </a:defRPr>
            </a:lvl8pPr>
            <a:lvl9pPr marL="3925888" indent="-233363" defTabSz="9271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7BB7F49B-9EB2-F64E-A5C8-789CF7F44369}" type="slidenum">
              <a:rPr lang="en-US" sz="1300">
                <a:cs typeface="Arial" charset="0"/>
              </a:rPr>
              <a:pPr algn="r" eaLnBrk="1" hangingPunct="1"/>
              <a:t>21</a:t>
            </a:fld>
            <a:endParaRPr lang="en-US" sz="1300">
              <a:cs typeface="Arial" charset="0"/>
            </a:endParaRPr>
          </a:p>
        </p:txBody>
      </p:sp>
      <p:sp>
        <p:nvSpPr>
          <p:cNvPr id="29699" name="Rectangle 2"/>
          <p:cNvSpPr>
            <a:spLocks noRot="1" noChangeArrowheads="1" noTextEdit="1"/>
          </p:cNvSpPr>
          <p:nvPr>
            <p:ph type="sldImg"/>
          </p:nvPr>
        </p:nvSpPr>
        <p:spPr>
          <a:xfrm>
            <a:off x="487363" y="763588"/>
            <a:ext cx="2838450" cy="2130425"/>
          </a:xfrm>
          <a:ln/>
          <a:extLst>
            <a:ext uri="{FAA26D3D-D897-4be2-8F04-BA451C77F1D7}">
              <ma14:placeholderFlag xmlns:ma14="http://schemas.microsoft.com/office/mac/drawingml/2011/main" val="1"/>
            </a:ext>
          </a:extLst>
        </p:spPr>
      </p:sp>
      <p:sp>
        <p:nvSpPr>
          <p:cNvPr id="29700" name="Rectangle 3"/>
          <p:cNvSpPr>
            <a:spLocks noChangeArrowheads="1"/>
          </p:cNvSpPr>
          <p:nvPr>
            <p:ph type="body" idx="1"/>
          </p:nvPr>
        </p:nvSpPr>
        <p:spPr>
          <a:xfrm>
            <a:off x="3581194" y="763562"/>
            <a:ext cx="2972421" cy="2056463"/>
          </a:xfrm>
          <a:solidFill>
            <a:srgbClr val="FFFFFF"/>
          </a:solidFill>
          <a:ln>
            <a:solidFill>
              <a:srgbClr val="000000"/>
            </a:solidFill>
            <a:miter lim="800000"/>
            <a:headEnd/>
            <a:tailEnd/>
          </a:ln>
        </p:spPr>
        <p:txBody>
          <a:bodyPr lIns="91435" tIns="45718" rIns="91435" bIns="45718"/>
          <a:lstStyle/>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FIGURE 16.1 Changes in Real Gross Domestic Product, 1961–2009</a:t>
            </a:r>
          </a:p>
          <a:p>
            <a:endParaRPr lang="en-US" b="1">
              <a:latin typeface="Calibri" charset="0"/>
            </a:endParaRPr>
          </a:p>
          <a:p>
            <a:r>
              <a:rPr lang="en-US">
                <a:latin typeface="Calibri" charset="0"/>
              </a:rPr>
              <a:t>The rates of growth in gross domestic product have varied over time. They were particularly volatile during the 1980s as the economy first plunged into recession and then rapidly recovered with high rates of growth. What was the pattern of growth during the last five presidential election years?</a:t>
            </a:r>
          </a:p>
          <a:p>
            <a:pPr eaLnBrk="1" hangingPunct="1"/>
            <a:endParaRPr lang="en-US">
              <a:latin typeface="Calibri" charset="0"/>
            </a:endParaRPr>
          </a:p>
          <a:p>
            <a:r>
              <a:rPr lang="en-US">
                <a:latin typeface="Calibri" charset="0"/>
              </a:rPr>
              <a:t>SOURCE: Bureau of Economic Analysis, </a:t>
            </a:r>
            <a:r>
              <a:rPr lang="ja-JP" altLang="en-US">
                <a:latin typeface="Calibri" charset="0"/>
              </a:rPr>
              <a:t>“</a:t>
            </a:r>
            <a:r>
              <a:rPr lang="en-US">
                <a:latin typeface="Calibri" charset="0"/>
              </a:rPr>
              <a:t>Percent Change from Preceding Period in Real Gross Domestic Product,</a:t>
            </a:r>
            <a:r>
              <a:rPr lang="ja-JP" altLang="en-US">
                <a:latin typeface="Calibri" charset="0"/>
              </a:rPr>
              <a:t>”</a:t>
            </a:r>
            <a:r>
              <a:rPr lang="en-US">
                <a:latin typeface="Calibri" charset="0"/>
              </a:rPr>
              <a:t> www.bea.gov (accessed 8/6/12).</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43A0AEF-1C0C-9943-9119-DE764F0F10D4}" type="slidenum">
              <a:rPr lang="en-US" sz="1200"/>
              <a:pPr/>
              <a:t>22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aseline="-25000">
                <a:solidFill>
                  <a:schemeClr val="tx1"/>
                </a:solidFill>
                <a:latin typeface="Arial" charset="0"/>
                <a:ea typeface="ＭＳ Ｐゴシック" charset="0"/>
              </a:defRPr>
            </a:lvl1pPr>
            <a:lvl2pPr marL="742950" indent="-285750" eaLnBrk="0" hangingPunct="0">
              <a:defRPr baseline="-25000">
                <a:solidFill>
                  <a:schemeClr val="tx1"/>
                </a:solidFill>
                <a:latin typeface="Arial" charset="0"/>
                <a:ea typeface="ＭＳ Ｐゴシック" charset="0"/>
              </a:defRPr>
            </a:lvl2pPr>
            <a:lvl3pPr marL="1143000" indent="-228600" eaLnBrk="0" hangingPunct="0">
              <a:defRPr baseline="-25000">
                <a:solidFill>
                  <a:schemeClr val="tx1"/>
                </a:solidFill>
                <a:latin typeface="Arial" charset="0"/>
                <a:ea typeface="ＭＳ Ｐゴシック" charset="0"/>
              </a:defRPr>
            </a:lvl3pPr>
            <a:lvl4pPr marL="1600200" indent="-228600" eaLnBrk="0" hangingPunct="0">
              <a:defRPr baseline="-25000">
                <a:solidFill>
                  <a:schemeClr val="tx1"/>
                </a:solidFill>
                <a:latin typeface="Arial" charset="0"/>
                <a:ea typeface="ＭＳ Ｐゴシック" charset="0"/>
              </a:defRPr>
            </a:lvl4pPr>
            <a:lvl5pPr marL="2057400" indent="-228600" eaLnBrk="0" hangingPunct="0">
              <a:defRPr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baseline="-25000">
                <a:solidFill>
                  <a:schemeClr val="tx1"/>
                </a:solidFill>
                <a:latin typeface="Arial" charset="0"/>
                <a:ea typeface="ＭＳ Ｐゴシック" charset="0"/>
              </a:defRPr>
            </a:lvl9pPr>
          </a:lstStyle>
          <a:p>
            <a:pPr eaLnBrk="1" hangingPunct="1"/>
            <a:fld id="{78A8F745-7A33-F341-B08C-5793FF476A5C}" type="slidenum">
              <a:rPr lang="en-US" baseline="0">
                <a:latin typeface="Times New Roman" charset="0"/>
              </a:rPr>
              <a:pPr eaLnBrk="1" hangingPunct="1"/>
              <a:t>33</a:t>
            </a:fld>
            <a:endParaRPr lang="en-US" baseline="0">
              <a:latin typeface="Times New Roman" charset="0"/>
            </a:endParaRPr>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a:spcBef>
                <a:spcPct val="0"/>
              </a:spcBef>
            </a:pPr>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i="1">
                <a:latin typeface="Calibri" charset="0"/>
              </a:rPr>
              <a:t>One way that the government promotes economic stability is by regulating competition and preventing monopolies. Monopolistic </a:t>
            </a:r>
            <a:r>
              <a:rPr lang="ja-JP" altLang="en-US" i="1">
                <a:latin typeface="Calibri" charset="0"/>
              </a:rPr>
              <a:t>“</a:t>
            </a:r>
            <a:r>
              <a:rPr lang="en-US" altLang="ja-JP" i="1">
                <a:latin typeface="Calibri" charset="0"/>
              </a:rPr>
              <a:t>trusts</a:t>
            </a:r>
            <a:r>
              <a:rPr lang="ja-JP" altLang="en-US" i="1">
                <a:latin typeface="Calibri" charset="0"/>
              </a:rPr>
              <a:t>”</a:t>
            </a:r>
            <a:r>
              <a:rPr lang="en-US" altLang="ja-JP" i="1">
                <a:latin typeface="Calibri" charset="0"/>
              </a:rPr>
              <a:t> became a particular concern in the late 1800s, and in 1904 President Teddy Roosevelt was depicted taking a swing at the railroad trust, the oil trust, and others that he believed were stifling competition.</a:t>
            </a:r>
            <a:endParaRPr lang="en-US">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B79197A-31B1-7A4D-9079-5A3333EA2A99}" type="slidenum">
              <a:rPr lang="en-US" sz="1200"/>
              <a:pPr/>
              <a:t>10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27100" eaLnBrk="0" hangingPunct="0">
              <a:defRPr>
                <a:solidFill>
                  <a:schemeClr val="tx1"/>
                </a:solidFill>
                <a:latin typeface="Arial" charset="0"/>
                <a:ea typeface="ＭＳ Ｐゴシック" charset="0"/>
              </a:defRPr>
            </a:lvl1pPr>
            <a:lvl2pPr marL="757238" indent="-292100" defTabSz="927100" eaLnBrk="0" hangingPunct="0">
              <a:defRPr>
                <a:solidFill>
                  <a:schemeClr val="tx1"/>
                </a:solidFill>
                <a:latin typeface="Arial" charset="0"/>
                <a:ea typeface="ＭＳ Ｐゴシック" charset="0"/>
              </a:defRPr>
            </a:lvl2pPr>
            <a:lvl3pPr marL="1165225" indent="-233363" defTabSz="927100" eaLnBrk="0" hangingPunct="0">
              <a:defRPr>
                <a:solidFill>
                  <a:schemeClr val="tx1"/>
                </a:solidFill>
                <a:latin typeface="Arial" charset="0"/>
                <a:ea typeface="ＭＳ Ｐゴシック" charset="0"/>
              </a:defRPr>
            </a:lvl3pPr>
            <a:lvl4pPr marL="1630363" indent="-233363" defTabSz="927100" eaLnBrk="0" hangingPunct="0">
              <a:defRPr>
                <a:solidFill>
                  <a:schemeClr val="tx1"/>
                </a:solidFill>
                <a:latin typeface="Arial" charset="0"/>
                <a:ea typeface="ＭＳ Ｐゴシック" charset="0"/>
              </a:defRPr>
            </a:lvl4pPr>
            <a:lvl5pPr marL="2097088" indent="-233363" defTabSz="927100" eaLnBrk="0" hangingPunct="0">
              <a:defRPr>
                <a:solidFill>
                  <a:schemeClr val="tx1"/>
                </a:solidFill>
                <a:latin typeface="Arial" charset="0"/>
                <a:ea typeface="ＭＳ Ｐゴシック" charset="0"/>
              </a:defRPr>
            </a:lvl5pPr>
            <a:lvl6pPr marL="2554288" indent="-233363" defTabSz="927100" eaLnBrk="0" fontAlgn="base" hangingPunct="0">
              <a:spcBef>
                <a:spcPct val="0"/>
              </a:spcBef>
              <a:spcAft>
                <a:spcPct val="0"/>
              </a:spcAft>
              <a:defRPr>
                <a:solidFill>
                  <a:schemeClr val="tx1"/>
                </a:solidFill>
                <a:latin typeface="Arial" charset="0"/>
                <a:ea typeface="ＭＳ Ｐゴシック" charset="0"/>
              </a:defRPr>
            </a:lvl6pPr>
            <a:lvl7pPr marL="3011488" indent="-233363" defTabSz="927100" eaLnBrk="0" fontAlgn="base" hangingPunct="0">
              <a:spcBef>
                <a:spcPct val="0"/>
              </a:spcBef>
              <a:spcAft>
                <a:spcPct val="0"/>
              </a:spcAft>
              <a:defRPr>
                <a:solidFill>
                  <a:schemeClr val="tx1"/>
                </a:solidFill>
                <a:latin typeface="Arial" charset="0"/>
                <a:ea typeface="ＭＳ Ｐゴシック" charset="0"/>
              </a:defRPr>
            </a:lvl7pPr>
            <a:lvl8pPr marL="3468688" indent="-233363" defTabSz="927100" eaLnBrk="0" fontAlgn="base" hangingPunct="0">
              <a:spcBef>
                <a:spcPct val="0"/>
              </a:spcBef>
              <a:spcAft>
                <a:spcPct val="0"/>
              </a:spcAft>
              <a:defRPr>
                <a:solidFill>
                  <a:schemeClr val="tx1"/>
                </a:solidFill>
                <a:latin typeface="Arial" charset="0"/>
                <a:ea typeface="ＭＳ Ｐゴシック" charset="0"/>
              </a:defRPr>
            </a:lvl8pPr>
            <a:lvl9pPr marL="3925888" indent="-233363" defTabSz="9271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CB7A1E6-D389-A147-9040-65330582FB5F}" type="slidenum">
              <a:rPr lang="en-US" sz="1200">
                <a:cs typeface="ＭＳ Ｐゴシック" charset="0"/>
              </a:rPr>
              <a:pPr algn="r" eaLnBrk="1" hangingPunct="1"/>
              <a:t>11</a:t>
            </a:fld>
            <a:endParaRPr lang="en-US" sz="1200">
              <a:cs typeface="ＭＳ Ｐゴシック" charset="0"/>
            </a:endParaRPr>
          </a:p>
        </p:txBody>
      </p:sp>
      <p:sp>
        <p:nvSpPr>
          <p:cNvPr id="36867" name="Rectangle 2"/>
          <p:cNvSpPr>
            <a:spLocks noRot="1" noChangeArrowheads="1" noTextEdit="1"/>
          </p:cNvSpPr>
          <p:nvPr>
            <p:ph type="sldImg"/>
          </p:nvPr>
        </p:nvSpPr>
        <p:spPr>
          <a:xfrm>
            <a:off x="493851" y="763562"/>
            <a:ext cx="2824888" cy="2129852"/>
          </a:xfrm>
          <a:ln/>
          <a:extLst>
            <a:ext uri="{FAA26D3D-D897-4be2-8F04-BA451C77F1D7}">
              <ma14:placeholderFlag xmlns:ma14="http://schemas.microsoft.com/office/mac/drawingml/2011/main" val="1"/>
            </a:ext>
          </a:extLst>
        </p:spPr>
      </p:sp>
      <p:sp>
        <p:nvSpPr>
          <p:cNvPr id="36868" name="Rectangle 3"/>
          <p:cNvSpPr>
            <a:spLocks noChangeArrowheads="1"/>
          </p:cNvSpPr>
          <p:nvPr>
            <p:ph type="body" idx="1"/>
          </p:nvPr>
        </p:nvSpPr>
        <p:spPr>
          <a:xfrm>
            <a:off x="3581194" y="763562"/>
            <a:ext cx="2972421" cy="2056463"/>
          </a:xfrm>
          <a:solidFill>
            <a:srgbClr val="FFFFFF"/>
          </a:solidFill>
          <a:ln>
            <a:solidFill>
              <a:srgbClr val="000000"/>
            </a:solidFill>
            <a:miter lim="800000"/>
            <a:headEnd/>
            <a:tailEnd/>
          </a:ln>
        </p:spPr>
        <p:txBody>
          <a:bodyPr lIns="91435" tIns="45718" rIns="91435" bIns="45718"/>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2" rIns="91043" bIns="45522" anchor="b"/>
          <a:lstStyle>
            <a:lvl1pPr defTabSz="927100" eaLnBrk="0" hangingPunct="0">
              <a:defRPr>
                <a:solidFill>
                  <a:schemeClr val="tx1"/>
                </a:solidFill>
                <a:latin typeface="Arial" charset="0"/>
                <a:ea typeface="ＭＳ Ｐゴシック" charset="0"/>
              </a:defRPr>
            </a:lvl1pPr>
            <a:lvl2pPr marL="757238" indent="-292100" defTabSz="927100" eaLnBrk="0" hangingPunct="0">
              <a:defRPr>
                <a:solidFill>
                  <a:schemeClr val="tx1"/>
                </a:solidFill>
                <a:latin typeface="Arial" charset="0"/>
                <a:ea typeface="ＭＳ Ｐゴシック" charset="0"/>
              </a:defRPr>
            </a:lvl2pPr>
            <a:lvl3pPr marL="1165225" indent="-233363" defTabSz="927100" eaLnBrk="0" hangingPunct="0">
              <a:defRPr>
                <a:solidFill>
                  <a:schemeClr val="tx1"/>
                </a:solidFill>
                <a:latin typeface="Arial" charset="0"/>
                <a:ea typeface="ＭＳ Ｐゴシック" charset="0"/>
              </a:defRPr>
            </a:lvl3pPr>
            <a:lvl4pPr marL="1630363" indent="-233363" defTabSz="927100" eaLnBrk="0" hangingPunct="0">
              <a:defRPr>
                <a:solidFill>
                  <a:schemeClr val="tx1"/>
                </a:solidFill>
                <a:latin typeface="Arial" charset="0"/>
                <a:ea typeface="ＭＳ Ｐゴシック" charset="0"/>
              </a:defRPr>
            </a:lvl4pPr>
            <a:lvl5pPr marL="2097088" indent="-233363" defTabSz="927100" eaLnBrk="0" hangingPunct="0">
              <a:defRPr>
                <a:solidFill>
                  <a:schemeClr val="tx1"/>
                </a:solidFill>
                <a:latin typeface="Arial" charset="0"/>
                <a:ea typeface="ＭＳ Ｐゴシック" charset="0"/>
              </a:defRPr>
            </a:lvl5pPr>
            <a:lvl6pPr marL="2554288" indent="-233363" defTabSz="927100" eaLnBrk="0" fontAlgn="base" hangingPunct="0">
              <a:spcBef>
                <a:spcPct val="0"/>
              </a:spcBef>
              <a:spcAft>
                <a:spcPct val="0"/>
              </a:spcAft>
              <a:defRPr>
                <a:solidFill>
                  <a:schemeClr val="tx1"/>
                </a:solidFill>
                <a:latin typeface="Arial" charset="0"/>
                <a:ea typeface="ＭＳ Ｐゴシック" charset="0"/>
              </a:defRPr>
            </a:lvl6pPr>
            <a:lvl7pPr marL="3011488" indent="-233363" defTabSz="927100" eaLnBrk="0" fontAlgn="base" hangingPunct="0">
              <a:spcBef>
                <a:spcPct val="0"/>
              </a:spcBef>
              <a:spcAft>
                <a:spcPct val="0"/>
              </a:spcAft>
              <a:defRPr>
                <a:solidFill>
                  <a:schemeClr val="tx1"/>
                </a:solidFill>
                <a:latin typeface="Arial" charset="0"/>
                <a:ea typeface="ＭＳ Ｐゴシック" charset="0"/>
              </a:defRPr>
            </a:lvl7pPr>
            <a:lvl8pPr marL="3468688" indent="-233363" defTabSz="927100" eaLnBrk="0" fontAlgn="base" hangingPunct="0">
              <a:spcBef>
                <a:spcPct val="0"/>
              </a:spcBef>
              <a:spcAft>
                <a:spcPct val="0"/>
              </a:spcAft>
              <a:defRPr>
                <a:solidFill>
                  <a:schemeClr val="tx1"/>
                </a:solidFill>
                <a:latin typeface="Arial" charset="0"/>
                <a:ea typeface="ＭＳ Ｐゴシック" charset="0"/>
              </a:defRPr>
            </a:lvl8pPr>
            <a:lvl9pPr marL="3925888" indent="-233363" defTabSz="9271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70EA5D6-8D31-F24B-A986-E5DB04019D8D}" type="slidenum">
              <a:rPr lang="en-US" sz="1300">
                <a:cs typeface="Arial" charset="0"/>
              </a:rPr>
              <a:pPr algn="r" eaLnBrk="1" hangingPunct="1"/>
              <a:t>12</a:t>
            </a:fld>
            <a:endParaRPr lang="en-US" sz="1300">
              <a:cs typeface="Arial" charset="0"/>
            </a:endParaRPr>
          </a:p>
        </p:txBody>
      </p:sp>
      <p:sp>
        <p:nvSpPr>
          <p:cNvPr id="38915" name="Rectangle 2"/>
          <p:cNvSpPr>
            <a:spLocks noRot="1" noChangeArrowheads="1" noTextEdit="1"/>
          </p:cNvSpPr>
          <p:nvPr>
            <p:ph type="sldImg"/>
          </p:nvPr>
        </p:nvSpPr>
        <p:spPr>
          <a:xfrm>
            <a:off x="487363" y="763588"/>
            <a:ext cx="2838450" cy="2130425"/>
          </a:xfrm>
          <a:ln/>
          <a:extLst>
            <a:ext uri="{FAA26D3D-D897-4be2-8F04-BA451C77F1D7}">
              <ma14:placeholderFlag xmlns:ma14="http://schemas.microsoft.com/office/mac/drawingml/2011/main" val="1"/>
            </a:ext>
          </a:extLst>
        </p:spPr>
      </p:sp>
      <p:sp>
        <p:nvSpPr>
          <p:cNvPr id="38916" name="Rectangle 3"/>
          <p:cNvSpPr>
            <a:spLocks noChangeArrowheads="1"/>
          </p:cNvSpPr>
          <p:nvPr>
            <p:ph type="body" idx="1"/>
          </p:nvPr>
        </p:nvSpPr>
        <p:spPr>
          <a:xfrm>
            <a:off x="3581194" y="763562"/>
            <a:ext cx="2972421" cy="2056463"/>
          </a:xfrm>
          <a:solidFill>
            <a:srgbClr val="FFFFFF"/>
          </a:solidFill>
          <a:ln>
            <a:solidFill>
              <a:srgbClr val="000000"/>
            </a:solidFill>
            <a:miter lim="800000"/>
            <a:headEnd/>
            <a:tailEnd/>
          </a:ln>
        </p:spPr>
        <p:txBody>
          <a:bodyPr lIns="91435" tIns="45718" rIns="91435" bIns="45718"/>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7CAC0B0-1175-974D-B711-96AC7BD04F46}" type="slidenum">
              <a:rPr lang="en-US" sz="1200"/>
              <a:pPr/>
              <a:t>13</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atin typeface="Calibri" charset="0"/>
              </a:rPr>
              <a:t>Lets not kid ourselves, the economy is a complex topic that even the best experts get wrong.</a:t>
            </a:r>
          </a:p>
          <a:p>
            <a:pPr marL="228600" indent="-228600">
              <a:buFontTx/>
              <a:buAutoNum type="arabicPeriod"/>
            </a:pPr>
            <a:r>
              <a:rPr lang="en-US">
                <a:latin typeface="Calibri" charset="0"/>
              </a:rPr>
              <a:t>Students should not feel uncomfortable engaging this topic despite its complexity.</a:t>
            </a:r>
          </a:p>
          <a:p>
            <a:pPr marL="228600" indent="-228600">
              <a:buFontTx/>
              <a:buAutoNum type="arabicPeriod"/>
            </a:pPr>
            <a:r>
              <a:rPr lang="en-US">
                <a:latin typeface="Calibri" charset="0"/>
              </a:rPr>
              <a:t>The idea here is to outline these broad aspects, not to develop models or theories!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C98AD9-9D28-DA40-B22F-B4F409953F86}" type="slidenum">
              <a:rPr lang="en-US" sz="1200"/>
              <a:pPr/>
              <a:t>14</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aseline="-25000">
                <a:solidFill>
                  <a:schemeClr val="tx1"/>
                </a:solidFill>
                <a:latin typeface="Arial" charset="0"/>
                <a:ea typeface="ＭＳ Ｐゴシック" charset="0"/>
              </a:defRPr>
            </a:lvl1pPr>
            <a:lvl2pPr marL="742950" indent="-285750" eaLnBrk="0" hangingPunct="0">
              <a:defRPr baseline="-25000">
                <a:solidFill>
                  <a:schemeClr val="tx1"/>
                </a:solidFill>
                <a:latin typeface="Arial" charset="0"/>
                <a:ea typeface="ＭＳ Ｐゴシック" charset="0"/>
              </a:defRPr>
            </a:lvl2pPr>
            <a:lvl3pPr marL="1143000" indent="-228600" eaLnBrk="0" hangingPunct="0">
              <a:defRPr baseline="-25000">
                <a:solidFill>
                  <a:schemeClr val="tx1"/>
                </a:solidFill>
                <a:latin typeface="Arial" charset="0"/>
                <a:ea typeface="ＭＳ Ｐゴシック" charset="0"/>
              </a:defRPr>
            </a:lvl3pPr>
            <a:lvl4pPr marL="1600200" indent="-228600" eaLnBrk="0" hangingPunct="0">
              <a:defRPr baseline="-25000">
                <a:solidFill>
                  <a:schemeClr val="tx1"/>
                </a:solidFill>
                <a:latin typeface="Arial" charset="0"/>
                <a:ea typeface="ＭＳ Ｐゴシック" charset="0"/>
              </a:defRPr>
            </a:lvl4pPr>
            <a:lvl5pPr marL="2057400" indent="-228600" eaLnBrk="0" hangingPunct="0">
              <a:defRPr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baseline="-25000">
                <a:solidFill>
                  <a:schemeClr val="tx1"/>
                </a:solidFill>
                <a:latin typeface="Arial" charset="0"/>
                <a:ea typeface="ＭＳ Ｐゴシック" charset="0"/>
              </a:defRPr>
            </a:lvl9pPr>
          </a:lstStyle>
          <a:p>
            <a:pPr eaLnBrk="1" hangingPunct="1"/>
            <a:fld id="{624B42B1-5B7D-E444-9655-CA1A5127D870}" type="slidenum">
              <a:rPr lang="en-US" baseline="0">
                <a:latin typeface="Times New Roman" charset="0"/>
              </a:rPr>
              <a:pPr eaLnBrk="1" hangingPunct="1"/>
              <a:t>15</a:t>
            </a:fld>
            <a:endParaRPr lang="en-US" baseline="0">
              <a:latin typeface="Times New Roman"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atin typeface="Calibri" charset="0"/>
              </a:rPr>
              <a:t>Again, this list of topics highlights party and ideological differences.</a:t>
            </a:r>
          </a:p>
          <a:p>
            <a:pPr marL="228600" indent="-228600" eaLnBrk="1" hangingPunct="1">
              <a:spcBef>
                <a:spcPct val="0"/>
              </a:spcBef>
              <a:buFontTx/>
              <a:buAutoNum type="arabicPeriod"/>
            </a:pPr>
            <a:r>
              <a:rPr lang="en-US">
                <a:latin typeface="Calibri" charset="0"/>
              </a:rPr>
              <a:t>This list shows how these tools are important to both parties and have important implications for the national economy.</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9E16410-687E-0042-A833-2E9F9F642DE7}" type="slidenum">
              <a:rPr lang="en-US" sz="1200"/>
              <a:pPr/>
              <a:t>16</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Liberals:</a:t>
            </a:r>
          </a:p>
          <a:p>
            <a:r>
              <a:rPr lang="en-US" dirty="0" smtClean="0"/>
              <a:t> Larger government</a:t>
            </a:r>
          </a:p>
          <a:p>
            <a:r>
              <a:rPr lang="en-US" dirty="0" smtClean="0"/>
              <a:t>Higher Taxes</a:t>
            </a:r>
          </a:p>
          <a:p>
            <a:r>
              <a:rPr lang="en-US" dirty="0" smtClean="0"/>
              <a:t>More government Programs</a:t>
            </a:r>
          </a:p>
          <a:p>
            <a:r>
              <a:rPr lang="en-US" dirty="0" smtClean="0"/>
              <a:t>Higher Spending</a:t>
            </a:r>
          </a:p>
          <a:p>
            <a:r>
              <a:rPr lang="en-US" dirty="0" smtClean="0"/>
              <a:t>Safety Net</a:t>
            </a:r>
            <a:r>
              <a:rPr lang="en-US" baseline="0" dirty="0" smtClean="0"/>
              <a:t> in a Wealthy Society</a:t>
            </a:r>
          </a:p>
          <a:p>
            <a:r>
              <a:rPr lang="en-US" baseline="0" dirty="0" smtClean="0"/>
              <a:t>Ideas of Fairness</a:t>
            </a:r>
          </a:p>
          <a:p>
            <a:r>
              <a:rPr lang="en-US" baseline="0" dirty="0" smtClean="0"/>
              <a:t>Protection of people via regulation</a:t>
            </a:r>
          </a:p>
          <a:p>
            <a:endParaRPr lang="en-US" baseline="0" dirty="0" smtClean="0"/>
          </a:p>
          <a:p>
            <a:r>
              <a:rPr lang="en-US" baseline="0" dirty="0" smtClean="0"/>
              <a:t>Conservatives: </a:t>
            </a:r>
          </a:p>
          <a:p>
            <a:r>
              <a:rPr lang="en-US" baseline="0" dirty="0" smtClean="0"/>
              <a:t>Smaller Government</a:t>
            </a:r>
          </a:p>
          <a:p>
            <a:r>
              <a:rPr lang="en-US" baseline="0" dirty="0" smtClean="0"/>
              <a:t>Lower Taxes</a:t>
            </a:r>
          </a:p>
          <a:p>
            <a:r>
              <a:rPr lang="en-US" baseline="0" dirty="0" smtClean="0"/>
              <a:t>Lower Spending</a:t>
            </a:r>
          </a:p>
          <a:p>
            <a:r>
              <a:rPr lang="en-US" baseline="0" dirty="0" smtClean="0"/>
              <a:t>Less Government Regulation</a:t>
            </a:r>
          </a:p>
          <a:p>
            <a:r>
              <a:rPr lang="en-US" baseline="0" dirty="0" smtClean="0"/>
              <a:t>The less government, the better the economy, businesses do well, competition improves everyone</a:t>
            </a:r>
          </a:p>
          <a:p>
            <a:r>
              <a:rPr lang="en-US" baseline="0" dirty="0" smtClean="0"/>
              <a:t>Pro-Business (by being pro business, pro individual)</a:t>
            </a:r>
          </a:p>
        </p:txBody>
      </p:sp>
      <p:sp>
        <p:nvSpPr>
          <p:cNvPr id="4" name="Slide Number Placeholder 3"/>
          <p:cNvSpPr>
            <a:spLocks noGrp="1"/>
          </p:cNvSpPr>
          <p:nvPr>
            <p:ph type="sldNum" sz="quarter" idx="10"/>
          </p:nvPr>
        </p:nvSpPr>
        <p:spPr/>
        <p:txBody>
          <a:bodyPr/>
          <a:lstStyle/>
          <a:p>
            <a:fld id="{A60AC32B-8477-7048-967D-00ADEA3466BD}" type="slidenum">
              <a:rPr lang="en-US" smtClean="0"/>
              <a:t>17</a:t>
            </a:fld>
            <a:endParaRPr lang="en-US"/>
          </a:p>
        </p:txBody>
      </p:sp>
    </p:spTree>
    <p:extLst>
      <p:ext uri="{BB962C8B-B14F-4D97-AF65-F5344CB8AC3E}">
        <p14:creationId xmlns:p14="http://schemas.microsoft.com/office/powerpoint/2010/main" val="288781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362200"/>
            <a:ext cx="8001000" cy="3733800"/>
          </a:xfrm>
        </p:spPr>
        <p:txBody>
          <a:bodyPr/>
          <a:lstStyle/>
          <a:p>
            <a:endParaRPr lang="en-US"/>
          </a:p>
        </p:txBody>
      </p:sp>
      <p:sp>
        <p:nvSpPr>
          <p:cNvPr id="4" name="Date Placeholder 3"/>
          <p:cNvSpPr>
            <a:spLocks noGrp="1"/>
          </p:cNvSpPr>
          <p:nvPr>
            <p:ph type="dt" sz="half" idx="10"/>
          </p:nvPr>
        </p:nvSpPr>
        <p:spPr>
          <a:xfrm>
            <a:off x="7010400" y="6553200"/>
            <a:ext cx="1905000" cy="304800"/>
          </a:xfrm>
        </p:spPr>
        <p:txBody>
          <a:bodyPr/>
          <a:lstStyle>
            <a:lvl1pPr>
              <a:defRPr/>
            </a:lvl1pPr>
          </a:lstStyle>
          <a:p>
            <a:endParaRPr lang="en-US"/>
          </a:p>
        </p:txBody>
      </p:sp>
      <p:sp>
        <p:nvSpPr>
          <p:cNvPr id="5" name="Footer Placeholder 4"/>
          <p:cNvSpPr>
            <a:spLocks noGrp="1"/>
          </p:cNvSpPr>
          <p:nvPr>
            <p:ph type="ftr" sz="quarter" idx="11"/>
          </p:nvPr>
        </p:nvSpPr>
        <p:spPr>
          <a:xfrm>
            <a:off x="2936875" y="6529388"/>
            <a:ext cx="2895600" cy="304800"/>
          </a:xfrm>
        </p:spPr>
        <p:txBody>
          <a:bodyPr/>
          <a:lstStyle>
            <a:lvl1pPr>
              <a:defRPr/>
            </a:lvl1pPr>
          </a:lstStyle>
          <a:p>
            <a:endParaRPr lang="en-US"/>
          </a:p>
        </p:txBody>
      </p:sp>
      <p:sp>
        <p:nvSpPr>
          <p:cNvPr id="6" name="Slide Number Placeholder 5"/>
          <p:cNvSpPr>
            <a:spLocks noGrp="1"/>
          </p:cNvSpPr>
          <p:nvPr>
            <p:ph type="sldNum" sz="quarter" idx="12"/>
          </p:nvPr>
        </p:nvSpPr>
        <p:spPr>
          <a:xfrm>
            <a:off x="84138" y="6343650"/>
            <a:ext cx="587375" cy="488950"/>
          </a:xfrm>
        </p:spPr>
        <p:txBody>
          <a:bodyPr/>
          <a:lstStyle>
            <a:lvl1pPr>
              <a:defRPr/>
            </a:lvl1pPr>
          </a:lstStyle>
          <a:p>
            <a:fld id="{765F7212-42D1-0B49-A827-1C42C7F60317}" type="slidenum">
              <a:rPr lang="en-US"/>
              <a:pPr/>
              <a:t>‹#›</a:t>
            </a:fld>
            <a:endParaRPr lang="en-US"/>
          </a:p>
        </p:txBody>
      </p:sp>
    </p:spTree>
    <p:extLst>
      <p:ext uri="{BB962C8B-B14F-4D97-AF65-F5344CB8AC3E}">
        <p14:creationId xmlns:p14="http://schemas.microsoft.com/office/powerpoint/2010/main" val="137612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ato.org/blog/keynesian-economics-carto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pan.org/classroom/document/?725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hlinkClick r:id="rId2"/>
              </a:rPr>
              <a:t>Cartoon of the Day!</a:t>
            </a:r>
            <a:endParaRPr lang="en-US" dirty="0"/>
          </a:p>
        </p:txBody>
      </p:sp>
    </p:spTree>
    <p:extLst>
      <p:ext uri="{BB962C8B-B14F-4D97-AF65-F5344CB8AC3E}">
        <p14:creationId xmlns:p14="http://schemas.microsoft.com/office/powerpoint/2010/main" val="367028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163" y="0"/>
            <a:ext cx="9067800" cy="1371600"/>
          </a:xfrm>
        </p:spPr>
        <p:txBody>
          <a:bodyPr/>
          <a:lstStyle/>
          <a:p>
            <a:r>
              <a:rPr lang="en-US" dirty="0" smtClean="0">
                <a:latin typeface="Rockwell"/>
                <a:ea typeface="ＭＳ Ｐゴシック" charset="0"/>
                <a:cs typeface="Rockwell"/>
              </a:rPr>
              <a:t>Promoting Stable Markets</a:t>
            </a:r>
            <a:endParaRPr lang="en-US" dirty="0">
              <a:latin typeface="Rockwell"/>
              <a:ea typeface="ＭＳ Ｐゴシック" charset="0"/>
              <a:cs typeface="Rockwell"/>
            </a:endParaRPr>
          </a:p>
        </p:txBody>
      </p:sp>
      <p:pic>
        <p:nvPicPr>
          <p:cNvPr id="45059" name="Content Placeholder 4" descr="ch16p0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1752600"/>
            <a:ext cx="3838575"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2001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Grp="1" noChangeArrowheads="1"/>
          </p:cNvSpPr>
          <p:nvPr>
            <p:ph type="title" idx="4294967295"/>
          </p:nvPr>
        </p:nvSpPr>
        <p:spPr>
          <a:xfrm>
            <a:off x="457200" y="457200"/>
            <a:ext cx="7620000" cy="914400"/>
          </a:xfrm>
        </p:spPr>
        <p:txBody>
          <a:bodyPr/>
          <a:lstStyle/>
          <a:p>
            <a:r>
              <a:rPr lang="en-US" sz="2600" u="sng"/>
              <a:t>Question: Keynesian economic contends that</a:t>
            </a:r>
            <a:r>
              <a:rPr lang="en-US" sz="2600"/>
              <a:t>:</a:t>
            </a:r>
          </a:p>
        </p:txBody>
      </p:sp>
      <p:sp>
        <p:nvSpPr>
          <p:cNvPr id="23555" name="Rectangle 10"/>
          <p:cNvSpPr>
            <a:spLocks noGrp="1" noChangeArrowheads="1"/>
          </p:cNvSpPr>
          <p:nvPr>
            <p:ph type="body" idx="4294967295"/>
          </p:nvPr>
        </p:nvSpPr>
        <p:spPr>
          <a:xfrm>
            <a:off x="685800" y="1600200"/>
            <a:ext cx="7772400" cy="4343400"/>
          </a:xfrm>
        </p:spPr>
        <p:txBody>
          <a:bodyPr>
            <a:normAutofit lnSpcReduction="10000"/>
          </a:bodyPr>
          <a:lstStyle/>
          <a:p>
            <a:pPr>
              <a:lnSpc>
                <a:spcPct val="80000"/>
              </a:lnSpc>
            </a:pPr>
            <a:r>
              <a:rPr lang="en-US" sz="2700"/>
              <a:t>the market works best when left to the invisible hand</a:t>
            </a:r>
          </a:p>
          <a:p>
            <a:pPr>
              <a:lnSpc>
                <a:spcPct val="80000"/>
              </a:lnSpc>
            </a:pPr>
            <a:r>
              <a:rPr lang="en-US" sz="2700"/>
              <a:t>government spending is necessary to reduce the deficit</a:t>
            </a:r>
          </a:p>
          <a:p>
            <a:pPr>
              <a:lnSpc>
                <a:spcPct val="80000"/>
              </a:lnSpc>
            </a:pPr>
            <a:r>
              <a:rPr lang="en-US" sz="2700"/>
              <a:t>governments work best when they work the least</a:t>
            </a:r>
          </a:p>
          <a:p>
            <a:pPr>
              <a:lnSpc>
                <a:spcPct val="80000"/>
              </a:lnSpc>
            </a:pPr>
            <a:r>
              <a:rPr lang="en-US" sz="2700"/>
              <a:t>government intervention is always an obstacle to efficiently functioning economies.</a:t>
            </a:r>
          </a:p>
          <a:p>
            <a:pPr>
              <a:lnSpc>
                <a:spcPct val="80000"/>
              </a:lnSpc>
            </a:pPr>
            <a:r>
              <a:rPr lang="en-US" sz="2700"/>
              <a:t>government intervention is often necessary to resolve the inefficiencies of the private sector. </a:t>
            </a:r>
          </a:p>
        </p:txBody>
      </p:sp>
    </p:spTree>
    <p:extLst>
      <p:ext uri="{BB962C8B-B14F-4D97-AF65-F5344CB8AC3E}">
        <p14:creationId xmlns:p14="http://schemas.microsoft.com/office/powerpoint/2010/main" val="37744606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Grp="1" noChangeArrowheads="1"/>
          </p:cNvSpPr>
          <p:nvPr>
            <p:ph type="title" idx="4294967295"/>
          </p:nvPr>
        </p:nvSpPr>
        <p:spPr>
          <a:xfrm>
            <a:off x="457200" y="381000"/>
            <a:ext cx="7620000" cy="914400"/>
          </a:xfrm>
        </p:spPr>
        <p:txBody>
          <a:bodyPr/>
          <a:lstStyle/>
          <a:p>
            <a:r>
              <a:rPr lang="en-US" sz="2600" u="sng"/>
              <a:t>Question: Keynesian economic contends that</a:t>
            </a:r>
            <a:r>
              <a:rPr lang="en-US" sz="2600"/>
              <a:t>:</a:t>
            </a:r>
          </a:p>
        </p:txBody>
      </p:sp>
      <p:sp>
        <p:nvSpPr>
          <p:cNvPr id="216067" name="Rectangle 10"/>
          <p:cNvSpPr>
            <a:spLocks noGrp="1" noChangeArrowheads="1"/>
          </p:cNvSpPr>
          <p:nvPr>
            <p:ph type="body" idx="4294967295"/>
          </p:nvPr>
        </p:nvSpPr>
        <p:spPr>
          <a:xfrm>
            <a:off x="685800" y="1524000"/>
            <a:ext cx="7772400" cy="4419600"/>
          </a:xfrm>
        </p:spPr>
        <p:txBody>
          <a:bodyPr>
            <a:normAutofit/>
          </a:bodyPr>
          <a:lstStyle/>
          <a:p>
            <a:pPr>
              <a:lnSpc>
                <a:spcPct val="80000"/>
              </a:lnSpc>
            </a:pPr>
            <a:r>
              <a:rPr lang="en-US" sz="2700" dirty="0"/>
              <a:t>the market works best when left to the invisible hand</a:t>
            </a:r>
          </a:p>
          <a:p>
            <a:pPr>
              <a:lnSpc>
                <a:spcPct val="80000"/>
              </a:lnSpc>
            </a:pPr>
            <a:r>
              <a:rPr lang="en-US" sz="2700" dirty="0"/>
              <a:t>government spending is necessary to reduce the deficit</a:t>
            </a:r>
          </a:p>
          <a:p>
            <a:pPr>
              <a:lnSpc>
                <a:spcPct val="80000"/>
              </a:lnSpc>
            </a:pPr>
            <a:r>
              <a:rPr lang="en-US" sz="2700" dirty="0"/>
              <a:t>governments work best when they work the least</a:t>
            </a:r>
          </a:p>
          <a:p>
            <a:pPr>
              <a:lnSpc>
                <a:spcPct val="80000"/>
              </a:lnSpc>
            </a:pPr>
            <a:r>
              <a:rPr lang="en-US" sz="2700" dirty="0"/>
              <a:t>government intervention is always an obstacle to efficiently functioning economies.</a:t>
            </a:r>
          </a:p>
          <a:p>
            <a:pPr>
              <a:lnSpc>
                <a:spcPct val="80000"/>
              </a:lnSpc>
            </a:pPr>
            <a:r>
              <a:rPr lang="en-US" sz="2700" b="1" dirty="0">
                <a:solidFill>
                  <a:srgbClr val="FF0000"/>
                </a:solidFill>
              </a:rPr>
              <a:t>government intervention is often necessary to resolve the inefficiencies of the private sector.</a:t>
            </a:r>
            <a:r>
              <a:rPr lang="en-US" sz="2700" dirty="0">
                <a:solidFill>
                  <a:srgbClr val="FF0000"/>
                </a:solidFill>
              </a:rPr>
              <a:t> </a:t>
            </a:r>
          </a:p>
        </p:txBody>
      </p:sp>
    </p:spTree>
    <p:extLst>
      <p:ext uri="{BB962C8B-B14F-4D97-AF65-F5344CB8AC3E}">
        <p14:creationId xmlns:p14="http://schemas.microsoft.com/office/powerpoint/2010/main" val="6652844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163" y="0"/>
            <a:ext cx="9067800" cy="1371600"/>
          </a:xfrm>
        </p:spPr>
        <p:txBody>
          <a:bodyPr/>
          <a:lstStyle/>
          <a:p>
            <a:pPr eaLnBrk="1" hangingPunct="1"/>
            <a:r>
              <a:rPr lang="en-US">
                <a:latin typeface="Rockwell"/>
                <a:ea typeface="ＭＳ Ｐゴシック" charset="0"/>
                <a:cs typeface="Rockwell"/>
              </a:rPr>
              <a:t>Goals of Economic Policy	</a:t>
            </a:r>
          </a:p>
        </p:txBody>
      </p:sp>
      <p:sp>
        <p:nvSpPr>
          <p:cNvPr id="36867" name="Content Placeholder 2"/>
          <p:cNvSpPr>
            <a:spLocks noGrp="1"/>
          </p:cNvSpPr>
          <p:nvPr>
            <p:ph idx="1"/>
          </p:nvPr>
        </p:nvSpPr>
        <p:spPr>
          <a:xfrm>
            <a:off x="104775" y="2117725"/>
            <a:ext cx="8915400" cy="4572000"/>
          </a:xfrm>
        </p:spPr>
        <p:txBody>
          <a:bodyPr>
            <a:normAutofit fontScale="92500"/>
          </a:bodyPr>
          <a:lstStyle/>
          <a:p>
            <a:pPr eaLnBrk="1" hangingPunct="1"/>
            <a:r>
              <a:rPr lang="en-US" dirty="0">
                <a:latin typeface="Rockwell"/>
                <a:ea typeface="ＭＳ Ｐゴシック" charset="0"/>
                <a:cs typeface="Rockwell"/>
              </a:rPr>
              <a:t>Public policy: an officially expressed purpose or goal backed by a sanction or reward</a:t>
            </a:r>
          </a:p>
          <a:p>
            <a:pPr lvl="1" eaLnBrk="1" hangingPunct="1">
              <a:lnSpc>
                <a:spcPct val="150000"/>
              </a:lnSpc>
            </a:pPr>
            <a:r>
              <a:rPr lang="en-US" dirty="0">
                <a:latin typeface="Rockwell"/>
                <a:ea typeface="ＭＳ Ｐゴシック" charset="0"/>
                <a:cs typeface="Rockwell"/>
              </a:rPr>
              <a:t>Can be a law, a rule, a regulation, or an order</a:t>
            </a:r>
          </a:p>
          <a:p>
            <a:pPr lvl="1" eaLnBrk="1" hangingPunct="1">
              <a:lnSpc>
                <a:spcPct val="150000"/>
              </a:lnSpc>
            </a:pPr>
            <a:r>
              <a:rPr lang="en-US" dirty="0">
                <a:latin typeface="Rockwell"/>
                <a:ea typeface="ＭＳ Ｐゴシック" charset="0"/>
                <a:cs typeface="Rockwell"/>
              </a:rPr>
              <a:t>There may be rewards for compliance.</a:t>
            </a:r>
          </a:p>
          <a:p>
            <a:pPr lvl="1" eaLnBrk="1" hangingPunct="1">
              <a:lnSpc>
                <a:spcPct val="150000"/>
              </a:lnSpc>
            </a:pPr>
            <a:r>
              <a:rPr lang="en-US" dirty="0">
                <a:latin typeface="Rockwell"/>
                <a:ea typeface="ＭＳ Ｐゴシック" charset="0"/>
                <a:cs typeface="Rockwell"/>
              </a:rPr>
              <a:t>There may be penalties for failure to comply.</a:t>
            </a:r>
          </a:p>
          <a:p>
            <a:pPr lvl="1" eaLnBrk="1" hangingPunct="1"/>
            <a:endParaRPr lang="en-US" dirty="0">
              <a:latin typeface="Rockwell"/>
              <a:ea typeface="ＭＳ Ｐゴシック" charset="0"/>
              <a:cs typeface="Rockwell"/>
            </a:endParaRPr>
          </a:p>
        </p:txBody>
      </p:sp>
    </p:spTree>
    <p:extLst>
      <p:ext uri="{BB962C8B-B14F-4D97-AF65-F5344CB8AC3E}">
        <p14:creationId xmlns:p14="http://schemas.microsoft.com/office/powerpoint/2010/main" val="23759225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163" y="0"/>
            <a:ext cx="9067800" cy="1371600"/>
          </a:xfrm>
        </p:spPr>
        <p:txBody>
          <a:bodyPr/>
          <a:lstStyle/>
          <a:p>
            <a:r>
              <a:rPr lang="en-US" dirty="0">
                <a:latin typeface="Rockwell"/>
                <a:ea typeface="ＭＳ Ｐゴシック" charset="0"/>
                <a:cs typeface="Rockwell"/>
              </a:rPr>
              <a:t>Government and the Economy</a:t>
            </a:r>
          </a:p>
        </p:txBody>
      </p:sp>
      <p:sp>
        <p:nvSpPr>
          <p:cNvPr id="32771" name="Content Placeholder 2"/>
          <p:cNvSpPr>
            <a:spLocks noGrp="1"/>
          </p:cNvSpPr>
          <p:nvPr>
            <p:ph idx="1"/>
          </p:nvPr>
        </p:nvSpPr>
        <p:spPr>
          <a:xfrm>
            <a:off x="104775" y="2119313"/>
            <a:ext cx="8915400" cy="4572000"/>
          </a:xfrm>
        </p:spPr>
        <p:txBody>
          <a:bodyPr>
            <a:normAutofit fontScale="92500" lnSpcReduction="20000"/>
          </a:bodyPr>
          <a:lstStyle/>
          <a:p>
            <a:r>
              <a:rPr lang="en-US">
                <a:latin typeface="Rockwell"/>
                <a:ea typeface="ＭＳ Ｐゴシック" charset="0"/>
                <a:cs typeface="Rockwell"/>
              </a:rPr>
              <a:t>Government role in the economy</a:t>
            </a:r>
          </a:p>
          <a:p>
            <a:pPr lvl="1"/>
            <a:r>
              <a:rPr lang="en-US">
                <a:latin typeface="Rockwell"/>
                <a:ea typeface="ＭＳ Ｐゴシック" charset="0"/>
                <a:cs typeface="Rockwell"/>
              </a:rPr>
              <a:t>Policy options that shape economic performance</a:t>
            </a:r>
          </a:p>
          <a:p>
            <a:pPr lvl="1"/>
            <a:endParaRPr lang="en-US">
              <a:latin typeface="Rockwell"/>
              <a:ea typeface="ＭＳ Ｐゴシック" charset="0"/>
              <a:cs typeface="Rockwell"/>
            </a:endParaRPr>
          </a:p>
          <a:p>
            <a:pPr lvl="1"/>
            <a:r>
              <a:rPr lang="en-US">
                <a:latin typeface="Rockwell"/>
                <a:ea typeface="ＭＳ Ｐゴシック" charset="0"/>
                <a:cs typeface="Rockwell"/>
              </a:rPr>
              <a:t>Balance between support for economic prosperity and environmental, labor, and safety concerns</a:t>
            </a:r>
          </a:p>
          <a:p>
            <a:pPr lvl="1"/>
            <a:endParaRPr lang="en-US">
              <a:latin typeface="Rockwell"/>
              <a:ea typeface="ＭＳ Ｐゴシック" charset="0"/>
              <a:cs typeface="Rockwell"/>
            </a:endParaRPr>
          </a:p>
          <a:p>
            <a:pPr lvl="1"/>
            <a:r>
              <a:rPr lang="en-US">
                <a:latin typeface="Rockwell"/>
                <a:ea typeface="ＭＳ Ｐゴシック" charset="0"/>
                <a:cs typeface="Rockwell"/>
              </a:rPr>
              <a:t>Economic policy is frequently controversial.</a:t>
            </a:r>
          </a:p>
          <a:p>
            <a:pPr lvl="2"/>
            <a:r>
              <a:rPr lang="en-US" sz="2000">
                <a:latin typeface="Rockwell"/>
                <a:ea typeface="ＭＳ Ｐゴシック" charset="0"/>
                <a:cs typeface="Rockwell"/>
              </a:rPr>
              <a:t>Many have ideas about spending, priorities, and economic theories that are at odds with a given administration</a:t>
            </a:r>
            <a:r>
              <a:rPr lang="ja-JP" altLang="en-US" sz="2000">
                <a:latin typeface="Rockwell"/>
                <a:ea typeface="ＭＳ Ｐゴシック" charset="0"/>
                <a:cs typeface="Rockwell"/>
              </a:rPr>
              <a:t>’</a:t>
            </a:r>
            <a:r>
              <a:rPr lang="en-US" sz="2000">
                <a:latin typeface="Rockwell"/>
                <a:ea typeface="ＭＳ Ｐゴシック" charset="0"/>
                <a:cs typeface="Rockwell"/>
              </a:rPr>
              <a:t>s and Congress</a:t>
            </a:r>
            <a:r>
              <a:rPr lang="ja-JP" altLang="en-US" sz="2000">
                <a:latin typeface="Rockwell"/>
                <a:ea typeface="ＭＳ Ｐゴシック" charset="0"/>
                <a:cs typeface="Rockwell"/>
              </a:rPr>
              <a:t>’</a:t>
            </a:r>
            <a:r>
              <a:rPr lang="en-US" sz="2000">
                <a:latin typeface="Rockwell"/>
                <a:ea typeface="ＭＳ Ｐゴシック" charset="0"/>
                <a:cs typeface="Rockwell"/>
              </a:rPr>
              <a:t>s approach to the national economy.</a:t>
            </a:r>
          </a:p>
          <a:p>
            <a:pPr lvl="2"/>
            <a:endParaRPr lang="en-US" sz="2000">
              <a:latin typeface="Rockwell"/>
              <a:ea typeface="ＭＳ Ｐゴシック" charset="0"/>
              <a:cs typeface="Rockwell"/>
            </a:endParaRPr>
          </a:p>
        </p:txBody>
      </p:sp>
    </p:spTree>
    <p:extLst>
      <p:ext uri="{BB962C8B-B14F-4D97-AF65-F5344CB8AC3E}">
        <p14:creationId xmlns:p14="http://schemas.microsoft.com/office/powerpoint/2010/main" val="30662343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a:latin typeface="Franklin Gothic Medium" charset="0"/>
              </a:rPr>
              <a:t>Income, Poverty, and Public Policy</a:t>
            </a:r>
          </a:p>
        </p:txBody>
      </p:sp>
      <p:grpSp>
        <p:nvGrpSpPr>
          <p:cNvPr id="6147" name="Group 15"/>
          <p:cNvGrpSpPr>
            <a:grpSpLocks/>
          </p:cNvGrpSpPr>
          <p:nvPr/>
        </p:nvGrpSpPr>
        <p:grpSpPr bwMode="auto">
          <a:xfrm>
            <a:off x="457200" y="1600200"/>
            <a:ext cx="8153400" cy="3700463"/>
            <a:chOff x="288" y="1008"/>
            <a:chExt cx="5136" cy="2331"/>
          </a:xfrm>
        </p:grpSpPr>
        <p:pic>
          <p:nvPicPr>
            <p:cNvPr id="614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008"/>
              <a:ext cx="3744" cy="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9" name="Picture 13"/>
            <p:cNvPicPr>
              <a:picLocks noChangeAspect="1" noChangeArrowheads="1"/>
            </p:cNvPicPr>
            <p:nvPr/>
          </p:nvPicPr>
          <p:blipFill>
            <a:blip r:embed="rId3">
              <a:extLst>
                <a:ext uri="{28A0092B-C50C-407E-A947-70E740481C1C}">
                  <a14:useLocalDpi xmlns:a14="http://schemas.microsoft.com/office/drawing/2010/main" val="0"/>
                </a:ext>
              </a:extLst>
            </a:blip>
            <a:srcRect l="79488"/>
            <a:stretch>
              <a:fillRect/>
            </a:stretch>
          </p:blipFill>
          <p:spPr bwMode="auto">
            <a:xfrm>
              <a:off x="3984" y="1008"/>
              <a:ext cx="1440" cy="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0" name="Picture 14"/>
            <p:cNvPicPr>
              <a:picLocks noChangeAspect="1" noChangeArrowheads="1"/>
            </p:cNvPicPr>
            <p:nvPr/>
          </p:nvPicPr>
          <p:blipFill>
            <a:blip r:embed="rId4">
              <a:extLst>
                <a:ext uri="{28A0092B-C50C-407E-A947-70E740481C1C}">
                  <a14:useLocalDpi xmlns:a14="http://schemas.microsoft.com/office/drawing/2010/main" val="0"/>
                </a:ext>
              </a:extLst>
            </a:blip>
            <a:srcRect r="1834"/>
            <a:stretch>
              <a:fillRect/>
            </a:stretch>
          </p:blipFill>
          <p:spPr bwMode="auto">
            <a:xfrm>
              <a:off x="288" y="1584"/>
              <a:ext cx="5136" cy="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1201072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30163" y="0"/>
            <a:ext cx="9067800" cy="1371600"/>
          </a:xfrm>
        </p:spPr>
        <p:txBody>
          <a:bodyPr/>
          <a:lstStyle/>
          <a:p>
            <a:pPr eaLnBrk="1" hangingPunct="1"/>
            <a:r>
              <a:rPr lang="en-US">
                <a:latin typeface="Rockwell"/>
                <a:ea typeface="ＭＳ Ｐゴシック" charset="0"/>
                <a:cs typeface="Rockwell"/>
              </a:rPr>
              <a:t>Government and the Economy</a:t>
            </a:r>
          </a:p>
        </p:txBody>
      </p:sp>
      <p:sp>
        <p:nvSpPr>
          <p:cNvPr id="38915" name="Content Placeholder 4"/>
          <p:cNvSpPr>
            <a:spLocks noGrp="1"/>
          </p:cNvSpPr>
          <p:nvPr>
            <p:ph idx="1"/>
          </p:nvPr>
        </p:nvSpPr>
        <p:spPr>
          <a:xfrm>
            <a:off x="104775" y="2117725"/>
            <a:ext cx="8915400" cy="4572000"/>
          </a:xfrm>
        </p:spPr>
        <p:txBody>
          <a:bodyPr>
            <a:normAutofit lnSpcReduction="10000"/>
          </a:bodyPr>
          <a:lstStyle/>
          <a:p>
            <a:pPr eaLnBrk="1" hangingPunct="1"/>
            <a:r>
              <a:rPr lang="en-US" dirty="0">
                <a:latin typeface="Rockwell"/>
                <a:ea typeface="ＭＳ Ｐゴシック" charset="0"/>
                <a:cs typeface="Rockwell"/>
              </a:rPr>
              <a:t>Elements to economic policy, focus on three specific tools for improving the economy</a:t>
            </a:r>
          </a:p>
          <a:p>
            <a:pPr lvl="1" eaLnBrk="1" hangingPunct="1"/>
            <a:r>
              <a:rPr lang="en-US" dirty="0">
                <a:latin typeface="Rockwell"/>
                <a:ea typeface="ＭＳ Ｐゴシック" charset="0"/>
                <a:cs typeface="Rockwell"/>
              </a:rPr>
              <a:t>Spending</a:t>
            </a:r>
          </a:p>
          <a:p>
            <a:pPr lvl="1" eaLnBrk="1" hangingPunct="1"/>
            <a:r>
              <a:rPr lang="en-US" dirty="0">
                <a:latin typeface="Rockwell"/>
                <a:ea typeface="ＭＳ Ｐゴシック" charset="0"/>
                <a:cs typeface="Rockwell"/>
              </a:rPr>
              <a:t>Tax cuts</a:t>
            </a:r>
          </a:p>
          <a:p>
            <a:pPr lvl="1" eaLnBrk="1" hangingPunct="1"/>
            <a:r>
              <a:rPr lang="en-US" dirty="0">
                <a:latin typeface="Rockwell"/>
                <a:ea typeface="ＭＳ Ｐゴシック" charset="0"/>
                <a:cs typeface="Rockwell"/>
              </a:rPr>
              <a:t>Interest rate changes</a:t>
            </a:r>
          </a:p>
          <a:p>
            <a:pPr eaLnBrk="1" hangingPunct="1"/>
            <a:r>
              <a:rPr lang="en-US" dirty="0">
                <a:latin typeface="Rockwell"/>
                <a:ea typeface="ＭＳ Ｐゴシック" charset="0"/>
                <a:cs typeface="Rockwell"/>
              </a:rPr>
              <a:t>Though these tools may be sophisticated, the choice of how and when to use them is very political.</a:t>
            </a:r>
          </a:p>
          <a:p>
            <a:pPr eaLnBrk="1" hangingPunct="1">
              <a:buFontTx/>
              <a:buNone/>
            </a:pPr>
            <a:endParaRPr lang="en-US" dirty="0">
              <a:latin typeface="Rockwell"/>
              <a:ea typeface="ＭＳ Ｐゴシック" charset="0"/>
              <a:cs typeface="Rockwell"/>
            </a:endParaRPr>
          </a:p>
        </p:txBody>
      </p:sp>
    </p:spTree>
    <p:extLst>
      <p:ext uri="{BB962C8B-B14F-4D97-AF65-F5344CB8AC3E}">
        <p14:creationId xmlns:p14="http://schemas.microsoft.com/office/powerpoint/2010/main" val="40789899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Ideology and Economics</a:t>
            </a:r>
            <a:endParaRPr lang="en-US" dirty="0"/>
          </a:p>
        </p:txBody>
      </p:sp>
      <p:sp>
        <p:nvSpPr>
          <p:cNvPr id="3" name="Text Placeholder 2"/>
          <p:cNvSpPr>
            <a:spLocks noGrp="1"/>
          </p:cNvSpPr>
          <p:nvPr>
            <p:ph type="body" idx="1"/>
          </p:nvPr>
        </p:nvSpPr>
        <p:spPr/>
        <p:txBody>
          <a:bodyPr/>
          <a:lstStyle/>
          <a:p>
            <a:r>
              <a:rPr lang="en-US" dirty="0" smtClean="0"/>
              <a:t>Fiscal Policy</a:t>
            </a:r>
            <a:endParaRPr lang="en-US" dirty="0"/>
          </a:p>
        </p:txBody>
      </p:sp>
      <p:sp>
        <p:nvSpPr>
          <p:cNvPr id="4" name="Content Placeholder 3"/>
          <p:cNvSpPr>
            <a:spLocks noGrp="1"/>
          </p:cNvSpPr>
          <p:nvPr>
            <p:ph sz="half" idx="2"/>
          </p:nvPr>
        </p:nvSpPr>
        <p:spPr/>
        <p:txBody>
          <a:bodyPr/>
          <a:lstStyle/>
          <a:p>
            <a:r>
              <a:rPr lang="en-US" dirty="0" smtClean="0"/>
              <a:t>Taxing and Spending</a:t>
            </a:r>
            <a:endParaRPr lang="en-US" dirty="0"/>
          </a:p>
        </p:txBody>
      </p:sp>
      <p:sp>
        <p:nvSpPr>
          <p:cNvPr id="5" name="Text Placeholder 4"/>
          <p:cNvSpPr>
            <a:spLocks noGrp="1"/>
          </p:cNvSpPr>
          <p:nvPr>
            <p:ph type="body" sz="quarter" idx="3"/>
          </p:nvPr>
        </p:nvSpPr>
        <p:spPr/>
        <p:txBody>
          <a:bodyPr/>
          <a:lstStyle/>
          <a:p>
            <a:r>
              <a:rPr lang="en-US" dirty="0" smtClean="0"/>
              <a:t>Monetary Policy</a:t>
            </a:r>
            <a:endParaRPr lang="en-US" dirty="0"/>
          </a:p>
        </p:txBody>
      </p:sp>
      <p:sp>
        <p:nvSpPr>
          <p:cNvPr id="6" name="Content Placeholder 5"/>
          <p:cNvSpPr>
            <a:spLocks noGrp="1"/>
          </p:cNvSpPr>
          <p:nvPr>
            <p:ph sz="quarter" idx="4"/>
          </p:nvPr>
        </p:nvSpPr>
        <p:spPr/>
        <p:txBody>
          <a:bodyPr/>
          <a:lstStyle/>
          <a:p>
            <a:r>
              <a:rPr lang="en-US" dirty="0" smtClean="0"/>
              <a:t>Interest Rates and Money Supply</a:t>
            </a:r>
          </a:p>
          <a:p>
            <a:r>
              <a:rPr lang="en-US" dirty="0" smtClean="0"/>
              <a:t>Economic stability</a:t>
            </a:r>
          </a:p>
          <a:p>
            <a:r>
              <a:rPr lang="en-US" dirty="0" smtClean="0"/>
              <a:t>Inflation</a:t>
            </a:r>
          </a:p>
          <a:p>
            <a:pPr lvl="1"/>
            <a:r>
              <a:rPr lang="en-US" dirty="0" smtClean="0"/>
              <a:t>US Federal Reserve</a:t>
            </a:r>
            <a:endParaRPr lang="en-US" dirty="0"/>
          </a:p>
        </p:txBody>
      </p:sp>
      <p:sp>
        <p:nvSpPr>
          <p:cNvPr id="7" name="Rectangle 6"/>
          <p:cNvSpPr/>
          <p:nvPr/>
        </p:nvSpPr>
        <p:spPr>
          <a:xfrm>
            <a:off x="0" y="5849164"/>
            <a:ext cx="9144000" cy="553998"/>
          </a:xfrm>
          <a:prstGeom prst="rect">
            <a:avLst/>
          </a:prstGeom>
          <a:noFill/>
        </p:spPr>
        <p:txBody>
          <a:bodyPr wrap="square" lIns="91440" tIns="45720" rIns="91440" bIns="45720">
            <a:spAutoFit/>
          </a:bodyPr>
          <a:lstStyle/>
          <a:p>
            <a:pPr algn="ctr"/>
            <a:r>
              <a:rPr lang="en-US" sz="30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Liberal 								Conservative	</a:t>
            </a:r>
            <a:endParaRPr lang="en-US" sz="30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46607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274638"/>
            <a:ext cx="8229600" cy="792162"/>
          </a:xfrm>
        </p:spPr>
        <p:txBody>
          <a:bodyPr>
            <a:normAutofit fontScale="90000"/>
          </a:bodyPr>
          <a:lstStyle/>
          <a:p>
            <a:r>
              <a:rPr lang="en-US"/>
              <a:t>FDR CHANGES EVERYTHING</a:t>
            </a:r>
          </a:p>
        </p:txBody>
      </p:sp>
      <p:sp>
        <p:nvSpPr>
          <p:cNvPr id="4099" name="Content Placeholder 2"/>
          <p:cNvSpPr>
            <a:spLocks noGrp="1"/>
          </p:cNvSpPr>
          <p:nvPr>
            <p:ph idx="4294967295"/>
          </p:nvPr>
        </p:nvSpPr>
        <p:spPr>
          <a:xfrm>
            <a:off x="381000" y="1219200"/>
            <a:ext cx="8382000" cy="5257800"/>
          </a:xfrm>
        </p:spPr>
        <p:txBody>
          <a:bodyPr>
            <a:normAutofit fontScale="92500" lnSpcReduction="10000"/>
          </a:bodyPr>
          <a:lstStyle/>
          <a:p>
            <a:r>
              <a:rPr lang="en-US"/>
              <a:t>The Depression of the 1930s required drastic action and the following was done:</a:t>
            </a:r>
          </a:p>
          <a:p>
            <a:pPr lvl="1">
              <a:buFontTx/>
              <a:buNone/>
            </a:pPr>
            <a:r>
              <a:rPr lang="en-US"/>
              <a:t>1. Glass-Steagall Act (FDIC)</a:t>
            </a:r>
          </a:p>
          <a:p>
            <a:pPr lvl="1">
              <a:buFontTx/>
              <a:buNone/>
            </a:pPr>
            <a:r>
              <a:rPr lang="en-US"/>
              <a:t>2. SEC</a:t>
            </a:r>
          </a:p>
          <a:p>
            <a:pPr lvl="1">
              <a:buFontTx/>
              <a:buNone/>
            </a:pPr>
            <a:r>
              <a:rPr lang="en-US"/>
              <a:t>3. AAA</a:t>
            </a:r>
          </a:p>
          <a:p>
            <a:pPr lvl="1">
              <a:buFontTx/>
              <a:buNone/>
            </a:pPr>
            <a:r>
              <a:rPr lang="en-US"/>
              <a:t>4. Wagner Act (collective bargaining and right to   			organize)</a:t>
            </a:r>
          </a:p>
          <a:p>
            <a:pPr lvl="1">
              <a:buFontTx/>
              <a:buNone/>
            </a:pPr>
            <a:r>
              <a:rPr lang="en-US"/>
              <a:t>THE NEW DEAL MEANS THAT GOVERNMENT WOULD NOW BE PRIMARY SOURCE OF ECONOMIC SOLUTIONS INSTEAD OF THE MARKETPLACE</a:t>
            </a:r>
          </a:p>
        </p:txBody>
      </p:sp>
    </p:spTree>
    <p:extLst>
      <p:ext uri="{BB962C8B-B14F-4D97-AF65-F5344CB8AC3E}">
        <p14:creationId xmlns:p14="http://schemas.microsoft.com/office/powerpoint/2010/main" val="2429419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81000"/>
            <a:ext cx="8229600" cy="6019800"/>
          </a:xfrm>
        </p:spPr>
        <p:txBody>
          <a:bodyPr>
            <a:normAutofit fontScale="92500" lnSpcReduction="10000"/>
          </a:bodyPr>
          <a:lstStyle/>
          <a:p>
            <a:pPr>
              <a:lnSpc>
                <a:spcPct val="90000"/>
              </a:lnSpc>
            </a:pPr>
            <a:r>
              <a:rPr lang="en-US" b="1"/>
              <a:t>Economic Regulation </a:t>
            </a:r>
            <a:r>
              <a:rPr lang="en-US"/>
              <a:t>is government regulation of business practices</a:t>
            </a:r>
          </a:p>
          <a:p>
            <a:pPr>
              <a:lnSpc>
                <a:spcPct val="90000"/>
              </a:lnSpc>
            </a:pPr>
            <a:r>
              <a:rPr lang="en-US" b="1"/>
              <a:t>Social Regulation </a:t>
            </a:r>
            <a:r>
              <a:rPr lang="en-US"/>
              <a:t>is government regulation of safety of products and conditions of production</a:t>
            </a:r>
          </a:p>
          <a:p>
            <a:pPr>
              <a:lnSpc>
                <a:spcPct val="90000"/>
              </a:lnSpc>
            </a:pPr>
            <a:r>
              <a:rPr lang="en-US"/>
              <a:t>Four Reasons for surge of these regulations:</a:t>
            </a:r>
          </a:p>
          <a:p>
            <a:pPr lvl="1">
              <a:lnSpc>
                <a:spcPct val="90000"/>
              </a:lnSpc>
            </a:pPr>
            <a:r>
              <a:rPr lang="en-US"/>
              <a:t>1. 1960s/70s increase in activism</a:t>
            </a:r>
          </a:p>
          <a:p>
            <a:pPr lvl="1">
              <a:lnSpc>
                <a:spcPct val="90000"/>
              </a:lnSpc>
            </a:pPr>
            <a:r>
              <a:rPr lang="en-US"/>
              <a:t>2. More public awareness of dangers and safety</a:t>
            </a:r>
          </a:p>
          <a:p>
            <a:pPr lvl="1">
              <a:lnSpc>
                <a:spcPct val="90000"/>
              </a:lnSpc>
            </a:pPr>
            <a:r>
              <a:rPr lang="en-US"/>
              <a:t>3. Congress wants visibility and prominence</a:t>
            </a:r>
          </a:p>
          <a:p>
            <a:pPr lvl="1">
              <a:lnSpc>
                <a:spcPct val="90000"/>
              </a:lnSpc>
            </a:pPr>
            <a:r>
              <a:rPr lang="en-US"/>
              <a:t>4. Presidents support them</a:t>
            </a:r>
          </a:p>
          <a:p>
            <a:pPr lvl="1">
              <a:lnSpc>
                <a:spcPct val="90000"/>
              </a:lnSpc>
              <a:buFontTx/>
              <a:buNone/>
            </a:pPr>
            <a:r>
              <a:rPr lang="en-US"/>
              <a:t>BUT IN THE 1980S A REVERSE TREND WILL TAKE PLACE  (Deregulation)</a:t>
            </a:r>
          </a:p>
        </p:txBody>
      </p:sp>
    </p:spTree>
    <p:extLst>
      <p:ext uri="{BB962C8B-B14F-4D97-AF65-F5344CB8AC3E}">
        <p14:creationId xmlns:p14="http://schemas.microsoft.com/office/powerpoint/2010/main" val="15913504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Ideology and Social/Economic Policy</a:t>
            </a:r>
            <a:endParaRPr lang="en-US" dirty="0"/>
          </a:p>
        </p:txBody>
      </p:sp>
      <p:sp>
        <p:nvSpPr>
          <p:cNvPr id="3" name="Subtitle 2"/>
          <p:cNvSpPr>
            <a:spLocks noGrp="1"/>
          </p:cNvSpPr>
          <p:nvPr>
            <p:ph type="subTitle" idx="1"/>
          </p:nvPr>
        </p:nvSpPr>
        <p:spPr>
          <a:xfrm>
            <a:off x="1371600" y="3929466"/>
            <a:ext cx="6400800" cy="2003385"/>
          </a:xfrm>
        </p:spPr>
        <p:txBody>
          <a:bodyPr>
            <a:normAutofit fontScale="92500" lnSpcReduction="10000"/>
          </a:bodyPr>
          <a:lstStyle/>
          <a:p>
            <a:r>
              <a:rPr lang="en-US" dirty="0" smtClean="0"/>
              <a:t>Mr. Winchell</a:t>
            </a:r>
          </a:p>
          <a:p>
            <a:r>
              <a:rPr lang="en-US" dirty="0" smtClean="0"/>
              <a:t>AP </a:t>
            </a:r>
            <a:r>
              <a:rPr lang="en-US" dirty="0" err="1" smtClean="0"/>
              <a:t>GoPo</a:t>
            </a:r>
            <a:endParaRPr lang="en-US" dirty="0" smtClean="0"/>
          </a:p>
          <a:p>
            <a:r>
              <a:rPr lang="en-US" dirty="0" smtClean="0"/>
              <a:t>Unit 4: American Political Ideologies and Beliefs</a:t>
            </a:r>
            <a:endParaRPr lang="en-US" dirty="0"/>
          </a:p>
        </p:txBody>
      </p:sp>
    </p:spTree>
    <p:extLst>
      <p:ext uri="{BB962C8B-B14F-4D97-AF65-F5344CB8AC3E}">
        <p14:creationId xmlns:p14="http://schemas.microsoft.com/office/powerpoint/2010/main" val="850071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title" idx="4294967295"/>
          </p:nvPr>
        </p:nvSpPr>
        <p:spPr>
          <a:xfrm>
            <a:off x="685800" y="762000"/>
            <a:ext cx="7239000" cy="1219200"/>
          </a:xfrm>
        </p:spPr>
        <p:txBody>
          <a:bodyPr/>
          <a:lstStyle/>
          <a:p>
            <a:r>
              <a:rPr lang="en-US" sz="2600"/>
              <a:t>During which era did the U.S. government first adopt interventionist policies?</a:t>
            </a:r>
          </a:p>
        </p:txBody>
      </p:sp>
      <p:sp>
        <p:nvSpPr>
          <p:cNvPr id="25603" name="Rectangle 10"/>
          <p:cNvSpPr>
            <a:spLocks noGrp="1" noChangeArrowheads="1"/>
          </p:cNvSpPr>
          <p:nvPr>
            <p:ph type="body" idx="4294967295"/>
          </p:nvPr>
        </p:nvSpPr>
        <p:spPr>
          <a:xfrm>
            <a:off x="762000" y="2057400"/>
            <a:ext cx="8382000" cy="4419600"/>
          </a:xfrm>
        </p:spPr>
        <p:txBody>
          <a:bodyPr/>
          <a:lstStyle/>
          <a:p>
            <a:r>
              <a:rPr lang="en-US"/>
              <a:t> the 19</a:t>
            </a:r>
            <a:r>
              <a:rPr lang="en-US" baseline="30000"/>
              <a:t>th</a:t>
            </a:r>
            <a:r>
              <a:rPr lang="en-US"/>
              <a:t> century</a:t>
            </a:r>
          </a:p>
          <a:p>
            <a:r>
              <a:rPr lang="en-US"/>
              <a:t> the Progressive era</a:t>
            </a:r>
          </a:p>
          <a:p>
            <a:r>
              <a:rPr lang="en-US"/>
              <a:t> the Great Depression and the New Deal</a:t>
            </a:r>
          </a:p>
          <a:p>
            <a:r>
              <a:rPr lang="en-US"/>
              <a:t> the 1960s</a:t>
            </a:r>
          </a:p>
          <a:p>
            <a:r>
              <a:rPr lang="en-US"/>
              <a:t> the 1980s</a:t>
            </a:r>
          </a:p>
          <a:p>
            <a:pPr>
              <a:lnSpc>
                <a:spcPct val="90000"/>
              </a:lnSpc>
              <a:buFontTx/>
              <a:buAutoNum type="alphaUcPeriod"/>
            </a:pPr>
            <a:endParaRPr lang="en-US"/>
          </a:p>
        </p:txBody>
      </p:sp>
    </p:spTree>
    <p:extLst>
      <p:ext uri="{BB962C8B-B14F-4D97-AF65-F5344CB8AC3E}">
        <p14:creationId xmlns:p14="http://schemas.microsoft.com/office/powerpoint/2010/main" val="1314830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title" idx="4294967295"/>
          </p:nvPr>
        </p:nvSpPr>
        <p:spPr>
          <a:xfrm>
            <a:off x="685800" y="762000"/>
            <a:ext cx="7239000" cy="1219200"/>
          </a:xfrm>
        </p:spPr>
        <p:txBody>
          <a:bodyPr/>
          <a:lstStyle/>
          <a:p>
            <a:r>
              <a:rPr lang="en-US" sz="2600"/>
              <a:t>During which era did the U.S. government first adopt interventionist policies?</a:t>
            </a:r>
          </a:p>
        </p:txBody>
      </p:sp>
      <p:sp>
        <p:nvSpPr>
          <p:cNvPr id="28675" name="Rectangle 10"/>
          <p:cNvSpPr>
            <a:spLocks noGrp="1" noChangeArrowheads="1"/>
          </p:cNvSpPr>
          <p:nvPr>
            <p:ph type="body" idx="4294967295"/>
          </p:nvPr>
        </p:nvSpPr>
        <p:spPr>
          <a:xfrm>
            <a:off x="762000" y="2057400"/>
            <a:ext cx="8382000" cy="4419600"/>
          </a:xfrm>
        </p:spPr>
        <p:txBody>
          <a:bodyPr/>
          <a:lstStyle/>
          <a:p>
            <a:r>
              <a:rPr lang="en-US" dirty="0"/>
              <a:t> the 19</a:t>
            </a:r>
            <a:r>
              <a:rPr lang="en-US" baseline="30000" dirty="0"/>
              <a:t>th</a:t>
            </a:r>
            <a:r>
              <a:rPr lang="en-US" dirty="0"/>
              <a:t> century</a:t>
            </a:r>
          </a:p>
          <a:p>
            <a:r>
              <a:rPr lang="en-US" dirty="0"/>
              <a:t> the Progressive era</a:t>
            </a:r>
          </a:p>
          <a:p>
            <a:r>
              <a:rPr lang="en-US" b="1" dirty="0">
                <a:solidFill>
                  <a:srgbClr val="FF0000"/>
                </a:solidFill>
              </a:rPr>
              <a:t> the Great Depression and the New Deal</a:t>
            </a:r>
          </a:p>
          <a:p>
            <a:r>
              <a:rPr lang="en-US" dirty="0"/>
              <a:t> the 1960s</a:t>
            </a:r>
          </a:p>
          <a:p>
            <a:r>
              <a:rPr lang="en-US" dirty="0"/>
              <a:t> the 1980s</a:t>
            </a:r>
          </a:p>
          <a:p>
            <a:pPr>
              <a:lnSpc>
                <a:spcPct val="90000"/>
              </a:lnSpc>
              <a:buFontTx/>
              <a:buAutoNum type="alphaUcPeriod"/>
            </a:pPr>
            <a:endParaRPr lang="en-US" dirty="0"/>
          </a:p>
        </p:txBody>
      </p:sp>
    </p:spTree>
    <p:extLst>
      <p:ext uri="{BB962C8B-B14F-4D97-AF65-F5344CB8AC3E}">
        <p14:creationId xmlns:p14="http://schemas.microsoft.com/office/powerpoint/2010/main" val="38207481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0163" y="0"/>
            <a:ext cx="9067800" cy="1100667"/>
          </a:xfrm>
        </p:spPr>
        <p:txBody>
          <a:bodyPr>
            <a:noAutofit/>
          </a:bodyPr>
          <a:lstStyle/>
          <a:p>
            <a:r>
              <a:rPr lang="en-US" sz="2800" dirty="0">
                <a:latin typeface="Rockwell"/>
                <a:ea typeface="ＭＳ Ｐゴシック" charset="0"/>
                <a:cs typeface="Rockwell"/>
              </a:rPr>
              <a:t>Changes in Real Gross Domestic Product, </a:t>
            </a:r>
            <a:br>
              <a:rPr lang="en-US" sz="2800" dirty="0">
                <a:latin typeface="Rockwell"/>
                <a:ea typeface="ＭＳ Ｐゴシック" charset="0"/>
                <a:cs typeface="Rockwell"/>
              </a:rPr>
            </a:br>
            <a:r>
              <a:rPr lang="en-US" sz="2800" dirty="0">
                <a:latin typeface="Rockwell"/>
                <a:ea typeface="ＭＳ Ｐゴシック" charset="0"/>
                <a:cs typeface="Rockwell"/>
              </a:rPr>
              <a:t>1961–2009</a:t>
            </a:r>
          </a:p>
        </p:txBody>
      </p:sp>
      <p:pic>
        <p:nvPicPr>
          <p:cNvPr id="4710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1935" y="1037100"/>
            <a:ext cx="8583805" cy="5820900"/>
          </a:xfrm>
        </p:spPr>
      </p:pic>
    </p:spTree>
    <p:extLst>
      <p:ext uri="{BB962C8B-B14F-4D97-AF65-F5344CB8AC3E}">
        <p14:creationId xmlns:p14="http://schemas.microsoft.com/office/powerpoint/2010/main" val="11391744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Analysis</a:t>
            </a:r>
            <a:endParaRPr lang="en-US" dirty="0"/>
          </a:p>
        </p:txBody>
      </p:sp>
      <p:sp>
        <p:nvSpPr>
          <p:cNvPr id="3" name="Content Placeholder 2"/>
          <p:cNvSpPr>
            <a:spLocks noGrp="1"/>
          </p:cNvSpPr>
          <p:nvPr>
            <p:ph idx="1"/>
          </p:nvPr>
        </p:nvSpPr>
        <p:spPr/>
        <p:txBody>
          <a:bodyPr/>
          <a:lstStyle/>
          <a:p>
            <a:r>
              <a:rPr lang="en-US" dirty="0" smtClean="0"/>
              <a:t>Liberal vs. Conservative Ideology (Economic and Social)</a:t>
            </a:r>
            <a:endParaRPr lang="en-US" dirty="0"/>
          </a:p>
        </p:txBody>
      </p:sp>
    </p:spTree>
    <p:extLst>
      <p:ext uri="{BB962C8B-B14F-4D97-AF65-F5344CB8AC3E}">
        <p14:creationId xmlns:p14="http://schemas.microsoft.com/office/powerpoint/2010/main" val="398217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304800"/>
            <a:ext cx="8229600" cy="6248400"/>
          </a:xfrm>
        </p:spPr>
        <p:txBody>
          <a:bodyPr>
            <a:normAutofit fontScale="92500" lnSpcReduction="10000"/>
          </a:bodyPr>
          <a:lstStyle/>
          <a:p>
            <a:pPr eaLnBrk="1" hangingPunct="1"/>
            <a:r>
              <a:rPr lang="en-US" dirty="0">
                <a:solidFill>
                  <a:srgbClr val="FFFFFF"/>
                </a:solidFill>
                <a:latin typeface="Rockwell"/>
                <a:cs typeface="Rockwell"/>
              </a:rPr>
              <a:t>Social Welfare Policy is the intent of the government to improve the quality of life for its citizens.  There are 4 different types of </a:t>
            </a:r>
            <a:r>
              <a:rPr lang="en-US" b="1" i="1" dirty="0">
                <a:solidFill>
                  <a:srgbClr val="FFFFFF"/>
                </a:solidFill>
                <a:latin typeface="Rockwell"/>
                <a:cs typeface="Rockwell"/>
              </a:rPr>
              <a:t>public policy theories</a:t>
            </a:r>
            <a:r>
              <a:rPr lang="en-US" dirty="0">
                <a:solidFill>
                  <a:srgbClr val="FFFFFF"/>
                </a:solidFill>
                <a:latin typeface="Rockwell"/>
                <a:cs typeface="Rockwell"/>
              </a:rPr>
              <a:t>:</a:t>
            </a:r>
          </a:p>
          <a:p>
            <a:pPr marL="457200" lvl="1" indent="0" eaLnBrk="1" hangingPunct="1">
              <a:buFont typeface="Arial" charset="0"/>
              <a:buNone/>
            </a:pPr>
            <a:r>
              <a:rPr lang="en-US" dirty="0">
                <a:solidFill>
                  <a:srgbClr val="FFFFFF"/>
                </a:solidFill>
                <a:latin typeface="Rockwell"/>
                <a:cs typeface="Rockwell"/>
              </a:rPr>
              <a:t>    1. Elite Theory (unequal distribution is normal)</a:t>
            </a:r>
          </a:p>
          <a:p>
            <a:pPr marL="457200" lvl="1" indent="0" eaLnBrk="1" hangingPunct="1">
              <a:buFont typeface="Arial" charset="0"/>
              <a:buNone/>
            </a:pPr>
            <a:r>
              <a:rPr lang="en-US" dirty="0">
                <a:solidFill>
                  <a:srgbClr val="FFFFFF"/>
                </a:solidFill>
                <a:latin typeface="Rockwell"/>
                <a:cs typeface="Rockwell"/>
              </a:rPr>
              <a:t>    2. Bureaucratic Theory (</a:t>
            </a:r>
            <a:r>
              <a:rPr lang="en-US" dirty="0" err="1">
                <a:solidFill>
                  <a:srgbClr val="FFFFFF"/>
                </a:solidFill>
                <a:latin typeface="Rockwell"/>
                <a:cs typeface="Rockwell"/>
              </a:rPr>
              <a:t>gov</a:t>
            </a:r>
            <a:r>
              <a:rPr lang="ja-JP" altLang="en-US" dirty="0">
                <a:solidFill>
                  <a:srgbClr val="FFFFFF"/>
                </a:solidFill>
                <a:latin typeface="Rockwell"/>
                <a:cs typeface="Rockwell"/>
              </a:rPr>
              <a:t>’</a:t>
            </a:r>
            <a:r>
              <a:rPr lang="en-US" dirty="0">
                <a:solidFill>
                  <a:srgbClr val="FFFFFF"/>
                </a:solidFill>
                <a:latin typeface="Rockwell"/>
                <a:cs typeface="Rockwell"/>
              </a:rPr>
              <a:t>t so big bureaucrats </a:t>
            </a:r>
          </a:p>
          <a:p>
            <a:pPr marL="457200" lvl="1" indent="0" eaLnBrk="1" hangingPunct="1">
              <a:buFont typeface="Arial" charset="0"/>
              <a:buNone/>
            </a:pPr>
            <a:r>
              <a:rPr lang="en-US" dirty="0">
                <a:solidFill>
                  <a:srgbClr val="FFFFFF"/>
                </a:solidFill>
                <a:latin typeface="Rockwell"/>
                <a:cs typeface="Rockwell"/>
              </a:rPr>
              <a:t>          are the dominant power)</a:t>
            </a:r>
          </a:p>
          <a:p>
            <a:pPr marL="457200" lvl="1" indent="0" eaLnBrk="1" hangingPunct="1">
              <a:buFont typeface="Arial" charset="0"/>
              <a:buNone/>
            </a:pPr>
            <a:r>
              <a:rPr lang="en-US" dirty="0">
                <a:solidFill>
                  <a:srgbClr val="FFFFFF"/>
                </a:solidFill>
                <a:latin typeface="Rockwell"/>
                <a:cs typeface="Rockwell"/>
              </a:rPr>
              <a:t>    3. Interest Group Theory (</a:t>
            </a:r>
            <a:r>
              <a:rPr lang="en-US" dirty="0" err="1">
                <a:solidFill>
                  <a:srgbClr val="FFFFFF"/>
                </a:solidFill>
                <a:latin typeface="Rockwell"/>
                <a:cs typeface="Rockwell"/>
              </a:rPr>
              <a:t>gov</a:t>
            </a:r>
            <a:r>
              <a:rPr lang="ja-JP" altLang="en-US" dirty="0">
                <a:solidFill>
                  <a:srgbClr val="FFFFFF"/>
                </a:solidFill>
                <a:latin typeface="Rockwell"/>
                <a:cs typeface="Rockwell"/>
              </a:rPr>
              <a:t>’</a:t>
            </a:r>
            <a:r>
              <a:rPr lang="en-US" dirty="0">
                <a:solidFill>
                  <a:srgbClr val="FFFFFF"/>
                </a:solidFill>
                <a:latin typeface="Rockwell"/>
                <a:cs typeface="Rockwell"/>
              </a:rPr>
              <a:t>t is equilibrium </a:t>
            </a:r>
          </a:p>
          <a:p>
            <a:pPr marL="457200" lvl="1" indent="0" eaLnBrk="1" hangingPunct="1">
              <a:buFont typeface="Arial" charset="0"/>
              <a:buNone/>
            </a:pPr>
            <a:r>
              <a:rPr lang="en-US" dirty="0">
                <a:solidFill>
                  <a:srgbClr val="FFFFFF"/>
                </a:solidFill>
                <a:latin typeface="Rockwell"/>
                <a:cs typeface="Rockwell"/>
              </a:rPr>
              <a:t>          between all competing groups at all levels)</a:t>
            </a:r>
          </a:p>
          <a:p>
            <a:pPr marL="457200" lvl="1" indent="0" eaLnBrk="1" hangingPunct="1">
              <a:buFont typeface="Arial" charset="0"/>
              <a:buNone/>
            </a:pPr>
            <a:r>
              <a:rPr lang="en-US" dirty="0">
                <a:solidFill>
                  <a:srgbClr val="FFFFFF"/>
                </a:solidFill>
                <a:latin typeface="Rockwell"/>
                <a:cs typeface="Rockwell"/>
              </a:rPr>
              <a:t>    4. Pluralist Theory (no single elite group)</a:t>
            </a:r>
          </a:p>
          <a:p>
            <a:pPr marL="457200" lvl="1" indent="0" eaLnBrk="1" hangingPunct="1">
              <a:buFont typeface="Arial" charset="0"/>
              <a:buNone/>
            </a:pPr>
            <a:endParaRPr lang="en-US" dirty="0">
              <a:solidFill>
                <a:srgbClr val="FFFFFF"/>
              </a:solidFill>
              <a:latin typeface="Rockwell"/>
              <a:cs typeface="Rockwell"/>
            </a:endParaRPr>
          </a:p>
        </p:txBody>
      </p:sp>
    </p:spTree>
    <p:extLst>
      <p:ext uri="{BB962C8B-B14F-4D97-AF65-F5344CB8AC3E}">
        <p14:creationId xmlns:p14="http://schemas.microsoft.com/office/powerpoint/2010/main" val="25607714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Ideology and Social Welfare</a:t>
            </a:r>
            <a:endParaRPr lang="en-US" dirty="0"/>
          </a:p>
        </p:txBody>
      </p:sp>
      <p:sp>
        <p:nvSpPr>
          <p:cNvPr id="3" name="Text Placeholder 2"/>
          <p:cNvSpPr>
            <a:spLocks noGrp="1"/>
          </p:cNvSpPr>
          <p:nvPr>
            <p:ph type="body" idx="1"/>
          </p:nvPr>
        </p:nvSpPr>
        <p:spPr/>
        <p:txBody>
          <a:bodyPr/>
          <a:lstStyle/>
          <a:p>
            <a:r>
              <a:rPr lang="en-US" dirty="0" smtClean="0"/>
              <a:t>Liberal</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r>
              <a:rPr lang="en-US" dirty="0" smtClean="0"/>
              <a:t>Conservative</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681575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80898" name="Rectangle 2"/>
          <p:cNvSpPr>
            <a:spLocks noGrp="1" noChangeArrowheads="1"/>
          </p:cNvSpPr>
          <p:nvPr>
            <p:ph type="title"/>
          </p:nvPr>
        </p:nvSpPr>
        <p:spPr/>
        <p:txBody>
          <a:bodyPr>
            <a:normAutofit fontScale="90000"/>
          </a:bodyPr>
          <a:lstStyle/>
          <a:p>
            <a:r>
              <a:rPr lang="en-US"/>
              <a:t>Roots of Social Welfare Policy</a:t>
            </a:r>
          </a:p>
        </p:txBody>
      </p:sp>
      <p:sp>
        <p:nvSpPr>
          <p:cNvPr id="80899" name="Rectangle 3"/>
          <p:cNvSpPr>
            <a:spLocks noGrp="1" noChangeArrowheads="1"/>
          </p:cNvSpPr>
          <p:nvPr>
            <p:ph type="body" idx="1"/>
          </p:nvPr>
        </p:nvSpPr>
        <p:spPr/>
        <p:txBody>
          <a:bodyPr/>
          <a:lstStyle/>
          <a:p>
            <a:pPr>
              <a:lnSpc>
                <a:spcPct val="90000"/>
              </a:lnSpc>
            </a:pPr>
            <a:r>
              <a:rPr lang="en-US" sz="2600"/>
              <a:t>Early 19</a:t>
            </a:r>
            <a:r>
              <a:rPr lang="en-US" sz="2600" baseline="30000"/>
              <a:t>th</a:t>
            </a:r>
            <a:r>
              <a:rPr lang="en-US" sz="2600"/>
              <a:t> century attitudes toward social welfare were focused on belt-tightening and charity.  </a:t>
            </a:r>
          </a:p>
          <a:p>
            <a:pPr lvl="1">
              <a:lnSpc>
                <a:spcPct val="90000"/>
              </a:lnSpc>
            </a:pPr>
            <a:r>
              <a:rPr lang="en-US" sz="2200"/>
              <a:t>NO governmental intervention</a:t>
            </a:r>
          </a:p>
          <a:p>
            <a:pPr>
              <a:lnSpc>
                <a:spcPct val="90000"/>
              </a:lnSpc>
            </a:pPr>
            <a:r>
              <a:rPr lang="en-US" sz="2600"/>
              <a:t>Late  19</a:t>
            </a:r>
            <a:r>
              <a:rPr lang="en-US" sz="2600" baseline="30000"/>
              <a:t>th</a:t>
            </a:r>
            <a:r>
              <a:rPr lang="en-US" sz="2600"/>
              <a:t> century</a:t>
            </a:r>
          </a:p>
          <a:p>
            <a:pPr lvl="1">
              <a:lnSpc>
                <a:spcPct val="90000"/>
              </a:lnSpc>
            </a:pPr>
            <a:r>
              <a:rPr lang="en-US" sz="2200"/>
              <a:t>Farmers and rural Americans sought help</a:t>
            </a:r>
          </a:p>
          <a:p>
            <a:pPr lvl="2">
              <a:lnSpc>
                <a:spcPct val="90000"/>
              </a:lnSpc>
            </a:pPr>
            <a:r>
              <a:rPr lang="en-US" sz="2100"/>
              <a:t>Failing commodity prices; exploitation of railroads</a:t>
            </a:r>
          </a:p>
          <a:p>
            <a:pPr lvl="2">
              <a:lnSpc>
                <a:spcPct val="90000"/>
              </a:lnSpc>
            </a:pPr>
            <a:r>
              <a:rPr lang="en-US" sz="2100"/>
              <a:t>1890s severe economic depression</a:t>
            </a:r>
          </a:p>
          <a:p>
            <a:pPr lvl="2">
              <a:lnSpc>
                <a:spcPct val="90000"/>
              </a:lnSpc>
            </a:pPr>
            <a:r>
              <a:rPr lang="en-US" sz="2100"/>
              <a:t>Acceptance and expectance of government intervention</a:t>
            </a:r>
          </a:p>
        </p:txBody>
      </p:sp>
    </p:spTree>
    <p:extLst>
      <p:ext uri="{BB962C8B-B14F-4D97-AF65-F5344CB8AC3E}">
        <p14:creationId xmlns:p14="http://schemas.microsoft.com/office/powerpoint/2010/main" val="13931332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81922" name="Rectangle 2"/>
          <p:cNvSpPr>
            <a:spLocks noGrp="1" noChangeArrowheads="1"/>
          </p:cNvSpPr>
          <p:nvPr>
            <p:ph type="title"/>
          </p:nvPr>
        </p:nvSpPr>
        <p:spPr/>
        <p:txBody>
          <a:bodyPr/>
          <a:lstStyle/>
          <a:p>
            <a:r>
              <a:rPr lang="en-US"/>
              <a:t>Income Security</a:t>
            </a:r>
          </a:p>
        </p:txBody>
      </p:sp>
      <p:sp>
        <p:nvSpPr>
          <p:cNvPr id="81923" name="Rectangle 3"/>
          <p:cNvSpPr>
            <a:spLocks noGrp="1" noChangeArrowheads="1"/>
          </p:cNvSpPr>
          <p:nvPr>
            <p:ph type="body" idx="1"/>
          </p:nvPr>
        </p:nvSpPr>
        <p:spPr/>
        <p:txBody>
          <a:bodyPr/>
          <a:lstStyle/>
          <a:p>
            <a:pPr>
              <a:lnSpc>
                <a:spcPct val="90000"/>
              </a:lnSpc>
            </a:pPr>
            <a:r>
              <a:rPr lang="en-US" sz="2200"/>
              <a:t>Great Depression</a:t>
            </a:r>
          </a:p>
          <a:p>
            <a:pPr lvl="1">
              <a:lnSpc>
                <a:spcPct val="90000"/>
              </a:lnSpc>
            </a:pPr>
            <a:r>
              <a:rPr lang="en-US" sz="2000"/>
              <a:t>Social and economic thinking began to change</a:t>
            </a:r>
          </a:p>
          <a:p>
            <a:pPr lvl="1">
              <a:lnSpc>
                <a:spcPct val="90000"/>
              </a:lnSpc>
            </a:pPr>
            <a:r>
              <a:rPr lang="en-US" sz="2000"/>
              <a:t>Idea that government could and should be used as a positive influence in society</a:t>
            </a:r>
          </a:p>
          <a:p>
            <a:pPr lvl="1">
              <a:lnSpc>
                <a:spcPct val="90000"/>
              </a:lnSpc>
            </a:pPr>
            <a:r>
              <a:rPr lang="en-US" sz="2000"/>
              <a:t>FDR elected in 1932</a:t>
            </a:r>
          </a:p>
          <a:p>
            <a:pPr lvl="2">
              <a:lnSpc>
                <a:spcPct val="90000"/>
              </a:lnSpc>
            </a:pPr>
            <a:r>
              <a:rPr lang="en-US" sz="1900"/>
              <a:t>Unemployment extremely high; bad for economy</a:t>
            </a:r>
          </a:p>
          <a:p>
            <a:pPr lvl="2">
              <a:lnSpc>
                <a:spcPct val="90000"/>
              </a:lnSpc>
            </a:pPr>
            <a:r>
              <a:rPr lang="en-US" sz="1900"/>
              <a:t>Created Civil Works Administration by executive order to put people to work</a:t>
            </a:r>
          </a:p>
          <a:p>
            <a:pPr lvl="1">
              <a:lnSpc>
                <a:spcPct val="90000"/>
              </a:lnSpc>
            </a:pPr>
            <a:r>
              <a:rPr lang="en-US" sz="2000"/>
              <a:t>Creation of Social Security</a:t>
            </a:r>
          </a:p>
          <a:p>
            <a:pPr lvl="2">
              <a:lnSpc>
                <a:spcPct val="90000"/>
              </a:lnSpc>
            </a:pPr>
            <a:r>
              <a:rPr lang="en-US" sz="1900"/>
              <a:t>1935 law established old-age insurance (Social Security) and assistance for the needy, children, and others, and unemployment insurance</a:t>
            </a:r>
          </a:p>
        </p:txBody>
      </p:sp>
    </p:spTree>
    <p:extLst>
      <p:ext uri="{BB962C8B-B14F-4D97-AF65-F5344CB8AC3E}">
        <p14:creationId xmlns:p14="http://schemas.microsoft.com/office/powerpoint/2010/main" val="12003758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Questions</a:t>
            </a:r>
            <a:endParaRPr lang="en-US" dirty="0"/>
          </a:p>
        </p:txBody>
      </p:sp>
      <p:sp>
        <p:nvSpPr>
          <p:cNvPr id="3" name="Content Placeholder 2"/>
          <p:cNvSpPr>
            <a:spLocks noGrp="1"/>
          </p:cNvSpPr>
          <p:nvPr>
            <p:ph idx="1"/>
          </p:nvPr>
        </p:nvSpPr>
        <p:spPr/>
        <p:txBody>
          <a:bodyPr/>
          <a:lstStyle/>
          <a:p>
            <a:r>
              <a:rPr lang="en-US" dirty="0" smtClean="0"/>
              <a:t>X2</a:t>
            </a:r>
            <a:endParaRPr lang="en-US" dirty="0"/>
          </a:p>
        </p:txBody>
      </p:sp>
    </p:spTree>
    <p:extLst>
      <p:ext uri="{BB962C8B-B14F-4D97-AF65-F5344CB8AC3E}">
        <p14:creationId xmlns:p14="http://schemas.microsoft.com/office/powerpoint/2010/main" val="3505027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endParaRPr lang="en-US"/>
          </a:p>
          <a:p>
            <a:endParaRPr lang="en-US"/>
          </a:p>
        </p:txBody>
      </p:sp>
      <p:sp>
        <p:nvSpPr>
          <p:cNvPr id="82946" name="Rectangle 2"/>
          <p:cNvSpPr>
            <a:spLocks noGrp="1" noChangeArrowheads="1"/>
          </p:cNvSpPr>
          <p:nvPr>
            <p:ph type="title"/>
          </p:nvPr>
        </p:nvSpPr>
        <p:spPr/>
        <p:txBody>
          <a:bodyPr/>
          <a:lstStyle/>
          <a:p>
            <a:r>
              <a:rPr lang="en-US"/>
              <a:t>Health Care</a:t>
            </a:r>
          </a:p>
        </p:txBody>
      </p:sp>
      <p:sp>
        <p:nvSpPr>
          <p:cNvPr id="82947" name="Rectangle 3"/>
          <p:cNvSpPr>
            <a:spLocks noGrp="1" noChangeArrowheads="1"/>
          </p:cNvSpPr>
          <p:nvPr>
            <p:ph type="body" idx="1"/>
          </p:nvPr>
        </p:nvSpPr>
        <p:spPr/>
        <p:txBody>
          <a:bodyPr/>
          <a:lstStyle/>
          <a:p>
            <a:pPr>
              <a:lnSpc>
                <a:spcPct val="90000"/>
              </a:lnSpc>
            </a:pPr>
            <a:r>
              <a:rPr lang="en-US" sz="2100"/>
              <a:t>National health insurance considered at time Social Security legislation was passed</a:t>
            </a:r>
          </a:p>
          <a:p>
            <a:pPr lvl="1">
              <a:lnSpc>
                <a:spcPct val="90000"/>
              </a:lnSpc>
            </a:pPr>
            <a:r>
              <a:rPr lang="en-US" sz="2000"/>
              <a:t>AMA strongly opposed it; so it was omitted</a:t>
            </a:r>
          </a:p>
          <a:p>
            <a:pPr>
              <a:lnSpc>
                <a:spcPct val="90000"/>
              </a:lnSpc>
            </a:pPr>
            <a:r>
              <a:rPr lang="en-US" sz="2100"/>
              <a:t>1945 Truman put health insurance on the national policy agenda again</a:t>
            </a:r>
          </a:p>
          <a:p>
            <a:pPr lvl="1">
              <a:lnSpc>
                <a:spcPct val="90000"/>
              </a:lnSpc>
            </a:pPr>
            <a:r>
              <a:rPr lang="en-US" sz="2000"/>
              <a:t>First idea received favorably by public</a:t>
            </a:r>
          </a:p>
          <a:p>
            <a:pPr lvl="1">
              <a:lnSpc>
                <a:spcPct val="90000"/>
              </a:lnSpc>
            </a:pPr>
            <a:r>
              <a:rPr lang="en-US" sz="2000"/>
              <a:t>AMA opposed again; fearful of regulation</a:t>
            </a:r>
          </a:p>
          <a:p>
            <a:pPr>
              <a:lnSpc>
                <a:spcPct val="90000"/>
              </a:lnSpc>
            </a:pPr>
            <a:r>
              <a:rPr lang="en-US" sz="2100"/>
              <a:t>Medicare introduced by Johnson</a:t>
            </a:r>
          </a:p>
          <a:p>
            <a:pPr lvl="1">
              <a:lnSpc>
                <a:spcPct val="90000"/>
              </a:lnSpc>
            </a:pPr>
            <a:r>
              <a:rPr lang="en-US" sz="2000"/>
              <a:t>Provide hospital care for the elderly already covered by Social Security</a:t>
            </a:r>
          </a:p>
          <a:p>
            <a:pPr lvl="1">
              <a:lnSpc>
                <a:spcPct val="90000"/>
              </a:lnSpc>
            </a:pPr>
            <a:r>
              <a:rPr lang="en-US" sz="2000"/>
              <a:t>Wilbur Mills (D-AR) Chair Ways and Means</a:t>
            </a:r>
          </a:p>
          <a:p>
            <a:pPr lvl="2">
              <a:lnSpc>
                <a:spcPct val="90000"/>
              </a:lnSpc>
            </a:pPr>
            <a:r>
              <a:rPr lang="en-US" sz="1800"/>
              <a:t>Expanded policy: included Medicaid</a:t>
            </a:r>
          </a:p>
        </p:txBody>
      </p:sp>
      <p:graphicFrame>
        <p:nvGraphicFramePr>
          <p:cNvPr id="82948" name="Object 4"/>
          <p:cNvGraphicFramePr>
            <a:graphicFrameLocks noChangeAspect="1"/>
          </p:cNvGraphicFramePr>
          <p:nvPr/>
        </p:nvGraphicFramePr>
        <p:xfrm>
          <a:off x="7086600" y="5029200"/>
          <a:ext cx="1739900" cy="1593850"/>
        </p:xfrm>
        <a:graphic>
          <a:graphicData uri="http://schemas.openxmlformats.org/presentationml/2006/ole">
            <mc:AlternateContent xmlns:mc="http://schemas.openxmlformats.org/markup-compatibility/2006">
              <mc:Choice xmlns:v="urn:schemas-microsoft-com:vml" Requires="v">
                <p:oleObj spid="_x0000_s38915" name="Clip" r:id="rId3" imgW="3787366" imgH="3470495" progId="MS_ClipArt_Gallery.5">
                  <p:embed/>
                </p:oleObj>
              </mc:Choice>
              <mc:Fallback>
                <p:oleObj name="Clip" r:id="rId3" imgW="3787366" imgH="3470495" progId="MS_ClipArt_Gallery.5">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086600" y="5029200"/>
                        <a:ext cx="1739900" cy="159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64285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lstStyle/>
          <a:p>
            <a:r>
              <a:rPr lang="en-US" dirty="0" smtClean="0"/>
              <a:t>How do political ideology and core values influence government policy making?</a:t>
            </a:r>
            <a:endParaRPr lang="en-US" dirty="0"/>
          </a:p>
        </p:txBody>
      </p:sp>
    </p:spTree>
    <p:extLst>
      <p:ext uri="{BB962C8B-B14F-4D97-AF65-F5344CB8AC3E}">
        <p14:creationId xmlns:p14="http://schemas.microsoft.com/office/powerpoint/2010/main" val="21594186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endParaRPr lang="en-US"/>
          </a:p>
          <a:p>
            <a:endParaRPr lang="en-US"/>
          </a:p>
        </p:txBody>
      </p:sp>
      <p:sp>
        <p:nvSpPr>
          <p:cNvPr id="83970" name="Rectangle 2"/>
          <p:cNvSpPr>
            <a:spLocks noGrp="1" noChangeArrowheads="1"/>
          </p:cNvSpPr>
          <p:nvPr>
            <p:ph type="title"/>
          </p:nvPr>
        </p:nvSpPr>
        <p:spPr/>
        <p:txBody>
          <a:bodyPr/>
          <a:lstStyle/>
          <a:p>
            <a:r>
              <a:rPr lang="en-US"/>
              <a:t>Public Education</a:t>
            </a:r>
          </a:p>
        </p:txBody>
      </p:sp>
      <p:sp>
        <p:nvSpPr>
          <p:cNvPr id="83971" name="Rectangle 3"/>
          <p:cNvSpPr>
            <a:spLocks noGrp="1" noChangeArrowheads="1"/>
          </p:cNvSpPr>
          <p:nvPr>
            <p:ph type="body" idx="1"/>
          </p:nvPr>
        </p:nvSpPr>
        <p:spPr/>
        <p:txBody>
          <a:bodyPr/>
          <a:lstStyle/>
          <a:p>
            <a:pPr>
              <a:lnSpc>
                <a:spcPct val="90000"/>
              </a:lnSpc>
            </a:pPr>
            <a:r>
              <a:rPr lang="en-US" sz="1900"/>
              <a:t>Until the 20</a:t>
            </a:r>
            <a:r>
              <a:rPr lang="en-US" sz="1900" baseline="30000"/>
              <a:t>th</a:t>
            </a:r>
            <a:r>
              <a:rPr lang="en-US" sz="1900"/>
              <a:t> century, public education had been almost the exclusive province of the state and local governments.</a:t>
            </a:r>
          </a:p>
          <a:p>
            <a:pPr>
              <a:lnSpc>
                <a:spcPct val="90000"/>
              </a:lnSpc>
            </a:pPr>
            <a:r>
              <a:rPr lang="en-US" sz="1900"/>
              <a:t>Responsibility for public education</a:t>
            </a:r>
          </a:p>
          <a:p>
            <a:pPr lvl="1">
              <a:lnSpc>
                <a:spcPct val="90000"/>
              </a:lnSpc>
            </a:pPr>
            <a:r>
              <a:rPr lang="en-US" sz="1800"/>
              <a:t>Vested in the local community</a:t>
            </a:r>
          </a:p>
          <a:p>
            <a:pPr>
              <a:lnSpc>
                <a:spcPct val="90000"/>
              </a:lnSpc>
            </a:pPr>
            <a:r>
              <a:rPr lang="en-US" sz="1900"/>
              <a:t>1944 GI Bill began federal government</a:t>
            </a:r>
            <a:r>
              <a:rPr lang="ja-JP" altLang="en-US" sz="1900">
                <a:latin typeface="Arial"/>
              </a:rPr>
              <a:t>’</a:t>
            </a:r>
            <a:r>
              <a:rPr lang="en-US" sz="1900"/>
              <a:t>s involvement in helping people pay for education beyond high school</a:t>
            </a:r>
          </a:p>
          <a:p>
            <a:pPr lvl="1">
              <a:lnSpc>
                <a:spcPct val="90000"/>
              </a:lnSpc>
            </a:pPr>
            <a:r>
              <a:rPr lang="en-US" sz="1700"/>
              <a:t>Pell Grants</a:t>
            </a:r>
          </a:p>
          <a:p>
            <a:pPr lvl="1">
              <a:lnSpc>
                <a:spcPct val="90000"/>
              </a:lnSpc>
            </a:pPr>
            <a:r>
              <a:rPr lang="en-US" sz="1700"/>
              <a:t>Loan guarantees</a:t>
            </a:r>
          </a:p>
          <a:p>
            <a:pPr lvl="1">
              <a:lnSpc>
                <a:spcPct val="90000"/>
              </a:lnSpc>
            </a:pPr>
            <a:r>
              <a:rPr lang="en-US" sz="1700"/>
              <a:t>$62 billion in student loans in 2004-2005</a:t>
            </a:r>
          </a:p>
          <a:p>
            <a:pPr>
              <a:lnSpc>
                <a:spcPct val="90000"/>
              </a:lnSpc>
            </a:pPr>
            <a:r>
              <a:rPr lang="en-US" sz="1900"/>
              <a:t>Reliance on local property taxes to fund schools</a:t>
            </a:r>
          </a:p>
          <a:p>
            <a:pPr lvl="1">
              <a:lnSpc>
                <a:spcPct val="90000"/>
              </a:lnSpc>
            </a:pPr>
            <a:r>
              <a:rPr lang="en-US" sz="1800"/>
              <a:t>Disparities among different districts</a:t>
            </a:r>
          </a:p>
          <a:p>
            <a:pPr>
              <a:lnSpc>
                <a:spcPct val="90000"/>
              </a:lnSpc>
            </a:pPr>
            <a:r>
              <a:rPr lang="en-US" sz="1900"/>
              <a:t>Today federal government assumes more responsibility for public education than it has in the past.</a:t>
            </a:r>
            <a:endParaRPr lang="en-US" sz="2100"/>
          </a:p>
        </p:txBody>
      </p:sp>
      <p:graphicFrame>
        <p:nvGraphicFramePr>
          <p:cNvPr id="83972" name="Object 4"/>
          <p:cNvGraphicFramePr>
            <a:graphicFrameLocks noChangeAspect="1"/>
          </p:cNvGraphicFramePr>
          <p:nvPr/>
        </p:nvGraphicFramePr>
        <p:xfrm>
          <a:off x="7086600" y="228600"/>
          <a:ext cx="1325563" cy="1331913"/>
        </p:xfrm>
        <a:graphic>
          <a:graphicData uri="http://schemas.openxmlformats.org/presentationml/2006/ole">
            <mc:AlternateContent xmlns:mc="http://schemas.openxmlformats.org/markup-compatibility/2006">
              <mc:Choice xmlns:v="urn:schemas-microsoft-com:vml" Requires="v">
                <p:oleObj spid="_x0000_s39939" name="Clip" r:id="rId3" imgW="1706271" imgH="1713586" progId="MS_ClipArt_Gallery.5">
                  <p:embed/>
                </p:oleObj>
              </mc:Choice>
              <mc:Fallback>
                <p:oleObj name="Clip" r:id="rId3" imgW="1706271" imgH="1713586"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28600"/>
                        <a:ext cx="1325563" cy="133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408414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endParaRPr lang="en-US"/>
          </a:p>
          <a:p>
            <a:endParaRPr lang="en-US"/>
          </a:p>
        </p:txBody>
      </p:sp>
      <p:sp>
        <p:nvSpPr>
          <p:cNvPr id="84994" name="Rectangle 2"/>
          <p:cNvSpPr>
            <a:spLocks noGrp="1" noChangeArrowheads="1"/>
          </p:cNvSpPr>
          <p:nvPr>
            <p:ph type="title"/>
          </p:nvPr>
        </p:nvSpPr>
        <p:spPr/>
        <p:txBody>
          <a:bodyPr>
            <a:normAutofit fontScale="90000"/>
          </a:bodyPr>
          <a:lstStyle/>
          <a:p>
            <a:r>
              <a:rPr lang="en-US"/>
              <a:t>Social Welfare Policies Today: Income Security Programs</a:t>
            </a:r>
          </a:p>
        </p:txBody>
      </p:sp>
      <p:sp>
        <p:nvSpPr>
          <p:cNvPr id="84995" name="Rectangle 3"/>
          <p:cNvSpPr>
            <a:spLocks noGrp="1" noChangeArrowheads="1"/>
          </p:cNvSpPr>
          <p:nvPr>
            <p:ph type="body" idx="1"/>
          </p:nvPr>
        </p:nvSpPr>
        <p:spPr/>
        <p:txBody>
          <a:bodyPr/>
          <a:lstStyle/>
          <a:p>
            <a:pPr>
              <a:lnSpc>
                <a:spcPct val="90000"/>
              </a:lnSpc>
            </a:pPr>
            <a:r>
              <a:rPr lang="en-US" sz="2200"/>
              <a:t>Protect people against loss of income due to retirement, disability, unemployment or deal or absence of family breadwinner</a:t>
            </a:r>
          </a:p>
          <a:p>
            <a:pPr lvl="1">
              <a:lnSpc>
                <a:spcPct val="90000"/>
              </a:lnSpc>
            </a:pPr>
            <a:r>
              <a:rPr lang="en-US" sz="2000"/>
              <a:t>Non-means-based programs</a:t>
            </a:r>
          </a:p>
          <a:p>
            <a:pPr lvl="2">
              <a:lnSpc>
                <a:spcPct val="90000"/>
              </a:lnSpc>
            </a:pPr>
            <a:r>
              <a:rPr lang="en-US" sz="1900"/>
              <a:t>Social insurance</a:t>
            </a:r>
          </a:p>
          <a:p>
            <a:pPr lvl="3">
              <a:lnSpc>
                <a:spcPct val="90000"/>
              </a:lnSpc>
            </a:pPr>
            <a:r>
              <a:rPr lang="en-US" sz="1600"/>
              <a:t>Old age, survivors, and disability insurance</a:t>
            </a:r>
          </a:p>
          <a:p>
            <a:pPr lvl="3">
              <a:lnSpc>
                <a:spcPct val="90000"/>
              </a:lnSpc>
            </a:pPr>
            <a:r>
              <a:rPr lang="en-US" sz="1600"/>
              <a:t>Social Security</a:t>
            </a:r>
          </a:p>
          <a:p>
            <a:pPr lvl="3">
              <a:lnSpc>
                <a:spcPct val="90000"/>
              </a:lnSpc>
            </a:pPr>
            <a:r>
              <a:rPr lang="en-US" sz="1600"/>
              <a:t>Unemployment</a:t>
            </a:r>
          </a:p>
          <a:p>
            <a:pPr lvl="1">
              <a:lnSpc>
                <a:spcPct val="90000"/>
              </a:lnSpc>
            </a:pPr>
            <a:r>
              <a:rPr lang="en-US" sz="2000"/>
              <a:t>Means-tested programs</a:t>
            </a:r>
          </a:p>
          <a:p>
            <a:pPr lvl="2">
              <a:lnSpc>
                <a:spcPct val="90000"/>
              </a:lnSpc>
            </a:pPr>
            <a:r>
              <a:rPr lang="en-US" sz="1900"/>
              <a:t>Social insurance</a:t>
            </a:r>
          </a:p>
          <a:p>
            <a:pPr lvl="3">
              <a:lnSpc>
                <a:spcPct val="90000"/>
              </a:lnSpc>
            </a:pPr>
            <a:r>
              <a:rPr lang="en-US" sz="1600"/>
              <a:t>Supplemental Security Income</a:t>
            </a:r>
          </a:p>
          <a:p>
            <a:pPr lvl="3">
              <a:lnSpc>
                <a:spcPct val="90000"/>
              </a:lnSpc>
            </a:pPr>
            <a:r>
              <a:rPr lang="en-US" sz="1600"/>
              <a:t>TANF</a:t>
            </a:r>
          </a:p>
          <a:p>
            <a:pPr lvl="3">
              <a:lnSpc>
                <a:spcPct val="90000"/>
              </a:lnSpc>
            </a:pPr>
            <a:r>
              <a:rPr lang="en-US" sz="1600"/>
              <a:t>Family and Child Support Act</a:t>
            </a:r>
          </a:p>
        </p:txBody>
      </p:sp>
      <p:graphicFrame>
        <p:nvGraphicFramePr>
          <p:cNvPr id="84996" name="Object 4"/>
          <p:cNvGraphicFramePr>
            <a:graphicFrameLocks noChangeAspect="1"/>
          </p:cNvGraphicFramePr>
          <p:nvPr/>
        </p:nvGraphicFramePr>
        <p:xfrm>
          <a:off x="7837488" y="4445000"/>
          <a:ext cx="1306512" cy="2413000"/>
        </p:xfrm>
        <a:graphic>
          <a:graphicData uri="http://schemas.openxmlformats.org/presentationml/2006/ole">
            <mc:AlternateContent xmlns:mc="http://schemas.openxmlformats.org/markup-compatibility/2006">
              <mc:Choice xmlns:v="urn:schemas-microsoft-com:vml" Requires="v">
                <p:oleObj spid="_x0000_s40963" name="Clip" r:id="rId3" imgW="4673097" imgH="8630969" progId="MS_ClipArt_Gallery.5">
                  <p:embed/>
                </p:oleObj>
              </mc:Choice>
              <mc:Fallback>
                <p:oleObj name="Clip" r:id="rId3" imgW="4673097" imgH="8630969" progId="MS_ClipArt_Gallery.5">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837488" y="4445000"/>
                        <a:ext cx="1306512"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676033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274638"/>
            <a:ext cx="8229600" cy="715962"/>
          </a:xfrm>
        </p:spPr>
        <p:txBody>
          <a:bodyPr/>
          <a:lstStyle/>
          <a:p>
            <a:r>
              <a:rPr lang="en-US" sz="3600" u="sng" dirty="0"/>
              <a:t>Income Security Programs Today</a:t>
            </a:r>
          </a:p>
        </p:txBody>
      </p:sp>
      <p:sp>
        <p:nvSpPr>
          <p:cNvPr id="165891" name="Content Placeholder 2"/>
          <p:cNvSpPr>
            <a:spLocks noGrp="1"/>
          </p:cNvSpPr>
          <p:nvPr>
            <p:ph idx="4294967295"/>
          </p:nvPr>
        </p:nvSpPr>
        <p:spPr>
          <a:xfrm>
            <a:off x="685800" y="1143000"/>
            <a:ext cx="7239000" cy="5257800"/>
          </a:xfrm>
        </p:spPr>
        <p:txBody>
          <a:bodyPr>
            <a:normAutofit/>
          </a:bodyPr>
          <a:lstStyle/>
          <a:p>
            <a:pPr>
              <a:lnSpc>
                <a:spcPct val="90000"/>
              </a:lnSpc>
            </a:pPr>
            <a:r>
              <a:rPr lang="en-US" sz="3000" dirty="0"/>
              <a:t>Many income security programs are </a:t>
            </a:r>
            <a:r>
              <a:rPr lang="en-US" sz="3000" b="1" dirty="0"/>
              <a:t>entitlement programs</a:t>
            </a:r>
          </a:p>
          <a:p>
            <a:pPr>
              <a:lnSpc>
                <a:spcPct val="90000"/>
              </a:lnSpc>
            </a:pPr>
            <a:endParaRPr lang="en-US" sz="3000" b="1" dirty="0"/>
          </a:p>
          <a:p>
            <a:pPr>
              <a:lnSpc>
                <a:spcPct val="90000"/>
              </a:lnSpc>
            </a:pPr>
            <a:r>
              <a:rPr lang="en-US" sz="3000" b="1" dirty="0"/>
              <a:t>Non-means-tested programs</a:t>
            </a:r>
          </a:p>
          <a:p>
            <a:pPr lvl="1">
              <a:lnSpc>
                <a:spcPct val="90000"/>
              </a:lnSpc>
            </a:pPr>
            <a:r>
              <a:rPr lang="en-US" sz="2600" dirty="0"/>
              <a:t>Social security</a:t>
            </a:r>
          </a:p>
          <a:p>
            <a:pPr lvl="1">
              <a:lnSpc>
                <a:spcPct val="90000"/>
              </a:lnSpc>
            </a:pPr>
            <a:r>
              <a:rPr lang="en-US" sz="2600" dirty="0"/>
              <a:t>Unemployment insurance</a:t>
            </a:r>
          </a:p>
          <a:p>
            <a:pPr>
              <a:lnSpc>
                <a:spcPct val="90000"/>
              </a:lnSpc>
            </a:pPr>
            <a:endParaRPr lang="en-US" sz="3000" b="1" dirty="0"/>
          </a:p>
          <a:p>
            <a:pPr>
              <a:lnSpc>
                <a:spcPct val="90000"/>
              </a:lnSpc>
            </a:pPr>
            <a:r>
              <a:rPr lang="en-US" sz="3000" b="1" dirty="0"/>
              <a:t>Means-tested programs</a:t>
            </a:r>
          </a:p>
          <a:p>
            <a:pPr lvl="1">
              <a:lnSpc>
                <a:spcPct val="90000"/>
              </a:lnSpc>
            </a:pPr>
            <a:r>
              <a:rPr lang="en-US" sz="2600" dirty="0"/>
              <a:t>Supplemental security income (SSI)</a:t>
            </a:r>
          </a:p>
          <a:p>
            <a:pPr lvl="1">
              <a:lnSpc>
                <a:spcPct val="90000"/>
              </a:lnSpc>
            </a:pPr>
            <a:r>
              <a:rPr lang="en-US" sz="2600" dirty="0"/>
              <a:t>TANF and SNAP</a:t>
            </a:r>
          </a:p>
          <a:p>
            <a:pPr lvl="1">
              <a:lnSpc>
                <a:spcPct val="90000"/>
              </a:lnSpc>
            </a:pPr>
            <a:r>
              <a:rPr lang="en-US" sz="2600" dirty="0"/>
              <a:t>Earned Income tax credit program</a:t>
            </a:r>
          </a:p>
        </p:txBody>
      </p:sp>
    </p:spTree>
    <p:extLst>
      <p:ext uri="{BB962C8B-B14F-4D97-AF65-F5344CB8AC3E}">
        <p14:creationId xmlns:p14="http://schemas.microsoft.com/office/powerpoint/2010/main" val="4449303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28889"/>
          </a:xfrm>
        </p:spPr>
        <p:txBody>
          <a:bodyPr>
            <a:normAutofit fontScale="90000"/>
          </a:bodyPr>
          <a:lstStyle/>
          <a:p>
            <a:pPr eaLnBrk="1" hangingPunct="1"/>
            <a:r>
              <a:rPr lang="en-US" sz="4000" dirty="0">
                <a:latin typeface="Rockwell"/>
                <a:cs typeface="Rockwell"/>
              </a:rPr>
              <a:t>Income, Poverty, and Public Policy</a:t>
            </a:r>
          </a:p>
        </p:txBody>
      </p:sp>
      <p:pic>
        <p:nvPicPr>
          <p:cNvPr id="10243" name="Picture 1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05556" y="957577"/>
            <a:ext cx="7206016" cy="5900423"/>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072221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normAutofit fontScale="90000"/>
          </a:bodyPr>
          <a:lstStyle/>
          <a:p>
            <a:r>
              <a:rPr lang="en-US" sz="3600"/>
              <a:t>How many Americans benefit from income security programs?</a:t>
            </a:r>
          </a:p>
        </p:txBody>
      </p:sp>
      <p:pic>
        <p:nvPicPr>
          <p:cNvPr id="59396" name="Picture 8" descr="Table18"/>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38200" y="2133600"/>
            <a:ext cx="6934200" cy="36576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2652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0-10 at 9.05.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670" y="32783"/>
            <a:ext cx="7634323" cy="2831411"/>
          </a:xfrm>
          <a:prstGeom prst="rect">
            <a:avLst/>
          </a:prstGeom>
        </p:spPr>
      </p:pic>
      <p:pic>
        <p:nvPicPr>
          <p:cNvPr id="3" name="Picture 2" descr="Screen Shot 2018-10-10 at 9.0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18" y="2864193"/>
            <a:ext cx="7738252" cy="3108343"/>
          </a:xfrm>
          <a:prstGeom prst="rect">
            <a:avLst/>
          </a:prstGeom>
        </p:spPr>
      </p:pic>
    </p:spTree>
    <p:extLst>
      <p:ext uri="{BB962C8B-B14F-4D97-AF65-F5344CB8AC3E}">
        <p14:creationId xmlns:p14="http://schemas.microsoft.com/office/powerpoint/2010/main" val="28756167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Quickwrite</a:t>
            </a:r>
            <a:r>
              <a:rPr lang="mr-IN" dirty="0" smtClean="0"/>
              <a:t>…</a:t>
            </a:r>
            <a:endParaRPr lang="en-US" dirty="0"/>
          </a:p>
        </p:txBody>
      </p:sp>
      <p:sp>
        <p:nvSpPr>
          <p:cNvPr id="3" name="Content Placeholder 2"/>
          <p:cNvSpPr>
            <a:spLocks noGrp="1"/>
          </p:cNvSpPr>
          <p:nvPr>
            <p:ph idx="1"/>
          </p:nvPr>
        </p:nvSpPr>
        <p:spPr/>
        <p:txBody>
          <a:bodyPr/>
          <a:lstStyle/>
          <a:p>
            <a:r>
              <a:rPr lang="en-US" dirty="0" smtClean="0"/>
              <a:t>Why and how are social and economic policy linked?</a:t>
            </a:r>
            <a:endParaRPr lang="en-US" dirty="0"/>
          </a:p>
        </p:txBody>
      </p:sp>
    </p:spTree>
    <p:extLst>
      <p:ext uri="{BB962C8B-B14F-4D97-AF65-F5344CB8AC3E}">
        <p14:creationId xmlns:p14="http://schemas.microsoft.com/office/powerpoint/2010/main" val="103876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a:t>
            </a:r>
            <a:endParaRPr lang="en-US" dirty="0"/>
          </a:p>
        </p:txBody>
      </p:sp>
      <p:sp>
        <p:nvSpPr>
          <p:cNvPr id="3" name="Content Placeholder 2"/>
          <p:cNvSpPr>
            <a:spLocks noGrp="1"/>
          </p:cNvSpPr>
          <p:nvPr>
            <p:ph idx="1"/>
          </p:nvPr>
        </p:nvSpPr>
        <p:spPr/>
        <p:txBody>
          <a:bodyPr/>
          <a:lstStyle/>
          <a:p>
            <a:r>
              <a:rPr lang="en-US" dirty="0" smtClean="0">
                <a:hlinkClick r:id="rId2"/>
              </a:rPr>
              <a:t>Why?</a:t>
            </a:r>
            <a:endParaRPr lang="en-US" dirty="0"/>
          </a:p>
        </p:txBody>
      </p:sp>
    </p:spTree>
    <p:extLst>
      <p:ext uri="{BB962C8B-B14F-4D97-AF65-F5344CB8AC3E}">
        <p14:creationId xmlns:p14="http://schemas.microsoft.com/office/powerpoint/2010/main" val="117273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a:t>WHAT SHOULD GOVERNMENTS ROLE IN  THE ECONOMY BE?</a:t>
            </a:r>
          </a:p>
        </p:txBody>
      </p:sp>
      <p:sp>
        <p:nvSpPr>
          <p:cNvPr id="3075" name="Content Placeholder 2"/>
          <p:cNvSpPr>
            <a:spLocks noGrp="1"/>
          </p:cNvSpPr>
          <p:nvPr>
            <p:ph idx="4294967295"/>
          </p:nvPr>
        </p:nvSpPr>
        <p:spPr>
          <a:xfrm>
            <a:off x="457200" y="1676400"/>
            <a:ext cx="8229600" cy="4449763"/>
          </a:xfrm>
        </p:spPr>
        <p:txBody>
          <a:bodyPr/>
          <a:lstStyle/>
          <a:p>
            <a:r>
              <a:rPr lang="en-US"/>
              <a:t>Business Cycles</a:t>
            </a:r>
          </a:p>
          <a:p>
            <a:r>
              <a:rPr lang="en-US"/>
              <a:t>Laissez-Faire</a:t>
            </a:r>
          </a:p>
          <a:p>
            <a:r>
              <a:rPr lang="en-US"/>
              <a:t>Adam Smith and the </a:t>
            </a:r>
            <a:r>
              <a:rPr lang="en-US" i="1" u="sng"/>
              <a:t>Invisible Hand Theory of the Marketplace</a:t>
            </a:r>
          </a:p>
          <a:p>
            <a:r>
              <a:rPr lang="en-US"/>
              <a:t>John Maynard Keynes and the</a:t>
            </a:r>
            <a:r>
              <a:rPr lang="en-US" u="sng"/>
              <a:t> </a:t>
            </a:r>
            <a:r>
              <a:rPr lang="en-US" i="1" u="sng"/>
              <a:t>Theory of Deficit Spending</a:t>
            </a:r>
            <a:endParaRPr lang="en-US"/>
          </a:p>
          <a:p>
            <a:r>
              <a:rPr lang="en-US"/>
              <a:t>Ronald Reagan and the </a:t>
            </a:r>
            <a:r>
              <a:rPr lang="en-US" i="1" u="sng"/>
              <a:t>Theory of Deregulation</a:t>
            </a:r>
          </a:p>
        </p:txBody>
      </p:sp>
    </p:spTree>
    <p:extLst>
      <p:ext uri="{BB962C8B-B14F-4D97-AF65-F5344CB8AC3E}">
        <p14:creationId xmlns:p14="http://schemas.microsoft.com/office/powerpoint/2010/main" val="26666434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2889" y="395111"/>
            <a:ext cx="8802511" cy="1509889"/>
          </a:xfrm>
        </p:spPr>
        <p:txBody>
          <a:bodyPr>
            <a:normAutofit/>
          </a:bodyPr>
          <a:lstStyle/>
          <a:p>
            <a:r>
              <a:rPr lang="en-US" dirty="0"/>
              <a:t>Comparison of the </a:t>
            </a:r>
            <a:r>
              <a:rPr lang="ja-JP" altLang="en-US" dirty="0">
                <a:latin typeface="Arial"/>
              </a:rPr>
              <a:t>“</a:t>
            </a:r>
            <a:r>
              <a:rPr lang="en-US" dirty="0"/>
              <a:t>Big Three</a:t>
            </a:r>
            <a:r>
              <a:rPr lang="ja-JP" altLang="en-US" dirty="0">
                <a:latin typeface="Arial"/>
              </a:rPr>
              <a:t>”</a:t>
            </a:r>
            <a:endParaRPr lang="en-US" dirty="0"/>
          </a:p>
        </p:txBody>
      </p:sp>
      <p:graphicFrame>
        <p:nvGraphicFramePr>
          <p:cNvPr id="41987" name="Group 3"/>
          <p:cNvGraphicFramePr>
            <a:graphicFrameLocks noGrp="1"/>
          </p:cNvGraphicFramePr>
          <p:nvPr>
            <p:ph type="tbl" idx="1"/>
            <p:extLst>
              <p:ext uri="{D42A27DB-BD31-4B8C-83A1-F6EECF244321}">
                <p14:modId xmlns:p14="http://schemas.microsoft.com/office/powerpoint/2010/main" val="3453479290"/>
              </p:ext>
            </p:extLst>
          </p:nvPr>
        </p:nvGraphicFramePr>
        <p:xfrm>
          <a:off x="112889" y="2085622"/>
          <a:ext cx="9031110" cy="4772379"/>
        </p:xfrm>
        <a:graphic>
          <a:graphicData uri="http://schemas.openxmlformats.org/drawingml/2006/table">
            <a:tbl>
              <a:tblPr/>
              <a:tblGrid>
                <a:gridCol w="1856864"/>
                <a:gridCol w="2363281"/>
                <a:gridCol w="2363281"/>
                <a:gridCol w="2447684"/>
              </a:tblGrid>
              <a:tr h="111674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endParaRPr kumimoji="0" lang="en-US" sz="2400" b="0" i="0" u="none" strike="noStrike" cap="none" normalizeH="0" baseline="0" dirty="0">
                        <a:ln>
                          <a:noFill/>
                        </a:ln>
                        <a:solidFill>
                          <a:schemeClr val="tx1"/>
                        </a:solidFill>
                        <a:effectLst/>
                        <a:latin typeface="Rockwell"/>
                        <a:ea typeface="ＭＳ Ｐゴシック" charset="0"/>
                        <a:cs typeface="Rockwell"/>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Laissez-faire Capitalism</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Keynesianism</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Monetarism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1674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Primary Concern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Economic Growth</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Economic Equality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Economic Stability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1674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Govt. Role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Minimal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Major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Moderate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422141">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Govt. </a:t>
                      </a:r>
                      <a:r>
                        <a:rPr kumimoji="0" lang="ja-JP" altLang="en-US" sz="2400" b="0" i="0" u="none" strike="noStrike" cap="none" normalizeH="0" baseline="0">
                          <a:ln>
                            <a:noFill/>
                          </a:ln>
                          <a:solidFill>
                            <a:schemeClr val="tx1"/>
                          </a:solidFill>
                          <a:effectLst/>
                          <a:latin typeface="Rockwell"/>
                          <a:ea typeface="ＭＳ Ｐゴシック" charset="0"/>
                          <a:cs typeface="Rockwell"/>
                        </a:rPr>
                        <a:t>“</a:t>
                      </a:r>
                      <a:r>
                        <a:rPr kumimoji="0" lang="en-US" sz="2400" b="0" i="0" u="none" strike="noStrike" cap="none" normalizeH="0" baseline="0">
                          <a:ln>
                            <a:noFill/>
                          </a:ln>
                          <a:solidFill>
                            <a:schemeClr val="tx1"/>
                          </a:solidFill>
                          <a:effectLst/>
                          <a:latin typeface="Rockwell"/>
                          <a:ea typeface="ＭＳ Ｐゴシック" charset="0"/>
                          <a:cs typeface="Rockwell"/>
                        </a:rPr>
                        <a:t>Tools</a:t>
                      </a:r>
                      <a:r>
                        <a:rPr kumimoji="0" lang="ja-JP" altLang="en-US" sz="2400" b="0" i="0" u="none" strike="noStrike" cap="none" normalizeH="0" baseline="0">
                          <a:ln>
                            <a:noFill/>
                          </a:ln>
                          <a:solidFill>
                            <a:schemeClr val="tx1"/>
                          </a:solidFill>
                          <a:effectLst/>
                          <a:latin typeface="Rockwell"/>
                          <a:ea typeface="ＭＳ Ｐゴシック" charset="0"/>
                          <a:cs typeface="Rockwell"/>
                        </a:rPr>
                        <a:t>”</a:t>
                      </a:r>
                      <a:endParaRPr kumimoji="0" lang="en-US" sz="2400" b="0" i="0" u="none" strike="noStrike" cap="none" normalizeH="0" baseline="0">
                        <a:ln>
                          <a:noFill/>
                        </a:ln>
                        <a:solidFill>
                          <a:schemeClr val="tx1"/>
                        </a:solidFill>
                        <a:effectLst/>
                        <a:latin typeface="Rockwell"/>
                        <a:ea typeface="ＭＳ Ｐゴシック" charset="0"/>
                        <a:cs typeface="Rockwell"/>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None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a:ln>
                            <a:noFill/>
                          </a:ln>
                          <a:solidFill>
                            <a:schemeClr val="tx1"/>
                          </a:solidFill>
                          <a:effectLst/>
                          <a:latin typeface="Rockwell"/>
                          <a:ea typeface="ＭＳ Ｐゴシック" charset="0"/>
                          <a:cs typeface="Rockwell"/>
                        </a:rPr>
                        <a:t>Tax rates, government spending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400" b="0" i="0" u="none" strike="noStrike" cap="none" normalizeH="0" baseline="0" dirty="0">
                          <a:ln>
                            <a:noFill/>
                          </a:ln>
                          <a:solidFill>
                            <a:schemeClr val="tx1"/>
                          </a:solidFill>
                          <a:effectLst/>
                          <a:latin typeface="Rockwell"/>
                          <a:ea typeface="ＭＳ Ｐゴシック" charset="0"/>
                          <a:cs typeface="Rockwell"/>
                        </a:rPr>
                        <a:t>Control money and interest rates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6548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163" y="0"/>
            <a:ext cx="9067800" cy="1371600"/>
          </a:xfrm>
        </p:spPr>
        <p:txBody>
          <a:bodyPr/>
          <a:lstStyle/>
          <a:p>
            <a:pPr eaLnBrk="1" hangingPunct="1"/>
            <a:r>
              <a:rPr lang="en-US">
                <a:latin typeface="Rockwell"/>
                <a:ea typeface="ＭＳ Ｐゴシック" charset="0"/>
                <a:cs typeface="Rockwell"/>
              </a:rPr>
              <a:t>Goals of Economic Policy	</a:t>
            </a:r>
          </a:p>
        </p:txBody>
      </p:sp>
      <p:sp>
        <p:nvSpPr>
          <p:cNvPr id="40963" name="Content Placeholder 2"/>
          <p:cNvSpPr>
            <a:spLocks noGrp="1"/>
          </p:cNvSpPr>
          <p:nvPr>
            <p:ph idx="1"/>
          </p:nvPr>
        </p:nvSpPr>
        <p:spPr>
          <a:xfrm>
            <a:off x="104775" y="2120900"/>
            <a:ext cx="8915400" cy="4572000"/>
          </a:xfrm>
        </p:spPr>
        <p:txBody>
          <a:bodyPr/>
          <a:lstStyle/>
          <a:p>
            <a:pPr eaLnBrk="1" hangingPunct="1"/>
            <a:r>
              <a:rPr lang="en-US" dirty="0">
                <a:latin typeface="Rockwell"/>
                <a:ea typeface="ＭＳ Ｐゴシック" charset="0"/>
                <a:cs typeface="Rockwell"/>
              </a:rPr>
              <a:t>Fundamental goals of U.S. economic policy</a:t>
            </a:r>
          </a:p>
          <a:p>
            <a:pPr lvl="1" eaLnBrk="1" hangingPunct="1">
              <a:lnSpc>
                <a:spcPct val="150000"/>
              </a:lnSpc>
            </a:pPr>
            <a:r>
              <a:rPr lang="en-US" dirty="0">
                <a:latin typeface="Rockwell"/>
                <a:ea typeface="ＭＳ Ｐゴシック" charset="0"/>
                <a:cs typeface="Rockwell"/>
              </a:rPr>
              <a:t>Promote stable markets</a:t>
            </a:r>
          </a:p>
          <a:p>
            <a:pPr lvl="1" eaLnBrk="1" hangingPunct="1">
              <a:lnSpc>
                <a:spcPct val="150000"/>
              </a:lnSpc>
            </a:pPr>
            <a:r>
              <a:rPr lang="en-US" dirty="0">
                <a:latin typeface="Rockwell"/>
                <a:ea typeface="ＭＳ Ｐゴシック" charset="0"/>
                <a:cs typeface="Rockwell"/>
              </a:rPr>
              <a:t>Stimulate economic growth</a:t>
            </a:r>
          </a:p>
          <a:p>
            <a:pPr lvl="1" eaLnBrk="1" hangingPunct="1">
              <a:lnSpc>
                <a:spcPct val="150000"/>
              </a:lnSpc>
            </a:pPr>
            <a:r>
              <a:rPr lang="en-US" dirty="0">
                <a:latin typeface="Rockwell"/>
                <a:ea typeface="ＭＳ Ｐゴシック" charset="0"/>
                <a:cs typeface="Rockwell"/>
              </a:rPr>
              <a:t>Promote business development</a:t>
            </a:r>
          </a:p>
          <a:p>
            <a:pPr lvl="1" eaLnBrk="1" hangingPunct="1">
              <a:lnSpc>
                <a:spcPct val="150000"/>
              </a:lnSpc>
            </a:pPr>
            <a:r>
              <a:rPr lang="en-US" dirty="0">
                <a:latin typeface="Rockwell"/>
                <a:ea typeface="ＭＳ Ｐゴシック" charset="0"/>
                <a:cs typeface="Rockwell"/>
              </a:rPr>
              <a:t>Protect employees and consumers</a:t>
            </a:r>
          </a:p>
        </p:txBody>
      </p:sp>
    </p:spTree>
    <p:extLst>
      <p:ext uri="{BB962C8B-B14F-4D97-AF65-F5344CB8AC3E}">
        <p14:creationId xmlns:p14="http://schemas.microsoft.com/office/powerpoint/2010/main" val="4905281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141</TotalTime>
  <Words>1552</Words>
  <Application>Microsoft Macintosh PowerPoint</Application>
  <PresentationFormat>On-screen Show (4:3)</PresentationFormat>
  <Paragraphs>230</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Theme</vt:lpstr>
      <vt:lpstr>Do Now</vt:lpstr>
      <vt:lpstr>Ideology and Social/Economic Policy</vt:lpstr>
      <vt:lpstr>Essential Question</vt:lpstr>
      <vt:lpstr>PowerPoint Presentation</vt:lpstr>
      <vt:lpstr>Quickwrite…</vt:lpstr>
      <vt:lpstr>Polarization</vt:lpstr>
      <vt:lpstr>WHAT SHOULD GOVERNMENTS ROLE IN  THE ECONOMY BE?</vt:lpstr>
      <vt:lpstr>Comparison of the “Big Three”</vt:lpstr>
      <vt:lpstr>Goals of Economic Policy </vt:lpstr>
      <vt:lpstr>Promoting Stable Markets</vt:lpstr>
      <vt:lpstr>Question: Keynesian economic contends that:</vt:lpstr>
      <vt:lpstr>Question: Keynesian economic contends that:</vt:lpstr>
      <vt:lpstr>Goals of Economic Policy </vt:lpstr>
      <vt:lpstr>Government and the Economy</vt:lpstr>
      <vt:lpstr>Income, Poverty, and Public Policy</vt:lpstr>
      <vt:lpstr>Government and the Economy</vt:lpstr>
      <vt:lpstr>Political Ideology and Economics</vt:lpstr>
      <vt:lpstr>FDR CHANGES EVERYTHING</vt:lpstr>
      <vt:lpstr>PowerPoint Presentation</vt:lpstr>
      <vt:lpstr>During which era did the U.S. government first adopt interventionist policies?</vt:lpstr>
      <vt:lpstr>During which era did the U.S. government first adopt interventionist policies?</vt:lpstr>
      <vt:lpstr>Changes in Real Gross Domestic Product,  1961–2009</vt:lpstr>
      <vt:lpstr>Platform Analysis</vt:lpstr>
      <vt:lpstr>PowerPoint Presentation</vt:lpstr>
      <vt:lpstr>Political Ideology and Social Welfare</vt:lpstr>
      <vt:lpstr>Roots of Social Welfare Policy</vt:lpstr>
      <vt:lpstr>Income Security</vt:lpstr>
      <vt:lpstr>Practice Questions</vt:lpstr>
      <vt:lpstr>Health Care</vt:lpstr>
      <vt:lpstr>Public Education</vt:lpstr>
      <vt:lpstr>Social Welfare Policies Today: Income Security Programs</vt:lpstr>
      <vt:lpstr>Income Security Programs Today</vt:lpstr>
      <vt:lpstr>Income, Poverty, and Public Policy</vt:lpstr>
      <vt:lpstr>How many Americans benefit from income security programs?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Ideology</dc:title>
  <dc:creator>Craig Winchell</dc:creator>
  <cp:lastModifiedBy>Craig Winchell</cp:lastModifiedBy>
  <cp:revision>18</cp:revision>
  <dcterms:created xsi:type="dcterms:W3CDTF">2018-09-18T19:50:25Z</dcterms:created>
  <dcterms:modified xsi:type="dcterms:W3CDTF">2018-10-10T18:22:46Z</dcterms:modified>
</cp:coreProperties>
</file>