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2"/>
  </p:notesMasterIdLst>
  <p:sldIdLst>
    <p:sldId id="257" r:id="rId2"/>
    <p:sldId id="256" r:id="rId3"/>
    <p:sldId id="258" r:id="rId4"/>
    <p:sldId id="259" r:id="rId5"/>
    <p:sldId id="290" r:id="rId6"/>
    <p:sldId id="261" r:id="rId7"/>
    <p:sldId id="260" r:id="rId8"/>
    <p:sldId id="281" r:id="rId9"/>
    <p:sldId id="282" r:id="rId10"/>
    <p:sldId id="283" r:id="rId11"/>
    <p:sldId id="286" r:id="rId12"/>
    <p:sldId id="287" r:id="rId13"/>
    <p:sldId id="288" r:id="rId14"/>
    <p:sldId id="284" r:id="rId15"/>
    <p:sldId id="262" r:id="rId16"/>
    <p:sldId id="285" r:id="rId17"/>
    <p:sldId id="263" r:id="rId18"/>
    <p:sldId id="264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19" autoAdjust="0"/>
  </p:normalViewPr>
  <p:slideViewPr>
    <p:cSldViewPr snapToGrid="0" snapToObjects="1">
      <p:cViewPr varScale="1">
        <p:scale>
          <a:sx n="52" d="100"/>
          <a:sy n="52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79D87-57ED-9645-A4AA-E4BC41D86D7D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Times New Roman" charset="0"/>
              </a:rPr>
              <a:t>In </a:t>
            </a: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North</a:t>
            </a:r>
            <a:r>
              <a:rPr lang="en-US">
                <a:latin typeface="Times New Roman" charset="0"/>
              </a:rPr>
              <a:t>, slavery not economically necessary; immigrants resented competing against slave labor</a:t>
            </a:r>
          </a:p>
          <a:p>
            <a:pPr lvl="1">
              <a:spcBef>
                <a:spcPct val="0"/>
              </a:spcBef>
            </a:pPr>
            <a:r>
              <a:rPr lang="en-US">
                <a:latin typeface="Times New Roman" charset="0"/>
              </a:rPr>
              <a:t>VT, PA slavery was abolished; in MA slavery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>
                <a:latin typeface="Times New Roman" charset="0"/>
              </a:rPr>
              <a:t>unconstitutional</a:t>
            </a:r>
            <a:r>
              <a:rPr lang="ja-JP" altLang="en-US">
                <a:latin typeface="Times New Roman" charset="0"/>
              </a:rPr>
              <a:t>”</a:t>
            </a:r>
            <a:endParaRPr lang="en-US">
              <a:latin typeface="Times New Roman" charset="0"/>
            </a:endParaRPr>
          </a:p>
          <a:p>
            <a:pPr lvl="1">
              <a:spcBef>
                <a:spcPct val="0"/>
              </a:spcBef>
            </a:pPr>
            <a:r>
              <a:rPr lang="en-US">
                <a:latin typeface="Times New Roman" charset="0"/>
              </a:rPr>
              <a:t>But…freed blacks discriminated </a:t>
            </a:r>
          </a:p>
          <a:p>
            <a:pPr>
              <a:spcBef>
                <a:spcPct val="0"/>
              </a:spcBef>
            </a:pPr>
            <a:r>
              <a:rPr lang="en-US">
                <a:latin typeface="Times New Roman" charset="0"/>
              </a:rPr>
              <a:t>In </a:t>
            </a:r>
            <a:r>
              <a:rPr lang="en-US" u="sng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South</a:t>
            </a:r>
            <a:r>
              <a:rPr lang="en-US">
                <a:latin typeface="Times New Roman" charset="0"/>
              </a:rPr>
              <a:t>, some slave owners privately free slaves, but economic motives too powerful (plantations, cotton gin in 1793, &amp; opening of AL &amp; Miss frontier)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351E2-2EDD-B948-A9F0-1570FF6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482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The war is still going on (will not end until 1781 with Cornwallis surrender &amp; 1783 Treaty of Paris)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5E3ACB2C-DFB2-CC4D-97F5-AD5B977FA614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F88320B3-C50E-AE45-8450-21940DF8D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8A32B5F-B49A-4008-9F50-0A0C001D4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867C57-4B58-426B-B574-B89EBD1F88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en.wikipedia.org/wiki/Image:Surrender_of_Detroit.jpg" TargetMode="Externa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OPINION</a:t>
            </a:r>
            <a:r>
              <a:rPr lang="mr-IN" dirty="0" smtClean="0"/>
              <a:t>…</a:t>
            </a:r>
            <a:r>
              <a:rPr lang="en-US" dirty="0" smtClean="0"/>
              <a:t>Can a nation be too democratic?</a:t>
            </a:r>
          </a:p>
          <a:p>
            <a:endParaRPr lang="en-US" dirty="0"/>
          </a:p>
          <a:p>
            <a:r>
              <a:rPr lang="en-US" dirty="0" smtClean="0"/>
              <a:t>What features of the British government are the newly independent Americans going to try to avoid?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dirty="0">
                <a:latin typeface="Rockwell"/>
                <a:cs typeface="Rockwell"/>
              </a:rPr>
              <a:t>States Constitutions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038982"/>
            <a:ext cx="9144000" cy="5819018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cs typeface="Rockwell"/>
              </a:rPr>
              <a:t>In 1776, the new states created written constitutions which: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cs typeface="Rockwell"/>
              </a:rPr>
              <a:t>Clearly defined the citizens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 rights &amp; the limits of government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cs typeface="Rockwell"/>
              </a:rPr>
              <a:t>Guaranteed natural rights;  Eight states had bills of rights 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cs typeface="Rockwell"/>
              </a:rPr>
              <a:t>Almost all states reduced the powers of the governor &amp; kept most power in the hands of the people via state legislatures</a:t>
            </a:r>
          </a:p>
        </p:txBody>
      </p:sp>
    </p:spTree>
    <p:extLst>
      <p:ext uri="{BB962C8B-B14F-4D97-AF65-F5344CB8AC3E}">
        <p14:creationId xmlns:p14="http://schemas.microsoft.com/office/powerpoint/2010/main" val="36465547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Pennsylvania Constitution of 1776 </a:t>
            </a:r>
          </a:p>
          <a:p>
            <a:pPr lvl="1"/>
            <a:r>
              <a:rPr lang="en-US" dirty="0" smtClean="0"/>
              <a:t>Unicameral Legislature</a:t>
            </a:r>
          </a:p>
          <a:p>
            <a:pPr lvl="2"/>
            <a:r>
              <a:rPr lang="en-US" dirty="0" smtClean="0"/>
              <a:t>One house with complete power.</a:t>
            </a:r>
          </a:p>
          <a:p>
            <a:pPr lvl="2"/>
            <a:r>
              <a:rPr lang="en-US" dirty="0" smtClean="0"/>
              <a:t>No governor</a:t>
            </a:r>
          </a:p>
          <a:p>
            <a:pPr lvl="2"/>
            <a:r>
              <a:rPr lang="en-US" dirty="0" smtClean="0"/>
              <a:t>Elementary education provided by state </a:t>
            </a:r>
            <a:r>
              <a:rPr lang="en-US" dirty="0" err="1" smtClean="0"/>
              <a:t>gov.</a:t>
            </a:r>
            <a:endParaRPr lang="en-US" dirty="0" smtClean="0"/>
          </a:p>
          <a:p>
            <a:pPr lvl="2"/>
            <a:r>
              <a:rPr lang="en-US" dirty="0" smtClean="0"/>
              <a:t>NO property requirement to serve</a:t>
            </a:r>
          </a:p>
          <a:p>
            <a:endParaRPr lang="en-US" dirty="0"/>
          </a:p>
          <a:p>
            <a:r>
              <a:rPr lang="en-US" dirty="0" smtClean="0"/>
              <a:t>John Adams: “TOO MUCH DEMOCRACY!”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Thoughts on Government-Adams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5920"/>
            <a:ext cx="9144000" cy="5512080"/>
          </a:xfrm>
        </p:spPr>
        <p:txBody>
          <a:bodyPr>
            <a:normAutofit/>
          </a:bodyPr>
          <a:lstStyle/>
          <a:p>
            <a:r>
              <a:rPr lang="en-US" dirty="0" smtClean="0"/>
              <a:t>In response to state governments, Adams publishes his thoughts in 1776:</a:t>
            </a:r>
          </a:p>
          <a:p>
            <a:pPr lvl="1"/>
            <a:r>
              <a:rPr lang="en-US" dirty="0" smtClean="0"/>
              <a:t>3 branch government (what a concept…)</a:t>
            </a:r>
          </a:p>
          <a:p>
            <a:pPr lvl="1"/>
            <a:r>
              <a:rPr lang="en-US" dirty="0" smtClean="0"/>
              <a:t>2 houses in the legislature</a:t>
            </a:r>
          </a:p>
          <a:p>
            <a:pPr lvl="1"/>
            <a:r>
              <a:rPr lang="en-US" dirty="0" smtClean="0"/>
              <a:t>Judiciary appointed, not elected.</a:t>
            </a:r>
          </a:p>
        </p:txBody>
      </p:sp>
    </p:spTree>
    <p:extLst>
      <p:ext uri="{BB962C8B-B14F-4D97-AF65-F5344CB8AC3E}">
        <p14:creationId xmlns:p14="http://schemas.microsoft.com/office/powerpoint/2010/main" val="18468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Adams-Thoughts on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2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noFill/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US" dirty="0">
                <a:latin typeface="Rockwell"/>
                <a:cs typeface="Rockwell"/>
              </a:rPr>
              <a:t>Defining Republican Culture 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71891"/>
            <a:ext cx="9144000" cy="5386109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But, creating a </a:t>
            </a:r>
            <a:r>
              <a:rPr lang="en-US" i="1" u="sng" dirty="0">
                <a:latin typeface="Rockwell"/>
                <a:cs typeface="Rockwell"/>
              </a:rPr>
              <a:t>national</a:t>
            </a:r>
            <a:r>
              <a:rPr lang="en-US" dirty="0">
                <a:latin typeface="Rockwell"/>
                <a:cs typeface="Rockwell"/>
              </a:rPr>
              <a:t> </a:t>
            </a:r>
            <a:r>
              <a:rPr lang="en-US" dirty="0" smtClean="0">
                <a:latin typeface="Rockwell"/>
                <a:cs typeface="Rockwell"/>
              </a:rPr>
              <a:t>gov</a:t>
            </a:r>
            <a:r>
              <a:rPr lang="en-US" dirty="0" smtClean="0">
                <a:latin typeface="Rockwell"/>
                <a:cs typeface="Rockwell"/>
              </a:rPr>
              <a:t>’</a:t>
            </a:r>
            <a:r>
              <a:rPr lang="en-US" dirty="0" smtClean="0">
                <a:latin typeface="Rockwell"/>
                <a:cs typeface="Rockwell"/>
              </a:rPr>
              <a:t>t </a:t>
            </a:r>
            <a:r>
              <a:rPr lang="en-US" dirty="0">
                <a:latin typeface="Rockwell"/>
                <a:cs typeface="Rockwell"/>
              </a:rPr>
              <a:t>that met everyone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s needs was hard:</a:t>
            </a:r>
          </a:p>
          <a:p>
            <a:pPr lvl="1" eaLnBrk="1" hangingPunct="1">
              <a:lnSpc>
                <a:spcPct val="95000"/>
              </a:lnSpc>
              <a:buSzPct val="75000"/>
            </a:pPr>
            <a:r>
              <a:rPr lang="en-US" dirty="0">
                <a:latin typeface="Rockwell"/>
                <a:cs typeface="Rockwell"/>
              </a:rPr>
              <a:t>How to balance </a:t>
            </a:r>
            <a:r>
              <a:rPr lang="en-US" u="sng" dirty="0">
                <a:latin typeface="Rockwell"/>
                <a:cs typeface="Rockwell"/>
              </a:rPr>
              <a:t>individual liberty</a:t>
            </a:r>
            <a:r>
              <a:rPr lang="en-US" dirty="0">
                <a:latin typeface="Rockwell"/>
                <a:cs typeface="Rockwell"/>
              </a:rPr>
              <a:t> with </a:t>
            </a:r>
            <a:r>
              <a:rPr lang="en-US" u="sng" dirty="0">
                <a:latin typeface="Rockwell"/>
                <a:cs typeface="Rockwell"/>
              </a:rPr>
              <a:t>maintaining order</a:t>
            </a:r>
            <a:r>
              <a:rPr lang="en-US" dirty="0">
                <a:latin typeface="Rockwell"/>
                <a:cs typeface="Rockwell"/>
              </a:rPr>
              <a:t>?</a:t>
            </a:r>
          </a:p>
          <a:p>
            <a:pPr lvl="1" eaLnBrk="1" hangingPunct="1">
              <a:lnSpc>
                <a:spcPct val="95000"/>
              </a:lnSpc>
              <a:buSzPct val="75000"/>
            </a:pPr>
            <a:r>
              <a:rPr lang="en-US" dirty="0">
                <a:latin typeface="Rockwell"/>
                <a:cs typeface="Rockwell"/>
              </a:rPr>
              <a:t>How to balance </a:t>
            </a:r>
            <a:r>
              <a:rPr lang="en-US" u="sng" dirty="0">
                <a:latin typeface="Rockwell"/>
                <a:cs typeface="Rockwell"/>
              </a:rPr>
              <a:t>property rights</a:t>
            </a:r>
            <a:r>
              <a:rPr lang="en-US" dirty="0">
                <a:latin typeface="Rockwell"/>
                <a:cs typeface="Rockwell"/>
              </a:rPr>
              <a:t> with </a:t>
            </a:r>
            <a:r>
              <a:rPr lang="en-US" u="sng" dirty="0">
                <a:latin typeface="Rockwell"/>
                <a:cs typeface="Rockwell"/>
              </a:rPr>
              <a:t>equality</a:t>
            </a:r>
            <a:r>
              <a:rPr lang="en-US" dirty="0">
                <a:latin typeface="Rockwell"/>
                <a:cs typeface="Rockwell"/>
              </a:rPr>
              <a:t>?</a:t>
            </a:r>
          </a:p>
          <a:p>
            <a:pPr lvl="1" eaLnBrk="1" hangingPunct="1">
              <a:lnSpc>
                <a:spcPct val="95000"/>
              </a:lnSpc>
              <a:buSzPct val="75000"/>
            </a:pPr>
            <a:r>
              <a:rPr lang="en-US" dirty="0">
                <a:latin typeface="Rockwell"/>
                <a:cs typeface="Rockwell"/>
              </a:rPr>
              <a:t>How to create a </a:t>
            </a:r>
            <a:r>
              <a:rPr lang="en-US" i="1" u="sng" dirty="0">
                <a:latin typeface="Rockwell"/>
                <a:cs typeface="Rockwell"/>
              </a:rPr>
              <a:t>centralized </a:t>
            </a:r>
            <a:r>
              <a:rPr lang="en-US" i="1" u="sng" dirty="0" smtClean="0">
                <a:latin typeface="Rockwell"/>
                <a:cs typeface="Rockwell"/>
              </a:rPr>
              <a:t>gov</a:t>
            </a:r>
            <a:r>
              <a:rPr lang="en-US" i="1" u="sng" dirty="0" smtClean="0">
                <a:latin typeface="Rockwell"/>
                <a:cs typeface="Rockwell"/>
              </a:rPr>
              <a:t>’</a:t>
            </a:r>
            <a:r>
              <a:rPr lang="en-US" i="1" u="sng" dirty="0" smtClean="0">
                <a:latin typeface="Rockwell"/>
                <a:cs typeface="Rockwell"/>
              </a:rPr>
              <a:t>t</a:t>
            </a:r>
            <a:r>
              <a:rPr lang="en-US" dirty="0" smtClean="0">
                <a:latin typeface="Rockwell"/>
                <a:cs typeface="Rockwell"/>
              </a:rPr>
              <a:t> </a:t>
            </a:r>
            <a:r>
              <a:rPr lang="en-US" dirty="0">
                <a:latin typeface="Rockwell"/>
                <a:cs typeface="Rockwell"/>
              </a:rPr>
              <a:t>without creating a new </a:t>
            </a:r>
            <a:r>
              <a:rPr lang="en-US" i="1" u="sng" dirty="0">
                <a:latin typeface="Rockwell"/>
                <a:cs typeface="Rockwell"/>
              </a:rPr>
              <a:t>tyrannical authority</a:t>
            </a:r>
            <a:r>
              <a:rPr lang="en-US" dirty="0">
                <a:latin typeface="Rockwell"/>
                <a:cs typeface="Rockwel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40039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Outset of the war, 2</a:t>
            </a:r>
            <a:r>
              <a:rPr lang="en-US" baseline="30000" dirty="0" smtClean="0"/>
              <a:t>nd</a:t>
            </a:r>
            <a:r>
              <a:rPr lang="en-US" dirty="0" smtClean="0"/>
              <a:t> Continental Congress urged states to create their own constitution.</a:t>
            </a:r>
          </a:p>
          <a:p>
            <a:r>
              <a:rPr lang="en-US" dirty="0" smtClean="0"/>
              <a:t>“Oppose everything that leans to aristocracy or power in the hands of the rich”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77" y="0"/>
            <a:ext cx="8713323" cy="838200"/>
          </a:xfrm>
        </p:spPr>
        <p:txBody>
          <a:bodyPr/>
          <a:lstStyle/>
          <a:p>
            <a:pPr algn="ctr" eaLnBrk="1" hangingPunct="1"/>
            <a:r>
              <a:rPr lang="en-US" dirty="0">
                <a:latin typeface="Rockwell"/>
                <a:cs typeface="Rockwell"/>
              </a:rPr>
              <a:t>Articles of Confederation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3284"/>
            <a:ext cx="9144000" cy="567471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>
                <a:latin typeface="Rockwell"/>
                <a:cs typeface="Rockwell"/>
              </a:rPr>
              <a:t>The Articles of Confederation was adopted as America</a:t>
            </a:r>
            <a:r>
              <a:rPr lang="ja-JP" altLang="en-US" sz="3600" dirty="0">
                <a:latin typeface="Rockwell"/>
                <a:cs typeface="Rockwell"/>
              </a:rPr>
              <a:t>’</a:t>
            </a:r>
            <a:r>
              <a:rPr lang="en-US" sz="3600" dirty="0">
                <a:latin typeface="Rockwell"/>
                <a:cs typeface="Rockwell"/>
              </a:rPr>
              <a:t>s 1</a:t>
            </a:r>
            <a:r>
              <a:rPr lang="en-US" sz="3600" baseline="30000" dirty="0">
                <a:latin typeface="Rockwell"/>
                <a:cs typeface="Rockwell"/>
              </a:rPr>
              <a:t>st</a:t>
            </a:r>
            <a:r>
              <a:rPr lang="en-US" sz="3600" dirty="0">
                <a:latin typeface="Rockwell"/>
                <a:cs typeface="Rockwell"/>
              </a:rPr>
              <a:t> national </a:t>
            </a:r>
            <a:r>
              <a:rPr lang="en-US" sz="3600" dirty="0" err="1">
                <a:latin typeface="Rockwell"/>
                <a:cs typeface="Rockwell"/>
              </a:rPr>
              <a:t>gov</a:t>
            </a:r>
            <a:r>
              <a:rPr lang="ja-JP" altLang="en-US" sz="3600" dirty="0">
                <a:latin typeface="Rockwell"/>
                <a:cs typeface="Rockwell"/>
              </a:rPr>
              <a:t>’</a:t>
            </a:r>
            <a:r>
              <a:rPr lang="en-US" sz="3600" dirty="0">
                <a:latin typeface="Rockwell"/>
                <a:cs typeface="Rockwell"/>
              </a:rPr>
              <a:t>t in 1777 (but ratified in 1781)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Rockwell"/>
                <a:cs typeface="Rockwell"/>
              </a:rPr>
              <a:t>The Articles established an intentionally weak central </a:t>
            </a:r>
            <a:r>
              <a:rPr lang="en-US" sz="3200" dirty="0" err="1">
                <a:latin typeface="Rockwell"/>
                <a:cs typeface="Rockwell"/>
              </a:rPr>
              <a:t>gov</a:t>
            </a:r>
            <a:r>
              <a:rPr lang="ja-JP" altLang="en-US" sz="3200" dirty="0">
                <a:latin typeface="Rockwell"/>
                <a:cs typeface="Rockwell"/>
              </a:rPr>
              <a:t>’</a:t>
            </a:r>
            <a:r>
              <a:rPr lang="en-US" sz="3200" dirty="0">
                <a:latin typeface="Rockwell"/>
                <a:cs typeface="Rockwell"/>
              </a:rPr>
              <a:t>t in order to protect state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Rockwell"/>
                <a:cs typeface="Rockwell"/>
              </a:rPr>
              <a:t>The confederation-style </a:t>
            </a:r>
            <a:r>
              <a:rPr lang="en-US" sz="3200" dirty="0" smtClean="0">
                <a:latin typeface="Rockwell"/>
                <a:cs typeface="Rockwell"/>
              </a:rPr>
              <a:t>gov</a:t>
            </a:r>
            <a:r>
              <a:rPr lang="en-US" sz="3200" dirty="0" smtClean="0">
                <a:latin typeface="Rockwell"/>
                <a:cs typeface="Rockwell"/>
              </a:rPr>
              <a:t>’</a:t>
            </a:r>
            <a:r>
              <a:rPr lang="en-US" sz="3200" dirty="0" smtClean="0">
                <a:latin typeface="Rockwell"/>
                <a:cs typeface="Rockwell"/>
              </a:rPr>
              <a:t>t </a:t>
            </a:r>
            <a:r>
              <a:rPr lang="en-US" sz="3200" dirty="0">
                <a:latin typeface="Rockwell"/>
                <a:cs typeface="Rockwell"/>
              </a:rPr>
              <a:t>gave all 13 states 1 vote in a unicameral congress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Rockwell"/>
                <a:cs typeface="Rockwell"/>
              </a:rPr>
              <a:t>There was no national president 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2590800" y="2895600"/>
            <a:ext cx="4648200" cy="990600"/>
          </a:xfrm>
          <a:prstGeom prst="wedgeRectCallout">
            <a:avLst>
              <a:gd name="adj1" fmla="val -1333"/>
              <a:gd name="adj2" fmla="val 10833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</a:rPr>
              <a:t>Each state was treated as a pseudo-nation</a:t>
            </a: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1810036" y="6324599"/>
            <a:ext cx="4953000" cy="533400"/>
          </a:xfrm>
          <a:prstGeom prst="wedgeRectCallout">
            <a:avLst>
              <a:gd name="adj1" fmla="val 35281"/>
              <a:gd name="adj2" fmla="val -102896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Too similar to a monarch</a:t>
            </a:r>
          </a:p>
        </p:txBody>
      </p:sp>
    </p:spTree>
    <p:extLst>
      <p:ext uri="{BB962C8B-B14F-4D97-AF65-F5344CB8AC3E}">
        <p14:creationId xmlns:p14="http://schemas.microsoft.com/office/powerpoint/2010/main" val="37236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 animBg="1"/>
      <p:bldP spid="1167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pic>
        <p:nvPicPr>
          <p:cNvPr id="10243" name="Picture 5" descr="C02-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5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America after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u="sng" dirty="0">
                <a:solidFill>
                  <a:srgbClr val="FFFFFF"/>
                </a:solidFill>
                <a:cs typeface="Times New Roman" charset="0"/>
              </a:rPr>
              <a:t>Local ties remain predominant</a:t>
            </a:r>
            <a:r>
              <a:rPr lang="en-US" sz="3600" b="1" dirty="0">
                <a:solidFill>
                  <a:srgbClr val="FFFFFF"/>
                </a:solidFill>
                <a:cs typeface="Times New Roman" charset="0"/>
              </a:rPr>
              <a:t>.</a:t>
            </a:r>
            <a:endParaRPr lang="en-US" sz="3600" dirty="0">
              <a:solidFill>
                <a:srgbClr val="FFFFFF"/>
              </a:solidFill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cs typeface="Times New Roman" charset="0"/>
              </a:rPr>
              <a:t>Most Americans still consider themselves as citizens of their states, not as Americans.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cs typeface="Times New Roman" charset="0"/>
              </a:rPr>
              <a:t>Belief that the sovereignty of the state was more important than that of the power of the central government.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FFFFFF"/>
                </a:solidFill>
                <a:cs typeface="Times New Roman" charset="0"/>
              </a:rPr>
              <a:t>Would prove to be a problem later.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9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Features of 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14752"/>
              </p:ext>
            </p:extLst>
          </p:nvPr>
        </p:nvGraphicFramePr>
        <p:xfrm>
          <a:off x="118092" y="1417638"/>
          <a:ext cx="8568708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7188200" imgH="3416300" progId="Word.Document.12">
                  <p:embed/>
                </p:oleObj>
              </mc:Choice>
              <mc:Fallback>
                <p:oleObj name="Document" r:id="rId3" imgW="7188200" imgH="341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092" y="1417638"/>
                        <a:ext cx="8568708" cy="544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01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77"/>
            <a:ext cx="7772400" cy="3155027"/>
          </a:xfrm>
        </p:spPr>
        <p:txBody>
          <a:bodyPr>
            <a:normAutofit/>
          </a:bodyPr>
          <a:lstStyle/>
          <a:p>
            <a:r>
              <a:rPr lang="en-US" dirty="0" smtClean="0"/>
              <a:t>Society, Politics, and Economics Under the Articles of 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2362"/>
            <a:ext cx="6400800" cy="1972942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Weaknesses of the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62" y="1981200"/>
            <a:ext cx="8816438" cy="4114800"/>
          </a:xfrm>
        </p:spPr>
        <p:txBody>
          <a:bodyPr>
            <a:normAutofit fontScale="92500" lnSpcReduction="20000"/>
          </a:bodyPr>
          <a:lstStyle/>
          <a:p>
            <a:pPr marL="282575" indent="-280988"/>
            <a:r>
              <a:rPr lang="en-US" dirty="0"/>
              <a:t>Provided a </a:t>
            </a:r>
            <a:r>
              <a:rPr lang="en-US" u="sng" dirty="0" smtClean="0"/>
              <a:t>weak</a:t>
            </a:r>
            <a:r>
              <a:rPr lang="en-US" dirty="0" smtClean="0"/>
              <a:t> </a:t>
            </a:r>
            <a:r>
              <a:rPr lang="en-US" dirty="0"/>
              <a:t>national </a:t>
            </a:r>
            <a:r>
              <a:rPr lang="en-US" dirty="0" smtClean="0"/>
              <a:t>government</a:t>
            </a:r>
          </a:p>
          <a:p>
            <a:pPr marL="282575" indent="-280988"/>
            <a:r>
              <a:rPr lang="en-US" dirty="0" smtClean="0"/>
              <a:t>Congress had no </a:t>
            </a:r>
            <a:r>
              <a:rPr lang="en-US" dirty="0"/>
              <a:t>power to </a:t>
            </a:r>
            <a:r>
              <a:rPr lang="en-US" u="sng" dirty="0" smtClean="0"/>
              <a:t>tax or regulate trade</a:t>
            </a:r>
            <a:r>
              <a:rPr lang="en-US" dirty="0" smtClean="0"/>
              <a:t> between the states</a:t>
            </a:r>
            <a:endParaRPr lang="en-US" u="sng" dirty="0"/>
          </a:p>
          <a:p>
            <a:pPr marL="282575" indent="-280988"/>
            <a:r>
              <a:rPr lang="en-US" dirty="0"/>
              <a:t>Provided for no common </a:t>
            </a:r>
            <a:r>
              <a:rPr lang="en-US" u="sng" dirty="0" smtClean="0"/>
              <a:t>currency </a:t>
            </a:r>
            <a:r>
              <a:rPr lang="en-US" dirty="0" smtClean="0"/>
              <a:t>(money)</a:t>
            </a:r>
          </a:p>
          <a:p>
            <a:pPr marL="282575" indent="-280988"/>
            <a:r>
              <a:rPr lang="en-US" dirty="0" smtClean="0"/>
              <a:t>Gave </a:t>
            </a:r>
            <a:r>
              <a:rPr lang="en-US" dirty="0"/>
              <a:t>each state one </a:t>
            </a:r>
            <a:r>
              <a:rPr lang="en-US" dirty="0" smtClean="0"/>
              <a:t>vote, regardless of </a:t>
            </a:r>
            <a:r>
              <a:rPr lang="en-US" u="sng" dirty="0" smtClean="0"/>
              <a:t>size/pop</a:t>
            </a:r>
            <a:endParaRPr lang="en-US" sz="3600" dirty="0"/>
          </a:p>
          <a:p>
            <a:pPr marL="282575" indent="-280988"/>
            <a:r>
              <a:rPr lang="en-US" dirty="0"/>
              <a:t>Provided for no </a:t>
            </a:r>
            <a:r>
              <a:rPr lang="en-US" u="sng" dirty="0" smtClean="0"/>
              <a:t>executive</a:t>
            </a:r>
            <a:r>
              <a:rPr lang="en-US" dirty="0" smtClean="0"/>
              <a:t> or </a:t>
            </a:r>
            <a:r>
              <a:rPr lang="en-US" u="sng" dirty="0" smtClean="0"/>
              <a:t>judicial</a:t>
            </a:r>
            <a:r>
              <a:rPr lang="en-US" dirty="0" smtClean="0"/>
              <a:t> branches </a:t>
            </a:r>
            <a:r>
              <a:rPr lang="en-US" dirty="0"/>
              <a:t>(no president or national court system)</a:t>
            </a:r>
          </a:p>
        </p:txBody>
      </p:sp>
    </p:spTree>
    <p:extLst>
      <p:ext uri="{BB962C8B-B14F-4D97-AF65-F5344CB8AC3E}">
        <p14:creationId xmlns:p14="http://schemas.microsoft.com/office/powerpoint/2010/main" val="197616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Successes of the Articles of Confederation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6142182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u="sng" dirty="0"/>
              <a:t>Land </a:t>
            </a:r>
            <a:r>
              <a:rPr lang="en-US" sz="2400" b="1" u="sng" dirty="0" smtClean="0"/>
              <a:t>settlement in the Northwest Territory</a:t>
            </a:r>
            <a:r>
              <a:rPr lang="en-US" sz="2400" b="1" dirty="0" smtClean="0"/>
              <a:t> </a:t>
            </a:r>
            <a:r>
              <a:rPr lang="en-US" sz="2400" dirty="0"/>
              <a:t>was the only real success of the </a:t>
            </a:r>
            <a:r>
              <a:rPr lang="en-US" sz="2400" dirty="0" err="1" smtClean="0"/>
              <a:t>AoC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u="sng" dirty="0" smtClean="0"/>
              <a:t>Land </a:t>
            </a:r>
            <a:r>
              <a:rPr lang="en-US" sz="2400" b="1" u="sng" dirty="0"/>
              <a:t>Ordinance of 1785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Since the </a:t>
            </a:r>
            <a:r>
              <a:rPr lang="en-US" sz="2200" dirty="0" err="1" smtClean="0"/>
              <a:t>govt</a:t>
            </a:r>
            <a:r>
              <a:rPr lang="en-US" sz="2200" dirty="0" smtClean="0"/>
              <a:t> could not tax, it needed a source of $$$.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Sold land to settlers west </a:t>
            </a:r>
            <a:r>
              <a:rPr lang="en-US" sz="2200" dirty="0"/>
              <a:t>of the </a:t>
            </a:r>
            <a:r>
              <a:rPr lang="en-US" sz="2200" dirty="0" smtClean="0"/>
              <a:t>Appalachians, used the $$ to run govt.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b="1" u="sng" dirty="0" smtClean="0"/>
              <a:t>Northwest </a:t>
            </a:r>
            <a:r>
              <a:rPr lang="en-US" sz="2400" b="1" u="sng" dirty="0"/>
              <a:t>Ordinance </a:t>
            </a:r>
            <a:r>
              <a:rPr lang="en-US" sz="2400" b="1" u="sng" dirty="0" smtClean="0"/>
              <a:t>- 1787</a:t>
            </a:r>
            <a:endParaRPr lang="en-US" sz="2400" b="1" u="sng" dirty="0"/>
          </a:p>
          <a:p>
            <a:pPr lvl="1">
              <a:lnSpc>
                <a:spcPct val="90000"/>
              </a:lnSpc>
            </a:pPr>
            <a:r>
              <a:rPr lang="en-US" sz="2200" dirty="0"/>
              <a:t>Opened up the Northwestern territories to </a:t>
            </a:r>
            <a:r>
              <a:rPr lang="en-US" sz="2200" dirty="0" smtClean="0"/>
              <a:t>settlement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Established the process for territories to become states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Banned </a:t>
            </a:r>
            <a:r>
              <a:rPr lang="en-US" sz="2200" dirty="0"/>
              <a:t>slavery in those territories and made the Ohio River the dividing line between free and slave states</a:t>
            </a:r>
            <a:r>
              <a:rPr lang="en-US" sz="22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‘No less than 3, no more than 5 new states’</a:t>
            </a:r>
            <a:endParaRPr lang="en-US" sz="2200" dirty="0" smtClean="0"/>
          </a:p>
        </p:txBody>
      </p:sp>
      <p:pic>
        <p:nvPicPr>
          <p:cNvPr id="7175" name="Picture 7" descr="http://www.ohiohistorycentral.org/images/17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2055" t="3703" r="3383" b="5556"/>
          <a:stretch>
            <a:fillRect/>
          </a:stretch>
        </p:blipFill>
        <p:spPr>
          <a:xfrm>
            <a:off x="5943600" y="2362200"/>
            <a:ext cx="3200400" cy="4495800"/>
          </a:xfrm>
          <a:noFill/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139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t="18750" r="50781" b="33333"/>
          <a:stretch>
            <a:fillRect/>
          </a:stretch>
        </p:blipFill>
        <p:spPr bwMode="auto">
          <a:xfrm>
            <a:off x="0" y="0"/>
            <a:ext cx="9144000" cy="6677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 l="7033" t="19753" r="57851" b="34380"/>
          <a:stretch>
            <a:fillRect/>
          </a:stretch>
        </p:blipFill>
        <p:spPr bwMode="auto">
          <a:xfrm>
            <a:off x="1828800" y="381000"/>
            <a:ext cx="6394450" cy="6262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4" cstate="print"/>
          <a:srcRect l="14815" t="18753" r="66383" b="33379"/>
          <a:stretch>
            <a:fillRect/>
          </a:stretch>
        </p:blipFill>
        <p:spPr bwMode="auto">
          <a:xfrm>
            <a:off x="4616450" y="304800"/>
            <a:ext cx="3308350" cy="6318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5" cstate="print"/>
          <a:srcRect l="7813" t="30209" r="76563" b="48958"/>
          <a:stretch>
            <a:fillRect/>
          </a:stretch>
        </p:blipFill>
        <p:spPr bwMode="auto">
          <a:xfrm>
            <a:off x="4267200" y="1524000"/>
            <a:ext cx="2438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6" cstate="print"/>
          <a:srcRect l="3125" t="22917" r="53906" b="33333"/>
          <a:stretch>
            <a:fillRect/>
          </a:stretch>
        </p:blipFill>
        <p:spPr bwMode="auto">
          <a:xfrm>
            <a:off x="228600" y="49213"/>
            <a:ext cx="8915400" cy="680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1081" name="Picture 9"/>
          <p:cNvPicPr>
            <a:picLocks noChangeAspect="1" noChangeArrowheads="1"/>
          </p:cNvPicPr>
          <p:nvPr/>
        </p:nvPicPr>
        <p:blipFill>
          <a:blip r:embed="rId7" cstate="print">
            <a:lum bright="-6000" contrast="12000"/>
          </a:blip>
          <a:srcRect l="5873" r="4079"/>
          <a:stretch>
            <a:fillRect/>
          </a:stretch>
        </p:blipFill>
        <p:spPr bwMode="auto">
          <a:xfrm>
            <a:off x="182880" y="0"/>
            <a:ext cx="8961120" cy="68580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66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2" b="-317"/>
          <a:stretch/>
        </p:blipFill>
        <p:spPr>
          <a:xfrm>
            <a:off x="1048196" y="62753"/>
            <a:ext cx="7072863" cy="6873116"/>
          </a:xfrm>
        </p:spPr>
      </p:pic>
    </p:spTree>
    <p:extLst>
      <p:ext uri="{BB962C8B-B14F-4D97-AF65-F5344CB8AC3E}">
        <p14:creationId xmlns:p14="http://schemas.microsoft.com/office/powerpoint/2010/main" val="425298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Northwest Territory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Significance: Allowed for orderly settlement of western territories.</a:t>
            </a:r>
          </a:p>
          <a:p>
            <a:pPr lvl="1"/>
            <a:r>
              <a:rPr lang="en-US" dirty="0" smtClean="0"/>
              <a:t>Not colonies!</a:t>
            </a:r>
          </a:p>
          <a:p>
            <a:r>
              <a:rPr lang="en-US" dirty="0" smtClean="0"/>
              <a:t>Pros: Outlawed Slavery, allowed for education, created systems for democracy.</a:t>
            </a:r>
          </a:p>
          <a:p>
            <a:r>
              <a:rPr lang="en-US" dirty="0" smtClean="0"/>
              <a:t>Cons: Created a dividing line between slaves and non-slave states, invalidated Native American claims to the land. </a:t>
            </a:r>
          </a:p>
        </p:txBody>
      </p:sp>
    </p:spTree>
    <p:extLst>
      <p:ext uri="{BB962C8B-B14F-4D97-AF65-F5344CB8AC3E}">
        <p14:creationId xmlns:p14="http://schemas.microsoft.com/office/powerpoint/2010/main" val="382166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The New Nation’s $$$ Problems…</a:t>
            </a:r>
            <a:br>
              <a:rPr lang="en-US" sz="3200" b="1" dirty="0" smtClean="0">
                <a:latin typeface="+mn-lt"/>
              </a:rPr>
            </a:br>
            <a:r>
              <a:rPr lang="en-US" sz="3200" b="1" dirty="0" smtClean="0">
                <a:latin typeface="+mn-lt"/>
              </a:rPr>
              <a:t>Too much for the Articles </a:t>
            </a:r>
            <a:r>
              <a:rPr lang="en-US" sz="3200" b="1" dirty="0">
                <a:latin typeface="+mn-lt"/>
              </a:rPr>
              <a:t>of </a:t>
            </a:r>
            <a:r>
              <a:rPr lang="en-US" sz="3200" b="1" dirty="0" smtClean="0">
                <a:latin typeface="+mn-lt"/>
              </a:rPr>
              <a:t>Confederation?</a:t>
            </a:r>
            <a:endParaRPr lang="en-US" sz="3200" b="1" dirty="0">
              <a:latin typeface="+mn-lt"/>
            </a:endParaRPr>
          </a:p>
        </p:txBody>
      </p:sp>
      <p:pic>
        <p:nvPicPr>
          <p:cNvPr id="8218" name="Picture 26" descr="http://upload.wikimedia.org/wikipedia/en/thumb/b/b3/Surrender_of_Detroit.jpg/300px-Surrender_of_Detroit.jpg">
            <a:hlinkClick r:id="rId2" tooltip="Surrender of Detroit.jpg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038600"/>
            <a:ext cx="2667000" cy="2819400"/>
          </a:xfrm>
          <a:ln w="19050">
            <a:solidFill>
              <a:srgbClr val="000000"/>
            </a:solidFill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600200"/>
            <a:ext cx="63246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Foreign </a:t>
            </a:r>
            <a:r>
              <a:rPr lang="en-US" sz="2400" b="1" dirty="0"/>
              <a:t>debt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nation owed 190 million dollars to foreign countries for their assistance during the war</a:t>
            </a:r>
            <a:r>
              <a:rPr lang="en-US" sz="2000" dirty="0" smtClean="0"/>
              <a:t>. How to pay it back? 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Foreign </a:t>
            </a:r>
            <a:r>
              <a:rPr lang="en-US" sz="2400" b="1" dirty="0"/>
              <a:t>Relations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Because the U.S. owed money to </a:t>
            </a:r>
            <a:r>
              <a:rPr lang="en-US" sz="2000" dirty="0" smtClean="0"/>
              <a:t>Loyalists </a:t>
            </a:r>
            <a:r>
              <a:rPr lang="en-US" sz="2000" dirty="0"/>
              <a:t>for property damage and were in debt to British merchants, </a:t>
            </a:r>
            <a:r>
              <a:rPr lang="en-US" sz="2000" b="1" dirty="0"/>
              <a:t>Britain stationed troops and built forts in the Great Lakes area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Spain closed </a:t>
            </a:r>
            <a:r>
              <a:rPr lang="en-US" sz="2000" b="1" dirty="0" smtClean="0"/>
              <a:t>the </a:t>
            </a:r>
            <a:r>
              <a:rPr lang="en-US" sz="2000" b="1" dirty="0"/>
              <a:t>Mississippi River </a:t>
            </a:r>
            <a:r>
              <a:rPr lang="en-US" sz="2000" b="1" dirty="0" smtClean="0"/>
              <a:t>to US trade </a:t>
            </a:r>
            <a:r>
              <a:rPr lang="en-US" sz="2000" dirty="0" smtClean="0"/>
              <a:t>because the U.S. government owed Spain money.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State Debts and Economic Recession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Shays’ Rebellion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325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Rockwell"/>
                <a:cs typeface="Rockwell"/>
              </a:rPr>
              <a:t>U.S. Trade with Britain, 1783-1789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8549" r="2727" b="8327"/>
          <a:stretch>
            <a:fillRect/>
          </a:stretch>
        </p:blipFill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Line 5"/>
          <p:cNvSpPr>
            <a:spLocks noChangeShapeType="1"/>
          </p:cNvSpPr>
          <p:nvPr/>
        </p:nvSpPr>
        <p:spPr bwMode="auto">
          <a:xfrm>
            <a:off x="2590800" y="1295400"/>
            <a:ext cx="0" cy="3200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2667000" y="3276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US" sz="2800">
                <a:solidFill>
                  <a:schemeClr val="folHlink"/>
                </a:solidFill>
                <a:latin typeface="Calibri" charset="0"/>
                <a:cs typeface="Calibri" charset="0"/>
              </a:rPr>
              <a:t>Debt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706438"/>
            <a:ext cx="3784600" cy="148553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  <a:t>America could not </a:t>
            </a:r>
            <a:br>
              <a:rPr lang="en-US" sz="28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  <a:t>pay off debts from </a:t>
            </a:r>
            <a:br>
              <a:rPr lang="en-US" sz="28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ea typeface="+mn-ea"/>
                <a:cs typeface="Rockwell"/>
              </a:rPr>
              <a:t>the Revolutionary War</a:t>
            </a:r>
            <a:endParaRPr lang="en-US" sz="2800" i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/>
              <a:ea typeface="+mn-ea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7407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9" grpId="0" animBg="1"/>
      <p:bldP spid="159750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 smtClean="0">
                <a:solidFill>
                  <a:srgbClr val="FFFFFF"/>
                </a:solidFill>
                <a:latin typeface="Rockwell"/>
              </a:rPr>
              <a:t>Shays’ Rebellion </a:t>
            </a:r>
            <a:r>
              <a:rPr lang="en-US" sz="3600" u="sng" dirty="0">
                <a:solidFill>
                  <a:srgbClr val="FFFFFF"/>
                </a:solidFill>
                <a:latin typeface="Rockwell"/>
              </a:rPr>
              <a:t>(1786-1787)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085273"/>
            <a:ext cx="4343400" cy="5772727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</a:rPr>
              <a:t>Tensions rise</a:t>
            </a:r>
          </a:p>
          <a:p>
            <a:pPr lvl="1" eaLnBrk="1" hangingPunct="1"/>
            <a:r>
              <a:rPr lang="en-US" dirty="0">
                <a:latin typeface="Rockwell"/>
              </a:rPr>
              <a:t>Jay-</a:t>
            </a:r>
            <a:r>
              <a:rPr lang="en-US" dirty="0" err="1">
                <a:latin typeface="Rockwell"/>
              </a:rPr>
              <a:t>Gardoqui</a:t>
            </a:r>
            <a:r>
              <a:rPr lang="en-US" dirty="0">
                <a:latin typeface="Rockwell"/>
              </a:rPr>
              <a:t> Treaty</a:t>
            </a:r>
          </a:p>
          <a:p>
            <a:pPr lvl="2" eaLnBrk="1" hangingPunct="1"/>
            <a:r>
              <a:rPr lang="en-US" dirty="0" smtClean="0">
                <a:latin typeface="Rockwell"/>
              </a:rPr>
              <a:t>Spain</a:t>
            </a:r>
            <a:r>
              <a:rPr lang="en-US" dirty="0" smtClean="0">
                <a:latin typeface="Rockwell"/>
              </a:rPr>
              <a:t>’</a:t>
            </a:r>
            <a:r>
              <a:rPr lang="en-US" dirty="0" smtClean="0">
                <a:latin typeface="Rockwell"/>
              </a:rPr>
              <a:t>s </a:t>
            </a:r>
            <a:r>
              <a:rPr lang="en-US" dirty="0">
                <a:latin typeface="Rockwell"/>
              </a:rPr>
              <a:t>rights to Mississippi River</a:t>
            </a:r>
          </a:p>
          <a:p>
            <a:pPr lvl="1" eaLnBrk="1" hangingPunct="1"/>
            <a:r>
              <a:rPr lang="en-US" dirty="0">
                <a:latin typeface="Rockwell"/>
              </a:rPr>
              <a:t>New </a:t>
            </a:r>
            <a:r>
              <a:rPr lang="en-US" dirty="0" smtClean="0">
                <a:latin typeface="Rockwell"/>
              </a:rPr>
              <a:t>England’s </a:t>
            </a:r>
            <a:r>
              <a:rPr lang="en-US" dirty="0">
                <a:latin typeface="Rockwell"/>
              </a:rPr>
              <a:t>depression</a:t>
            </a:r>
          </a:p>
          <a:p>
            <a:pPr lvl="1" eaLnBrk="1" hangingPunct="1"/>
            <a:r>
              <a:rPr lang="en-US" dirty="0">
                <a:latin typeface="Rockwell"/>
              </a:rPr>
              <a:t>Mercantilist policies</a:t>
            </a:r>
          </a:p>
          <a:p>
            <a:pPr lvl="1" eaLnBrk="1" hangingPunct="1"/>
            <a:r>
              <a:rPr lang="en-US" dirty="0">
                <a:latin typeface="Rockwell"/>
              </a:rPr>
              <a:t>Foreign manufacturing competition</a:t>
            </a:r>
          </a:p>
          <a:p>
            <a:pPr lvl="1" eaLnBrk="1" hangingPunct="1"/>
            <a:r>
              <a:rPr lang="en-US" dirty="0">
                <a:latin typeface="Rockwell"/>
              </a:rPr>
              <a:t>States refusing/unable to pay debts</a:t>
            </a:r>
          </a:p>
          <a:p>
            <a:pPr lvl="1" eaLnBrk="1" hangingPunct="1"/>
            <a:r>
              <a:rPr lang="en-US" dirty="0">
                <a:latin typeface="Rockwell"/>
              </a:rPr>
              <a:t>Weak defenses</a:t>
            </a:r>
          </a:p>
        </p:txBody>
      </p:sp>
      <p:sp>
        <p:nvSpPr>
          <p:cNvPr id="4403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343400" y="914400"/>
            <a:ext cx="48006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</a:rPr>
              <a:t>Massachusetts farmers in serious debt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Held meetings protesting </a:t>
            </a:r>
            <a:r>
              <a:rPr lang="ja-JP" altLang="en-US" sz="1600" dirty="0">
                <a:latin typeface="Rockwell"/>
              </a:rPr>
              <a:t>“</a:t>
            </a:r>
            <a:r>
              <a:rPr lang="en-US" sz="1600" dirty="0">
                <a:latin typeface="Rockwell"/>
              </a:rPr>
              <a:t>tyrannical Mass. government</a:t>
            </a:r>
            <a:r>
              <a:rPr lang="ja-JP" altLang="en-US" sz="1600" dirty="0">
                <a:latin typeface="Rockwell"/>
              </a:rPr>
              <a:t>”</a:t>
            </a:r>
            <a:endParaRPr lang="en-US" sz="1600" dirty="0">
              <a:latin typeface="Rockwel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</a:rPr>
              <a:t>Daniel Shays led 2,000 men to shut down western courts to avoid foreclosures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Rockwell"/>
              </a:rPr>
              <a:t>Virtual civil war in Massachusetts led to Annapolis Convention</a:t>
            </a:r>
          </a:p>
        </p:txBody>
      </p:sp>
      <p:pic>
        <p:nvPicPr>
          <p:cNvPr id="24580" name="Picture 4" descr="Sh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13163"/>
            <a:ext cx="41910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8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How to Fix This?</a:t>
            </a:r>
            <a:endParaRPr lang="en-US" b="1" dirty="0">
              <a:latin typeface="+mn-lt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91440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 delegation meeting was called at Annapolis to discuss the weaknesses of the Articles.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Only 12 delegates from 5 states showed up and nothing was accomplished.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failure of the Annapolis Convention prompted Alexander Hamilton to call for another convention to be held in </a:t>
            </a:r>
            <a:r>
              <a:rPr lang="en-US" sz="2400" b="1" dirty="0" smtClean="0"/>
              <a:t>Philadelphia</a:t>
            </a:r>
            <a:r>
              <a:rPr lang="en-US" sz="2400" dirty="0" smtClean="0"/>
              <a:t> in </a:t>
            </a:r>
            <a:r>
              <a:rPr lang="en-US" sz="2400" b="1" dirty="0" smtClean="0"/>
              <a:t>1787</a:t>
            </a:r>
            <a:r>
              <a:rPr lang="en-US" sz="2400" dirty="0" smtClean="0"/>
              <a:t> to discuss amending the Articles.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(This </a:t>
            </a:r>
            <a:r>
              <a:rPr lang="en-US" sz="2000" dirty="0"/>
              <a:t>convention would lead to the writing and signing of the Constitution</a:t>
            </a:r>
            <a:r>
              <a:rPr lang="en-US" sz="2000" dirty="0" smtClean="0"/>
              <a:t>.)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039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</a:rPr>
              <a:t>Toward a Constitution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838200"/>
            <a:ext cx="4495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Rockwell"/>
              </a:rPr>
              <a:t>Annapolis Convention (1786)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After a meeting run by Washington, delegates from five states meet in Maryland to discuss interstate commerce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Decide to reform Articles with other delegates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Rockwell"/>
              </a:rPr>
              <a:t>Constitutional Convention at Philadelphia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All states but Rhode Island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Held in secrecy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Common nationalist viewpoint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Reform Articles or devise new government altogether?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Rockwell"/>
              </a:rPr>
              <a:t>The Delegates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55 total delegates; all white males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Mostly wealthy, middle-aged, professional (especially lawyers or politicians)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19 delegates owned slaves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>
                <a:latin typeface="Rockwell"/>
              </a:rPr>
              <a:t>George Washington, Alexander Hamilton, James Madison, Benjamin Franklin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9113" y="914400"/>
            <a:ext cx="4741862" cy="2819400"/>
          </a:xfrm>
        </p:spPr>
      </p:pic>
    </p:spTree>
    <p:extLst>
      <p:ext uri="{BB962C8B-B14F-4D97-AF65-F5344CB8AC3E}">
        <p14:creationId xmlns:p14="http://schemas.microsoft.com/office/powerpoint/2010/main" val="17436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extent to which the Articles of Confederation provided an effective system of governance in the new United States during and after the Revolutionary War.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Evaluate the extent to which the Articles of Confederation provided an effective system of governance in the new United States during and after the Revolutionary War.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2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3.2.II.B-</a:t>
            </a:r>
          </a:p>
          <a:p>
            <a:pPr lvl="1"/>
            <a:r>
              <a:rPr lang="en-US" dirty="0" smtClean="0"/>
              <a:t>The Articles of Confederation unified the newly independent states, creating a central government with limited power. After the Revolution, difficulties over international trade, finances, interstate commerce, foreign relations, and internal unrest led </a:t>
            </a:r>
            <a:r>
              <a:rPr lang="en-US" smtClean="0"/>
              <a:t>to calls </a:t>
            </a:r>
            <a:r>
              <a:rPr lang="en-US" dirty="0" smtClean="0"/>
              <a:t>for a stronger central government.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 will evaluate the effectiveness of the Articles of Confederation as a system of government by writing a contextualization/thesis statement to be measured on the College Board rubric for writing.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4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The war is over, now what?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1582957"/>
            <a:ext cx="7583488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en-US" sz="3000" dirty="0" smtClean="0"/>
              <a:t>“Which one of us should be the rulers?”</a:t>
            </a:r>
          </a:p>
          <a:p>
            <a:pPr marL="0" indent="0" algn="ctr">
              <a:buNone/>
            </a:pPr>
            <a:r>
              <a:rPr lang="en-US" sz="3000" dirty="0" smtClean="0"/>
              <a:t>-Philadelphia newspaper during the war</a:t>
            </a:r>
            <a:endParaRPr kumimoji="0" lang="en-US" sz="3000" dirty="0"/>
          </a:p>
        </p:txBody>
      </p:sp>
    </p:spTree>
    <p:extLst>
      <p:ext uri="{BB962C8B-B14F-4D97-AF65-F5344CB8AC3E}">
        <p14:creationId xmlns:p14="http://schemas.microsoft.com/office/powerpoint/2010/main" val="2928837518"/>
      </p:ext>
    </p:extLst>
  </p:cSld>
  <p:clrMapOvr>
    <a:masterClrMapping/>
  </p:clrMapOvr>
  <p:transition xmlns:p14="http://schemas.microsoft.com/office/powerpoint/2010/main" spd="slow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2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u="sng" dirty="0">
                <a:latin typeface="Rockwell"/>
                <a:cs typeface="Rockwell"/>
              </a:rPr>
              <a:t>Changes to American Society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600" dirty="0">
                <a:latin typeface="Rockwell"/>
                <a:cs typeface="Rockwell"/>
              </a:rPr>
              <a:t>The American Revolution led to unintended social changes by forcing many Americans to question the meaning of </a:t>
            </a:r>
            <a:r>
              <a:rPr lang="ja-JP" altLang="en-US" sz="3600" dirty="0">
                <a:latin typeface="Rockwell"/>
                <a:cs typeface="Rockwell"/>
              </a:rPr>
              <a:t>“</a:t>
            </a:r>
            <a:r>
              <a:rPr lang="en-US" sz="3600" dirty="0">
                <a:latin typeface="Rockwell"/>
                <a:cs typeface="Rockwell"/>
              </a:rPr>
              <a:t>equality</a:t>
            </a:r>
            <a:r>
              <a:rPr lang="ja-JP" altLang="en-US" sz="3600" dirty="0">
                <a:latin typeface="Rockwell"/>
                <a:cs typeface="Rockwell"/>
              </a:rPr>
              <a:t>”</a:t>
            </a:r>
            <a:endParaRPr lang="en-US" sz="3600" dirty="0">
              <a:latin typeface="Rockwell"/>
              <a:cs typeface="Rockwell"/>
            </a:endParaRP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Many wanted to eliminate the idea of an American </a:t>
            </a:r>
            <a:r>
              <a:rPr lang="en-US" sz="3200" i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Rockwell"/>
                <a:cs typeface="Rockwell"/>
              </a:rPr>
              <a:t>aristocracy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Fighting British tyranny made slavery seem hypocritical; Abolitionist sentiment grew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>
                <a:latin typeface="Rockwell"/>
                <a:cs typeface="Rockwell"/>
              </a:rPr>
              <a:t>Women gained increased status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152400" y="1295400"/>
            <a:ext cx="8839200" cy="990600"/>
          </a:xfrm>
          <a:prstGeom prst="wedgeRectCallout">
            <a:avLst>
              <a:gd name="adj1" fmla="val 40301"/>
              <a:gd name="adj2" fmla="val 220352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Many states lowered property qualifications to vote; but none offered </a:t>
            </a:r>
            <a:r>
              <a:rPr lang="en-US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"/>
                <a:cs typeface="Rockwell"/>
              </a:rPr>
              <a:t>universal male suffrage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28600" y="1295400"/>
            <a:ext cx="8686800" cy="990600"/>
          </a:xfrm>
          <a:prstGeom prst="wedgeRectCallout">
            <a:avLst>
              <a:gd name="adj1" fmla="val -22278"/>
              <a:gd name="adj2" fmla="val 332532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Rockwell"/>
                <a:ea typeface="+mn-ea"/>
                <a:cs typeface="Rockwell"/>
              </a:rPr>
              <a:t>Franklin, Jay, Hamilton founded abolition societies; Washington </a:t>
            </a:r>
            <a:r>
              <a:rPr lang="en-US" sz="2800" u="sng" dirty="0">
                <a:solidFill>
                  <a:schemeClr val="bg1"/>
                </a:solidFill>
                <a:latin typeface="Rockwell"/>
                <a:ea typeface="+mn-ea"/>
                <a:cs typeface="Rockwell"/>
              </a:rPr>
              <a:t>manumitted</a:t>
            </a:r>
            <a:r>
              <a:rPr lang="en-US" sz="2800" dirty="0">
                <a:solidFill>
                  <a:schemeClr val="bg1"/>
                </a:solidFill>
                <a:latin typeface="Rockwell"/>
                <a:ea typeface="+mn-ea"/>
                <a:cs typeface="Rockwell"/>
              </a:rPr>
              <a:t> his slaves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286000" y="2438400"/>
            <a:ext cx="6172200" cy="533400"/>
          </a:xfrm>
          <a:prstGeom prst="wedgeRectCallout">
            <a:avLst>
              <a:gd name="adj1" fmla="val -42671"/>
              <a:gd name="adj2" fmla="val 441370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VT, PA, MA abolished slavery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57200" y="5404876"/>
            <a:ext cx="8458200" cy="609600"/>
          </a:xfrm>
          <a:prstGeom prst="wedgeRectCallout">
            <a:avLst>
              <a:gd name="adj1" fmla="val 35252"/>
              <a:gd name="adj2" fmla="val -371266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Most states clearly separated church &amp; state</a:t>
            </a: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381000" y="152400"/>
            <a:ext cx="6629400" cy="990600"/>
          </a:xfrm>
          <a:prstGeom prst="wedgeRectCallout">
            <a:avLst>
              <a:gd name="adj1" fmla="val -17958"/>
              <a:gd name="adj2" fmla="val 450963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Blacks demanded the right to freedom in petitions &amp; lawsuits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609600" y="3657600"/>
            <a:ext cx="7543800" cy="1066800"/>
          </a:xfrm>
          <a:prstGeom prst="wedgeRectCallout">
            <a:avLst>
              <a:gd name="adj1" fmla="val -18181"/>
              <a:gd name="adj2" fmla="val 19940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ja-JP" altLang="en-US" sz="2800">
                <a:solidFill>
                  <a:schemeClr val="bg1"/>
                </a:solidFill>
                <a:latin typeface="Rockwell"/>
                <a:cs typeface="Rockwell"/>
              </a:rPr>
              <a:t>“</a:t>
            </a:r>
            <a:r>
              <a:rPr lang="en-US" sz="2800" i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ckwell"/>
                <a:cs typeface="Rockwell"/>
              </a:rPr>
              <a:t>Republican Motherhood</a:t>
            </a:r>
            <a:r>
              <a:rPr lang="ja-JP" altLang="en-US" sz="2800">
                <a:solidFill>
                  <a:schemeClr val="bg1"/>
                </a:solidFill>
                <a:latin typeface="Rockwell"/>
                <a:cs typeface="Rockwell"/>
              </a:rPr>
              <a:t>”</a:t>
            </a:r>
            <a:r>
              <a:rPr lang="en-US" sz="2800">
                <a:solidFill>
                  <a:schemeClr val="bg1"/>
                </a:solidFill>
                <a:latin typeface="Rockwell"/>
                <a:cs typeface="Rockwell"/>
              </a:rPr>
              <a:t>—mothers should instill virtue in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189940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16" grpId="0" animBg="1"/>
      <p:bldP spid="17" grpId="0" animBg="1"/>
      <p:bldP spid="15" grpId="0" animBg="1"/>
      <p:bldP spid="2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629" y="0"/>
            <a:ext cx="8556771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>
                <a:latin typeface="Rockwell"/>
                <a:cs typeface="Rockwell"/>
              </a:rPr>
              <a:t>Forming New Governments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When</a:t>
            </a:r>
            <a:r>
              <a:rPr lang="en-US" sz="3500" dirty="0">
                <a:latin typeface="Rockwell"/>
                <a:cs typeface="Rockwell"/>
              </a:rPr>
              <a:t> </a:t>
            </a:r>
            <a:r>
              <a:rPr lang="en-US" dirty="0">
                <a:latin typeface="Rockwell"/>
                <a:cs typeface="Rockwell"/>
              </a:rPr>
              <a:t>independence</a:t>
            </a:r>
            <a:r>
              <a:rPr lang="en-US" sz="3500" dirty="0">
                <a:latin typeface="Rockwell"/>
                <a:cs typeface="Rockwell"/>
              </a:rPr>
              <a:t> </a:t>
            </a:r>
            <a:r>
              <a:rPr lang="en-US" dirty="0">
                <a:latin typeface="Rockwell"/>
                <a:cs typeface="Rockwell"/>
              </a:rPr>
              <a:t>was</a:t>
            </a:r>
            <a:r>
              <a:rPr lang="en-US" sz="3500" dirty="0">
                <a:latin typeface="Rockwell"/>
                <a:cs typeface="Rockwell"/>
              </a:rPr>
              <a:t> </a:t>
            </a:r>
            <a:r>
              <a:rPr lang="en-US" dirty="0">
                <a:latin typeface="Rockwell"/>
                <a:cs typeface="Rockwell"/>
              </a:rPr>
              <a:t>declared from England in 1776, colonists considered themselves a new nation &amp; needed a new </a:t>
            </a:r>
            <a:r>
              <a:rPr lang="en-US" dirty="0" err="1">
                <a:latin typeface="Rockwell"/>
                <a:cs typeface="Rockwell"/>
              </a:rPr>
              <a:t>gov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Colonies became individually sovereign </a:t>
            </a:r>
            <a:r>
              <a:rPr lang="en-US" i="1" u="sng" dirty="0">
                <a:latin typeface="Rockwell"/>
                <a:cs typeface="Rockwell"/>
              </a:rPr>
              <a:t>states</a:t>
            </a:r>
            <a:r>
              <a:rPr lang="en-US" dirty="0">
                <a:latin typeface="Rockwell"/>
                <a:cs typeface="Rockwell"/>
              </a:rPr>
              <a:t> governed by written state constitutions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A </a:t>
            </a:r>
            <a:r>
              <a:rPr lang="en-US" i="1" u="sng" dirty="0">
                <a:latin typeface="Rockwell"/>
                <a:cs typeface="Rockwell"/>
              </a:rPr>
              <a:t>national </a:t>
            </a:r>
            <a:r>
              <a:rPr lang="en-US" i="1" u="sng" dirty="0" err="1">
                <a:latin typeface="Rockwell"/>
                <a:cs typeface="Rockwell"/>
              </a:rPr>
              <a:t>gov</a:t>
            </a:r>
            <a:r>
              <a:rPr lang="ja-JP" altLang="en-US" i="1" u="sng" dirty="0">
                <a:latin typeface="Rockwell"/>
                <a:cs typeface="Rockwell"/>
              </a:rPr>
              <a:t>’</a:t>
            </a:r>
            <a:r>
              <a:rPr lang="en-US" i="1" u="sng" dirty="0">
                <a:latin typeface="Rockwell"/>
                <a:cs typeface="Rockwell"/>
              </a:rPr>
              <a:t>t</a:t>
            </a:r>
            <a:r>
              <a:rPr lang="en-US" dirty="0">
                <a:latin typeface="Rockwell"/>
                <a:cs typeface="Rockwell"/>
              </a:rPr>
              <a:t> was needed to provide basic services like sign treaties &amp; develop a military</a:t>
            </a:r>
          </a:p>
        </p:txBody>
      </p:sp>
      <p:sp>
        <p:nvSpPr>
          <p:cNvPr id="143366" name="AutoShape 6"/>
          <p:cNvSpPr>
            <a:spLocks noChangeArrowheads="1"/>
          </p:cNvSpPr>
          <p:nvPr/>
        </p:nvSpPr>
        <p:spPr bwMode="auto">
          <a:xfrm>
            <a:off x="685800" y="5102915"/>
            <a:ext cx="8153400" cy="1448441"/>
          </a:xfrm>
          <a:prstGeom prst="wedgeRectCallout">
            <a:avLst>
              <a:gd name="adj1" fmla="val 10671"/>
              <a:gd name="adj2" fmla="val -126333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In 1776, the American Revolution has just started; The colonists did not wait to gain British recognition of their independence before creating new governments! </a:t>
            </a:r>
          </a:p>
        </p:txBody>
      </p:sp>
    </p:spTree>
    <p:extLst>
      <p:ext uri="{BB962C8B-B14F-4D97-AF65-F5344CB8AC3E}">
        <p14:creationId xmlns:p14="http://schemas.microsoft.com/office/powerpoint/2010/main" val="42283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298</TotalTime>
  <Words>1404</Words>
  <Application>Microsoft Macintosh PowerPoint</Application>
  <PresentationFormat>On-screen Show (4:3)</PresentationFormat>
  <Paragraphs>156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Theme</vt:lpstr>
      <vt:lpstr>Document</vt:lpstr>
      <vt:lpstr>Do Now</vt:lpstr>
      <vt:lpstr>Society, Politics, and Economics Under the Articles of Confederation</vt:lpstr>
      <vt:lpstr>AP Prompt</vt:lpstr>
      <vt:lpstr>Key Concepts</vt:lpstr>
      <vt:lpstr>Objective</vt:lpstr>
      <vt:lpstr>The war is over, now what?</vt:lpstr>
      <vt:lpstr>PowerPoint Presentation</vt:lpstr>
      <vt:lpstr>Changes to American Society </vt:lpstr>
      <vt:lpstr>Forming New Governments</vt:lpstr>
      <vt:lpstr>States Constitutions</vt:lpstr>
      <vt:lpstr>Pennsylvania </vt:lpstr>
      <vt:lpstr>Thoughts on Government-Adams</vt:lpstr>
      <vt:lpstr>Text Analysis</vt:lpstr>
      <vt:lpstr>Defining Republican Culture </vt:lpstr>
      <vt:lpstr>Articles of Confederation</vt:lpstr>
      <vt:lpstr>Articles of Confederation</vt:lpstr>
      <vt:lpstr>PowerPoint Presentation</vt:lpstr>
      <vt:lpstr>America after the Revolution</vt:lpstr>
      <vt:lpstr>Major Features of the Articles</vt:lpstr>
      <vt:lpstr>Weaknesses of the Articles</vt:lpstr>
      <vt:lpstr>Successes of the Articles of Confederation</vt:lpstr>
      <vt:lpstr>PowerPoint Presentation</vt:lpstr>
      <vt:lpstr>PowerPoint Presentation</vt:lpstr>
      <vt:lpstr>Northwest Territory Legislation</vt:lpstr>
      <vt:lpstr>The New Nation’s $$$ Problems… Too much for the Articles of Confederation?</vt:lpstr>
      <vt:lpstr>PowerPoint Presentation</vt:lpstr>
      <vt:lpstr>Shays’ Rebellion (1786-1787)</vt:lpstr>
      <vt:lpstr>How to Fix This?</vt:lpstr>
      <vt:lpstr>Toward a Constitution</vt:lpstr>
      <vt:lpstr>AP Prompt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25</cp:revision>
  <dcterms:created xsi:type="dcterms:W3CDTF">2018-05-15T21:37:39Z</dcterms:created>
  <dcterms:modified xsi:type="dcterms:W3CDTF">2018-09-05T17:51:34Z</dcterms:modified>
</cp:coreProperties>
</file>