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7"/>
  </p:notesMasterIdLst>
  <p:sldIdLst>
    <p:sldId id="300" r:id="rId3"/>
    <p:sldId id="273" r:id="rId4"/>
    <p:sldId id="256" r:id="rId5"/>
    <p:sldId id="294" r:id="rId6"/>
    <p:sldId id="295" r:id="rId7"/>
    <p:sldId id="296" r:id="rId8"/>
    <p:sldId id="297" r:id="rId9"/>
    <p:sldId id="299" r:id="rId10"/>
    <p:sldId id="298" r:id="rId11"/>
    <p:sldId id="287" r:id="rId12"/>
    <p:sldId id="258" r:id="rId13"/>
    <p:sldId id="259" r:id="rId14"/>
    <p:sldId id="261" r:id="rId15"/>
    <p:sldId id="274" r:id="rId16"/>
    <p:sldId id="262" r:id="rId17"/>
    <p:sldId id="275" r:id="rId18"/>
    <p:sldId id="276" r:id="rId19"/>
    <p:sldId id="277" r:id="rId20"/>
    <p:sldId id="263" r:id="rId21"/>
    <p:sldId id="264" r:id="rId22"/>
    <p:sldId id="267" r:id="rId23"/>
    <p:sldId id="278" r:id="rId24"/>
    <p:sldId id="279" r:id="rId25"/>
    <p:sldId id="281" r:id="rId26"/>
    <p:sldId id="280" r:id="rId27"/>
    <p:sldId id="282" r:id="rId28"/>
    <p:sldId id="283" r:id="rId29"/>
    <p:sldId id="284" r:id="rId30"/>
    <p:sldId id="288" r:id="rId31"/>
    <p:sldId id="289" r:id="rId32"/>
    <p:sldId id="290" r:id="rId33"/>
    <p:sldId id="291" r:id="rId34"/>
    <p:sldId id="286" r:id="rId35"/>
    <p:sldId id="26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94" autoAdjust="0"/>
  </p:normalViewPr>
  <p:slideViewPr>
    <p:cSldViewPr snapToGrid="0" snapToObjects="1">
      <p:cViewPr varScale="1">
        <p:scale>
          <a:sx n="46" d="100"/>
          <a:sy n="46" d="100"/>
        </p:scale>
        <p:origin x="-15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0A7CF-E141-AB43-8783-59D0845EB980}" type="datetimeFigureOut">
              <a:rPr lang="en-US" smtClean="0"/>
              <a:t>2/15/17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18B54-A8AF-B34D-9CF6-8094D21EE579}" type="slidenum">
              <a:rPr lang="en-US" smtClean="0"/>
              <a:t>‹#›</a:t>
            </a:fld>
            <a:endParaRPr lang="en-US"/>
          </a:p>
        </p:txBody>
      </p:sp>
    </p:spTree>
    <p:extLst>
      <p:ext uri="{BB962C8B-B14F-4D97-AF65-F5344CB8AC3E}">
        <p14:creationId xmlns:p14="http://schemas.microsoft.com/office/powerpoint/2010/main" val="10692683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91433819-677E-3F45-8332-99A4D1881BF4}" type="slidenum">
              <a:rPr lang="en-US" sz="1200"/>
              <a:pPr eaLnBrk="1" hangingPunct="1"/>
              <a:t>4</a:t>
            </a:fld>
            <a:endParaRPr lang="en-US" sz="1200"/>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en-US"/>
          </a:p>
        </p:txBody>
      </p:sp>
      <p:sp>
        <p:nvSpPr>
          <p:cNvPr id="1126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ln/>
        </p:spPr>
        <p:txBody>
          <a:bodyPr/>
          <a:lstStyle/>
          <a:p>
            <a:endParaRPr lang="en-US"/>
          </a:p>
        </p:txBody>
      </p:sp>
      <p:sp>
        <p:nvSpPr>
          <p:cNvPr id="5529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6105E152-85EF-5149-BC59-C47BE794CED7}" type="slidenum">
              <a:rPr lang="en-US" sz="1200"/>
              <a:pPr eaLnBrk="1" hangingPunct="1"/>
              <a:t>5</a:t>
            </a:fld>
            <a:endParaRPr lang="en-US" sz="1200"/>
          </a:p>
        </p:txBody>
      </p:sp>
      <p:sp>
        <p:nvSpPr>
          <p:cNvPr id="159747" name="Rectangle 2"/>
          <p:cNvSpPr>
            <a:spLocks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90434FE5-4698-9B47-9C4F-AE79A24C3041}" type="slidenum">
              <a:rPr lang="en-US" sz="1200"/>
              <a:pPr eaLnBrk="1" hangingPunct="1"/>
              <a:t>6</a:t>
            </a:fld>
            <a:endParaRPr lang="en-US" sz="1200"/>
          </a:p>
        </p:txBody>
      </p:sp>
      <p:sp>
        <p:nvSpPr>
          <p:cNvPr id="162819" name="Rectangle 2"/>
          <p:cNvSpPr>
            <a:spLocks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9C715A20-1276-8B4D-B1FD-9B366AA1D8D1}" type="slidenum">
              <a:rPr lang="en-US" sz="1200"/>
              <a:pPr eaLnBrk="1" hangingPunct="1"/>
              <a:t>7</a:t>
            </a:fld>
            <a:endParaRPr lang="en-US" sz="1200"/>
          </a:p>
        </p:txBody>
      </p:sp>
      <p:sp>
        <p:nvSpPr>
          <p:cNvPr id="182275" name="Rectangle 2"/>
          <p:cNvSpPr>
            <a:spLocks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6263BA82-40C2-C946-9C7C-C423F518EC65}" type="slidenum">
              <a:rPr lang="en-US" sz="1200"/>
              <a:pPr eaLnBrk="1" hangingPunct="1"/>
              <a:t>9</a:t>
            </a:fld>
            <a:endParaRPr lang="en-US" sz="1200"/>
          </a:p>
        </p:txBody>
      </p:sp>
      <p:sp>
        <p:nvSpPr>
          <p:cNvPr id="183299" name="Rectangle 2"/>
          <p:cNvSpPr>
            <a:spLocks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sldNum" idx="12"/>
          </p:nvPr>
        </p:nvSpPr>
        <p:spPr>
          <a:xfrm>
            <a:off x="3884415" y="8685891"/>
            <a:ext cx="2972095" cy="456595"/>
          </a:xfrm>
          <a:prstGeom prst="rect">
            <a:avLst/>
          </a:prstGeom>
          <a:noFill/>
          <a:ln>
            <a:noFill/>
          </a:ln>
        </p:spPr>
        <p:txBody>
          <a:bodyPr lIns="91421" tIns="45711" rIns="91421" bIns="45711" anchor="b" anchorCtr="0">
            <a:noAutofit/>
          </a:bodyPr>
          <a:lstStyle/>
          <a:p>
            <a:pPr>
              <a:buClr>
                <a:srgbClr val="000000"/>
              </a:buClr>
              <a:buSzPct val="25000"/>
            </a:pPr>
            <a:r>
              <a:rPr lang="en-US" sz="1300">
                <a:solidFill>
                  <a:srgbClr val="000000"/>
                </a:solidFill>
                <a:latin typeface="Arial"/>
                <a:ea typeface="Arial"/>
                <a:cs typeface="Arial"/>
                <a:sym typeface="Arial"/>
              </a:rPr>
              <a:t> </a:t>
            </a:r>
          </a:p>
        </p:txBody>
      </p:sp>
      <p:sp>
        <p:nvSpPr>
          <p:cNvPr id="112" name="Shape 112"/>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 name="Shape 113"/>
          <p:cNvSpPr txBox="1">
            <a:spLocks noGrp="1"/>
          </p:cNvSpPr>
          <p:nvPr>
            <p:ph type="body" idx="1"/>
          </p:nvPr>
        </p:nvSpPr>
        <p:spPr>
          <a:xfrm>
            <a:off x="357187" y="4343702"/>
            <a:ext cx="6206132" cy="4572000"/>
          </a:xfrm>
          <a:prstGeom prst="rect">
            <a:avLst/>
          </a:prstGeom>
          <a:noFill/>
          <a:ln>
            <a:noFill/>
          </a:ln>
        </p:spPr>
        <p:txBody>
          <a:bodyPr lIns="91421" tIns="45711" rIns="91421" bIns="45711" anchor="t" anchorCtr="0">
            <a:noAutofit/>
          </a:bodyPr>
          <a:lstStyle/>
          <a:p>
            <a:pPr marL="324349" lvl="1" indent="-216233">
              <a:lnSpc>
                <a:spcPct val="80000"/>
              </a:lnSpc>
              <a:buSzPct val="25000"/>
            </a:pPr>
            <a:r>
              <a:rPr lang="en-US" sz="1700"/>
              <a:t>During the 1920s, few farmers shared in the prosperity that supposedly extended nationwide. This discrepancy in farm prices was a warning sign that the economy was in serious trouble.</a:t>
            </a:r>
          </a:p>
          <a:p>
            <a:pPr>
              <a:buSzPct val="25000"/>
            </a:pPr>
            <a:endParaRPr sz="1700"/>
          </a:p>
          <a:p>
            <a:pPr marL="324349" lvl="1" indent="-216233">
              <a:lnSpc>
                <a:spcPct val="80000"/>
              </a:lnSpc>
              <a:buSzPct val="25000"/>
            </a:pPr>
            <a:r>
              <a:rPr lang="en-US" sz="1700"/>
              <a:t>Although many viewed the 1920s as an “era of prosperity,” the vast majority of people in America were middle class or poor. Since most of the real wealth in the country lay in the hands of only a few people, most citizens didn’t have the cash to purchase goods.</a:t>
            </a:r>
          </a:p>
          <a:p>
            <a:pPr>
              <a:buSzPct val="25000"/>
            </a:pPr>
            <a:endParaRPr sz="1700"/>
          </a:p>
          <a:p>
            <a:pPr marL="324349" lvl="1" indent="-216233">
              <a:lnSpc>
                <a:spcPct val="80000"/>
              </a:lnSpc>
              <a:buSzPct val="25000"/>
            </a:pPr>
            <a:r>
              <a:rPr lang="en-US" sz="1700"/>
              <a:t>Many believed that speculation in real estate</a:t>
            </a:r>
            <a:r>
              <a:rPr lang="en-US" sz="1700">
                <a:latin typeface="Times New Roman"/>
                <a:ea typeface="Times New Roman"/>
                <a:cs typeface="Times New Roman"/>
                <a:sym typeface="Times New Roman"/>
              </a:rPr>
              <a:t>—and especially in stocks—</a:t>
            </a:r>
            <a:r>
              <a:rPr lang="en-US" sz="1700"/>
              <a:t>would result in easy money. People also bought stock “on margin,” putting down 10 percent of the stock’s value and then owing the rest to a broker. If the stock continued to climb in value, the investor was safe. However, if the value of the stock declined the broker would make a “margin call,” demanding payment for the rest of the amount owed. If the investor couldn’t pay the other 90 percent, the broker would sell the stock, hoping to recoup his losses. As the market as a whole declined in value, this process became a vicious circle, further driving down stock prices.</a:t>
            </a:r>
          </a:p>
          <a:p>
            <a:pPr>
              <a:buSzPct val="25000"/>
            </a:pPr>
            <a:endParaRPr sz="1700"/>
          </a:p>
          <a:p>
            <a:pPr marL="324349" lvl="1" indent="-216233">
              <a:lnSpc>
                <a:spcPct val="80000"/>
              </a:lnSpc>
              <a:buSzPct val="25000"/>
            </a:pPr>
            <a:r>
              <a:rPr lang="en-US" sz="1700"/>
              <a:t>Many consumers in the 1920s overextended themselves financially due to the easy availability of credit. New consumer goods such as washing machines, radios, automobiles, and refrigerators appealed to consumers, even though they might not have had the financial resources to buy them. The ability to pay in installments put these goods in the reach of more people. However, this also led to industries showing only “paper profits,” thereby further creating the illusion of prosperity.</a:t>
            </a:r>
          </a:p>
          <a:p>
            <a:pPr marL="324349" lvl="1" indent="-216233">
              <a:lnSpc>
                <a:spcPct val="80000"/>
              </a:lnSpc>
              <a:buSzPct val="25000"/>
            </a:pPr>
            <a:r>
              <a:rPr lang="en-US" sz="1700"/>
              <a:t>As more people bought products with money they didn’t have, manufacturers continued to produce more and more goods. Soon the supply of goods far exceeded demand, and unsold items piled up in producers’ warehouses.</a:t>
            </a:r>
          </a:p>
          <a:p>
            <a:pPr>
              <a:buSzPct val="25000"/>
            </a:pPr>
            <a:endParaRPr sz="1700"/>
          </a:p>
          <a:p>
            <a:pPr marL="324349" lvl="1" indent="-216233">
              <a:lnSpc>
                <a:spcPct val="80000"/>
              </a:lnSpc>
              <a:buSzPct val="25000"/>
            </a:pPr>
            <a:r>
              <a:rPr lang="en-US" sz="1700"/>
              <a:t>The October 1929 stock market crash signaled the start of the Depression. While the U.S. economy did not completely and immediately collapse, the crash marked the beginning of a major decline.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ln/>
        </p:spPr>
        <p:txBody>
          <a:bodyPr/>
          <a:lstStyle/>
          <a:p>
            <a:endParaRPr lang="en-US"/>
          </a:p>
        </p:txBody>
      </p:sp>
      <p:sp>
        <p:nvSpPr>
          <p:cNvPr id="5222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55651" name="Rectangle 3"/>
          <p:cNvSpPr>
            <a:spLocks noGrp="1" noChangeArrowheads="1"/>
          </p:cNvSpPr>
          <p:nvPr>
            <p:ph type="body" idx="1"/>
          </p:nvPr>
        </p:nvSpPr>
        <p:spPr/>
        <p:txBody>
          <a:bodyPr/>
          <a:lstStyle/>
          <a:p>
            <a:r>
              <a:rPr lang="en-US"/>
              <a:t>Economic conditions in Europe, Agricultural decline since 1919, corporate mismanagement, excessive speculation all contributed to the GD as well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83299" name="Rectangle 3"/>
          <p:cNvSpPr>
            <a:spLocks noGrp="1" noChangeArrowheads="1"/>
          </p:cNvSpPr>
          <p:nvPr>
            <p:ph type="body" idx="1"/>
          </p:nvPr>
        </p:nvSpPr>
        <p:spPr/>
        <p:txBody>
          <a:bodyPr/>
          <a:lstStyle/>
          <a:p>
            <a:r>
              <a:rPr lang="en-US"/>
              <a:t>Boulder Dam was renamed Hoover Dam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82B9B-E76D-AA4E-9EB3-5A580E9A56FC}"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E7C2B-7817-E149-9721-C125E47D1DE2}" type="slidenum">
              <a:rPr lang="en-US" smtClean="0"/>
              <a:t>‹#›</a:t>
            </a:fld>
            <a:endParaRPr lang="en-US"/>
          </a:p>
        </p:txBody>
      </p:sp>
    </p:spTree>
    <p:extLst>
      <p:ext uri="{BB962C8B-B14F-4D97-AF65-F5344CB8AC3E}">
        <p14:creationId xmlns:p14="http://schemas.microsoft.com/office/powerpoint/2010/main" val="404279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2B9B-E76D-AA4E-9EB3-5A580E9A56FC}"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E7C2B-7817-E149-9721-C125E47D1DE2}" type="slidenum">
              <a:rPr lang="en-US" smtClean="0"/>
              <a:t>‹#›</a:t>
            </a:fld>
            <a:endParaRPr lang="en-US"/>
          </a:p>
        </p:txBody>
      </p:sp>
    </p:spTree>
    <p:extLst>
      <p:ext uri="{BB962C8B-B14F-4D97-AF65-F5344CB8AC3E}">
        <p14:creationId xmlns:p14="http://schemas.microsoft.com/office/powerpoint/2010/main" val="156327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2B9B-E76D-AA4E-9EB3-5A580E9A56FC}"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E7C2B-7817-E149-9721-C125E47D1DE2}" type="slidenum">
              <a:rPr lang="en-US" smtClean="0"/>
              <a:t>‹#›</a:t>
            </a:fld>
            <a:endParaRPr lang="en-US"/>
          </a:p>
        </p:txBody>
      </p:sp>
    </p:spTree>
    <p:extLst>
      <p:ext uri="{BB962C8B-B14F-4D97-AF65-F5344CB8AC3E}">
        <p14:creationId xmlns:p14="http://schemas.microsoft.com/office/powerpoint/2010/main" val="101342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8002" name="Group 2"/>
          <p:cNvGrpSpPr>
            <a:grpSpLocks/>
          </p:cNvGrpSpPr>
          <p:nvPr/>
        </p:nvGrpSpPr>
        <p:grpSpPr bwMode="auto">
          <a:xfrm>
            <a:off x="-3175" y="2438400"/>
            <a:ext cx="9147175" cy="1063625"/>
            <a:chOff x="-2" y="1536"/>
            <a:chExt cx="5762" cy="670"/>
          </a:xfrm>
        </p:grpSpPr>
        <p:grpSp>
          <p:nvGrpSpPr>
            <p:cNvPr id="128003" name="Group 3"/>
            <p:cNvGrpSpPr>
              <a:grpSpLocks/>
            </p:cNvGrpSpPr>
            <p:nvPr/>
          </p:nvGrpSpPr>
          <p:grpSpPr bwMode="auto">
            <a:xfrm flipH="1">
              <a:off x="-2" y="1562"/>
              <a:ext cx="5762" cy="638"/>
              <a:chOff x="-2" y="1562"/>
              <a:chExt cx="5762" cy="638"/>
            </a:xfrm>
          </p:grpSpPr>
          <p:sp>
            <p:nvSpPr>
              <p:cNvPr id="128004"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05"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06"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07"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08"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09"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10"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11"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12"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13"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14"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15"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16"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17"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18"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19"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20"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21"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22"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128023"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8024"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128025"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12802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29267417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666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8915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69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3798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2159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831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803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2B9B-E76D-AA4E-9EB3-5A580E9A56FC}"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E7C2B-7817-E149-9721-C125E47D1DE2}" type="slidenum">
              <a:rPr lang="en-US" smtClean="0"/>
              <a:t>‹#›</a:t>
            </a:fld>
            <a:endParaRPr lang="en-US"/>
          </a:p>
        </p:txBody>
      </p:sp>
    </p:spTree>
    <p:extLst>
      <p:ext uri="{BB962C8B-B14F-4D97-AF65-F5344CB8AC3E}">
        <p14:creationId xmlns:p14="http://schemas.microsoft.com/office/powerpoint/2010/main" val="1000887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3685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717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104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82B9B-E76D-AA4E-9EB3-5A580E9A56FC}"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E7C2B-7817-E149-9721-C125E47D1DE2}" type="slidenum">
              <a:rPr lang="en-US" smtClean="0"/>
              <a:t>‹#›</a:t>
            </a:fld>
            <a:endParaRPr lang="en-US"/>
          </a:p>
        </p:txBody>
      </p:sp>
    </p:spTree>
    <p:extLst>
      <p:ext uri="{BB962C8B-B14F-4D97-AF65-F5344CB8AC3E}">
        <p14:creationId xmlns:p14="http://schemas.microsoft.com/office/powerpoint/2010/main" val="128535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82B9B-E76D-AA4E-9EB3-5A580E9A56FC}" type="datetimeFigureOut">
              <a:rPr lang="en-US" smtClean="0"/>
              <a:t>2/15/17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E7C2B-7817-E149-9721-C125E47D1DE2}" type="slidenum">
              <a:rPr lang="en-US" smtClean="0"/>
              <a:t>‹#›</a:t>
            </a:fld>
            <a:endParaRPr lang="en-US"/>
          </a:p>
        </p:txBody>
      </p:sp>
    </p:spTree>
    <p:extLst>
      <p:ext uri="{BB962C8B-B14F-4D97-AF65-F5344CB8AC3E}">
        <p14:creationId xmlns:p14="http://schemas.microsoft.com/office/powerpoint/2010/main" val="391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82B9B-E76D-AA4E-9EB3-5A580E9A56FC}" type="datetimeFigureOut">
              <a:rPr lang="en-US" smtClean="0"/>
              <a:t>2/15/17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E7C2B-7817-E149-9721-C125E47D1DE2}" type="slidenum">
              <a:rPr lang="en-US" smtClean="0"/>
              <a:t>‹#›</a:t>
            </a:fld>
            <a:endParaRPr lang="en-US"/>
          </a:p>
        </p:txBody>
      </p:sp>
    </p:spTree>
    <p:extLst>
      <p:ext uri="{BB962C8B-B14F-4D97-AF65-F5344CB8AC3E}">
        <p14:creationId xmlns:p14="http://schemas.microsoft.com/office/powerpoint/2010/main" val="349200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82B9B-E76D-AA4E-9EB3-5A580E9A56FC}" type="datetimeFigureOut">
              <a:rPr lang="en-US" smtClean="0"/>
              <a:t>2/15/17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E7C2B-7817-E149-9721-C125E47D1DE2}" type="slidenum">
              <a:rPr lang="en-US" smtClean="0"/>
              <a:t>‹#›</a:t>
            </a:fld>
            <a:endParaRPr lang="en-US"/>
          </a:p>
        </p:txBody>
      </p:sp>
    </p:spTree>
    <p:extLst>
      <p:ext uri="{BB962C8B-B14F-4D97-AF65-F5344CB8AC3E}">
        <p14:creationId xmlns:p14="http://schemas.microsoft.com/office/powerpoint/2010/main" val="386278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82B9B-E76D-AA4E-9EB3-5A580E9A56FC}" type="datetimeFigureOut">
              <a:rPr lang="en-US" smtClean="0"/>
              <a:t>2/15/17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DE7C2B-7817-E149-9721-C125E47D1DE2}" type="slidenum">
              <a:rPr lang="en-US" smtClean="0"/>
              <a:t>‹#›</a:t>
            </a:fld>
            <a:endParaRPr lang="en-US"/>
          </a:p>
        </p:txBody>
      </p:sp>
    </p:spTree>
    <p:extLst>
      <p:ext uri="{BB962C8B-B14F-4D97-AF65-F5344CB8AC3E}">
        <p14:creationId xmlns:p14="http://schemas.microsoft.com/office/powerpoint/2010/main" val="192184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82B9B-E76D-AA4E-9EB3-5A580E9A56FC}" type="datetimeFigureOut">
              <a:rPr lang="en-US" smtClean="0"/>
              <a:t>2/15/17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E7C2B-7817-E149-9721-C125E47D1DE2}" type="slidenum">
              <a:rPr lang="en-US" smtClean="0"/>
              <a:t>‹#›</a:t>
            </a:fld>
            <a:endParaRPr lang="en-US"/>
          </a:p>
        </p:txBody>
      </p:sp>
    </p:spTree>
    <p:extLst>
      <p:ext uri="{BB962C8B-B14F-4D97-AF65-F5344CB8AC3E}">
        <p14:creationId xmlns:p14="http://schemas.microsoft.com/office/powerpoint/2010/main" val="15615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82B9B-E76D-AA4E-9EB3-5A580E9A56FC}" type="datetimeFigureOut">
              <a:rPr lang="en-US" smtClean="0"/>
              <a:t>2/15/17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E7C2B-7817-E149-9721-C125E47D1DE2}" type="slidenum">
              <a:rPr lang="en-US" smtClean="0"/>
              <a:t>‹#›</a:t>
            </a:fld>
            <a:endParaRPr lang="en-US"/>
          </a:p>
        </p:txBody>
      </p:sp>
    </p:spTree>
    <p:extLst>
      <p:ext uri="{BB962C8B-B14F-4D97-AF65-F5344CB8AC3E}">
        <p14:creationId xmlns:p14="http://schemas.microsoft.com/office/powerpoint/2010/main" val="25007102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82B9B-E76D-AA4E-9EB3-5A580E9A56FC}" type="datetimeFigureOut">
              <a:rPr lang="en-US" smtClean="0"/>
              <a:t>2/15/17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E7C2B-7817-E149-9721-C125E47D1DE2}" type="slidenum">
              <a:rPr lang="en-US" smtClean="0"/>
              <a:t>‹#›</a:t>
            </a:fld>
            <a:endParaRPr lang="en-US"/>
          </a:p>
        </p:txBody>
      </p:sp>
    </p:spTree>
    <p:extLst>
      <p:ext uri="{BB962C8B-B14F-4D97-AF65-F5344CB8AC3E}">
        <p14:creationId xmlns:p14="http://schemas.microsoft.com/office/powerpoint/2010/main" val="289936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26978" name="Group 2"/>
          <p:cNvGrpSpPr>
            <a:grpSpLocks/>
          </p:cNvGrpSpPr>
          <p:nvPr/>
        </p:nvGrpSpPr>
        <p:grpSpPr bwMode="auto">
          <a:xfrm>
            <a:off x="0" y="-4763"/>
            <a:ext cx="1063625" cy="6858001"/>
            <a:chOff x="0" y="-3"/>
            <a:chExt cx="670" cy="4320"/>
          </a:xfrm>
        </p:grpSpPr>
        <p:grpSp>
          <p:nvGrpSpPr>
            <p:cNvPr id="126979" name="Group 3"/>
            <p:cNvGrpSpPr>
              <a:grpSpLocks/>
            </p:cNvGrpSpPr>
            <p:nvPr/>
          </p:nvGrpSpPr>
          <p:grpSpPr bwMode="auto">
            <a:xfrm rot="16200000" flipH="1">
              <a:off x="-1815" y="1838"/>
              <a:ext cx="4320" cy="638"/>
              <a:chOff x="-2" y="1562"/>
              <a:chExt cx="5762" cy="638"/>
            </a:xfrm>
          </p:grpSpPr>
          <p:sp>
            <p:nvSpPr>
              <p:cNvPr id="12698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8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8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8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8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8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8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8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8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8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9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9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9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9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9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9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9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9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699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126999"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7000"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127001"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7002"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84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microsoft.com/office/2007/relationships/media" Target="file:///\\MS725FS01\groups$\Staff\Social%20Studies\All%20U.S.%20History\AP%20US\Unit_11%201920s%20&amp;%20Great%20Depression\-RudyVallee_BrotherCanYouSpareADime.wav" TargetMode="External"/><Relationship Id="rId2" Type="http://schemas.openxmlformats.org/officeDocument/2006/relationships/audio" Target="file:///\\MS725FS01\groups$\Staff\Social%20Studies\All%20U.S.%20History\AP%20US\Unit_11%201920s%20&amp;%20Great%20Depression\-RudyVallee_BrotherCanYouSpareADime.wa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271" y="3037262"/>
            <a:ext cx="5864431" cy="938719"/>
          </a:xfrm>
          <a:prstGeom prst="rect">
            <a:avLst/>
          </a:prstGeom>
          <a:noFill/>
        </p:spPr>
        <p:txBody>
          <a:bodyPr wrap="none" rtlCol="0">
            <a:spAutoFit/>
          </a:bodyPr>
          <a:lstStyle/>
          <a:p>
            <a:pPr algn="ctr"/>
            <a:r>
              <a:rPr lang="en-US" sz="5500" dirty="0" err="1" smtClean="0"/>
              <a:t>bit.ly</a:t>
            </a:r>
            <a:r>
              <a:rPr lang="en-US" sz="5500" dirty="0" smtClean="0"/>
              <a:t>/apushquiz216</a:t>
            </a:r>
            <a:endParaRPr lang="en-US" sz="5500" dirty="0"/>
          </a:p>
        </p:txBody>
      </p:sp>
    </p:spTree>
    <p:extLst>
      <p:ext uri="{BB962C8B-B14F-4D97-AF65-F5344CB8AC3E}">
        <p14:creationId xmlns:p14="http://schemas.microsoft.com/office/powerpoint/2010/main" val="308798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381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dirty="0">
                <a:solidFill>
                  <a:schemeClr val="dk2"/>
                </a:solidFill>
                <a:latin typeface="Arial"/>
                <a:ea typeface="Arial"/>
                <a:cs typeface="Arial"/>
                <a:sym typeface="Arial"/>
              </a:rPr>
              <a:t>Fundamental Causes of</a:t>
            </a:r>
            <a:br>
              <a:rPr lang="en-US" sz="4000" b="0" i="0" u="none" strike="noStrike" cap="none" dirty="0">
                <a:solidFill>
                  <a:schemeClr val="dk2"/>
                </a:solidFill>
                <a:latin typeface="Arial"/>
                <a:ea typeface="Arial"/>
                <a:cs typeface="Arial"/>
                <a:sym typeface="Arial"/>
              </a:rPr>
            </a:br>
            <a:r>
              <a:rPr lang="en-US" sz="4000" b="0" i="0" u="none" strike="noStrike" cap="none" dirty="0">
                <a:solidFill>
                  <a:schemeClr val="dk2"/>
                </a:solidFill>
                <a:latin typeface="Arial"/>
                <a:ea typeface="Arial"/>
                <a:cs typeface="Arial"/>
                <a:sym typeface="Arial"/>
              </a:rPr>
              <a:t> the Depression</a:t>
            </a:r>
          </a:p>
        </p:txBody>
      </p:sp>
      <p:sp>
        <p:nvSpPr>
          <p:cNvPr id="116" name="Shape 116"/>
          <p:cNvSpPr txBox="1">
            <a:spLocks noGrp="1"/>
          </p:cNvSpPr>
          <p:nvPr>
            <p:ph type="body" idx="1"/>
          </p:nvPr>
        </p:nvSpPr>
        <p:spPr>
          <a:xfrm>
            <a:off x="1" y="1171824"/>
            <a:ext cx="6142036"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Drop in farm prices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Massively uneven distribution of income</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“Get rich quick” schemes in real estate and </a:t>
            </a:r>
            <a:r>
              <a:rPr lang="en-US" sz="2800" b="0" i="0" u="none" strike="noStrike" cap="none" dirty="0" smtClean="0">
                <a:solidFill>
                  <a:schemeClr val="dk1"/>
                </a:solidFill>
                <a:latin typeface="Times New Roman"/>
                <a:ea typeface="Times New Roman"/>
                <a:cs typeface="Times New Roman"/>
                <a:sym typeface="Times New Roman"/>
              </a:rPr>
              <a:t>stocks (buying on margin)</a:t>
            </a:r>
            <a:endParaRPr lang="en-US" sz="28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Overextension of credit</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b="0" i="0" u="none" strike="noStrike" cap="none" dirty="0">
                <a:solidFill>
                  <a:schemeClr val="dk1"/>
                </a:solidFill>
                <a:latin typeface="Times New Roman"/>
                <a:ea typeface="Times New Roman"/>
                <a:cs typeface="Times New Roman"/>
                <a:sym typeface="Times New Roman"/>
              </a:rPr>
              <a:t>Increased inventories of </a:t>
            </a:r>
            <a:r>
              <a:rPr lang="en-US" sz="2800" b="0" i="0" u="none" strike="noStrike" cap="none" dirty="0" smtClean="0">
                <a:solidFill>
                  <a:schemeClr val="dk1"/>
                </a:solidFill>
                <a:latin typeface="Times New Roman"/>
                <a:ea typeface="Times New Roman"/>
                <a:cs typeface="Times New Roman"/>
                <a:sym typeface="Times New Roman"/>
              </a:rPr>
              <a:t>goods</a:t>
            </a:r>
          </a:p>
          <a:p>
            <a:pPr marL="342900" marR="0" lvl="0" indent="-342900" algn="l" rtl="0">
              <a:lnSpc>
                <a:spcPct val="100000"/>
              </a:lnSpc>
              <a:spcBef>
                <a:spcPts val="560"/>
              </a:spcBef>
              <a:spcAft>
                <a:spcPts val="0"/>
              </a:spcAft>
              <a:buClr>
                <a:schemeClr val="dk1"/>
              </a:buClr>
              <a:buSzPct val="100000"/>
              <a:buFont typeface="Times New Roman"/>
              <a:buChar char="•"/>
            </a:pPr>
            <a:r>
              <a:rPr lang="en-US" sz="2800" dirty="0" smtClean="0">
                <a:solidFill>
                  <a:schemeClr val="dk1"/>
                </a:solidFill>
                <a:latin typeface="Times New Roman"/>
                <a:ea typeface="Times New Roman"/>
                <a:cs typeface="Times New Roman"/>
                <a:sym typeface="Times New Roman"/>
              </a:rPr>
              <a:t>Failure of Germany to make war reparation payments to France and Britain. Britain and France then can’t repay debts to US.</a:t>
            </a:r>
            <a:endParaRPr lang="en-US" sz="28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chemeClr val="dk1"/>
              </a:buClr>
              <a:buSzPct val="100000"/>
              <a:buFont typeface="Times New Roman"/>
              <a:buChar char="•"/>
            </a:pPr>
            <a:r>
              <a:rPr lang="en-US" sz="2100" b="0" i="0" u="none" strike="noStrike" cap="none" dirty="0">
                <a:solidFill>
                  <a:schemeClr val="dk1"/>
                </a:solidFill>
                <a:latin typeface="Times New Roman"/>
                <a:ea typeface="Times New Roman"/>
                <a:cs typeface="Times New Roman"/>
                <a:sym typeface="Times New Roman"/>
              </a:rPr>
              <a:t>Immediate cause: October 1929 stock market crash</a:t>
            </a:r>
          </a:p>
        </p:txBody>
      </p:sp>
      <p:pic>
        <p:nvPicPr>
          <p:cNvPr id="117" name="Shape 117"/>
          <p:cNvPicPr preferRelativeResize="0"/>
          <p:nvPr/>
        </p:nvPicPr>
        <p:blipFill rotWithShape="1">
          <a:blip r:embed="rId3">
            <a:alphaModFix/>
          </a:blip>
          <a:srcRect/>
          <a:stretch/>
        </p:blipFill>
        <p:spPr>
          <a:xfrm>
            <a:off x="6142037" y="1893885"/>
            <a:ext cx="2578099" cy="3603625"/>
          </a:xfrm>
          <a:prstGeom prst="rect">
            <a:avLst/>
          </a:prstGeom>
          <a:solidFill>
            <a:srgbClr val="FFFFFF"/>
          </a:solidFill>
          <a:ln>
            <a:noFill/>
          </a:ln>
        </p:spPr>
      </p:pic>
      <p:sp>
        <p:nvSpPr>
          <p:cNvPr id="118" name="Shape 118"/>
          <p:cNvSpPr txBox="1"/>
          <p:nvPr/>
        </p:nvSpPr>
        <p:spPr>
          <a:xfrm>
            <a:off x="6096000" y="5562600"/>
            <a:ext cx="2743199"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800" b="0" i="0" u="none" strike="noStrike" cap="none">
                <a:solidFill>
                  <a:schemeClr val="dk1"/>
                </a:solidFill>
                <a:latin typeface="Times New Roman"/>
                <a:ea typeface="Times New Roman"/>
                <a:cs typeface="Times New Roman"/>
                <a:sym typeface="Times New Roman"/>
              </a:rPr>
              <a:t>Many consumers in the 1920s bought items such as this ironer on credit</a:t>
            </a:r>
          </a:p>
        </p:txBody>
      </p:sp>
    </p:spTree>
    <p:extLst>
      <p:ext uri="{BB962C8B-B14F-4D97-AF65-F5344CB8AC3E}">
        <p14:creationId xmlns:p14="http://schemas.microsoft.com/office/powerpoint/2010/main" val="207744296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81000"/>
            <a:ext cx="8077200" cy="530225"/>
          </a:xfrm>
          <a:noFill/>
        </p:spPr>
        <p:txBody>
          <a:bodyPr/>
          <a:lstStyle/>
          <a:p>
            <a:pPr eaLnBrk="1" hangingPunct="1"/>
            <a:r>
              <a:rPr lang="en-US" sz="2400">
                <a:latin typeface="Verdana" charset="0"/>
              </a:rPr>
              <a:t>The Appearance of Prosperity</a:t>
            </a:r>
          </a:p>
        </p:txBody>
      </p:sp>
      <p:sp>
        <p:nvSpPr>
          <p:cNvPr id="66563" name="Rectangle 3"/>
          <p:cNvSpPr>
            <a:spLocks noGrp="1" noChangeArrowheads="1"/>
          </p:cNvSpPr>
          <p:nvPr>
            <p:ph type="body" sz="half" idx="1"/>
          </p:nvPr>
        </p:nvSpPr>
        <p:spPr bwMode="auto">
          <a:xfrm>
            <a:off x="533400" y="990600"/>
            <a:ext cx="3886200" cy="5285264"/>
          </a:xfrm>
          <a:solidFill>
            <a:srgbClr val="336633"/>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indent="-228600" algn="ctr" eaLnBrk="1" hangingPunct="1">
              <a:lnSpc>
                <a:spcPct val="90000"/>
              </a:lnSpc>
              <a:spcBef>
                <a:spcPct val="50000"/>
              </a:spcBef>
              <a:buFontTx/>
              <a:buNone/>
            </a:pPr>
            <a:r>
              <a:rPr lang="en-US" sz="1600" b="1" dirty="0">
                <a:solidFill>
                  <a:srgbClr val="FFFF99"/>
                </a:solidFill>
                <a:latin typeface="Verdana" charset="0"/>
              </a:rPr>
              <a:t>Strong Economy</a:t>
            </a:r>
          </a:p>
          <a:p>
            <a:pPr marL="228600" indent="-228600" eaLnBrk="1" hangingPunct="1">
              <a:lnSpc>
                <a:spcPct val="80000"/>
              </a:lnSpc>
              <a:spcBef>
                <a:spcPct val="50000"/>
              </a:spcBef>
            </a:pPr>
            <a:r>
              <a:rPr lang="en-US" sz="1600" dirty="0">
                <a:solidFill>
                  <a:srgbClr val="FFFF99"/>
                </a:solidFill>
                <a:latin typeface="Verdana" charset="0"/>
              </a:rPr>
              <a:t>Between 1922 and 1928 the U.S. </a:t>
            </a:r>
            <a:r>
              <a:rPr lang="en-US" sz="1600" b="1" dirty="0">
                <a:solidFill>
                  <a:srgbClr val="FFFF99"/>
                </a:solidFill>
                <a:latin typeface="Verdana" charset="0"/>
              </a:rPr>
              <a:t>gross national product</a:t>
            </a:r>
            <a:r>
              <a:rPr lang="en-US" sz="1600" dirty="0">
                <a:solidFill>
                  <a:srgbClr val="FFFF99"/>
                </a:solidFill>
                <a:latin typeface="Verdana" charset="0"/>
              </a:rPr>
              <a:t>, or  total value of all goods and services, rose 40 percent.</a:t>
            </a:r>
          </a:p>
          <a:p>
            <a:pPr marL="228600" indent="-228600" eaLnBrk="1" hangingPunct="1">
              <a:lnSpc>
                <a:spcPct val="80000"/>
              </a:lnSpc>
              <a:spcBef>
                <a:spcPct val="50000"/>
              </a:spcBef>
            </a:pPr>
            <a:r>
              <a:rPr lang="en-US" sz="1600" dirty="0">
                <a:solidFill>
                  <a:srgbClr val="FFFF99"/>
                </a:solidFill>
                <a:latin typeface="Verdana" charset="0"/>
              </a:rPr>
              <a:t>Though farmers and some other workers </a:t>
            </a:r>
            <a:r>
              <a:rPr lang="en-US" sz="1600" dirty="0" err="1">
                <a:solidFill>
                  <a:srgbClr val="FFFF99"/>
                </a:solidFill>
                <a:latin typeface="Verdana" charset="0"/>
              </a:rPr>
              <a:t>didn</a:t>
            </a:r>
            <a:r>
              <a:rPr lang="ja-JP" altLang="en-US" sz="1600" dirty="0">
                <a:solidFill>
                  <a:srgbClr val="FFFF99"/>
                </a:solidFill>
                <a:latin typeface="Verdana" charset="0"/>
              </a:rPr>
              <a:t>’</a:t>
            </a:r>
            <a:r>
              <a:rPr lang="en-US" sz="1600" dirty="0">
                <a:solidFill>
                  <a:srgbClr val="FFFF99"/>
                </a:solidFill>
                <a:latin typeface="Verdana" charset="0"/>
              </a:rPr>
              <a:t>t benefit, the overall economy performed well, especially for automakers and those who made auto parts.</a:t>
            </a:r>
          </a:p>
          <a:p>
            <a:pPr marL="228600" indent="-228600" eaLnBrk="1" hangingPunct="1">
              <a:lnSpc>
                <a:spcPct val="80000"/>
              </a:lnSpc>
              <a:spcBef>
                <a:spcPct val="50000"/>
              </a:spcBef>
            </a:pPr>
            <a:r>
              <a:rPr lang="en-US" sz="1600" dirty="0">
                <a:solidFill>
                  <a:srgbClr val="FFFF99"/>
                </a:solidFill>
                <a:latin typeface="Verdana" charset="0"/>
              </a:rPr>
              <a:t>Overall unemployment remained low, averaging around five percent between 1923 and 1929.</a:t>
            </a:r>
          </a:p>
          <a:p>
            <a:pPr marL="228600" indent="-228600" eaLnBrk="1" hangingPunct="1">
              <a:lnSpc>
                <a:spcPct val="80000"/>
              </a:lnSpc>
              <a:spcBef>
                <a:spcPct val="50000"/>
              </a:spcBef>
            </a:pPr>
            <a:r>
              <a:rPr lang="en-US" sz="1600" dirty="0">
                <a:solidFill>
                  <a:srgbClr val="FFFF99"/>
                </a:solidFill>
                <a:latin typeface="Verdana" charset="0"/>
              </a:rPr>
              <a:t>Union membership slowed as employers expanded welfare capitalism programs, or employee benefits.</a:t>
            </a:r>
          </a:p>
          <a:p>
            <a:pPr marL="228600" indent="-228600" eaLnBrk="1" hangingPunct="1">
              <a:lnSpc>
                <a:spcPct val="80000"/>
              </a:lnSpc>
              <a:spcBef>
                <a:spcPct val="50000"/>
              </a:spcBef>
            </a:pPr>
            <a:r>
              <a:rPr lang="en-US" sz="1600" dirty="0">
                <a:solidFill>
                  <a:srgbClr val="FFFF99"/>
                </a:solidFill>
                <a:latin typeface="Verdana" charset="0"/>
              </a:rPr>
              <a:t>This feeling of prosperity encouraged workers to buy new products and enjoy leisure activities such as movies.</a:t>
            </a:r>
            <a:r>
              <a:rPr lang="en-US" sz="1400" dirty="0">
                <a:solidFill>
                  <a:srgbClr val="FFFF99"/>
                </a:solidFill>
                <a:latin typeface="Verdana" charset="0"/>
              </a:rPr>
              <a:t> </a:t>
            </a:r>
            <a:endParaRPr lang="en-US" sz="1000" dirty="0">
              <a:solidFill>
                <a:srgbClr val="FFFF99"/>
              </a:solidFill>
              <a:latin typeface="Verdana" charset="0"/>
            </a:endParaRPr>
          </a:p>
        </p:txBody>
      </p:sp>
      <p:sp>
        <p:nvSpPr>
          <p:cNvPr id="66564" name="Rectangle 4"/>
          <p:cNvSpPr>
            <a:spLocks noGrp="1" noChangeArrowheads="1"/>
          </p:cNvSpPr>
          <p:nvPr>
            <p:ph type="body" sz="half" idx="2"/>
          </p:nvPr>
        </p:nvSpPr>
        <p:spPr bwMode="auto">
          <a:xfrm>
            <a:off x="4572000" y="990600"/>
            <a:ext cx="3733800" cy="5285264"/>
          </a:xfrm>
          <a:solidFill>
            <a:srgbClr val="336633"/>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indent="-228600" algn="ctr" eaLnBrk="1" hangingPunct="1">
              <a:lnSpc>
                <a:spcPct val="90000"/>
              </a:lnSpc>
              <a:spcBef>
                <a:spcPct val="50000"/>
              </a:spcBef>
              <a:buFontTx/>
              <a:buNone/>
            </a:pPr>
            <a:r>
              <a:rPr lang="en-US" sz="1600" b="1" dirty="0">
                <a:solidFill>
                  <a:srgbClr val="FFFF99"/>
                </a:solidFill>
                <a:latin typeface="Verdana" charset="0"/>
              </a:rPr>
              <a:t>Strong Stock Market</a:t>
            </a:r>
          </a:p>
          <a:p>
            <a:pPr marL="228600" indent="-228600" eaLnBrk="1" hangingPunct="1">
              <a:lnSpc>
                <a:spcPct val="90000"/>
              </a:lnSpc>
              <a:spcBef>
                <a:spcPct val="50000"/>
              </a:spcBef>
            </a:pPr>
            <a:r>
              <a:rPr lang="en-US" sz="1600" dirty="0">
                <a:solidFill>
                  <a:srgbClr val="FFFF99"/>
                </a:solidFill>
                <a:latin typeface="Verdana" charset="0"/>
              </a:rPr>
              <a:t>The stock market, where people buy stocks, or shares, in companies, performed very well in the 1920s, with stock values sharply increasing each month.</a:t>
            </a:r>
          </a:p>
          <a:p>
            <a:pPr marL="228600" indent="-228600" eaLnBrk="1" hangingPunct="1">
              <a:lnSpc>
                <a:spcPct val="90000"/>
              </a:lnSpc>
              <a:spcBef>
                <a:spcPct val="50000"/>
              </a:spcBef>
            </a:pPr>
            <a:r>
              <a:rPr lang="en-US" sz="1600" dirty="0">
                <a:solidFill>
                  <a:srgbClr val="FFFF99"/>
                </a:solidFill>
                <a:latin typeface="Verdana" charset="0"/>
              </a:rPr>
              <a:t>The value of stocks traded quadrupled over nine years.</a:t>
            </a:r>
          </a:p>
          <a:p>
            <a:pPr marL="228600" indent="-228600" eaLnBrk="1" hangingPunct="1">
              <a:lnSpc>
                <a:spcPct val="90000"/>
              </a:lnSpc>
              <a:spcBef>
                <a:spcPct val="50000"/>
              </a:spcBef>
            </a:pPr>
            <a:r>
              <a:rPr lang="en-US" sz="1600" dirty="0">
                <a:solidFill>
                  <a:srgbClr val="FFFF99"/>
                </a:solidFill>
                <a:latin typeface="Verdana" charset="0"/>
              </a:rPr>
              <a:t>The steep rise in stock prices made people think the market would never drop, and more ordinary Americans bought stocks than ever before.</a:t>
            </a:r>
          </a:p>
          <a:p>
            <a:pPr marL="228600" indent="-228600" eaLnBrk="1" hangingPunct="1">
              <a:lnSpc>
                <a:spcPct val="90000"/>
              </a:lnSpc>
              <a:spcBef>
                <a:spcPct val="50000"/>
              </a:spcBef>
            </a:pPr>
            <a:r>
              <a:rPr lang="en-US" sz="1600" dirty="0">
                <a:solidFill>
                  <a:srgbClr val="FFFF99"/>
                </a:solidFill>
                <a:latin typeface="Verdana" charset="0"/>
              </a:rPr>
              <a:t>The number of shares traded rose from 318 million in 1920 to over 1 billion in 1929.</a:t>
            </a:r>
          </a:p>
          <a:p>
            <a:pPr marL="228600" indent="-228600" eaLnBrk="1" hangingPunct="1">
              <a:lnSpc>
                <a:spcPct val="90000"/>
              </a:lnSpc>
              <a:spcBef>
                <a:spcPct val="50000"/>
              </a:spcBef>
            </a:pPr>
            <a:r>
              <a:rPr lang="en-US" sz="1600" dirty="0">
                <a:solidFill>
                  <a:srgbClr val="FFFF99"/>
                </a:solidFill>
                <a:latin typeface="Verdana" charset="0"/>
              </a:rPr>
              <a:t>Business leaders said everyone could get rich from stocks.</a:t>
            </a:r>
          </a:p>
        </p:txBody>
      </p:sp>
    </p:spTree>
    <p:extLst>
      <p:ext uri="{BB962C8B-B14F-4D97-AF65-F5344CB8AC3E}">
        <p14:creationId xmlns:p14="http://schemas.microsoft.com/office/powerpoint/2010/main" val="267005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additive="base">
                                        <p:cTn id="7" dur="500" fill="hold"/>
                                        <p:tgtEl>
                                          <p:spTgt spid="66563"/>
                                        </p:tgtEl>
                                        <p:attrNameLst>
                                          <p:attrName>ppt_x</p:attrName>
                                        </p:attrNameLst>
                                      </p:cBhvr>
                                      <p:tavLst>
                                        <p:tav tm="0">
                                          <p:val>
                                            <p:strVal val="0-#ppt_w/2"/>
                                          </p:val>
                                        </p:tav>
                                        <p:tav tm="100000">
                                          <p:val>
                                            <p:strVal val="#ppt_x"/>
                                          </p:val>
                                        </p:tav>
                                      </p:tavLst>
                                    </p:anim>
                                    <p:anim calcmode="lin" valueType="num">
                                      <p:cBhvr additive="base">
                                        <p:cTn id="8" dur="500" fill="hold"/>
                                        <p:tgtEl>
                                          <p:spTgt spid="665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6564"/>
                                        </p:tgtEl>
                                        <p:attrNameLst>
                                          <p:attrName>style.visibility</p:attrName>
                                        </p:attrNameLst>
                                      </p:cBhvr>
                                      <p:to>
                                        <p:strVal val="visible"/>
                                      </p:to>
                                    </p:set>
                                    <p:anim calcmode="lin" valueType="num">
                                      <p:cBhvr additive="base">
                                        <p:cTn id="13" dur="500" fill="hold"/>
                                        <p:tgtEl>
                                          <p:spTgt spid="66564"/>
                                        </p:tgtEl>
                                        <p:attrNameLst>
                                          <p:attrName>ppt_x</p:attrName>
                                        </p:attrNameLst>
                                      </p:cBhvr>
                                      <p:tavLst>
                                        <p:tav tm="0">
                                          <p:val>
                                            <p:strVal val="1+#ppt_w/2"/>
                                          </p:val>
                                        </p:tav>
                                        <p:tav tm="100000">
                                          <p:val>
                                            <p:strVal val="#ppt_x"/>
                                          </p:val>
                                        </p:tav>
                                      </p:tavLst>
                                    </p:anim>
                                    <p:anim calcmode="lin" valueType="num">
                                      <p:cBhvr additive="base">
                                        <p:cTn id="14" dur="500" fill="hold"/>
                                        <p:tgtEl>
                                          <p:spTgt spid="66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autoUpdateAnimBg="0"/>
      <p:bldP spid="6656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Weaknesses</a:t>
            </a:r>
            <a:endParaRPr lang="en-US" dirty="0"/>
          </a:p>
        </p:txBody>
      </p:sp>
      <p:sp>
        <p:nvSpPr>
          <p:cNvPr id="3" name="Content Placeholder 2"/>
          <p:cNvSpPr>
            <a:spLocks noGrp="1"/>
          </p:cNvSpPr>
          <p:nvPr>
            <p:ph idx="1"/>
          </p:nvPr>
        </p:nvSpPr>
        <p:spPr/>
        <p:txBody>
          <a:bodyPr>
            <a:normAutofit lnSpcReduction="10000"/>
          </a:bodyPr>
          <a:lstStyle/>
          <a:p>
            <a:pPr>
              <a:lnSpc>
                <a:spcPct val="130000"/>
              </a:lnSpc>
              <a:spcBef>
                <a:spcPct val="0"/>
              </a:spcBef>
              <a:buFont typeface="Times" charset="0"/>
              <a:buChar char="•"/>
            </a:pPr>
            <a:r>
              <a:rPr lang="en-US" sz="1600" dirty="0" smtClean="0">
                <a:solidFill>
                  <a:srgbClr val="003300"/>
                </a:solidFill>
                <a:latin typeface="Verdana" charset="0"/>
              </a:rPr>
              <a:t>While many Americans enjoyed good fortune in the 1920s, many serious problems bubbled underneath the surface.</a:t>
            </a:r>
          </a:p>
          <a:p>
            <a:pPr>
              <a:lnSpc>
                <a:spcPct val="130000"/>
              </a:lnSpc>
              <a:spcBef>
                <a:spcPct val="0"/>
              </a:spcBef>
              <a:buFont typeface="Times" charset="0"/>
              <a:buChar char="•"/>
            </a:pPr>
            <a:r>
              <a:rPr lang="en-US" sz="1600" dirty="0" smtClean="0">
                <a:solidFill>
                  <a:srgbClr val="003300"/>
                </a:solidFill>
                <a:latin typeface="Verdana" charset="0"/>
              </a:rPr>
              <a:t>One problem in the American economy was the uneven distribution of wealth during the 1920s.</a:t>
            </a:r>
          </a:p>
          <a:p>
            <a:pPr lvl="1">
              <a:lnSpc>
                <a:spcPct val="130000"/>
              </a:lnSpc>
              <a:spcBef>
                <a:spcPct val="0"/>
              </a:spcBef>
              <a:buFont typeface="Times" charset="0"/>
              <a:buChar char="–"/>
            </a:pPr>
            <a:r>
              <a:rPr lang="en-US" sz="1600" dirty="0" smtClean="0">
                <a:solidFill>
                  <a:srgbClr val="003300"/>
                </a:solidFill>
                <a:latin typeface="Verdana" charset="0"/>
              </a:rPr>
              <a:t>The wealthiest one percent of the population</a:t>
            </a:r>
            <a:r>
              <a:rPr lang="ja-JP" altLang="en-US" sz="1600" dirty="0" smtClean="0">
                <a:solidFill>
                  <a:srgbClr val="003300"/>
                </a:solidFill>
                <a:latin typeface="Verdana" charset="0"/>
              </a:rPr>
              <a:t>’</a:t>
            </a:r>
            <a:r>
              <a:rPr lang="en-US" sz="1600" dirty="0" smtClean="0">
                <a:solidFill>
                  <a:srgbClr val="003300"/>
                </a:solidFill>
                <a:latin typeface="Verdana" charset="0"/>
              </a:rPr>
              <a:t>s income grew 75 percent, but the average worker saw under a 10 percent gain.</a:t>
            </a:r>
          </a:p>
          <a:p>
            <a:pPr>
              <a:lnSpc>
                <a:spcPct val="130000"/>
              </a:lnSpc>
              <a:spcBef>
                <a:spcPct val="0"/>
              </a:spcBef>
              <a:buFont typeface="Times" charset="0"/>
              <a:buChar char="•"/>
            </a:pPr>
            <a:r>
              <a:rPr lang="en-US" sz="1600" dirty="0" smtClean="0">
                <a:solidFill>
                  <a:srgbClr val="003300"/>
                </a:solidFill>
                <a:latin typeface="Verdana" charset="0"/>
              </a:rPr>
              <a:t>For most Americans, rising prices swallowed up any increase in salary.</a:t>
            </a:r>
          </a:p>
          <a:p>
            <a:pPr>
              <a:lnSpc>
                <a:spcPct val="130000"/>
              </a:lnSpc>
              <a:spcBef>
                <a:spcPct val="0"/>
              </a:spcBef>
              <a:buFont typeface="Times" charset="0"/>
              <a:buChar char="•"/>
            </a:pPr>
            <a:r>
              <a:rPr lang="en-US" sz="1600" dirty="0" smtClean="0">
                <a:solidFill>
                  <a:srgbClr val="003300"/>
                </a:solidFill>
                <a:latin typeface="Verdana" charset="0"/>
              </a:rPr>
              <a:t>Coal miners and farmers were very hard hit, but by 1929 over 70 percent of U.S. families had too low an income for a good standard of living.</a:t>
            </a:r>
          </a:p>
          <a:p>
            <a:pPr>
              <a:lnSpc>
                <a:spcPct val="130000"/>
              </a:lnSpc>
              <a:spcBef>
                <a:spcPct val="0"/>
              </a:spcBef>
              <a:buFont typeface="Times" charset="0"/>
              <a:buChar char="•"/>
            </a:pPr>
            <a:r>
              <a:rPr lang="en-US" sz="1600" dirty="0" smtClean="0">
                <a:solidFill>
                  <a:srgbClr val="003300"/>
                </a:solidFill>
                <a:latin typeface="Verdana" charset="0"/>
              </a:rPr>
              <a:t>Four out of every five families couldn’t save any money during the so-called boom years.</a:t>
            </a:r>
          </a:p>
          <a:p>
            <a:pPr>
              <a:lnSpc>
                <a:spcPct val="130000"/>
              </a:lnSpc>
              <a:spcBef>
                <a:spcPct val="0"/>
              </a:spcBef>
              <a:buFont typeface="Times" charset="0"/>
              <a:buChar char="•"/>
            </a:pPr>
            <a:r>
              <a:rPr lang="en-US" sz="1600" dirty="0" smtClean="0">
                <a:solidFill>
                  <a:srgbClr val="003300"/>
                </a:solidFill>
                <a:latin typeface="Verdana" charset="0"/>
              </a:rPr>
              <a:t>Credit allowed Americans to buy expensive goods, but by the end of the decade many people reached their credit limits, and purchases slowed.</a:t>
            </a:r>
          </a:p>
          <a:p>
            <a:pPr>
              <a:lnSpc>
                <a:spcPct val="130000"/>
              </a:lnSpc>
              <a:spcBef>
                <a:spcPct val="0"/>
              </a:spcBef>
              <a:buFont typeface="Times" charset="0"/>
              <a:buChar char="•"/>
            </a:pPr>
            <a:r>
              <a:rPr lang="en-US" sz="1600" dirty="0" smtClean="0">
                <a:solidFill>
                  <a:srgbClr val="003300"/>
                </a:solidFill>
                <a:latin typeface="Verdana" charset="0"/>
              </a:rPr>
              <a:t>Warehouses became filled with goods no one could afford to buy.</a:t>
            </a:r>
            <a:endParaRPr lang="en-US" sz="1200" dirty="0" smtClean="0">
              <a:solidFill>
                <a:srgbClr val="003300"/>
              </a:solidFill>
              <a:latin typeface="Verdana" charset="0"/>
            </a:endParaRPr>
          </a:p>
          <a:p>
            <a:endParaRPr lang="en-US" dirty="0"/>
          </a:p>
        </p:txBody>
      </p:sp>
    </p:spTree>
    <p:extLst>
      <p:ext uri="{BB962C8B-B14F-4D97-AF65-F5344CB8AC3E}">
        <p14:creationId xmlns:p14="http://schemas.microsoft.com/office/powerpoint/2010/main" val="2167935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8"/>
            <a:ext cx="8229600" cy="1143000"/>
          </a:xfrm>
        </p:spPr>
        <p:txBody>
          <a:bodyPr/>
          <a:lstStyle/>
          <a:p>
            <a:r>
              <a:rPr lang="en-US" dirty="0" smtClean="0"/>
              <a:t>Credit and the Stock Market</a:t>
            </a:r>
            <a:endParaRPr lang="en-US" dirty="0"/>
          </a:p>
        </p:txBody>
      </p:sp>
      <p:sp>
        <p:nvSpPr>
          <p:cNvPr id="3" name="Content Placeholder 2"/>
          <p:cNvSpPr>
            <a:spLocks noGrp="1"/>
          </p:cNvSpPr>
          <p:nvPr>
            <p:ph sz="half" idx="1"/>
          </p:nvPr>
        </p:nvSpPr>
        <p:spPr>
          <a:xfrm>
            <a:off x="457200" y="1170498"/>
            <a:ext cx="4038600" cy="4955665"/>
          </a:xfrm>
        </p:spPr>
        <p:txBody>
          <a:bodyPr>
            <a:noAutofit/>
          </a:bodyPr>
          <a:lstStyle/>
          <a:p>
            <a:pPr algn="ctr">
              <a:spcBef>
                <a:spcPct val="50000"/>
              </a:spcBef>
              <a:buNone/>
            </a:pPr>
            <a:r>
              <a:rPr lang="en-US" sz="1600" b="1" dirty="0" smtClean="0">
                <a:solidFill>
                  <a:srgbClr val="000000"/>
                </a:solidFill>
                <a:latin typeface="Verdana" charset="0"/>
              </a:rPr>
              <a:t>Buying on Margin</a:t>
            </a:r>
          </a:p>
          <a:p>
            <a:pPr>
              <a:spcBef>
                <a:spcPct val="50000"/>
              </a:spcBef>
              <a:buFont typeface="Times" charset="0"/>
              <a:buChar char="•"/>
            </a:pPr>
            <a:r>
              <a:rPr lang="en-US" sz="1600" dirty="0" smtClean="0">
                <a:solidFill>
                  <a:srgbClr val="000000"/>
                </a:solidFill>
                <a:latin typeface="Verdana" charset="0"/>
              </a:rPr>
              <a:t>Investors were </a:t>
            </a:r>
            <a:r>
              <a:rPr lang="en-US" sz="1600" b="1" dirty="0" smtClean="0">
                <a:solidFill>
                  <a:srgbClr val="000000"/>
                </a:solidFill>
                <a:latin typeface="Verdana" charset="0"/>
              </a:rPr>
              <a:t>buying on margin</a:t>
            </a:r>
            <a:r>
              <a:rPr lang="en-US" sz="1600" dirty="0" smtClean="0">
                <a:solidFill>
                  <a:srgbClr val="000000"/>
                </a:solidFill>
                <a:latin typeface="Verdana" charset="0"/>
              </a:rPr>
              <a:t>, or buying stocks with loans from stockbrokers, intending to pay brokers back when they sold the stock.</a:t>
            </a:r>
          </a:p>
          <a:p>
            <a:pPr>
              <a:spcBef>
                <a:spcPct val="50000"/>
              </a:spcBef>
              <a:buFont typeface="Times" charset="0"/>
              <a:buChar char="•"/>
            </a:pPr>
            <a:r>
              <a:rPr lang="en-US" sz="1600" dirty="0" smtClean="0">
                <a:solidFill>
                  <a:srgbClr val="000000"/>
                </a:solidFill>
                <a:latin typeface="Verdana" charset="0"/>
              </a:rPr>
              <a:t>As the market rose, brokers required less margin, or investors</a:t>
            </a:r>
            <a:r>
              <a:rPr lang="ja-JP" altLang="en-US" sz="1600" dirty="0" smtClean="0">
                <a:solidFill>
                  <a:srgbClr val="000000"/>
                </a:solidFill>
                <a:latin typeface="Verdana" charset="0"/>
              </a:rPr>
              <a:t>’</a:t>
            </a:r>
            <a:r>
              <a:rPr lang="en-US" sz="1600" dirty="0" smtClean="0">
                <a:solidFill>
                  <a:srgbClr val="000000"/>
                </a:solidFill>
                <a:latin typeface="Verdana" charset="0"/>
              </a:rPr>
              <a:t> money, for stocks and gave bigger loans to investors.</a:t>
            </a:r>
          </a:p>
          <a:p>
            <a:pPr>
              <a:spcBef>
                <a:spcPct val="50000"/>
              </a:spcBef>
              <a:buFont typeface="Times" charset="0"/>
              <a:buChar char="•"/>
            </a:pPr>
            <a:r>
              <a:rPr lang="en-US" sz="1600" dirty="0" smtClean="0">
                <a:solidFill>
                  <a:srgbClr val="000000"/>
                </a:solidFill>
                <a:latin typeface="Verdana" charset="0"/>
              </a:rPr>
              <a:t>Buying on margin was risky, because fallen stocks left  investors in debt with no money.</a:t>
            </a:r>
          </a:p>
          <a:p>
            <a:pPr>
              <a:spcBef>
                <a:spcPct val="50000"/>
              </a:spcBef>
              <a:buFont typeface="Times" charset="0"/>
              <a:buChar char="•"/>
            </a:pPr>
            <a:r>
              <a:rPr lang="en-US" sz="1600" dirty="0" smtClean="0">
                <a:solidFill>
                  <a:srgbClr val="000000"/>
                </a:solidFill>
                <a:latin typeface="Verdana" charset="0"/>
              </a:rPr>
              <a:t>If stocks fell, brokers could ask for their loans back, which was called a margin call.</a:t>
            </a:r>
          </a:p>
          <a:p>
            <a:endParaRPr lang="en-US" sz="1600" dirty="0">
              <a:solidFill>
                <a:srgbClr val="000000"/>
              </a:solidFill>
            </a:endParaRPr>
          </a:p>
        </p:txBody>
      </p:sp>
      <p:sp>
        <p:nvSpPr>
          <p:cNvPr id="4" name="Content Placeholder 3"/>
          <p:cNvSpPr>
            <a:spLocks noGrp="1"/>
          </p:cNvSpPr>
          <p:nvPr>
            <p:ph sz="half" idx="2"/>
          </p:nvPr>
        </p:nvSpPr>
        <p:spPr>
          <a:xfrm>
            <a:off x="4648200" y="1170498"/>
            <a:ext cx="4038600" cy="4955665"/>
          </a:xfrm>
        </p:spPr>
        <p:txBody>
          <a:bodyPr>
            <a:normAutofit/>
          </a:bodyPr>
          <a:lstStyle/>
          <a:p>
            <a:pPr marL="119063" indent="-119063" algn="ctr">
              <a:lnSpc>
                <a:spcPct val="110000"/>
              </a:lnSpc>
              <a:spcBef>
                <a:spcPct val="50000"/>
              </a:spcBef>
              <a:buFont typeface="Times" charset="0"/>
              <a:buNone/>
            </a:pPr>
            <a:r>
              <a:rPr lang="en-US" sz="1600" b="1" dirty="0" smtClean="0">
                <a:solidFill>
                  <a:srgbClr val="000000"/>
                </a:solidFill>
                <a:latin typeface="Verdana" charset="0"/>
              </a:rPr>
              <a:t>The Federal Reserve </a:t>
            </a:r>
            <a:endParaRPr lang="en-US" sz="1600" dirty="0" smtClean="0">
              <a:solidFill>
                <a:srgbClr val="000000"/>
              </a:solidFill>
              <a:latin typeface="Verdana" charset="0"/>
            </a:endParaRPr>
          </a:p>
          <a:p>
            <a:pPr marL="119063" indent="-119063">
              <a:lnSpc>
                <a:spcPct val="110000"/>
              </a:lnSpc>
              <a:spcBef>
                <a:spcPct val="50000"/>
              </a:spcBef>
              <a:buFont typeface="Times" charset="0"/>
              <a:buChar char="•"/>
            </a:pPr>
            <a:r>
              <a:rPr lang="en-US" sz="1600" dirty="0" smtClean="0">
                <a:solidFill>
                  <a:srgbClr val="000000"/>
                </a:solidFill>
                <a:latin typeface="Verdana" charset="0"/>
              </a:rPr>
              <a:t>The board of the </a:t>
            </a:r>
            <a:r>
              <a:rPr lang="en-US" sz="1600" b="1" dirty="0" smtClean="0">
                <a:solidFill>
                  <a:srgbClr val="000000"/>
                </a:solidFill>
                <a:latin typeface="Verdana" charset="0"/>
              </a:rPr>
              <a:t>Federal Reserve</a:t>
            </a:r>
            <a:r>
              <a:rPr lang="en-US" sz="1600" dirty="0" smtClean="0">
                <a:solidFill>
                  <a:srgbClr val="000000"/>
                </a:solidFill>
                <a:latin typeface="Verdana" charset="0"/>
              </a:rPr>
              <a:t>, the nation</a:t>
            </a:r>
            <a:r>
              <a:rPr lang="ja-JP" altLang="en-US" sz="1600" dirty="0" smtClean="0">
                <a:solidFill>
                  <a:srgbClr val="000000"/>
                </a:solidFill>
                <a:latin typeface="Verdana" charset="0"/>
              </a:rPr>
              <a:t>’</a:t>
            </a:r>
            <a:r>
              <a:rPr lang="en-US" sz="1600" dirty="0" smtClean="0">
                <a:solidFill>
                  <a:srgbClr val="000000"/>
                </a:solidFill>
                <a:latin typeface="Verdana" charset="0"/>
              </a:rPr>
              <a:t>s central bank, worried about the nation</a:t>
            </a:r>
            <a:r>
              <a:rPr lang="ja-JP" altLang="en-US" sz="1600" dirty="0" smtClean="0">
                <a:solidFill>
                  <a:srgbClr val="000000"/>
                </a:solidFill>
                <a:latin typeface="Verdana" charset="0"/>
              </a:rPr>
              <a:t>’</a:t>
            </a:r>
            <a:r>
              <a:rPr lang="en-US" sz="1600" dirty="0" smtClean="0">
                <a:solidFill>
                  <a:srgbClr val="000000"/>
                </a:solidFill>
                <a:latin typeface="Verdana" charset="0"/>
              </a:rPr>
              <a:t>s interest in stock and  decided to make it harder for brokers to offer margin loans to investors.</a:t>
            </a:r>
          </a:p>
          <a:p>
            <a:pPr marL="119063" indent="-119063">
              <a:lnSpc>
                <a:spcPct val="110000"/>
              </a:lnSpc>
              <a:spcBef>
                <a:spcPct val="50000"/>
              </a:spcBef>
              <a:buFont typeface="Times" charset="0"/>
              <a:buChar char="•"/>
            </a:pPr>
            <a:r>
              <a:rPr lang="en-US" sz="1600" dirty="0" smtClean="0">
                <a:solidFill>
                  <a:srgbClr val="000000"/>
                </a:solidFill>
                <a:latin typeface="Verdana" charset="0"/>
              </a:rPr>
              <a:t>Their move was successful, until money came from a new source: American corporations who were willing to give brokers money for margin loans.</a:t>
            </a:r>
          </a:p>
          <a:p>
            <a:pPr marL="119063" indent="-119063">
              <a:lnSpc>
                <a:spcPct val="110000"/>
              </a:lnSpc>
              <a:spcBef>
                <a:spcPct val="50000"/>
              </a:spcBef>
              <a:buFont typeface="Times" charset="0"/>
              <a:buChar char="•"/>
            </a:pPr>
            <a:r>
              <a:rPr lang="en-US" sz="1600" dirty="0" smtClean="0">
                <a:solidFill>
                  <a:srgbClr val="000000"/>
                </a:solidFill>
                <a:latin typeface="Verdana" charset="0"/>
              </a:rPr>
              <a:t>Buying continued to rise.</a:t>
            </a:r>
          </a:p>
          <a:p>
            <a:endParaRPr lang="en-US" sz="1600" dirty="0">
              <a:solidFill>
                <a:srgbClr val="000000"/>
              </a:solidFill>
            </a:endParaRPr>
          </a:p>
        </p:txBody>
      </p:sp>
    </p:spTree>
    <p:extLst>
      <p:ext uri="{BB962C8B-B14F-4D97-AF65-F5344CB8AC3E}">
        <p14:creationId xmlns:p14="http://schemas.microsoft.com/office/powerpoint/2010/main" val="4755423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13" name="Rectangle 13"/>
          <p:cNvSpPr>
            <a:spLocks noChangeArrowheads="1"/>
          </p:cNvSpPr>
          <p:nvPr/>
        </p:nvSpPr>
        <p:spPr bwMode="auto">
          <a:xfrm>
            <a:off x="0" y="0"/>
            <a:ext cx="9144000" cy="6858000"/>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1215" name="Picture 15" descr="DIVI723356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501"/>
          <a:stretch>
            <a:fillRect/>
          </a:stretch>
        </p:blipFill>
        <p:spPr>
          <a:xfrm>
            <a:off x="0" y="820738"/>
            <a:ext cx="9144000" cy="4970462"/>
          </a:xfr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1216" name="Text Box 16"/>
          <p:cNvSpPr txBox="1">
            <a:spLocks noChangeArrowheads="1"/>
          </p:cNvSpPr>
          <p:nvPr/>
        </p:nvSpPr>
        <p:spPr bwMode="auto">
          <a:xfrm>
            <a:off x="0" y="5791200"/>
            <a:ext cx="9144000" cy="1057275"/>
          </a:xfrm>
          <a:prstGeom prst="rect">
            <a:avLst/>
          </a:prstGeom>
          <a:solidFill>
            <a:srgbClr val="FFFF66"/>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20000"/>
              </a:spcBef>
              <a:buClr>
                <a:schemeClr val="accent1"/>
              </a:buClr>
              <a:buFont typeface="Arial" charset="0"/>
              <a:buNone/>
            </a:pPr>
            <a:r>
              <a:rPr kumimoji="1" lang="en-US" sz="3800"/>
              <a:t>This downward spiral continued for 4 years;  By 1932 unemployment was at 25% </a:t>
            </a:r>
            <a:endParaRPr lang="en-US" sz="3800"/>
          </a:p>
        </p:txBody>
      </p:sp>
      <p:sp>
        <p:nvSpPr>
          <p:cNvPr id="51218" name="Rectangle 18"/>
          <p:cNvSpPr>
            <a:spLocks noGrp="1" noChangeArrowheads="1"/>
          </p:cNvSpPr>
          <p:nvPr>
            <p:ph type="title"/>
          </p:nvPr>
        </p:nvSpPr>
        <p:spPr>
          <a:xfrm>
            <a:off x="0" y="0"/>
            <a:ext cx="91440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solidFill>
                  <a:schemeClr val="tx1"/>
                </a:solidFill>
              </a:rPr>
              <a:t>Unemployment, 1929-1942</a:t>
            </a:r>
          </a:p>
        </p:txBody>
      </p:sp>
    </p:spTree>
    <p:extLst>
      <p:ext uri="{BB962C8B-B14F-4D97-AF65-F5344CB8AC3E}">
        <p14:creationId xmlns:p14="http://schemas.microsoft.com/office/powerpoint/2010/main" val="931002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Stock Market  Crashes</a:t>
            </a:r>
            <a:endParaRPr lang="en-US" dirty="0"/>
          </a:p>
        </p:txBody>
      </p:sp>
      <p:sp>
        <p:nvSpPr>
          <p:cNvPr id="3" name="Content Placeholder 2"/>
          <p:cNvSpPr>
            <a:spLocks noGrp="1"/>
          </p:cNvSpPr>
          <p:nvPr>
            <p:ph sz="half" idx="1"/>
          </p:nvPr>
        </p:nvSpPr>
        <p:spPr>
          <a:xfrm>
            <a:off x="457200" y="1600200"/>
            <a:ext cx="4038600" cy="4849993"/>
          </a:xfrm>
        </p:spPr>
        <p:txBody>
          <a:bodyPr>
            <a:noAutofit/>
          </a:bodyPr>
          <a:lstStyle/>
          <a:p>
            <a:pPr>
              <a:lnSpc>
                <a:spcPct val="130000"/>
              </a:lnSpc>
              <a:spcBef>
                <a:spcPct val="0"/>
              </a:spcBef>
              <a:buFont typeface="Times" charset="0"/>
              <a:buChar char="•"/>
            </a:pPr>
            <a:r>
              <a:rPr lang="en-US" sz="1550" dirty="0" smtClean="0">
                <a:solidFill>
                  <a:srgbClr val="003300"/>
                </a:solidFill>
                <a:latin typeface="Verdana" charset="0"/>
              </a:rPr>
              <a:t>The steady growth of the early 1920s gave way to astounding gains at the end of the decade until its September 3, 1929, peak.</a:t>
            </a:r>
          </a:p>
          <a:p>
            <a:pPr>
              <a:lnSpc>
                <a:spcPct val="130000"/>
              </a:lnSpc>
              <a:spcBef>
                <a:spcPct val="0"/>
              </a:spcBef>
              <a:buFont typeface="Times" charset="0"/>
              <a:buChar char="•"/>
            </a:pPr>
            <a:r>
              <a:rPr lang="en-US" sz="1550" dirty="0" smtClean="0">
                <a:solidFill>
                  <a:srgbClr val="003300"/>
                </a:solidFill>
                <a:latin typeface="Verdana" charset="0"/>
              </a:rPr>
              <a:t>Many people were beginning to see trouble as consumer purchasing fell and rumors of a collapse circulated.</a:t>
            </a:r>
          </a:p>
          <a:p>
            <a:pPr>
              <a:lnSpc>
                <a:spcPct val="130000"/>
              </a:lnSpc>
              <a:spcBef>
                <a:spcPct val="0"/>
              </a:spcBef>
              <a:buFont typeface="Times" charset="0"/>
              <a:buChar char="•"/>
            </a:pPr>
            <a:r>
              <a:rPr lang="en-US" sz="1550" dirty="0" smtClean="0">
                <a:solidFill>
                  <a:srgbClr val="003300"/>
                </a:solidFill>
                <a:latin typeface="Verdana" charset="0"/>
              </a:rPr>
              <a:t>On Thursday, October 24, 1929, some nervous investors began selling their stocks and others followed, creating a huge sell-off with no buyers.</a:t>
            </a:r>
          </a:p>
          <a:p>
            <a:pPr>
              <a:lnSpc>
                <a:spcPct val="130000"/>
              </a:lnSpc>
              <a:spcBef>
                <a:spcPct val="0"/>
              </a:spcBef>
              <a:buFont typeface="Times" charset="0"/>
              <a:buChar char="•"/>
            </a:pPr>
            <a:r>
              <a:rPr lang="en-US" sz="1550" dirty="0" smtClean="0">
                <a:solidFill>
                  <a:srgbClr val="003300"/>
                </a:solidFill>
                <a:latin typeface="Verdana" charset="0"/>
              </a:rPr>
              <a:t>Stock prices plunged, triggering an even greater panic to sell.</a:t>
            </a:r>
          </a:p>
          <a:p>
            <a:endParaRPr lang="en-US" sz="1550" dirty="0"/>
          </a:p>
        </p:txBody>
      </p:sp>
      <p:sp>
        <p:nvSpPr>
          <p:cNvPr id="4" name="Content Placeholder 3"/>
          <p:cNvSpPr>
            <a:spLocks noGrp="1"/>
          </p:cNvSpPr>
          <p:nvPr>
            <p:ph sz="half" idx="2"/>
          </p:nvPr>
        </p:nvSpPr>
        <p:spPr/>
        <p:txBody>
          <a:bodyPr>
            <a:noAutofit/>
          </a:bodyPr>
          <a:lstStyle/>
          <a:p>
            <a:pPr>
              <a:lnSpc>
                <a:spcPct val="130000"/>
              </a:lnSpc>
              <a:spcBef>
                <a:spcPct val="0"/>
              </a:spcBef>
              <a:buFont typeface="Times" charset="0"/>
              <a:buChar char="•"/>
            </a:pPr>
            <a:r>
              <a:rPr lang="en-US" sz="1550" dirty="0" smtClean="0">
                <a:solidFill>
                  <a:srgbClr val="003300"/>
                </a:solidFill>
                <a:latin typeface="Verdana" charset="0"/>
              </a:rPr>
              <a:t>Toward the end of the day, leading bankers joined together to buy stocks and prevent a further collapse, which stopping the panic through Friday.</a:t>
            </a:r>
          </a:p>
          <a:p>
            <a:pPr>
              <a:lnSpc>
                <a:spcPct val="130000"/>
              </a:lnSpc>
              <a:spcBef>
                <a:spcPct val="0"/>
              </a:spcBef>
              <a:buFont typeface="Times" charset="0"/>
              <a:buChar char="•"/>
            </a:pPr>
            <a:r>
              <a:rPr lang="en-US" sz="1550" dirty="0" smtClean="0">
                <a:solidFill>
                  <a:srgbClr val="003300"/>
                </a:solidFill>
                <a:latin typeface="Verdana" charset="0"/>
              </a:rPr>
              <a:t>But the next Monday the market sank again, and </a:t>
            </a:r>
            <a:r>
              <a:rPr lang="en-US" sz="1550" b="1" dirty="0" smtClean="0">
                <a:solidFill>
                  <a:srgbClr val="003300"/>
                </a:solidFill>
                <a:latin typeface="Verdana" charset="0"/>
              </a:rPr>
              <a:t>Black Tuesday</a:t>
            </a:r>
            <a:r>
              <a:rPr lang="en-US" sz="1550" dirty="0" smtClean="0">
                <a:solidFill>
                  <a:srgbClr val="003300"/>
                </a:solidFill>
                <a:latin typeface="Verdana" charset="0"/>
              </a:rPr>
              <a:t>, October 29, was the worst day, affecting stocks of even solid companies.</a:t>
            </a:r>
          </a:p>
          <a:p>
            <a:pPr>
              <a:lnSpc>
                <a:spcPct val="130000"/>
              </a:lnSpc>
              <a:spcBef>
                <a:spcPct val="0"/>
              </a:spcBef>
              <a:buFont typeface="Times" charset="0"/>
              <a:buChar char="•"/>
            </a:pPr>
            <a:r>
              <a:rPr lang="en-US" sz="1550" dirty="0" smtClean="0">
                <a:solidFill>
                  <a:srgbClr val="003300"/>
                </a:solidFill>
                <a:latin typeface="Verdana" charset="0"/>
              </a:rPr>
              <a:t>The damage was widespread and catastrophic. In a few short days the market had dropped in value by about $16 billion, nearly one half of its pre-crash value.</a:t>
            </a:r>
            <a:endParaRPr lang="en-US" sz="1550" dirty="0">
              <a:solidFill>
                <a:srgbClr val="003300"/>
              </a:solidFill>
              <a:latin typeface="Verdana" charset="0"/>
            </a:endParaRPr>
          </a:p>
        </p:txBody>
      </p:sp>
    </p:spTree>
    <p:extLst>
      <p:ext uri="{BB962C8B-B14F-4D97-AF65-F5344CB8AC3E}">
        <p14:creationId xmlns:p14="http://schemas.microsoft.com/office/powerpoint/2010/main" val="27771733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143000" y="0"/>
            <a:ext cx="7772400" cy="762000"/>
          </a:xfrm>
        </p:spPr>
        <p:txBody>
          <a:bodyPr/>
          <a:lstStyle/>
          <a:p>
            <a:r>
              <a:rPr lang="en-US"/>
              <a:t>The Great Crash</a:t>
            </a:r>
          </a:p>
        </p:txBody>
      </p:sp>
      <p:sp>
        <p:nvSpPr>
          <p:cNvPr id="154627" name="Rectangle 3"/>
          <p:cNvSpPr>
            <a:spLocks noGrp="1" noChangeArrowheads="1"/>
          </p:cNvSpPr>
          <p:nvPr>
            <p:ph type="body" idx="1"/>
          </p:nvPr>
        </p:nvSpPr>
        <p:spPr>
          <a:xfrm>
            <a:off x="914400" y="762000"/>
            <a:ext cx="8229600" cy="6096000"/>
          </a:xfrm>
        </p:spPr>
        <p:txBody>
          <a:bodyPr/>
          <a:lstStyle/>
          <a:p>
            <a:pPr>
              <a:lnSpc>
                <a:spcPct val="90000"/>
              </a:lnSpc>
            </a:pPr>
            <a:r>
              <a:rPr lang="en-US"/>
              <a:t>Reasons for the depression:</a:t>
            </a:r>
          </a:p>
          <a:p>
            <a:pPr lvl="1">
              <a:lnSpc>
                <a:spcPct val="90000"/>
              </a:lnSpc>
            </a:pPr>
            <a:r>
              <a:rPr lang="en-US"/>
              <a:t>Overproduction of consumer durable goods &amp; agriculture </a:t>
            </a:r>
          </a:p>
          <a:p>
            <a:pPr lvl="1">
              <a:lnSpc>
                <a:spcPct val="90000"/>
              </a:lnSpc>
            </a:pPr>
            <a:r>
              <a:rPr lang="en-US"/>
              <a:t>The post-war conditions in Europe decreased foreign trade </a:t>
            </a:r>
          </a:p>
          <a:p>
            <a:pPr lvl="1">
              <a:lnSpc>
                <a:spcPct val="90000"/>
              </a:lnSpc>
            </a:pPr>
            <a:r>
              <a:rPr lang="en-US"/>
              <a:t>Unequal distribution of wealth, high consumer debt, stock market over speculation led to  an overall decrease in </a:t>
            </a:r>
            <a:r>
              <a:rPr lang="en-US" u="sng">
                <a:effectLst>
                  <a:outerShdw blurRad="38100" dist="38100" dir="2700000" algn="tl">
                    <a:srgbClr val="DDDDDD"/>
                  </a:outerShdw>
                </a:effectLst>
              </a:rPr>
              <a:t>consumer purchase power</a:t>
            </a:r>
            <a:endParaRPr lang="en-US"/>
          </a:p>
        </p:txBody>
      </p:sp>
      <p:sp>
        <p:nvSpPr>
          <p:cNvPr id="154628" name="AutoShape 4"/>
          <p:cNvSpPr>
            <a:spLocks noChangeArrowheads="1"/>
          </p:cNvSpPr>
          <p:nvPr/>
        </p:nvSpPr>
        <p:spPr bwMode="auto">
          <a:xfrm>
            <a:off x="1524000" y="3352800"/>
            <a:ext cx="6934200" cy="990600"/>
          </a:xfrm>
          <a:prstGeom prst="wedgeRectCallout">
            <a:avLst>
              <a:gd name="adj1" fmla="val 21588"/>
              <a:gd name="adj2" fmla="val -17419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30000"/>
              </a:spcBef>
              <a:spcAft>
                <a:spcPct val="0"/>
              </a:spcAft>
            </a:pPr>
            <a:r>
              <a:rPr lang="en-US" sz="3600">
                <a:solidFill>
                  <a:srgbClr val="000000"/>
                </a:solidFill>
                <a:latin typeface="Times New Roman" charset="0"/>
                <a:ea typeface="ＭＳ Ｐゴシック" charset="0"/>
              </a:rPr>
              <a:t>Consumers already owned durable goods &amp; were not buying more</a:t>
            </a:r>
          </a:p>
        </p:txBody>
      </p:sp>
    </p:spTree>
    <p:extLst>
      <p:ext uri="{BB962C8B-B14F-4D97-AF65-F5344CB8AC3E}">
        <p14:creationId xmlns:p14="http://schemas.microsoft.com/office/powerpoint/2010/main" val="265586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4628"/>
                                        </p:tgtEl>
                                        <p:attrNameLst>
                                          <p:attrName>style.visibility</p:attrName>
                                        </p:attrNameLst>
                                      </p:cBhvr>
                                      <p:to>
                                        <p:strVal val="visible"/>
                                      </p:to>
                                    </p:set>
                                    <p:anim calcmode="lin" valueType="num">
                                      <p:cBhvr>
                                        <p:cTn id="7" dur="500" fill="hold"/>
                                        <p:tgtEl>
                                          <p:spTgt spid="154628"/>
                                        </p:tgtEl>
                                        <p:attrNameLst>
                                          <p:attrName>ppt_w</p:attrName>
                                        </p:attrNameLst>
                                      </p:cBhvr>
                                      <p:tavLst>
                                        <p:tav tm="0">
                                          <p:val>
                                            <p:fltVal val="0"/>
                                          </p:val>
                                        </p:tav>
                                        <p:tav tm="100000">
                                          <p:val>
                                            <p:strVal val="#ppt_w"/>
                                          </p:val>
                                        </p:tav>
                                      </p:tavLst>
                                    </p:anim>
                                    <p:anim calcmode="lin" valueType="num">
                                      <p:cBhvr>
                                        <p:cTn id="8" dur="500" fill="hold"/>
                                        <p:tgtEl>
                                          <p:spTgt spid="154628"/>
                                        </p:tgtEl>
                                        <p:attrNameLst>
                                          <p:attrName>ppt_h</p:attrName>
                                        </p:attrNameLst>
                                      </p:cBhvr>
                                      <p:tavLst>
                                        <p:tav tm="0">
                                          <p:val>
                                            <p:fltVal val="0"/>
                                          </p:val>
                                        </p:tav>
                                        <p:tav tm="100000">
                                          <p:val>
                                            <p:strVal val="#ppt_h"/>
                                          </p:val>
                                        </p:tav>
                                      </p:tavLst>
                                    </p:anim>
                                    <p:animEffect transition="in" filter="fade">
                                      <p:cBhvr>
                                        <p:cTn id="9" dur="5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ChangeArrowheads="1"/>
          </p:cNvSpPr>
          <p:nvPr/>
        </p:nvSpPr>
        <p:spPr bwMode="auto">
          <a:xfrm>
            <a:off x="0" y="0"/>
            <a:ext cx="9144000" cy="68580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pic>
        <p:nvPicPr>
          <p:cNvPr id="322566" name="Picture 6" descr="Causes%20of%20the%20Great%20Depression_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1955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endParaRPr lang="en-US"/>
          </a:p>
        </p:txBody>
      </p:sp>
      <p:sp>
        <p:nvSpPr>
          <p:cNvPr id="156675" name="Rectangle 3"/>
          <p:cNvSpPr>
            <a:spLocks noGrp="1" noChangeArrowheads="1"/>
          </p:cNvSpPr>
          <p:nvPr>
            <p:ph type="body" idx="1"/>
          </p:nvPr>
        </p:nvSpPr>
        <p:spPr/>
        <p:txBody>
          <a:bodyPr/>
          <a:lstStyle/>
          <a:p>
            <a:endParaRPr lang="en-US"/>
          </a:p>
        </p:txBody>
      </p:sp>
      <p:pic>
        <p:nvPicPr>
          <p:cNvPr id="156676" name="Picture 4" descr="consumerde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6678" name="Line 6"/>
          <p:cNvSpPr>
            <a:spLocks noChangeShapeType="1"/>
          </p:cNvSpPr>
          <p:nvPr/>
        </p:nvSpPr>
        <p:spPr bwMode="auto">
          <a:xfrm flipH="1">
            <a:off x="2209800" y="2743200"/>
            <a:ext cx="2971800" cy="685800"/>
          </a:xfrm>
          <a:prstGeom prst="line">
            <a:avLst/>
          </a:prstGeom>
          <a:noFill/>
          <a:ln w="1905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679" name="Text Box 7"/>
          <p:cNvSpPr txBox="1">
            <a:spLocks noChangeArrowheads="1"/>
          </p:cNvSpPr>
          <p:nvPr/>
        </p:nvSpPr>
        <p:spPr bwMode="auto">
          <a:xfrm>
            <a:off x="5181600" y="914400"/>
            <a:ext cx="3352800" cy="2328863"/>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sz="3600"/>
              <a:t>In 1929, the total market debt of the USA was 210% of the value of GDP</a:t>
            </a:r>
          </a:p>
        </p:txBody>
      </p:sp>
      <p:sp>
        <p:nvSpPr>
          <p:cNvPr id="156680" name="Text Box 8"/>
          <p:cNvSpPr txBox="1">
            <a:spLocks noChangeArrowheads="1"/>
          </p:cNvSpPr>
          <p:nvPr/>
        </p:nvSpPr>
        <p:spPr bwMode="auto">
          <a:xfrm>
            <a:off x="5181600" y="1600200"/>
            <a:ext cx="3352800" cy="1778000"/>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a:t>By 1934, U.S. debt rose to 265% of GDP</a:t>
            </a:r>
          </a:p>
        </p:txBody>
      </p:sp>
      <p:sp>
        <p:nvSpPr>
          <p:cNvPr id="156681" name="Line 9"/>
          <p:cNvSpPr>
            <a:spLocks noChangeShapeType="1"/>
          </p:cNvSpPr>
          <p:nvPr/>
        </p:nvSpPr>
        <p:spPr bwMode="auto">
          <a:xfrm flipH="1" flipV="1">
            <a:off x="2438400" y="2209800"/>
            <a:ext cx="2590800" cy="685800"/>
          </a:xfrm>
          <a:prstGeom prst="line">
            <a:avLst/>
          </a:prstGeom>
          <a:noFill/>
          <a:ln w="1905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682" name="Line 10"/>
          <p:cNvSpPr>
            <a:spLocks noChangeShapeType="1"/>
          </p:cNvSpPr>
          <p:nvPr/>
        </p:nvSpPr>
        <p:spPr bwMode="auto">
          <a:xfrm flipV="1">
            <a:off x="3810000" y="1295400"/>
            <a:ext cx="4419600" cy="3505200"/>
          </a:xfrm>
          <a:prstGeom prst="line">
            <a:avLst/>
          </a:prstGeom>
          <a:noFill/>
          <a:ln w="1905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683" name="Text Box 11"/>
          <p:cNvSpPr txBox="1">
            <a:spLocks noChangeArrowheads="1"/>
          </p:cNvSpPr>
          <p:nvPr/>
        </p:nvSpPr>
        <p:spPr bwMode="auto">
          <a:xfrm>
            <a:off x="228600" y="5181600"/>
            <a:ext cx="4953000" cy="896656"/>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sz="3200" dirty="0"/>
              <a:t>In 2005, the value of U.S. debt was 303% of GDP </a:t>
            </a:r>
          </a:p>
        </p:txBody>
      </p:sp>
    </p:spTree>
    <p:extLst>
      <p:ext uri="{BB962C8B-B14F-4D97-AF65-F5344CB8AC3E}">
        <p14:creationId xmlns:p14="http://schemas.microsoft.com/office/powerpoint/2010/main" val="1776585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156679"/>
                                        </p:tgtEl>
                                        <p:attrNameLst>
                                          <p:attrName>style.visibility</p:attrName>
                                        </p:attrNameLst>
                                      </p:cBhvr>
                                      <p:to>
                                        <p:strVal val="visible"/>
                                      </p:to>
                                    </p:set>
                                    <p:anim calcmode="lin" valueType="num">
                                      <p:cBhvr>
                                        <p:cTn id="7" dur="500" fill="hold"/>
                                        <p:tgtEl>
                                          <p:spTgt spid="156679"/>
                                        </p:tgtEl>
                                        <p:attrNameLst>
                                          <p:attrName>ppt_w</p:attrName>
                                        </p:attrNameLst>
                                      </p:cBhvr>
                                      <p:tavLst>
                                        <p:tav tm="0">
                                          <p:val>
                                            <p:fltVal val="0"/>
                                          </p:val>
                                        </p:tav>
                                        <p:tav tm="100000">
                                          <p:val>
                                            <p:strVal val="#ppt_w"/>
                                          </p:val>
                                        </p:tav>
                                      </p:tavLst>
                                    </p:anim>
                                    <p:anim calcmode="lin" valueType="num">
                                      <p:cBhvr>
                                        <p:cTn id="8" dur="500" fill="hold"/>
                                        <p:tgtEl>
                                          <p:spTgt spid="156679"/>
                                        </p:tgtEl>
                                        <p:attrNameLst>
                                          <p:attrName>ppt_h</p:attrName>
                                        </p:attrNameLst>
                                      </p:cBhvr>
                                      <p:tavLst>
                                        <p:tav tm="0">
                                          <p:val>
                                            <p:fltVal val="0"/>
                                          </p:val>
                                        </p:tav>
                                        <p:tav tm="100000">
                                          <p:val>
                                            <p:strVal val="#ppt_h"/>
                                          </p:val>
                                        </p:tav>
                                      </p:tavLst>
                                    </p:anim>
                                    <p:animEffect transition="in" filter="fade">
                                      <p:cBhvr>
                                        <p:cTn id="9" dur="500"/>
                                        <p:tgtEl>
                                          <p:spTgt spid="15667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6678"/>
                                        </p:tgtEl>
                                        <p:attrNameLst>
                                          <p:attrName>style.visibility</p:attrName>
                                        </p:attrNameLst>
                                      </p:cBhvr>
                                      <p:to>
                                        <p:strVal val="visible"/>
                                      </p:to>
                                    </p:set>
                                    <p:anim calcmode="lin" valueType="num">
                                      <p:cBhvr>
                                        <p:cTn id="12" dur="500" fill="hold"/>
                                        <p:tgtEl>
                                          <p:spTgt spid="156678"/>
                                        </p:tgtEl>
                                        <p:attrNameLst>
                                          <p:attrName>ppt_w</p:attrName>
                                        </p:attrNameLst>
                                      </p:cBhvr>
                                      <p:tavLst>
                                        <p:tav tm="0">
                                          <p:val>
                                            <p:fltVal val="0"/>
                                          </p:val>
                                        </p:tav>
                                        <p:tav tm="100000">
                                          <p:val>
                                            <p:strVal val="#ppt_w"/>
                                          </p:val>
                                        </p:tav>
                                      </p:tavLst>
                                    </p:anim>
                                    <p:anim calcmode="lin" valueType="num">
                                      <p:cBhvr>
                                        <p:cTn id="13" dur="500" fill="hold"/>
                                        <p:tgtEl>
                                          <p:spTgt spid="156678"/>
                                        </p:tgtEl>
                                        <p:attrNameLst>
                                          <p:attrName>ppt_h</p:attrName>
                                        </p:attrNameLst>
                                      </p:cBhvr>
                                      <p:tavLst>
                                        <p:tav tm="0">
                                          <p:val>
                                            <p:fltVal val="0"/>
                                          </p:val>
                                        </p:tav>
                                        <p:tav tm="100000">
                                          <p:val>
                                            <p:strVal val="#ppt_h"/>
                                          </p:val>
                                        </p:tav>
                                      </p:tavLst>
                                    </p:anim>
                                    <p:animEffect transition="in" filter="fade">
                                      <p:cBhvr>
                                        <p:cTn id="14" dur="500"/>
                                        <p:tgtEl>
                                          <p:spTgt spid="1566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0" nodeType="clickEffect">
                                  <p:stCondLst>
                                    <p:cond delay="0"/>
                                  </p:stCondLst>
                                  <p:childTnLst>
                                    <p:anim calcmode="lin" valueType="num">
                                      <p:cBhvr>
                                        <p:cTn id="18" dur="500"/>
                                        <p:tgtEl>
                                          <p:spTgt spid="156679"/>
                                        </p:tgtEl>
                                        <p:attrNameLst>
                                          <p:attrName>ppt_w</p:attrName>
                                        </p:attrNameLst>
                                      </p:cBhvr>
                                      <p:tavLst>
                                        <p:tav tm="0">
                                          <p:val>
                                            <p:strVal val="ppt_w"/>
                                          </p:val>
                                        </p:tav>
                                        <p:tav tm="100000">
                                          <p:val>
                                            <p:fltVal val="0"/>
                                          </p:val>
                                        </p:tav>
                                      </p:tavLst>
                                    </p:anim>
                                    <p:anim calcmode="lin" valueType="num">
                                      <p:cBhvr>
                                        <p:cTn id="19" dur="500"/>
                                        <p:tgtEl>
                                          <p:spTgt spid="156679"/>
                                        </p:tgtEl>
                                        <p:attrNameLst>
                                          <p:attrName>ppt_h</p:attrName>
                                        </p:attrNameLst>
                                      </p:cBhvr>
                                      <p:tavLst>
                                        <p:tav tm="0">
                                          <p:val>
                                            <p:strVal val="ppt_h"/>
                                          </p:val>
                                        </p:tav>
                                        <p:tav tm="100000">
                                          <p:val>
                                            <p:fltVal val="0"/>
                                          </p:val>
                                        </p:tav>
                                      </p:tavLst>
                                    </p:anim>
                                    <p:animEffect transition="out" filter="fade">
                                      <p:cBhvr>
                                        <p:cTn id="20" dur="500"/>
                                        <p:tgtEl>
                                          <p:spTgt spid="156679"/>
                                        </p:tgtEl>
                                      </p:cBhvr>
                                    </p:animEffect>
                                    <p:set>
                                      <p:cBhvr>
                                        <p:cTn id="21" dur="1" fill="hold">
                                          <p:stCondLst>
                                            <p:cond delay="499"/>
                                          </p:stCondLst>
                                        </p:cTn>
                                        <p:tgtEl>
                                          <p:spTgt spid="156679"/>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156678"/>
                                        </p:tgtEl>
                                        <p:attrNameLst>
                                          <p:attrName>ppt_w</p:attrName>
                                        </p:attrNameLst>
                                      </p:cBhvr>
                                      <p:tavLst>
                                        <p:tav tm="0">
                                          <p:val>
                                            <p:strVal val="ppt_w"/>
                                          </p:val>
                                        </p:tav>
                                        <p:tav tm="100000">
                                          <p:val>
                                            <p:fltVal val="0"/>
                                          </p:val>
                                        </p:tav>
                                      </p:tavLst>
                                    </p:anim>
                                    <p:anim calcmode="lin" valueType="num">
                                      <p:cBhvr>
                                        <p:cTn id="24" dur="500"/>
                                        <p:tgtEl>
                                          <p:spTgt spid="156678"/>
                                        </p:tgtEl>
                                        <p:attrNameLst>
                                          <p:attrName>ppt_h</p:attrName>
                                        </p:attrNameLst>
                                      </p:cBhvr>
                                      <p:tavLst>
                                        <p:tav tm="0">
                                          <p:val>
                                            <p:strVal val="ppt_h"/>
                                          </p:val>
                                        </p:tav>
                                        <p:tav tm="100000">
                                          <p:val>
                                            <p:fltVal val="0"/>
                                          </p:val>
                                        </p:tav>
                                      </p:tavLst>
                                    </p:anim>
                                    <p:animEffect transition="out" filter="fade">
                                      <p:cBhvr>
                                        <p:cTn id="25" dur="500"/>
                                        <p:tgtEl>
                                          <p:spTgt spid="156678"/>
                                        </p:tgtEl>
                                      </p:cBhvr>
                                    </p:animEffect>
                                    <p:set>
                                      <p:cBhvr>
                                        <p:cTn id="26" dur="1" fill="hold">
                                          <p:stCondLst>
                                            <p:cond delay="499"/>
                                          </p:stCondLst>
                                        </p:cTn>
                                        <p:tgtEl>
                                          <p:spTgt spid="156678"/>
                                        </p:tgtEl>
                                        <p:attrNameLst>
                                          <p:attrName>style.visibility</p:attrName>
                                        </p:attrNameLst>
                                      </p:cBhvr>
                                      <p:to>
                                        <p:strVal val="hidden"/>
                                      </p:to>
                                    </p:set>
                                  </p:childTnLst>
                                </p:cTn>
                              </p:par>
                              <p:par>
                                <p:cTn id="27" presetID="53" presetClass="entr" presetSubtype="0" fill="hold" grpId="1" nodeType="withEffect">
                                  <p:stCondLst>
                                    <p:cond delay="0"/>
                                  </p:stCondLst>
                                  <p:childTnLst>
                                    <p:set>
                                      <p:cBhvr>
                                        <p:cTn id="28" dur="1" fill="hold">
                                          <p:stCondLst>
                                            <p:cond delay="0"/>
                                          </p:stCondLst>
                                        </p:cTn>
                                        <p:tgtEl>
                                          <p:spTgt spid="156680"/>
                                        </p:tgtEl>
                                        <p:attrNameLst>
                                          <p:attrName>style.visibility</p:attrName>
                                        </p:attrNameLst>
                                      </p:cBhvr>
                                      <p:to>
                                        <p:strVal val="visible"/>
                                      </p:to>
                                    </p:set>
                                    <p:anim calcmode="lin" valueType="num">
                                      <p:cBhvr>
                                        <p:cTn id="29" dur="500" fill="hold"/>
                                        <p:tgtEl>
                                          <p:spTgt spid="156680"/>
                                        </p:tgtEl>
                                        <p:attrNameLst>
                                          <p:attrName>ppt_w</p:attrName>
                                        </p:attrNameLst>
                                      </p:cBhvr>
                                      <p:tavLst>
                                        <p:tav tm="0">
                                          <p:val>
                                            <p:fltVal val="0"/>
                                          </p:val>
                                        </p:tav>
                                        <p:tav tm="100000">
                                          <p:val>
                                            <p:strVal val="#ppt_w"/>
                                          </p:val>
                                        </p:tav>
                                      </p:tavLst>
                                    </p:anim>
                                    <p:anim calcmode="lin" valueType="num">
                                      <p:cBhvr>
                                        <p:cTn id="30" dur="500" fill="hold"/>
                                        <p:tgtEl>
                                          <p:spTgt spid="156680"/>
                                        </p:tgtEl>
                                        <p:attrNameLst>
                                          <p:attrName>ppt_h</p:attrName>
                                        </p:attrNameLst>
                                      </p:cBhvr>
                                      <p:tavLst>
                                        <p:tav tm="0">
                                          <p:val>
                                            <p:fltVal val="0"/>
                                          </p:val>
                                        </p:tav>
                                        <p:tav tm="100000">
                                          <p:val>
                                            <p:strVal val="#ppt_h"/>
                                          </p:val>
                                        </p:tav>
                                      </p:tavLst>
                                    </p:anim>
                                    <p:animEffect transition="in" filter="fade">
                                      <p:cBhvr>
                                        <p:cTn id="31" dur="500"/>
                                        <p:tgtEl>
                                          <p:spTgt spid="156680"/>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56681"/>
                                        </p:tgtEl>
                                        <p:attrNameLst>
                                          <p:attrName>style.visibility</p:attrName>
                                        </p:attrNameLst>
                                      </p:cBhvr>
                                      <p:to>
                                        <p:strVal val="visible"/>
                                      </p:to>
                                    </p:set>
                                    <p:anim calcmode="lin" valueType="num">
                                      <p:cBhvr>
                                        <p:cTn id="34" dur="500" fill="hold"/>
                                        <p:tgtEl>
                                          <p:spTgt spid="156681"/>
                                        </p:tgtEl>
                                        <p:attrNameLst>
                                          <p:attrName>ppt_w</p:attrName>
                                        </p:attrNameLst>
                                      </p:cBhvr>
                                      <p:tavLst>
                                        <p:tav tm="0">
                                          <p:val>
                                            <p:fltVal val="0"/>
                                          </p:val>
                                        </p:tav>
                                        <p:tav tm="100000">
                                          <p:val>
                                            <p:strVal val="#ppt_w"/>
                                          </p:val>
                                        </p:tav>
                                      </p:tavLst>
                                    </p:anim>
                                    <p:anim calcmode="lin" valueType="num">
                                      <p:cBhvr>
                                        <p:cTn id="35" dur="500" fill="hold"/>
                                        <p:tgtEl>
                                          <p:spTgt spid="156681"/>
                                        </p:tgtEl>
                                        <p:attrNameLst>
                                          <p:attrName>ppt_h</p:attrName>
                                        </p:attrNameLst>
                                      </p:cBhvr>
                                      <p:tavLst>
                                        <p:tav tm="0">
                                          <p:val>
                                            <p:fltVal val="0"/>
                                          </p:val>
                                        </p:tav>
                                        <p:tav tm="100000">
                                          <p:val>
                                            <p:strVal val="#ppt_h"/>
                                          </p:val>
                                        </p:tav>
                                      </p:tavLst>
                                    </p:anim>
                                    <p:animEffect transition="in" filter="fade">
                                      <p:cBhvr>
                                        <p:cTn id="36" dur="500"/>
                                        <p:tgtEl>
                                          <p:spTgt spid="15668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xit" presetSubtype="0" fill="hold" grpId="0" nodeType="clickEffect">
                                  <p:stCondLst>
                                    <p:cond delay="0"/>
                                  </p:stCondLst>
                                  <p:childTnLst>
                                    <p:anim calcmode="lin" valueType="num">
                                      <p:cBhvr>
                                        <p:cTn id="40" dur="500"/>
                                        <p:tgtEl>
                                          <p:spTgt spid="156680"/>
                                        </p:tgtEl>
                                        <p:attrNameLst>
                                          <p:attrName>ppt_w</p:attrName>
                                        </p:attrNameLst>
                                      </p:cBhvr>
                                      <p:tavLst>
                                        <p:tav tm="0">
                                          <p:val>
                                            <p:strVal val="ppt_w"/>
                                          </p:val>
                                        </p:tav>
                                        <p:tav tm="100000">
                                          <p:val>
                                            <p:fltVal val="0"/>
                                          </p:val>
                                        </p:tav>
                                      </p:tavLst>
                                    </p:anim>
                                    <p:anim calcmode="lin" valueType="num">
                                      <p:cBhvr>
                                        <p:cTn id="41" dur="500"/>
                                        <p:tgtEl>
                                          <p:spTgt spid="156680"/>
                                        </p:tgtEl>
                                        <p:attrNameLst>
                                          <p:attrName>ppt_h</p:attrName>
                                        </p:attrNameLst>
                                      </p:cBhvr>
                                      <p:tavLst>
                                        <p:tav tm="0">
                                          <p:val>
                                            <p:strVal val="ppt_h"/>
                                          </p:val>
                                        </p:tav>
                                        <p:tav tm="100000">
                                          <p:val>
                                            <p:fltVal val="0"/>
                                          </p:val>
                                        </p:tav>
                                      </p:tavLst>
                                    </p:anim>
                                    <p:animEffect transition="out" filter="fade">
                                      <p:cBhvr>
                                        <p:cTn id="42" dur="500"/>
                                        <p:tgtEl>
                                          <p:spTgt spid="156680"/>
                                        </p:tgtEl>
                                      </p:cBhvr>
                                    </p:animEffect>
                                    <p:set>
                                      <p:cBhvr>
                                        <p:cTn id="43" dur="1" fill="hold">
                                          <p:stCondLst>
                                            <p:cond delay="499"/>
                                          </p:stCondLst>
                                        </p:cTn>
                                        <p:tgtEl>
                                          <p:spTgt spid="156680"/>
                                        </p:tgtEl>
                                        <p:attrNameLst>
                                          <p:attrName>style.visibility</p:attrName>
                                        </p:attrNameLst>
                                      </p:cBhvr>
                                      <p:to>
                                        <p:strVal val="hidden"/>
                                      </p:to>
                                    </p:set>
                                  </p:childTnLst>
                                </p:cTn>
                              </p:par>
                              <p:par>
                                <p:cTn id="44" presetID="53" presetClass="exit" presetSubtype="0" fill="hold" grpId="1" nodeType="withEffect">
                                  <p:stCondLst>
                                    <p:cond delay="0"/>
                                  </p:stCondLst>
                                  <p:childTnLst>
                                    <p:anim calcmode="lin" valueType="num">
                                      <p:cBhvr>
                                        <p:cTn id="45" dur="500"/>
                                        <p:tgtEl>
                                          <p:spTgt spid="156681"/>
                                        </p:tgtEl>
                                        <p:attrNameLst>
                                          <p:attrName>ppt_w</p:attrName>
                                        </p:attrNameLst>
                                      </p:cBhvr>
                                      <p:tavLst>
                                        <p:tav tm="0">
                                          <p:val>
                                            <p:strVal val="ppt_w"/>
                                          </p:val>
                                        </p:tav>
                                        <p:tav tm="100000">
                                          <p:val>
                                            <p:fltVal val="0"/>
                                          </p:val>
                                        </p:tav>
                                      </p:tavLst>
                                    </p:anim>
                                    <p:anim calcmode="lin" valueType="num">
                                      <p:cBhvr>
                                        <p:cTn id="46" dur="500"/>
                                        <p:tgtEl>
                                          <p:spTgt spid="156681"/>
                                        </p:tgtEl>
                                        <p:attrNameLst>
                                          <p:attrName>ppt_h</p:attrName>
                                        </p:attrNameLst>
                                      </p:cBhvr>
                                      <p:tavLst>
                                        <p:tav tm="0">
                                          <p:val>
                                            <p:strVal val="ppt_h"/>
                                          </p:val>
                                        </p:tav>
                                        <p:tav tm="100000">
                                          <p:val>
                                            <p:fltVal val="0"/>
                                          </p:val>
                                        </p:tav>
                                      </p:tavLst>
                                    </p:anim>
                                    <p:animEffect transition="out" filter="fade">
                                      <p:cBhvr>
                                        <p:cTn id="47" dur="500"/>
                                        <p:tgtEl>
                                          <p:spTgt spid="156681"/>
                                        </p:tgtEl>
                                      </p:cBhvr>
                                    </p:animEffect>
                                    <p:set>
                                      <p:cBhvr>
                                        <p:cTn id="48" dur="1" fill="hold">
                                          <p:stCondLst>
                                            <p:cond delay="499"/>
                                          </p:stCondLst>
                                        </p:cTn>
                                        <p:tgtEl>
                                          <p:spTgt spid="156681"/>
                                        </p:tgtEl>
                                        <p:attrNameLst>
                                          <p:attrName>style.visibility</p:attrName>
                                        </p:attrNameLst>
                                      </p:cBhvr>
                                      <p:to>
                                        <p:strVal val="hidden"/>
                                      </p:to>
                                    </p:set>
                                  </p:childTnLst>
                                </p:cTn>
                              </p:par>
                              <p:par>
                                <p:cTn id="49" presetID="53" presetClass="entr" presetSubtype="0" fill="hold" grpId="0" nodeType="withEffect">
                                  <p:stCondLst>
                                    <p:cond delay="0"/>
                                  </p:stCondLst>
                                  <p:childTnLst>
                                    <p:set>
                                      <p:cBhvr>
                                        <p:cTn id="50" dur="1" fill="hold">
                                          <p:stCondLst>
                                            <p:cond delay="0"/>
                                          </p:stCondLst>
                                        </p:cTn>
                                        <p:tgtEl>
                                          <p:spTgt spid="156683"/>
                                        </p:tgtEl>
                                        <p:attrNameLst>
                                          <p:attrName>style.visibility</p:attrName>
                                        </p:attrNameLst>
                                      </p:cBhvr>
                                      <p:to>
                                        <p:strVal val="visible"/>
                                      </p:to>
                                    </p:set>
                                    <p:anim calcmode="lin" valueType="num">
                                      <p:cBhvr>
                                        <p:cTn id="51" dur="500" fill="hold"/>
                                        <p:tgtEl>
                                          <p:spTgt spid="156683"/>
                                        </p:tgtEl>
                                        <p:attrNameLst>
                                          <p:attrName>ppt_w</p:attrName>
                                        </p:attrNameLst>
                                      </p:cBhvr>
                                      <p:tavLst>
                                        <p:tav tm="0">
                                          <p:val>
                                            <p:fltVal val="0"/>
                                          </p:val>
                                        </p:tav>
                                        <p:tav tm="100000">
                                          <p:val>
                                            <p:strVal val="#ppt_w"/>
                                          </p:val>
                                        </p:tav>
                                      </p:tavLst>
                                    </p:anim>
                                    <p:anim calcmode="lin" valueType="num">
                                      <p:cBhvr>
                                        <p:cTn id="52" dur="500" fill="hold"/>
                                        <p:tgtEl>
                                          <p:spTgt spid="156683"/>
                                        </p:tgtEl>
                                        <p:attrNameLst>
                                          <p:attrName>ppt_h</p:attrName>
                                        </p:attrNameLst>
                                      </p:cBhvr>
                                      <p:tavLst>
                                        <p:tav tm="0">
                                          <p:val>
                                            <p:fltVal val="0"/>
                                          </p:val>
                                        </p:tav>
                                        <p:tav tm="100000">
                                          <p:val>
                                            <p:strVal val="#ppt_h"/>
                                          </p:val>
                                        </p:tav>
                                      </p:tavLst>
                                    </p:anim>
                                    <p:animEffect transition="in" filter="fade">
                                      <p:cBhvr>
                                        <p:cTn id="53" dur="500"/>
                                        <p:tgtEl>
                                          <p:spTgt spid="156683"/>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56682"/>
                                        </p:tgtEl>
                                        <p:attrNameLst>
                                          <p:attrName>style.visibility</p:attrName>
                                        </p:attrNameLst>
                                      </p:cBhvr>
                                      <p:to>
                                        <p:strVal val="visible"/>
                                      </p:to>
                                    </p:set>
                                    <p:anim calcmode="lin" valueType="num">
                                      <p:cBhvr>
                                        <p:cTn id="56" dur="500" fill="hold"/>
                                        <p:tgtEl>
                                          <p:spTgt spid="156682"/>
                                        </p:tgtEl>
                                        <p:attrNameLst>
                                          <p:attrName>ppt_w</p:attrName>
                                        </p:attrNameLst>
                                      </p:cBhvr>
                                      <p:tavLst>
                                        <p:tav tm="0">
                                          <p:val>
                                            <p:fltVal val="0"/>
                                          </p:val>
                                        </p:tav>
                                        <p:tav tm="100000">
                                          <p:val>
                                            <p:strVal val="#ppt_w"/>
                                          </p:val>
                                        </p:tav>
                                      </p:tavLst>
                                    </p:anim>
                                    <p:anim calcmode="lin" valueType="num">
                                      <p:cBhvr>
                                        <p:cTn id="57" dur="500" fill="hold"/>
                                        <p:tgtEl>
                                          <p:spTgt spid="156682"/>
                                        </p:tgtEl>
                                        <p:attrNameLst>
                                          <p:attrName>ppt_h</p:attrName>
                                        </p:attrNameLst>
                                      </p:cBhvr>
                                      <p:tavLst>
                                        <p:tav tm="0">
                                          <p:val>
                                            <p:fltVal val="0"/>
                                          </p:val>
                                        </p:tav>
                                        <p:tav tm="100000">
                                          <p:val>
                                            <p:strVal val="#ppt_h"/>
                                          </p:val>
                                        </p:tav>
                                      </p:tavLst>
                                    </p:anim>
                                    <p:animEffect transition="in" filter="fade">
                                      <p:cBhvr>
                                        <p:cTn id="58" dur="500"/>
                                        <p:tgtEl>
                                          <p:spTgt spid="156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nimBg="1"/>
      <p:bldP spid="156678" grpId="1" animBg="1"/>
      <p:bldP spid="156679" grpId="0" animBg="1"/>
      <p:bldP spid="156679" grpId="1" animBg="1"/>
      <p:bldP spid="156680" grpId="0" animBg="1"/>
      <p:bldP spid="156680" grpId="1" animBg="1"/>
      <p:bldP spid="156681" grpId="0" animBg="1"/>
      <p:bldP spid="156681" grpId="1" animBg="1"/>
      <p:bldP spid="156682" grpId="0" animBg="1"/>
      <p:bldP spid="1566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Effects of the Crash</a:t>
            </a:r>
            <a:endParaRPr lang="en-US" dirty="0"/>
          </a:p>
        </p:txBody>
      </p:sp>
      <p:sp>
        <p:nvSpPr>
          <p:cNvPr id="3" name="Content Placeholder 2"/>
          <p:cNvSpPr>
            <a:spLocks noGrp="1"/>
          </p:cNvSpPr>
          <p:nvPr>
            <p:ph sz="half" idx="1"/>
          </p:nvPr>
        </p:nvSpPr>
        <p:spPr>
          <a:xfrm>
            <a:off x="457200" y="1143000"/>
            <a:ext cx="4038600" cy="5207576"/>
          </a:xfrm>
        </p:spPr>
        <p:txBody>
          <a:bodyPr>
            <a:normAutofit fontScale="62500" lnSpcReduction="20000"/>
          </a:bodyPr>
          <a:lstStyle/>
          <a:p>
            <a:pPr marL="228600" indent="-228600" algn="ctr">
              <a:spcBef>
                <a:spcPct val="50000"/>
              </a:spcBef>
              <a:buNone/>
            </a:pPr>
            <a:r>
              <a:rPr lang="en-US" b="1" dirty="0" smtClean="0">
                <a:solidFill>
                  <a:srgbClr val="000000"/>
                </a:solidFill>
                <a:latin typeface="Verdana" charset="0"/>
              </a:rPr>
              <a:t>Impact on Individuals</a:t>
            </a:r>
          </a:p>
          <a:p>
            <a:pPr marL="228600" indent="-228600">
              <a:spcBef>
                <a:spcPct val="50000"/>
              </a:spcBef>
            </a:pPr>
            <a:r>
              <a:rPr lang="en-US" dirty="0" smtClean="0">
                <a:solidFill>
                  <a:srgbClr val="000000"/>
                </a:solidFill>
                <a:latin typeface="Verdana" charset="0"/>
              </a:rPr>
              <a:t>Though some thought the market would rally, countless individual investors were ruined.</a:t>
            </a:r>
          </a:p>
          <a:p>
            <a:pPr marL="228600" indent="-228600">
              <a:spcBef>
                <a:spcPct val="50000"/>
              </a:spcBef>
            </a:pPr>
            <a:r>
              <a:rPr lang="en-US" dirty="0" smtClean="0">
                <a:solidFill>
                  <a:srgbClr val="000000"/>
                </a:solidFill>
                <a:latin typeface="Verdana" charset="0"/>
              </a:rPr>
              <a:t>Margin buyers were hit the hardest, because brokers demanded they pay back the money they had been loaned.</a:t>
            </a:r>
          </a:p>
          <a:p>
            <a:pPr marL="228600" indent="-228600">
              <a:spcBef>
                <a:spcPct val="50000"/>
              </a:spcBef>
            </a:pPr>
            <a:r>
              <a:rPr lang="en-US" dirty="0" smtClean="0">
                <a:solidFill>
                  <a:srgbClr val="000000"/>
                </a:solidFill>
                <a:latin typeface="Verdana" charset="0"/>
              </a:rPr>
              <a:t>To repay the loans, investors were forced to sell their stocks for far less than they had paid, and some lost their entire savings making up the difference.</a:t>
            </a:r>
          </a:p>
          <a:p>
            <a:pPr marL="228600" indent="-228600">
              <a:spcBef>
                <a:spcPct val="50000"/>
              </a:spcBef>
            </a:pPr>
            <a:r>
              <a:rPr lang="en-US" dirty="0" smtClean="0">
                <a:solidFill>
                  <a:srgbClr val="000000"/>
                </a:solidFill>
                <a:latin typeface="Verdana" charset="0"/>
              </a:rPr>
              <a:t>In the end, many investors owed enormous amounts of money to their brokers, with no stocks or savings left to pay their debts. </a:t>
            </a:r>
            <a:endParaRPr lang="en-US" sz="2000" dirty="0" smtClean="0">
              <a:solidFill>
                <a:srgbClr val="000000"/>
              </a:solidFill>
              <a:latin typeface="Verdana" charset="0"/>
            </a:endParaRPr>
          </a:p>
          <a:p>
            <a:endParaRPr lang="en-US" dirty="0">
              <a:solidFill>
                <a:srgbClr val="000000"/>
              </a:solidFill>
            </a:endParaRPr>
          </a:p>
        </p:txBody>
      </p:sp>
      <p:sp>
        <p:nvSpPr>
          <p:cNvPr id="4" name="Content Placeholder 3"/>
          <p:cNvSpPr>
            <a:spLocks noGrp="1"/>
          </p:cNvSpPr>
          <p:nvPr>
            <p:ph sz="half" idx="2"/>
          </p:nvPr>
        </p:nvSpPr>
        <p:spPr>
          <a:xfrm>
            <a:off x="4648200" y="1143000"/>
            <a:ext cx="4038600" cy="4983163"/>
          </a:xfrm>
        </p:spPr>
        <p:txBody>
          <a:bodyPr>
            <a:normAutofit fontScale="62500" lnSpcReduction="20000"/>
          </a:bodyPr>
          <a:lstStyle/>
          <a:p>
            <a:pPr marL="228600" indent="-228600" algn="ctr">
              <a:spcBef>
                <a:spcPct val="50000"/>
              </a:spcBef>
              <a:buNone/>
            </a:pPr>
            <a:r>
              <a:rPr lang="en-US" b="1" dirty="0" smtClean="0">
                <a:solidFill>
                  <a:srgbClr val="000000"/>
                </a:solidFill>
                <a:latin typeface="Verdana" charset="0"/>
              </a:rPr>
              <a:t>Effects on Banks</a:t>
            </a:r>
          </a:p>
          <a:p>
            <a:pPr marL="228600" indent="-228600">
              <a:spcBef>
                <a:spcPct val="50000"/>
              </a:spcBef>
            </a:pPr>
            <a:r>
              <a:rPr lang="en-US" dirty="0" smtClean="0">
                <a:solidFill>
                  <a:srgbClr val="000000"/>
                </a:solidFill>
                <a:latin typeface="Verdana" charset="0"/>
              </a:rPr>
              <a:t>The crash triggered a banking crisis, as frightened depositors rushed to withdraw their money, draining the bank of funds.</a:t>
            </a:r>
          </a:p>
          <a:p>
            <a:pPr marL="228600" indent="-228600">
              <a:spcBef>
                <a:spcPct val="50000"/>
              </a:spcBef>
            </a:pPr>
            <a:r>
              <a:rPr lang="en-US" dirty="0" smtClean="0">
                <a:solidFill>
                  <a:srgbClr val="000000"/>
                </a:solidFill>
                <a:latin typeface="Verdana" charset="0"/>
              </a:rPr>
              <a:t>Many banks themselves had invested directly or indirectly in the stock market by buying companies</a:t>
            </a:r>
            <a:r>
              <a:rPr lang="ja-JP" altLang="en-US" dirty="0" smtClean="0">
                <a:solidFill>
                  <a:srgbClr val="000000"/>
                </a:solidFill>
                <a:latin typeface="Verdana" charset="0"/>
              </a:rPr>
              <a:t>’</a:t>
            </a:r>
            <a:r>
              <a:rPr lang="en-US" dirty="0" smtClean="0">
                <a:solidFill>
                  <a:srgbClr val="000000"/>
                </a:solidFill>
                <a:latin typeface="Verdana" charset="0"/>
              </a:rPr>
              <a:t> stocks or by lending brokers money to loan to investors on margin.</a:t>
            </a:r>
          </a:p>
          <a:p>
            <a:pPr marL="228600" indent="-228600">
              <a:spcBef>
                <a:spcPct val="50000"/>
              </a:spcBef>
            </a:pPr>
            <a:r>
              <a:rPr lang="en-US" dirty="0" smtClean="0">
                <a:solidFill>
                  <a:srgbClr val="000000"/>
                </a:solidFill>
                <a:latin typeface="Verdana" charset="0"/>
              </a:rPr>
              <a:t>When investors couldn’t repay margins, banks lost money, too. </a:t>
            </a:r>
          </a:p>
          <a:p>
            <a:pPr marL="228600" indent="-228600">
              <a:spcBef>
                <a:spcPct val="50000"/>
              </a:spcBef>
            </a:pPr>
            <a:r>
              <a:rPr lang="en-US" dirty="0" smtClean="0">
                <a:solidFill>
                  <a:srgbClr val="000000"/>
                </a:solidFill>
                <a:latin typeface="Verdana" charset="0"/>
              </a:rPr>
              <a:t>These failures drove many banks out of business.</a:t>
            </a:r>
          </a:p>
          <a:p>
            <a:endParaRPr lang="en-US" dirty="0">
              <a:solidFill>
                <a:srgbClr val="000000"/>
              </a:solidFill>
            </a:endParaRPr>
          </a:p>
        </p:txBody>
      </p:sp>
    </p:spTree>
    <p:extLst>
      <p:ext uri="{BB962C8B-B14F-4D97-AF65-F5344CB8AC3E}">
        <p14:creationId xmlns:p14="http://schemas.microsoft.com/office/powerpoint/2010/main" val="40985420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Depression is His Faul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7907547" cy="6858000"/>
          </a:xfrm>
          <a:prstGeom prst="rect">
            <a:avLst/>
          </a:prstGeom>
        </p:spPr>
      </p:pic>
    </p:spTree>
    <p:extLst>
      <p:ext uri="{BB962C8B-B14F-4D97-AF65-F5344CB8AC3E}">
        <p14:creationId xmlns:p14="http://schemas.microsoft.com/office/powerpoint/2010/main" val="32567815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62"/>
            <a:ext cx="8229600" cy="1143000"/>
          </a:xfrm>
        </p:spPr>
        <p:txBody>
          <a:bodyPr/>
          <a:lstStyle/>
          <a:p>
            <a:r>
              <a:rPr lang="en-US" dirty="0" smtClean="0"/>
              <a:t>Effects of the Crash</a:t>
            </a:r>
            <a:endParaRPr lang="en-US" dirty="0"/>
          </a:p>
        </p:txBody>
      </p:sp>
      <p:sp>
        <p:nvSpPr>
          <p:cNvPr id="3" name="Content Placeholder 2"/>
          <p:cNvSpPr>
            <a:spLocks noGrp="1"/>
          </p:cNvSpPr>
          <p:nvPr>
            <p:ph sz="half" idx="1"/>
          </p:nvPr>
        </p:nvSpPr>
        <p:spPr>
          <a:xfrm>
            <a:off x="457200" y="1137490"/>
            <a:ext cx="4038600" cy="4527008"/>
          </a:xfrm>
        </p:spPr>
        <p:txBody>
          <a:bodyPr>
            <a:normAutofit fontScale="62500" lnSpcReduction="20000"/>
          </a:bodyPr>
          <a:lstStyle/>
          <a:p>
            <a:pPr algn="ctr">
              <a:lnSpc>
                <a:spcPct val="90000"/>
              </a:lnSpc>
              <a:spcBef>
                <a:spcPct val="50000"/>
              </a:spcBef>
              <a:buNone/>
            </a:pPr>
            <a:r>
              <a:rPr lang="en-US" b="1" dirty="0" smtClean="0">
                <a:solidFill>
                  <a:srgbClr val="000000"/>
                </a:solidFill>
                <a:latin typeface="Verdana" charset="0"/>
              </a:rPr>
              <a:t>Impact on Business</a:t>
            </a:r>
            <a:endParaRPr lang="en-US" dirty="0" smtClean="0">
              <a:solidFill>
                <a:srgbClr val="000000"/>
              </a:solidFill>
              <a:latin typeface="Verdana" charset="0"/>
            </a:endParaRPr>
          </a:p>
          <a:p>
            <a:pPr>
              <a:lnSpc>
                <a:spcPct val="90000"/>
              </a:lnSpc>
              <a:spcBef>
                <a:spcPct val="50000"/>
              </a:spcBef>
              <a:buFont typeface="Times" charset="0"/>
              <a:buChar char="•"/>
            </a:pPr>
            <a:r>
              <a:rPr lang="en-US" dirty="0" smtClean="0">
                <a:solidFill>
                  <a:srgbClr val="000000"/>
                </a:solidFill>
                <a:latin typeface="Verdana" charset="0"/>
              </a:rPr>
              <a:t>The crash crushed businesses, because banks couldn’t lend money.</a:t>
            </a:r>
          </a:p>
          <a:p>
            <a:pPr>
              <a:lnSpc>
                <a:spcPct val="90000"/>
              </a:lnSpc>
              <a:spcBef>
                <a:spcPct val="50000"/>
              </a:spcBef>
              <a:buFont typeface="Times" charset="0"/>
              <a:buChar char="•"/>
            </a:pPr>
            <a:r>
              <a:rPr lang="en-US" dirty="0" smtClean="0">
                <a:solidFill>
                  <a:srgbClr val="000000"/>
                </a:solidFill>
                <a:latin typeface="Verdana" charset="0"/>
              </a:rPr>
              <a:t>Consumers also cut back their spending on everything but essentials, and companies were forced to lay off workers when demand decreased.</a:t>
            </a:r>
          </a:p>
          <a:p>
            <a:pPr>
              <a:lnSpc>
                <a:spcPct val="90000"/>
              </a:lnSpc>
              <a:spcBef>
                <a:spcPct val="50000"/>
              </a:spcBef>
              <a:buFont typeface="Times" charset="0"/>
              <a:buChar char="•"/>
            </a:pPr>
            <a:r>
              <a:rPr lang="en-US" dirty="0" smtClean="0">
                <a:solidFill>
                  <a:srgbClr val="000000"/>
                </a:solidFill>
                <a:latin typeface="Verdana" charset="0"/>
              </a:rPr>
              <a:t>Unemployed workers had even less money to make purchases, and the cycle continued.</a:t>
            </a:r>
          </a:p>
          <a:p>
            <a:pPr>
              <a:lnSpc>
                <a:spcPct val="90000"/>
              </a:lnSpc>
              <a:spcBef>
                <a:spcPct val="50000"/>
              </a:spcBef>
              <a:buFont typeface="Times" charset="0"/>
              <a:buChar char="•"/>
            </a:pPr>
            <a:r>
              <a:rPr lang="en-US" dirty="0" smtClean="0">
                <a:solidFill>
                  <a:srgbClr val="000000"/>
                </a:solidFill>
                <a:latin typeface="Verdana" charset="0"/>
              </a:rPr>
              <a:t>In the year after the crash, American wages dropped by $4 billion and nearly 3 million people lost their jobs.</a:t>
            </a:r>
            <a:endParaRPr lang="en-US" dirty="0">
              <a:solidFill>
                <a:srgbClr val="000000"/>
              </a:solidFill>
              <a:latin typeface="Verdana" charset="0"/>
            </a:endParaRPr>
          </a:p>
        </p:txBody>
      </p:sp>
      <p:sp>
        <p:nvSpPr>
          <p:cNvPr id="4" name="Content Placeholder 3"/>
          <p:cNvSpPr>
            <a:spLocks noGrp="1"/>
          </p:cNvSpPr>
          <p:nvPr>
            <p:ph sz="half" idx="2"/>
          </p:nvPr>
        </p:nvSpPr>
        <p:spPr>
          <a:xfrm>
            <a:off x="4648200" y="1137490"/>
            <a:ext cx="4038600" cy="4988673"/>
          </a:xfrm>
        </p:spPr>
        <p:txBody>
          <a:bodyPr>
            <a:normAutofit fontScale="62500" lnSpcReduction="20000"/>
          </a:bodyPr>
          <a:lstStyle/>
          <a:p>
            <a:pPr marL="166688" indent="-166688" algn="ctr">
              <a:lnSpc>
                <a:spcPct val="90000"/>
              </a:lnSpc>
              <a:spcBef>
                <a:spcPct val="50000"/>
              </a:spcBef>
              <a:buFont typeface="Times" charset="0"/>
              <a:buNone/>
            </a:pPr>
            <a:r>
              <a:rPr lang="en-US" b="1" dirty="0" smtClean="0">
                <a:solidFill>
                  <a:srgbClr val="000000"/>
                </a:solidFill>
                <a:latin typeface="Verdana" charset="0"/>
              </a:rPr>
              <a:t>Impact on Europe</a:t>
            </a:r>
            <a:endParaRPr lang="en-US" dirty="0" smtClean="0">
              <a:solidFill>
                <a:srgbClr val="000000"/>
              </a:solidFill>
              <a:latin typeface="Verdana" charset="0"/>
            </a:endParaRPr>
          </a:p>
          <a:p>
            <a:pPr marL="166688" indent="-166688">
              <a:lnSpc>
                <a:spcPct val="90000"/>
              </a:lnSpc>
              <a:spcBef>
                <a:spcPct val="50000"/>
              </a:spcBef>
              <a:buFont typeface="Times" charset="0"/>
              <a:buChar char="•"/>
            </a:pPr>
            <a:r>
              <a:rPr lang="en-US" dirty="0" smtClean="0">
                <a:solidFill>
                  <a:srgbClr val="000000"/>
                </a:solidFill>
                <a:latin typeface="Verdana" charset="0"/>
              </a:rPr>
              <a:t>The fragile economies of Europe were still struggling from World War I. They had borrowed a great deal of money from American banks that the banks now wanted back.</a:t>
            </a:r>
          </a:p>
          <a:p>
            <a:pPr marL="166688" indent="-166688">
              <a:lnSpc>
                <a:spcPct val="90000"/>
              </a:lnSpc>
              <a:spcBef>
                <a:spcPct val="50000"/>
              </a:spcBef>
              <a:buFont typeface="Times" charset="0"/>
              <a:buChar char="•"/>
            </a:pPr>
            <a:r>
              <a:rPr lang="en-US" dirty="0" smtClean="0">
                <a:solidFill>
                  <a:srgbClr val="000000"/>
                </a:solidFill>
                <a:latin typeface="Verdana" charset="0"/>
              </a:rPr>
              <a:t>With U.S. buying power down, foreign businesses were less able to export their products and were forced to fire workers.</a:t>
            </a:r>
          </a:p>
          <a:p>
            <a:pPr marL="166688" indent="-166688">
              <a:lnSpc>
                <a:spcPct val="90000"/>
              </a:lnSpc>
              <a:spcBef>
                <a:spcPct val="50000"/>
              </a:spcBef>
              <a:buFont typeface="Times" charset="0"/>
              <a:buChar char="•"/>
            </a:pPr>
            <a:r>
              <a:rPr lang="en-US" dirty="0" smtClean="0">
                <a:solidFill>
                  <a:srgbClr val="000000"/>
                </a:solidFill>
                <a:latin typeface="Verdana" charset="0"/>
              </a:rPr>
              <a:t>Governments tried to protect themselves by passing high tariffs, making foreign goods expensive.</a:t>
            </a:r>
            <a:endParaRPr lang="en-US" dirty="0">
              <a:solidFill>
                <a:srgbClr val="000000"/>
              </a:solidFill>
              <a:latin typeface="Verdana" charset="0"/>
            </a:endParaRPr>
          </a:p>
        </p:txBody>
      </p:sp>
      <p:sp>
        <p:nvSpPr>
          <p:cNvPr id="5" name="TextBox 4"/>
          <p:cNvSpPr txBox="1"/>
          <p:nvPr/>
        </p:nvSpPr>
        <p:spPr>
          <a:xfrm rot="10800000" flipV="1">
            <a:off x="647363" y="5664498"/>
            <a:ext cx="8039437" cy="923330"/>
          </a:xfrm>
          <a:prstGeom prst="rect">
            <a:avLst/>
          </a:prstGeom>
          <a:noFill/>
        </p:spPr>
        <p:txBody>
          <a:bodyPr wrap="square" rtlCol="0">
            <a:spAutoFit/>
          </a:bodyPr>
          <a:lstStyle/>
          <a:p>
            <a:r>
              <a:rPr lang="en-US" b="1" dirty="0" smtClean="0">
                <a:solidFill>
                  <a:srgbClr val="003300"/>
                </a:solidFill>
                <a:latin typeface="Verdana" charset="0"/>
              </a:rPr>
              <a:t>The decline in world trade in the 1930s created misery around the world and contributed to the nation</a:t>
            </a:r>
            <a:r>
              <a:rPr lang="ja-JP" altLang="en-US" b="1" dirty="0" smtClean="0">
                <a:solidFill>
                  <a:srgbClr val="003300"/>
                </a:solidFill>
                <a:latin typeface="Verdana" charset="0"/>
              </a:rPr>
              <a:t>’</a:t>
            </a:r>
            <a:r>
              <a:rPr lang="en-US" b="1" dirty="0" smtClean="0">
                <a:solidFill>
                  <a:srgbClr val="003300"/>
                </a:solidFill>
                <a:latin typeface="Verdana" charset="0"/>
              </a:rPr>
              <a:t>s slide into the Great Depression.</a:t>
            </a:r>
            <a:endParaRPr lang="en-US" b="1" dirty="0">
              <a:solidFill>
                <a:srgbClr val="FFFF99"/>
              </a:solidFill>
              <a:latin typeface="Verdana" charset="0"/>
            </a:endParaRPr>
          </a:p>
        </p:txBody>
      </p:sp>
    </p:spTree>
    <p:extLst>
      <p:ext uri="{BB962C8B-B14F-4D97-AF65-F5344CB8AC3E}">
        <p14:creationId xmlns:p14="http://schemas.microsoft.com/office/powerpoint/2010/main" val="32565214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marL="762000" indent="-762000"/>
            <a:r>
              <a:rPr lang="en-US" sz="3600"/>
              <a:t>The Progress of the Great Depression</a:t>
            </a:r>
          </a:p>
        </p:txBody>
      </p:sp>
      <p:sp>
        <p:nvSpPr>
          <p:cNvPr id="46083" name="Rectangle 3"/>
          <p:cNvSpPr>
            <a:spLocks noGrp="1" noChangeArrowheads="1"/>
          </p:cNvSpPr>
          <p:nvPr>
            <p:ph type="body" idx="1"/>
          </p:nvPr>
        </p:nvSpPr>
        <p:spPr>
          <a:xfrm>
            <a:off x="228600" y="1981200"/>
            <a:ext cx="8382000" cy="4572000"/>
          </a:xfrm>
        </p:spPr>
        <p:txBody>
          <a:bodyPr/>
          <a:lstStyle/>
          <a:p>
            <a:pPr marL="982663" lvl="1" indent="-533400">
              <a:lnSpc>
                <a:spcPct val="90000"/>
              </a:lnSpc>
            </a:pPr>
            <a:r>
              <a:rPr lang="en-US" sz="2000"/>
              <a:t>Crisis would steadily worsen over the next three years</a:t>
            </a:r>
          </a:p>
          <a:p>
            <a:pPr marL="982663" lvl="1" indent="-533400">
              <a:lnSpc>
                <a:spcPct val="90000"/>
              </a:lnSpc>
            </a:pPr>
            <a:r>
              <a:rPr lang="en-US" sz="2000"/>
              <a:t>Collapse of much of banking system would follow the stock market crash</a:t>
            </a:r>
          </a:p>
          <a:p>
            <a:pPr marL="1347788" lvl="2" indent="-457200">
              <a:lnSpc>
                <a:spcPct val="90000"/>
              </a:lnSpc>
            </a:pPr>
            <a:r>
              <a:rPr lang="en-US" sz="1800"/>
              <a:t>over 9,000 American banks either went bankrupt or closed their doors between 1930 –1933</a:t>
            </a:r>
          </a:p>
          <a:p>
            <a:pPr marL="1347788" lvl="2" indent="-457200">
              <a:lnSpc>
                <a:spcPct val="90000"/>
              </a:lnSpc>
            </a:pPr>
            <a:r>
              <a:rPr lang="en-US" sz="1800"/>
              <a:t>people depositing money lost over $2.5 billion</a:t>
            </a:r>
          </a:p>
          <a:p>
            <a:pPr marL="1347788" lvl="2" indent="-457200">
              <a:lnSpc>
                <a:spcPct val="90000"/>
              </a:lnSpc>
            </a:pPr>
            <a:r>
              <a:rPr lang="en-US" sz="1800"/>
              <a:t>1/3 decrease in money supply / currency</a:t>
            </a:r>
          </a:p>
          <a:p>
            <a:pPr marL="982663" lvl="1" indent="-533400">
              <a:lnSpc>
                <a:spcPct val="90000"/>
              </a:lnSpc>
            </a:pPr>
            <a:r>
              <a:rPr lang="en-US" sz="2000"/>
              <a:t>Role of the Federal Reserve: if they acted more responsibly, a severe depression might have been avoided</a:t>
            </a:r>
          </a:p>
          <a:p>
            <a:pPr marL="982663" lvl="1" indent="-533400">
              <a:lnSpc>
                <a:spcPct val="90000"/>
              </a:lnSpc>
            </a:pPr>
            <a:r>
              <a:rPr lang="en-US" sz="2000"/>
              <a:t>GNP plummets from $104 billion in 1929 to $76.4 billion in 1932 (25% decline in three years)</a:t>
            </a:r>
          </a:p>
          <a:p>
            <a:pPr marL="982663" lvl="1" indent="-533400">
              <a:lnSpc>
                <a:spcPct val="90000"/>
              </a:lnSpc>
            </a:pPr>
            <a:r>
              <a:rPr lang="en-US" sz="2000"/>
              <a:t>Gross farm income dropped from $12 billion to $5 billion in four years (60% decline)</a:t>
            </a:r>
          </a:p>
          <a:p>
            <a:pPr marL="982663" lvl="1" indent="-533400">
              <a:lnSpc>
                <a:spcPct val="90000"/>
              </a:lnSpc>
            </a:pPr>
            <a:r>
              <a:rPr lang="en-US" sz="2000"/>
              <a:t>1932 25% of the workforce unemployed, another third of the workforce experienced cuts in wages or hours or both</a:t>
            </a:r>
          </a:p>
        </p:txBody>
      </p:sp>
    </p:spTree>
    <p:extLst>
      <p:ext uri="{BB962C8B-B14F-4D97-AF65-F5344CB8AC3E}">
        <p14:creationId xmlns:p14="http://schemas.microsoft.com/office/powerpoint/2010/main" val="1492777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ChangeArrowheads="1"/>
          </p:cNvSpPr>
          <p:nvPr/>
        </p:nvSpPr>
        <p:spPr bwMode="auto">
          <a:xfrm>
            <a:off x="0" y="0"/>
            <a:ext cx="9144000" cy="68580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445" name="Rectangle 5"/>
          <p:cNvSpPr>
            <a:spLocks noChangeArrowheads="1"/>
          </p:cNvSpPr>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kumimoji="1" lang="en-US" sz="4400"/>
              <a:t>Soup Kitchens &amp; Breadlines</a:t>
            </a:r>
          </a:p>
        </p:txBody>
      </p:sp>
      <p:pic>
        <p:nvPicPr>
          <p:cNvPr id="317446" name="-RudyVallee_BrotherCanYouSpareADime.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781300" y="388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7" name="Picture 7" descr="gd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914400"/>
            <a:ext cx="44196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8" name="Picture 8" descr="gd8"/>
          <p:cNvPicPr>
            <a:picLocks noChangeAspect="1" noChangeArrowheads="1"/>
          </p:cNvPicPr>
          <p:nvPr/>
        </p:nvPicPr>
        <p:blipFill>
          <a:blip r:embed="rId6">
            <a:extLst>
              <a:ext uri="{28A0092B-C50C-407E-A947-70E740481C1C}">
                <a14:useLocalDpi xmlns:a14="http://schemas.microsoft.com/office/drawing/2010/main" val="0"/>
              </a:ext>
            </a:extLst>
          </a:blip>
          <a:srcRect b="10367"/>
          <a:stretch>
            <a:fillRect/>
          </a:stretch>
        </p:blipFill>
        <p:spPr bwMode="auto">
          <a:xfrm>
            <a:off x="5105400" y="3922713"/>
            <a:ext cx="3733800" cy="2935287"/>
          </a:xfrm>
          <a:prstGeom prst="rect">
            <a:avLst/>
          </a:prstGeom>
          <a:noFill/>
          <a:extLst>
            <a:ext uri="{909E8E84-426E-40dd-AFC4-6F175D3DCCD1}">
              <a14:hiddenFill xmlns:a14="http://schemas.microsoft.com/office/drawing/2010/main">
                <a:solidFill>
                  <a:srgbClr val="FFFFFF"/>
                </a:solidFill>
              </a14:hiddenFill>
            </a:ext>
          </a:extLst>
        </p:spPr>
      </p:pic>
      <p:pic>
        <p:nvPicPr>
          <p:cNvPr id="317449" name="Picture 9" descr="U.S. Depression Bread Line Framed Art Pr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90600"/>
            <a:ext cx="471805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317450" name="Picture 10" descr="b-w_liv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2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7447"/>
                                        </p:tgtEl>
                                        <p:attrNameLst>
                                          <p:attrName>style.visibility</p:attrName>
                                        </p:attrNameLst>
                                      </p:cBhvr>
                                      <p:to>
                                        <p:strVal val="visible"/>
                                      </p:to>
                                    </p:set>
                                    <p:anim calcmode="lin" valueType="num">
                                      <p:cBhvr>
                                        <p:cTn id="7" dur="3000" fill="hold"/>
                                        <p:tgtEl>
                                          <p:spTgt spid="317447"/>
                                        </p:tgtEl>
                                        <p:attrNameLst>
                                          <p:attrName>ppt_w</p:attrName>
                                        </p:attrNameLst>
                                      </p:cBhvr>
                                      <p:tavLst>
                                        <p:tav tm="0">
                                          <p:val>
                                            <p:fltVal val="0"/>
                                          </p:val>
                                        </p:tav>
                                        <p:tav tm="100000">
                                          <p:val>
                                            <p:strVal val="#ppt_w"/>
                                          </p:val>
                                        </p:tav>
                                      </p:tavLst>
                                    </p:anim>
                                    <p:anim calcmode="lin" valueType="num">
                                      <p:cBhvr>
                                        <p:cTn id="8" dur="3000" fill="hold"/>
                                        <p:tgtEl>
                                          <p:spTgt spid="317447"/>
                                        </p:tgtEl>
                                        <p:attrNameLst>
                                          <p:attrName>ppt_h</p:attrName>
                                        </p:attrNameLst>
                                      </p:cBhvr>
                                      <p:tavLst>
                                        <p:tav tm="0">
                                          <p:val>
                                            <p:fltVal val="0"/>
                                          </p:val>
                                        </p:tav>
                                        <p:tav tm="100000">
                                          <p:val>
                                            <p:strVal val="#ppt_h"/>
                                          </p:val>
                                        </p:tav>
                                      </p:tavLst>
                                    </p:anim>
                                    <p:animEffect transition="in" filter="fade">
                                      <p:cBhvr>
                                        <p:cTn id="9" dur="3000"/>
                                        <p:tgtEl>
                                          <p:spTgt spid="3174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17448"/>
                                        </p:tgtEl>
                                        <p:attrNameLst>
                                          <p:attrName>style.visibility</p:attrName>
                                        </p:attrNameLst>
                                      </p:cBhvr>
                                      <p:to>
                                        <p:strVal val="visible"/>
                                      </p:to>
                                    </p:set>
                                    <p:anim calcmode="lin" valueType="num">
                                      <p:cBhvr>
                                        <p:cTn id="14" dur="3000" fill="hold"/>
                                        <p:tgtEl>
                                          <p:spTgt spid="317448"/>
                                        </p:tgtEl>
                                        <p:attrNameLst>
                                          <p:attrName>ppt_w</p:attrName>
                                        </p:attrNameLst>
                                      </p:cBhvr>
                                      <p:tavLst>
                                        <p:tav tm="0">
                                          <p:val>
                                            <p:fltVal val="0"/>
                                          </p:val>
                                        </p:tav>
                                        <p:tav tm="100000">
                                          <p:val>
                                            <p:strVal val="#ppt_w"/>
                                          </p:val>
                                        </p:tav>
                                      </p:tavLst>
                                    </p:anim>
                                    <p:anim calcmode="lin" valueType="num">
                                      <p:cBhvr>
                                        <p:cTn id="15" dur="3000" fill="hold"/>
                                        <p:tgtEl>
                                          <p:spTgt spid="317448"/>
                                        </p:tgtEl>
                                        <p:attrNameLst>
                                          <p:attrName>ppt_h</p:attrName>
                                        </p:attrNameLst>
                                      </p:cBhvr>
                                      <p:tavLst>
                                        <p:tav tm="0">
                                          <p:val>
                                            <p:fltVal val="0"/>
                                          </p:val>
                                        </p:tav>
                                        <p:tav tm="100000">
                                          <p:val>
                                            <p:strVal val="#ppt_h"/>
                                          </p:val>
                                        </p:tav>
                                      </p:tavLst>
                                    </p:anim>
                                    <p:animEffect transition="in" filter="fade">
                                      <p:cBhvr>
                                        <p:cTn id="16" dur="3000"/>
                                        <p:tgtEl>
                                          <p:spTgt spid="3174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17450"/>
                                        </p:tgtEl>
                                        <p:attrNameLst>
                                          <p:attrName>style.visibility</p:attrName>
                                        </p:attrNameLst>
                                      </p:cBhvr>
                                      <p:to>
                                        <p:strVal val="visible"/>
                                      </p:to>
                                    </p:set>
                                    <p:anim calcmode="lin" valueType="num">
                                      <p:cBhvr>
                                        <p:cTn id="21" dur="500" fill="hold"/>
                                        <p:tgtEl>
                                          <p:spTgt spid="317450"/>
                                        </p:tgtEl>
                                        <p:attrNameLst>
                                          <p:attrName>ppt_w</p:attrName>
                                        </p:attrNameLst>
                                      </p:cBhvr>
                                      <p:tavLst>
                                        <p:tav tm="0">
                                          <p:val>
                                            <p:fltVal val="0"/>
                                          </p:val>
                                        </p:tav>
                                        <p:tav tm="100000">
                                          <p:val>
                                            <p:strVal val="#ppt_w"/>
                                          </p:val>
                                        </p:tav>
                                      </p:tavLst>
                                    </p:anim>
                                    <p:anim calcmode="lin" valueType="num">
                                      <p:cBhvr>
                                        <p:cTn id="22" dur="500" fill="hold"/>
                                        <p:tgtEl>
                                          <p:spTgt spid="317450"/>
                                        </p:tgtEl>
                                        <p:attrNameLst>
                                          <p:attrName>ppt_h</p:attrName>
                                        </p:attrNameLst>
                                      </p:cBhvr>
                                      <p:tavLst>
                                        <p:tav tm="0">
                                          <p:val>
                                            <p:fltVal val="0"/>
                                          </p:val>
                                        </p:tav>
                                        <p:tav tm="100000">
                                          <p:val>
                                            <p:strVal val="#ppt_h"/>
                                          </p:val>
                                        </p:tav>
                                      </p:tavLst>
                                    </p:anim>
                                    <p:animEffect transition="in" filter="fade">
                                      <p:cBhvr>
                                        <p:cTn id="23" dur="500"/>
                                        <p:tgtEl>
                                          <p:spTgt spid="3174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Prev" delay="0">
                      <p:tgtEl>
                        <p:sldTgt/>
                      </p:tgtEl>
                    </p:cond>
                    <p:cond evt="onStopAudio" delay="0">
                      <p:tgtEl>
                        <p:sldTgt/>
                      </p:tgtEl>
                    </p:cond>
                  </p:endCondLst>
                </p:cTn>
                <p:tgtEl>
                  <p:spTgt spid="31744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endParaRPr lang="en-US"/>
          </a:p>
        </p:txBody>
      </p:sp>
      <p:sp>
        <p:nvSpPr>
          <p:cNvPr id="158723" name="Rectangle 3"/>
          <p:cNvSpPr>
            <a:spLocks noGrp="1" noChangeArrowheads="1"/>
          </p:cNvSpPr>
          <p:nvPr>
            <p:ph type="body" idx="1"/>
          </p:nvPr>
        </p:nvSpPr>
        <p:spPr/>
        <p:txBody>
          <a:bodyPr/>
          <a:lstStyle/>
          <a:p>
            <a:endParaRPr lang="en-US"/>
          </a:p>
        </p:txBody>
      </p:sp>
      <p:pic>
        <p:nvPicPr>
          <p:cNvPr id="158750" name="Picture 30" descr="gd14"/>
          <p:cNvPicPr>
            <a:picLocks noChangeAspect="1" noChangeArrowheads="1"/>
          </p:cNvPicPr>
          <p:nvPr/>
        </p:nvPicPr>
        <p:blipFill>
          <a:blip r:embed="rId2">
            <a:extLst>
              <a:ext uri="{28A0092B-C50C-407E-A947-70E740481C1C}">
                <a14:useLocalDpi xmlns:a14="http://schemas.microsoft.com/office/drawing/2010/main" val="0"/>
              </a:ext>
            </a:extLst>
          </a:blip>
          <a:srcRect t="8000" b="18159"/>
          <a:stretch>
            <a:fillRect/>
          </a:stretch>
        </p:blipFill>
        <p:spPr bwMode="auto">
          <a:xfrm>
            <a:off x="0" y="15875"/>
            <a:ext cx="9144000" cy="68421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8753" name="Picture 33" descr="Hopping a freight"/>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b="6586"/>
          <a:stretch>
            <a:fillRect/>
          </a:stretch>
        </p:blipFill>
        <p:spPr bwMode="auto">
          <a:xfrm>
            <a:off x="304800" y="0"/>
            <a:ext cx="8458200" cy="6850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8754" name="Picture 34" descr="Jobless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921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8753"/>
                                        </p:tgtEl>
                                        <p:attrNameLst>
                                          <p:attrName>style.visibility</p:attrName>
                                        </p:attrNameLst>
                                      </p:cBhvr>
                                      <p:to>
                                        <p:strVal val="visible"/>
                                      </p:to>
                                    </p:set>
                                    <p:anim calcmode="lin" valueType="num">
                                      <p:cBhvr>
                                        <p:cTn id="7" dur="3000" fill="hold"/>
                                        <p:tgtEl>
                                          <p:spTgt spid="158753"/>
                                        </p:tgtEl>
                                        <p:attrNameLst>
                                          <p:attrName>ppt_w</p:attrName>
                                        </p:attrNameLst>
                                      </p:cBhvr>
                                      <p:tavLst>
                                        <p:tav tm="0">
                                          <p:val>
                                            <p:fltVal val="0"/>
                                          </p:val>
                                        </p:tav>
                                        <p:tav tm="100000">
                                          <p:val>
                                            <p:strVal val="#ppt_w"/>
                                          </p:val>
                                        </p:tav>
                                      </p:tavLst>
                                    </p:anim>
                                    <p:anim calcmode="lin" valueType="num">
                                      <p:cBhvr>
                                        <p:cTn id="8" dur="3000" fill="hold"/>
                                        <p:tgtEl>
                                          <p:spTgt spid="158753"/>
                                        </p:tgtEl>
                                        <p:attrNameLst>
                                          <p:attrName>ppt_h</p:attrName>
                                        </p:attrNameLst>
                                      </p:cBhvr>
                                      <p:tavLst>
                                        <p:tav tm="0">
                                          <p:val>
                                            <p:fltVal val="0"/>
                                          </p:val>
                                        </p:tav>
                                        <p:tav tm="100000">
                                          <p:val>
                                            <p:strVal val="#ppt_h"/>
                                          </p:val>
                                        </p:tav>
                                      </p:tavLst>
                                    </p:anim>
                                    <p:animEffect transition="in" filter="fade">
                                      <p:cBhvr>
                                        <p:cTn id="9" dur="3000"/>
                                        <p:tgtEl>
                                          <p:spTgt spid="1587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58754"/>
                                        </p:tgtEl>
                                        <p:attrNameLst>
                                          <p:attrName>style.visibility</p:attrName>
                                        </p:attrNameLst>
                                      </p:cBhvr>
                                      <p:to>
                                        <p:strVal val="visible"/>
                                      </p:to>
                                    </p:set>
                                    <p:anim calcmode="lin" valueType="num">
                                      <p:cBhvr>
                                        <p:cTn id="14" dur="3000" fill="hold"/>
                                        <p:tgtEl>
                                          <p:spTgt spid="158754"/>
                                        </p:tgtEl>
                                        <p:attrNameLst>
                                          <p:attrName>ppt_w</p:attrName>
                                        </p:attrNameLst>
                                      </p:cBhvr>
                                      <p:tavLst>
                                        <p:tav tm="0">
                                          <p:val>
                                            <p:fltVal val="0"/>
                                          </p:val>
                                        </p:tav>
                                        <p:tav tm="100000">
                                          <p:val>
                                            <p:strVal val="#ppt_w"/>
                                          </p:val>
                                        </p:tav>
                                      </p:tavLst>
                                    </p:anim>
                                    <p:anim calcmode="lin" valueType="num">
                                      <p:cBhvr>
                                        <p:cTn id="15" dur="3000" fill="hold"/>
                                        <p:tgtEl>
                                          <p:spTgt spid="158754"/>
                                        </p:tgtEl>
                                        <p:attrNameLst>
                                          <p:attrName>ppt_h</p:attrName>
                                        </p:attrNameLst>
                                      </p:cBhvr>
                                      <p:tavLst>
                                        <p:tav tm="0">
                                          <p:val>
                                            <p:fltVal val="0"/>
                                          </p:val>
                                        </p:tav>
                                        <p:tav tm="100000">
                                          <p:val>
                                            <p:strVal val="#ppt_h"/>
                                          </p:val>
                                        </p:tav>
                                      </p:tavLst>
                                    </p:anim>
                                    <p:animEffect transition="in" filter="fade">
                                      <p:cBhvr>
                                        <p:cTn id="16" dur="3000"/>
                                        <p:tgtEl>
                                          <p:spTgt spid="158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endParaRPr lang="en-US"/>
          </a:p>
        </p:txBody>
      </p:sp>
      <p:sp>
        <p:nvSpPr>
          <p:cNvPr id="182275" name="Rectangle 3"/>
          <p:cNvSpPr>
            <a:spLocks noGrp="1" noChangeArrowheads="1"/>
          </p:cNvSpPr>
          <p:nvPr>
            <p:ph type="body" idx="1"/>
          </p:nvPr>
        </p:nvSpPr>
        <p:spPr/>
        <p:txBody>
          <a:bodyPr/>
          <a:lstStyle/>
          <a:p>
            <a:endParaRPr lang="en-US"/>
          </a:p>
        </p:txBody>
      </p:sp>
      <p:pic>
        <p:nvPicPr>
          <p:cNvPr id="182277" name="Picture 5" descr="hoover-dam-1-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73875"/>
          </a:xfrm>
          <a:prstGeom prst="rect">
            <a:avLst/>
          </a:prstGeom>
          <a:solidFill>
            <a:srgbClr val="CCFFCC"/>
          </a:solidFill>
          <a:ln w="38100">
            <a:solidFill>
              <a:schemeClr val="tx1"/>
            </a:solidFill>
            <a:miter lim="800000"/>
            <a:headEnd/>
            <a:tailEnd/>
          </a:ln>
        </p:spPr>
      </p:pic>
      <p:sp>
        <p:nvSpPr>
          <p:cNvPr id="182282" name="Text Box 10"/>
          <p:cNvSpPr txBox="1">
            <a:spLocks noChangeArrowheads="1"/>
          </p:cNvSpPr>
          <p:nvPr/>
        </p:nvSpPr>
        <p:spPr bwMode="auto">
          <a:xfrm>
            <a:off x="0" y="0"/>
            <a:ext cx="9144000" cy="1009650"/>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sz="3600"/>
              <a:t>The Hoover administration initiated job-creation programs, like building the Hoover Dam </a:t>
            </a:r>
          </a:p>
        </p:txBody>
      </p:sp>
      <p:pic>
        <p:nvPicPr>
          <p:cNvPr id="182283" name="Picture 11" descr="hoover-dam-3-lg"/>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0"/>
            <a:ext cx="9144000" cy="698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2284" name="Picture 12" descr="hoover-dam-9-lg"/>
          <p:cNvPicPr>
            <a:picLocks noChangeAspect="1" noChangeArrowheads="1"/>
          </p:cNvPicPr>
          <p:nvPr/>
        </p:nvPicPr>
        <p:blipFill>
          <a:blip r:embed="rId5">
            <a:lum bright="-18000" contrast="12000"/>
            <a:extLst>
              <a:ext uri="{28A0092B-C50C-407E-A947-70E740481C1C}">
                <a14:useLocalDpi xmlns:a14="http://schemas.microsoft.com/office/drawing/2010/main" val="0"/>
              </a:ext>
            </a:extLst>
          </a:blip>
          <a:srcRect/>
          <a:stretch>
            <a:fillRect/>
          </a:stretch>
        </p:blipFill>
        <p:spPr bwMode="auto">
          <a:xfrm>
            <a:off x="1600200" y="0"/>
            <a:ext cx="6248400" cy="6934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664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2283"/>
                                        </p:tgtEl>
                                        <p:attrNameLst>
                                          <p:attrName>style.visibility</p:attrName>
                                        </p:attrNameLst>
                                      </p:cBhvr>
                                      <p:to>
                                        <p:strVal val="visible"/>
                                      </p:to>
                                    </p:set>
                                    <p:anim calcmode="lin" valueType="num">
                                      <p:cBhvr>
                                        <p:cTn id="7" dur="500" fill="hold"/>
                                        <p:tgtEl>
                                          <p:spTgt spid="182283"/>
                                        </p:tgtEl>
                                        <p:attrNameLst>
                                          <p:attrName>ppt_w</p:attrName>
                                        </p:attrNameLst>
                                      </p:cBhvr>
                                      <p:tavLst>
                                        <p:tav tm="0">
                                          <p:val>
                                            <p:fltVal val="0"/>
                                          </p:val>
                                        </p:tav>
                                        <p:tav tm="100000">
                                          <p:val>
                                            <p:strVal val="#ppt_w"/>
                                          </p:val>
                                        </p:tav>
                                      </p:tavLst>
                                    </p:anim>
                                    <p:anim calcmode="lin" valueType="num">
                                      <p:cBhvr>
                                        <p:cTn id="8" dur="500" fill="hold"/>
                                        <p:tgtEl>
                                          <p:spTgt spid="182283"/>
                                        </p:tgtEl>
                                        <p:attrNameLst>
                                          <p:attrName>ppt_h</p:attrName>
                                        </p:attrNameLst>
                                      </p:cBhvr>
                                      <p:tavLst>
                                        <p:tav tm="0">
                                          <p:val>
                                            <p:fltVal val="0"/>
                                          </p:val>
                                        </p:tav>
                                        <p:tav tm="100000">
                                          <p:val>
                                            <p:strVal val="#ppt_h"/>
                                          </p:val>
                                        </p:tav>
                                      </p:tavLst>
                                    </p:anim>
                                    <p:animEffect transition="in" filter="fade">
                                      <p:cBhvr>
                                        <p:cTn id="9" dur="500"/>
                                        <p:tgtEl>
                                          <p:spTgt spid="1822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82284"/>
                                        </p:tgtEl>
                                        <p:attrNameLst>
                                          <p:attrName>style.visibility</p:attrName>
                                        </p:attrNameLst>
                                      </p:cBhvr>
                                      <p:to>
                                        <p:strVal val="visible"/>
                                      </p:to>
                                    </p:set>
                                    <p:anim calcmode="lin" valueType="num">
                                      <p:cBhvr>
                                        <p:cTn id="14" dur="500" fill="hold"/>
                                        <p:tgtEl>
                                          <p:spTgt spid="182284"/>
                                        </p:tgtEl>
                                        <p:attrNameLst>
                                          <p:attrName>ppt_w</p:attrName>
                                        </p:attrNameLst>
                                      </p:cBhvr>
                                      <p:tavLst>
                                        <p:tav tm="0">
                                          <p:val>
                                            <p:fltVal val="0"/>
                                          </p:val>
                                        </p:tav>
                                        <p:tav tm="100000">
                                          <p:val>
                                            <p:strVal val="#ppt_w"/>
                                          </p:val>
                                        </p:tav>
                                      </p:tavLst>
                                    </p:anim>
                                    <p:anim calcmode="lin" valueType="num">
                                      <p:cBhvr>
                                        <p:cTn id="15" dur="500" fill="hold"/>
                                        <p:tgtEl>
                                          <p:spTgt spid="182284"/>
                                        </p:tgtEl>
                                        <p:attrNameLst>
                                          <p:attrName>ppt_h</p:attrName>
                                        </p:attrNameLst>
                                      </p:cBhvr>
                                      <p:tavLst>
                                        <p:tav tm="0">
                                          <p:val>
                                            <p:fltVal val="0"/>
                                          </p:val>
                                        </p:tav>
                                        <p:tav tm="100000">
                                          <p:val>
                                            <p:strVal val="#ppt_h"/>
                                          </p:val>
                                        </p:tav>
                                      </p:tavLst>
                                    </p:anim>
                                    <p:animEffect transition="in" filter="fade">
                                      <p:cBhvr>
                                        <p:cTn id="16" dur="500"/>
                                        <p:tgtEl>
                                          <p:spTgt spid="182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4" name="Rectangle 4"/>
          <p:cNvSpPr>
            <a:spLocks noGrp="1" noChangeArrowheads="1"/>
          </p:cNvSpPr>
          <p:nvPr>
            <p:ph type="title"/>
          </p:nvPr>
        </p:nvSpPr>
        <p:spPr>
          <a:xfrm>
            <a:off x="1143000" y="0"/>
            <a:ext cx="7772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Hoover and Voluntarism</a:t>
            </a:r>
          </a:p>
        </p:txBody>
      </p:sp>
      <p:sp>
        <p:nvSpPr>
          <p:cNvPr id="10245" name="Rectangle 5"/>
          <p:cNvSpPr>
            <a:spLocks noGrp="1" noChangeArrowheads="1"/>
          </p:cNvSpPr>
          <p:nvPr>
            <p:ph type="body" idx="1"/>
          </p:nvPr>
        </p:nvSpPr>
        <p:spPr>
          <a:xfrm>
            <a:off x="838200" y="609600"/>
            <a:ext cx="8229600" cy="6205538"/>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a:t>President</a:t>
            </a:r>
            <a:r>
              <a:rPr lang="en-US" sz="3000"/>
              <a:t> </a:t>
            </a:r>
            <a:r>
              <a:rPr lang="en-US"/>
              <a:t>Hoover</a:t>
            </a:r>
            <a:r>
              <a:rPr lang="ja-JP" altLang="en-US">
                <a:latin typeface="Arial"/>
              </a:rPr>
              <a:t>’</a:t>
            </a:r>
            <a:r>
              <a:rPr lang="en-US"/>
              <a:t>s</a:t>
            </a:r>
            <a:r>
              <a:rPr lang="en-US" sz="2600"/>
              <a:t> </a:t>
            </a:r>
            <a:r>
              <a:rPr lang="en-US"/>
              <a:t>initial</a:t>
            </a:r>
            <a:r>
              <a:rPr lang="en-US" sz="2600"/>
              <a:t> </a:t>
            </a:r>
            <a:r>
              <a:rPr lang="en-US"/>
              <a:t>response was to reassure Americans that prosperity would return</a:t>
            </a:r>
          </a:p>
          <a:p>
            <a:pPr>
              <a:lnSpc>
                <a:spcPct val="90000"/>
              </a:lnSpc>
              <a:spcBef>
                <a:spcPct val="10000"/>
              </a:spcBef>
            </a:pPr>
            <a:r>
              <a:rPr lang="en-US"/>
              <a:t>Hoover rejected bold gov</a:t>
            </a:r>
            <a:r>
              <a:rPr lang="ja-JP" altLang="en-US">
                <a:latin typeface="Arial"/>
              </a:rPr>
              <a:t>’</a:t>
            </a:r>
            <a:r>
              <a:rPr lang="en-US"/>
              <a:t>t action &amp; called for volunteerism among charities, local gov</a:t>
            </a:r>
            <a:r>
              <a:rPr lang="ja-JP" altLang="en-US">
                <a:latin typeface="Arial"/>
              </a:rPr>
              <a:t>’</a:t>
            </a:r>
            <a:r>
              <a:rPr lang="en-US"/>
              <a:t>t, &amp; business</a:t>
            </a:r>
          </a:p>
          <a:p>
            <a:pPr>
              <a:lnSpc>
                <a:spcPct val="90000"/>
              </a:lnSpc>
              <a:spcBef>
                <a:spcPct val="10000"/>
              </a:spcBef>
            </a:pPr>
            <a:r>
              <a:rPr lang="en-US"/>
              <a:t>As the depression worsened, Hoover called for gov</a:t>
            </a:r>
            <a:r>
              <a:rPr lang="ja-JP" altLang="en-US">
                <a:latin typeface="Arial"/>
              </a:rPr>
              <a:t>’</a:t>
            </a:r>
            <a:r>
              <a:rPr lang="en-US"/>
              <a:t>t projects like the </a:t>
            </a:r>
            <a:r>
              <a:rPr lang="en-US" u="sng">
                <a:effectLst>
                  <a:outerShdw blurRad="38100" dist="38100" dir="2700000" algn="tl">
                    <a:srgbClr val="DDDDDD"/>
                  </a:outerShdw>
                </a:effectLst>
              </a:rPr>
              <a:t>Reconstruction Finance Corps</a:t>
            </a:r>
            <a:r>
              <a:rPr lang="en-US"/>
              <a:t> (RFC) which loaned money to failing businesses</a:t>
            </a:r>
          </a:p>
        </p:txBody>
      </p:sp>
      <p:sp>
        <p:nvSpPr>
          <p:cNvPr id="10246" name="AutoShape 6"/>
          <p:cNvSpPr>
            <a:spLocks noChangeArrowheads="1"/>
          </p:cNvSpPr>
          <p:nvPr/>
        </p:nvSpPr>
        <p:spPr bwMode="auto">
          <a:xfrm>
            <a:off x="2514600" y="1143000"/>
            <a:ext cx="4953000" cy="609600"/>
          </a:xfrm>
          <a:prstGeom prst="wedgeRectCallout">
            <a:avLst>
              <a:gd name="adj1" fmla="val -4454"/>
              <a:gd name="adj2" fmla="val 25130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600">
                <a:latin typeface="Arial"/>
              </a:rPr>
              <a:t>“</a:t>
            </a:r>
            <a:r>
              <a:rPr lang="en-US" sz="3600"/>
              <a:t>Rugged individualism</a:t>
            </a:r>
            <a:r>
              <a:rPr lang="ja-JP" altLang="en-US" sz="3600">
                <a:latin typeface="Arial"/>
              </a:rPr>
              <a:t>”</a:t>
            </a:r>
            <a:endParaRPr lang="en-US" sz="3600"/>
          </a:p>
        </p:txBody>
      </p:sp>
    </p:spTree>
    <p:extLst>
      <p:ext uri="{BB962C8B-B14F-4D97-AF65-F5344CB8AC3E}">
        <p14:creationId xmlns:p14="http://schemas.microsoft.com/office/powerpoint/2010/main" val="8116132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143000" y="0"/>
            <a:ext cx="7772400" cy="685800"/>
          </a:xfrm>
        </p:spPr>
        <p:txBody>
          <a:bodyPr>
            <a:normAutofit fontScale="90000"/>
          </a:bodyPr>
          <a:lstStyle/>
          <a:p>
            <a:r>
              <a:rPr lang="en-US"/>
              <a:t>Hoover and Voluntarism</a:t>
            </a:r>
          </a:p>
        </p:txBody>
      </p:sp>
      <p:sp>
        <p:nvSpPr>
          <p:cNvPr id="181251" name="Rectangle 3"/>
          <p:cNvSpPr>
            <a:spLocks noGrp="1" noChangeArrowheads="1"/>
          </p:cNvSpPr>
          <p:nvPr>
            <p:ph type="body" idx="1"/>
          </p:nvPr>
        </p:nvSpPr>
        <p:spPr>
          <a:xfrm>
            <a:off x="838200" y="685800"/>
            <a:ext cx="8305800" cy="6172200"/>
          </a:xfrm>
        </p:spPr>
        <p:txBody>
          <a:bodyPr/>
          <a:lstStyle/>
          <a:p>
            <a:pPr>
              <a:lnSpc>
                <a:spcPct val="95000"/>
              </a:lnSpc>
            </a:pPr>
            <a:r>
              <a:rPr lang="en-US"/>
              <a:t>In 1932, Hoover</a:t>
            </a:r>
            <a:r>
              <a:rPr lang="ja-JP" altLang="en-US">
                <a:latin typeface="Arial"/>
              </a:rPr>
              <a:t>’</a:t>
            </a:r>
            <a:r>
              <a:rPr lang="en-US"/>
              <a:t>s presidency suffered two final blows:</a:t>
            </a:r>
          </a:p>
          <a:p>
            <a:pPr lvl="1">
              <a:lnSpc>
                <a:spcPct val="95000"/>
              </a:lnSpc>
            </a:pPr>
            <a:r>
              <a:rPr lang="en-US"/>
              <a:t>When 22,000 war veterans marched</a:t>
            </a:r>
            <a:r>
              <a:rPr lang="en-US" sz="3000"/>
              <a:t> </a:t>
            </a:r>
            <a:r>
              <a:rPr lang="en-US"/>
              <a:t>to</a:t>
            </a:r>
            <a:r>
              <a:rPr lang="en-US" sz="3000"/>
              <a:t> </a:t>
            </a:r>
            <a:r>
              <a:rPr lang="en-US"/>
              <a:t>the</a:t>
            </a:r>
            <a:r>
              <a:rPr lang="en-US" sz="3000"/>
              <a:t> </a:t>
            </a:r>
            <a:r>
              <a:rPr lang="en-US"/>
              <a:t>capital</a:t>
            </a:r>
            <a:r>
              <a:rPr lang="en-US" sz="3000"/>
              <a:t> </a:t>
            </a:r>
            <a:r>
              <a:rPr lang="en-US"/>
              <a:t>to</a:t>
            </a:r>
            <a:r>
              <a:rPr lang="en-US" sz="3000"/>
              <a:t> </a:t>
            </a:r>
            <a:r>
              <a:rPr lang="en-US"/>
              <a:t>demand their WW1 bonus checks early, Hoover ordered this </a:t>
            </a:r>
            <a:r>
              <a:rPr lang="en-US" u="sng">
                <a:effectLst>
                  <a:outerShdw blurRad="38100" dist="38100" dir="2700000" algn="tl">
                    <a:srgbClr val="DDDDDD"/>
                  </a:outerShdw>
                </a:effectLst>
              </a:rPr>
              <a:t>Bonus Army</a:t>
            </a:r>
            <a:r>
              <a:rPr lang="en-US"/>
              <a:t> to be forcibly removed</a:t>
            </a:r>
          </a:p>
          <a:p>
            <a:pPr lvl="1">
              <a:lnSpc>
                <a:spcPct val="95000"/>
              </a:lnSpc>
            </a:pPr>
            <a:r>
              <a:rPr lang="en-US"/>
              <a:t>The steady rise of bank failures led to a complete collapse of the U.S. banking system</a:t>
            </a:r>
          </a:p>
        </p:txBody>
      </p:sp>
    </p:spTree>
    <p:extLst>
      <p:ext uri="{BB962C8B-B14F-4D97-AF65-F5344CB8AC3E}">
        <p14:creationId xmlns:p14="http://schemas.microsoft.com/office/powerpoint/2010/main" val="37892623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0" y="0"/>
            <a:ext cx="8915400" cy="762000"/>
          </a:xfrm>
        </p:spPr>
        <p:txBody>
          <a:bodyPr/>
          <a:lstStyle/>
          <a:p>
            <a:r>
              <a:rPr lang="en-US"/>
              <a:t>Bonus Army</a:t>
            </a:r>
          </a:p>
        </p:txBody>
      </p:sp>
      <p:sp>
        <p:nvSpPr>
          <p:cNvPr id="184323" name="Rectangle 3"/>
          <p:cNvSpPr>
            <a:spLocks noGrp="1" noChangeArrowheads="1"/>
          </p:cNvSpPr>
          <p:nvPr>
            <p:ph type="body" idx="1"/>
          </p:nvPr>
        </p:nvSpPr>
        <p:spPr/>
        <p:txBody>
          <a:bodyPr/>
          <a:lstStyle/>
          <a:p>
            <a:endParaRPr lang="en-US"/>
          </a:p>
        </p:txBody>
      </p:sp>
      <p:pic>
        <p:nvPicPr>
          <p:cNvPr id="184329" name="Picture 9" descr="at0058g_2s"/>
          <p:cNvPicPr>
            <a:picLocks noChangeAspect="1" noChangeArrowheads="1"/>
          </p:cNvPicPr>
          <p:nvPr/>
        </p:nvPicPr>
        <p:blipFill>
          <a:blip r:embed="rId2">
            <a:extLst>
              <a:ext uri="{28A0092B-C50C-407E-A947-70E740481C1C}">
                <a14:useLocalDpi xmlns:a14="http://schemas.microsoft.com/office/drawing/2010/main" val="0"/>
              </a:ext>
            </a:extLst>
          </a:blip>
          <a:srcRect b="46800"/>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84330" name="Picture 10" descr="bonus_army"/>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b="14998"/>
          <a:stretch>
            <a:fillRect/>
          </a:stretch>
        </p:blipFill>
        <p:spPr bwMode="auto">
          <a:xfrm>
            <a:off x="0" y="685800"/>
            <a:ext cx="914400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184331" name="Picture 11" descr="at0058f2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extLst>
            <a:ext uri="{909E8E84-426E-40dd-AFC4-6F175D3DCCD1}">
              <a14:hiddenFill xmlns:a14="http://schemas.microsoft.com/office/drawing/2010/main">
                <a:solidFill>
                  <a:srgbClr val="FFFFFF"/>
                </a:solidFill>
              </a14:hiddenFill>
            </a:ext>
          </a:extLst>
        </p:spPr>
      </p:pic>
      <p:pic>
        <p:nvPicPr>
          <p:cNvPr id="184335" name="Picture 15" descr="MacArthur and Eisenhower"/>
          <p:cNvPicPr>
            <a:picLocks noChangeAspect="1" noChangeArrowheads="1"/>
          </p:cNvPicPr>
          <p:nvPr/>
        </p:nvPicPr>
        <p:blipFill>
          <a:blip r:embed="rId5">
            <a:lum bright="12000"/>
            <a:extLst>
              <a:ext uri="{28A0092B-C50C-407E-A947-70E740481C1C}">
                <a14:useLocalDpi xmlns:a14="http://schemas.microsoft.com/office/drawing/2010/main" val="0"/>
              </a:ext>
            </a:extLst>
          </a:blip>
          <a:srcRect l="5698" r="-1128"/>
          <a:stretch>
            <a:fillRect/>
          </a:stretch>
        </p:blipFill>
        <p:spPr bwMode="auto">
          <a:xfrm>
            <a:off x="0" y="0"/>
            <a:ext cx="5105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39" name="AutoShape 19"/>
          <p:cNvSpPr>
            <a:spLocks noChangeArrowheads="1"/>
          </p:cNvSpPr>
          <p:nvPr/>
        </p:nvSpPr>
        <p:spPr bwMode="auto">
          <a:xfrm>
            <a:off x="381000" y="5257800"/>
            <a:ext cx="2514600" cy="990600"/>
          </a:xfrm>
          <a:prstGeom prst="wedgeRectCallout">
            <a:avLst>
              <a:gd name="adj1" fmla="val 34407"/>
              <a:gd name="adj2" fmla="val -17548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Douglas MacArthur</a:t>
            </a:r>
          </a:p>
        </p:txBody>
      </p:sp>
      <p:sp>
        <p:nvSpPr>
          <p:cNvPr id="184340" name="AutoShape 20"/>
          <p:cNvSpPr>
            <a:spLocks noChangeArrowheads="1"/>
          </p:cNvSpPr>
          <p:nvPr/>
        </p:nvSpPr>
        <p:spPr bwMode="auto">
          <a:xfrm>
            <a:off x="3657600" y="5486400"/>
            <a:ext cx="2667000" cy="990600"/>
          </a:xfrm>
          <a:prstGeom prst="wedgeRectCallout">
            <a:avLst>
              <a:gd name="adj1" fmla="val -39644"/>
              <a:gd name="adj2" fmla="val -366185"/>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Dwight Eisenhower</a:t>
            </a:r>
          </a:p>
        </p:txBody>
      </p:sp>
      <p:pic>
        <p:nvPicPr>
          <p:cNvPr id="184341" name="Picture 21" descr="A Camp Ablaz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701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215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4330"/>
                                        </p:tgtEl>
                                        <p:attrNameLst>
                                          <p:attrName>style.visibility</p:attrName>
                                        </p:attrNameLst>
                                      </p:cBhvr>
                                      <p:to>
                                        <p:strVal val="visible"/>
                                      </p:to>
                                    </p:set>
                                    <p:anim calcmode="lin" valueType="num">
                                      <p:cBhvr>
                                        <p:cTn id="7" dur="500" fill="hold"/>
                                        <p:tgtEl>
                                          <p:spTgt spid="184330"/>
                                        </p:tgtEl>
                                        <p:attrNameLst>
                                          <p:attrName>ppt_w</p:attrName>
                                        </p:attrNameLst>
                                      </p:cBhvr>
                                      <p:tavLst>
                                        <p:tav tm="0">
                                          <p:val>
                                            <p:fltVal val="0"/>
                                          </p:val>
                                        </p:tav>
                                        <p:tav tm="100000">
                                          <p:val>
                                            <p:strVal val="#ppt_w"/>
                                          </p:val>
                                        </p:tav>
                                      </p:tavLst>
                                    </p:anim>
                                    <p:anim calcmode="lin" valueType="num">
                                      <p:cBhvr>
                                        <p:cTn id="8" dur="500" fill="hold"/>
                                        <p:tgtEl>
                                          <p:spTgt spid="184330"/>
                                        </p:tgtEl>
                                        <p:attrNameLst>
                                          <p:attrName>ppt_h</p:attrName>
                                        </p:attrNameLst>
                                      </p:cBhvr>
                                      <p:tavLst>
                                        <p:tav tm="0">
                                          <p:val>
                                            <p:fltVal val="0"/>
                                          </p:val>
                                        </p:tav>
                                        <p:tav tm="100000">
                                          <p:val>
                                            <p:strVal val="#ppt_h"/>
                                          </p:val>
                                        </p:tav>
                                      </p:tavLst>
                                    </p:anim>
                                    <p:animEffect transition="in" filter="fade">
                                      <p:cBhvr>
                                        <p:cTn id="9" dur="500"/>
                                        <p:tgtEl>
                                          <p:spTgt spid="1843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84331"/>
                                        </p:tgtEl>
                                        <p:attrNameLst>
                                          <p:attrName>style.visibility</p:attrName>
                                        </p:attrNameLst>
                                      </p:cBhvr>
                                      <p:to>
                                        <p:strVal val="visible"/>
                                      </p:to>
                                    </p:set>
                                    <p:anim calcmode="lin" valueType="num">
                                      <p:cBhvr>
                                        <p:cTn id="14" dur="500" fill="hold"/>
                                        <p:tgtEl>
                                          <p:spTgt spid="184331"/>
                                        </p:tgtEl>
                                        <p:attrNameLst>
                                          <p:attrName>ppt_w</p:attrName>
                                        </p:attrNameLst>
                                      </p:cBhvr>
                                      <p:tavLst>
                                        <p:tav tm="0">
                                          <p:val>
                                            <p:fltVal val="0"/>
                                          </p:val>
                                        </p:tav>
                                        <p:tav tm="100000">
                                          <p:val>
                                            <p:strVal val="#ppt_w"/>
                                          </p:val>
                                        </p:tav>
                                      </p:tavLst>
                                    </p:anim>
                                    <p:anim calcmode="lin" valueType="num">
                                      <p:cBhvr>
                                        <p:cTn id="15" dur="500" fill="hold"/>
                                        <p:tgtEl>
                                          <p:spTgt spid="184331"/>
                                        </p:tgtEl>
                                        <p:attrNameLst>
                                          <p:attrName>ppt_h</p:attrName>
                                        </p:attrNameLst>
                                      </p:cBhvr>
                                      <p:tavLst>
                                        <p:tav tm="0">
                                          <p:val>
                                            <p:fltVal val="0"/>
                                          </p:val>
                                        </p:tav>
                                        <p:tav tm="100000">
                                          <p:val>
                                            <p:strVal val="#ppt_h"/>
                                          </p:val>
                                        </p:tav>
                                      </p:tavLst>
                                    </p:anim>
                                    <p:animEffect transition="in" filter="fade">
                                      <p:cBhvr>
                                        <p:cTn id="16" dur="500"/>
                                        <p:tgtEl>
                                          <p:spTgt spid="1843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84335"/>
                                        </p:tgtEl>
                                        <p:attrNameLst>
                                          <p:attrName>style.visibility</p:attrName>
                                        </p:attrNameLst>
                                      </p:cBhvr>
                                      <p:to>
                                        <p:strVal val="visible"/>
                                      </p:to>
                                    </p:set>
                                    <p:anim calcmode="lin" valueType="num">
                                      <p:cBhvr>
                                        <p:cTn id="21" dur="500" fill="hold"/>
                                        <p:tgtEl>
                                          <p:spTgt spid="184335"/>
                                        </p:tgtEl>
                                        <p:attrNameLst>
                                          <p:attrName>ppt_w</p:attrName>
                                        </p:attrNameLst>
                                      </p:cBhvr>
                                      <p:tavLst>
                                        <p:tav tm="0">
                                          <p:val>
                                            <p:fltVal val="0"/>
                                          </p:val>
                                        </p:tav>
                                        <p:tav tm="100000">
                                          <p:val>
                                            <p:strVal val="#ppt_w"/>
                                          </p:val>
                                        </p:tav>
                                      </p:tavLst>
                                    </p:anim>
                                    <p:anim calcmode="lin" valueType="num">
                                      <p:cBhvr>
                                        <p:cTn id="22" dur="500" fill="hold"/>
                                        <p:tgtEl>
                                          <p:spTgt spid="184335"/>
                                        </p:tgtEl>
                                        <p:attrNameLst>
                                          <p:attrName>ppt_h</p:attrName>
                                        </p:attrNameLst>
                                      </p:cBhvr>
                                      <p:tavLst>
                                        <p:tav tm="0">
                                          <p:val>
                                            <p:fltVal val="0"/>
                                          </p:val>
                                        </p:tav>
                                        <p:tav tm="100000">
                                          <p:val>
                                            <p:strVal val="#ppt_h"/>
                                          </p:val>
                                        </p:tav>
                                      </p:tavLst>
                                    </p:anim>
                                    <p:animEffect transition="in" filter="fade">
                                      <p:cBhvr>
                                        <p:cTn id="23" dur="500"/>
                                        <p:tgtEl>
                                          <p:spTgt spid="18433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84339"/>
                                        </p:tgtEl>
                                        <p:attrNameLst>
                                          <p:attrName>style.visibility</p:attrName>
                                        </p:attrNameLst>
                                      </p:cBhvr>
                                      <p:to>
                                        <p:strVal val="visible"/>
                                      </p:to>
                                    </p:set>
                                    <p:anim calcmode="lin" valueType="num">
                                      <p:cBhvr>
                                        <p:cTn id="26" dur="500" fill="hold"/>
                                        <p:tgtEl>
                                          <p:spTgt spid="184339"/>
                                        </p:tgtEl>
                                        <p:attrNameLst>
                                          <p:attrName>ppt_w</p:attrName>
                                        </p:attrNameLst>
                                      </p:cBhvr>
                                      <p:tavLst>
                                        <p:tav tm="0">
                                          <p:val>
                                            <p:fltVal val="0"/>
                                          </p:val>
                                        </p:tav>
                                        <p:tav tm="100000">
                                          <p:val>
                                            <p:strVal val="#ppt_w"/>
                                          </p:val>
                                        </p:tav>
                                      </p:tavLst>
                                    </p:anim>
                                    <p:anim calcmode="lin" valueType="num">
                                      <p:cBhvr>
                                        <p:cTn id="27" dur="500" fill="hold"/>
                                        <p:tgtEl>
                                          <p:spTgt spid="184339"/>
                                        </p:tgtEl>
                                        <p:attrNameLst>
                                          <p:attrName>ppt_h</p:attrName>
                                        </p:attrNameLst>
                                      </p:cBhvr>
                                      <p:tavLst>
                                        <p:tav tm="0">
                                          <p:val>
                                            <p:fltVal val="0"/>
                                          </p:val>
                                        </p:tav>
                                        <p:tav tm="100000">
                                          <p:val>
                                            <p:strVal val="#ppt_h"/>
                                          </p:val>
                                        </p:tav>
                                      </p:tavLst>
                                    </p:anim>
                                    <p:animEffect transition="in" filter="fade">
                                      <p:cBhvr>
                                        <p:cTn id="28" dur="500"/>
                                        <p:tgtEl>
                                          <p:spTgt spid="18433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84340"/>
                                        </p:tgtEl>
                                        <p:attrNameLst>
                                          <p:attrName>style.visibility</p:attrName>
                                        </p:attrNameLst>
                                      </p:cBhvr>
                                      <p:to>
                                        <p:strVal val="visible"/>
                                      </p:to>
                                    </p:set>
                                    <p:anim calcmode="lin" valueType="num">
                                      <p:cBhvr>
                                        <p:cTn id="31" dur="500" fill="hold"/>
                                        <p:tgtEl>
                                          <p:spTgt spid="184340"/>
                                        </p:tgtEl>
                                        <p:attrNameLst>
                                          <p:attrName>ppt_w</p:attrName>
                                        </p:attrNameLst>
                                      </p:cBhvr>
                                      <p:tavLst>
                                        <p:tav tm="0">
                                          <p:val>
                                            <p:fltVal val="0"/>
                                          </p:val>
                                        </p:tav>
                                        <p:tav tm="100000">
                                          <p:val>
                                            <p:strVal val="#ppt_w"/>
                                          </p:val>
                                        </p:tav>
                                      </p:tavLst>
                                    </p:anim>
                                    <p:anim calcmode="lin" valueType="num">
                                      <p:cBhvr>
                                        <p:cTn id="32" dur="500" fill="hold"/>
                                        <p:tgtEl>
                                          <p:spTgt spid="184340"/>
                                        </p:tgtEl>
                                        <p:attrNameLst>
                                          <p:attrName>ppt_h</p:attrName>
                                        </p:attrNameLst>
                                      </p:cBhvr>
                                      <p:tavLst>
                                        <p:tav tm="0">
                                          <p:val>
                                            <p:fltVal val="0"/>
                                          </p:val>
                                        </p:tav>
                                        <p:tav tm="100000">
                                          <p:val>
                                            <p:strVal val="#ppt_h"/>
                                          </p:val>
                                        </p:tav>
                                      </p:tavLst>
                                    </p:anim>
                                    <p:animEffect transition="in" filter="fade">
                                      <p:cBhvr>
                                        <p:cTn id="33" dur="500"/>
                                        <p:tgtEl>
                                          <p:spTgt spid="1843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184341"/>
                                        </p:tgtEl>
                                        <p:attrNameLst>
                                          <p:attrName>style.visibility</p:attrName>
                                        </p:attrNameLst>
                                      </p:cBhvr>
                                      <p:to>
                                        <p:strVal val="visible"/>
                                      </p:to>
                                    </p:set>
                                    <p:anim calcmode="lin" valueType="num">
                                      <p:cBhvr>
                                        <p:cTn id="38" dur="500" fill="hold"/>
                                        <p:tgtEl>
                                          <p:spTgt spid="184341"/>
                                        </p:tgtEl>
                                        <p:attrNameLst>
                                          <p:attrName>ppt_w</p:attrName>
                                        </p:attrNameLst>
                                      </p:cBhvr>
                                      <p:tavLst>
                                        <p:tav tm="0">
                                          <p:val>
                                            <p:fltVal val="0"/>
                                          </p:val>
                                        </p:tav>
                                        <p:tav tm="100000">
                                          <p:val>
                                            <p:strVal val="#ppt_w"/>
                                          </p:val>
                                        </p:tav>
                                      </p:tavLst>
                                    </p:anim>
                                    <p:anim calcmode="lin" valueType="num">
                                      <p:cBhvr>
                                        <p:cTn id="39" dur="500" fill="hold"/>
                                        <p:tgtEl>
                                          <p:spTgt spid="184341"/>
                                        </p:tgtEl>
                                        <p:attrNameLst>
                                          <p:attrName>ppt_h</p:attrName>
                                        </p:attrNameLst>
                                      </p:cBhvr>
                                      <p:tavLst>
                                        <p:tav tm="0">
                                          <p:val>
                                            <p:fltVal val="0"/>
                                          </p:val>
                                        </p:tav>
                                        <p:tav tm="100000">
                                          <p:val>
                                            <p:strVal val="#ppt_h"/>
                                          </p:val>
                                        </p:tav>
                                      </p:tavLst>
                                    </p:anim>
                                    <p:animEffect transition="in" filter="fade">
                                      <p:cBhvr>
                                        <p:cTn id="40" dur="500"/>
                                        <p:tgtEl>
                                          <p:spTgt spid="18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9" grpId="0" animBg="1"/>
      <p:bldP spid="18434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2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281" name="Rectangle 9"/>
          <p:cNvSpPr>
            <a:spLocks noChangeArrowheads="1"/>
          </p:cNvSpPr>
          <p:nvPr/>
        </p:nvSpPr>
        <p:spPr bwMode="auto">
          <a:xfrm>
            <a:off x="0" y="0"/>
            <a:ext cx="9144000" cy="6858000"/>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283" name="Rectangle 11"/>
          <p:cNvSpPr>
            <a:spLocks noGrp="1" noChangeArrowheads="1"/>
          </p:cNvSpPr>
          <p:nvPr>
            <p:ph type="title"/>
          </p:nvPr>
        </p:nvSpPr>
        <p:spPr>
          <a:xfrm>
            <a:off x="0" y="0"/>
            <a:ext cx="91440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solidFill>
                  <a:schemeClr val="tx1"/>
                </a:solidFill>
              </a:rPr>
              <a:t>Bank Failures, 1929-1933</a:t>
            </a:r>
          </a:p>
        </p:txBody>
      </p:sp>
      <p:pic>
        <p:nvPicPr>
          <p:cNvPr id="54284" name="Picture 12" descr="DIVI5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5800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77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47395"/>
            <a:ext cx="8229600" cy="1143000"/>
          </a:xfrm>
        </p:spPr>
        <p:txBody>
          <a:bodyPr/>
          <a:lstStyle/>
          <a:p>
            <a:r>
              <a:rPr lang="en-US" sz="3800" dirty="0"/>
              <a:t>The Hoover </a:t>
            </a:r>
            <a:r>
              <a:rPr lang="en-US" sz="3800" dirty="0" smtClean="0"/>
              <a:t>Program</a:t>
            </a:r>
            <a:endParaRPr lang="en-US" sz="3800" dirty="0"/>
          </a:p>
        </p:txBody>
      </p:sp>
      <p:sp>
        <p:nvSpPr>
          <p:cNvPr id="69635" name="Rectangle 3"/>
          <p:cNvSpPr>
            <a:spLocks noGrp="1" noChangeArrowheads="1"/>
          </p:cNvSpPr>
          <p:nvPr>
            <p:ph type="body" idx="1"/>
          </p:nvPr>
        </p:nvSpPr>
        <p:spPr>
          <a:xfrm>
            <a:off x="0" y="855957"/>
            <a:ext cx="8991600" cy="6002044"/>
          </a:xfrm>
        </p:spPr>
        <p:txBody>
          <a:bodyPr>
            <a:noAutofit/>
          </a:bodyPr>
          <a:lstStyle/>
          <a:p>
            <a:pPr marL="1027113" lvl="1" indent="-577850">
              <a:lnSpc>
                <a:spcPct val="80000"/>
              </a:lnSpc>
            </a:pPr>
            <a:r>
              <a:rPr lang="en-US" sz="1800" dirty="0"/>
              <a:t>Hoover made weak attempts to use government spending as a tool for fighting the Depression</a:t>
            </a:r>
          </a:p>
          <a:p>
            <a:pPr marL="1385888" lvl="2" indent="-495300">
              <a:lnSpc>
                <a:spcPct val="80000"/>
              </a:lnSpc>
            </a:pPr>
            <a:r>
              <a:rPr lang="en-US" sz="1800" dirty="0"/>
              <a:t>proposed to Congress an increase in $423 million in federal works programs (then a large sum of money)</a:t>
            </a:r>
          </a:p>
          <a:p>
            <a:pPr marL="1385888" lvl="2" indent="-495300">
              <a:lnSpc>
                <a:spcPct val="80000"/>
              </a:lnSpc>
            </a:pPr>
            <a:r>
              <a:rPr lang="en-US" sz="1800" dirty="0"/>
              <a:t>but not willing to spend enough over a long enough period of time to do any good</a:t>
            </a:r>
          </a:p>
          <a:p>
            <a:pPr marL="1385888" lvl="2" indent="-495300">
              <a:lnSpc>
                <a:spcPct val="80000"/>
              </a:lnSpc>
            </a:pPr>
            <a:r>
              <a:rPr lang="en-US" sz="1800" dirty="0"/>
              <a:t>not willing to tolerate deficits in the budget</a:t>
            </a:r>
          </a:p>
          <a:p>
            <a:pPr marL="1385888" lvl="2" indent="-495300">
              <a:lnSpc>
                <a:spcPct val="80000"/>
              </a:lnSpc>
            </a:pPr>
            <a:r>
              <a:rPr lang="en-US" sz="1800" dirty="0"/>
              <a:t>In 1932 – at the depth of the Depression – he proposed a tax increase to help the government avoid a deficit (!)</a:t>
            </a:r>
          </a:p>
          <a:p>
            <a:pPr marL="1027113" lvl="1" indent="-577850">
              <a:lnSpc>
                <a:spcPct val="80000"/>
              </a:lnSpc>
            </a:pPr>
            <a:r>
              <a:rPr lang="en-US" sz="1800" dirty="0"/>
              <a:t>Before the crash, Hoover had begun to construct a program to assist the troubled agricultural economy.</a:t>
            </a:r>
          </a:p>
          <a:p>
            <a:pPr marL="1385888" lvl="2" indent="-495300">
              <a:lnSpc>
                <a:spcPct val="80000"/>
              </a:lnSpc>
            </a:pPr>
            <a:r>
              <a:rPr lang="en-US" sz="1800" dirty="0"/>
              <a:t>1929 Agricultural Marketing Act: first time a </a:t>
            </a:r>
            <a:r>
              <a:rPr lang="en-US" sz="1800" dirty="0" err="1"/>
              <a:t>gov</a:t>
            </a:r>
            <a:r>
              <a:rPr lang="ja-JP" altLang="en-US" sz="1800" dirty="0">
                <a:latin typeface="Arial"/>
              </a:rPr>
              <a:t>’</a:t>
            </a:r>
            <a:r>
              <a:rPr lang="en-US" sz="1800" dirty="0"/>
              <a:t>t bureaucracy would be established to help farmers maintain prices</a:t>
            </a:r>
          </a:p>
          <a:p>
            <a:pPr marL="1385888" lvl="2" indent="-495300">
              <a:lnSpc>
                <a:spcPct val="80000"/>
              </a:lnSpc>
            </a:pPr>
            <a:r>
              <a:rPr lang="en-US" sz="1800" dirty="0"/>
              <a:t>Hawley-Smoot Tariff of 1930 contained protective increases on 75 farm products and raised tariff rates to the highest point in American history (1,000 members of the American Economics Association warn Hoover this is a bad idea… but he signs it anyway)</a:t>
            </a:r>
          </a:p>
          <a:p>
            <a:pPr marL="1385888" lvl="2" indent="-495300">
              <a:lnSpc>
                <a:spcPct val="80000"/>
              </a:lnSpc>
            </a:pPr>
            <a:r>
              <a:rPr lang="en-US" sz="1800" dirty="0"/>
              <a:t>Neither helped farmers sufficiently</a:t>
            </a:r>
          </a:p>
          <a:p>
            <a:pPr marL="1708150" lvl="3" indent="-412750">
              <a:lnSpc>
                <a:spcPct val="80000"/>
              </a:lnSpc>
            </a:pPr>
            <a:r>
              <a:rPr lang="en-US" sz="1800" dirty="0"/>
              <a:t>Marketing Act relied on voluntary co-operation and did nothing to limit production</a:t>
            </a:r>
          </a:p>
          <a:p>
            <a:pPr marL="1708150" lvl="3" indent="-412750">
              <a:lnSpc>
                <a:spcPct val="80000"/>
              </a:lnSpc>
            </a:pPr>
            <a:r>
              <a:rPr lang="en-US" sz="1800" dirty="0"/>
              <a:t>Hawley-Smoot Tariff provoked foreign governments to enact trade restrictions of their own in reprisal which further diminished the market for American agricultural goods (Retaliatory tariffs)</a:t>
            </a:r>
          </a:p>
        </p:txBody>
      </p:sp>
    </p:spTree>
    <p:extLst>
      <p:ext uri="{BB962C8B-B14F-4D97-AF65-F5344CB8AC3E}">
        <p14:creationId xmlns:p14="http://schemas.microsoft.com/office/powerpoint/2010/main" val="25803079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Coming of the Great Depression &amp; Hoover’s Response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7</a:t>
            </a:r>
            <a:endParaRPr lang="en-US" dirty="0"/>
          </a:p>
        </p:txBody>
      </p:sp>
    </p:spTree>
    <p:extLst>
      <p:ext uri="{BB962C8B-B14F-4D97-AF65-F5344CB8AC3E}">
        <p14:creationId xmlns:p14="http://schemas.microsoft.com/office/powerpoint/2010/main" val="15334286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229600" cy="1143000"/>
          </a:xfrm>
        </p:spPr>
        <p:txBody>
          <a:bodyPr/>
          <a:lstStyle/>
          <a:p>
            <a:pPr marL="762000" indent="-762000"/>
            <a:r>
              <a:rPr lang="en-US" dirty="0"/>
              <a:t>A Deepening Crisis</a:t>
            </a:r>
          </a:p>
        </p:txBody>
      </p:sp>
      <p:sp>
        <p:nvSpPr>
          <p:cNvPr id="70659" name="Rectangle 3"/>
          <p:cNvSpPr>
            <a:spLocks noGrp="1" noChangeArrowheads="1"/>
          </p:cNvSpPr>
          <p:nvPr>
            <p:ph type="body" idx="1"/>
          </p:nvPr>
        </p:nvSpPr>
        <p:spPr>
          <a:xfrm>
            <a:off x="-152400" y="1084582"/>
            <a:ext cx="8763000" cy="5773418"/>
          </a:xfrm>
        </p:spPr>
        <p:txBody>
          <a:bodyPr>
            <a:normAutofit/>
          </a:bodyPr>
          <a:lstStyle/>
          <a:p>
            <a:pPr marL="982663" lvl="1" indent="-533400">
              <a:lnSpc>
                <a:spcPct val="80000"/>
              </a:lnSpc>
            </a:pPr>
            <a:r>
              <a:rPr lang="en-US" sz="2200" dirty="0"/>
              <a:t>1930: Democrats win control of the House</a:t>
            </a:r>
          </a:p>
          <a:p>
            <a:pPr marL="982663" lvl="1" indent="-533400">
              <a:lnSpc>
                <a:spcPct val="80000"/>
              </a:lnSpc>
            </a:pPr>
            <a:r>
              <a:rPr lang="en-US" sz="2200" dirty="0"/>
              <a:t>Many Americans feel the President is personally responsible for crisis</a:t>
            </a:r>
          </a:p>
          <a:p>
            <a:pPr marL="982663" lvl="1" indent="-533400">
              <a:lnSpc>
                <a:spcPct val="80000"/>
              </a:lnSpc>
            </a:pPr>
            <a:r>
              <a:rPr lang="en-US" sz="2200" dirty="0"/>
              <a:t>Shantytowns = </a:t>
            </a:r>
            <a:r>
              <a:rPr lang="ja-JP" altLang="en-US" sz="2200" dirty="0">
                <a:latin typeface="Arial"/>
              </a:rPr>
              <a:t>“</a:t>
            </a:r>
            <a:r>
              <a:rPr lang="en-US" sz="2200" dirty="0" err="1"/>
              <a:t>Hoovervilles</a:t>
            </a:r>
            <a:r>
              <a:rPr lang="ja-JP" altLang="en-US" sz="2200" dirty="0">
                <a:latin typeface="Arial"/>
              </a:rPr>
              <a:t>”</a:t>
            </a:r>
            <a:r>
              <a:rPr lang="en-US" sz="2200" dirty="0"/>
              <a:t> (mocking president, Hoover blankets, Hoover Flags, Hoover Hotels, etc.)</a:t>
            </a:r>
          </a:p>
          <a:p>
            <a:pPr marL="982663" lvl="1" indent="-533400">
              <a:lnSpc>
                <a:spcPct val="80000"/>
              </a:lnSpc>
            </a:pPr>
            <a:r>
              <a:rPr lang="en-US" sz="2200" dirty="0"/>
              <a:t>Progressive reformers urged Hoover to pass more policies dedicated to social reform, but instead he used economic statistics that showed a slight gain in 1931 as evidence that his policies were working…</a:t>
            </a:r>
          </a:p>
          <a:p>
            <a:pPr marL="982663" lvl="1" indent="-533400">
              <a:lnSpc>
                <a:spcPct val="80000"/>
              </a:lnSpc>
            </a:pPr>
            <a:r>
              <a:rPr lang="en-US" sz="2200" dirty="0"/>
              <a:t>May 1931 largest bank in Austria collapses and panic spreads throughout Europe and into the US when </a:t>
            </a:r>
          </a:p>
          <a:p>
            <a:pPr marL="1347788" lvl="2" indent="-457200">
              <a:lnSpc>
                <a:spcPct val="80000"/>
              </a:lnSpc>
            </a:pPr>
            <a:r>
              <a:rPr lang="en-US" sz="2200" dirty="0"/>
              <a:t>European countries pull out their gold reserves from US banks</a:t>
            </a:r>
          </a:p>
          <a:p>
            <a:pPr marL="1347788" lvl="2" indent="-457200">
              <a:lnSpc>
                <a:spcPct val="80000"/>
              </a:lnSpc>
            </a:pPr>
            <a:r>
              <a:rPr lang="en-US" sz="2200" dirty="0"/>
              <a:t>European investors pull their US investments in the market to pay off their loans</a:t>
            </a:r>
          </a:p>
          <a:p>
            <a:pPr marL="1347788" lvl="2" indent="-457200">
              <a:lnSpc>
                <a:spcPct val="80000"/>
              </a:lnSpc>
            </a:pPr>
            <a:r>
              <a:rPr lang="en-US" sz="2200" dirty="0"/>
              <a:t>US economy reaches new lows</a:t>
            </a:r>
          </a:p>
          <a:p>
            <a:pPr marL="982663" lvl="1" indent="-533400">
              <a:lnSpc>
                <a:spcPct val="80000"/>
              </a:lnSpc>
            </a:pPr>
            <a:r>
              <a:rPr lang="en-US" sz="2200" dirty="0"/>
              <a:t>Hoover comes up with a sound proposal to allow countries having to pay reparations one year moratorium on payments… French and England grudgingly agreed to accept it… but it came too late</a:t>
            </a:r>
          </a:p>
        </p:txBody>
      </p:sp>
    </p:spTree>
    <p:extLst>
      <p:ext uri="{BB962C8B-B14F-4D97-AF65-F5344CB8AC3E}">
        <p14:creationId xmlns:p14="http://schemas.microsoft.com/office/powerpoint/2010/main" val="954895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04288" y="0"/>
            <a:ext cx="8229600" cy="1143000"/>
          </a:xfrm>
        </p:spPr>
        <p:txBody>
          <a:bodyPr/>
          <a:lstStyle/>
          <a:p>
            <a:pPr marL="762000" indent="-762000"/>
            <a:r>
              <a:rPr lang="en-US" dirty="0"/>
              <a:t>The Election of 1932</a:t>
            </a:r>
          </a:p>
        </p:txBody>
      </p:sp>
      <p:sp>
        <p:nvSpPr>
          <p:cNvPr id="77827" name="Rectangle 3"/>
          <p:cNvSpPr>
            <a:spLocks noGrp="1" noChangeArrowheads="1"/>
          </p:cNvSpPr>
          <p:nvPr>
            <p:ph type="body" idx="1"/>
          </p:nvPr>
        </p:nvSpPr>
        <p:spPr>
          <a:xfrm>
            <a:off x="-152400" y="1031676"/>
            <a:ext cx="9296400" cy="5673924"/>
          </a:xfrm>
        </p:spPr>
        <p:txBody>
          <a:bodyPr>
            <a:noAutofit/>
          </a:bodyPr>
          <a:lstStyle/>
          <a:p>
            <a:pPr marL="982663" lvl="1" indent="-533400">
              <a:lnSpc>
                <a:spcPct val="80000"/>
              </a:lnSpc>
            </a:pPr>
            <a:r>
              <a:rPr lang="en-US" sz="1800" dirty="0"/>
              <a:t>Republicans dutifully re-nominate Hoover to head of Republican Party</a:t>
            </a:r>
          </a:p>
          <a:p>
            <a:pPr marL="982663" lvl="1" indent="-533400">
              <a:lnSpc>
                <a:spcPct val="80000"/>
              </a:lnSpc>
            </a:pPr>
            <a:r>
              <a:rPr lang="en-US" sz="1800" dirty="0"/>
              <a:t>Democrats nominate the governor of New York, Franklin Delano Roosevelt</a:t>
            </a:r>
          </a:p>
          <a:p>
            <a:pPr marL="1347788" lvl="2" indent="-457200">
              <a:lnSpc>
                <a:spcPct val="80000"/>
              </a:lnSpc>
            </a:pPr>
            <a:r>
              <a:rPr lang="en-US" sz="1800" dirty="0"/>
              <a:t>on Democrat ticket as VP in 1920 (lost)</a:t>
            </a:r>
          </a:p>
          <a:p>
            <a:pPr marL="1347788" lvl="2" indent="-457200">
              <a:lnSpc>
                <a:spcPct val="80000"/>
              </a:lnSpc>
            </a:pPr>
            <a:r>
              <a:rPr lang="en-US" sz="1800" dirty="0"/>
              <a:t>stricken with polio less than a year after… would never walk again without the use of crutches</a:t>
            </a:r>
          </a:p>
          <a:p>
            <a:pPr marL="1347788" lvl="2" indent="-457200">
              <a:lnSpc>
                <a:spcPct val="80000"/>
              </a:lnSpc>
            </a:pPr>
            <a:r>
              <a:rPr lang="en-US" sz="1800" dirty="0"/>
              <a:t>returned to politics, became governor of New York</a:t>
            </a:r>
          </a:p>
          <a:p>
            <a:pPr marL="982663" lvl="1" indent="-533400">
              <a:lnSpc>
                <a:spcPct val="80000"/>
              </a:lnSpc>
            </a:pPr>
            <a:r>
              <a:rPr lang="en-US" sz="1800" dirty="0"/>
              <a:t>Winning the election</a:t>
            </a:r>
          </a:p>
          <a:p>
            <a:pPr marL="1347788" lvl="2" indent="-457200">
              <a:lnSpc>
                <a:spcPct val="80000"/>
              </a:lnSpc>
            </a:pPr>
            <a:r>
              <a:rPr lang="en-US" sz="1800" dirty="0"/>
              <a:t>Roosevelt was able to avoid issues that had divided Democrats in years past: prohibition, race, religion</a:t>
            </a:r>
          </a:p>
          <a:p>
            <a:pPr marL="1347788" lvl="2" indent="-457200">
              <a:lnSpc>
                <a:spcPct val="80000"/>
              </a:lnSpc>
            </a:pPr>
            <a:r>
              <a:rPr lang="en-US" sz="1800" dirty="0"/>
              <a:t>Emphasized economic grievances that most Democrats shared</a:t>
            </a:r>
          </a:p>
          <a:p>
            <a:pPr marL="1347788" lvl="2" indent="-457200">
              <a:lnSpc>
                <a:spcPct val="80000"/>
              </a:lnSpc>
            </a:pPr>
            <a:r>
              <a:rPr lang="en-US" sz="1800" dirty="0"/>
              <a:t>In a dramatic break from tradition he flew to Chicago to accept his party</a:t>
            </a:r>
            <a:r>
              <a:rPr lang="ja-JP" altLang="en-US" sz="1800" dirty="0">
                <a:latin typeface="Arial"/>
              </a:rPr>
              <a:t>’</a:t>
            </a:r>
            <a:r>
              <a:rPr lang="en-US" sz="1800" dirty="0"/>
              <a:t>s nomination</a:t>
            </a:r>
          </a:p>
          <a:p>
            <a:pPr marL="1347788" lvl="2" indent="-457200">
              <a:lnSpc>
                <a:spcPct val="80000"/>
              </a:lnSpc>
            </a:pPr>
            <a:r>
              <a:rPr lang="ja-JP" altLang="en-US" sz="1800" dirty="0">
                <a:latin typeface="Arial"/>
              </a:rPr>
              <a:t>“</a:t>
            </a:r>
            <a:r>
              <a:rPr lang="en-US" sz="1800" dirty="0"/>
              <a:t>I pledge you, I pledge myself, to a new deal for the American people</a:t>
            </a:r>
            <a:r>
              <a:rPr lang="ja-JP" altLang="en-US" sz="1800" dirty="0">
                <a:latin typeface="Arial"/>
              </a:rPr>
              <a:t>”</a:t>
            </a:r>
            <a:endParaRPr lang="en-US" sz="1800" dirty="0"/>
          </a:p>
          <a:p>
            <a:pPr marL="982663" lvl="1" indent="-533400">
              <a:lnSpc>
                <a:spcPct val="80000"/>
              </a:lnSpc>
            </a:pPr>
            <a:r>
              <a:rPr lang="en-US" sz="1800" dirty="0"/>
              <a:t>Differences in candidates</a:t>
            </a:r>
          </a:p>
          <a:p>
            <a:pPr marL="1347788" lvl="2" indent="-457200">
              <a:lnSpc>
                <a:spcPct val="80000"/>
              </a:lnSpc>
            </a:pPr>
            <a:r>
              <a:rPr lang="en-US" sz="1800" dirty="0"/>
              <a:t>Hoover stoic / Roosevelt flashy: cigarette holder, hat, smile, excellent speaking skills</a:t>
            </a:r>
          </a:p>
          <a:p>
            <a:pPr marL="1347788" lvl="2" indent="-457200">
              <a:lnSpc>
                <a:spcPct val="80000"/>
              </a:lnSpc>
            </a:pPr>
            <a:r>
              <a:rPr lang="en-US" sz="1800" dirty="0"/>
              <a:t>Depression: Hoover blamed it on Europe / Roosevelt called it a domestic problem blamed it on Republicans</a:t>
            </a:r>
          </a:p>
          <a:p>
            <a:pPr marL="982663" lvl="1" indent="-533400">
              <a:lnSpc>
                <a:spcPct val="80000"/>
              </a:lnSpc>
            </a:pPr>
            <a:r>
              <a:rPr lang="en-US" sz="1800" dirty="0"/>
              <a:t>Roosevelt wins in a Landslide: receives 57% of the popular vote and won every state but five (in the electoral college FDR = 472, Hoover = 59)</a:t>
            </a:r>
          </a:p>
          <a:p>
            <a:pPr marL="982663" lvl="1" indent="-533400">
              <a:lnSpc>
                <a:spcPct val="80000"/>
              </a:lnSpc>
            </a:pPr>
            <a:r>
              <a:rPr lang="en-US" sz="1800" b="1" u="sng" dirty="0"/>
              <a:t>Democrats also take control of both houses of Congress</a:t>
            </a:r>
          </a:p>
        </p:txBody>
      </p:sp>
    </p:spTree>
    <p:extLst>
      <p:ext uri="{BB962C8B-B14F-4D97-AF65-F5344CB8AC3E}">
        <p14:creationId xmlns:p14="http://schemas.microsoft.com/office/powerpoint/2010/main" val="1278611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3426" b="-3234"/>
          <a:stretch/>
        </p:blipFill>
        <p:spPr>
          <a:xfrm>
            <a:off x="457200" y="274638"/>
            <a:ext cx="8229600" cy="6583362"/>
          </a:xfrm>
        </p:spPr>
      </p:pic>
    </p:spTree>
    <p:extLst>
      <p:ext uri="{BB962C8B-B14F-4D97-AF65-F5344CB8AC3E}">
        <p14:creationId xmlns:p14="http://schemas.microsoft.com/office/powerpoint/2010/main" val="4101056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143000" y="0"/>
            <a:ext cx="7772400" cy="1066800"/>
          </a:xfrm>
        </p:spPr>
        <p:txBody>
          <a:bodyPr/>
          <a:lstStyle/>
          <a:p>
            <a:r>
              <a:rPr lang="en-US"/>
              <a:t>Fighting the Depression</a:t>
            </a:r>
          </a:p>
        </p:txBody>
      </p:sp>
      <p:sp>
        <p:nvSpPr>
          <p:cNvPr id="193539" name="Rectangle 3"/>
          <p:cNvSpPr>
            <a:spLocks noGrp="1" noChangeArrowheads="1"/>
          </p:cNvSpPr>
          <p:nvPr>
            <p:ph type="body" idx="1"/>
          </p:nvPr>
        </p:nvSpPr>
        <p:spPr>
          <a:xfrm>
            <a:off x="838200" y="914400"/>
            <a:ext cx="8305800" cy="5943600"/>
          </a:xfrm>
        </p:spPr>
        <p:txBody>
          <a:bodyPr/>
          <a:lstStyle/>
          <a:p>
            <a:r>
              <a:rPr lang="en-US"/>
              <a:t>The inability of Republicans to resolve the economic depression opened the door for a Democratic takeover in politics</a:t>
            </a:r>
          </a:p>
          <a:p>
            <a:r>
              <a:rPr lang="en-US"/>
              <a:t>Once in power, Democrats succeeded in relieving </a:t>
            </a:r>
            <a:r>
              <a:rPr lang="en-US" i="1" u="sng"/>
              <a:t>some</a:t>
            </a:r>
            <a:r>
              <a:rPr lang="en-US"/>
              <a:t> suffering, restored hope, &amp; created an unprecedented level  of gov</a:t>
            </a:r>
            <a:r>
              <a:rPr lang="ja-JP" altLang="en-US">
                <a:latin typeface="Arial"/>
              </a:rPr>
              <a:t>’</a:t>
            </a:r>
            <a:r>
              <a:rPr lang="en-US"/>
              <a:t>t intervention in the process </a:t>
            </a:r>
          </a:p>
        </p:txBody>
      </p:sp>
    </p:spTree>
    <p:extLst>
      <p:ext uri="{BB962C8B-B14F-4D97-AF65-F5344CB8AC3E}">
        <p14:creationId xmlns:p14="http://schemas.microsoft.com/office/powerpoint/2010/main" val="29941554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Historians on the Record</a:t>
            </a:r>
            <a:endParaRPr lang="en-US" dirty="0"/>
          </a:p>
        </p:txBody>
      </p:sp>
      <p:sp>
        <p:nvSpPr>
          <p:cNvPr id="3" name="Content Placeholder 2"/>
          <p:cNvSpPr>
            <a:spLocks noGrp="1"/>
          </p:cNvSpPr>
          <p:nvPr>
            <p:ph sz="half" idx="1"/>
          </p:nvPr>
        </p:nvSpPr>
        <p:spPr/>
        <p:txBody>
          <a:bodyPr/>
          <a:lstStyle/>
          <a:p>
            <a:r>
              <a:rPr lang="en-US" dirty="0" smtClean="0"/>
              <a:t>David Kennedy (Stanford) on Causes of the GD</a:t>
            </a:r>
            <a:endParaRPr lang="en-US" dirty="0"/>
          </a:p>
        </p:txBody>
      </p:sp>
      <p:sp>
        <p:nvSpPr>
          <p:cNvPr id="4" name="Content Placeholder 3"/>
          <p:cNvSpPr>
            <a:spLocks noGrp="1"/>
          </p:cNvSpPr>
          <p:nvPr>
            <p:ph sz="half" idx="2"/>
          </p:nvPr>
        </p:nvSpPr>
        <p:spPr/>
        <p:txBody>
          <a:bodyPr/>
          <a:lstStyle/>
          <a:p>
            <a:r>
              <a:rPr lang="en-US" dirty="0" smtClean="0"/>
              <a:t>David Kennedy: Severity of Economic Hardship During the Depression</a:t>
            </a:r>
            <a:endParaRPr lang="en-US" dirty="0"/>
          </a:p>
        </p:txBody>
      </p:sp>
    </p:spTree>
    <p:extLst>
      <p:ext uri="{BB962C8B-B14F-4D97-AF65-F5344CB8AC3E}">
        <p14:creationId xmlns:p14="http://schemas.microsoft.com/office/powerpoint/2010/main" val="245721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r>
              <a:rPr lang="en-US" sz="3200">
                <a:solidFill>
                  <a:srgbClr val="800000"/>
                </a:solidFill>
                <a:effectLst>
                  <a:outerShdw blurRad="38100" dist="38100" dir="2700000" algn="tl">
                    <a:srgbClr val="000000"/>
                  </a:outerShdw>
                </a:effectLst>
                <a:latin typeface="Gaslight" charset="0"/>
                <a:cs typeface="Times New Roman" charset="0"/>
              </a:rPr>
              <a:t>Radical Activity In Post-World War I America </a:t>
            </a:r>
            <a:r>
              <a:rPr lang="en-US" sz="3400">
                <a:solidFill>
                  <a:srgbClr val="800000"/>
                </a:solidFill>
                <a:effectLst>
                  <a:outerShdw blurRad="38100" dist="38100" dir="2700000" algn="tl">
                    <a:srgbClr val="000000"/>
                  </a:outerShdw>
                </a:effectLst>
                <a:latin typeface="Gaslight" charset="0"/>
                <a:cs typeface="Times New Roman" charset="0"/>
              </a:rPr>
              <a:t/>
            </a:r>
            <a:br>
              <a:rPr lang="en-US" sz="3400">
                <a:solidFill>
                  <a:srgbClr val="800000"/>
                </a:solidFill>
                <a:effectLst>
                  <a:outerShdw blurRad="38100" dist="38100" dir="2700000" algn="tl">
                    <a:srgbClr val="000000"/>
                  </a:outerShdw>
                </a:effectLst>
                <a:latin typeface="Gaslight" charset="0"/>
                <a:cs typeface="Times New Roman" charset="0"/>
              </a:rPr>
            </a:br>
            <a:r>
              <a:rPr lang="en-US" sz="2800">
                <a:solidFill>
                  <a:srgbClr val="FF9900"/>
                </a:solidFill>
                <a:effectLst>
                  <a:outerShdw blurRad="38100" dist="38100" dir="2700000" algn="tl">
                    <a:srgbClr val="000000"/>
                  </a:outerShdw>
                </a:effectLst>
                <a:latin typeface="Gaslight" charset="0"/>
                <a:cs typeface="Times New Roman" charset="0"/>
              </a:rPr>
              <a:t>Myths Increase To Scare Americans</a:t>
            </a:r>
          </a:p>
        </p:txBody>
      </p:sp>
      <p:sp>
        <p:nvSpPr>
          <p:cNvPr id="1027" name="Rectangle 3"/>
          <p:cNvSpPr>
            <a:spLocks noGrp="1" noChangeArrowheads="1"/>
          </p:cNvSpPr>
          <p:nvPr>
            <p:ph type="body" idx="1"/>
          </p:nvPr>
        </p:nvSpPr>
        <p:spPr>
          <a:xfrm>
            <a:off x="0" y="1905000"/>
            <a:ext cx="5334000" cy="4572000"/>
          </a:xfrm>
        </p:spPr>
        <p:txBody>
          <a:bodyPr/>
          <a:lstStyle/>
          <a:p>
            <a:pPr>
              <a:lnSpc>
                <a:spcPct val="90000"/>
              </a:lnSpc>
            </a:pPr>
            <a:r>
              <a:rPr lang="en-US" sz="2900" b="1" dirty="0">
                <a:solidFill>
                  <a:srgbClr val="000000"/>
                </a:solidFill>
                <a:effectLst>
                  <a:outerShdw blurRad="38100" dist="38100" dir="2700000" algn="tl">
                    <a:srgbClr val="FFFFFF"/>
                  </a:outerShdw>
                </a:effectLst>
                <a:latin typeface="Arial" charset="0"/>
                <a:cs typeface="Arial" charset="0"/>
              </a:rPr>
              <a:t>Belief was that all radicals were either </a:t>
            </a:r>
            <a:r>
              <a:rPr lang="en-US" sz="2900" b="1" u="sng" dirty="0">
                <a:solidFill>
                  <a:srgbClr val="000000"/>
                </a:solidFill>
                <a:effectLst>
                  <a:outerShdw blurRad="38100" dist="38100" dir="2700000" algn="tl">
                    <a:srgbClr val="000000"/>
                  </a:outerShdw>
                </a:effectLst>
                <a:latin typeface="Arial" charset="0"/>
                <a:cs typeface="Arial" charset="0"/>
              </a:rPr>
              <a:t>immigrants</a:t>
            </a:r>
            <a:r>
              <a:rPr lang="en-US" sz="2900" b="1" dirty="0">
                <a:solidFill>
                  <a:srgbClr val="000000"/>
                </a:solidFill>
                <a:effectLst>
                  <a:outerShdw blurRad="38100" dist="38100" dir="2700000" algn="tl">
                    <a:srgbClr val="FFFFFF"/>
                  </a:outerShdw>
                </a:effectLst>
                <a:latin typeface="Arial" charset="0"/>
                <a:cs typeface="Arial" charset="0"/>
              </a:rPr>
              <a:t> or </a:t>
            </a:r>
            <a:r>
              <a:rPr lang="en-US" sz="2900" b="1" u="sng" dirty="0">
                <a:solidFill>
                  <a:srgbClr val="000000"/>
                </a:solidFill>
                <a:effectLst>
                  <a:outerShdw blurRad="38100" dist="38100" dir="2700000" algn="tl">
                    <a:srgbClr val="000000"/>
                  </a:outerShdw>
                </a:effectLst>
                <a:latin typeface="Arial" charset="0"/>
                <a:cs typeface="Arial" charset="0"/>
              </a:rPr>
              <a:t>illegal aliens</a:t>
            </a:r>
            <a:r>
              <a:rPr lang="en-US" sz="2900" b="1" dirty="0">
                <a:solidFill>
                  <a:srgbClr val="000000"/>
                </a:solidFill>
                <a:effectLst>
                  <a:outerShdw blurRad="38100" dist="38100" dir="2700000" algn="tl">
                    <a:srgbClr val="FFFFFF"/>
                  </a:outerShdw>
                </a:effectLst>
                <a:latin typeface="Arial" charset="0"/>
                <a:cs typeface="Arial" charset="0"/>
              </a:rPr>
              <a:t>.</a:t>
            </a:r>
          </a:p>
          <a:p>
            <a:pPr>
              <a:lnSpc>
                <a:spcPct val="90000"/>
              </a:lnSpc>
            </a:pPr>
            <a:r>
              <a:rPr lang="en-US" sz="2900" b="1" dirty="0">
                <a:solidFill>
                  <a:srgbClr val="000000"/>
                </a:solidFill>
                <a:effectLst>
                  <a:outerShdw blurRad="38100" dist="38100" dir="2700000" algn="tl">
                    <a:srgbClr val="FFFFFF"/>
                  </a:outerShdw>
                </a:effectLst>
                <a:latin typeface="Arial" charset="0"/>
                <a:cs typeface="Arial" charset="0"/>
              </a:rPr>
              <a:t>The enemy becomes the </a:t>
            </a:r>
            <a:r>
              <a:rPr lang="en-US" sz="2900" b="1" dirty="0" smtClean="0">
                <a:solidFill>
                  <a:srgbClr val="000000"/>
                </a:solidFill>
                <a:effectLst>
                  <a:outerShdw blurRad="38100" dist="38100" dir="2700000" algn="tl">
                    <a:srgbClr val="FFFFFF"/>
                  </a:outerShdw>
                </a:effectLst>
                <a:latin typeface="Arial" charset="0"/>
                <a:cs typeface="Arial" charset="0"/>
              </a:rPr>
              <a:t>immigrant</a:t>
            </a:r>
            <a:r>
              <a:rPr lang="en-US" sz="2900" b="1" dirty="0">
                <a:solidFill>
                  <a:srgbClr val="000000"/>
                </a:solidFill>
                <a:effectLst>
                  <a:outerShdw blurRad="38100" dist="38100" dir="2700000" algn="tl">
                    <a:srgbClr val="FFFFFF"/>
                  </a:outerShdw>
                </a:effectLst>
                <a:latin typeface="Arial" charset="0"/>
                <a:cs typeface="Arial" charset="0"/>
              </a:rPr>
              <a:t>, especially those of </a:t>
            </a:r>
            <a:r>
              <a:rPr lang="en-US" sz="2900" b="1" u="sng" dirty="0">
                <a:solidFill>
                  <a:srgbClr val="000000"/>
                </a:solidFill>
                <a:effectLst>
                  <a:outerShdw blurRad="38100" dist="38100" dir="2700000" algn="tl">
                    <a:srgbClr val="000000"/>
                  </a:outerShdw>
                </a:effectLst>
                <a:latin typeface="Arial" charset="0"/>
                <a:cs typeface="Arial" charset="0"/>
              </a:rPr>
              <a:t>Jewish, Russian, Italian, or Slavic</a:t>
            </a:r>
            <a:r>
              <a:rPr lang="en-US" sz="2900" b="1" dirty="0">
                <a:solidFill>
                  <a:srgbClr val="000000"/>
                </a:solidFill>
                <a:effectLst>
                  <a:outerShdw blurRad="38100" dist="38100" dir="2700000" algn="tl">
                    <a:srgbClr val="FFFFFF"/>
                  </a:outerShdw>
                </a:effectLst>
                <a:latin typeface="Arial" charset="0"/>
                <a:cs typeface="Arial" charset="0"/>
              </a:rPr>
              <a:t> heritage.</a:t>
            </a:r>
          </a:p>
        </p:txBody>
      </p:sp>
      <p:sp>
        <p:nvSpPr>
          <p:cNvPr id="9220" name="Text Box 4"/>
          <p:cNvSpPr txBox="1">
            <a:spLocks noChangeArrowheads="1"/>
          </p:cNvSpPr>
          <p:nvPr/>
        </p:nvSpPr>
        <p:spPr bwMode="auto">
          <a:xfrm rot="692466">
            <a:off x="4792663" y="5970588"/>
            <a:ext cx="3352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eaLnBrk="1" hangingPunct="1"/>
            <a:r>
              <a:rPr lang="en-US" sz="1400" b="1">
                <a:latin typeface="Copperplate Gothic Bold" charset="0"/>
              </a:rPr>
              <a:t>Slovak Immigrants</a:t>
            </a:r>
          </a:p>
          <a:p>
            <a:pPr algn="ctr" eaLnBrk="1" hangingPunct="1"/>
            <a:r>
              <a:rPr lang="en-US" sz="700"/>
              <a:t>http://www.loc.gov/rr/european/imsk/images/slovakmother2.jpg</a:t>
            </a:r>
          </a:p>
        </p:txBody>
      </p:sp>
      <p:pic>
        <p:nvPicPr>
          <p:cNvPr id="9221" name="Picture 6" descr="http://www.loc.gov/rr/european/imsk/images/slovakmoth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2466">
            <a:off x="5584825" y="1878013"/>
            <a:ext cx="27844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341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z="4800" dirty="0" smtClean="0">
                <a:solidFill>
                  <a:schemeClr val="accent2">
                    <a:lumMod val="75000"/>
                  </a:schemeClr>
                </a:solidFill>
                <a:effectLst>
                  <a:outerShdw blurRad="38100" dist="38100" dir="2700000" algn="tl">
                    <a:srgbClr val="000000"/>
                  </a:outerShdw>
                </a:effectLst>
                <a:latin typeface="Gaslight" pitchFamily="2" charset="0"/>
                <a:ea typeface="+mj-ea"/>
              </a:rPr>
              <a:t>Economic Boom</a:t>
            </a:r>
            <a:r>
              <a:rPr lang="en-US" sz="4800" dirty="0" smtClean="0">
                <a:solidFill>
                  <a:srgbClr val="800000"/>
                </a:solidFill>
                <a:effectLst>
                  <a:outerShdw blurRad="38100" dist="38100" dir="2700000" algn="tl">
                    <a:srgbClr val="000000"/>
                  </a:outerShdw>
                </a:effectLst>
                <a:latin typeface="Gaslight" pitchFamily="2" charset="0"/>
                <a:ea typeface="+mj-ea"/>
              </a:rPr>
              <a:t/>
            </a:r>
            <a:br>
              <a:rPr lang="en-US" sz="4800" dirty="0" smtClean="0">
                <a:solidFill>
                  <a:srgbClr val="800000"/>
                </a:solidFill>
                <a:effectLst>
                  <a:outerShdw blurRad="38100" dist="38100" dir="2700000" algn="tl">
                    <a:srgbClr val="000000"/>
                  </a:outerShdw>
                </a:effectLst>
                <a:latin typeface="Gaslight" pitchFamily="2" charset="0"/>
                <a:ea typeface="+mj-ea"/>
              </a:rPr>
            </a:br>
            <a:r>
              <a:rPr lang="en-US" sz="3600" dirty="0" smtClean="0">
                <a:solidFill>
                  <a:schemeClr val="tx1">
                    <a:lumMod val="95000"/>
                    <a:lumOff val="5000"/>
                  </a:schemeClr>
                </a:solidFill>
                <a:effectLst>
                  <a:outerShdw blurRad="38100" dist="38100" dir="2700000" algn="tl">
                    <a:srgbClr val="000000"/>
                  </a:outerShdw>
                </a:effectLst>
                <a:latin typeface="Gaslight" pitchFamily="2" charset="0"/>
                <a:ea typeface="+mj-ea"/>
              </a:rPr>
              <a:t>Increased Productivity &amp; Profits</a:t>
            </a:r>
            <a:endParaRPr lang="en-US" sz="3600" b="1" dirty="0" smtClean="0">
              <a:solidFill>
                <a:srgbClr val="FF9900"/>
              </a:solidFill>
              <a:effectLst>
                <a:outerShdw blurRad="38100" dist="38100" dir="2700000" algn="tl">
                  <a:srgbClr val="000000"/>
                </a:outerShdw>
              </a:effectLst>
              <a:latin typeface="Gaslight" pitchFamily="2" charset="0"/>
              <a:ea typeface="+mj-ea"/>
            </a:endParaRPr>
          </a:p>
        </p:txBody>
      </p:sp>
      <p:sp>
        <p:nvSpPr>
          <p:cNvPr id="17411" name="Rectangle 3"/>
          <p:cNvSpPr>
            <a:spLocks noGrp="1" noChangeArrowheads="1"/>
          </p:cNvSpPr>
          <p:nvPr>
            <p:ph type="body" idx="1"/>
          </p:nvPr>
        </p:nvSpPr>
        <p:spPr>
          <a:xfrm>
            <a:off x="990600" y="1676400"/>
            <a:ext cx="7772400" cy="4724400"/>
          </a:xfrm>
        </p:spPr>
        <p:txBody>
          <a:bodyPr/>
          <a:lstStyle/>
          <a:p>
            <a:r>
              <a:rPr lang="en-US" sz="2800" b="1" dirty="0">
                <a:solidFill>
                  <a:srgbClr val="000000"/>
                </a:solidFill>
                <a:effectLst>
                  <a:outerShdw blurRad="38100" dist="38100" dir="2700000" algn="tl">
                    <a:srgbClr val="FFFFFF"/>
                  </a:outerShdw>
                </a:effectLst>
                <a:latin typeface="Arial" charset="0"/>
                <a:cs typeface="Arial" charset="0"/>
              </a:rPr>
              <a:t>Government policies.</a:t>
            </a:r>
          </a:p>
          <a:p>
            <a:pPr lvl="1"/>
            <a:r>
              <a:rPr lang="en-US" sz="2400" b="1" dirty="0">
                <a:solidFill>
                  <a:srgbClr val="000000"/>
                </a:solidFill>
                <a:effectLst>
                  <a:outerShdw blurRad="38100" dist="38100" dir="2700000" algn="tl">
                    <a:srgbClr val="FFFFFF"/>
                  </a:outerShdw>
                </a:effectLst>
                <a:latin typeface="Arial" charset="0"/>
                <a:ea typeface="ＭＳ Ｐゴシック" charset="0"/>
                <a:cs typeface="Arial" charset="0"/>
              </a:rPr>
              <a:t>Congress and the President are both </a:t>
            </a:r>
            <a:r>
              <a:rPr lang="en-US" sz="2400" b="1" u="sng" dirty="0">
                <a:solidFill>
                  <a:srgbClr val="000000"/>
                </a:solidFill>
                <a:effectLst>
                  <a:outerShdw blurRad="38100" dist="38100" dir="2700000" algn="tl">
                    <a:srgbClr val="000000"/>
                  </a:outerShdw>
                </a:effectLst>
                <a:latin typeface="Arial" charset="0"/>
                <a:ea typeface="ＭＳ Ｐゴシック" charset="0"/>
                <a:cs typeface="Arial" charset="0"/>
              </a:rPr>
              <a:t>Republican</a:t>
            </a:r>
            <a:r>
              <a:rPr lang="en-US" sz="2400" b="1" dirty="0">
                <a:solidFill>
                  <a:srgbClr val="000000"/>
                </a:solidFill>
                <a:effectLst>
                  <a:outerShdw blurRad="38100" dist="38100" dir="2700000" algn="tl">
                    <a:srgbClr val="FFFFFF"/>
                  </a:outerShdw>
                </a:effectLst>
                <a:latin typeface="Arial" charset="0"/>
                <a:ea typeface="ＭＳ Ｐゴシック" charset="0"/>
                <a:cs typeface="Arial" charset="0"/>
              </a:rPr>
              <a:t>.</a:t>
            </a:r>
          </a:p>
          <a:p>
            <a:pPr lvl="2"/>
            <a:r>
              <a:rPr lang="en-US" sz="2000" b="1" dirty="0">
                <a:solidFill>
                  <a:srgbClr val="000000"/>
                </a:solidFill>
                <a:effectLst>
                  <a:outerShdw blurRad="38100" dist="38100" dir="2700000" algn="tl">
                    <a:srgbClr val="FFFFFF"/>
                  </a:outerShdw>
                </a:effectLst>
                <a:latin typeface="Arial" charset="0"/>
                <a:ea typeface="ＭＳ Ｐゴシック" charset="0"/>
                <a:cs typeface="Arial" charset="0"/>
              </a:rPr>
              <a:t>Believed that the </a:t>
            </a:r>
            <a:r>
              <a:rPr lang="ja-JP" altLang="en-US" sz="2000" b="1" dirty="0">
                <a:solidFill>
                  <a:srgbClr val="000000"/>
                </a:solidFill>
                <a:effectLst>
                  <a:outerShdw blurRad="38100" dist="38100" dir="2700000" algn="tl">
                    <a:srgbClr val="FFFFFF"/>
                  </a:outerShdw>
                </a:effectLst>
                <a:latin typeface="Arial" charset="0"/>
                <a:ea typeface="ＭＳ Ｐゴシック" charset="0"/>
                <a:cs typeface="Arial" charset="0"/>
              </a:rPr>
              <a:t>“</a:t>
            </a:r>
            <a:r>
              <a:rPr lang="en-US" sz="2000" b="1" u="sng" dirty="0">
                <a:solidFill>
                  <a:srgbClr val="000000"/>
                </a:solidFill>
                <a:effectLst>
                  <a:outerShdw blurRad="38100" dist="38100" dir="2700000" algn="tl">
                    <a:srgbClr val="000000"/>
                  </a:outerShdw>
                </a:effectLst>
                <a:latin typeface="Arial" charset="0"/>
                <a:ea typeface="ＭＳ Ｐゴシック" charset="0"/>
                <a:cs typeface="Arial" charset="0"/>
              </a:rPr>
              <a:t>business of America is business</a:t>
            </a:r>
            <a:r>
              <a:rPr lang="en-US" sz="2000" b="1" dirty="0">
                <a:solidFill>
                  <a:srgbClr val="000000"/>
                </a:solidFill>
                <a:effectLst>
                  <a:outerShdw blurRad="38100" dist="38100" dir="2700000" algn="tl">
                    <a:srgbClr val="FFFFFF"/>
                  </a:outerShdw>
                </a:effectLst>
                <a:latin typeface="Arial" charset="0"/>
                <a:ea typeface="ＭＳ Ｐゴシック" charset="0"/>
                <a:cs typeface="Arial" charset="0"/>
              </a:rPr>
              <a:t>.</a:t>
            </a:r>
            <a:r>
              <a:rPr lang="ja-JP" altLang="en-US" sz="2000" b="1" dirty="0">
                <a:solidFill>
                  <a:srgbClr val="000000"/>
                </a:solidFill>
                <a:effectLst>
                  <a:outerShdw blurRad="38100" dist="38100" dir="2700000" algn="tl">
                    <a:srgbClr val="FFFFFF"/>
                  </a:outerShdw>
                </a:effectLst>
                <a:latin typeface="Arial" charset="0"/>
                <a:ea typeface="ＭＳ Ｐゴシック" charset="0"/>
                <a:cs typeface="Arial" charset="0"/>
              </a:rPr>
              <a:t>”</a:t>
            </a:r>
            <a:endParaRPr lang="en-US" sz="2000" b="1" dirty="0">
              <a:solidFill>
                <a:srgbClr val="000000"/>
              </a:solidFill>
              <a:effectLst>
                <a:outerShdw blurRad="38100" dist="38100" dir="2700000" algn="tl">
                  <a:srgbClr val="FFFFFF"/>
                </a:outerShdw>
              </a:effectLst>
              <a:latin typeface="Arial" charset="0"/>
              <a:ea typeface="ＭＳ Ｐゴシック" charset="0"/>
              <a:cs typeface="Arial" charset="0"/>
            </a:endParaRPr>
          </a:p>
          <a:p>
            <a:pPr lvl="2"/>
            <a:r>
              <a:rPr lang="en-US" sz="2000" b="1" dirty="0">
                <a:solidFill>
                  <a:srgbClr val="000000"/>
                </a:solidFill>
                <a:effectLst>
                  <a:outerShdw blurRad="38100" dist="38100" dir="2700000" algn="tl">
                    <a:srgbClr val="FFFFFF"/>
                  </a:outerShdw>
                </a:effectLst>
                <a:latin typeface="Arial" charset="0"/>
                <a:ea typeface="ＭＳ Ｐゴシック" charset="0"/>
                <a:cs typeface="Arial" charset="0"/>
              </a:rPr>
              <a:t>Traditionally </a:t>
            </a:r>
            <a:r>
              <a:rPr lang="en-US" sz="2000" b="1" u="sng" dirty="0">
                <a:solidFill>
                  <a:srgbClr val="000000"/>
                </a:solidFill>
                <a:effectLst>
                  <a:outerShdw blurRad="38100" dist="38100" dir="2700000" algn="tl">
                    <a:srgbClr val="000000"/>
                  </a:outerShdw>
                </a:effectLst>
                <a:latin typeface="Arial" charset="0"/>
                <a:ea typeface="ＭＳ Ｐゴシック" charset="0"/>
                <a:cs typeface="Arial" charset="0"/>
              </a:rPr>
              <a:t>laissez-faire</a:t>
            </a:r>
            <a:r>
              <a:rPr lang="en-US" sz="2000" b="1" dirty="0">
                <a:solidFill>
                  <a:srgbClr val="000000"/>
                </a:solidFill>
                <a:effectLst>
                  <a:outerShdw blurRad="38100" dist="38100" dir="2700000" algn="tl">
                    <a:srgbClr val="FFFFFF"/>
                  </a:outerShdw>
                </a:effectLst>
                <a:latin typeface="Arial" charset="0"/>
                <a:ea typeface="ＭＳ Ｐゴシック" charset="0"/>
                <a:cs typeface="Arial" charset="0"/>
              </a:rPr>
              <a:t> economics domestically, </a:t>
            </a:r>
            <a:r>
              <a:rPr lang="en-US" sz="2000" b="1" u="sng" dirty="0">
                <a:solidFill>
                  <a:srgbClr val="000000"/>
                </a:solidFill>
                <a:effectLst>
                  <a:outerShdw blurRad="38100" dist="38100" dir="2700000" algn="tl">
                    <a:srgbClr val="000000"/>
                  </a:outerShdw>
                </a:effectLst>
                <a:latin typeface="Arial" charset="0"/>
                <a:ea typeface="ＭＳ Ｐゴシック" charset="0"/>
                <a:cs typeface="Arial" charset="0"/>
              </a:rPr>
              <a:t>protectionist</a:t>
            </a:r>
            <a:r>
              <a:rPr lang="en-US" sz="2000" b="1" dirty="0">
                <a:solidFill>
                  <a:srgbClr val="000000"/>
                </a:solidFill>
                <a:effectLst>
                  <a:outerShdw blurRad="38100" dist="38100" dir="2700000" algn="tl">
                    <a:srgbClr val="FFFFFF"/>
                  </a:outerShdw>
                </a:effectLst>
                <a:latin typeface="Arial" charset="0"/>
                <a:ea typeface="ＭＳ Ｐゴシック" charset="0"/>
                <a:cs typeface="Arial" charset="0"/>
              </a:rPr>
              <a:t> internationally.</a:t>
            </a:r>
          </a:p>
          <a:p>
            <a:pPr lvl="1"/>
            <a:r>
              <a:rPr lang="en-US" sz="2400" b="1" dirty="0">
                <a:solidFill>
                  <a:srgbClr val="000000"/>
                </a:solidFill>
                <a:effectLst>
                  <a:outerShdw blurRad="38100" dist="38100" dir="2700000" algn="tl">
                    <a:srgbClr val="FFFFFF"/>
                  </a:outerShdw>
                </a:effectLst>
                <a:latin typeface="Arial" charset="0"/>
                <a:ea typeface="ＭＳ Ｐゴシック" charset="0"/>
                <a:cs typeface="Arial" charset="0"/>
              </a:rPr>
              <a:t>Most of the big money men in the first place.</a:t>
            </a:r>
          </a:p>
          <a:p>
            <a:r>
              <a:rPr lang="en-US" sz="2800" b="1" dirty="0">
                <a:solidFill>
                  <a:srgbClr val="000000"/>
                </a:solidFill>
                <a:effectLst>
                  <a:outerShdw blurRad="38100" dist="38100" dir="2700000" algn="tl">
                    <a:srgbClr val="FFFFFF"/>
                  </a:outerShdw>
                </a:effectLst>
                <a:latin typeface="Arial" charset="0"/>
                <a:cs typeface="Arial" charset="0"/>
              </a:rPr>
              <a:t> Favored the </a:t>
            </a:r>
            <a:r>
              <a:rPr lang="en-US" sz="2800" b="1" u="sng" dirty="0">
                <a:solidFill>
                  <a:srgbClr val="000000"/>
                </a:solidFill>
                <a:effectLst>
                  <a:outerShdw blurRad="38100" dist="38100" dir="2700000" algn="tl">
                    <a:srgbClr val="000000"/>
                  </a:outerShdw>
                </a:effectLst>
                <a:latin typeface="Arial" charset="0"/>
                <a:cs typeface="Arial" charset="0"/>
              </a:rPr>
              <a:t>growth</a:t>
            </a:r>
            <a:r>
              <a:rPr lang="en-US" sz="2800" b="1" dirty="0">
                <a:solidFill>
                  <a:srgbClr val="000000"/>
                </a:solidFill>
                <a:effectLst>
                  <a:outerShdw blurRad="38100" dist="38100" dir="2700000" algn="tl">
                    <a:srgbClr val="FFFFFF"/>
                  </a:outerShdw>
                </a:effectLst>
                <a:latin typeface="Arial" charset="0"/>
                <a:cs typeface="Arial" charset="0"/>
              </a:rPr>
              <a:t> of big business.</a:t>
            </a:r>
          </a:p>
          <a:p>
            <a:pPr lvl="1"/>
            <a:r>
              <a:rPr lang="en-US" sz="2400" b="1" u="sng" dirty="0">
                <a:solidFill>
                  <a:srgbClr val="000000"/>
                </a:solidFill>
                <a:effectLst>
                  <a:outerShdw blurRad="38100" dist="38100" dir="2700000" algn="tl">
                    <a:srgbClr val="000000"/>
                  </a:outerShdw>
                </a:effectLst>
                <a:latin typeface="Arial" charset="0"/>
                <a:ea typeface="ＭＳ Ｐゴシック" charset="0"/>
                <a:cs typeface="Arial" charset="0"/>
              </a:rPr>
              <a:t>Raised tariffs</a:t>
            </a:r>
            <a:r>
              <a:rPr lang="en-US" sz="2400" b="1" dirty="0">
                <a:solidFill>
                  <a:srgbClr val="000000"/>
                </a:solidFill>
                <a:effectLst>
                  <a:outerShdw blurRad="38100" dist="38100" dir="2700000" algn="tl">
                    <a:srgbClr val="FFFFFF"/>
                  </a:outerShdw>
                </a:effectLst>
                <a:latin typeface="Arial" charset="0"/>
                <a:ea typeface="ＭＳ Ｐゴシック" charset="0"/>
                <a:cs typeface="Arial" charset="0"/>
              </a:rPr>
              <a:t> to protect American business.</a:t>
            </a:r>
          </a:p>
          <a:p>
            <a:pPr lvl="1"/>
            <a:r>
              <a:rPr lang="en-US" sz="2400" b="1" u="sng" dirty="0">
                <a:solidFill>
                  <a:srgbClr val="000000"/>
                </a:solidFill>
                <a:effectLst>
                  <a:outerShdw blurRad="38100" dist="38100" dir="2700000" algn="tl">
                    <a:srgbClr val="000000"/>
                  </a:outerShdw>
                </a:effectLst>
                <a:latin typeface="Arial" charset="0"/>
                <a:ea typeface="ＭＳ Ｐゴシック" charset="0"/>
                <a:cs typeface="Arial" charset="0"/>
              </a:rPr>
              <a:t>Cut taxes</a:t>
            </a:r>
            <a:r>
              <a:rPr lang="en-US" sz="2400" b="1" dirty="0">
                <a:solidFill>
                  <a:srgbClr val="000000"/>
                </a:solidFill>
                <a:effectLst>
                  <a:outerShdw blurRad="38100" dist="38100" dir="2700000" algn="tl">
                    <a:srgbClr val="FFFFFF"/>
                  </a:outerShdw>
                </a:effectLst>
                <a:latin typeface="Arial" charset="0"/>
                <a:ea typeface="ＭＳ Ｐゴシック" charset="0"/>
                <a:cs typeface="Arial" charset="0"/>
              </a:rPr>
              <a:t> on corporations and individuals.</a:t>
            </a:r>
          </a:p>
          <a:p>
            <a:pPr lvl="1"/>
            <a:r>
              <a:rPr lang="en-US" sz="2400" b="1" dirty="0">
                <a:solidFill>
                  <a:srgbClr val="000000"/>
                </a:solidFill>
                <a:effectLst>
                  <a:outerShdw blurRad="38100" dist="38100" dir="2700000" algn="tl">
                    <a:srgbClr val="FFFFFF"/>
                  </a:outerShdw>
                </a:effectLst>
                <a:latin typeface="Arial" charset="0"/>
                <a:ea typeface="ＭＳ Ｐゴシック" charset="0"/>
                <a:cs typeface="Arial" charset="0"/>
              </a:rPr>
              <a:t>Did little to enforce antitrust laws.</a:t>
            </a:r>
          </a:p>
        </p:txBody>
      </p:sp>
    </p:spTree>
    <p:extLst>
      <p:ext uri="{BB962C8B-B14F-4D97-AF65-F5344CB8AC3E}">
        <p14:creationId xmlns:p14="http://schemas.microsoft.com/office/powerpoint/2010/main" val="38622809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defRPr/>
            </a:pPr>
            <a:r>
              <a:rPr lang="en-US" sz="4800" dirty="0" smtClean="0">
                <a:solidFill>
                  <a:schemeClr val="accent2">
                    <a:lumMod val="75000"/>
                  </a:schemeClr>
                </a:solidFill>
                <a:effectLst>
                  <a:outerShdw blurRad="38100" dist="38100" dir="2700000" algn="tl">
                    <a:srgbClr val="000000"/>
                  </a:outerShdw>
                </a:effectLst>
                <a:latin typeface="Gaslight" pitchFamily="2" charset="0"/>
                <a:ea typeface="+mj-ea"/>
              </a:rPr>
              <a:t>Impact Of The Economic Boom</a:t>
            </a:r>
            <a:r>
              <a:rPr lang="en-US" sz="3600" dirty="0" smtClean="0">
                <a:solidFill>
                  <a:srgbClr val="800000"/>
                </a:solidFill>
                <a:effectLst>
                  <a:outerShdw blurRad="38100" dist="38100" dir="2700000" algn="tl">
                    <a:srgbClr val="000000"/>
                  </a:outerShdw>
                </a:effectLst>
                <a:latin typeface="Gaslight" pitchFamily="2" charset="0"/>
                <a:ea typeface="+mj-ea"/>
              </a:rPr>
              <a:t/>
            </a:r>
            <a:br>
              <a:rPr lang="en-US" sz="3600" dirty="0" smtClean="0">
                <a:solidFill>
                  <a:srgbClr val="800000"/>
                </a:solidFill>
                <a:effectLst>
                  <a:outerShdw blurRad="38100" dist="38100" dir="2700000" algn="tl">
                    <a:srgbClr val="000000"/>
                  </a:outerShdw>
                </a:effectLst>
                <a:latin typeface="Gaslight" pitchFamily="2" charset="0"/>
                <a:ea typeface="+mj-ea"/>
              </a:rPr>
            </a:br>
            <a:r>
              <a:rPr lang="en-US" sz="3600" dirty="0" smtClean="0">
                <a:solidFill>
                  <a:schemeClr val="tx1">
                    <a:lumMod val="95000"/>
                    <a:lumOff val="5000"/>
                  </a:schemeClr>
                </a:solidFill>
                <a:effectLst>
                  <a:outerShdw blurRad="38100" dist="38100" dir="2700000" algn="tl">
                    <a:srgbClr val="000000"/>
                  </a:outerShdw>
                </a:effectLst>
                <a:latin typeface="Gaslight" pitchFamily="2" charset="0"/>
                <a:ea typeface="+mj-ea"/>
              </a:rPr>
              <a:t>Impact</a:t>
            </a:r>
            <a:endParaRPr lang="en-US" sz="3600" b="1" dirty="0" smtClean="0">
              <a:solidFill>
                <a:srgbClr val="FF9900"/>
              </a:solidFill>
              <a:effectLst>
                <a:outerShdw blurRad="38100" dist="38100" dir="2700000" algn="tl">
                  <a:srgbClr val="000000"/>
                </a:outerShdw>
              </a:effectLst>
              <a:latin typeface="Gaslight" pitchFamily="2" charset="0"/>
              <a:ea typeface="+mj-ea"/>
            </a:endParaRPr>
          </a:p>
        </p:txBody>
      </p:sp>
      <p:sp>
        <p:nvSpPr>
          <p:cNvPr id="26627" name="Rectangle 3"/>
          <p:cNvSpPr>
            <a:spLocks noGrp="1" noChangeArrowheads="1"/>
          </p:cNvSpPr>
          <p:nvPr>
            <p:ph type="body" idx="1"/>
          </p:nvPr>
        </p:nvSpPr>
        <p:spPr>
          <a:xfrm>
            <a:off x="457200" y="1417638"/>
            <a:ext cx="8229600" cy="4983162"/>
          </a:xfrm>
        </p:spPr>
        <p:txBody>
          <a:bodyPr>
            <a:normAutofit/>
          </a:bodyPr>
          <a:lstStyle/>
          <a:p>
            <a:pPr>
              <a:buClr>
                <a:schemeClr val="tx1"/>
              </a:buClr>
            </a:pPr>
            <a:r>
              <a:rPr lang="en-US" sz="2300" b="1" dirty="0">
                <a:solidFill>
                  <a:srgbClr val="000000"/>
                </a:solidFill>
                <a:effectLst>
                  <a:outerShdw blurRad="38100" dist="38100" dir="2700000" algn="tl">
                    <a:srgbClr val="FFFFFF"/>
                  </a:outerShdw>
                </a:effectLst>
                <a:latin typeface="Arial" charset="0"/>
                <a:cs typeface="Arial" charset="0"/>
              </a:rPr>
              <a:t>Real income </a:t>
            </a:r>
            <a:r>
              <a:rPr lang="en-US" sz="2300" b="1" u="sng" dirty="0">
                <a:solidFill>
                  <a:srgbClr val="000000"/>
                </a:solidFill>
                <a:effectLst>
                  <a:outerShdw blurRad="38100" dist="38100" dir="2700000" algn="tl">
                    <a:srgbClr val="000000"/>
                  </a:outerShdw>
                </a:effectLst>
                <a:latin typeface="Arial" charset="0"/>
                <a:cs typeface="Arial" charset="0"/>
              </a:rPr>
              <a:t>rises</a:t>
            </a:r>
            <a:r>
              <a:rPr lang="en-US" sz="2300" b="1" dirty="0">
                <a:solidFill>
                  <a:srgbClr val="000000"/>
                </a:solidFill>
                <a:effectLst>
                  <a:outerShdw blurRad="38100" dist="38100" dir="2700000" algn="tl">
                    <a:srgbClr val="FFFFFF"/>
                  </a:outerShdw>
                </a:effectLst>
                <a:latin typeface="Arial" charset="0"/>
                <a:cs typeface="Arial" charset="0"/>
              </a:rPr>
              <a:t> 30%.</a:t>
            </a:r>
          </a:p>
          <a:p>
            <a:pPr>
              <a:buClr>
                <a:schemeClr val="tx1"/>
              </a:buClr>
            </a:pPr>
            <a:r>
              <a:rPr lang="en-US" sz="2300" b="1" u="sng" dirty="0">
                <a:solidFill>
                  <a:srgbClr val="000000"/>
                </a:solidFill>
                <a:effectLst>
                  <a:outerShdw blurRad="38100" dist="38100" dir="2700000" algn="tl">
                    <a:srgbClr val="000000"/>
                  </a:outerShdw>
                </a:effectLst>
                <a:latin typeface="Arial" charset="0"/>
                <a:cs typeface="Arial" charset="0"/>
              </a:rPr>
              <a:t>Unemployment fell</a:t>
            </a:r>
            <a:r>
              <a:rPr lang="en-US" sz="2300" b="1" dirty="0">
                <a:solidFill>
                  <a:srgbClr val="000000"/>
                </a:solidFill>
                <a:effectLst>
                  <a:outerShdw blurRad="38100" dist="38100" dir="2700000" algn="tl">
                    <a:srgbClr val="FFFFFF"/>
                  </a:outerShdw>
                </a:effectLst>
                <a:latin typeface="Arial" charset="0"/>
                <a:cs typeface="Arial" charset="0"/>
              </a:rPr>
              <a:t> to its lowest level in years.</a:t>
            </a:r>
          </a:p>
          <a:p>
            <a:pPr>
              <a:buClr>
                <a:schemeClr val="tx1"/>
              </a:buClr>
            </a:pPr>
            <a:r>
              <a:rPr lang="en-US" sz="2300" b="1" u="sng" dirty="0">
                <a:solidFill>
                  <a:srgbClr val="000000"/>
                </a:solidFill>
                <a:effectLst>
                  <a:outerShdw blurRad="38100" dist="38100" dir="2700000" algn="tl">
                    <a:srgbClr val="000000"/>
                  </a:outerShdw>
                </a:effectLst>
                <a:latin typeface="Arial" charset="0"/>
                <a:cs typeface="Arial" charset="0"/>
              </a:rPr>
              <a:t>Increased research</a:t>
            </a:r>
            <a:r>
              <a:rPr lang="en-US" sz="2300" b="1" dirty="0">
                <a:solidFill>
                  <a:srgbClr val="000000"/>
                </a:solidFill>
                <a:effectLst>
                  <a:outerShdw blurRad="38100" dist="38100" dir="2700000" algn="tl">
                    <a:srgbClr val="FFFFFF"/>
                  </a:outerShdw>
                </a:effectLst>
                <a:latin typeface="Arial" charset="0"/>
                <a:cs typeface="Arial" charset="0"/>
              </a:rPr>
              <a:t> in technology, energy, and chemicals.</a:t>
            </a:r>
          </a:p>
          <a:p>
            <a:pPr>
              <a:buClr>
                <a:schemeClr val="tx1"/>
              </a:buClr>
            </a:pPr>
            <a:r>
              <a:rPr lang="en-US" sz="2300" b="1" dirty="0">
                <a:solidFill>
                  <a:srgbClr val="000000"/>
                </a:solidFill>
                <a:effectLst>
                  <a:outerShdw blurRad="38100" dist="38100" dir="2700000" algn="tl">
                    <a:srgbClr val="FFFFFF"/>
                  </a:outerShdw>
                </a:effectLst>
                <a:latin typeface="Arial" charset="0"/>
                <a:cs typeface="Arial" charset="0"/>
              </a:rPr>
              <a:t>Mass production </a:t>
            </a:r>
            <a:r>
              <a:rPr lang="en-US" sz="2300" b="1" u="sng" dirty="0">
                <a:solidFill>
                  <a:srgbClr val="000000"/>
                </a:solidFill>
                <a:effectLst>
                  <a:outerShdw blurRad="38100" dist="38100" dir="2700000" algn="tl">
                    <a:srgbClr val="000000"/>
                  </a:outerShdw>
                </a:effectLst>
                <a:latin typeface="Arial" charset="0"/>
                <a:cs typeface="Arial" charset="0"/>
              </a:rPr>
              <a:t>lessens the value</a:t>
            </a:r>
            <a:r>
              <a:rPr lang="en-US" sz="2300" b="1" dirty="0">
                <a:solidFill>
                  <a:srgbClr val="000000"/>
                </a:solidFill>
                <a:effectLst>
                  <a:outerShdw blurRad="38100" dist="38100" dir="2700000" algn="tl">
                    <a:srgbClr val="FFFFFF"/>
                  </a:outerShdw>
                </a:effectLst>
                <a:latin typeface="Arial" charset="0"/>
                <a:cs typeface="Arial" charset="0"/>
              </a:rPr>
              <a:t> of skilled workers.</a:t>
            </a:r>
          </a:p>
          <a:p>
            <a:r>
              <a:rPr lang="en-US" sz="2300" b="1" dirty="0">
                <a:solidFill>
                  <a:srgbClr val="000000"/>
                </a:solidFill>
                <a:effectLst>
                  <a:outerShdw blurRad="38100" dist="38100" dir="2700000" algn="tl">
                    <a:srgbClr val="FFFFFF"/>
                  </a:outerShdw>
                </a:effectLst>
                <a:latin typeface="Arial" charset="0"/>
                <a:cs typeface="Arial" charset="0"/>
              </a:rPr>
              <a:t>More people are investing.</a:t>
            </a:r>
          </a:p>
          <a:p>
            <a:pPr lvl="1"/>
            <a:r>
              <a:rPr lang="en-US" sz="1900" b="1" dirty="0">
                <a:solidFill>
                  <a:srgbClr val="000000"/>
                </a:solidFill>
                <a:effectLst>
                  <a:outerShdw blurRad="38100" dist="38100" dir="2700000" algn="tl">
                    <a:srgbClr val="FFFFFF"/>
                  </a:outerShdw>
                </a:effectLst>
                <a:latin typeface="Arial" charset="0"/>
                <a:ea typeface="ＭＳ Ｐゴシック" charset="0"/>
                <a:cs typeface="Arial" charset="0"/>
              </a:rPr>
              <a:t>A double-edged sword.</a:t>
            </a:r>
          </a:p>
          <a:p>
            <a:pPr lvl="2"/>
            <a:r>
              <a:rPr lang="en-US" sz="1800" b="1" dirty="0">
                <a:solidFill>
                  <a:srgbClr val="000000"/>
                </a:solidFill>
                <a:effectLst>
                  <a:outerShdw blurRad="38100" dist="38100" dir="2700000" algn="tl">
                    <a:srgbClr val="FFFFFF"/>
                  </a:outerShdw>
                </a:effectLst>
                <a:latin typeface="Arial" charset="0"/>
                <a:ea typeface="ＭＳ Ｐゴシック" charset="0"/>
                <a:cs typeface="Arial" charset="0"/>
              </a:rPr>
              <a:t>Good because more money is available for economic expansion.</a:t>
            </a:r>
          </a:p>
          <a:p>
            <a:pPr lvl="2"/>
            <a:r>
              <a:rPr lang="en-US" sz="1800" b="1" dirty="0">
                <a:solidFill>
                  <a:srgbClr val="000000"/>
                </a:solidFill>
                <a:effectLst>
                  <a:outerShdw blurRad="38100" dist="38100" dir="2700000" algn="tl">
                    <a:srgbClr val="FFFFFF"/>
                  </a:outerShdw>
                </a:effectLst>
                <a:latin typeface="Arial" charset="0"/>
                <a:ea typeface="ＭＳ Ｐゴシック" charset="0"/>
                <a:cs typeface="Arial" charset="0"/>
              </a:rPr>
              <a:t>Bad because people are looking to get rich quick, which leads to the practice of </a:t>
            </a:r>
            <a:r>
              <a:rPr lang="en-US" sz="1800" b="1" u="sng" dirty="0">
                <a:solidFill>
                  <a:srgbClr val="000000"/>
                </a:solidFill>
                <a:effectLst>
                  <a:outerShdw blurRad="38100" dist="38100" dir="2700000" algn="tl">
                    <a:srgbClr val="000000"/>
                  </a:outerShdw>
                </a:effectLst>
                <a:latin typeface="Arial" charset="0"/>
                <a:ea typeface="ＭＳ Ｐゴシック" charset="0"/>
                <a:cs typeface="Arial" charset="0"/>
              </a:rPr>
              <a:t>speculation</a:t>
            </a:r>
            <a:r>
              <a:rPr lang="en-US" sz="1800" b="1" dirty="0">
                <a:solidFill>
                  <a:srgbClr val="000000"/>
                </a:solidFill>
                <a:effectLst>
                  <a:outerShdw blurRad="38100" dist="38100" dir="2700000" algn="tl">
                    <a:srgbClr val="FFFFFF"/>
                  </a:outerShdw>
                </a:effectLst>
                <a:latin typeface="Arial" charset="0"/>
                <a:ea typeface="ＭＳ Ｐゴシック" charset="0"/>
                <a:cs typeface="Arial" charset="0"/>
              </a:rPr>
              <a:t> (betting that a company or industry will do well in the immediate future).</a:t>
            </a:r>
          </a:p>
          <a:p>
            <a:pPr lvl="2"/>
            <a:r>
              <a:rPr lang="en-US" sz="1800" b="1" dirty="0">
                <a:solidFill>
                  <a:srgbClr val="000000"/>
                </a:solidFill>
                <a:effectLst>
                  <a:outerShdw blurRad="38100" dist="38100" dir="2700000" algn="tl">
                    <a:srgbClr val="FFFFFF"/>
                  </a:outerShdw>
                </a:effectLst>
                <a:latin typeface="Arial" charset="0"/>
                <a:ea typeface="ＭＳ Ｐゴシック" charset="0"/>
                <a:cs typeface="Arial" charset="0"/>
              </a:rPr>
              <a:t>People begin to </a:t>
            </a:r>
            <a:r>
              <a:rPr lang="en-US" sz="1800" b="1" u="sng" dirty="0">
                <a:solidFill>
                  <a:srgbClr val="000000"/>
                </a:solidFill>
                <a:effectLst>
                  <a:outerShdw blurRad="38100" dist="38100" dir="2700000" algn="tl">
                    <a:srgbClr val="000000"/>
                  </a:outerShdw>
                </a:effectLst>
                <a:latin typeface="Arial" charset="0"/>
                <a:ea typeface="ＭＳ Ｐゴシック" charset="0"/>
                <a:cs typeface="Arial" charset="0"/>
              </a:rPr>
              <a:t>borrow money</a:t>
            </a:r>
            <a:r>
              <a:rPr lang="en-US" sz="1800" b="1" dirty="0">
                <a:solidFill>
                  <a:srgbClr val="000000"/>
                </a:solidFill>
                <a:effectLst>
                  <a:outerShdw blurRad="38100" dist="38100" dir="2700000" algn="tl">
                    <a:srgbClr val="FFFFFF"/>
                  </a:outerShdw>
                </a:effectLst>
                <a:latin typeface="Arial" charset="0"/>
                <a:ea typeface="ＭＳ Ｐゴシック" charset="0"/>
                <a:cs typeface="Arial" charset="0"/>
              </a:rPr>
              <a:t> from banks to play with on the stock market.</a:t>
            </a:r>
          </a:p>
        </p:txBody>
      </p:sp>
    </p:spTree>
    <p:extLst>
      <p:ext uri="{BB962C8B-B14F-4D97-AF65-F5344CB8AC3E}">
        <p14:creationId xmlns:p14="http://schemas.microsoft.com/office/powerpoint/2010/main" val="8532853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066800" y="369888"/>
            <a:ext cx="7620000" cy="1143000"/>
          </a:xfrm>
        </p:spPr>
        <p:txBody>
          <a:bodyPr/>
          <a:lstStyle/>
          <a:p>
            <a:pPr eaLnBrk="1" hangingPunct="1"/>
            <a:r>
              <a:rPr lang="en-US" sz="4000" b="1">
                <a:solidFill>
                  <a:srgbClr val="8C4E10"/>
                </a:solidFill>
                <a:effectLst>
                  <a:outerShdw blurRad="38100" dist="38100" dir="2700000" algn="tl">
                    <a:srgbClr val="000000"/>
                  </a:outerShdw>
                </a:effectLst>
                <a:latin typeface="Gaslight" charset="0"/>
                <a:cs typeface="Times New Roman" charset="0"/>
              </a:rPr>
              <a:t>Closing The Gates</a:t>
            </a:r>
            <a:r>
              <a:rPr lang="en-US" sz="3400" b="1">
                <a:solidFill>
                  <a:srgbClr val="800000"/>
                </a:solidFill>
                <a:effectLst>
                  <a:outerShdw blurRad="38100" dist="38100" dir="2700000" algn="tl">
                    <a:srgbClr val="000000"/>
                  </a:outerShdw>
                </a:effectLst>
                <a:latin typeface="Gaslight" charset="0"/>
                <a:cs typeface="Times New Roman" charset="0"/>
              </a:rPr>
              <a:t/>
            </a:r>
            <a:br>
              <a:rPr lang="en-US" sz="3400" b="1">
                <a:solidFill>
                  <a:srgbClr val="800000"/>
                </a:solidFill>
                <a:effectLst>
                  <a:outerShdw blurRad="38100" dist="38100" dir="2700000" algn="tl">
                    <a:srgbClr val="000000"/>
                  </a:outerShdw>
                </a:effectLst>
                <a:latin typeface="Gaslight" charset="0"/>
                <a:cs typeface="Times New Roman" charset="0"/>
              </a:rPr>
            </a:br>
            <a:r>
              <a:rPr lang="en-US" sz="2800" b="1">
                <a:solidFill>
                  <a:srgbClr val="FF0000"/>
                </a:solidFill>
                <a:effectLst>
                  <a:outerShdw blurRad="38100" dist="38100" dir="2700000" algn="tl">
                    <a:srgbClr val="000000"/>
                  </a:outerShdw>
                </a:effectLst>
                <a:latin typeface="Gaslight" charset="0"/>
                <a:cs typeface="Times New Roman" charset="0"/>
              </a:rPr>
              <a:t>Establishment Of The </a:t>
            </a:r>
            <a:r>
              <a:rPr lang="en-US" sz="2800" b="1" u="sng">
                <a:solidFill>
                  <a:srgbClr val="800000"/>
                </a:solidFill>
                <a:effectLst>
                  <a:outerShdw blurRad="38100" dist="38100" dir="2700000" algn="tl">
                    <a:srgbClr val="000000"/>
                  </a:outerShdw>
                </a:effectLst>
                <a:latin typeface="Gaslight" charset="0"/>
                <a:cs typeface="Times New Roman" charset="0"/>
              </a:rPr>
              <a:t>Quota System</a:t>
            </a:r>
          </a:p>
        </p:txBody>
      </p:sp>
      <p:sp>
        <p:nvSpPr>
          <p:cNvPr id="109571" name="Rectangle 3"/>
          <p:cNvSpPr>
            <a:spLocks noGrp="1" noChangeArrowheads="1"/>
          </p:cNvSpPr>
          <p:nvPr>
            <p:ph type="body" idx="1"/>
          </p:nvPr>
        </p:nvSpPr>
        <p:spPr>
          <a:xfrm>
            <a:off x="0" y="1524000"/>
            <a:ext cx="9144000" cy="4800600"/>
          </a:xfrm>
        </p:spPr>
        <p:txBody>
          <a:bodyPr>
            <a:normAutofit/>
          </a:bodyPr>
          <a:lstStyle/>
          <a:p>
            <a:r>
              <a:rPr lang="en-US" sz="2100" b="1" dirty="0">
                <a:effectLst>
                  <a:outerShdw blurRad="38100" dist="38100" dir="2700000" algn="tl">
                    <a:srgbClr val="FFFFFF"/>
                  </a:outerShdw>
                </a:effectLst>
                <a:latin typeface="Arial" charset="0"/>
                <a:cs typeface="Arial" charset="0"/>
              </a:rPr>
              <a:t>Growth of immigration from Southern and Eastern Europe, as well as Mexico.</a:t>
            </a:r>
          </a:p>
          <a:p>
            <a:pPr lvl="1"/>
            <a:r>
              <a:rPr lang="en-US" sz="1900" b="1" dirty="0">
                <a:effectLst>
                  <a:outerShdw blurRad="38100" dist="38100" dir="2700000" algn="tl">
                    <a:srgbClr val="FFFFFF"/>
                  </a:outerShdw>
                </a:effectLst>
                <a:latin typeface="Arial" charset="0"/>
                <a:ea typeface="ＭＳ Ｐゴシック" charset="0"/>
                <a:cs typeface="Arial" charset="0"/>
              </a:rPr>
              <a:t>Leads to a widespread fear of competition for jobs.</a:t>
            </a:r>
          </a:p>
          <a:p>
            <a:pPr lvl="1"/>
            <a:r>
              <a:rPr lang="en-US" sz="1900" b="1" dirty="0">
                <a:effectLst>
                  <a:outerShdw blurRad="38100" dist="38100" dir="2700000" algn="tl">
                    <a:srgbClr val="FFFFFF"/>
                  </a:outerShdw>
                </a:effectLst>
                <a:latin typeface="Arial" charset="0"/>
                <a:ea typeface="ＭＳ Ｐゴシック" charset="0"/>
                <a:cs typeface="Arial" charset="0"/>
              </a:rPr>
              <a:t>Many of the new immigrant groups would bring radical views with them.</a:t>
            </a:r>
          </a:p>
          <a:p>
            <a:r>
              <a:rPr lang="en-US" sz="2100" b="1" dirty="0">
                <a:effectLst>
                  <a:outerShdw blurRad="38100" dist="38100" dir="2700000" algn="tl">
                    <a:srgbClr val="FFFFFF"/>
                  </a:outerShdw>
                </a:effectLst>
                <a:latin typeface="Arial" charset="0"/>
                <a:cs typeface="Arial" charset="0"/>
              </a:rPr>
              <a:t>As a result of the strikes and the Red Scare, many Americans want to close the </a:t>
            </a:r>
            <a:r>
              <a:rPr lang="ja-JP" altLang="en-US" sz="2100" b="1" dirty="0">
                <a:effectLst>
                  <a:outerShdw blurRad="38100" dist="38100" dir="2700000" algn="tl">
                    <a:srgbClr val="FFFFFF"/>
                  </a:outerShdw>
                </a:effectLst>
                <a:latin typeface="Arial" charset="0"/>
                <a:cs typeface="Arial" charset="0"/>
              </a:rPr>
              <a:t>“</a:t>
            </a:r>
            <a:r>
              <a:rPr lang="en-US" sz="2100" b="1" u="sng" dirty="0">
                <a:solidFill>
                  <a:srgbClr val="800000"/>
                </a:solidFill>
                <a:effectLst>
                  <a:outerShdw blurRad="38100" dist="38100" dir="2700000" algn="tl">
                    <a:srgbClr val="000000"/>
                  </a:outerShdw>
                </a:effectLst>
                <a:latin typeface="Arial" charset="0"/>
                <a:cs typeface="Arial" charset="0"/>
              </a:rPr>
              <a:t>Golden Gates</a:t>
            </a:r>
            <a:r>
              <a:rPr lang="ja-JP" altLang="en-US" sz="2100" b="1" dirty="0">
                <a:effectLst>
                  <a:outerShdw blurRad="38100" dist="38100" dir="2700000" algn="tl">
                    <a:srgbClr val="FFFFFF"/>
                  </a:outerShdw>
                </a:effectLst>
                <a:latin typeface="Arial" charset="0"/>
                <a:cs typeface="Arial" charset="0"/>
              </a:rPr>
              <a:t>”</a:t>
            </a:r>
            <a:r>
              <a:rPr lang="en-US" sz="2100" b="1" dirty="0">
                <a:effectLst>
                  <a:outerShdw blurRad="38100" dist="38100" dir="2700000" algn="tl">
                    <a:srgbClr val="FFFFFF"/>
                  </a:outerShdw>
                </a:effectLst>
                <a:latin typeface="Arial" charset="0"/>
                <a:cs typeface="Arial" charset="0"/>
              </a:rPr>
              <a:t> of America.</a:t>
            </a:r>
          </a:p>
          <a:p>
            <a:pPr lvl="1"/>
            <a:r>
              <a:rPr lang="en-US" sz="1900" b="1" dirty="0">
                <a:effectLst>
                  <a:outerShdw blurRad="38100" dist="38100" dir="2700000" algn="tl">
                    <a:srgbClr val="FFFFFF"/>
                  </a:outerShdw>
                </a:effectLst>
                <a:latin typeface="Arial" charset="0"/>
                <a:ea typeface="ＭＳ Ｐゴシック" charset="0"/>
                <a:cs typeface="Arial" charset="0"/>
              </a:rPr>
              <a:t>Law in 1921 set a 3% quote for each nationality in the country, with a specific exclusion for the Asian population.</a:t>
            </a:r>
          </a:p>
        </p:txBody>
      </p:sp>
    </p:spTree>
    <p:extLst>
      <p:ext uri="{BB962C8B-B14F-4D97-AF65-F5344CB8AC3E}">
        <p14:creationId xmlns:p14="http://schemas.microsoft.com/office/powerpoint/2010/main" val="11664380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upa.pdx.edu/IMS/currentprojects/TAHv3/Images/immigration_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339" y="274638"/>
            <a:ext cx="5771029" cy="623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946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z="4000" b="1">
                <a:solidFill>
                  <a:srgbClr val="8C4E10"/>
                </a:solidFill>
                <a:effectLst>
                  <a:outerShdw blurRad="38100" dist="38100" dir="2700000" algn="tl">
                    <a:srgbClr val="000000"/>
                  </a:outerShdw>
                </a:effectLst>
                <a:latin typeface="Gaslight" charset="0"/>
                <a:cs typeface="Times New Roman" charset="0"/>
              </a:rPr>
              <a:t>Closing The Gates</a:t>
            </a:r>
            <a:r>
              <a:rPr lang="en-US" sz="3400" b="1">
                <a:solidFill>
                  <a:srgbClr val="800000"/>
                </a:solidFill>
                <a:effectLst>
                  <a:outerShdw blurRad="38100" dist="38100" dir="2700000" algn="tl">
                    <a:srgbClr val="000000"/>
                  </a:outerShdw>
                </a:effectLst>
                <a:latin typeface="Gaslight" charset="0"/>
                <a:cs typeface="Times New Roman" charset="0"/>
              </a:rPr>
              <a:t/>
            </a:r>
            <a:br>
              <a:rPr lang="en-US" sz="3400" b="1">
                <a:solidFill>
                  <a:srgbClr val="800000"/>
                </a:solidFill>
                <a:effectLst>
                  <a:outerShdw blurRad="38100" dist="38100" dir="2700000" algn="tl">
                    <a:srgbClr val="000000"/>
                  </a:outerShdw>
                </a:effectLst>
                <a:latin typeface="Gaslight" charset="0"/>
                <a:cs typeface="Times New Roman" charset="0"/>
              </a:rPr>
            </a:br>
            <a:r>
              <a:rPr lang="en-US" sz="2800" b="1" u="sng">
                <a:solidFill>
                  <a:srgbClr val="800000"/>
                </a:solidFill>
                <a:effectLst>
                  <a:outerShdw blurRad="38100" dist="38100" dir="2700000" algn="tl">
                    <a:srgbClr val="000000"/>
                  </a:outerShdw>
                </a:effectLst>
                <a:latin typeface="Gaslight" charset="0"/>
                <a:cs typeface="Times New Roman" charset="0"/>
              </a:rPr>
              <a:t>Immigration Act Of 1924</a:t>
            </a:r>
          </a:p>
        </p:txBody>
      </p:sp>
      <p:sp>
        <p:nvSpPr>
          <p:cNvPr id="109571" name="Rectangle 3"/>
          <p:cNvSpPr>
            <a:spLocks noGrp="1" noChangeArrowheads="1"/>
          </p:cNvSpPr>
          <p:nvPr>
            <p:ph type="body" idx="1"/>
          </p:nvPr>
        </p:nvSpPr>
        <p:spPr>
          <a:xfrm>
            <a:off x="4572000" y="2362200"/>
            <a:ext cx="4114800" cy="3733800"/>
          </a:xfrm>
        </p:spPr>
        <p:txBody>
          <a:bodyPr/>
          <a:lstStyle/>
          <a:p>
            <a:pPr>
              <a:lnSpc>
                <a:spcPct val="90000"/>
              </a:lnSpc>
            </a:pPr>
            <a:r>
              <a:rPr lang="en-US" sz="2600" b="1" dirty="0">
                <a:solidFill>
                  <a:srgbClr val="000000"/>
                </a:solidFill>
                <a:effectLst>
                  <a:outerShdw blurRad="38100" dist="38100" dir="2700000" algn="tl">
                    <a:srgbClr val="FFFFFF"/>
                  </a:outerShdw>
                </a:effectLst>
                <a:latin typeface="Arial" charset="0"/>
                <a:cs typeface="Arial" charset="0"/>
              </a:rPr>
              <a:t>Reduced the quota to </a:t>
            </a:r>
            <a:r>
              <a:rPr lang="en-US" sz="2600" b="1" u="sng" dirty="0">
                <a:solidFill>
                  <a:srgbClr val="000000"/>
                </a:solidFill>
                <a:effectLst>
                  <a:outerShdw blurRad="38100" dist="38100" dir="2700000" algn="tl">
                    <a:srgbClr val="000000"/>
                  </a:outerShdw>
                </a:effectLst>
                <a:latin typeface="Arial" charset="0"/>
                <a:cs typeface="Arial" charset="0"/>
              </a:rPr>
              <a:t>2%</a:t>
            </a:r>
            <a:r>
              <a:rPr lang="en-US" sz="2600" b="1" dirty="0">
                <a:solidFill>
                  <a:srgbClr val="000000"/>
                </a:solidFill>
                <a:effectLst>
                  <a:outerShdw blurRad="38100" dist="38100" dir="2700000" algn="tl">
                    <a:srgbClr val="FFFFFF"/>
                  </a:outerShdw>
                </a:effectLst>
                <a:latin typeface="Arial" charset="0"/>
                <a:cs typeface="Arial" charset="0"/>
              </a:rPr>
              <a:t> of the immigrant population, but based it on </a:t>
            </a:r>
            <a:r>
              <a:rPr lang="en-US" sz="2600" b="1" u="sng" dirty="0">
                <a:solidFill>
                  <a:srgbClr val="000000"/>
                </a:solidFill>
                <a:effectLst>
                  <a:outerShdw blurRad="38100" dist="38100" dir="2700000" algn="tl">
                    <a:srgbClr val="000000"/>
                  </a:outerShdw>
                </a:effectLst>
                <a:latin typeface="Arial" charset="0"/>
                <a:cs typeface="Arial" charset="0"/>
              </a:rPr>
              <a:t>1890</a:t>
            </a:r>
            <a:r>
              <a:rPr lang="en-US" sz="2600" b="1" dirty="0">
                <a:solidFill>
                  <a:srgbClr val="000000"/>
                </a:solidFill>
                <a:effectLst>
                  <a:outerShdw blurRad="38100" dist="38100" dir="2700000" algn="tl">
                    <a:srgbClr val="FFFFFF"/>
                  </a:outerShdw>
                </a:effectLst>
                <a:latin typeface="Arial" charset="0"/>
                <a:cs typeface="Arial" charset="0"/>
              </a:rPr>
              <a:t> census.</a:t>
            </a:r>
          </a:p>
          <a:p>
            <a:pPr lvl="1">
              <a:lnSpc>
                <a:spcPct val="90000"/>
              </a:lnSpc>
            </a:pPr>
            <a:r>
              <a:rPr lang="en-US" sz="2200" b="1" dirty="0">
                <a:solidFill>
                  <a:srgbClr val="000000"/>
                </a:solidFill>
                <a:effectLst>
                  <a:outerShdw blurRad="38100" dist="38100" dir="2700000" algn="tl">
                    <a:srgbClr val="FFFFFF"/>
                  </a:outerShdw>
                </a:effectLst>
                <a:latin typeface="Arial" charset="0"/>
                <a:ea typeface="ＭＳ Ｐゴシック" charset="0"/>
                <a:cs typeface="Arial" charset="0"/>
              </a:rPr>
              <a:t>Aimed specifically at </a:t>
            </a:r>
            <a:r>
              <a:rPr lang="en-US" sz="2200" b="1" u="sng" dirty="0">
                <a:solidFill>
                  <a:srgbClr val="000000"/>
                </a:solidFill>
                <a:effectLst>
                  <a:outerShdw blurRad="38100" dist="38100" dir="2700000" algn="tl">
                    <a:srgbClr val="000000"/>
                  </a:outerShdw>
                </a:effectLst>
                <a:latin typeface="Arial" charset="0"/>
                <a:ea typeface="ＭＳ Ｐゴシック" charset="0"/>
                <a:cs typeface="Arial" charset="0"/>
              </a:rPr>
              <a:t>Southern and Eastern Europeans</a:t>
            </a:r>
            <a:r>
              <a:rPr lang="en-US" sz="2200" b="1" dirty="0">
                <a:solidFill>
                  <a:srgbClr val="000000"/>
                </a:solidFill>
                <a:effectLst>
                  <a:outerShdw blurRad="38100" dist="38100" dir="2700000" algn="tl">
                    <a:srgbClr val="FFFFFF"/>
                  </a:outerShdw>
                </a:effectLst>
                <a:latin typeface="Arial" charset="0"/>
                <a:ea typeface="ＭＳ Ｐゴシック" charset="0"/>
                <a:cs typeface="Arial" charset="0"/>
              </a:rPr>
              <a:t>, who did not begin to arrive in large numbers until after 1890.</a:t>
            </a:r>
          </a:p>
        </p:txBody>
      </p:sp>
      <p:pic>
        <p:nvPicPr>
          <p:cNvPr id="122882" name="Picture 2" descr="http://upload.wikimedia.org/wikipedia/commons/8/8b/European_immigration_to_the_United_States_1881-19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62200"/>
            <a:ext cx="4990615" cy="351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31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1135</TotalTime>
  <Words>2952</Words>
  <Application>Microsoft Macintosh PowerPoint</Application>
  <PresentationFormat>On-screen Show (4:3)</PresentationFormat>
  <Paragraphs>208</Paragraphs>
  <Slides>34</Slides>
  <Notes>11</Notes>
  <HiddenSlides>0</HiddenSlides>
  <MMClips>1</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Dad's tie design template</vt:lpstr>
      <vt:lpstr>PowerPoint Presentation</vt:lpstr>
      <vt:lpstr>PowerPoint Presentation</vt:lpstr>
      <vt:lpstr>The Coming of the Great Depression &amp; Hoover’s Response</vt:lpstr>
      <vt:lpstr>Radical Activity In Post-World War I America  Myths Increase To Scare Americans</vt:lpstr>
      <vt:lpstr>Economic Boom Increased Productivity &amp; Profits</vt:lpstr>
      <vt:lpstr>Impact Of The Economic Boom Impact</vt:lpstr>
      <vt:lpstr>Closing The Gates Establishment Of The Quota System</vt:lpstr>
      <vt:lpstr>PowerPoint Presentation</vt:lpstr>
      <vt:lpstr>Closing The Gates Immigration Act Of 1924</vt:lpstr>
      <vt:lpstr>Fundamental Causes of  the Depression</vt:lpstr>
      <vt:lpstr>The Appearance of Prosperity</vt:lpstr>
      <vt:lpstr>Economic Weaknesses</vt:lpstr>
      <vt:lpstr>Credit and the Stock Market</vt:lpstr>
      <vt:lpstr>Unemployment, 1929-1942</vt:lpstr>
      <vt:lpstr>The Stock Market  Crashes</vt:lpstr>
      <vt:lpstr>The Great Crash</vt:lpstr>
      <vt:lpstr>PowerPoint Presentation</vt:lpstr>
      <vt:lpstr>PowerPoint Presentation</vt:lpstr>
      <vt:lpstr>Effects of the Crash</vt:lpstr>
      <vt:lpstr>Effects of the Crash</vt:lpstr>
      <vt:lpstr>The Progress of the Great Depression</vt:lpstr>
      <vt:lpstr>PowerPoint Presentation</vt:lpstr>
      <vt:lpstr>PowerPoint Presentation</vt:lpstr>
      <vt:lpstr>PowerPoint Presentation</vt:lpstr>
      <vt:lpstr>Hoover and Voluntarism</vt:lpstr>
      <vt:lpstr>Hoover and Voluntarism</vt:lpstr>
      <vt:lpstr>Bonus Army</vt:lpstr>
      <vt:lpstr>Bank Failures, 1929-1933</vt:lpstr>
      <vt:lpstr>The Hoover Program</vt:lpstr>
      <vt:lpstr>A Deepening Crisis</vt:lpstr>
      <vt:lpstr>The Election of 1932</vt:lpstr>
      <vt:lpstr>PowerPoint Presentation</vt:lpstr>
      <vt:lpstr>Fighting the Depression</vt:lpstr>
      <vt:lpstr>Historians on the Record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Economy of the 1920s and Stock Market Crash</dc:title>
  <dc:creator>Craig Winchell</dc:creator>
  <cp:lastModifiedBy>Craig Winchell</cp:lastModifiedBy>
  <cp:revision>11</cp:revision>
  <dcterms:created xsi:type="dcterms:W3CDTF">2017-02-14T18:12:18Z</dcterms:created>
  <dcterms:modified xsi:type="dcterms:W3CDTF">2017-02-16T17:23:48Z</dcterms:modified>
</cp:coreProperties>
</file>