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257" r:id="rId2"/>
    <p:sldId id="280" r:id="rId3"/>
    <p:sldId id="281" r:id="rId4"/>
    <p:sldId id="282" r:id="rId5"/>
    <p:sldId id="256" r:id="rId6"/>
    <p:sldId id="258" r:id="rId7"/>
    <p:sldId id="275" r:id="rId8"/>
    <p:sldId id="277" r:id="rId9"/>
    <p:sldId id="276" r:id="rId10"/>
    <p:sldId id="279" r:id="rId11"/>
    <p:sldId id="278" r:id="rId12"/>
    <p:sldId id="260" r:id="rId13"/>
    <p:sldId id="274" r:id="rId14"/>
    <p:sldId id="264" r:id="rId15"/>
    <p:sldId id="265" r:id="rId16"/>
    <p:sldId id="266" r:id="rId17"/>
    <p:sldId id="267" r:id="rId18"/>
    <p:sldId id="269" r:id="rId19"/>
    <p:sldId id="268"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280"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5</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403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710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7C383FF5-306F-1B45-9BC4-A01E72CDDB45}" type="slidenum">
              <a:rPr lang="en-US"/>
              <a:pPr>
                <a:defRPr/>
              </a:pPr>
              <a:t>‹#›</a:t>
            </a:fld>
            <a:endParaRPr lang="en-US"/>
          </a:p>
        </p:txBody>
      </p:sp>
    </p:spTree>
    <p:extLst>
      <p:ext uri="{BB962C8B-B14F-4D97-AF65-F5344CB8AC3E}">
        <p14:creationId xmlns:p14="http://schemas.microsoft.com/office/powerpoint/2010/main" val="34026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smtClean="0"/>
              <a:t>BRAINSTORM: What </a:t>
            </a:r>
            <a:r>
              <a:rPr lang="en-US" dirty="0" smtClean="0"/>
              <a:t>was the importance in keeping the number of free and slave states balanced</a:t>
            </a:r>
            <a:r>
              <a:rPr lang="mr-IN" dirty="0" smtClean="0"/>
              <a:t>…</a:t>
            </a:r>
            <a:r>
              <a:rPr lang="en-US" dirty="0" smtClean="0"/>
              <a:t>?</a:t>
            </a:r>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288925"/>
            <a:ext cx="8153400" cy="7016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000" b="1" smtClean="0">
                <a:solidFill>
                  <a:srgbClr val="FFFFFF"/>
                </a:solidFill>
                <a:latin typeface="Rockwell"/>
                <a:cs typeface="Rockwell"/>
              </a:rPr>
              <a:t>The Monroe Doctrine, 1823</a:t>
            </a:r>
          </a:p>
        </p:txBody>
      </p:sp>
      <p:pic>
        <p:nvPicPr>
          <p:cNvPr id="19458" name="Picture 3" descr="monroe's doctrine"/>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l="1582" t="3177" r="1898" b="1523"/>
          <a:stretch>
            <a:fillRect/>
          </a:stretch>
        </p:blipFill>
        <p:spPr bwMode="auto">
          <a:xfrm>
            <a:off x="381000" y="1195388"/>
            <a:ext cx="3390900" cy="2462212"/>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5867400" y="5257800"/>
            <a:ext cx="289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Wingdings" charset="0"/>
              <a:buAutoNum type="arabicPeriod" startAt="3"/>
            </a:pPr>
            <a:r>
              <a:rPr lang="en-US" sz="2000" b="1">
                <a:solidFill>
                  <a:srgbClr val="FFFFFF"/>
                </a:solidFill>
                <a:latin typeface="Rockwell"/>
                <a:cs typeface="Rockwell"/>
              </a:rPr>
              <a:t>What would the US do if the warning was not headed?</a:t>
            </a:r>
          </a:p>
        </p:txBody>
      </p:sp>
      <p:sp>
        <p:nvSpPr>
          <p:cNvPr id="25605" name="AutoShape 5"/>
          <p:cNvSpPr>
            <a:spLocks noChangeArrowheads="1"/>
          </p:cNvSpPr>
          <p:nvPr/>
        </p:nvSpPr>
        <p:spPr bwMode="auto">
          <a:xfrm>
            <a:off x="2971800" y="4572000"/>
            <a:ext cx="2286000" cy="1590675"/>
          </a:xfrm>
          <a:prstGeom prst="cloudCallout">
            <a:avLst>
              <a:gd name="adj1" fmla="val -32431"/>
              <a:gd name="adj2" fmla="val -500"/>
            </a:avLst>
          </a:prstGeom>
          <a:solidFill>
            <a:srgbClr val="FFFF99"/>
          </a:solidFill>
          <a:ln w="9525">
            <a:solidFill>
              <a:srgbClr val="000000"/>
            </a:solidFill>
            <a:round/>
            <a:headEnd/>
            <a:tailEnd/>
          </a:ln>
          <a:effectLst/>
        </p:spPr>
        <p:txBody>
          <a:bodyPr wrap="none" anchor="ctr"/>
          <a:lstStyle/>
          <a:p>
            <a:pPr algn="ctr" eaLnBrk="0" hangingPunct="0">
              <a:defRPr/>
            </a:pPr>
            <a:r>
              <a:rPr lang="en-US" sz="2400" b="1" dirty="0">
                <a:solidFill>
                  <a:schemeClr val="bg1"/>
                </a:solidFill>
                <a:latin typeface="Rockwell"/>
                <a:ea typeface="+mn-ea"/>
                <a:cs typeface="Rockwell"/>
              </a:rPr>
              <a:t>  Monroe </a:t>
            </a:r>
            <a:br>
              <a:rPr lang="en-US" sz="2400" b="1" dirty="0">
                <a:solidFill>
                  <a:schemeClr val="bg1"/>
                </a:solidFill>
                <a:latin typeface="Rockwell"/>
                <a:ea typeface="+mn-ea"/>
                <a:cs typeface="Rockwell"/>
              </a:rPr>
            </a:br>
            <a:r>
              <a:rPr lang="en-US" sz="2400" b="1" dirty="0">
                <a:solidFill>
                  <a:schemeClr val="bg1"/>
                </a:solidFill>
                <a:latin typeface="Rockwell"/>
                <a:ea typeface="+mn-ea"/>
                <a:cs typeface="Rockwell"/>
              </a:rPr>
              <a:t> Doctrine</a:t>
            </a:r>
            <a:endParaRPr lang="en-US" sz="2800" b="1" dirty="0">
              <a:solidFill>
                <a:schemeClr val="bg1"/>
              </a:solidFill>
              <a:latin typeface="Rockwell"/>
              <a:ea typeface="+mn-ea"/>
              <a:cs typeface="Rockwell"/>
            </a:endParaRPr>
          </a:p>
        </p:txBody>
      </p:sp>
      <p:sp>
        <p:nvSpPr>
          <p:cNvPr id="25606" name="Text Box 6"/>
          <p:cNvSpPr txBox="1">
            <a:spLocks noChangeArrowheads="1"/>
          </p:cNvSpPr>
          <p:nvPr/>
        </p:nvSpPr>
        <p:spPr bwMode="auto">
          <a:xfrm>
            <a:off x="5486400" y="3733800"/>
            <a:ext cx="335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Wingdings" charset="0"/>
              <a:buAutoNum type="arabicPeriod" startAt="2"/>
            </a:pPr>
            <a:r>
              <a:rPr lang="en-US" sz="2000" b="1">
                <a:solidFill>
                  <a:srgbClr val="FFFFFF"/>
                </a:solidFill>
                <a:latin typeface="Rockwell"/>
                <a:cs typeface="Rockwell"/>
              </a:rPr>
              <a:t>What warning is given to the European countries?</a:t>
            </a:r>
          </a:p>
        </p:txBody>
      </p:sp>
      <p:sp>
        <p:nvSpPr>
          <p:cNvPr id="25607" name="Line 7"/>
          <p:cNvSpPr>
            <a:spLocks noChangeShapeType="1"/>
          </p:cNvSpPr>
          <p:nvPr/>
        </p:nvSpPr>
        <p:spPr bwMode="auto">
          <a:xfrm rot="10800000" flipV="1">
            <a:off x="5029200" y="4191000"/>
            <a:ext cx="838200" cy="542925"/>
          </a:xfrm>
          <a:prstGeom prst="line">
            <a:avLst/>
          </a:prstGeom>
          <a:noFill/>
          <a:ln w="38100">
            <a:solidFill>
              <a:srgbClr val="006F9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8" name="Line 8"/>
          <p:cNvSpPr>
            <a:spLocks noChangeShapeType="1"/>
          </p:cNvSpPr>
          <p:nvPr/>
        </p:nvSpPr>
        <p:spPr bwMode="auto">
          <a:xfrm rot="10800000">
            <a:off x="5181600" y="5572125"/>
            <a:ext cx="1066800" cy="295275"/>
          </a:xfrm>
          <a:prstGeom prst="line">
            <a:avLst/>
          </a:prstGeom>
          <a:noFill/>
          <a:ln w="38100">
            <a:solidFill>
              <a:srgbClr val="006F9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9"/>
          <p:cNvSpPr>
            <a:spLocks noChangeShapeType="1"/>
          </p:cNvSpPr>
          <p:nvPr/>
        </p:nvSpPr>
        <p:spPr bwMode="auto">
          <a:xfrm rot="10800000" flipH="1" flipV="1">
            <a:off x="2362200" y="5029200"/>
            <a:ext cx="609600" cy="152400"/>
          </a:xfrm>
          <a:prstGeom prst="line">
            <a:avLst/>
          </a:prstGeom>
          <a:noFill/>
          <a:ln w="38100">
            <a:solidFill>
              <a:srgbClr val="006F9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Text Box 10"/>
          <p:cNvSpPr txBox="1">
            <a:spLocks noChangeArrowheads="1"/>
          </p:cNvSpPr>
          <p:nvPr/>
        </p:nvSpPr>
        <p:spPr bwMode="auto">
          <a:xfrm>
            <a:off x="304800" y="4495800"/>
            <a:ext cx="2362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Wingdings" charset="0"/>
              <a:buAutoNum type="arabicPeriod"/>
            </a:pPr>
            <a:r>
              <a:rPr lang="en-US" sz="2000" b="1">
                <a:solidFill>
                  <a:srgbClr val="FFFFFF"/>
                </a:solidFill>
                <a:latin typeface="Rockwell"/>
                <a:cs typeface="Rockwell"/>
              </a:rPr>
              <a:t>What foreign policy </a:t>
            </a:r>
            <a:br>
              <a:rPr lang="en-US" sz="2000" b="1">
                <a:solidFill>
                  <a:srgbClr val="FFFFFF"/>
                </a:solidFill>
                <a:latin typeface="Rockwell"/>
                <a:cs typeface="Rockwell"/>
              </a:rPr>
            </a:br>
            <a:r>
              <a:rPr lang="en-US" sz="2000" b="1">
                <a:solidFill>
                  <a:srgbClr val="FFFFFF"/>
                </a:solidFill>
                <a:latin typeface="Rockwell"/>
                <a:cs typeface="Rockwell"/>
              </a:rPr>
              <a:t>principles are established?</a:t>
            </a:r>
          </a:p>
        </p:txBody>
      </p:sp>
      <p:sp>
        <p:nvSpPr>
          <p:cNvPr id="19466" name="Rectangle 11"/>
          <p:cNvSpPr>
            <a:spLocks noChangeArrowheads="1"/>
          </p:cNvSpPr>
          <p:nvPr/>
        </p:nvSpPr>
        <p:spPr bwMode="auto">
          <a:xfrm>
            <a:off x="3962400" y="1600200"/>
            <a:ext cx="487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buClr>
                <a:srgbClr val="006F96"/>
              </a:buClr>
            </a:pPr>
            <a:r>
              <a:rPr lang="en-US" sz="2800" b="1" dirty="0" smtClean="0">
                <a:solidFill>
                  <a:srgbClr val="FFFFFF"/>
                </a:solidFill>
                <a:latin typeface="Rockwell"/>
                <a:cs typeface="Rockwell"/>
              </a:rPr>
              <a:t>Referred </a:t>
            </a:r>
            <a:r>
              <a:rPr lang="en-US" sz="2800" b="1" dirty="0">
                <a:solidFill>
                  <a:srgbClr val="FFFFFF"/>
                </a:solidFill>
                <a:latin typeface="Rockwell"/>
                <a:cs typeface="Rockwell"/>
              </a:rPr>
              <a:t>to </a:t>
            </a:r>
            <a:r>
              <a:rPr lang="en-US" sz="2800" b="1" dirty="0" smtClean="0">
                <a:solidFill>
                  <a:srgbClr val="FFFFFF"/>
                </a:solidFill>
                <a:latin typeface="Rockwell"/>
                <a:cs typeface="Rockwell"/>
              </a:rPr>
              <a:t>a</a:t>
            </a:r>
            <a:r>
              <a:rPr lang="ja-JP" altLang="en-US" sz="2800" b="1" dirty="0" smtClean="0">
                <a:solidFill>
                  <a:srgbClr val="FFFFFF"/>
                </a:solidFill>
                <a:latin typeface="Rockwell"/>
                <a:cs typeface="Rockwell"/>
              </a:rPr>
              <a:t>“</a:t>
            </a:r>
            <a:r>
              <a:rPr lang="en-US" altLang="ja-JP" sz="2800" b="1" dirty="0" smtClean="0">
                <a:solidFill>
                  <a:srgbClr val="FFFFFF"/>
                </a:solidFill>
                <a:latin typeface="Rockwell"/>
                <a:cs typeface="Rockwell"/>
              </a:rPr>
              <a:t>America’s </a:t>
            </a:r>
            <a:r>
              <a:rPr lang="en-US" altLang="ja-JP" sz="2800" b="1" dirty="0">
                <a:solidFill>
                  <a:srgbClr val="FFFFFF"/>
                </a:solidFill>
                <a:latin typeface="Rockwell"/>
                <a:cs typeface="Rockwell"/>
              </a:rPr>
              <a:t>Self-</a:t>
            </a:r>
            <a:r>
              <a:rPr lang="en-US" altLang="ja-JP" sz="2800" b="1" dirty="0" smtClean="0">
                <a:solidFill>
                  <a:srgbClr val="FFFFFF"/>
                </a:solidFill>
                <a:latin typeface="Rockwell"/>
                <a:cs typeface="Rockwell"/>
              </a:rPr>
              <a:t>Defense Doctrine</a:t>
            </a:r>
            <a:r>
              <a:rPr lang="ja-JP" altLang="en-US" sz="2800" b="1" dirty="0">
                <a:solidFill>
                  <a:srgbClr val="FFFFFF"/>
                </a:solidFill>
                <a:latin typeface="Rockwell"/>
                <a:cs typeface="Rockwell"/>
              </a:rPr>
              <a:t>”</a:t>
            </a:r>
            <a:endParaRPr lang="en-US" sz="2400" b="1" dirty="0">
              <a:solidFill>
                <a:srgbClr val="FFFFFF"/>
              </a:solidFill>
              <a:latin typeface="Rockwell"/>
              <a:cs typeface="Rockwell"/>
            </a:endParaRPr>
          </a:p>
        </p:txBody>
      </p:sp>
    </p:spTree>
    <p:extLst>
      <p:ext uri="{BB962C8B-B14F-4D97-AF65-F5344CB8AC3E}">
        <p14:creationId xmlns:p14="http://schemas.microsoft.com/office/powerpoint/2010/main" val="2100949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fade">
                                      <p:cBhvr>
                                        <p:cTn id="7" dur="2000"/>
                                        <p:tgtEl>
                                          <p:spTgt spid="256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9"/>
                                        </p:tgtEl>
                                        <p:attrNameLst>
                                          <p:attrName>style.visibility</p:attrName>
                                        </p:attrNameLst>
                                      </p:cBhvr>
                                      <p:to>
                                        <p:strVal val="visible"/>
                                      </p:to>
                                    </p:set>
                                    <p:animEffect transition="in" filter="fade">
                                      <p:cBhvr>
                                        <p:cTn id="10" dur="2000"/>
                                        <p:tgtEl>
                                          <p:spTgt spid="256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fade">
                                      <p:cBhvr>
                                        <p:cTn id="15" dur="2000"/>
                                        <p:tgtEl>
                                          <p:spTgt spid="2560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607"/>
                                        </p:tgtEl>
                                        <p:attrNameLst>
                                          <p:attrName>style.visibility</p:attrName>
                                        </p:attrNameLst>
                                      </p:cBhvr>
                                      <p:to>
                                        <p:strVal val="visible"/>
                                      </p:to>
                                    </p:set>
                                    <p:animEffect transition="in" filter="fade">
                                      <p:cBhvr>
                                        <p:cTn id="18" dur="2000"/>
                                        <p:tgtEl>
                                          <p:spTgt spid="256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5604">
                                            <p:txEl>
                                              <p:pRg st="0" end="0"/>
                                            </p:txEl>
                                          </p:spTgt>
                                        </p:tgtEl>
                                        <p:attrNameLst>
                                          <p:attrName>style.visibility</p:attrName>
                                        </p:attrNameLst>
                                      </p:cBhvr>
                                      <p:to>
                                        <p:strVal val="visible"/>
                                      </p:to>
                                    </p:set>
                                    <p:animEffect transition="in" filter="wipe(down)">
                                      <p:cBhvr>
                                        <p:cTn id="23" dur="500"/>
                                        <p:tgtEl>
                                          <p:spTgt spid="2560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608"/>
                                        </p:tgtEl>
                                        <p:attrNameLst>
                                          <p:attrName>style.visibility</p:attrName>
                                        </p:attrNameLst>
                                      </p:cBhvr>
                                      <p:to>
                                        <p:strVal val="visible"/>
                                      </p:to>
                                    </p:set>
                                    <p:animEffect transition="in" filter="fade">
                                      <p:cBhvr>
                                        <p:cTn id="26"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animBg="1"/>
      <p:bldP spid="25608" grpId="0" animBg="1"/>
      <p:bldP spid="25609" grpId="0" animBg="1"/>
      <p:bldP spid="256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extLst>
          </p:cNvPr>
          <p:cNvSpPr>
            <a:spLocks noGrp="1" noRot="1" noChangeArrowheads="1"/>
          </p:cNvSpPr>
          <p:nvPr>
            <p:ph type="title"/>
          </p:nvPr>
        </p:nvSpPr>
        <p:spPr>
          <a:xfrm>
            <a:off x="0" y="0"/>
            <a:ext cx="9144000" cy="990600"/>
          </a:xfrm>
        </p:spPr>
        <p:txBody>
          <a:bodyPr>
            <a:normAutofit fontScale="90000"/>
          </a:bodyPr>
          <a:lstStyle/>
          <a:p>
            <a:pPr eaLnBrk="1" hangingPunct="1">
              <a:defRPr/>
            </a:pPr>
            <a:r>
              <a:rPr lang="en-US" sz="3200">
                <a:latin typeface="Rockwell"/>
                <a:cs typeface="Rockwell"/>
              </a:rPr>
              <a:t>Era of Good Feelings</a:t>
            </a:r>
            <a:r>
              <a:rPr lang="en-US" sz="3200" b="1">
                <a:latin typeface="Rockwell"/>
                <a:cs typeface="Rockwell"/>
              </a:rPr>
              <a:t/>
            </a:r>
            <a:br>
              <a:rPr lang="en-US" sz="3200" b="1">
                <a:latin typeface="Rockwell"/>
                <a:cs typeface="Rockwell"/>
              </a:rPr>
            </a:br>
            <a:r>
              <a:rPr lang="en-US" sz="3200" b="1">
                <a:latin typeface="Rockwell"/>
                <a:cs typeface="Rockwell"/>
              </a:rPr>
              <a:t>Monroe Doctrine (1823)</a:t>
            </a:r>
          </a:p>
        </p:txBody>
      </p:sp>
      <p:sp>
        <p:nvSpPr>
          <p:cNvPr id="31747" name="Rectangle 3">
            <a:extLst>
              <a:ext uri="{FF2B5EF4-FFF2-40B4-BE49-F238E27FC236}"/>
            </a:extLst>
          </p:cNvPr>
          <p:cNvSpPr>
            <a:spLocks noGrp="1" noRot="1" noChangeArrowheads="1"/>
          </p:cNvSpPr>
          <p:nvPr>
            <p:ph type="body" sz="half" idx="1"/>
          </p:nvPr>
        </p:nvSpPr>
        <p:spPr>
          <a:xfrm>
            <a:off x="0" y="1066800"/>
            <a:ext cx="5867400" cy="5791200"/>
          </a:xfrm>
        </p:spPr>
        <p:txBody>
          <a:bodyPr>
            <a:normAutofit lnSpcReduction="10000"/>
          </a:bodyPr>
          <a:lstStyle/>
          <a:p>
            <a:pPr eaLnBrk="1" hangingPunct="1">
              <a:defRPr/>
            </a:pPr>
            <a:r>
              <a:rPr lang="en-US" sz="1600" dirty="0">
                <a:latin typeface="Rockwell"/>
                <a:cs typeface="Rockwell"/>
              </a:rPr>
              <a:t>U.S. and Great Britain concerned about European expansion into Americas</a:t>
            </a:r>
          </a:p>
          <a:p>
            <a:pPr eaLnBrk="1" hangingPunct="1">
              <a:defRPr/>
            </a:pPr>
            <a:r>
              <a:rPr lang="en-US" sz="1600" dirty="0">
                <a:latin typeface="Rockwell"/>
                <a:cs typeface="Rockwell"/>
              </a:rPr>
              <a:t>Points</a:t>
            </a:r>
          </a:p>
          <a:p>
            <a:pPr lvl="1" eaLnBrk="1" hangingPunct="1">
              <a:defRPr/>
            </a:pPr>
            <a:r>
              <a:rPr lang="ja-JP" altLang="en-US" sz="1400" dirty="0">
                <a:effectLst/>
                <a:latin typeface="Rockwell"/>
                <a:cs typeface="Rockwell"/>
              </a:rPr>
              <a:t>“</a:t>
            </a:r>
            <a:r>
              <a:rPr lang="en-US" sz="1400" dirty="0">
                <a:effectLst/>
                <a:latin typeface="Rockwell"/>
                <a:cs typeface="Rockwell"/>
              </a:rPr>
              <a:t>In the discussions to which this interest has given rise and in the arrangements by which they may terminate the occasion has been judged proper for asserting, as a principle in which the rights and interests of the United States are involved, that the American continents, by the free and independent condition which they have assumed and maintain, are henceforth not to be considered as subjects for future colonization by any European powers.</a:t>
            </a:r>
            <a:r>
              <a:rPr lang="ja-JP" altLang="en-US" sz="1400" dirty="0">
                <a:effectLst/>
                <a:latin typeface="Rockwell"/>
                <a:cs typeface="Rockwell"/>
              </a:rPr>
              <a:t>”</a:t>
            </a:r>
            <a:endParaRPr lang="en-US" sz="1400" dirty="0">
              <a:effectLst/>
              <a:latin typeface="Rockwell"/>
              <a:cs typeface="Rockwell"/>
            </a:endParaRPr>
          </a:p>
          <a:p>
            <a:pPr lvl="1" eaLnBrk="1" hangingPunct="1">
              <a:defRPr/>
            </a:pPr>
            <a:r>
              <a:rPr lang="ja-JP" altLang="en-US" sz="1400" dirty="0">
                <a:effectLst/>
                <a:latin typeface="Rockwell"/>
                <a:cs typeface="Rockwell"/>
              </a:rPr>
              <a:t>“</a:t>
            </a:r>
            <a:r>
              <a:rPr lang="en-US" sz="1400" dirty="0">
                <a:effectLst/>
                <a:latin typeface="Rockwell"/>
                <a:cs typeface="Rockwell"/>
              </a:rPr>
              <a:t>We owe it, therefore, to candor and to the amicable relations existing between the United States and those powers to declare that we should consider any attempt on their part to extend their system to any portion of this hemisphere as dangerous to our peace and safety. With the existing colonies or dependencies of any European power we have not interfered and shall not interfere. But with the Governments who have declared their independence and maintain it, and whose independence we have, on great consideration and on just principles, acknowledged, we could not view any interposition for the purpose of oppressing them, or controlling in any other manner their destiny, by any European power in any other light than as the manifestation of an unfriendly disposition toward the United States.</a:t>
            </a:r>
            <a:r>
              <a:rPr lang="ja-JP" altLang="en-US" sz="1400" dirty="0">
                <a:effectLst/>
                <a:latin typeface="Rockwell"/>
                <a:cs typeface="Rockwell"/>
              </a:rPr>
              <a:t>”</a:t>
            </a:r>
            <a:endParaRPr lang="en-US" sz="1400" dirty="0">
              <a:latin typeface="Rockwell"/>
              <a:cs typeface="Rockwell"/>
            </a:endParaRPr>
          </a:p>
        </p:txBody>
      </p:sp>
      <p:pic>
        <p:nvPicPr>
          <p:cNvPr id="28675" name="Picture 5" descr="monroe-doctri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066800"/>
            <a:ext cx="3276600" cy="27447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685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extLst>
          </p:cNvPr>
          <p:cNvSpPr>
            <a:spLocks noGrp="1" noRot="1" noChangeArrowheads="1"/>
          </p:cNvSpPr>
          <p:nvPr>
            <p:ph type="title"/>
          </p:nvPr>
        </p:nvSpPr>
        <p:spPr/>
        <p:txBody>
          <a:bodyPr>
            <a:normAutofit fontScale="90000"/>
          </a:bodyPr>
          <a:lstStyle/>
          <a:p>
            <a:pPr eaLnBrk="1" hangingPunct="1">
              <a:defRPr/>
            </a:pPr>
            <a:r>
              <a:rPr lang="en-US">
                <a:latin typeface="Rockwell"/>
                <a:cs typeface="Rockwell"/>
              </a:rPr>
              <a:t>Slave Population of the South (1860)</a:t>
            </a:r>
          </a:p>
        </p:txBody>
      </p:sp>
      <p:sp>
        <p:nvSpPr>
          <p:cNvPr id="52227" name="Rectangle 3">
            <a:extLst>
              <a:ext uri="{FF2B5EF4-FFF2-40B4-BE49-F238E27FC236}"/>
            </a:extLst>
          </p:cNvPr>
          <p:cNvSpPr>
            <a:spLocks noGrp="1" noRot="1" noChangeArrowheads="1"/>
          </p:cNvSpPr>
          <p:nvPr>
            <p:ph type="body" sz="half" idx="1"/>
          </p:nvPr>
        </p:nvSpPr>
        <p:spPr>
          <a:xfrm>
            <a:off x="457200" y="1967433"/>
            <a:ext cx="4038600" cy="4158730"/>
          </a:xfrm>
        </p:spPr>
        <p:txBody>
          <a:bodyPr>
            <a:normAutofit fontScale="92500"/>
          </a:bodyPr>
          <a:lstStyle/>
          <a:p>
            <a:pPr eaLnBrk="1" hangingPunct="1">
              <a:defRPr/>
            </a:pPr>
            <a:r>
              <a:rPr lang="en-US" sz="2800" dirty="0">
                <a:latin typeface="Rockwell"/>
                <a:cs typeface="Rockwell"/>
              </a:rPr>
              <a:t>South Carolina - 57%</a:t>
            </a:r>
          </a:p>
          <a:p>
            <a:pPr eaLnBrk="1" hangingPunct="1">
              <a:defRPr/>
            </a:pPr>
            <a:r>
              <a:rPr lang="en-US" sz="2800" dirty="0">
                <a:latin typeface="Rockwell"/>
                <a:cs typeface="Rockwell"/>
              </a:rPr>
              <a:t>Mississippi - 55%</a:t>
            </a:r>
          </a:p>
          <a:p>
            <a:pPr eaLnBrk="1" hangingPunct="1">
              <a:defRPr/>
            </a:pPr>
            <a:r>
              <a:rPr lang="en-US" sz="2800" dirty="0">
                <a:latin typeface="Rockwell"/>
                <a:cs typeface="Rockwell"/>
              </a:rPr>
              <a:t>Louisiana - 47%</a:t>
            </a:r>
          </a:p>
          <a:p>
            <a:pPr eaLnBrk="1" hangingPunct="1">
              <a:defRPr/>
            </a:pPr>
            <a:r>
              <a:rPr lang="en-US" sz="2800" dirty="0">
                <a:latin typeface="Rockwell"/>
                <a:cs typeface="Rockwell"/>
              </a:rPr>
              <a:t>Alabama - 45%</a:t>
            </a:r>
          </a:p>
          <a:p>
            <a:pPr eaLnBrk="1" hangingPunct="1">
              <a:defRPr/>
            </a:pPr>
            <a:r>
              <a:rPr lang="en-US" sz="2800" dirty="0">
                <a:latin typeface="Rockwell"/>
                <a:cs typeface="Rockwell"/>
              </a:rPr>
              <a:t>Florida - 45%</a:t>
            </a:r>
          </a:p>
          <a:p>
            <a:pPr eaLnBrk="1" hangingPunct="1">
              <a:defRPr/>
            </a:pPr>
            <a:r>
              <a:rPr lang="en-US" sz="2800" dirty="0">
                <a:latin typeface="Rockwell"/>
                <a:cs typeface="Rockwell"/>
              </a:rPr>
              <a:t>Georgia - 44%</a:t>
            </a:r>
          </a:p>
          <a:p>
            <a:pPr eaLnBrk="1" hangingPunct="1">
              <a:defRPr/>
            </a:pPr>
            <a:r>
              <a:rPr lang="en-US" sz="2800" dirty="0">
                <a:latin typeface="Rockwell"/>
                <a:cs typeface="Rockwell"/>
              </a:rPr>
              <a:t>North Carolina - 33%</a:t>
            </a:r>
          </a:p>
          <a:p>
            <a:pPr eaLnBrk="1" hangingPunct="1">
              <a:defRPr/>
            </a:pPr>
            <a:r>
              <a:rPr lang="en-US" sz="2800" dirty="0">
                <a:latin typeface="Rockwell"/>
                <a:cs typeface="Rockwell"/>
              </a:rPr>
              <a:t>Virginia - 31%</a:t>
            </a:r>
          </a:p>
        </p:txBody>
      </p:sp>
      <p:sp>
        <p:nvSpPr>
          <p:cNvPr id="52228" name="Rectangle 4">
            <a:extLst>
              <a:ext uri="{FF2B5EF4-FFF2-40B4-BE49-F238E27FC236}"/>
            </a:extLst>
          </p:cNvPr>
          <p:cNvSpPr>
            <a:spLocks noGrp="1" noRot="1" noChangeArrowheads="1"/>
          </p:cNvSpPr>
          <p:nvPr>
            <p:ph type="body" sz="half" idx="2"/>
          </p:nvPr>
        </p:nvSpPr>
        <p:spPr>
          <a:xfrm>
            <a:off x="4648200" y="1967433"/>
            <a:ext cx="4038600" cy="4158730"/>
          </a:xfrm>
        </p:spPr>
        <p:txBody>
          <a:bodyPr/>
          <a:lstStyle/>
          <a:p>
            <a:pPr eaLnBrk="1" hangingPunct="1">
              <a:defRPr/>
            </a:pPr>
            <a:r>
              <a:rPr lang="en-US" sz="2800" dirty="0">
                <a:latin typeface="Rockwell"/>
                <a:cs typeface="Rockwell"/>
              </a:rPr>
              <a:t>Texas - 30%</a:t>
            </a:r>
          </a:p>
          <a:p>
            <a:pPr eaLnBrk="1" hangingPunct="1">
              <a:defRPr/>
            </a:pPr>
            <a:r>
              <a:rPr lang="en-US" sz="2800" dirty="0">
                <a:latin typeface="Rockwell"/>
                <a:cs typeface="Rockwell"/>
              </a:rPr>
              <a:t>Arkansas - 26%</a:t>
            </a:r>
          </a:p>
          <a:p>
            <a:pPr eaLnBrk="1" hangingPunct="1">
              <a:defRPr/>
            </a:pPr>
            <a:r>
              <a:rPr lang="en-US" sz="2800" dirty="0">
                <a:latin typeface="Rockwell"/>
                <a:cs typeface="Rockwell"/>
              </a:rPr>
              <a:t>Tennessee - 25%</a:t>
            </a:r>
          </a:p>
          <a:p>
            <a:pPr eaLnBrk="1" hangingPunct="1">
              <a:defRPr/>
            </a:pPr>
            <a:r>
              <a:rPr lang="en-US" sz="2800" dirty="0">
                <a:latin typeface="Rockwell"/>
                <a:cs typeface="Rockwell"/>
              </a:rPr>
              <a:t>Kentucky - 20%</a:t>
            </a:r>
          </a:p>
          <a:p>
            <a:pPr eaLnBrk="1" hangingPunct="1">
              <a:defRPr/>
            </a:pPr>
            <a:r>
              <a:rPr lang="en-US" sz="2800" dirty="0">
                <a:latin typeface="Rockwell"/>
                <a:cs typeface="Rockwell"/>
              </a:rPr>
              <a:t>Maryland - 13%</a:t>
            </a:r>
          </a:p>
          <a:p>
            <a:pPr eaLnBrk="1" hangingPunct="1">
              <a:defRPr/>
            </a:pPr>
            <a:r>
              <a:rPr lang="en-US" sz="2800" dirty="0">
                <a:latin typeface="Rockwell"/>
                <a:cs typeface="Rockwell"/>
              </a:rPr>
              <a:t>Missouri - 10%</a:t>
            </a:r>
          </a:p>
          <a:p>
            <a:pPr eaLnBrk="1" hangingPunct="1">
              <a:defRPr/>
            </a:pPr>
            <a:r>
              <a:rPr lang="en-US" sz="2800" dirty="0">
                <a:latin typeface="Rockwell"/>
                <a:cs typeface="Rockwell"/>
              </a:rPr>
              <a:t>Delaware - 1.5%</a:t>
            </a:r>
          </a:p>
        </p:txBody>
      </p:sp>
    </p:spTree>
    <p:extLst>
      <p:ext uri="{BB962C8B-B14F-4D97-AF65-F5344CB8AC3E}">
        <p14:creationId xmlns:p14="http://schemas.microsoft.com/office/powerpoint/2010/main" val="37468057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228600"/>
            <a:ext cx="8153400" cy="7016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000" b="1" dirty="0" smtClean="0">
                <a:solidFill>
                  <a:srgbClr val="FFFFFF"/>
                </a:solidFill>
                <a:latin typeface="Rockwell"/>
                <a:cs typeface="Rockwell"/>
              </a:rPr>
              <a:t>US Population Density</a:t>
            </a:r>
          </a:p>
        </p:txBody>
      </p:sp>
      <p:pic>
        <p:nvPicPr>
          <p:cNvPr id="10242" name="Picture 3" descr="MART"/>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b="30025"/>
          <a:stretch>
            <a:fillRect/>
          </a:stretch>
        </p:blipFill>
        <p:spPr bwMode="auto">
          <a:xfrm>
            <a:off x="457200" y="990600"/>
            <a:ext cx="3924300" cy="51054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1143000" y="6096000"/>
            <a:ext cx="25908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400" b="1" smtClean="0">
                <a:solidFill>
                  <a:srgbClr val="FFFFFF"/>
                </a:solidFill>
                <a:latin typeface="Rockwell"/>
                <a:cs typeface="Rockwell"/>
              </a:rPr>
              <a:t>1810</a:t>
            </a:r>
          </a:p>
        </p:txBody>
      </p:sp>
      <p:pic>
        <p:nvPicPr>
          <p:cNvPr id="10244" name="Picture 5" descr="MART"/>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30188"/>
          <a:stretch>
            <a:fillRect/>
          </a:stretch>
        </p:blipFill>
        <p:spPr bwMode="auto">
          <a:xfrm>
            <a:off x="4800600" y="990600"/>
            <a:ext cx="3933825" cy="51054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5486400" y="6096000"/>
            <a:ext cx="25908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400" b="1" smtClean="0">
                <a:solidFill>
                  <a:srgbClr val="FFFFFF"/>
                </a:solidFill>
                <a:latin typeface="Rockwell"/>
                <a:cs typeface="Rockwell"/>
              </a:rPr>
              <a:t>1820</a:t>
            </a:r>
          </a:p>
        </p:txBody>
      </p:sp>
    </p:spTree>
    <p:extLst>
      <p:ext uri="{BB962C8B-B14F-4D97-AF65-F5344CB8AC3E}">
        <p14:creationId xmlns:p14="http://schemas.microsoft.com/office/powerpoint/2010/main" val="27806362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85800"/>
          </a:xfrm>
        </p:spPr>
        <p:txBody>
          <a:bodyPr>
            <a:normAutofit fontScale="90000"/>
          </a:bodyPr>
          <a:lstStyle/>
          <a:p>
            <a:pPr eaLnBrk="1" fontAlgn="auto" hangingPunct="1">
              <a:spcAft>
                <a:spcPts val="0"/>
              </a:spcAft>
              <a:defRPr/>
            </a:pPr>
            <a:r>
              <a:rPr lang="en-US" smtClean="0">
                <a:ea typeface="+mj-ea"/>
                <a:cs typeface="+mj-cs"/>
              </a:rPr>
              <a:t>Settlement of the Trans-Mississippi</a:t>
            </a:r>
          </a:p>
        </p:txBody>
      </p:sp>
      <p:sp>
        <p:nvSpPr>
          <p:cNvPr id="39938" name="Rectangle 3"/>
          <p:cNvSpPr>
            <a:spLocks noGrp="1" noChangeArrowheads="1"/>
          </p:cNvSpPr>
          <p:nvPr>
            <p:ph idx="1"/>
          </p:nvPr>
        </p:nvSpPr>
        <p:spPr/>
        <p:txBody>
          <a:bodyPr/>
          <a:lstStyle/>
          <a:p>
            <a:pPr eaLnBrk="1" hangingPunct="1"/>
            <a:endParaRPr lang="en-US">
              <a:latin typeface="Book Antiqua" charset="0"/>
            </a:endParaRPr>
          </a:p>
        </p:txBody>
      </p:sp>
      <p:pic>
        <p:nvPicPr>
          <p:cNvPr id="39939" name="Picture 5" descr="United_States_1812-12-1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163"/>
            <a:ext cx="91440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0" name="AutoShape 6"/>
          <p:cNvSpPr>
            <a:spLocks noChangeArrowheads="1"/>
          </p:cNvSpPr>
          <p:nvPr/>
        </p:nvSpPr>
        <p:spPr bwMode="auto">
          <a:xfrm>
            <a:off x="152400" y="152400"/>
            <a:ext cx="3810000" cy="2362200"/>
          </a:xfrm>
          <a:prstGeom prst="wedgeRectCallout">
            <a:avLst>
              <a:gd name="adj1" fmla="val 90625"/>
              <a:gd name="adj2" fmla="val 108736"/>
            </a:avLst>
          </a:prstGeom>
          <a:solidFill>
            <a:srgbClr val="CCFFCC"/>
          </a:solidFill>
          <a:ln w="38100">
            <a:solidFill>
              <a:schemeClr val="tx1"/>
            </a:solidFill>
            <a:miter lim="800000"/>
            <a:headEnd/>
            <a:tailEnd/>
          </a:ln>
        </p:spPr>
        <p:txBody>
          <a:bodyPr/>
          <a:lstStyle/>
          <a:p>
            <a:pPr algn="ctr">
              <a:lnSpc>
                <a:spcPct val="80000"/>
              </a:lnSpc>
            </a:pPr>
            <a:r>
              <a:rPr kumimoji="1" lang="en-US" sz="2800" dirty="0">
                <a:solidFill>
                  <a:schemeClr val="bg1"/>
                </a:solidFill>
              </a:rPr>
              <a:t>The end of the War of 1812 unleashed a rush of pioneers into the western territories </a:t>
            </a:r>
          </a:p>
        </p:txBody>
      </p:sp>
      <p:sp>
        <p:nvSpPr>
          <p:cNvPr id="221191" name="AutoShape 7"/>
          <p:cNvSpPr>
            <a:spLocks noChangeArrowheads="1"/>
          </p:cNvSpPr>
          <p:nvPr/>
        </p:nvSpPr>
        <p:spPr bwMode="auto">
          <a:xfrm>
            <a:off x="228600" y="5181600"/>
            <a:ext cx="4876800" cy="1447800"/>
          </a:xfrm>
          <a:prstGeom prst="wedgeRectCallout">
            <a:avLst>
              <a:gd name="adj1" fmla="val 67088"/>
              <a:gd name="adj2" fmla="val -96819"/>
            </a:avLst>
          </a:prstGeom>
          <a:solidFill>
            <a:srgbClr val="CCCCFF"/>
          </a:solidFill>
          <a:ln w="38100">
            <a:solidFill>
              <a:schemeClr val="tx1"/>
            </a:solidFill>
            <a:miter lim="800000"/>
            <a:headEnd/>
            <a:tailEnd/>
          </a:ln>
        </p:spPr>
        <p:txBody>
          <a:bodyPr/>
          <a:lstStyle/>
          <a:p>
            <a:pPr algn="ctr">
              <a:lnSpc>
                <a:spcPct val="80000"/>
              </a:lnSpc>
            </a:pPr>
            <a:r>
              <a:rPr kumimoji="1" lang="en-US" sz="2800">
                <a:solidFill>
                  <a:schemeClr val="bg1"/>
                </a:solidFill>
              </a:rPr>
              <a:t>The 2</a:t>
            </a:r>
            <a:r>
              <a:rPr kumimoji="1" lang="en-US" sz="2800" baseline="30000">
                <a:solidFill>
                  <a:schemeClr val="bg1"/>
                </a:solidFill>
              </a:rPr>
              <a:t>nd</a:t>
            </a:r>
            <a:r>
              <a:rPr kumimoji="1" lang="en-US" sz="2800">
                <a:solidFill>
                  <a:schemeClr val="bg1"/>
                </a:solidFill>
              </a:rPr>
              <a:t> BUS made credit available for farmers to purchase land</a:t>
            </a:r>
          </a:p>
        </p:txBody>
      </p:sp>
      <p:sp>
        <p:nvSpPr>
          <p:cNvPr id="221192" name="AutoShape 8"/>
          <p:cNvSpPr>
            <a:spLocks noChangeArrowheads="1"/>
          </p:cNvSpPr>
          <p:nvPr/>
        </p:nvSpPr>
        <p:spPr bwMode="auto">
          <a:xfrm>
            <a:off x="4267200" y="152400"/>
            <a:ext cx="4724400" cy="2286000"/>
          </a:xfrm>
          <a:prstGeom prst="wedgeRectCallout">
            <a:avLst>
              <a:gd name="adj1" fmla="val -18852"/>
              <a:gd name="adj2" fmla="val 102083"/>
            </a:avLst>
          </a:prstGeom>
          <a:solidFill>
            <a:srgbClr val="FFFF99"/>
          </a:solidFill>
          <a:ln w="38100">
            <a:solidFill>
              <a:schemeClr val="tx1"/>
            </a:solidFill>
            <a:miter lim="800000"/>
            <a:headEnd/>
            <a:tailEnd/>
          </a:ln>
        </p:spPr>
        <p:txBody>
          <a:bodyPr/>
          <a:lstStyle/>
          <a:p>
            <a:pPr algn="ctr">
              <a:lnSpc>
                <a:spcPct val="80000"/>
              </a:lnSpc>
            </a:pPr>
            <a:r>
              <a:rPr kumimoji="1" lang="en-US" sz="2800">
                <a:solidFill>
                  <a:schemeClr val="bg1"/>
                </a:solidFill>
              </a:rPr>
              <a:t>Many settled in the West to escape overpopulation, rising land prices, &amp; worn-out soil in the East</a:t>
            </a:r>
          </a:p>
        </p:txBody>
      </p:sp>
    </p:spTree>
    <p:extLst>
      <p:ext uri="{BB962C8B-B14F-4D97-AF65-F5344CB8AC3E}">
        <p14:creationId xmlns:p14="http://schemas.microsoft.com/office/powerpoint/2010/main" val="2498793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1190"/>
                                        </p:tgtEl>
                                        <p:attrNameLst>
                                          <p:attrName>style.visibility</p:attrName>
                                        </p:attrNameLst>
                                      </p:cBhvr>
                                      <p:to>
                                        <p:strVal val="visible"/>
                                      </p:to>
                                    </p:set>
                                    <p:anim calcmode="lin" valueType="num">
                                      <p:cBhvr>
                                        <p:cTn id="7" dur="500" fill="hold"/>
                                        <p:tgtEl>
                                          <p:spTgt spid="221190"/>
                                        </p:tgtEl>
                                        <p:attrNameLst>
                                          <p:attrName>ppt_w</p:attrName>
                                        </p:attrNameLst>
                                      </p:cBhvr>
                                      <p:tavLst>
                                        <p:tav tm="0">
                                          <p:val>
                                            <p:fltVal val="0"/>
                                          </p:val>
                                        </p:tav>
                                        <p:tav tm="100000">
                                          <p:val>
                                            <p:strVal val="#ppt_w"/>
                                          </p:val>
                                        </p:tav>
                                      </p:tavLst>
                                    </p:anim>
                                    <p:anim calcmode="lin" valueType="num">
                                      <p:cBhvr>
                                        <p:cTn id="8" dur="500" fill="hold"/>
                                        <p:tgtEl>
                                          <p:spTgt spid="221190"/>
                                        </p:tgtEl>
                                        <p:attrNameLst>
                                          <p:attrName>ppt_h</p:attrName>
                                        </p:attrNameLst>
                                      </p:cBhvr>
                                      <p:tavLst>
                                        <p:tav tm="0">
                                          <p:val>
                                            <p:fltVal val="0"/>
                                          </p:val>
                                        </p:tav>
                                        <p:tav tm="100000">
                                          <p:val>
                                            <p:strVal val="#ppt_h"/>
                                          </p:val>
                                        </p:tav>
                                      </p:tavLst>
                                    </p:anim>
                                    <p:animEffect transition="in" filter="fade">
                                      <p:cBhvr>
                                        <p:cTn id="9" dur="500"/>
                                        <p:tgtEl>
                                          <p:spTgt spid="2211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1192"/>
                                        </p:tgtEl>
                                        <p:attrNameLst>
                                          <p:attrName>style.visibility</p:attrName>
                                        </p:attrNameLst>
                                      </p:cBhvr>
                                      <p:to>
                                        <p:strVal val="visible"/>
                                      </p:to>
                                    </p:set>
                                    <p:anim calcmode="lin" valueType="num">
                                      <p:cBhvr>
                                        <p:cTn id="14" dur="500" fill="hold"/>
                                        <p:tgtEl>
                                          <p:spTgt spid="221192"/>
                                        </p:tgtEl>
                                        <p:attrNameLst>
                                          <p:attrName>ppt_w</p:attrName>
                                        </p:attrNameLst>
                                      </p:cBhvr>
                                      <p:tavLst>
                                        <p:tav tm="0">
                                          <p:val>
                                            <p:fltVal val="0"/>
                                          </p:val>
                                        </p:tav>
                                        <p:tav tm="100000">
                                          <p:val>
                                            <p:strVal val="#ppt_w"/>
                                          </p:val>
                                        </p:tav>
                                      </p:tavLst>
                                    </p:anim>
                                    <p:anim calcmode="lin" valueType="num">
                                      <p:cBhvr>
                                        <p:cTn id="15" dur="500" fill="hold"/>
                                        <p:tgtEl>
                                          <p:spTgt spid="221192"/>
                                        </p:tgtEl>
                                        <p:attrNameLst>
                                          <p:attrName>ppt_h</p:attrName>
                                        </p:attrNameLst>
                                      </p:cBhvr>
                                      <p:tavLst>
                                        <p:tav tm="0">
                                          <p:val>
                                            <p:fltVal val="0"/>
                                          </p:val>
                                        </p:tav>
                                        <p:tav tm="100000">
                                          <p:val>
                                            <p:strVal val="#ppt_h"/>
                                          </p:val>
                                        </p:tav>
                                      </p:tavLst>
                                    </p:anim>
                                    <p:animEffect transition="in" filter="fade">
                                      <p:cBhvr>
                                        <p:cTn id="16" dur="500"/>
                                        <p:tgtEl>
                                          <p:spTgt spid="2211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1191"/>
                                        </p:tgtEl>
                                        <p:attrNameLst>
                                          <p:attrName>style.visibility</p:attrName>
                                        </p:attrNameLst>
                                      </p:cBhvr>
                                      <p:to>
                                        <p:strVal val="visible"/>
                                      </p:to>
                                    </p:set>
                                    <p:anim calcmode="lin" valueType="num">
                                      <p:cBhvr>
                                        <p:cTn id="21" dur="500" fill="hold"/>
                                        <p:tgtEl>
                                          <p:spTgt spid="221191"/>
                                        </p:tgtEl>
                                        <p:attrNameLst>
                                          <p:attrName>ppt_w</p:attrName>
                                        </p:attrNameLst>
                                      </p:cBhvr>
                                      <p:tavLst>
                                        <p:tav tm="0">
                                          <p:val>
                                            <p:fltVal val="0"/>
                                          </p:val>
                                        </p:tav>
                                        <p:tav tm="100000">
                                          <p:val>
                                            <p:strVal val="#ppt_w"/>
                                          </p:val>
                                        </p:tav>
                                      </p:tavLst>
                                    </p:anim>
                                    <p:anim calcmode="lin" valueType="num">
                                      <p:cBhvr>
                                        <p:cTn id="22" dur="500" fill="hold"/>
                                        <p:tgtEl>
                                          <p:spTgt spid="221191"/>
                                        </p:tgtEl>
                                        <p:attrNameLst>
                                          <p:attrName>ppt_h</p:attrName>
                                        </p:attrNameLst>
                                      </p:cBhvr>
                                      <p:tavLst>
                                        <p:tav tm="0">
                                          <p:val>
                                            <p:fltVal val="0"/>
                                          </p:val>
                                        </p:tav>
                                        <p:tav tm="100000">
                                          <p:val>
                                            <p:strVal val="#ppt_h"/>
                                          </p:val>
                                        </p:tav>
                                      </p:tavLst>
                                    </p:anim>
                                    <p:animEffect transition="in" filter="fade">
                                      <p:cBhvr>
                                        <p:cTn id="23" dur="500"/>
                                        <p:tgtEl>
                                          <p:spTgt spid="221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animBg="1"/>
      <p:bldP spid="221191" grpId="0" animBg="1"/>
      <p:bldP spid="2211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685800"/>
          </a:xfrm>
          <a:solidFill>
            <a:schemeClr val="bg1"/>
          </a:solidFill>
        </p:spPr>
        <p:txBody>
          <a:bodyPr>
            <a:normAutofit/>
          </a:bodyPr>
          <a:lstStyle/>
          <a:p>
            <a:pPr eaLnBrk="1" fontAlgn="auto" hangingPunct="1">
              <a:spcAft>
                <a:spcPts val="0"/>
              </a:spcAft>
              <a:defRPr/>
            </a:pPr>
            <a:r>
              <a:rPr lang="en-US" sz="3200" dirty="0" smtClean="0">
                <a:ea typeface="+mj-ea"/>
                <a:cs typeface="+mj-cs"/>
              </a:rPr>
              <a:t>Settlement of the Trans-Mississippi</a:t>
            </a:r>
          </a:p>
        </p:txBody>
      </p:sp>
      <p:sp>
        <p:nvSpPr>
          <p:cNvPr id="40962" name="Rectangle 3"/>
          <p:cNvSpPr>
            <a:spLocks noGrp="1" noChangeArrowheads="1"/>
          </p:cNvSpPr>
          <p:nvPr>
            <p:ph idx="1"/>
          </p:nvPr>
        </p:nvSpPr>
        <p:spPr/>
        <p:txBody>
          <a:bodyPr/>
          <a:lstStyle/>
          <a:p>
            <a:pPr eaLnBrk="1" hangingPunct="1"/>
            <a:endParaRPr lang="en-US">
              <a:latin typeface="Book Antiqua" charset="0"/>
            </a:endParaRPr>
          </a:p>
        </p:txBody>
      </p:sp>
      <p:pic>
        <p:nvPicPr>
          <p:cNvPr id="40963" name="Picture 5" descr="United_States_1819-12-1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163"/>
            <a:ext cx="91440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6"/>
          <p:cNvSpPr>
            <a:spLocks noChangeArrowheads="1"/>
          </p:cNvSpPr>
          <p:nvPr/>
        </p:nvSpPr>
        <p:spPr bwMode="auto">
          <a:xfrm>
            <a:off x="381000" y="762000"/>
            <a:ext cx="5334000" cy="1290610"/>
          </a:xfrm>
          <a:prstGeom prst="rect">
            <a:avLst/>
          </a:prstGeom>
          <a:solidFill>
            <a:srgbClr val="CCFFCC"/>
          </a:solidFill>
          <a:ln w="38100">
            <a:solidFill>
              <a:schemeClr val="tx1"/>
            </a:solidFill>
            <a:miter lim="800000"/>
            <a:headEnd/>
            <a:tailEnd/>
          </a:ln>
        </p:spPr>
        <p:txBody>
          <a:bodyPr>
            <a:spAutoFit/>
          </a:bodyPr>
          <a:lstStyle/>
          <a:p>
            <a:pPr algn="ctr">
              <a:lnSpc>
                <a:spcPct val="80000"/>
              </a:lnSpc>
            </a:pPr>
            <a:r>
              <a:rPr kumimoji="1" lang="en-US" sz="3200" dirty="0">
                <a:solidFill>
                  <a:schemeClr val="bg1"/>
                </a:solidFill>
              </a:rPr>
              <a:t>Congress quickly admitted 5 states to the Union:</a:t>
            </a:r>
          </a:p>
        </p:txBody>
      </p:sp>
      <p:sp>
        <p:nvSpPr>
          <p:cNvPr id="222215" name="AutoShape 7"/>
          <p:cNvSpPr>
            <a:spLocks noChangeArrowheads="1"/>
          </p:cNvSpPr>
          <p:nvPr/>
        </p:nvSpPr>
        <p:spPr bwMode="auto">
          <a:xfrm>
            <a:off x="533400" y="4953000"/>
            <a:ext cx="3429000" cy="533400"/>
          </a:xfrm>
          <a:prstGeom prst="wedgeRectCallout">
            <a:avLst>
              <a:gd name="adj1" fmla="val 87176"/>
              <a:gd name="adj2" fmla="val -13097"/>
            </a:avLst>
          </a:prstGeom>
          <a:solidFill>
            <a:srgbClr val="FFFF99"/>
          </a:solidFill>
          <a:ln w="38100">
            <a:solidFill>
              <a:schemeClr val="tx1"/>
            </a:solidFill>
            <a:miter lim="800000"/>
            <a:headEnd/>
            <a:tailEnd/>
          </a:ln>
        </p:spPr>
        <p:txBody>
          <a:bodyPr/>
          <a:lstStyle/>
          <a:p>
            <a:pPr algn="ctr">
              <a:lnSpc>
                <a:spcPct val="80000"/>
              </a:lnSpc>
            </a:pPr>
            <a:r>
              <a:rPr kumimoji="1" lang="en-US" sz="2800">
                <a:solidFill>
                  <a:schemeClr val="bg1"/>
                </a:solidFill>
              </a:rPr>
              <a:t>Louisiana (1812)</a:t>
            </a:r>
          </a:p>
        </p:txBody>
      </p:sp>
      <p:sp>
        <p:nvSpPr>
          <p:cNvPr id="222216" name="AutoShape 8"/>
          <p:cNvSpPr>
            <a:spLocks noChangeArrowheads="1"/>
          </p:cNvSpPr>
          <p:nvPr/>
        </p:nvSpPr>
        <p:spPr bwMode="auto">
          <a:xfrm>
            <a:off x="685800" y="2209800"/>
            <a:ext cx="2971800" cy="533400"/>
          </a:xfrm>
          <a:prstGeom prst="wedgeRectCallout">
            <a:avLst>
              <a:gd name="adj1" fmla="val 133921"/>
              <a:gd name="adj2" fmla="val 106546"/>
            </a:avLst>
          </a:prstGeom>
          <a:solidFill>
            <a:srgbClr val="FFCC99"/>
          </a:solidFill>
          <a:ln w="38100">
            <a:solidFill>
              <a:schemeClr val="tx1"/>
            </a:solidFill>
            <a:miter lim="800000"/>
            <a:headEnd/>
            <a:tailEnd/>
          </a:ln>
        </p:spPr>
        <p:txBody>
          <a:bodyPr/>
          <a:lstStyle/>
          <a:p>
            <a:pPr algn="ctr">
              <a:lnSpc>
                <a:spcPct val="80000"/>
              </a:lnSpc>
            </a:pPr>
            <a:r>
              <a:rPr kumimoji="1" lang="en-US" sz="2800">
                <a:solidFill>
                  <a:schemeClr val="bg1"/>
                </a:solidFill>
              </a:rPr>
              <a:t>Indiana (1816)</a:t>
            </a:r>
          </a:p>
        </p:txBody>
      </p:sp>
      <p:sp>
        <p:nvSpPr>
          <p:cNvPr id="222218" name="AutoShape 10"/>
          <p:cNvSpPr>
            <a:spLocks noChangeArrowheads="1"/>
          </p:cNvSpPr>
          <p:nvPr/>
        </p:nvSpPr>
        <p:spPr bwMode="auto">
          <a:xfrm>
            <a:off x="457200" y="4267200"/>
            <a:ext cx="3657600" cy="533400"/>
          </a:xfrm>
          <a:prstGeom prst="wedgeRectCallout">
            <a:avLst>
              <a:gd name="adj1" fmla="val 91148"/>
              <a:gd name="adj2" fmla="val 25894"/>
            </a:avLst>
          </a:prstGeom>
          <a:solidFill>
            <a:srgbClr val="CCFFFF"/>
          </a:solidFill>
          <a:ln w="38100">
            <a:solidFill>
              <a:schemeClr val="tx1"/>
            </a:solidFill>
            <a:miter lim="800000"/>
            <a:headEnd/>
            <a:tailEnd/>
          </a:ln>
        </p:spPr>
        <p:txBody>
          <a:bodyPr/>
          <a:lstStyle/>
          <a:p>
            <a:pPr algn="ctr">
              <a:lnSpc>
                <a:spcPct val="80000"/>
              </a:lnSpc>
            </a:pPr>
            <a:r>
              <a:rPr kumimoji="1" lang="en-US" sz="2800">
                <a:solidFill>
                  <a:schemeClr val="bg1"/>
                </a:solidFill>
              </a:rPr>
              <a:t>Mississippi (1817)</a:t>
            </a:r>
          </a:p>
        </p:txBody>
      </p:sp>
      <p:sp>
        <p:nvSpPr>
          <p:cNvPr id="222219" name="AutoShape 11"/>
          <p:cNvSpPr>
            <a:spLocks noChangeArrowheads="1"/>
          </p:cNvSpPr>
          <p:nvPr/>
        </p:nvSpPr>
        <p:spPr bwMode="auto">
          <a:xfrm>
            <a:off x="685800" y="2895600"/>
            <a:ext cx="2971800" cy="533400"/>
          </a:xfrm>
          <a:prstGeom prst="wedgeRectCallout">
            <a:avLst>
              <a:gd name="adj1" fmla="val 118806"/>
              <a:gd name="adj2" fmla="val 58037"/>
            </a:avLst>
          </a:prstGeom>
          <a:solidFill>
            <a:srgbClr val="FFCCFF"/>
          </a:solidFill>
          <a:ln w="38100">
            <a:solidFill>
              <a:schemeClr val="tx1"/>
            </a:solidFill>
            <a:miter lim="800000"/>
            <a:headEnd/>
            <a:tailEnd/>
          </a:ln>
        </p:spPr>
        <p:txBody>
          <a:bodyPr/>
          <a:lstStyle/>
          <a:p>
            <a:pPr algn="ctr">
              <a:lnSpc>
                <a:spcPct val="80000"/>
              </a:lnSpc>
            </a:pPr>
            <a:r>
              <a:rPr kumimoji="1" lang="en-US" sz="2800">
                <a:solidFill>
                  <a:schemeClr val="bg1"/>
                </a:solidFill>
              </a:rPr>
              <a:t>Illinois (1818)</a:t>
            </a:r>
          </a:p>
        </p:txBody>
      </p:sp>
      <p:sp>
        <p:nvSpPr>
          <p:cNvPr id="222220" name="AutoShape 12"/>
          <p:cNvSpPr>
            <a:spLocks noChangeArrowheads="1"/>
          </p:cNvSpPr>
          <p:nvPr/>
        </p:nvSpPr>
        <p:spPr bwMode="auto">
          <a:xfrm>
            <a:off x="533400" y="3581400"/>
            <a:ext cx="3429000" cy="533400"/>
          </a:xfrm>
          <a:prstGeom prst="wedgeRectCallout">
            <a:avLst>
              <a:gd name="adj1" fmla="val 115185"/>
              <a:gd name="adj2" fmla="val 113097"/>
            </a:avLst>
          </a:prstGeom>
          <a:solidFill>
            <a:srgbClr val="CCCCFF"/>
          </a:solidFill>
          <a:ln w="38100">
            <a:solidFill>
              <a:schemeClr val="tx1"/>
            </a:solidFill>
            <a:miter lim="800000"/>
            <a:headEnd/>
            <a:tailEnd/>
          </a:ln>
        </p:spPr>
        <p:txBody>
          <a:bodyPr/>
          <a:lstStyle/>
          <a:p>
            <a:pPr algn="ctr">
              <a:lnSpc>
                <a:spcPct val="80000"/>
              </a:lnSpc>
            </a:pPr>
            <a:r>
              <a:rPr kumimoji="1" lang="en-US" sz="2800">
                <a:solidFill>
                  <a:schemeClr val="bg1"/>
                </a:solidFill>
              </a:rPr>
              <a:t>Alabama (1819)</a:t>
            </a:r>
          </a:p>
        </p:txBody>
      </p:sp>
      <p:sp>
        <p:nvSpPr>
          <p:cNvPr id="222221" name="Rectangle 13"/>
          <p:cNvSpPr>
            <a:spLocks noChangeArrowheads="1"/>
          </p:cNvSpPr>
          <p:nvPr/>
        </p:nvSpPr>
        <p:spPr bwMode="auto">
          <a:xfrm>
            <a:off x="152400" y="209550"/>
            <a:ext cx="8839200" cy="796115"/>
          </a:xfrm>
          <a:prstGeom prst="rect">
            <a:avLst/>
          </a:prstGeom>
          <a:solidFill>
            <a:srgbClr val="CCFFFF"/>
          </a:solidFill>
          <a:ln w="38100">
            <a:solidFill>
              <a:schemeClr val="tx1"/>
            </a:solidFill>
            <a:miter lim="800000"/>
            <a:headEnd/>
            <a:tailEnd/>
          </a:ln>
        </p:spPr>
        <p:txBody>
          <a:bodyPr>
            <a:spAutoFit/>
          </a:bodyPr>
          <a:lstStyle/>
          <a:p>
            <a:pPr algn="ctr">
              <a:lnSpc>
                <a:spcPct val="80000"/>
              </a:lnSpc>
              <a:spcBef>
                <a:spcPct val="20000"/>
              </a:spcBef>
              <a:buSzPct val="90000"/>
              <a:buFont typeface="Arial" charset="0"/>
              <a:buNone/>
            </a:pPr>
            <a:r>
              <a:rPr kumimoji="1" lang="en-US" sz="2800">
                <a:solidFill>
                  <a:schemeClr val="bg1"/>
                </a:solidFill>
              </a:rPr>
              <a:t>By 1810, 1/7</a:t>
            </a:r>
            <a:r>
              <a:rPr kumimoji="1" lang="en-US" sz="2800" baseline="30000">
                <a:solidFill>
                  <a:schemeClr val="bg1"/>
                </a:solidFill>
              </a:rPr>
              <a:t>th</a:t>
            </a:r>
            <a:r>
              <a:rPr kumimoji="1" lang="en-US" sz="2800">
                <a:solidFill>
                  <a:schemeClr val="bg1"/>
                </a:solidFill>
              </a:rPr>
              <a:t> of the U.S. population lived in the West; By 1840 over 1/3</a:t>
            </a:r>
            <a:r>
              <a:rPr kumimoji="1" lang="en-US" sz="2800" baseline="30000">
                <a:solidFill>
                  <a:schemeClr val="bg1"/>
                </a:solidFill>
              </a:rPr>
              <a:t>rd</a:t>
            </a:r>
            <a:r>
              <a:rPr kumimoji="1" lang="en-US" sz="2800">
                <a:solidFill>
                  <a:schemeClr val="bg1"/>
                </a:solidFill>
              </a:rPr>
              <a:t> lived in the West</a:t>
            </a:r>
          </a:p>
        </p:txBody>
      </p:sp>
    </p:spTree>
    <p:extLst>
      <p:ext uri="{BB962C8B-B14F-4D97-AF65-F5344CB8AC3E}">
        <p14:creationId xmlns:p14="http://schemas.microsoft.com/office/powerpoint/2010/main" val="1867565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2215"/>
                                        </p:tgtEl>
                                        <p:attrNameLst>
                                          <p:attrName>style.visibility</p:attrName>
                                        </p:attrNameLst>
                                      </p:cBhvr>
                                      <p:to>
                                        <p:strVal val="visible"/>
                                      </p:to>
                                    </p:set>
                                    <p:anim calcmode="lin" valueType="num">
                                      <p:cBhvr>
                                        <p:cTn id="7" dur="500" fill="hold"/>
                                        <p:tgtEl>
                                          <p:spTgt spid="222215"/>
                                        </p:tgtEl>
                                        <p:attrNameLst>
                                          <p:attrName>ppt_w</p:attrName>
                                        </p:attrNameLst>
                                      </p:cBhvr>
                                      <p:tavLst>
                                        <p:tav tm="0">
                                          <p:val>
                                            <p:fltVal val="0"/>
                                          </p:val>
                                        </p:tav>
                                        <p:tav tm="100000">
                                          <p:val>
                                            <p:strVal val="#ppt_w"/>
                                          </p:val>
                                        </p:tav>
                                      </p:tavLst>
                                    </p:anim>
                                    <p:anim calcmode="lin" valueType="num">
                                      <p:cBhvr>
                                        <p:cTn id="8" dur="500" fill="hold"/>
                                        <p:tgtEl>
                                          <p:spTgt spid="222215"/>
                                        </p:tgtEl>
                                        <p:attrNameLst>
                                          <p:attrName>ppt_h</p:attrName>
                                        </p:attrNameLst>
                                      </p:cBhvr>
                                      <p:tavLst>
                                        <p:tav tm="0">
                                          <p:val>
                                            <p:fltVal val="0"/>
                                          </p:val>
                                        </p:tav>
                                        <p:tav tm="100000">
                                          <p:val>
                                            <p:strVal val="#ppt_h"/>
                                          </p:val>
                                        </p:tav>
                                      </p:tavLst>
                                    </p:anim>
                                    <p:animEffect transition="in" filter="fade">
                                      <p:cBhvr>
                                        <p:cTn id="9" dur="500"/>
                                        <p:tgtEl>
                                          <p:spTgt spid="22221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22216"/>
                                        </p:tgtEl>
                                        <p:attrNameLst>
                                          <p:attrName>style.visibility</p:attrName>
                                        </p:attrNameLst>
                                      </p:cBhvr>
                                      <p:to>
                                        <p:strVal val="visible"/>
                                      </p:to>
                                    </p:set>
                                    <p:anim calcmode="lin" valueType="num">
                                      <p:cBhvr>
                                        <p:cTn id="13" dur="500" fill="hold"/>
                                        <p:tgtEl>
                                          <p:spTgt spid="222216"/>
                                        </p:tgtEl>
                                        <p:attrNameLst>
                                          <p:attrName>ppt_w</p:attrName>
                                        </p:attrNameLst>
                                      </p:cBhvr>
                                      <p:tavLst>
                                        <p:tav tm="0">
                                          <p:val>
                                            <p:fltVal val="0"/>
                                          </p:val>
                                        </p:tav>
                                        <p:tav tm="100000">
                                          <p:val>
                                            <p:strVal val="#ppt_w"/>
                                          </p:val>
                                        </p:tav>
                                      </p:tavLst>
                                    </p:anim>
                                    <p:anim calcmode="lin" valueType="num">
                                      <p:cBhvr>
                                        <p:cTn id="14" dur="500" fill="hold"/>
                                        <p:tgtEl>
                                          <p:spTgt spid="222216"/>
                                        </p:tgtEl>
                                        <p:attrNameLst>
                                          <p:attrName>ppt_h</p:attrName>
                                        </p:attrNameLst>
                                      </p:cBhvr>
                                      <p:tavLst>
                                        <p:tav tm="0">
                                          <p:val>
                                            <p:fltVal val="0"/>
                                          </p:val>
                                        </p:tav>
                                        <p:tav tm="100000">
                                          <p:val>
                                            <p:strVal val="#ppt_h"/>
                                          </p:val>
                                        </p:tav>
                                      </p:tavLst>
                                    </p:anim>
                                    <p:animEffect transition="in" filter="fade">
                                      <p:cBhvr>
                                        <p:cTn id="15" dur="500"/>
                                        <p:tgtEl>
                                          <p:spTgt spid="222216"/>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22218"/>
                                        </p:tgtEl>
                                        <p:attrNameLst>
                                          <p:attrName>style.visibility</p:attrName>
                                        </p:attrNameLst>
                                      </p:cBhvr>
                                      <p:to>
                                        <p:strVal val="visible"/>
                                      </p:to>
                                    </p:set>
                                    <p:anim calcmode="lin" valueType="num">
                                      <p:cBhvr>
                                        <p:cTn id="19" dur="500" fill="hold"/>
                                        <p:tgtEl>
                                          <p:spTgt spid="222218"/>
                                        </p:tgtEl>
                                        <p:attrNameLst>
                                          <p:attrName>ppt_w</p:attrName>
                                        </p:attrNameLst>
                                      </p:cBhvr>
                                      <p:tavLst>
                                        <p:tav tm="0">
                                          <p:val>
                                            <p:fltVal val="0"/>
                                          </p:val>
                                        </p:tav>
                                        <p:tav tm="100000">
                                          <p:val>
                                            <p:strVal val="#ppt_w"/>
                                          </p:val>
                                        </p:tav>
                                      </p:tavLst>
                                    </p:anim>
                                    <p:anim calcmode="lin" valueType="num">
                                      <p:cBhvr>
                                        <p:cTn id="20" dur="500" fill="hold"/>
                                        <p:tgtEl>
                                          <p:spTgt spid="222218"/>
                                        </p:tgtEl>
                                        <p:attrNameLst>
                                          <p:attrName>ppt_h</p:attrName>
                                        </p:attrNameLst>
                                      </p:cBhvr>
                                      <p:tavLst>
                                        <p:tav tm="0">
                                          <p:val>
                                            <p:fltVal val="0"/>
                                          </p:val>
                                        </p:tav>
                                        <p:tav tm="100000">
                                          <p:val>
                                            <p:strVal val="#ppt_h"/>
                                          </p:val>
                                        </p:tav>
                                      </p:tavLst>
                                    </p:anim>
                                    <p:animEffect transition="in" filter="fade">
                                      <p:cBhvr>
                                        <p:cTn id="21" dur="500"/>
                                        <p:tgtEl>
                                          <p:spTgt spid="222218"/>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22219"/>
                                        </p:tgtEl>
                                        <p:attrNameLst>
                                          <p:attrName>style.visibility</p:attrName>
                                        </p:attrNameLst>
                                      </p:cBhvr>
                                      <p:to>
                                        <p:strVal val="visible"/>
                                      </p:to>
                                    </p:set>
                                    <p:anim calcmode="lin" valueType="num">
                                      <p:cBhvr>
                                        <p:cTn id="25" dur="500" fill="hold"/>
                                        <p:tgtEl>
                                          <p:spTgt spid="222219"/>
                                        </p:tgtEl>
                                        <p:attrNameLst>
                                          <p:attrName>ppt_w</p:attrName>
                                        </p:attrNameLst>
                                      </p:cBhvr>
                                      <p:tavLst>
                                        <p:tav tm="0">
                                          <p:val>
                                            <p:fltVal val="0"/>
                                          </p:val>
                                        </p:tav>
                                        <p:tav tm="100000">
                                          <p:val>
                                            <p:strVal val="#ppt_w"/>
                                          </p:val>
                                        </p:tav>
                                      </p:tavLst>
                                    </p:anim>
                                    <p:anim calcmode="lin" valueType="num">
                                      <p:cBhvr>
                                        <p:cTn id="26" dur="500" fill="hold"/>
                                        <p:tgtEl>
                                          <p:spTgt spid="222219"/>
                                        </p:tgtEl>
                                        <p:attrNameLst>
                                          <p:attrName>ppt_h</p:attrName>
                                        </p:attrNameLst>
                                      </p:cBhvr>
                                      <p:tavLst>
                                        <p:tav tm="0">
                                          <p:val>
                                            <p:fltVal val="0"/>
                                          </p:val>
                                        </p:tav>
                                        <p:tav tm="100000">
                                          <p:val>
                                            <p:strVal val="#ppt_h"/>
                                          </p:val>
                                        </p:tav>
                                      </p:tavLst>
                                    </p:anim>
                                    <p:animEffect transition="in" filter="fade">
                                      <p:cBhvr>
                                        <p:cTn id="27" dur="500"/>
                                        <p:tgtEl>
                                          <p:spTgt spid="222219"/>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22220"/>
                                        </p:tgtEl>
                                        <p:attrNameLst>
                                          <p:attrName>style.visibility</p:attrName>
                                        </p:attrNameLst>
                                      </p:cBhvr>
                                      <p:to>
                                        <p:strVal val="visible"/>
                                      </p:to>
                                    </p:set>
                                    <p:anim calcmode="lin" valueType="num">
                                      <p:cBhvr>
                                        <p:cTn id="31" dur="500" fill="hold"/>
                                        <p:tgtEl>
                                          <p:spTgt spid="222220"/>
                                        </p:tgtEl>
                                        <p:attrNameLst>
                                          <p:attrName>ppt_w</p:attrName>
                                        </p:attrNameLst>
                                      </p:cBhvr>
                                      <p:tavLst>
                                        <p:tav tm="0">
                                          <p:val>
                                            <p:fltVal val="0"/>
                                          </p:val>
                                        </p:tav>
                                        <p:tav tm="100000">
                                          <p:val>
                                            <p:strVal val="#ppt_w"/>
                                          </p:val>
                                        </p:tav>
                                      </p:tavLst>
                                    </p:anim>
                                    <p:anim calcmode="lin" valueType="num">
                                      <p:cBhvr>
                                        <p:cTn id="32" dur="500" fill="hold"/>
                                        <p:tgtEl>
                                          <p:spTgt spid="222220"/>
                                        </p:tgtEl>
                                        <p:attrNameLst>
                                          <p:attrName>ppt_h</p:attrName>
                                        </p:attrNameLst>
                                      </p:cBhvr>
                                      <p:tavLst>
                                        <p:tav tm="0">
                                          <p:val>
                                            <p:fltVal val="0"/>
                                          </p:val>
                                        </p:tav>
                                        <p:tav tm="100000">
                                          <p:val>
                                            <p:strVal val="#ppt_h"/>
                                          </p:val>
                                        </p:tav>
                                      </p:tavLst>
                                    </p:anim>
                                    <p:animEffect transition="in" filter="fade">
                                      <p:cBhvr>
                                        <p:cTn id="33" dur="500"/>
                                        <p:tgtEl>
                                          <p:spTgt spid="2222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22221"/>
                                        </p:tgtEl>
                                        <p:attrNameLst>
                                          <p:attrName>style.visibility</p:attrName>
                                        </p:attrNameLst>
                                      </p:cBhvr>
                                      <p:to>
                                        <p:strVal val="visible"/>
                                      </p:to>
                                    </p:set>
                                    <p:anim calcmode="lin" valueType="num">
                                      <p:cBhvr>
                                        <p:cTn id="38" dur="500" fill="hold"/>
                                        <p:tgtEl>
                                          <p:spTgt spid="222221"/>
                                        </p:tgtEl>
                                        <p:attrNameLst>
                                          <p:attrName>ppt_w</p:attrName>
                                        </p:attrNameLst>
                                      </p:cBhvr>
                                      <p:tavLst>
                                        <p:tav tm="0">
                                          <p:val>
                                            <p:fltVal val="0"/>
                                          </p:val>
                                        </p:tav>
                                        <p:tav tm="100000">
                                          <p:val>
                                            <p:strVal val="#ppt_w"/>
                                          </p:val>
                                        </p:tav>
                                      </p:tavLst>
                                    </p:anim>
                                    <p:anim calcmode="lin" valueType="num">
                                      <p:cBhvr>
                                        <p:cTn id="39" dur="500" fill="hold"/>
                                        <p:tgtEl>
                                          <p:spTgt spid="222221"/>
                                        </p:tgtEl>
                                        <p:attrNameLst>
                                          <p:attrName>ppt_h</p:attrName>
                                        </p:attrNameLst>
                                      </p:cBhvr>
                                      <p:tavLst>
                                        <p:tav tm="0">
                                          <p:val>
                                            <p:fltVal val="0"/>
                                          </p:val>
                                        </p:tav>
                                        <p:tav tm="100000">
                                          <p:val>
                                            <p:strVal val="#ppt_h"/>
                                          </p:val>
                                        </p:tav>
                                      </p:tavLst>
                                    </p:anim>
                                    <p:animEffect transition="in" filter="fade">
                                      <p:cBhvr>
                                        <p:cTn id="40" dur="500"/>
                                        <p:tgtEl>
                                          <p:spTgt spid="222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5" grpId="0" animBg="1"/>
      <p:bldP spid="222216" grpId="0" animBg="1"/>
      <p:bldP spid="222218" grpId="0" animBg="1"/>
      <p:bldP spid="222219" grpId="0" animBg="1"/>
      <p:bldP spid="222220" grpId="0" animBg="1"/>
      <p:bldP spid="2222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681" y="0"/>
            <a:ext cx="8515519" cy="914400"/>
          </a:xfrm>
        </p:spPr>
        <p:txBody>
          <a:bodyPr/>
          <a:lstStyle/>
          <a:p>
            <a:pPr eaLnBrk="1" fontAlgn="auto" hangingPunct="1">
              <a:spcAft>
                <a:spcPts val="0"/>
              </a:spcAft>
              <a:defRPr/>
            </a:pPr>
            <a:r>
              <a:rPr lang="en-US" dirty="0" smtClean="0">
                <a:ea typeface="+mj-ea"/>
                <a:cs typeface="+mj-cs"/>
              </a:rPr>
              <a:t>Sectional Disputes </a:t>
            </a:r>
          </a:p>
        </p:txBody>
      </p:sp>
      <p:sp>
        <p:nvSpPr>
          <p:cNvPr id="23555" name="Rectangle 3"/>
          <p:cNvSpPr>
            <a:spLocks noGrp="1" noChangeArrowheads="1"/>
          </p:cNvSpPr>
          <p:nvPr>
            <p:ph idx="1"/>
          </p:nvPr>
        </p:nvSpPr>
        <p:spPr>
          <a:xfrm>
            <a:off x="0" y="1145594"/>
            <a:ext cx="9144000" cy="5712406"/>
          </a:xfrm>
        </p:spPr>
        <p:txBody>
          <a:bodyPr>
            <a:normAutofit/>
          </a:bodyPr>
          <a:lstStyle/>
          <a:p>
            <a:pPr marL="137160" indent="0" eaLnBrk="1" fontAlgn="auto" hangingPunct="1">
              <a:lnSpc>
                <a:spcPct val="90000"/>
              </a:lnSpc>
              <a:spcAft>
                <a:spcPts val="0"/>
              </a:spcAft>
              <a:buClr>
                <a:schemeClr val="tx1">
                  <a:shade val="95000"/>
                </a:schemeClr>
              </a:buClr>
              <a:buNone/>
              <a:defRPr/>
            </a:pPr>
            <a:r>
              <a:rPr lang="en-US" sz="4000" dirty="0" smtClean="0">
                <a:ea typeface="+mn-ea"/>
                <a:cs typeface="+mn-cs"/>
              </a:rPr>
              <a:t>The Era of Good Feelings started with a wave of national unity, but sectional disputes between the North &amp; South emerged &amp; would dominate politics for next 40 years</a:t>
            </a:r>
          </a:p>
          <a:p>
            <a:pPr marL="868680" lvl="1" indent="-283464" eaLnBrk="1" fontAlgn="auto" hangingPunct="1">
              <a:lnSpc>
                <a:spcPct val="90000"/>
              </a:lnSpc>
              <a:spcAft>
                <a:spcPts val="0"/>
              </a:spcAft>
              <a:buFont typeface="Wingdings 2"/>
              <a:buChar char=""/>
              <a:defRPr/>
            </a:pPr>
            <a:r>
              <a:rPr lang="en-US" sz="3600" dirty="0" smtClean="0">
                <a:ea typeface="+mn-ea"/>
              </a:rPr>
              <a:t>Disagreed over the use of protective tariffs, especially when cotton prices fell in 1820s</a:t>
            </a:r>
          </a:p>
          <a:p>
            <a:pPr marL="868680" lvl="1" indent="-283464" eaLnBrk="1" fontAlgn="auto" hangingPunct="1">
              <a:lnSpc>
                <a:spcPct val="90000"/>
              </a:lnSpc>
              <a:spcAft>
                <a:spcPts val="0"/>
              </a:spcAft>
              <a:buFont typeface="Wingdings 2"/>
              <a:buChar char=""/>
              <a:defRPr/>
            </a:pPr>
            <a:r>
              <a:rPr lang="en-US" sz="3600" dirty="0" smtClean="0">
                <a:ea typeface="+mn-ea"/>
              </a:rPr>
              <a:t>Disagreed over slavery in the western territories &amp; states</a:t>
            </a:r>
          </a:p>
        </p:txBody>
      </p:sp>
    </p:spTree>
    <p:extLst>
      <p:ext uri="{BB962C8B-B14F-4D97-AF65-F5344CB8AC3E}">
        <p14:creationId xmlns:p14="http://schemas.microsoft.com/office/powerpoint/2010/main" val="7084943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4"/>
          <p:cNvSpPr>
            <a:spLocks noGrp="1" noChangeArrowheads="1"/>
          </p:cNvSpPr>
          <p:nvPr>
            <p:ph type="title"/>
          </p:nvPr>
        </p:nvSpPr>
        <p:spPr>
          <a:xfrm>
            <a:off x="0" y="0"/>
            <a:ext cx="9144000" cy="914400"/>
          </a:xfrm>
        </p:spPr>
        <p:txBody>
          <a:bodyPr lIns="90488" tIns="44450" rIns="90488" bIns="44450"/>
          <a:lstStyle/>
          <a:p>
            <a:pPr eaLnBrk="1" fontAlgn="auto" hangingPunct="1">
              <a:spcAft>
                <a:spcPts val="0"/>
              </a:spcAft>
              <a:defRPr/>
            </a:pPr>
            <a:r>
              <a:rPr lang="en-US" u="sng" dirty="0" smtClean="0">
                <a:ea typeface="+mj-ea"/>
                <a:cs typeface="+mj-cs"/>
              </a:rPr>
              <a:t>Missouri Compromise</a:t>
            </a:r>
          </a:p>
        </p:txBody>
      </p:sp>
      <p:sp>
        <p:nvSpPr>
          <p:cNvPr id="43012" name="Rectangle 5"/>
          <p:cNvSpPr>
            <a:spLocks noGrp="1" noChangeArrowheads="1"/>
          </p:cNvSpPr>
          <p:nvPr>
            <p:ph idx="1"/>
          </p:nvPr>
        </p:nvSpPr>
        <p:spPr>
          <a:xfrm>
            <a:off x="0" y="838200"/>
            <a:ext cx="9144000" cy="6019800"/>
          </a:xfrm>
        </p:spPr>
        <p:txBody>
          <a:bodyPr lIns="90488" tIns="44450" rIns="90488" bIns="44450"/>
          <a:lstStyle/>
          <a:p>
            <a:pPr eaLnBrk="1" hangingPunct="1">
              <a:lnSpc>
                <a:spcPct val="85000"/>
              </a:lnSpc>
              <a:spcBef>
                <a:spcPct val="15000"/>
              </a:spcBef>
            </a:pPr>
            <a:r>
              <a:rPr lang="en-US" sz="4000" dirty="0">
                <a:latin typeface="Rockwell"/>
                <a:cs typeface="Rockwell"/>
              </a:rPr>
              <a:t>In 1817, Missouri applied for statehood as a slave state &amp; revealed U.S. sectional rivalries:</a:t>
            </a:r>
          </a:p>
          <a:p>
            <a:pPr lvl="1" eaLnBrk="1" hangingPunct="1">
              <a:lnSpc>
                <a:spcPct val="85000"/>
              </a:lnSpc>
              <a:spcBef>
                <a:spcPct val="15000"/>
              </a:spcBef>
            </a:pPr>
            <a:r>
              <a:rPr lang="en-US" sz="3600" dirty="0">
                <a:latin typeface="Rockwell"/>
                <a:cs typeface="Rockwell"/>
              </a:rPr>
              <a:t>North resented Southern control of presidency &amp; its 3/5-inflated representation in House of Reps</a:t>
            </a:r>
          </a:p>
          <a:p>
            <a:pPr lvl="1" eaLnBrk="1" hangingPunct="1">
              <a:lnSpc>
                <a:spcPct val="85000"/>
              </a:lnSpc>
              <a:spcBef>
                <a:spcPct val="15000"/>
              </a:spcBef>
            </a:pPr>
            <a:r>
              <a:rPr lang="en-US" sz="3600" dirty="0">
                <a:latin typeface="Rockwell"/>
                <a:cs typeface="Rockwell"/>
              </a:rPr>
              <a:t>South feared a Northern conspiracy to end all slavery</a:t>
            </a:r>
          </a:p>
          <a:p>
            <a:pPr lvl="1" eaLnBrk="1" hangingPunct="1">
              <a:lnSpc>
                <a:spcPct val="85000"/>
              </a:lnSpc>
              <a:spcBef>
                <a:spcPct val="15000"/>
              </a:spcBef>
            </a:pPr>
            <a:r>
              <a:rPr lang="en-US" sz="3600" dirty="0">
                <a:latin typeface="Rockwell"/>
                <a:cs typeface="Rockwell"/>
              </a:rPr>
              <a:t>Equality had been maintained by alternating admission of </a:t>
            </a:r>
            <a:r>
              <a:rPr lang="ja-JP" altLang="en-US" sz="3600" dirty="0">
                <a:latin typeface="Rockwell"/>
                <a:cs typeface="Rockwell"/>
              </a:rPr>
              <a:t>“</a:t>
            </a:r>
            <a:r>
              <a:rPr lang="en-US" altLang="ja-JP" sz="3600" dirty="0">
                <a:latin typeface="Rockwell"/>
                <a:cs typeface="Rockwell"/>
              </a:rPr>
              <a:t>free</a:t>
            </a:r>
            <a:r>
              <a:rPr lang="ja-JP" altLang="en-US" sz="3600" dirty="0">
                <a:latin typeface="Rockwell"/>
                <a:cs typeface="Rockwell"/>
              </a:rPr>
              <a:t>”</a:t>
            </a:r>
            <a:r>
              <a:rPr lang="en-US" altLang="ja-JP" sz="3600" dirty="0">
                <a:latin typeface="Rockwell"/>
                <a:cs typeface="Rockwell"/>
              </a:rPr>
              <a:t> &amp; </a:t>
            </a:r>
            <a:r>
              <a:rPr lang="ja-JP" altLang="en-US" sz="3600" dirty="0">
                <a:latin typeface="Rockwell"/>
                <a:cs typeface="Rockwell"/>
              </a:rPr>
              <a:t>“</a:t>
            </a:r>
            <a:r>
              <a:rPr lang="en-US" altLang="ja-JP" sz="3600" dirty="0">
                <a:latin typeface="Rockwell"/>
                <a:cs typeface="Rockwell"/>
              </a:rPr>
              <a:t>slave</a:t>
            </a:r>
            <a:r>
              <a:rPr lang="ja-JP" altLang="en-US" sz="3600" dirty="0">
                <a:latin typeface="Rockwell"/>
                <a:cs typeface="Rockwell"/>
              </a:rPr>
              <a:t>”</a:t>
            </a:r>
            <a:r>
              <a:rPr lang="en-US" altLang="ja-JP" sz="3600" dirty="0">
                <a:latin typeface="Rockwell"/>
                <a:cs typeface="Rockwell"/>
              </a:rPr>
              <a:t> states added to the US</a:t>
            </a:r>
            <a:endParaRPr lang="en-US" sz="3600" dirty="0">
              <a:latin typeface="Rockwell"/>
              <a:cs typeface="Rockwell"/>
            </a:endParaRPr>
          </a:p>
        </p:txBody>
      </p:sp>
      <p:sp>
        <p:nvSpPr>
          <p:cNvPr id="8" name="AutoShape 6"/>
          <p:cNvSpPr>
            <a:spLocks noChangeArrowheads="1"/>
          </p:cNvSpPr>
          <p:nvPr/>
        </p:nvSpPr>
        <p:spPr bwMode="auto">
          <a:xfrm>
            <a:off x="304800" y="228600"/>
            <a:ext cx="8839200" cy="1066800"/>
          </a:xfrm>
          <a:prstGeom prst="wedgeRectCallout">
            <a:avLst>
              <a:gd name="adj1" fmla="val 22667"/>
              <a:gd name="adj2" fmla="val 223662"/>
            </a:avLst>
          </a:prstGeom>
          <a:solidFill>
            <a:srgbClr val="CCFFFF"/>
          </a:solidFill>
          <a:ln w="38100">
            <a:solidFill>
              <a:schemeClr val="tx1"/>
            </a:solidFill>
            <a:miter lim="800000"/>
            <a:headEnd/>
            <a:tailEnd/>
          </a:ln>
        </p:spPr>
        <p:txBody>
          <a:bodyPr/>
          <a:lstStyle/>
          <a:p>
            <a:pPr algn="ctr">
              <a:lnSpc>
                <a:spcPct val="80000"/>
              </a:lnSpc>
              <a:spcBef>
                <a:spcPct val="10000"/>
              </a:spcBef>
            </a:pPr>
            <a:r>
              <a:rPr kumimoji="1" lang="en-US" sz="2800" dirty="0">
                <a:solidFill>
                  <a:schemeClr val="bg1"/>
                </a:solidFill>
              </a:rPr>
              <a:t>Population was growing more rapidly in North, so House of Reps favored Northerners</a:t>
            </a:r>
          </a:p>
        </p:txBody>
      </p:sp>
      <p:sp>
        <p:nvSpPr>
          <p:cNvPr id="9" name="AutoShape 7"/>
          <p:cNvSpPr>
            <a:spLocks noChangeArrowheads="1"/>
          </p:cNvSpPr>
          <p:nvPr/>
        </p:nvSpPr>
        <p:spPr bwMode="auto">
          <a:xfrm>
            <a:off x="1295400" y="1828800"/>
            <a:ext cx="7620000" cy="1447800"/>
          </a:xfrm>
          <a:prstGeom prst="wedgeRectCallout">
            <a:avLst>
              <a:gd name="adj1" fmla="val 20273"/>
              <a:gd name="adj2" fmla="val 149671"/>
            </a:avLst>
          </a:prstGeom>
          <a:solidFill>
            <a:srgbClr val="FFCC99"/>
          </a:solidFill>
          <a:ln w="38100">
            <a:solidFill>
              <a:schemeClr val="tx1"/>
            </a:solidFill>
            <a:miter lim="800000"/>
            <a:headEnd/>
            <a:tailEnd/>
          </a:ln>
        </p:spPr>
        <p:txBody>
          <a:bodyPr/>
          <a:lstStyle/>
          <a:p>
            <a:pPr algn="ctr">
              <a:lnSpc>
                <a:spcPct val="80000"/>
              </a:lnSpc>
              <a:spcBef>
                <a:spcPct val="10000"/>
              </a:spcBef>
            </a:pPr>
            <a:r>
              <a:rPr kumimoji="1" lang="en-US" sz="2800" dirty="0">
                <a:solidFill>
                  <a:schemeClr val="bg1"/>
                </a:solidFill>
              </a:rPr>
              <a:t>NY rep Tallmadge wanted Missouri only if its state constitution provided for the gradual elimination of slavery</a:t>
            </a:r>
          </a:p>
        </p:txBody>
      </p:sp>
    </p:spTree>
    <p:extLst>
      <p:ext uri="{BB962C8B-B14F-4D97-AF65-F5344CB8AC3E}">
        <p14:creationId xmlns:p14="http://schemas.microsoft.com/office/powerpoint/2010/main" val="270255121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838200"/>
          </a:xfrm>
          <a:solidFill>
            <a:srgbClr val="FFCCFF"/>
          </a:solidFill>
          <a:ln w="38100">
            <a:solidFill>
              <a:schemeClr val="tx1"/>
            </a:solidFill>
          </a:ln>
        </p:spPr>
        <p:txBody>
          <a:bodyPr>
            <a:normAutofit fontScale="90000"/>
          </a:bodyPr>
          <a:lstStyle/>
          <a:p>
            <a:pPr eaLnBrk="1" fontAlgn="auto" hangingPunct="1">
              <a:spcAft>
                <a:spcPts val="0"/>
              </a:spcAft>
              <a:defRPr/>
            </a:pPr>
            <a:r>
              <a:rPr lang="en-US" dirty="0" smtClean="0">
                <a:solidFill>
                  <a:schemeClr val="bg1"/>
                </a:solidFill>
                <a:ea typeface="+mj-ea"/>
                <a:cs typeface="+mj-cs"/>
              </a:rPr>
              <a:t>Missouri Compromise, 1820-1821</a:t>
            </a:r>
          </a:p>
        </p:txBody>
      </p:sp>
      <p:pic>
        <p:nvPicPr>
          <p:cNvPr id="48130" name="Picture 9" descr="map-Missouri Compromise"/>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4167" b="4984"/>
          <a:stretch>
            <a:fillRect/>
          </a:stretch>
        </p:blipFill>
        <p:spPr bwMode="auto">
          <a:xfrm>
            <a:off x="0" y="793750"/>
            <a:ext cx="9144000" cy="606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5594" name="Oval 10"/>
          <p:cNvSpPr>
            <a:spLocks noChangeArrowheads="1"/>
          </p:cNvSpPr>
          <p:nvPr/>
        </p:nvSpPr>
        <p:spPr bwMode="auto">
          <a:xfrm>
            <a:off x="4572000" y="3200400"/>
            <a:ext cx="1219200" cy="12192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595" name="Oval 11"/>
          <p:cNvSpPr>
            <a:spLocks noChangeArrowheads="1"/>
          </p:cNvSpPr>
          <p:nvPr/>
        </p:nvSpPr>
        <p:spPr bwMode="auto">
          <a:xfrm>
            <a:off x="8077200" y="990600"/>
            <a:ext cx="762000" cy="12192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468543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5594"/>
                                        </p:tgtEl>
                                        <p:attrNameLst>
                                          <p:attrName>style.visibility</p:attrName>
                                        </p:attrNameLst>
                                      </p:cBhvr>
                                      <p:to>
                                        <p:strVal val="visible"/>
                                      </p:to>
                                    </p:set>
                                    <p:anim calcmode="lin" valueType="num">
                                      <p:cBhvr>
                                        <p:cTn id="7" dur="500" fill="hold"/>
                                        <p:tgtEl>
                                          <p:spTgt spid="195594"/>
                                        </p:tgtEl>
                                        <p:attrNameLst>
                                          <p:attrName>ppt_w</p:attrName>
                                        </p:attrNameLst>
                                      </p:cBhvr>
                                      <p:tavLst>
                                        <p:tav tm="0">
                                          <p:val>
                                            <p:fltVal val="0"/>
                                          </p:val>
                                        </p:tav>
                                        <p:tav tm="100000">
                                          <p:val>
                                            <p:strVal val="#ppt_w"/>
                                          </p:val>
                                        </p:tav>
                                      </p:tavLst>
                                    </p:anim>
                                    <p:anim calcmode="lin" valueType="num">
                                      <p:cBhvr>
                                        <p:cTn id="8" dur="500" fill="hold"/>
                                        <p:tgtEl>
                                          <p:spTgt spid="195594"/>
                                        </p:tgtEl>
                                        <p:attrNameLst>
                                          <p:attrName>ppt_h</p:attrName>
                                        </p:attrNameLst>
                                      </p:cBhvr>
                                      <p:tavLst>
                                        <p:tav tm="0">
                                          <p:val>
                                            <p:fltVal val="0"/>
                                          </p:val>
                                        </p:tav>
                                        <p:tav tm="100000">
                                          <p:val>
                                            <p:strVal val="#ppt_h"/>
                                          </p:val>
                                        </p:tav>
                                      </p:tavLst>
                                    </p:anim>
                                    <p:animEffect transition="in" filter="fade">
                                      <p:cBhvr>
                                        <p:cTn id="9" dur="500"/>
                                        <p:tgtEl>
                                          <p:spTgt spid="19559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95595"/>
                                        </p:tgtEl>
                                        <p:attrNameLst>
                                          <p:attrName>style.visibility</p:attrName>
                                        </p:attrNameLst>
                                      </p:cBhvr>
                                      <p:to>
                                        <p:strVal val="visible"/>
                                      </p:to>
                                    </p:set>
                                    <p:anim calcmode="lin" valueType="num">
                                      <p:cBhvr>
                                        <p:cTn id="13" dur="500" fill="hold"/>
                                        <p:tgtEl>
                                          <p:spTgt spid="195595"/>
                                        </p:tgtEl>
                                        <p:attrNameLst>
                                          <p:attrName>ppt_w</p:attrName>
                                        </p:attrNameLst>
                                      </p:cBhvr>
                                      <p:tavLst>
                                        <p:tav tm="0">
                                          <p:val>
                                            <p:fltVal val="0"/>
                                          </p:val>
                                        </p:tav>
                                        <p:tav tm="100000">
                                          <p:val>
                                            <p:strVal val="#ppt_w"/>
                                          </p:val>
                                        </p:tav>
                                      </p:tavLst>
                                    </p:anim>
                                    <p:anim calcmode="lin" valueType="num">
                                      <p:cBhvr>
                                        <p:cTn id="14" dur="500" fill="hold"/>
                                        <p:tgtEl>
                                          <p:spTgt spid="195595"/>
                                        </p:tgtEl>
                                        <p:attrNameLst>
                                          <p:attrName>ppt_h</p:attrName>
                                        </p:attrNameLst>
                                      </p:cBhvr>
                                      <p:tavLst>
                                        <p:tav tm="0">
                                          <p:val>
                                            <p:fltVal val="0"/>
                                          </p:val>
                                        </p:tav>
                                        <p:tav tm="100000">
                                          <p:val>
                                            <p:strVal val="#ppt_h"/>
                                          </p:val>
                                        </p:tav>
                                      </p:tavLst>
                                    </p:anim>
                                    <p:animEffect transition="in" filter="fade">
                                      <p:cBhvr>
                                        <p:cTn id="15" dur="500"/>
                                        <p:tgtEl>
                                          <p:spTgt spid="195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4" grpId="0" animBg="1"/>
      <p:bldP spid="19559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4608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46084" name="Rectangle 5"/>
          <p:cNvSpPr>
            <a:spLocks noGrp="1" noChangeArrowheads="1"/>
          </p:cNvSpPr>
          <p:nvPr>
            <p:ph idx="1"/>
          </p:nvPr>
        </p:nvSpPr>
        <p:spPr>
          <a:xfrm>
            <a:off x="0" y="0"/>
            <a:ext cx="9144000" cy="6858000"/>
          </a:xfrm>
        </p:spPr>
        <p:txBody>
          <a:bodyPr lIns="90488" tIns="44450" rIns="90488" bIns="44450"/>
          <a:lstStyle/>
          <a:p>
            <a:pPr eaLnBrk="1" hangingPunct="1">
              <a:lnSpc>
                <a:spcPct val="90000"/>
              </a:lnSpc>
              <a:spcBef>
                <a:spcPct val="15000"/>
              </a:spcBef>
            </a:pPr>
            <a:r>
              <a:rPr lang="en-US" sz="4000" dirty="0">
                <a:latin typeface="Rockwell"/>
                <a:cs typeface="Rockwell"/>
              </a:rPr>
              <a:t>Missouri Compromise (1820):</a:t>
            </a:r>
          </a:p>
          <a:p>
            <a:pPr lvl="1" eaLnBrk="1" hangingPunct="1">
              <a:lnSpc>
                <a:spcPct val="90000"/>
              </a:lnSpc>
              <a:spcBef>
                <a:spcPct val="15000"/>
              </a:spcBef>
            </a:pPr>
            <a:endParaRPr lang="en-US" sz="3600" dirty="0" smtClean="0">
              <a:latin typeface="Rockwell"/>
              <a:cs typeface="Rockwell"/>
            </a:endParaRPr>
          </a:p>
          <a:p>
            <a:pPr lvl="1" eaLnBrk="1" hangingPunct="1">
              <a:lnSpc>
                <a:spcPct val="90000"/>
              </a:lnSpc>
              <a:spcBef>
                <a:spcPct val="15000"/>
              </a:spcBef>
            </a:pPr>
            <a:r>
              <a:rPr lang="en-US" sz="3600" dirty="0" smtClean="0">
                <a:latin typeface="Rockwell"/>
                <a:cs typeface="Rockwell"/>
              </a:rPr>
              <a:t>Missouri </a:t>
            </a:r>
            <a:r>
              <a:rPr lang="en-US" sz="3600" dirty="0">
                <a:latin typeface="Rockwell"/>
                <a:cs typeface="Rockwell"/>
              </a:rPr>
              <a:t>became a slave state</a:t>
            </a:r>
          </a:p>
          <a:p>
            <a:pPr lvl="1" eaLnBrk="1" hangingPunct="1">
              <a:lnSpc>
                <a:spcPct val="90000"/>
              </a:lnSpc>
              <a:spcBef>
                <a:spcPct val="15000"/>
              </a:spcBef>
            </a:pPr>
            <a:r>
              <a:rPr lang="en-US" sz="3600" dirty="0">
                <a:latin typeface="Rockwell"/>
                <a:cs typeface="Rockwell"/>
              </a:rPr>
              <a:t>Maine (which broke from Mass) was admitted as free state</a:t>
            </a:r>
          </a:p>
          <a:p>
            <a:pPr lvl="1" eaLnBrk="1" hangingPunct="1">
              <a:lnSpc>
                <a:spcPct val="90000"/>
              </a:lnSpc>
              <a:spcBef>
                <a:spcPct val="15000"/>
              </a:spcBef>
            </a:pPr>
            <a:r>
              <a:rPr lang="en-US" sz="3600" dirty="0">
                <a:latin typeface="Rockwell"/>
                <a:cs typeface="Rockwell"/>
              </a:rPr>
              <a:t>Slavery was banned elsewhere in the Louisiana Purchase above the latitude of 36°30'</a:t>
            </a:r>
          </a:p>
          <a:p>
            <a:pPr eaLnBrk="1" hangingPunct="1">
              <a:lnSpc>
                <a:spcPct val="90000"/>
              </a:lnSpc>
              <a:spcBef>
                <a:spcPct val="15000"/>
              </a:spcBef>
            </a:pPr>
            <a:r>
              <a:rPr lang="en-US" sz="4000" dirty="0">
                <a:latin typeface="Rockwell"/>
                <a:cs typeface="Rockwell"/>
              </a:rPr>
              <a:t>The Missouri controversy exposed a deep rift between North &amp; South</a:t>
            </a:r>
          </a:p>
        </p:txBody>
      </p:sp>
    </p:spTree>
    <p:extLst>
      <p:ext uri="{BB962C8B-B14F-4D97-AF65-F5344CB8AC3E}">
        <p14:creationId xmlns:p14="http://schemas.microsoft.com/office/powerpoint/2010/main" val="41588136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lstStyle/>
          <a:p>
            <a:r>
              <a:rPr lang="en-US" sz="2500" dirty="0" smtClean="0">
                <a:cs typeface="Optima"/>
              </a:rPr>
              <a:t>Effects on the Social Structure:</a:t>
            </a:r>
          </a:p>
          <a:p>
            <a:pPr lvl="1"/>
            <a:r>
              <a:rPr lang="en-US" sz="2200" dirty="0" smtClean="0">
                <a:cs typeface="Optima"/>
              </a:rPr>
              <a:t>The ability for the poor to become wealthy was greatly exaggerated</a:t>
            </a:r>
          </a:p>
          <a:p>
            <a:pPr lvl="1"/>
            <a:r>
              <a:rPr lang="en-US" sz="2200" dirty="0" smtClean="0">
                <a:cs typeface="Optima"/>
              </a:rPr>
              <a:t>The gap between the wealthy and the poor increased as the wealthy became industry leaders and large plantation owners</a:t>
            </a:r>
          </a:p>
          <a:p>
            <a:pPr lvl="1"/>
            <a:r>
              <a:rPr lang="en-US" sz="2200" dirty="0" smtClean="0">
                <a:cs typeface="Optima"/>
              </a:rPr>
              <a:t>The wages of workers and the overall standard of living in the US DID greatly increase</a:t>
            </a:r>
          </a:p>
          <a:p>
            <a:pPr lvl="1"/>
            <a:r>
              <a:rPr lang="en-US" sz="2200" dirty="0" smtClean="0">
                <a:cs typeface="Optima"/>
              </a:rPr>
              <a:t>FAR more economic opportunities in America than in Europe</a:t>
            </a:r>
            <a:endParaRPr lang="en-US" sz="2200" dirty="0">
              <a:cs typeface="Optima"/>
            </a:endParaRPr>
          </a:p>
        </p:txBody>
      </p:sp>
    </p:spTree>
    <p:extLst>
      <p:ext uri="{BB962C8B-B14F-4D97-AF65-F5344CB8AC3E}">
        <p14:creationId xmlns:p14="http://schemas.microsoft.com/office/powerpoint/2010/main" val="34988765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90600"/>
          </a:xfrm>
        </p:spPr>
        <p:txBody>
          <a:bodyPr/>
          <a:lstStyle/>
          <a:p>
            <a:pPr eaLnBrk="1" fontAlgn="auto" hangingPunct="1">
              <a:spcAft>
                <a:spcPts val="0"/>
              </a:spcAft>
              <a:defRPr/>
            </a:pPr>
            <a:r>
              <a:rPr lang="en-US" dirty="0" smtClean="0">
                <a:ea typeface="+mj-ea"/>
                <a:cs typeface="+mj-cs"/>
              </a:rPr>
              <a:t>Conclusions</a:t>
            </a:r>
          </a:p>
        </p:txBody>
      </p:sp>
      <p:sp>
        <p:nvSpPr>
          <p:cNvPr id="49154" name="Rectangle 3"/>
          <p:cNvSpPr>
            <a:spLocks noGrp="1" noChangeArrowheads="1"/>
          </p:cNvSpPr>
          <p:nvPr>
            <p:ph idx="1"/>
          </p:nvPr>
        </p:nvSpPr>
        <p:spPr>
          <a:xfrm>
            <a:off x="0" y="990600"/>
            <a:ext cx="9144000" cy="5867400"/>
          </a:xfrm>
        </p:spPr>
        <p:txBody>
          <a:bodyPr/>
          <a:lstStyle/>
          <a:p>
            <a:pPr eaLnBrk="1" hangingPunct="1"/>
            <a:r>
              <a:rPr lang="en-US" sz="4000" dirty="0">
                <a:latin typeface="Rockwell"/>
                <a:cs typeface="Rockwell"/>
              </a:rPr>
              <a:t>The </a:t>
            </a:r>
            <a:r>
              <a:rPr lang="ja-JP" altLang="en-US" sz="4000" dirty="0">
                <a:latin typeface="Rockwell"/>
                <a:cs typeface="Rockwell"/>
              </a:rPr>
              <a:t>“</a:t>
            </a:r>
            <a:r>
              <a:rPr lang="en-US" altLang="ja-JP" sz="4000" dirty="0">
                <a:latin typeface="Rockwell"/>
                <a:cs typeface="Rockwell"/>
              </a:rPr>
              <a:t>Era of Good Feelings</a:t>
            </a:r>
            <a:r>
              <a:rPr lang="ja-JP" altLang="en-US" sz="4000" dirty="0">
                <a:latin typeface="Rockwell"/>
                <a:cs typeface="Rockwell"/>
              </a:rPr>
              <a:t>”</a:t>
            </a:r>
            <a:r>
              <a:rPr lang="en-US" altLang="ja-JP" sz="4000" dirty="0">
                <a:latin typeface="Rockwell"/>
                <a:cs typeface="Rockwell"/>
              </a:rPr>
              <a:t> led to:</a:t>
            </a:r>
          </a:p>
          <a:p>
            <a:pPr lvl="1" eaLnBrk="1" hangingPunct="1"/>
            <a:r>
              <a:rPr lang="en-US" sz="3600" dirty="0">
                <a:latin typeface="Rockwell"/>
                <a:cs typeface="Rockwell"/>
              </a:rPr>
              <a:t>An improved American economy</a:t>
            </a:r>
          </a:p>
          <a:p>
            <a:pPr lvl="1" eaLnBrk="1" hangingPunct="1"/>
            <a:r>
              <a:rPr lang="en-US" sz="3600" dirty="0">
                <a:latin typeface="Rockwell"/>
                <a:cs typeface="Rockwell"/>
              </a:rPr>
              <a:t>Better transportation</a:t>
            </a:r>
          </a:p>
          <a:p>
            <a:pPr lvl="1" eaLnBrk="1" hangingPunct="1"/>
            <a:r>
              <a:rPr lang="en-US" sz="3600" dirty="0">
                <a:latin typeface="Rockwell"/>
                <a:cs typeface="Rockwell"/>
              </a:rPr>
              <a:t>More territory &amp; more clearly-defined borders</a:t>
            </a:r>
          </a:p>
          <a:p>
            <a:pPr lvl="1" eaLnBrk="1" hangingPunct="1"/>
            <a:r>
              <a:rPr lang="en-US" sz="3600" dirty="0">
                <a:latin typeface="Rockwell"/>
                <a:cs typeface="Rockwell"/>
              </a:rPr>
              <a:t>A foreign policy in Latin America</a:t>
            </a:r>
          </a:p>
          <a:p>
            <a:pPr lvl="1" eaLnBrk="1" hangingPunct="1"/>
            <a:r>
              <a:rPr lang="en-US" sz="3600" dirty="0">
                <a:latin typeface="Rockwell"/>
                <a:cs typeface="Rockwell"/>
              </a:rPr>
              <a:t>But…sectional problems between the North &amp; South </a:t>
            </a:r>
          </a:p>
        </p:txBody>
      </p:sp>
    </p:spTree>
    <p:extLst>
      <p:ext uri="{BB962C8B-B14F-4D97-AF65-F5344CB8AC3E}">
        <p14:creationId xmlns:p14="http://schemas.microsoft.com/office/powerpoint/2010/main" val="19400696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lstStyle/>
          <a:p>
            <a:r>
              <a:rPr lang="en-US" sz="2500" dirty="0" smtClean="0">
                <a:cs typeface="Optima"/>
              </a:rPr>
              <a:t>Effects on Women:</a:t>
            </a:r>
          </a:p>
          <a:p>
            <a:pPr lvl="1"/>
            <a:r>
              <a:rPr lang="en-US" sz="2200" dirty="0" smtClean="0">
                <a:cs typeface="Optima"/>
              </a:rPr>
              <a:t>Women no longer had to work alongside their families on farms</a:t>
            </a:r>
          </a:p>
          <a:p>
            <a:pPr lvl="1"/>
            <a:r>
              <a:rPr lang="en-US" sz="2200" dirty="0" smtClean="0">
                <a:cs typeface="Optima"/>
              </a:rPr>
              <a:t>Women gained more control over their lives during this period</a:t>
            </a:r>
          </a:p>
          <a:p>
            <a:pPr lvl="2"/>
            <a:r>
              <a:rPr lang="en-US" sz="2200" dirty="0" smtClean="0">
                <a:cs typeface="Optima"/>
              </a:rPr>
              <a:t>Arranged marriages far less common</a:t>
            </a:r>
          </a:p>
          <a:p>
            <a:pPr lvl="2"/>
            <a:r>
              <a:rPr lang="en-US" sz="2200" dirty="0" smtClean="0">
                <a:cs typeface="Optima"/>
              </a:rPr>
              <a:t>Single women had some opportunities to seek employment in cities (teachers, domestic workers, some factory jobs)</a:t>
            </a:r>
            <a:endParaRPr lang="en-US" sz="2200" dirty="0">
              <a:cs typeface="Optima"/>
            </a:endParaRPr>
          </a:p>
        </p:txBody>
      </p:sp>
    </p:spTree>
    <p:extLst>
      <p:ext uri="{BB962C8B-B14F-4D97-AF65-F5344CB8AC3E}">
        <p14:creationId xmlns:p14="http://schemas.microsoft.com/office/powerpoint/2010/main" val="21567986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normAutofit fontScale="92500"/>
          </a:bodyPr>
          <a:lstStyle/>
          <a:p>
            <a:r>
              <a:rPr lang="en-US" sz="2500" dirty="0" smtClean="0">
                <a:cs typeface="Optima"/>
              </a:rPr>
              <a:t>Effects on the Economy:</a:t>
            </a:r>
          </a:p>
          <a:p>
            <a:pPr lvl="1"/>
            <a:r>
              <a:rPr lang="en-US" sz="2200" dirty="0" smtClean="0">
                <a:cs typeface="Optima"/>
              </a:rPr>
              <a:t>Though there was a brief panic in 1819, the American economy experienced great growth during the early 1800s</a:t>
            </a:r>
          </a:p>
          <a:p>
            <a:pPr lvl="1"/>
            <a:r>
              <a:rPr lang="en-US" sz="2200" dirty="0" smtClean="0">
                <a:cs typeface="Optima"/>
              </a:rPr>
              <a:t>This growth resulted in the development of a NEW American economy</a:t>
            </a:r>
          </a:p>
          <a:p>
            <a:pPr lvl="2"/>
            <a:r>
              <a:rPr lang="en-US" sz="2200" dirty="0" smtClean="0">
                <a:cs typeface="Optima"/>
              </a:rPr>
              <a:t>Prior to 1820, many families were self-sufficient</a:t>
            </a:r>
          </a:p>
          <a:p>
            <a:pPr lvl="2"/>
            <a:r>
              <a:rPr lang="en-US" sz="2200" dirty="0" smtClean="0">
                <a:cs typeface="Optima"/>
              </a:rPr>
              <a:t>After the 1820’s, the American economy was forever changed</a:t>
            </a:r>
          </a:p>
          <a:p>
            <a:pPr lvl="3"/>
            <a:r>
              <a:rPr lang="en-US" sz="2200" dirty="0" smtClean="0">
                <a:cs typeface="Optima"/>
              </a:rPr>
              <a:t>The farmers of the South and West fed the workers of the cities of the Midwest and North and provided them raw materials, who in turn supplied the farmers with manufactured goods</a:t>
            </a:r>
            <a:endParaRPr lang="en-US" sz="2200" dirty="0">
              <a:cs typeface="Optima"/>
            </a:endParaRPr>
          </a:p>
        </p:txBody>
      </p:sp>
    </p:spTree>
    <p:extLst>
      <p:ext uri="{BB962C8B-B14F-4D97-AF65-F5344CB8AC3E}">
        <p14:creationId xmlns:p14="http://schemas.microsoft.com/office/powerpoint/2010/main" val="2862325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Fracturing of the Era of Good Feelings: The Missouri Compromise &amp; Foreign Policy</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4</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impact of sectionalism on Era of Good Feelings politics.</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228600"/>
            <a:ext cx="8153400" cy="7016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000" b="1" dirty="0" smtClean="0">
                <a:latin typeface="Rockwell"/>
                <a:cs typeface="Rockwell"/>
              </a:rPr>
              <a:t>The Convention of 1818</a:t>
            </a:r>
          </a:p>
        </p:txBody>
      </p:sp>
      <p:pic>
        <p:nvPicPr>
          <p:cNvPr id="7170" name="Picture 3" descr="12_05"/>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28600" y="1295400"/>
            <a:ext cx="8686800" cy="4973638"/>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8481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228600"/>
            <a:ext cx="8153400" cy="113823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000" b="1" dirty="0" smtClean="0">
                <a:solidFill>
                  <a:srgbClr val="FFFFFF"/>
                </a:solidFill>
                <a:latin typeface="Rockwell"/>
                <a:cs typeface="Rockwell"/>
              </a:rPr>
              <a:t>Adams-Onis Treaty, 1819</a:t>
            </a:r>
            <a:br>
              <a:rPr lang="en-US" sz="4000" b="1" dirty="0" smtClean="0">
                <a:solidFill>
                  <a:srgbClr val="FFFFFF"/>
                </a:solidFill>
                <a:latin typeface="Rockwell"/>
                <a:cs typeface="Rockwell"/>
              </a:rPr>
            </a:br>
            <a:r>
              <a:rPr lang="en-US" sz="2800" b="1" dirty="0" smtClean="0">
                <a:solidFill>
                  <a:srgbClr val="FFFFFF"/>
                </a:solidFill>
                <a:latin typeface="Rockwell"/>
                <a:cs typeface="Rockwell"/>
              </a:rPr>
              <a:t>[</a:t>
            </a:r>
            <a:r>
              <a:rPr lang="ja-JP" altLang="en-US" sz="2800" b="1" dirty="0" smtClean="0">
                <a:solidFill>
                  <a:srgbClr val="FFFFFF"/>
                </a:solidFill>
                <a:latin typeface="Rockwell"/>
                <a:cs typeface="Rockwell"/>
              </a:rPr>
              <a:t>“</a:t>
            </a:r>
            <a:r>
              <a:rPr lang="en-US" sz="2800" b="1" dirty="0" smtClean="0">
                <a:solidFill>
                  <a:srgbClr val="FFFFFF"/>
                </a:solidFill>
                <a:latin typeface="Rockwell"/>
                <a:cs typeface="Rockwell"/>
              </a:rPr>
              <a:t>The Transcontinental Treaty</a:t>
            </a:r>
            <a:r>
              <a:rPr lang="ja-JP" altLang="en-US" sz="2800" b="1" dirty="0" smtClean="0">
                <a:solidFill>
                  <a:srgbClr val="FFFFFF"/>
                </a:solidFill>
                <a:latin typeface="Rockwell"/>
                <a:cs typeface="Rockwell"/>
              </a:rPr>
              <a:t>”</a:t>
            </a:r>
            <a:r>
              <a:rPr lang="en-US" sz="2800" b="1" dirty="0" smtClean="0">
                <a:solidFill>
                  <a:srgbClr val="FFFFFF"/>
                </a:solidFill>
                <a:latin typeface="Rockwell"/>
                <a:cs typeface="Rockwell"/>
              </a:rPr>
              <a:t>]</a:t>
            </a:r>
            <a:endParaRPr lang="en-US" b="1" dirty="0" smtClean="0">
              <a:solidFill>
                <a:srgbClr val="FFFFFF"/>
              </a:solidFill>
              <a:latin typeface="Rockwell"/>
              <a:cs typeface="Rockwell"/>
            </a:endParaRPr>
          </a:p>
        </p:txBody>
      </p:sp>
      <p:pic>
        <p:nvPicPr>
          <p:cNvPr id="9218" name="Picture 3" descr="map-Adams-Onis Line-1819"/>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3015" t="5556" r="3015" b="5556"/>
          <a:stretch>
            <a:fillRect/>
          </a:stretch>
        </p:blipFill>
        <p:spPr bwMode="auto">
          <a:xfrm>
            <a:off x="1219200" y="1676400"/>
            <a:ext cx="6781800" cy="4581525"/>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23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 y="228600"/>
            <a:ext cx="8153400" cy="7016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000" b="1" dirty="0" smtClean="0">
                <a:solidFill>
                  <a:srgbClr val="FFFFFF"/>
                </a:solidFill>
                <a:latin typeface="Rockwell"/>
                <a:cs typeface="Rockwell"/>
              </a:rPr>
              <a:t>The West &amp; the NW: </a:t>
            </a:r>
            <a:r>
              <a:rPr lang="en-US" sz="3600" b="1" dirty="0" smtClean="0">
                <a:solidFill>
                  <a:srgbClr val="FFFFFF"/>
                </a:solidFill>
                <a:latin typeface="Rockwell"/>
                <a:cs typeface="Rockwell"/>
              </a:rPr>
              <a:t>1819-1824</a:t>
            </a:r>
          </a:p>
        </p:txBody>
      </p:sp>
      <p:pic>
        <p:nvPicPr>
          <p:cNvPr id="8194" name="Picture 3" descr="12_07"/>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447800" y="1219200"/>
            <a:ext cx="6096000" cy="5222875"/>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0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313</TotalTime>
  <Words>1014</Words>
  <Application>Microsoft Macintosh PowerPoint</Application>
  <PresentationFormat>On-screen Show (4:3)</PresentationFormat>
  <Paragraphs>98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Do Now</vt:lpstr>
      <vt:lpstr>Effects of the Market Revolution</vt:lpstr>
      <vt:lpstr>Effects of the Market Revolution</vt:lpstr>
      <vt:lpstr>Effects of the Market Revolution</vt:lpstr>
      <vt:lpstr>The Fracturing of the Era of Good Feelings: The Missouri Compromise &amp; Foreign Policy</vt:lpstr>
      <vt:lpstr>AP Prompt</vt:lpstr>
      <vt:lpstr>PowerPoint Presentation</vt:lpstr>
      <vt:lpstr>PowerPoint Presentation</vt:lpstr>
      <vt:lpstr>PowerPoint Presentation</vt:lpstr>
      <vt:lpstr>PowerPoint Presentation</vt:lpstr>
      <vt:lpstr>Era of Good Feelings Monroe Doctrine (1823)</vt:lpstr>
      <vt:lpstr>Slave Population of the South (1860)</vt:lpstr>
      <vt:lpstr>PowerPoint Presentation</vt:lpstr>
      <vt:lpstr>Settlement of the Trans-Mississippi</vt:lpstr>
      <vt:lpstr>Settlement of the Trans-Mississippi</vt:lpstr>
      <vt:lpstr>Sectional Disputes </vt:lpstr>
      <vt:lpstr>Missouri Compromise</vt:lpstr>
      <vt:lpstr>Missouri Compromise, 1820-1821</vt:lpstr>
      <vt:lpstr>PowerPoint Presentation</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40</cp:revision>
  <dcterms:created xsi:type="dcterms:W3CDTF">2018-05-15T21:37:39Z</dcterms:created>
  <dcterms:modified xsi:type="dcterms:W3CDTF">2018-10-02T18:51:47Z</dcterms:modified>
</cp:coreProperties>
</file>