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6"/>
  </p:notesMasterIdLst>
  <p:sldIdLst>
    <p:sldId id="257" r:id="rId2"/>
    <p:sldId id="256" r:id="rId3"/>
    <p:sldId id="258" r:id="rId4"/>
    <p:sldId id="261" r:id="rId5"/>
    <p:sldId id="290" r:id="rId6"/>
    <p:sldId id="259" r:id="rId7"/>
    <p:sldId id="278" r:id="rId8"/>
    <p:sldId id="298" r:id="rId9"/>
    <p:sldId id="280" r:id="rId10"/>
    <p:sldId id="299" r:id="rId11"/>
    <p:sldId id="309" r:id="rId12"/>
    <p:sldId id="281" r:id="rId13"/>
    <p:sldId id="300" r:id="rId14"/>
    <p:sldId id="284" r:id="rId15"/>
    <p:sldId id="285" r:id="rId16"/>
    <p:sldId id="286" r:id="rId17"/>
    <p:sldId id="301" r:id="rId18"/>
    <p:sldId id="302" r:id="rId19"/>
    <p:sldId id="303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62" r:id="rId28"/>
    <p:sldId id="270" r:id="rId29"/>
    <p:sldId id="263" r:id="rId30"/>
    <p:sldId id="264" r:id="rId31"/>
    <p:sldId id="304" r:id="rId32"/>
    <p:sldId id="305" r:id="rId33"/>
    <p:sldId id="306" r:id="rId34"/>
    <p:sldId id="307" r:id="rId35"/>
    <p:sldId id="267" r:id="rId36"/>
    <p:sldId id="273" r:id="rId37"/>
    <p:sldId id="272" r:id="rId38"/>
    <p:sldId id="274" r:id="rId39"/>
    <p:sldId id="275" r:id="rId40"/>
    <p:sldId id="276" r:id="rId41"/>
    <p:sldId id="277" r:id="rId42"/>
    <p:sldId id="269" r:id="rId43"/>
    <p:sldId id="271" r:id="rId44"/>
    <p:sldId id="308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55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3D2CD-1BC3-FF4B-AD18-36DD733FD361}" type="datetimeFigureOut">
              <a:rPr lang="en-US" smtClean="0"/>
              <a:t>2/5/19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8D84E-5CF2-2F42-AA14-B0A5A6488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6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D84E-5CF2-2F42-AA14-B0A5A64888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61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2771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5603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Ø"/>
            </a:pPr>
            <a:r>
              <a:rPr lang="en-US" dirty="0" smtClean="0">
                <a:latin typeface="Times New Roman" charset="0"/>
              </a:rPr>
              <a:t>Historical Review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Times New Roman" charset="0"/>
              </a:rPr>
              <a:t>          a.  </a:t>
            </a:r>
            <a:r>
              <a:rPr lang="ja-JP" altLang="en-US" dirty="0" smtClean="0">
                <a:latin typeface="Times New Roman" charset="0"/>
              </a:rPr>
              <a:t>“</a:t>
            </a:r>
            <a:r>
              <a:rPr lang="en-US" dirty="0" smtClean="0">
                <a:latin typeface="Times New Roman" charset="0"/>
              </a:rPr>
              <a:t>Know-Nothings</a:t>
            </a:r>
            <a:r>
              <a:rPr lang="ja-JP" altLang="en-US" dirty="0" smtClean="0">
                <a:latin typeface="Times New Roman" charset="0"/>
              </a:rPr>
              <a:t>”</a:t>
            </a:r>
            <a:r>
              <a:rPr lang="en-US" dirty="0" smtClean="0">
                <a:latin typeface="Times New Roman" charset="0"/>
              </a:rPr>
              <a:t> in 1850s 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Times New Roman" charset="0"/>
              </a:rPr>
              <a:t>          b.   Chinese Exclusion Act, 1882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Times New Roman" charset="0"/>
              </a:rPr>
              <a:t>		 c.  </a:t>
            </a:r>
            <a:r>
              <a:rPr lang="ja-JP" altLang="en-US" dirty="0" smtClean="0">
                <a:latin typeface="Times New Roman" charset="0"/>
              </a:rPr>
              <a:t>“</a:t>
            </a:r>
            <a:r>
              <a:rPr lang="en-US" dirty="0" smtClean="0">
                <a:latin typeface="Times New Roman" charset="0"/>
              </a:rPr>
              <a:t>Gentleman</a:t>
            </a:r>
            <a:r>
              <a:rPr lang="ja-JP" altLang="en-US" dirty="0" smtClean="0">
                <a:latin typeface="Times New Roman" charset="0"/>
              </a:rPr>
              <a:t>’</a:t>
            </a:r>
            <a:r>
              <a:rPr lang="en-US" dirty="0" smtClean="0">
                <a:latin typeface="Times New Roman" charset="0"/>
              </a:rPr>
              <a:t>s Agreement</a:t>
            </a:r>
            <a:r>
              <a:rPr lang="ja-JP" altLang="en-US" dirty="0" smtClean="0">
                <a:latin typeface="Times New Roman" charset="0"/>
              </a:rPr>
              <a:t>”</a:t>
            </a:r>
            <a:r>
              <a:rPr lang="en-US" dirty="0" smtClean="0">
                <a:latin typeface="Times New Roman" charset="0"/>
              </a:rPr>
              <a:t>, 1908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Times New Roman" charset="0"/>
              </a:rPr>
              <a:t>		 d.  World War I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Times New Roman" charset="0"/>
              </a:rPr>
              <a:t>          e.   KKK in the 1910s and 1920s</a:t>
            </a:r>
            <a:endParaRPr lang="en-US" dirty="0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D84E-5CF2-2F42-AA14-B0A5A64888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70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Josephine Baker-international singer/dancer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1747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D73CF-5604-F04A-A2CB-8C83A85DB0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8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youtube.com/watch?v=C3SuTTcj2u8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teachpol.tcnj.edu/amer_pol_hist/thumbnail336.html" TargetMode="External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omPUYgxSTY" TargetMode="External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youtube.com/watch?v=gQJX8v0sC3Q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7" Type="http://schemas.openxmlformats.org/officeDocument/2006/relationships/image" Target="../media/image36.jpeg"/><Relationship Id="rId8" Type="http://schemas.openxmlformats.org/officeDocument/2006/relationships/image" Target="../media/image37.jpeg"/><Relationship Id="rId9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hyperlink" Target="http://www.youtube.com/watch?v=g59y65aEW_I" TargetMode="External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Relationship Id="rId3" Type="http://schemas.openxmlformats.org/officeDocument/2006/relationships/hyperlink" Target="http://www.youtube.com/watch?v=Ykn8YcIbmfo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fM99LFZhxo" TargetMode="External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9IO4dj_BqQ" TargetMode="External"/><Relationship Id="rId4" Type="http://schemas.openxmlformats.org/officeDocument/2006/relationships/image" Target="../media/image60.jpeg"/><Relationship Id="rId5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Relationship Id="rId3" Type="http://schemas.openxmlformats.org/officeDocument/2006/relationships/image" Target="../media/image6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4" Type="http://schemas.openxmlformats.org/officeDocument/2006/relationships/image" Target="../media/image71.jpeg"/><Relationship Id="rId5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xjIK3rkX6M" TargetMode="External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Analysis-Northern Race Riots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75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40011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During the Red Scare, immigrants were under attack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61925" y="685800"/>
            <a:ext cx="4486275" cy="1581971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In 1920, </a:t>
            </a: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  <a:hlinkClick r:id="rId2"/>
              </a:rPr>
              <a:t>Nicola Sacco and Bartolomeo Vanzetti </a:t>
            </a: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were arrested and charged with robbery and murder</a:t>
            </a:r>
          </a:p>
        </p:txBody>
      </p:sp>
      <p:pic>
        <p:nvPicPr>
          <p:cNvPr id="49156" name="Picture 4" descr="http://upload.wikimedia.org/wikipedia/commons/8/89/Sacv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362200"/>
            <a:ext cx="612933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00600" y="685800"/>
            <a:ext cx="4181475" cy="9910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Rockwell"/>
                <a:ea typeface="Calibri" pitchFamily="34" charset="0"/>
                <a:cs typeface="Rockwell"/>
              </a:rPr>
              <a:t>Sacco and Vanzetti </a:t>
            </a:r>
            <a:br>
              <a:rPr lang="en-US" sz="2400" dirty="0">
                <a:solidFill>
                  <a:srgbClr val="000000"/>
                </a:solidFill>
                <a:latin typeface="Rockwell"/>
                <a:ea typeface="Calibri" pitchFamily="34" charset="0"/>
                <a:cs typeface="Rockwell"/>
              </a:rPr>
            </a:br>
            <a:r>
              <a:rPr lang="en-US" sz="2400" dirty="0">
                <a:solidFill>
                  <a:srgbClr val="000000"/>
                </a:solidFill>
                <a:latin typeface="Rockwell"/>
                <a:ea typeface="Calibri" pitchFamily="34" charset="0"/>
                <a:cs typeface="Rockwell"/>
              </a:rPr>
              <a:t>were Italian immigrants and anarchists</a:t>
            </a:r>
          </a:p>
        </p:txBody>
      </p:sp>
      <p:pic>
        <p:nvPicPr>
          <p:cNvPr id="49158" name="Picture 6" descr="http://graphics8.nytimes.com/images/section/learning/general/onthisday/big/0823_bi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11475"/>
            <a:ext cx="8855075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00600" y="1905000"/>
            <a:ext cx="4191000" cy="99104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With only circumstantial evidence, they were found</a:t>
            </a:r>
            <a:r>
              <a:rPr lang="en-US" sz="2000">
                <a:solidFill>
                  <a:srgbClr val="000000"/>
                </a:solidFill>
                <a:latin typeface="Rockwell"/>
                <a:cs typeface="Rockwell"/>
              </a:rPr>
              <a:t> </a:t>
            </a: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guilty</a:t>
            </a:r>
            <a:r>
              <a:rPr lang="en-US" sz="2000">
                <a:solidFill>
                  <a:srgbClr val="000000"/>
                </a:solidFill>
                <a:latin typeface="Rockwell"/>
                <a:cs typeface="Rockwell"/>
              </a:rPr>
              <a:t> </a:t>
            </a: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and</a:t>
            </a:r>
            <a:r>
              <a:rPr lang="en-US" sz="2000">
                <a:solidFill>
                  <a:srgbClr val="000000"/>
                </a:solidFill>
                <a:latin typeface="Rockwell"/>
                <a:cs typeface="Rockwell"/>
              </a:rPr>
              <a:t> </a:t>
            </a: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executed</a:t>
            </a:r>
          </a:p>
        </p:txBody>
      </p:sp>
    </p:spTree>
    <p:extLst>
      <p:ext uri="{BB962C8B-B14F-4D97-AF65-F5344CB8AC3E}">
        <p14:creationId xmlns:p14="http://schemas.microsoft.com/office/powerpoint/2010/main" val="162441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he Case of Sacco and Vanzetti in Cartoons from The Daily Worker 2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8" y="0"/>
            <a:ext cx="50180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08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38"/>
            <a:ext cx="8229600" cy="1143000"/>
          </a:xfrm>
        </p:spPr>
        <p:txBody>
          <a:bodyPr/>
          <a:lstStyle/>
          <a:p>
            <a:r>
              <a:rPr lang="en-US" dirty="0" smtClean="0"/>
              <a:t>Immigration and the KKK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362"/>
            <a:ext cx="9144000" cy="5715638"/>
          </a:xfrm>
        </p:spPr>
        <p:txBody>
          <a:bodyPr>
            <a:normAutofit/>
          </a:bodyPr>
          <a:lstStyle/>
          <a:p>
            <a:r>
              <a:rPr lang="en-US" dirty="0" smtClean="0"/>
              <a:t>Continued hatred toward ‘new immigrants’ </a:t>
            </a:r>
            <a:r>
              <a:rPr lang="en-US" dirty="0" smtClean="0"/>
              <a:t>was fueled </a:t>
            </a:r>
            <a:r>
              <a:rPr lang="en-US" dirty="0" smtClean="0"/>
              <a:t>by socialism/anarchism and other radical movements</a:t>
            </a:r>
          </a:p>
          <a:p>
            <a:pPr lvl="1"/>
            <a:r>
              <a:rPr lang="en-US" dirty="0" smtClean="0"/>
              <a:t>Emergency Quota Act of </a:t>
            </a:r>
            <a:r>
              <a:rPr lang="en-US" dirty="0" smtClean="0"/>
              <a:t>1921; 3% of immigrants living in US in 1910</a:t>
            </a:r>
          </a:p>
          <a:p>
            <a:pPr lvl="1"/>
            <a:r>
              <a:rPr lang="en-US" dirty="0" smtClean="0"/>
              <a:t>National Origins Act of </a:t>
            </a:r>
            <a:r>
              <a:rPr lang="en-US" dirty="0" smtClean="0"/>
              <a:t>1924: 2% of immigrants in the US in 1890</a:t>
            </a:r>
          </a:p>
          <a:p>
            <a:pPr lvl="2"/>
            <a:r>
              <a:rPr lang="en-US" dirty="0" smtClean="0"/>
              <a:t>CLEARLY limits new immigration from Southern/Eastern Europe</a:t>
            </a:r>
          </a:p>
          <a:p>
            <a:pPr lvl="2"/>
            <a:r>
              <a:rPr lang="en-US" dirty="0" smtClean="0"/>
              <a:t>CLEARLY limits Asian immigration</a:t>
            </a:r>
          </a:p>
          <a:p>
            <a:pPr lvl="2"/>
            <a:r>
              <a:rPr lang="en-US" dirty="0" smtClean="0"/>
              <a:t>Unrestricted immigration from the Western Hemisphere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875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79611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These laws targeted those immigrants who came from Southern and Eastern Europe or Asia </a:t>
            </a:r>
          </a:p>
        </p:txBody>
      </p:sp>
      <p:pic>
        <p:nvPicPr>
          <p:cNvPr id="8" name="Picture 2" descr="http://upload.wikimedia.org/wikipedia/commons/thumb/8/8b/European_immigration_to_the_United_States_1881-1940.png/640px-European_immigration_to_the_United_States_1881-19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247063" cy="57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www.iq.poquoson.org/hsushistgovt/nysed/0604nysedushistgov26-2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2"/>
          <a:stretch>
            <a:fillRect/>
          </a:stretch>
        </p:blipFill>
        <p:spPr bwMode="auto">
          <a:xfrm>
            <a:off x="95250" y="2057400"/>
            <a:ext cx="8972550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11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eacher.scholastic.com/activities/immigration/timeline_photos/1920_1930_small_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384" y="-13577"/>
            <a:ext cx="5881077" cy="684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603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8" descr="RS0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35" y="-176881"/>
            <a:ext cx="602456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455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racismandnationalconsciousnessnews.files.wordpress.com/2008/11/knights-of-the-ku-klux-klan-washington-dc-1.jpg?w=720&amp;h=4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1" y="380999"/>
            <a:ext cx="8890776" cy="5927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220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610100" y="0"/>
            <a:ext cx="43053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Rockwell"/>
                <a:cs typeface="Rockwell"/>
              </a:rPr>
              <a:t>KKK Reborn 1915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419600" y="1219200"/>
            <a:ext cx="4724400" cy="5638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000">
                <a:latin typeface="Rockwell"/>
                <a:cs typeface="Rockwell"/>
              </a:rPr>
              <a:t>Inspired by </a:t>
            </a:r>
            <a:r>
              <a:rPr lang="en-US" sz="3000" u="sng">
                <a:latin typeface="Rockwell"/>
                <a:cs typeface="Rockwell"/>
              </a:rPr>
              <a:t>The Birth of a Nation,</a:t>
            </a:r>
            <a:r>
              <a:rPr lang="en-US" sz="3000">
                <a:latin typeface="Rockwell"/>
                <a:cs typeface="Rockwell"/>
              </a:rPr>
              <a:t> movie based on novel </a:t>
            </a:r>
            <a:r>
              <a:rPr lang="en-US" sz="3000" u="sng">
                <a:latin typeface="Rockwell"/>
                <a:cs typeface="Rockwell"/>
              </a:rPr>
              <a:t>The Clansman</a:t>
            </a:r>
            <a:r>
              <a:rPr lang="en-US" sz="3000">
                <a:latin typeface="Rockwell"/>
                <a:cs typeface="Rockwell"/>
              </a:rPr>
              <a:t>, that portrayed KKK as hooded avengers and protectors of virtue</a:t>
            </a:r>
          </a:p>
          <a:p>
            <a:pPr algn="ctr"/>
            <a:r>
              <a:rPr lang="en-US" sz="3000">
                <a:latin typeface="Rockwell"/>
                <a:cs typeface="Rockwell"/>
              </a:rPr>
              <a:t>Re-born on top Stone Mountain GA, quickly became national, with headquarters in Indiana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46101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005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0" y="304800"/>
            <a:ext cx="3657600" cy="1485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Rockwell"/>
                <a:ea typeface="Calibri" pitchFamily="34" charset="0"/>
                <a:cs typeface="Rockwell"/>
              </a:rPr>
              <a:t>The 1920s saw </a:t>
            </a:r>
            <a:br>
              <a:rPr lang="en-US" sz="2800" dirty="0">
                <a:solidFill>
                  <a:srgbClr val="000000"/>
                </a:solidFill>
                <a:latin typeface="Rockwell"/>
                <a:ea typeface="Calibri" pitchFamily="34" charset="0"/>
                <a:cs typeface="Rockwell"/>
              </a:rPr>
            </a:br>
            <a:r>
              <a:rPr lang="en-US" sz="2800" dirty="0">
                <a:solidFill>
                  <a:srgbClr val="000000"/>
                </a:solidFill>
                <a:latin typeface="Rockwell"/>
                <a:ea typeface="Calibri" pitchFamily="34" charset="0"/>
                <a:cs typeface="Rockwell"/>
              </a:rPr>
              <a:t>an increase in </a:t>
            </a:r>
            <a:br>
              <a:rPr lang="en-US" sz="2800" dirty="0">
                <a:solidFill>
                  <a:srgbClr val="000000"/>
                </a:solidFill>
                <a:latin typeface="Rockwell"/>
                <a:ea typeface="Calibri" pitchFamily="34" charset="0"/>
                <a:cs typeface="Rockwell"/>
              </a:rPr>
            </a:br>
            <a:r>
              <a:rPr lang="en-US" sz="2800" dirty="0">
                <a:solidFill>
                  <a:srgbClr val="000000"/>
                </a:solidFill>
                <a:latin typeface="Rockwell"/>
                <a:ea typeface="Calibri" pitchFamily="34" charset="0"/>
                <a:cs typeface="Rockwell"/>
              </a:rPr>
              <a:t>membership in </a:t>
            </a:r>
            <a:br>
              <a:rPr lang="en-US" sz="2800" dirty="0">
                <a:solidFill>
                  <a:srgbClr val="000000"/>
                </a:solidFill>
                <a:latin typeface="Rockwell"/>
                <a:ea typeface="Calibri" pitchFamily="34" charset="0"/>
                <a:cs typeface="Rockwell"/>
              </a:rPr>
            </a:br>
            <a:r>
              <a:rPr lang="en-US" sz="2800" dirty="0">
                <a:solidFill>
                  <a:srgbClr val="000000"/>
                </a:solidFill>
                <a:latin typeface="Rockwell"/>
                <a:ea typeface="Calibri" pitchFamily="34" charset="0"/>
                <a:cs typeface="Rockwell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Rockwell"/>
                <a:ea typeface="Calibri" pitchFamily="34" charset="0"/>
                <a:cs typeface="Rockwell"/>
                <a:hlinkClick r:id="rId2"/>
              </a:rPr>
              <a:t>Ku Klux Klan</a:t>
            </a:r>
            <a:endParaRPr lang="en-US" sz="2800" dirty="0">
              <a:solidFill>
                <a:srgbClr val="000000"/>
              </a:solidFill>
              <a:latin typeface="Rockwell"/>
              <a:cs typeface="Rockwell"/>
            </a:endParaRPr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5334000" y="2133600"/>
            <a:ext cx="3687763" cy="3553794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  <a:hlinkClick r:id="rId3"/>
              </a:rPr>
              <a:t>KKK</a:t>
            </a: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 promoted traditional </a:t>
            </a:r>
            <a:r>
              <a:rPr lang="ja-JP" altLang="en-US" sz="2800" dirty="0">
                <a:solidFill>
                  <a:srgbClr val="000000"/>
                </a:solidFill>
                <a:latin typeface="Rockwell"/>
                <a:cs typeface="Rockwell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American</a:t>
            </a:r>
            <a:r>
              <a:rPr lang="ja-JP" altLang="en-US" sz="2800" dirty="0">
                <a:solidFill>
                  <a:srgbClr val="000000"/>
                </a:solidFill>
                <a:latin typeface="Rockwell"/>
                <a:cs typeface="Rockwell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 values and used violence and fear to attack immigrants, </a:t>
            </a:r>
            <a:b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African Americans, Catholics, Jews, socialists </a:t>
            </a:r>
          </a:p>
        </p:txBody>
      </p:sp>
      <p:pic>
        <p:nvPicPr>
          <p:cNvPr id="22532" name="Picture 7" descr="Goodcitizenjuly1926"/>
          <p:cNvPicPr>
            <a:picLocks noChangeAspect="1" noChangeArrowheads="1"/>
          </p:cNvPicPr>
          <p:nvPr/>
        </p:nvPicPr>
        <p:blipFill>
          <a:blip r:embed="rId4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5105400" cy="665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59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ChangeArrowheads="1"/>
          </p:cNvSpPr>
          <p:nvPr/>
        </p:nvSpPr>
        <p:spPr bwMode="auto">
          <a:xfrm>
            <a:off x="138113" y="149225"/>
            <a:ext cx="8839200" cy="79611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By 1924, the KKK had 4.5 million members and elected politicians to power in several states </a:t>
            </a:r>
          </a:p>
        </p:txBody>
      </p:sp>
      <p:pic>
        <p:nvPicPr>
          <p:cNvPr id="51202" name="Picture 2" descr="http://cdn.dipity.com/uploads/events/18e9b4f176c61aec760221369ebe0415_1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" t="15198" r="9053" b="12659"/>
          <a:stretch>
            <a:fillRect/>
          </a:stretch>
        </p:blipFill>
        <p:spPr bwMode="auto">
          <a:xfrm>
            <a:off x="141288" y="1095375"/>
            <a:ext cx="883602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rexcurry.net/kkk-ku-klux-klan19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42"/>
          <a:stretch>
            <a:fillRect/>
          </a:stretch>
        </p:blipFill>
        <p:spPr bwMode="auto">
          <a:xfrm>
            <a:off x="141288" y="1254125"/>
            <a:ext cx="8836025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203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96963"/>
            <a:ext cx="8091487" cy="562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11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43539"/>
            <a:ext cx="7772400" cy="2056912"/>
          </a:xfrm>
        </p:spPr>
        <p:txBody>
          <a:bodyPr>
            <a:normAutofit/>
          </a:bodyPr>
          <a:lstStyle/>
          <a:p>
            <a:r>
              <a:rPr lang="en-US" dirty="0" smtClean="0"/>
              <a:t>5. The </a:t>
            </a:r>
            <a:r>
              <a:rPr lang="en-US" dirty="0" smtClean="0"/>
              <a:t>“Roaring” Twenties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 2018-2019</a:t>
            </a:r>
          </a:p>
          <a:p>
            <a:r>
              <a:rPr lang="en-US" dirty="0" smtClean="0"/>
              <a:t>Period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13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56254"/>
            <a:ext cx="81534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Prohibition Enforc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36913"/>
            <a:ext cx="3886200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990600" y="76200"/>
            <a:ext cx="7142163" cy="69557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In 1920, the 18</a:t>
            </a:r>
            <a:r>
              <a:rPr lang="en-US" sz="2400" baseline="30000">
                <a:solidFill>
                  <a:srgbClr val="000000"/>
                </a:solidFill>
                <a:latin typeface="Rockwell"/>
                <a:cs typeface="Rockwell"/>
              </a:rPr>
              <a:t>th</a:t>
            </a: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 Amendment was ratified and the Prohibition era began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1066800"/>
            <a:ext cx="5562600" cy="1286506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Rural Americans supported this </a:t>
            </a:r>
            <a:b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ja-JP" altLang="en-US" sz="2400" dirty="0">
                <a:solidFill>
                  <a:srgbClr val="000000"/>
                </a:solidFill>
                <a:latin typeface="Rockwell"/>
                <a:cs typeface="Rockwell"/>
              </a:rPr>
              <a:t>“</a:t>
            </a: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noble experiment</a:t>
            </a:r>
            <a:r>
              <a:rPr lang="ja-JP" altLang="en-US" sz="2400" dirty="0">
                <a:solidFill>
                  <a:srgbClr val="000000"/>
                </a:solidFill>
                <a:latin typeface="Rockwell"/>
                <a:cs typeface="Rockwell"/>
              </a:rPr>
              <a:t>”</a:t>
            </a: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 because they believed drinking led to crime and other social problems</a:t>
            </a:r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5867400" y="1066800"/>
            <a:ext cx="3124200" cy="1286506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The Volstead Act outlawed the sale and manufacture </a:t>
            </a:r>
            <a:br>
              <a:rPr lang="en-US" sz="240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of alcohol</a:t>
            </a:r>
          </a:p>
        </p:txBody>
      </p:sp>
    </p:spTree>
    <p:extLst>
      <p:ext uri="{BB962C8B-B14F-4D97-AF65-F5344CB8AC3E}">
        <p14:creationId xmlns:p14="http://schemas.microsoft.com/office/powerpoint/2010/main" val="2185755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prohibition%20raid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10" name="Picture 6" descr="prohibition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" t="-827" r="9216" b="196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12" name="Picture 8" descr="Raid_at_elk_lake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7725"/>
            <a:ext cx="9144000" cy="6010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14" name="Picture 10" descr="prohibition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441825" cy="6172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15" name="Picture 11" descr="Photo of PROHIBITION. &#10;Philadelphia public safety director Butler destroying kegs of bootleg beer, the contents of which had been poured into the Schuylkill River: oil over a photograph, 1924.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685800"/>
            <a:ext cx="4705350" cy="6172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990600" y="57150"/>
            <a:ext cx="7086600" cy="11408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The U.S. Treasury Department was </a:t>
            </a:r>
            <a:b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in charge of enforcing the Volstead Act</a:t>
            </a:r>
          </a:p>
        </p:txBody>
      </p:sp>
    </p:spTree>
    <p:extLst>
      <p:ext uri="{BB962C8B-B14F-4D97-AF65-F5344CB8AC3E}">
        <p14:creationId xmlns:p14="http://schemas.microsoft.com/office/powerpoint/2010/main" val="395997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8" descr="pa-15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19"/>
          <p:cNvSpPr txBox="1">
            <a:spLocks noChangeArrowheads="1"/>
          </p:cNvSpPr>
          <p:nvPr/>
        </p:nvSpPr>
        <p:spPr bwMode="auto">
          <a:xfrm>
            <a:off x="228600" y="74613"/>
            <a:ext cx="8610600" cy="430887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During prohibition, alcohol consumption declined</a:t>
            </a:r>
          </a:p>
        </p:txBody>
      </p:sp>
    </p:spTree>
    <p:extLst>
      <p:ext uri="{BB962C8B-B14F-4D97-AF65-F5344CB8AC3E}">
        <p14:creationId xmlns:p14="http://schemas.microsoft.com/office/powerpoint/2010/main" val="17951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838200" y="152400"/>
            <a:ext cx="7391400" cy="40011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Many urban Americans resisted prohibition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685800"/>
            <a:ext cx="3352800" cy="9910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Rockwell"/>
                <a:ea typeface="Calibri" pitchFamily="34" charset="0"/>
                <a:cs typeface="Rockwell"/>
              </a:rPr>
              <a:t>Drinking was a cultural norm for many immigrants</a:t>
            </a:r>
          </a:p>
        </p:txBody>
      </p:sp>
      <p:pic>
        <p:nvPicPr>
          <p:cNvPr id="65538" name="Picture 2" descr="http://devanlifestyle.typepad.com/.a/6a010536f92af6970c0134885a96cf970c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9138"/>
            <a:ext cx="6537325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3657600" y="685800"/>
            <a:ext cx="5334000" cy="99104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Many urban Americans wanted to enjoy themselves in illegal bars called speakeasies</a:t>
            </a:r>
          </a:p>
        </p:txBody>
      </p:sp>
      <p:pic>
        <p:nvPicPr>
          <p:cNvPr id="65540" name="Picture 4" descr="http://2.bp.blogspot.com/_wE_FecG9ITo/TS0kgT_cMTI/AAAAAAAAAB0/osulPQO88yo/s1600/speakeasy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39938"/>
            <a:ext cx="64770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6" descr="http://nowyouknowevents.com/wp-content/uploads/2012/09/Frontier-Speakeasy-Celebration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39938"/>
            <a:ext cx="7165975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8" descr="http://imgc.allpostersimages.com/images/P-473-488-90/27/2759/SQ4TD00Z/posters/margaret-bourke-white-bartender-prepares-a-drink-as-patrons-enjoy-themselves-at-popular-speakeasy-during-prohibi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16125"/>
            <a:ext cx="62484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47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76200"/>
            <a:ext cx="9144000" cy="99104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Demand for illegal alcohol led to a rise in </a:t>
            </a:r>
            <a:b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smuggling (</a:t>
            </a:r>
            <a:r>
              <a:rPr lang="ja-JP" altLang="en-US" sz="2400" dirty="0">
                <a:solidFill>
                  <a:srgbClr val="000000"/>
                </a:solidFill>
                <a:latin typeface="Rockwell"/>
                <a:cs typeface="Rockwell"/>
              </a:rPr>
              <a:t>“</a:t>
            </a: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bootlegging</a:t>
            </a:r>
            <a:r>
              <a:rPr lang="ja-JP" altLang="en-US" sz="2400" dirty="0">
                <a:solidFill>
                  <a:srgbClr val="000000"/>
                </a:solidFill>
                <a:latin typeface="Rockwell"/>
                <a:cs typeface="Rockwell"/>
              </a:rPr>
              <a:t>”</a:t>
            </a: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), moonshining, crime, death, blindness, paralysis, lack of respect for law…..</a:t>
            </a:r>
          </a:p>
        </p:txBody>
      </p:sp>
      <p:pic>
        <p:nvPicPr>
          <p:cNvPr id="8" name="Picture 7" descr="Prohib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49338"/>
            <a:ext cx="4703763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S2008-12-Graphic25-2L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041400"/>
            <a:ext cx="4181475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http://www.libertymagazine.com/images/crime/articles/confession_of_a_bootlegg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84638"/>
            <a:ext cx="69707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Woman-Flas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084638"/>
            <a:ext cx="1798637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http://3.bp.blogspot.com/-10JFJndZIL8/UJz_j45K-2I/AAAAAAAATIk/iMz1sh0v65w/s1600/bootlegger1we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0450"/>
            <a:ext cx="4246563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Moonshine-Sti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066800"/>
            <a:ext cx="4525962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moonshine_still_sugar_valle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3" b="6810"/>
          <a:stretch>
            <a:fillRect/>
          </a:stretch>
        </p:blipFill>
        <p:spPr bwMode="auto">
          <a:xfrm>
            <a:off x="85725" y="4119563"/>
            <a:ext cx="4533900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http://blogs.plos.org/speakeasyscience/files/2010/12/20090702__20090705_E02_AE05SMALDONEp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9563"/>
            <a:ext cx="4254500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8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120650" y="136525"/>
            <a:ext cx="4298950" cy="1286506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Organized crime emerged in America as the mafia took control of the illegal alcohol trade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6868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al-capone-mug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3825"/>
            <a:ext cx="3763963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0" y="136525"/>
            <a:ext cx="4343400" cy="1666875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The most notorious mobster was </a:t>
            </a:r>
            <a:r>
              <a:rPr lang="en-US" sz="2400">
                <a:solidFill>
                  <a:srgbClr val="000000"/>
                </a:solidFill>
                <a:latin typeface="Rockwell"/>
                <a:cs typeface="Rockwell"/>
                <a:hlinkClick r:id="rId4"/>
              </a:rPr>
              <a:t>Al Capone </a:t>
            </a: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who controlled the alcohol trade in Chicago </a:t>
            </a:r>
          </a:p>
        </p:txBody>
      </p:sp>
      <p:pic>
        <p:nvPicPr>
          <p:cNvPr id="57346" name="Picture 2" descr="http://www.chicagomag.com/images/2010/0510/C201005-Get-Capone-St-Valentines-Day-Massacre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905000"/>
            <a:ext cx="5975350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 descr="http://alcapone.me/wp-content/uploads/2012/11/massac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2000250"/>
            <a:ext cx="3198812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76200" y="5959475"/>
            <a:ext cx="8991600" cy="822325"/>
          </a:xfrm>
          <a:prstGeom prst="wedgeRectCallout">
            <a:avLst>
              <a:gd name="adj1" fmla="val 6106"/>
              <a:gd name="adj2" fmla="val 38574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To</a:t>
            </a:r>
            <a:r>
              <a:rPr lang="en-US" sz="2000">
                <a:solidFill>
                  <a:srgbClr val="000000"/>
                </a:solidFill>
                <a:latin typeface="Rockwell"/>
                <a:cs typeface="Rockwell"/>
              </a:rPr>
              <a:t> </a:t>
            </a: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control</a:t>
            </a:r>
            <a:r>
              <a:rPr lang="en-US" sz="2000">
                <a:solidFill>
                  <a:srgbClr val="000000"/>
                </a:solidFill>
                <a:latin typeface="Rockwell"/>
                <a:cs typeface="Rockwell"/>
              </a:rPr>
              <a:t> </a:t>
            </a: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the</a:t>
            </a:r>
            <a:r>
              <a:rPr lang="en-US" sz="2000">
                <a:solidFill>
                  <a:srgbClr val="000000"/>
                </a:solidFill>
                <a:latin typeface="Rockwell"/>
                <a:cs typeface="Rockwell"/>
              </a:rPr>
              <a:t> </a:t>
            </a: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liquor</a:t>
            </a:r>
            <a:r>
              <a:rPr lang="en-US" sz="2000">
                <a:solidFill>
                  <a:srgbClr val="000000"/>
                </a:solidFill>
                <a:latin typeface="Rockwell"/>
                <a:cs typeface="Rockwell"/>
              </a:rPr>
              <a:t> </a:t>
            </a: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trade,</a:t>
            </a:r>
            <a:r>
              <a:rPr lang="en-US" sz="2000">
                <a:solidFill>
                  <a:srgbClr val="000000"/>
                </a:solidFill>
                <a:latin typeface="Rockwell"/>
                <a:cs typeface="Rockwell"/>
              </a:rPr>
              <a:t> </a:t>
            </a: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mobsters</a:t>
            </a:r>
            <a:r>
              <a:rPr lang="en-US" sz="2000">
                <a:solidFill>
                  <a:srgbClr val="000000"/>
                </a:solidFill>
                <a:latin typeface="Rockwell"/>
                <a:cs typeface="Rockwell"/>
              </a:rPr>
              <a:t> </a:t>
            </a: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resorted</a:t>
            </a:r>
            <a:r>
              <a:rPr lang="en-US" sz="2000">
                <a:solidFill>
                  <a:srgbClr val="000000"/>
                </a:solidFill>
                <a:latin typeface="Rockwell"/>
                <a:cs typeface="Rockwell"/>
              </a:rPr>
              <a:t> </a:t>
            </a: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to</a:t>
            </a:r>
            <a:r>
              <a:rPr lang="en-US" sz="2000">
                <a:solidFill>
                  <a:srgbClr val="000000"/>
                </a:solidFill>
                <a:latin typeface="Rockwell"/>
                <a:cs typeface="Rockwell"/>
              </a:rPr>
              <a:t> </a:t>
            </a: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gang killings like the St. Valentines Day Massacre in 1929</a:t>
            </a:r>
          </a:p>
        </p:txBody>
      </p:sp>
    </p:spTree>
    <p:extLst>
      <p:ext uri="{BB962C8B-B14F-4D97-AF65-F5344CB8AC3E}">
        <p14:creationId xmlns:p14="http://schemas.microsoft.com/office/powerpoint/2010/main" val="419880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1763"/>
            <a:ext cx="8839200" cy="796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Rockwell"/>
                <a:ea typeface="Calibri" pitchFamily="34" charset="0"/>
                <a:cs typeface="Rockwell"/>
              </a:rPr>
              <a:t>By the end of the 1920s, </a:t>
            </a:r>
            <a:br>
              <a:rPr lang="en-US" sz="2800" dirty="0">
                <a:solidFill>
                  <a:srgbClr val="000000"/>
                </a:solidFill>
                <a:latin typeface="Rockwell"/>
                <a:ea typeface="Calibri" pitchFamily="34" charset="0"/>
                <a:cs typeface="Rockwell"/>
              </a:rPr>
            </a:br>
            <a:r>
              <a:rPr lang="en-US" sz="2800" dirty="0">
                <a:solidFill>
                  <a:srgbClr val="000000"/>
                </a:solidFill>
                <a:latin typeface="Rockwell"/>
                <a:ea typeface="Calibri" pitchFamily="34" charset="0"/>
                <a:cs typeface="Rockwell"/>
              </a:rPr>
              <a:t>only 19% of Americans supported prohibition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52400" y="1150938"/>
            <a:ext cx="3810000" cy="148553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  <a:latin typeface="Rockwell"/>
                <a:cs typeface="Rockwell"/>
              </a:rPr>
              <a:t>The strongest defenders of prohibition were </a:t>
            </a:r>
            <a:br>
              <a:rPr lang="en-US" sz="280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800">
                <a:solidFill>
                  <a:srgbClr val="000000"/>
                </a:solidFill>
                <a:latin typeface="Rockwell"/>
                <a:cs typeface="Rockwell"/>
              </a:rPr>
              <a:t>rural Americans…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76200" y="2971800"/>
            <a:ext cx="3886200" cy="2174954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  <a:latin typeface="Rockwell"/>
                <a:cs typeface="Rockwell"/>
              </a:rPr>
              <a:t>…But, most Americans believed that prohibition caused more problems </a:t>
            </a:r>
            <a:br>
              <a:rPr lang="en-US" sz="280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800">
                <a:solidFill>
                  <a:srgbClr val="000000"/>
                </a:solidFill>
                <a:latin typeface="Rockwell"/>
                <a:cs typeface="Rockwell"/>
              </a:rPr>
              <a:t>than it solved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" y="5181600"/>
            <a:ext cx="3876675" cy="11408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The 21</a:t>
            </a:r>
            <a:r>
              <a:rPr lang="en-US" sz="2800" baseline="30000" dirty="0">
                <a:solidFill>
                  <a:srgbClr val="000000"/>
                </a:solidFill>
                <a:latin typeface="Rockwell"/>
                <a:cs typeface="Rockwell"/>
              </a:rPr>
              <a:t>st</a:t>
            </a: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 Amendment was ratified in 1933 </a:t>
            </a:r>
            <a:b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to repeal prohibition </a:t>
            </a:r>
          </a:p>
        </p:txBody>
      </p:sp>
      <p:pic>
        <p:nvPicPr>
          <p:cNvPr id="12295" name="Picture 7" descr="http://1.bp.blogspot.com/-CaCGOpeOry8/UDDU3uIPhCI/AAAAAAAACm4/2iXSr3oPs2w/s1600/We+want+be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1150938"/>
            <a:ext cx="4897437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1933_dec_5__endofp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1143000"/>
            <a:ext cx="4859337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http://2.bp.blogspot.com/-0sMQQDdg94c/UL9GSR578sI/AAAAAAAAFcg/n4QCWnXWHvU/s1600/Repeal+Day+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3690938"/>
            <a:ext cx="4897437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681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1643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latin typeface="Rockwell"/>
                <a:cs typeface="Rockwell"/>
              </a:rPr>
              <a:t>Harlem </a:t>
            </a:r>
            <a:r>
              <a:rPr lang="en-US" dirty="0" smtClean="0">
                <a:latin typeface="Rockwell"/>
                <a:cs typeface="Rockwell"/>
              </a:rPr>
              <a:t>Renaissance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1643"/>
            <a:ext cx="9144000" cy="5074521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>
                <a:latin typeface="Rockwell"/>
                <a:cs typeface="Rockwell"/>
              </a:rPr>
              <a:t>The </a:t>
            </a:r>
            <a:r>
              <a:rPr lang="en-US" u="sng" dirty="0">
                <a:latin typeface="Rockwell"/>
                <a:cs typeface="Rockwell"/>
              </a:rPr>
              <a:t>Harlem Renaissance</a:t>
            </a:r>
            <a:r>
              <a:rPr lang="en-US" dirty="0">
                <a:latin typeface="Rockwell"/>
                <a:cs typeface="Rockwell"/>
              </a:rPr>
              <a:t> reflected the explosion of black culture &amp; the </a:t>
            </a:r>
            <a:r>
              <a:rPr lang="ja-JP" altLang="en-US" dirty="0">
                <a:latin typeface="Rockwell"/>
                <a:cs typeface="Rockwell"/>
              </a:rPr>
              <a:t>“</a:t>
            </a:r>
            <a:r>
              <a:rPr lang="en-US" dirty="0">
                <a:latin typeface="Rockwell"/>
                <a:cs typeface="Rockwell"/>
              </a:rPr>
              <a:t>New Negro</a:t>
            </a:r>
            <a:r>
              <a:rPr lang="ja-JP" altLang="en-US" dirty="0">
                <a:latin typeface="Rockwell"/>
                <a:cs typeface="Rockwell"/>
              </a:rPr>
              <a:t>”</a:t>
            </a:r>
            <a:r>
              <a:rPr lang="en-US" dirty="0">
                <a:latin typeface="Rockwell"/>
                <a:cs typeface="Rockwell"/>
              </a:rPr>
              <a:t>:</a:t>
            </a:r>
          </a:p>
          <a:p>
            <a:pPr lvl="1">
              <a:lnSpc>
                <a:spcPct val="95000"/>
              </a:lnSpc>
            </a:pPr>
            <a:r>
              <a:rPr lang="en-US" dirty="0">
                <a:latin typeface="Rockwell"/>
                <a:cs typeface="Rockwell"/>
              </a:rPr>
              <a:t>Jazz &amp; Blues expressed the social realities of blacks; Louis Armstrong became very popular</a:t>
            </a:r>
          </a:p>
          <a:p>
            <a:pPr lvl="1">
              <a:lnSpc>
                <a:spcPct val="95000"/>
              </a:lnSpc>
            </a:pPr>
            <a:r>
              <a:rPr lang="en-US" dirty="0">
                <a:latin typeface="Rockwell"/>
                <a:cs typeface="Rockwell"/>
              </a:rPr>
              <a:t>Langston Hughes</a:t>
            </a:r>
            <a:r>
              <a:rPr lang="ja-JP" altLang="en-US" dirty="0">
                <a:latin typeface="Rockwell"/>
                <a:cs typeface="Rockwell"/>
              </a:rPr>
              <a:t>’</a:t>
            </a:r>
            <a:r>
              <a:rPr lang="en-US" dirty="0">
                <a:latin typeface="Rockwell"/>
                <a:cs typeface="Rockwell"/>
              </a:rPr>
              <a:t> poetry, novels, &amp; plays promoted equality, condemned racism, &amp; celebrated black culture</a:t>
            </a:r>
          </a:p>
          <a:p>
            <a:endParaRPr lang="en-US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90966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motley_jaz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82" name="Picture 10" descr="Josephine Ba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0"/>
          <a:stretch>
            <a:fillRect/>
          </a:stretch>
        </p:blipFill>
        <p:spPr bwMode="auto">
          <a:xfrm>
            <a:off x="4724400" y="1600200"/>
            <a:ext cx="4171950" cy="5181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3" name="AutoShape 11"/>
          <p:cNvSpPr>
            <a:spLocks noChangeArrowheads="1"/>
          </p:cNvSpPr>
          <p:nvPr/>
        </p:nvSpPr>
        <p:spPr bwMode="auto">
          <a:xfrm>
            <a:off x="762000" y="4876800"/>
            <a:ext cx="7924800" cy="1447800"/>
          </a:xfrm>
          <a:prstGeom prst="wedgeRectCallout">
            <a:avLst>
              <a:gd name="adj1" fmla="val -16366"/>
              <a:gd name="adj2" fmla="val -266338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ja-JP" altLang="en-US" sz="2800" dirty="0">
                <a:solidFill>
                  <a:schemeClr val="bg1"/>
                </a:solidFill>
                <a:latin typeface="Rockwell"/>
                <a:cs typeface="Rockwell"/>
              </a:rPr>
              <a:t>“</a:t>
            </a:r>
            <a:r>
              <a:rPr lang="en-US" sz="2800" dirty="0">
                <a:solidFill>
                  <a:schemeClr val="bg1"/>
                </a:solidFill>
                <a:latin typeface="Rockwell"/>
                <a:cs typeface="Rockwell"/>
              </a:rPr>
              <a:t>You could be black &amp; proud, politically assertive &amp; economically independent, creative &amp; disciplined—or so it seemed</a:t>
            </a:r>
            <a:r>
              <a:rPr lang="ja-JP" altLang="en-US" sz="2800" dirty="0">
                <a:solidFill>
                  <a:schemeClr val="bg1"/>
                </a:solidFill>
                <a:latin typeface="Rockwell"/>
                <a:cs typeface="Rockwell"/>
              </a:rPr>
              <a:t>”</a:t>
            </a:r>
            <a:endParaRPr lang="en-US" sz="28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4495800" y="74613"/>
            <a:ext cx="4648200" cy="1485535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en-US" sz="2800">
                <a:solidFill>
                  <a:schemeClr val="bg1"/>
                </a:solidFill>
                <a:latin typeface="Rockwell"/>
                <a:cs typeface="Rockwell"/>
              </a:rPr>
              <a:t>Josephine Baker, internationally renowned singer/dancer</a:t>
            </a:r>
          </a:p>
        </p:txBody>
      </p:sp>
    </p:spTree>
    <p:extLst>
      <p:ext uri="{BB962C8B-B14F-4D97-AF65-F5344CB8AC3E}">
        <p14:creationId xmlns:p14="http://schemas.microsoft.com/office/powerpoint/2010/main" val="1714256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3" grpId="0" animBg="1"/>
      <p:bldP spid="10548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Rockwell"/>
                <a:ea typeface="+mj-ea"/>
                <a:cs typeface="Rockwell"/>
              </a:rPr>
              <a:t>1920s Culture Wars</a:t>
            </a:r>
            <a:br>
              <a:rPr lang="en-US" sz="3600" dirty="0" smtClean="0">
                <a:latin typeface="Rockwell"/>
                <a:ea typeface="+mj-ea"/>
                <a:cs typeface="Rockwell"/>
              </a:rPr>
            </a:br>
            <a:r>
              <a:rPr lang="en-US" sz="3600" b="1" dirty="0" smtClean="0">
                <a:latin typeface="Rockwell"/>
                <a:ea typeface="+mj-ea"/>
                <a:cs typeface="Rockwell"/>
              </a:rPr>
              <a:t>Harlem Renaissance</a:t>
            </a:r>
            <a:endParaRPr lang="en-US" sz="3600" dirty="0" smtClean="0">
              <a:latin typeface="Rockwell"/>
              <a:ea typeface="+mj-ea"/>
              <a:cs typeface="Rockwell"/>
            </a:endParaRPr>
          </a:p>
        </p:txBody>
      </p:sp>
      <p:sp>
        <p:nvSpPr>
          <p:cNvPr id="60420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53000" y="1143000"/>
            <a:ext cx="4191000" cy="5715000"/>
          </a:xfrm>
        </p:spPr>
        <p:txBody>
          <a:bodyPr/>
          <a:lstStyle/>
          <a:p>
            <a:pPr eaLnBrk="1" hangingPunct="1"/>
            <a:r>
              <a:rPr lang="en-US" sz="2800">
                <a:latin typeface="Rockwell"/>
                <a:cs typeface="Rockwell"/>
              </a:rPr>
              <a:t>Fueled by the Great Migration and inspired by black pride</a:t>
            </a:r>
          </a:p>
          <a:p>
            <a:pPr eaLnBrk="1" hangingPunct="1"/>
            <a:r>
              <a:rPr lang="en-US" sz="2800">
                <a:latin typeface="Rockwell"/>
                <a:cs typeface="Rockwell"/>
              </a:rPr>
              <a:t>Themes challenged racist stereotypes</a:t>
            </a:r>
          </a:p>
          <a:p>
            <a:pPr eaLnBrk="1" hangingPunct="1"/>
            <a:r>
              <a:rPr lang="ja-JP" altLang="en-US" sz="2800">
                <a:latin typeface="Rockwell"/>
                <a:cs typeface="Rockwell"/>
              </a:rPr>
              <a:t>“</a:t>
            </a:r>
            <a:r>
              <a:rPr lang="en-US" sz="2800">
                <a:latin typeface="Rockwell"/>
                <a:cs typeface="Rockwell"/>
              </a:rPr>
              <a:t>Black is beautiful</a:t>
            </a:r>
            <a:r>
              <a:rPr lang="ja-JP" altLang="en-US" sz="2800">
                <a:latin typeface="Rockwell"/>
                <a:cs typeface="Rockwell"/>
              </a:rPr>
              <a:t>”</a:t>
            </a:r>
            <a:endParaRPr lang="en-US" sz="2800">
              <a:latin typeface="Rockwell"/>
              <a:cs typeface="Rockwell"/>
            </a:endParaRPr>
          </a:p>
          <a:p>
            <a:pPr eaLnBrk="1" hangingPunct="1"/>
            <a:r>
              <a:rPr lang="en-US" sz="2800" b="1">
                <a:latin typeface="Rockwell"/>
                <a:cs typeface="Rockwell"/>
              </a:rPr>
              <a:t>Langston Hughes</a:t>
            </a:r>
          </a:p>
          <a:p>
            <a:pPr eaLnBrk="1" hangingPunct="1"/>
            <a:r>
              <a:rPr lang="en-US" sz="2800">
                <a:latin typeface="Rockwell"/>
                <a:cs typeface="Rockwell"/>
              </a:rPr>
              <a:t>Zora Neale Hurston</a:t>
            </a:r>
          </a:p>
          <a:p>
            <a:pPr eaLnBrk="1" hangingPunct="1"/>
            <a:r>
              <a:rPr lang="en-US" sz="2800" i="1">
                <a:latin typeface="Rockwell"/>
                <a:cs typeface="Rockwell"/>
              </a:rPr>
              <a:t>The New Negro: An Interpretation</a:t>
            </a:r>
            <a:r>
              <a:rPr lang="en-US" sz="2800">
                <a:latin typeface="Rockwell"/>
                <a:cs typeface="Rockwell"/>
              </a:rPr>
              <a:t> (1925)</a:t>
            </a:r>
            <a:endParaRPr lang="en-US" sz="2800" i="1">
              <a:latin typeface="Rockwell"/>
              <a:cs typeface="Rockwell"/>
            </a:endParaRPr>
          </a:p>
        </p:txBody>
      </p:sp>
      <p:pic>
        <p:nvPicPr>
          <p:cNvPr id="23556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4878388" cy="3657600"/>
          </a:xfrm>
        </p:spPr>
      </p:pic>
      <p:pic>
        <p:nvPicPr>
          <p:cNvPr id="23557" name="Picture 4" descr="220px-LangstonHugh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6163"/>
            <a:ext cx="13716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 descr="220px-Hurston-Zora-Neale-LO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76800"/>
            <a:ext cx="13747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 descr="170px-NewNegr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76800"/>
            <a:ext cx="1320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63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Evaluate the extent to which progressive vs. conservative ideals created conflict in American society in the years 1920-1929.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75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9525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0" lang="en-US" sz="4000">
                <a:solidFill>
                  <a:schemeClr val="tx1"/>
                </a:solidFill>
                <a:latin typeface="Times New Roman" charset="0"/>
              </a:rPr>
              <a:t/>
            </a:r>
            <a:br>
              <a:rPr kumimoji="0" lang="en-US" sz="4000">
                <a:solidFill>
                  <a:schemeClr val="tx1"/>
                </a:solidFill>
                <a:latin typeface="Times New Roman" charset="0"/>
              </a:rPr>
            </a:br>
            <a:endParaRPr kumimoji="0" lang="en-US" sz="40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5867400" cy="62484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kumimoji="0" lang="en-US" dirty="0">
                <a:latin typeface="Rockwell"/>
                <a:cs typeface="Rockwell"/>
              </a:rPr>
              <a:t>Marcus Garvey was the preeminent civil rights activist of the 1920s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kumimoji="0" lang="en-US" dirty="0">
                <a:latin typeface="Rockwell"/>
                <a:cs typeface="Rockwell"/>
              </a:rPr>
              <a:t>Oppression in the U.S. necessitated strict segregation &amp; black nationalism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kumimoji="0" lang="en-US" dirty="0">
                <a:latin typeface="Rockwell"/>
                <a:cs typeface="Rockwell"/>
              </a:rPr>
              <a:t>He formed the United Negro Improvement </a:t>
            </a:r>
            <a:r>
              <a:rPr kumimoji="0" lang="en-US" dirty="0" err="1">
                <a:latin typeface="Rockwell"/>
                <a:cs typeface="Rockwell"/>
              </a:rPr>
              <a:t>Assoc</a:t>
            </a:r>
            <a:r>
              <a:rPr kumimoji="0" lang="en-US" dirty="0">
                <a:latin typeface="Rockwell"/>
                <a:cs typeface="Rockwell"/>
              </a:rPr>
              <a:t> &amp; advocated a return to Africa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1295400" y="1524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1" lang="en-US" sz="4400">
                <a:solidFill>
                  <a:schemeClr val="tx2"/>
                </a:solidFill>
              </a:rPr>
              <a:t>Marcus Garvey</a:t>
            </a:r>
          </a:p>
        </p:txBody>
      </p:sp>
      <p:pic>
        <p:nvPicPr>
          <p:cNvPr id="98312" name="Picture 8" descr="12_africanflyer_pop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229100" cy="5295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14" descr="Marcus Garvey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990600"/>
            <a:ext cx="31908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9" name="Picture 15" descr="10_poormen_pop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666750"/>
            <a:ext cx="4305300" cy="6191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22" name="Picture 18" descr="dubois_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3429000"/>
            <a:ext cx="2801937" cy="3429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23" name="AutoShape 19"/>
          <p:cNvSpPr>
            <a:spLocks noChangeArrowheads="1"/>
          </p:cNvSpPr>
          <p:nvPr/>
        </p:nvSpPr>
        <p:spPr bwMode="auto">
          <a:xfrm>
            <a:off x="228600" y="4648200"/>
            <a:ext cx="5715000" cy="1447800"/>
          </a:xfrm>
          <a:prstGeom prst="wedgeRectCallout">
            <a:avLst>
              <a:gd name="adj1" fmla="val 78750"/>
              <a:gd name="adj2" fmla="val -31361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ja-JP" altLang="en-US" sz="3200" dirty="0">
                <a:solidFill>
                  <a:schemeClr val="bg1"/>
                </a:solidFill>
              </a:rPr>
              <a:t>“</a:t>
            </a:r>
            <a:r>
              <a:rPr lang="en-US" sz="3200" dirty="0">
                <a:solidFill>
                  <a:schemeClr val="bg1"/>
                </a:solidFill>
              </a:rPr>
              <a:t>The most dangerous enemy of the Negro race</a:t>
            </a:r>
            <a:r>
              <a:rPr lang="ja-JP" altLang="en-US" sz="3200" dirty="0">
                <a:solidFill>
                  <a:schemeClr val="bg1"/>
                </a:solidFill>
              </a:rPr>
              <a:t>”</a:t>
            </a:r>
            <a:endParaRPr lang="en-US" sz="3200" dirty="0">
              <a:solidFill>
                <a:schemeClr val="bg1"/>
              </a:solidFill>
            </a:endParaRPr>
          </a:p>
          <a:p>
            <a:pPr algn="r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</a:rPr>
              <a:t>	—W.E.B. DuBois 	 </a:t>
            </a:r>
          </a:p>
        </p:txBody>
      </p:sp>
    </p:spTree>
    <p:extLst>
      <p:ext uri="{BB962C8B-B14F-4D97-AF65-F5344CB8AC3E}">
        <p14:creationId xmlns:p14="http://schemas.microsoft.com/office/powerpoint/2010/main" val="269852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955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Rural Americans found comfort in religious fundamentalism  (a literal interpretation of the Bible)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875" y="1087438"/>
            <a:ext cx="4200525" cy="9910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Rockwell"/>
                <a:ea typeface="Calibri" pitchFamily="34" charset="0"/>
                <a:cs typeface="Rockwell"/>
              </a:rPr>
              <a:t>Rural folks rejected the urban values, especially immigrants and flappers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4572000" y="1087438"/>
            <a:ext cx="4422775" cy="99104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Evangelists used the </a:t>
            </a:r>
            <a:br>
              <a:rPr lang="en-US" sz="240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radio to broadcast Christian messages</a:t>
            </a:r>
          </a:p>
        </p:txBody>
      </p:sp>
      <p:pic>
        <p:nvPicPr>
          <p:cNvPr id="26629" name="Picture 6" descr="http://www.kingsacademy.com/mhodges/03_The-World-since-1900/04_The-Roaring-20s/pictures/J+B-124_Billy-Sunday-revival_192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7" b="7455"/>
          <a:stretch>
            <a:fillRect/>
          </a:stretch>
        </p:blipFill>
        <p:spPr bwMode="auto">
          <a:xfrm>
            <a:off x="152400" y="2524125"/>
            <a:ext cx="88392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1"/>
          <p:cNvSpPr txBox="1">
            <a:spLocks noChangeArrowheads="1"/>
          </p:cNvSpPr>
          <p:nvPr/>
        </p:nvSpPr>
        <p:spPr bwMode="auto">
          <a:xfrm>
            <a:off x="228600" y="6264275"/>
            <a:ext cx="3952875" cy="395288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400">
                <a:solidFill>
                  <a:srgbClr val="C00000"/>
                </a:solidFill>
                <a:latin typeface="Calibri" charset="0"/>
                <a:hlinkClick r:id="rId3"/>
              </a:rPr>
              <a:t>1920s evangelist Billy Sunday </a:t>
            </a:r>
            <a:endParaRPr lang="en-US" sz="2400">
              <a:solidFill>
                <a:srgbClr val="C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31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52400" y="147638"/>
            <a:ext cx="4648200" cy="1581971"/>
          </a:xfrm>
          <a:prstGeom prst="rect">
            <a:avLst/>
          </a:prstGeom>
          <a:solidFill>
            <a:srgbClr val="CC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Many rural Christians rejected ideas that contradicted the Bible </a:t>
            </a:r>
            <a:b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and outlawed the teaching of evolution in schools 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29200" y="152400"/>
            <a:ext cx="3962400" cy="1877437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Teacher </a:t>
            </a:r>
            <a:r>
              <a:rPr lang="en-US" sz="2400">
                <a:solidFill>
                  <a:srgbClr val="000000"/>
                </a:solidFill>
                <a:latin typeface="Rockwell"/>
                <a:cs typeface="Rockwell"/>
                <a:hlinkClick r:id="rId3"/>
              </a:rPr>
              <a:t>John Scopes </a:t>
            </a: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was arrested in Dayton, Tennessee </a:t>
            </a:r>
            <a:br>
              <a:rPr lang="en-US" sz="240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for teaching evolution in his biology class</a:t>
            </a:r>
          </a:p>
        </p:txBody>
      </p:sp>
      <p:pic>
        <p:nvPicPr>
          <p:cNvPr id="27652" name="Picture 7" descr="4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63775"/>
            <a:ext cx="308292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http://blog.rarenewspapers.com/wp-content/uploads/2010/05/Evolution_Tria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2263775"/>
            <a:ext cx="5205412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http://sheg.stanford.edu/upload/Lessons/Unit%209_WWI%20and%20the%201920s/Scopes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t="2858" r="10571"/>
          <a:stretch>
            <a:fillRect/>
          </a:stretch>
        </p:blipFill>
        <p:spPr bwMode="auto">
          <a:xfrm>
            <a:off x="373063" y="2298700"/>
            <a:ext cx="3284537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211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457200"/>
          </a:xfrm>
          <a:solidFill>
            <a:srgbClr val="FFCC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  <a:hlinkClick r:id="rId3"/>
              </a:rPr>
              <a:t>Scopes </a:t>
            </a:r>
            <a:r>
              <a:rPr lang="ja-JP" altLang="en-US" sz="2400" dirty="0">
                <a:solidFill>
                  <a:srgbClr val="000000"/>
                </a:solidFill>
                <a:latin typeface="Rockwell"/>
                <a:cs typeface="Rockwell"/>
                <a:hlinkClick r:id="rId3"/>
              </a:rPr>
              <a:t>“</a:t>
            </a: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  <a:hlinkClick r:id="rId3"/>
              </a:rPr>
              <a:t>Monkey Trial</a:t>
            </a:r>
            <a:r>
              <a:rPr lang="ja-JP" altLang="en-US" sz="2400" dirty="0">
                <a:solidFill>
                  <a:srgbClr val="000000"/>
                </a:solidFill>
                <a:latin typeface="Rockwell"/>
                <a:cs typeface="Rockwell"/>
                <a:hlinkClick r:id="rId3"/>
              </a:rPr>
              <a:t>”</a:t>
            </a: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  <a:hlinkClick r:id="rId3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was a national sensation</a:t>
            </a:r>
          </a:p>
        </p:txBody>
      </p:sp>
      <p:pic>
        <p:nvPicPr>
          <p:cNvPr id="32778" name="Picture 10" descr="http://tnjn.com/content/storyimage/2009/03/02/AP2507150161.5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47700"/>
            <a:ext cx="88265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2" descr="http://img.tfd.com/wiki/5/54/Scopes_tri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47700"/>
            <a:ext cx="88265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76200" y="5181600"/>
            <a:ext cx="4800600" cy="1554163"/>
          </a:xfrm>
          <a:prstGeom prst="wedgeRectCallout">
            <a:avLst>
              <a:gd name="adj1" fmla="val 21648"/>
              <a:gd name="adj2" fmla="val -13366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ACLU attorney Clarence Darrow defended Scopes; Represented urban America, science and modernity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4953000" y="5181600"/>
            <a:ext cx="4114800" cy="1554163"/>
          </a:xfrm>
          <a:prstGeom prst="wedgeRectCallout">
            <a:avLst>
              <a:gd name="adj1" fmla="val 3125"/>
              <a:gd name="adj2" fmla="val -32884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William Jennings Bryan served as prosecutor; Represented Christianity and rural values</a:t>
            </a:r>
          </a:p>
        </p:txBody>
      </p:sp>
    </p:spTree>
    <p:extLst>
      <p:ext uri="{BB962C8B-B14F-4D97-AF65-F5344CB8AC3E}">
        <p14:creationId xmlns:p14="http://schemas.microsoft.com/office/powerpoint/2010/main" val="178981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10"/>
          <p:cNvSpPr>
            <a:spLocks noChangeArrowheads="1"/>
          </p:cNvSpPr>
          <p:nvPr/>
        </p:nvSpPr>
        <p:spPr bwMode="auto">
          <a:xfrm>
            <a:off x="163513" y="119063"/>
            <a:ext cx="8915400" cy="1176337"/>
          </a:xfrm>
          <a:prstGeom prst="wedgeRectCallout">
            <a:avLst>
              <a:gd name="adj1" fmla="val 1176"/>
              <a:gd name="adj2" fmla="val -28764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Scopes was found guilty, but evolutionists believed they won because Darrow got Bryan to admit that the world might not have been made in six 24 hour days </a:t>
            </a:r>
          </a:p>
        </p:txBody>
      </p:sp>
      <p:pic>
        <p:nvPicPr>
          <p:cNvPr id="29699" name="Picture 9" descr="scopestrial0121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40750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575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Flappers</a:t>
            </a:r>
            <a:endParaRPr lang="en-US" dirty="0"/>
          </a:p>
        </p:txBody>
      </p:sp>
      <p:pic>
        <p:nvPicPr>
          <p:cNvPr id="4" name="Picture 3" descr="Screen Shot 2018-02-13 at 2.25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34"/>
            <a:ext cx="9112856" cy="688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8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277843" y="0"/>
            <a:ext cx="8637557" cy="914400"/>
          </a:xfrm>
          <a:noFill/>
        </p:spPr>
        <p:txBody>
          <a:bodyPr lIns="90488" tIns="44450" rIns="90488" bIns="44450"/>
          <a:lstStyle/>
          <a:p>
            <a:r>
              <a:rPr lang="en-US">
                <a:latin typeface="Rockwell"/>
                <a:cs typeface="Rockwell"/>
              </a:rPr>
              <a:t>America in the 1920s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latin typeface="Rockwell"/>
                <a:cs typeface="Rockwell"/>
              </a:rPr>
              <a:t>America was changed by the industrialism of the Gilded Age &amp; the economic boom of WWI</a:t>
            </a:r>
          </a:p>
          <a:p>
            <a:r>
              <a:rPr lang="en-US" dirty="0">
                <a:latin typeface="Rockwell"/>
                <a:cs typeface="Rockwell"/>
              </a:rPr>
              <a:t>During the 1920s:</a:t>
            </a:r>
          </a:p>
          <a:p>
            <a:pPr lvl="1"/>
            <a:r>
              <a:rPr lang="en-US" dirty="0">
                <a:latin typeface="Rockwell"/>
                <a:cs typeface="Rockwell"/>
              </a:rPr>
              <a:t>The USA was the richest &amp; most developed country in the world</a:t>
            </a:r>
          </a:p>
          <a:p>
            <a:pPr lvl="1"/>
            <a:r>
              <a:rPr lang="en-US" dirty="0">
                <a:latin typeface="Rockwell"/>
                <a:cs typeface="Rockwell"/>
              </a:rPr>
              <a:t>Wages rose, hours declined, &amp; Americans had access to new, innovative consumer goods</a:t>
            </a:r>
          </a:p>
        </p:txBody>
      </p:sp>
    </p:spTree>
    <p:extLst>
      <p:ext uri="{BB962C8B-B14F-4D97-AF65-F5344CB8AC3E}">
        <p14:creationId xmlns:p14="http://schemas.microsoft.com/office/powerpoint/2010/main" val="40871930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43" y="0"/>
            <a:ext cx="8637557" cy="9144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Rockwell"/>
                <a:cs typeface="Rockwell"/>
              </a:rPr>
              <a:t>The Second Industrial Revolution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11170"/>
            <a:ext cx="9144000" cy="574683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/>
                <a:cs typeface="Rockwell"/>
              </a:rPr>
              <a:t>From 1922 to 1929, the U.S. had  a 2</a:t>
            </a:r>
            <a:r>
              <a:rPr lang="en-US" sz="3600" baseline="30000" dirty="0">
                <a:latin typeface="Rockwell"/>
                <a:cs typeface="Rockwell"/>
              </a:rPr>
              <a:t>nd</a:t>
            </a:r>
            <a:r>
              <a:rPr lang="en-US" sz="3600" dirty="0">
                <a:latin typeface="Rockwell"/>
                <a:cs typeface="Rockwell"/>
              </a:rPr>
              <a:t> industrial boom:</a:t>
            </a:r>
          </a:p>
          <a:p>
            <a:pPr lvl="1"/>
            <a:r>
              <a:rPr lang="en-US" sz="3200" dirty="0">
                <a:latin typeface="Rockwell"/>
                <a:cs typeface="Rockwell"/>
              </a:rPr>
              <a:t>Mostly in consumer durable goods like appliances, cars, radios, furniture, &amp; clothing</a:t>
            </a:r>
          </a:p>
          <a:p>
            <a:pPr lvl="1"/>
            <a:r>
              <a:rPr lang="en-US" sz="3200" dirty="0">
                <a:latin typeface="Rockwell"/>
                <a:cs typeface="Rockwell"/>
              </a:rPr>
              <a:t>Electricity replaced steam power</a:t>
            </a:r>
          </a:p>
          <a:p>
            <a:pPr lvl="1"/>
            <a:r>
              <a:rPr lang="en-US" sz="3200" dirty="0">
                <a:latin typeface="Rockwell"/>
                <a:cs typeface="Rockwell"/>
              </a:rPr>
              <a:t>Corporations used salaried executives, plant managers, &amp; engineers to increase efficiency</a:t>
            </a:r>
          </a:p>
        </p:txBody>
      </p:sp>
      <p:sp>
        <p:nvSpPr>
          <p:cNvPr id="148484" name="AutoShape 4"/>
          <p:cNvSpPr>
            <a:spLocks noChangeArrowheads="1"/>
          </p:cNvSpPr>
          <p:nvPr/>
        </p:nvSpPr>
        <p:spPr bwMode="auto">
          <a:xfrm>
            <a:off x="1066800" y="228600"/>
            <a:ext cx="7391400" cy="1219889"/>
          </a:xfrm>
          <a:prstGeom prst="wedgeRectCallout">
            <a:avLst>
              <a:gd name="adj1" fmla="val 5542"/>
              <a:gd name="adj2" fmla="val 95176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</a:rPr>
              <a:t>The increase of national name brands (rather than locally produced goods) linked Americans more than ever</a:t>
            </a:r>
          </a:p>
        </p:txBody>
      </p:sp>
    </p:spTree>
    <p:extLst>
      <p:ext uri="{BB962C8B-B14F-4D97-AF65-F5344CB8AC3E}">
        <p14:creationId xmlns:p14="http://schemas.microsoft.com/office/powerpoint/2010/main" val="2419063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2362200"/>
            <a:ext cx="3352800" cy="13716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 New Roman" charset="0"/>
              </a:rPr>
              <a:t>Glenwood Stove Ad</a:t>
            </a:r>
          </a:p>
        </p:txBody>
      </p:sp>
      <p:pic>
        <p:nvPicPr>
          <p:cNvPr id="6147" name="Picture 8" descr="fridge"/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724400" cy="5410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290610"/>
          </a:xfrm>
          <a:prstGeom prst="rect">
            <a:avLst/>
          </a:prstGeom>
          <a:solidFill>
            <a:srgbClr val="CCE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1" lang="en-US" sz="3200" dirty="0">
                <a:solidFill>
                  <a:srgbClr val="000000"/>
                </a:solidFill>
                <a:latin typeface="Rockwell"/>
                <a:cs typeface="Rockwell"/>
              </a:rPr>
              <a:t>1920s consumerism led to luxury living: </a:t>
            </a:r>
          </a:p>
          <a:p>
            <a:pPr lvl="1" algn="ctr">
              <a:lnSpc>
                <a:spcPct val="80000"/>
              </a:lnSpc>
            </a:pPr>
            <a:r>
              <a:rPr kumimoji="1" lang="en-US" sz="3200" dirty="0">
                <a:solidFill>
                  <a:srgbClr val="000000"/>
                </a:solidFill>
                <a:latin typeface="Rockwell"/>
                <a:cs typeface="Rockwell"/>
              </a:rPr>
              <a:t>New appliances like refrigerators, washing machines, &amp; vacuums</a:t>
            </a:r>
          </a:p>
        </p:txBody>
      </p:sp>
      <p:pic>
        <p:nvPicPr>
          <p:cNvPr id="54285" name="Picture 13" descr="DIVI7233538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4419600" cy="5410200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459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428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0.2941 -0.588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5" y="-2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7172" name="Picture 5" descr="lister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53340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dbruthc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38200"/>
            <a:ext cx="38100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3" name="Picture 9" descr="babeoldgold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2590800" y="6288088"/>
            <a:ext cx="3886200" cy="502702"/>
          </a:xfrm>
          <a:prstGeom prst="rect">
            <a:avLst/>
          </a:prstGeom>
          <a:solidFill>
            <a:srgbClr val="CCE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1" lang="en-US" sz="3200" dirty="0">
                <a:solidFill>
                  <a:srgbClr val="000000"/>
                </a:solidFill>
                <a:latin typeface="Rockwell"/>
                <a:cs typeface="Rockwell"/>
              </a:rPr>
              <a:t>1920s advertising </a:t>
            </a:r>
          </a:p>
        </p:txBody>
      </p:sp>
    </p:spTree>
    <p:extLst>
      <p:ext uri="{BB962C8B-B14F-4D97-AF65-F5344CB8AC3E}">
        <p14:creationId xmlns:p14="http://schemas.microsoft.com/office/powerpoint/2010/main" val="2369578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&amp;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Red Scare and Palmer </a:t>
            </a:r>
            <a:r>
              <a:rPr lang="en-US" dirty="0" smtClean="0"/>
              <a:t>Raids</a:t>
            </a:r>
          </a:p>
          <a:p>
            <a:pPr lvl="0"/>
            <a:r>
              <a:rPr lang="en-US" dirty="0"/>
              <a:t>Immigration and the </a:t>
            </a:r>
            <a:r>
              <a:rPr lang="en-US" dirty="0" smtClean="0"/>
              <a:t>KKK</a:t>
            </a:r>
          </a:p>
          <a:p>
            <a:r>
              <a:rPr lang="en-US" dirty="0" smtClean="0"/>
              <a:t>Prohibition</a:t>
            </a:r>
          </a:p>
          <a:p>
            <a:r>
              <a:rPr lang="en-US" dirty="0"/>
              <a:t>Harlem </a:t>
            </a:r>
            <a:r>
              <a:rPr lang="en-US" dirty="0" smtClean="0"/>
              <a:t>Renaissance</a:t>
            </a:r>
            <a:endParaRPr lang="en-US" dirty="0"/>
          </a:p>
          <a:p>
            <a:pPr lvl="0"/>
            <a:r>
              <a:rPr lang="en-US" dirty="0"/>
              <a:t>Scopes Trial</a:t>
            </a:r>
          </a:p>
          <a:p>
            <a:pPr lvl="0"/>
            <a:r>
              <a:rPr lang="en-US" dirty="0" smtClean="0"/>
              <a:t>Flappers</a:t>
            </a:r>
            <a:endParaRPr lang="en-US" dirty="0"/>
          </a:p>
          <a:p>
            <a:pPr lvl="0"/>
            <a:r>
              <a:rPr lang="en-US" dirty="0" smtClean="0"/>
              <a:t>Consumerism</a:t>
            </a:r>
          </a:p>
          <a:p>
            <a:pPr lvl="0"/>
            <a:r>
              <a:rPr lang="en-US" dirty="0" smtClean="0"/>
              <a:t>Arts and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861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6288088"/>
            <a:ext cx="9144000" cy="569912"/>
          </a:xfrm>
          <a:prstGeom prst="rect">
            <a:avLst/>
          </a:prstGeom>
          <a:solidFill>
            <a:srgbClr val="FF99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600"/>
              <a:t>NBC was the 1</a:t>
            </a:r>
            <a:r>
              <a:rPr lang="en-US" sz="3600" baseline="30000"/>
              <a:t>st</a:t>
            </a:r>
            <a:r>
              <a:rPr lang="en-US" sz="3600"/>
              <a:t> successful radio network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173163"/>
          </a:xfrm>
          <a:prstGeom prst="rect">
            <a:avLst/>
          </a:prstGeom>
          <a:solidFill>
            <a:srgbClr val="CCE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kumimoji="1" lang="en-US" sz="3600"/>
              <a:t>1920s consumerism led to luxury living: </a:t>
            </a:r>
          </a:p>
          <a:p>
            <a:pPr lvl="1" algn="ctr">
              <a:lnSpc>
                <a:spcPct val="90000"/>
              </a:lnSpc>
              <a:spcBef>
                <a:spcPct val="10000"/>
              </a:spcBef>
            </a:pPr>
            <a:r>
              <a:rPr kumimoji="1" lang="en-US" sz="3600"/>
              <a:t>Radios &amp; movies boomed</a:t>
            </a:r>
          </a:p>
        </p:txBody>
      </p:sp>
      <p:pic>
        <p:nvPicPr>
          <p:cNvPr id="8199" name="Picture 7" descr="radiolisten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6"/>
          <a:stretch>
            <a:fillRect/>
          </a:stretch>
        </p:blipFill>
        <p:spPr bwMode="auto">
          <a:xfrm>
            <a:off x="1824038" y="1371600"/>
            <a:ext cx="5795962" cy="47307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8" name="Picture 8" descr="moviecrowd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575"/>
            <a:ext cx="9144000" cy="6292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990600" y="5886450"/>
            <a:ext cx="7848600" cy="1009650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600"/>
              <a:t>100 million Americans went to the movies in 1929 per week </a:t>
            </a:r>
          </a:p>
        </p:txBody>
      </p:sp>
      <p:pic>
        <p:nvPicPr>
          <p:cNvPr id="168970" name="Picture 10" descr="chap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6425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71" name="Picture 11" descr="jazz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72" name="Text Box 12"/>
          <p:cNvSpPr txBox="1">
            <a:spLocks noChangeArrowheads="1"/>
          </p:cNvSpPr>
          <p:nvPr/>
        </p:nvSpPr>
        <p:spPr bwMode="auto">
          <a:xfrm>
            <a:off x="5105400" y="6096000"/>
            <a:ext cx="3810000" cy="584776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  <a:latin typeface="Rockwell"/>
                <a:cs typeface="Rockwell"/>
              </a:rPr>
              <a:t>The first </a:t>
            </a:r>
            <a:r>
              <a:rPr lang="ja-JP" altLang="en-US" sz="3200" dirty="0">
                <a:solidFill>
                  <a:srgbClr val="000000"/>
                </a:solidFill>
                <a:latin typeface="Rockwell"/>
                <a:cs typeface="Rockwell"/>
              </a:rPr>
              <a:t>“</a:t>
            </a:r>
            <a:r>
              <a:rPr lang="en-US" sz="3200" dirty="0">
                <a:solidFill>
                  <a:srgbClr val="000000"/>
                </a:solidFill>
                <a:latin typeface="Rockwell"/>
                <a:cs typeface="Rockwell"/>
              </a:rPr>
              <a:t>talkie</a:t>
            </a:r>
            <a:r>
              <a:rPr lang="ja-JP" altLang="en-US" sz="3200" dirty="0">
                <a:solidFill>
                  <a:srgbClr val="000000"/>
                </a:solidFill>
                <a:latin typeface="Rockwell"/>
                <a:cs typeface="Rockwell"/>
              </a:rPr>
              <a:t>”</a:t>
            </a:r>
            <a:endParaRPr lang="en-US" sz="3200" dirty="0">
              <a:solidFill>
                <a:srgbClr val="000000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16012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9" grpId="0" animBg="1"/>
      <p:bldP spid="16897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70697"/>
          </a:xfrm>
          <a:noFill/>
        </p:spPr>
        <p:txBody>
          <a:bodyPr lIns="90488" tIns="44450" rIns="90488" bIns="44450"/>
          <a:lstStyle/>
          <a:p>
            <a:r>
              <a:rPr lang="en-US" dirty="0">
                <a:latin typeface="Rockwell"/>
                <a:cs typeface="Rockwell"/>
              </a:rPr>
              <a:t>Economic Weaknesses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  <a:noFill/>
        </p:spPr>
        <p:txBody>
          <a:bodyPr lIns="90488" tIns="44450" rIns="90488" bIns="44450">
            <a:normAutofit/>
          </a:bodyPr>
          <a:lstStyle/>
          <a:p>
            <a:pPr>
              <a:spcBef>
                <a:spcPct val="15000"/>
              </a:spcBef>
            </a:pPr>
            <a:r>
              <a:rPr lang="en-US" sz="3600" dirty="0">
                <a:latin typeface="Rockwell"/>
                <a:cs typeface="Rockwell"/>
              </a:rPr>
              <a:t>The </a:t>
            </a:r>
            <a:r>
              <a:rPr lang="ja-JP" altLang="en-US" sz="3600" dirty="0">
                <a:latin typeface="Rockwell"/>
                <a:cs typeface="Rockwell"/>
              </a:rPr>
              <a:t>“</a:t>
            </a:r>
            <a:r>
              <a:rPr lang="en-US" sz="3600" dirty="0">
                <a:latin typeface="Rockwell"/>
                <a:cs typeface="Rockwell"/>
              </a:rPr>
              <a:t>Roaring </a:t>
            </a:r>
            <a:r>
              <a:rPr lang="en-US" sz="3600" dirty="0" smtClean="0">
                <a:latin typeface="Rockwell"/>
                <a:cs typeface="Rockwell"/>
              </a:rPr>
              <a:t>20s” was </a:t>
            </a:r>
            <a:r>
              <a:rPr lang="en-US" sz="3600" dirty="0">
                <a:latin typeface="Rockwell"/>
                <a:cs typeface="Rockwell"/>
              </a:rPr>
              <a:t>not as prosperous as it appeared:</a:t>
            </a:r>
          </a:p>
          <a:p>
            <a:pPr lvl="1">
              <a:spcBef>
                <a:spcPct val="15000"/>
              </a:spcBef>
            </a:pPr>
            <a:r>
              <a:rPr lang="en-US" sz="3200" dirty="0">
                <a:latin typeface="Rockwell"/>
                <a:cs typeface="Rockwell"/>
              </a:rPr>
              <a:t>RR, cotton textile, coal industries suffered due to new competition</a:t>
            </a:r>
          </a:p>
          <a:p>
            <a:pPr lvl="1">
              <a:spcBef>
                <a:spcPct val="15000"/>
              </a:spcBef>
            </a:pPr>
            <a:r>
              <a:rPr lang="en-US" sz="3200" dirty="0">
                <a:latin typeface="Rockwell"/>
                <a:cs typeface="Rockwell"/>
              </a:rPr>
              <a:t>Farmers boomed during WWI but a decline in demand after the war deflated farm prices</a:t>
            </a:r>
          </a:p>
        </p:txBody>
      </p:sp>
      <p:sp>
        <p:nvSpPr>
          <p:cNvPr id="16390" name="AutoShape 1030"/>
          <p:cNvSpPr>
            <a:spLocks noChangeArrowheads="1"/>
          </p:cNvSpPr>
          <p:nvPr/>
        </p:nvSpPr>
        <p:spPr bwMode="auto">
          <a:xfrm>
            <a:off x="381000" y="5715000"/>
            <a:ext cx="8610600" cy="990600"/>
          </a:xfrm>
          <a:prstGeom prst="wedgeRectCallout">
            <a:avLst>
              <a:gd name="adj1" fmla="val 7794"/>
              <a:gd name="adj2" fmla="val -238379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15000"/>
              </a:spcBef>
              <a:buFont typeface="Arial" charset="0"/>
              <a:buNone/>
            </a:pPr>
            <a:r>
              <a:rPr kumimoji="1" lang="en-US" sz="2800" dirty="0">
                <a:solidFill>
                  <a:srgbClr val="000000"/>
                </a:solidFill>
              </a:rPr>
              <a:t>Farm per capita income of was $273 per year vs. the U.S. average of $681 per year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743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Consumerism</a:t>
            </a:r>
            <a:endParaRPr lang="en-US" dirty="0"/>
          </a:p>
        </p:txBody>
      </p:sp>
      <p:pic>
        <p:nvPicPr>
          <p:cNvPr id="4" name="Content Placeholder 3" descr="Screen Shot 2018-02-13 at 2.29.1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" b="156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54240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Rockwell"/>
              <a:cs typeface="Rockwell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Rockwell"/>
              <a:cs typeface="Rockwell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178613" y="0"/>
            <a:ext cx="8736787" cy="91440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r>
              <a:rPr lang="en-US" dirty="0" smtClean="0">
                <a:latin typeface="Rockwell"/>
                <a:cs typeface="Rockwell"/>
              </a:rPr>
              <a:t>The Lost Generation-The </a:t>
            </a:r>
            <a:r>
              <a:rPr lang="en-US" dirty="0">
                <a:latin typeface="Rockwell"/>
                <a:cs typeface="Rockwell"/>
              </a:rPr>
              <a:t>Flowering of the Arts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 lIns="90488" tIns="44450" rIns="90488" bIns="44450">
            <a:normAutofit/>
          </a:bodyPr>
          <a:lstStyle/>
          <a:p>
            <a:r>
              <a:rPr lang="en-US" sz="4000" dirty="0">
                <a:latin typeface="Rockwell"/>
                <a:cs typeface="Rockwell"/>
              </a:rPr>
              <a:t>The 1920s gave rise to a new class of intellectuals who condemned the new American industrial society &amp; materialism:</a:t>
            </a:r>
          </a:p>
          <a:p>
            <a:pPr lvl="1"/>
            <a:r>
              <a:rPr lang="en-US" sz="3600" u="sng" dirty="0">
                <a:latin typeface="Rockwell"/>
                <a:cs typeface="Rockwell"/>
              </a:rPr>
              <a:t>Pessimistic Literature</a:t>
            </a:r>
            <a:r>
              <a:rPr lang="en-US" sz="3600" dirty="0">
                <a:latin typeface="Rockwell"/>
                <a:cs typeface="Rockwell"/>
              </a:rPr>
              <a:t>: TS Eliot, Ezra Pound, Sinclair Lewis,       F Scott Fitzgerald, Hemmingway</a:t>
            </a:r>
          </a:p>
          <a:p>
            <a:pPr lvl="1"/>
            <a:r>
              <a:rPr lang="en-US" sz="3600" u="sng" dirty="0">
                <a:latin typeface="Rockwell"/>
                <a:cs typeface="Rockwell"/>
              </a:rPr>
              <a:t>Playwrights</a:t>
            </a:r>
            <a:r>
              <a:rPr lang="en-US" sz="3600" dirty="0">
                <a:latin typeface="Rockwell"/>
                <a:cs typeface="Rockwell"/>
              </a:rPr>
              <a:t>: Eugene O</a:t>
            </a:r>
            <a:r>
              <a:rPr lang="ja-JP" altLang="en-US" sz="3600" dirty="0">
                <a:latin typeface="Rockwell"/>
                <a:cs typeface="Rockwell"/>
              </a:rPr>
              <a:t>’</a:t>
            </a:r>
            <a:r>
              <a:rPr lang="en-US" sz="3600" dirty="0">
                <a:latin typeface="Rockwell"/>
                <a:cs typeface="Rockwell"/>
              </a:rPr>
              <a:t>Neill</a:t>
            </a:r>
          </a:p>
          <a:p>
            <a:pPr lvl="1"/>
            <a:r>
              <a:rPr lang="en-US" sz="3600" u="sng" dirty="0">
                <a:latin typeface="Rockwell"/>
                <a:cs typeface="Rockwell"/>
              </a:rPr>
              <a:t>Music</a:t>
            </a:r>
            <a:r>
              <a:rPr lang="en-US" sz="3600" dirty="0">
                <a:latin typeface="Rockwell"/>
                <a:cs typeface="Rockwell"/>
              </a:rPr>
              <a:t>: Gershwin &amp; Copland  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1447800" y="457200"/>
            <a:ext cx="5791200" cy="914400"/>
          </a:xfrm>
          <a:prstGeom prst="wedgeRectCallout">
            <a:avLst>
              <a:gd name="adj1" fmla="val 62639"/>
              <a:gd name="adj2" fmla="val 287500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ja-JP" altLang="en-US" sz="2800" dirty="0">
                <a:solidFill>
                  <a:srgbClr val="000000"/>
                </a:solidFill>
                <a:latin typeface="Rockwell"/>
                <a:cs typeface="Rockwell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The Waste Land</a:t>
            </a:r>
            <a:r>
              <a:rPr lang="ja-JP" altLang="en-US" sz="2800" dirty="0">
                <a:solidFill>
                  <a:srgbClr val="000000"/>
                </a:solidFill>
                <a:latin typeface="Rockwell"/>
                <a:cs typeface="Rockwell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 focused on a sterile U.S. society</a:t>
            </a: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1066800" y="1524000"/>
            <a:ext cx="7696200" cy="533400"/>
          </a:xfrm>
          <a:prstGeom prst="wedgeRectCallout">
            <a:avLst>
              <a:gd name="adj1" fmla="val -32259"/>
              <a:gd name="adj2" fmla="val 454764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  <a:latin typeface="Rockwell"/>
                <a:cs typeface="Rockwell"/>
              </a:rPr>
              <a:t>Poetry discussed a </a:t>
            </a:r>
            <a:r>
              <a:rPr lang="ja-JP" altLang="en-US" sz="2800">
                <a:solidFill>
                  <a:srgbClr val="000000"/>
                </a:solidFill>
                <a:latin typeface="Rockwell"/>
                <a:cs typeface="Rockwell"/>
              </a:rPr>
              <a:t>“</a:t>
            </a:r>
            <a:r>
              <a:rPr lang="en-US" sz="2800">
                <a:solidFill>
                  <a:srgbClr val="000000"/>
                </a:solidFill>
                <a:latin typeface="Rockwell"/>
                <a:cs typeface="Rockwell"/>
              </a:rPr>
              <a:t>botched wasteland</a:t>
            </a:r>
            <a:r>
              <a:rPr lang="ja-JP" altLang="en-US" sz="2800">
                <a:solidFill>
                  <a:srgbClr val="000000"/>
                </a:solidFill>
                <a:latin typeface="Rockwell"/>
                <a:cs typeface="Rockwell"/>
              </a:rPr>
              <a:t>”</a:t>
            </a:r>
            <a:endParaRPr lang="en-US" sz="2800">
              <a:solidFill>
                <a:srgbClr val="000000"/>
              </a:solidFill>
              <a:latin typeface="Rockwell"/>
              <a:cs typeface="Rockwell"/>
            </a:endParaRP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533400" y="2209800"/>
            <a:ext cx="8305800" cy="533400"/>
          </a:xfrm>
          <a:prstGeom prst="wedgeRectCallout">
            <a:avLst>
              <a:gd name="adj1" fmla="val 9287"/>
              <a:gd name="adj2" fmla="val 332440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ja-JP" altLang="en-US" sz="2800">
                <a:solidFill>
                  <a:srgbClr val="000000"/>
                </a:solidFill>
                <a:latin typeface="Rockwell"/>
                <a:cs typeface="Rockwell"/>
              </a:rPr>
              <a:t>“</a:t>
            </a:r>
            <a:r>
              <a:rPr lang="en-US" sz="2800">
                <a:solidFill>
                  <a:srgbClr val="000000"/>
                </a:solidFill>
                <a:latin typeface="Rockwell"/>
                <a:cs typeface="Rockwell"/>
              </a:rPr>
              <a:t>Main Street</a:t>
            </a:r>
            <a:r>
              <a:rPr lang="ja-JP" altLang="en-US" sz="2800">
                <a:solidFill>
                  <a:srgbClr val="000000"/>
                </a:solidFill>
                <a:latin typeface="Rockwell"/>
                <a:cs typeface="Rockwell"/>
              </a:rPr>
              <a:t>”</a:t>
            </a:r>
            <a:r>
              <a:rPr lang="en-US" sz="2800">
                <a:solidFill>
                  <a:srgbClr val="000000"/>
                </a:solidFill>
                <a:latin typeface="Rockwell"/>
                <a:cs typeface="Rockwell"/>
              </a:rPr>
              <a:t>–narrow-minded small towns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990600" y="2819400"/>
            <a:ext cx="6858000" cy="533400"/>
          </a:xfrm>
          <a:prstGeom prst="wedgeRectCallout">
            <a:avLst>
              <a:gd name="adj1" fmla="val -18102"/>
              <a:gd name="adj2" fmla="val 322319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ja-JP" altLang="en-US" sz="2800">
                <a:solidFill>
                  <a:srgbClr val="000000"/>
                </a:solidFill>
                <a:latin typeface="Rockwell"/>
                <a:cs typeface="Rockwell"/>
              </a:rPr>
              <a:t>“</a:t>
            </a:r>
            <a:r>
              <a:rPr lang="en-US" sz="2800">
                <a:solidFill>
                  <a:srgbClr val="000000"/>
                </a:solidFill>
                <a:latin typeface="Rockwell"/>
                <a:cs typeface="Rockwell"/>
              </a:rPr>
              <a:t>Great Gatsby</a:t>
            </a:r>
            <a:r>
              <a:rPr lang="ja-JP" altLang="en-US" sz="2800">
                <a:solidFill>
                  <a:srgbClr val="000000"/>
                </a:solidFill>
                <a:latin typeface="Rockwell"/>
                <a:cs typeface="Rockwell"/>
              </a:rPr>
              <a:t>”</a:t>
            </a:r>
            <a:r>
              <a:rPr lang="en-US" sz="2800">
                <a:solidFill>
                  <a:srgbClr val="000000"/>
                </a:solidFill>
                <a:latin typeface="Rockwell"/>
                <a:cs typeface="Rockwell"/>
              </a:rPr>
              <a:t>—human emptiness </a:t>
            </a: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1371600" y="3505200"/>
            <a:ext cx="6858000" cy="533400"/>
          </a:xfrm>
          <a:prstGeom prst="wedgeRectCallout">
            <a:avLst>
              <a:gd name="adj1" fmla="val 51296"/>
              <a:gd name="adj2" fmla="val 196431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  <a:latin typeface="Rockwell"/>
                <a:cs typeface="Rockwell"/>
              </a:rPr>
              <a:t>Romantic individualism &amp; violence</a:t>
            </a: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3048000" y="4419600"/>
            <a:ext cx="5257800" cy="533400"/>
          </a:xfrm>
          <a:prstGeom prst="wedgeRectCallout">
            <a:avLst>
              <a:gd name="adj1" fmla="val -3111"/>
              <a:gd name="adj2" fmla="val 176190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  <a:latin typeface="Rockwell"/>
                <a:cs typeface="Rockwell"/>
              </a:rPr>
              <a:t>Plays of tragic pipedreams  </a:t>
            </a:r>
          </a:p>
        </p:txBody>
      </p:sp>
    </p:spTree>
    <p:extLst>
      <p:ext uri="{BB962C8B-B14F-4D97-AF65-F5344CB8AC3E}">
        <p14:creationId xmlns:p14="http://schemas.microsoft.com/office/powerpoint/2010/main" val="915245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animBg="1"/>
      <p:bldP spid="20488" grpId="0" animBg="1"/>
      <p:bldP spid="20489" grpId="0" animBg="1"/>
      <p:bldP spid="20490" grpId="0" animBg="1"/>
      <p:bldP spid="2049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914400"/>
            <a:ext cx="911066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52400" y="152400"/>
            <a:ext cx="8882063" cy="412934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500">
                <a:solidFill>
                  <a:srgbClr val="000000"/>
                </a:solidFill>
                <a:latin typeface="Rockwell"/>
                <a:cs typeface="Rockwell"/>
              </a:rPr>
              <a:t>America in the 1920s experienced a decade of change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500" y="1847957"/>
            <a:ext cx="2705100" cy="1028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500">
                <a:solidFill>
                  <a:srgbClr val="000000"/>
                </a:solidFill>
                <a:latin typeface="Rockwell"/>
                <a:cs typeface="Rockwell"/>
              </a:rPr>
              <a:t>There was an increase in consumerism…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48400" y="1844979"/>
            <a:ext cx="2705100" cy="164404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500">
                <a:solidFill>
                  <a:srgbClr val="000000"/>
                </a:solidFill>
                <a:latin typeface="Rockwell"/>
                <a:cs typeface="Rockwell"/>
              </a:rPr>
              <a:t>Government policies favored business and isolationism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200" y="4541838"/>
            <a:ext cx="3048000" cy="225959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2500" dirty="0">
                <a:solidFill>
                  <a:srgbClr val="000000"/>
                </a:solidFill>
                <a:latin typeface="Rockwell"/>
                <a:cs typeface="Rockwell"/>
              </a:rPr>
              <a:t>Women and </a:t>
            </a:r>
            <a:br>
              <a:rPr lang="en-US" sz="2500" dirty="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500" dirty="0">
                <a:solidFill>
                  <a:srgbClr val="000000"/>
                </a:solidFill>
                <a:latin typeface="Rockwell"/>
                <a:cs typeface="Rockwell"/>
              </a:rPr>
              <a:t>African Americans experienced new freedoms while immigrants came under attack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6273800" y="5076039"/>
            <a:ext cx="2705100" cy="7207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500">
                <a:solidFill>
                  <a:srgbClr val="000000"/>
                </a:solidFill>
                <a:latin typeface="Rockwell"/>
                <a:cs typeface="Rockwell"/>
              </a:rPr>
              <a:t>…cars, radios, entertainment</a:t>
            </a:r>
          </a:p>
        </p:txBody>
      </p:sp>
    </p:spTree>
    <p:extLst>
      <p:ext uri="{BB962C8B-B14F-4D97-AF65-F5344CB8AC3E}">
        <p14:creationId xmlns:p14="http://schemas.microsoft.com/office/powerpoint/2010/main" val="355431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76200"/>
            <a:ext cx="59436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Rockwell"/>
                <a:ea typeface="Calibri" pitchFamily="34" charset="0"/>
                <a:cs typeface="Rockwell"/>
              </a:rPr>
              <a:t>The 1920s was a decade of change</a:t>
            </a:r>
            <a:endParaRPr lang="en-US" sz="24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2400" y="609600"/>
            <a:ext cx="5791200" cy="128650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Rockwell"/>
                <a:cs typeface="Rockwell"/>
              </a:rPr>
              <a:t>Americans experienced </a:t>
            </a:r>
            <a:br>
              <a:rPr lang="en-US" sz="2400">
                <a:solidFill>
                  <a:schemeClr val="bg1"/>
                </a:solidFill>
                <a:latin typeface="Rockwell"/>
                <a:cs typeface="Rockwell"/>
              </a:rPr>
            </a:br>
            <a:r>
              <a:rPr lang="en-US" sz="2400">
                <a:solidFill>
                  <a:schemeClr val="bg1"/>
                </a:solidFill>
                <a:latin typeface="Rockwell"/>
                <a:cs typeface="Rockwell"/>
              </a:rPr>
              <a:t>increased wealth, consumerism, </a:t>
            </a:r>
            <a:br>
              <a:rPr lang="en-US" sz="2400">
                <a:solidFill>
                  <a:schemeClr val="bg1"/>
                </a:solidFill>
                <a:latin typeface="Rockwell"/>
                <a:cs typeface="Rockwell"/>
              </a:rPr>
            </a:br>
            <a:r>
              <a:rPr lang="en-US" sz="2400">
                <a:solidFill>
                  <a:schemeClr val="bg1"/>
                </a:solidFill>
                <a:latin typeface="Rockwell"/>
                <a:cs typeface="Rockwell"/>
              </a:rPr>
              <a:t>leisure time, and new forms of entertainment led to a </a:t>
            </a:r>
            <a:r>
              <a:rPr lang="ja-JP" altLang="en-US" sz="2400">
                <a:solidFill>
                  <a:schemeClr val="bg1"/>
                </a:solidFill>
                <a:latin typeface="Rockwell"/>
                <a:cs typeface="Rockwell"/>
              </a:rPr>
              <a:t>“</a:t>
            </a:r>
            <a:r>
              <a:rPr lang="en-US" sz="2400">
                <a:solidFill>
                  <a:schemeClr val="bg1"/>
                </a:solidFill>
                <a:latin typeface="Rockwell"/>
                <a:cs typeface="Rockwell"/>
              </a:rPr>
              <a:t>Jazz Age</a:t>
            </a:r>
            <a:r>
              <a:rPr lang="ja-JP" altLang="en-US" sz="2400">
                <a:solidFill>
                  <a:schemeClr val="bg1"/>
                </a:solidFill>
                <a:latin typeface="Rockwell"/>
                <a:cs typeface="Rockwell"/>
              </a:rPr>
              <a:t>”</a:t>
            </a:r>
            <a:endParaRPr lang="en-US" sz="240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096000" y="609600"/>
            <a:ext cx="2914650" cy="1286506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Rockwell"/>
                <a:cs typeface="Rockwell"/>
              </a:rPr>
              <a:t>By 1920, more Americans lived in cities than in rural areas</a:t>
            </a:r>
          </a:p>
        </p:txBody>
      </p:sp>
      <p:pic>
        <p:nvPicPr>
          <p:cNvPr id="4101" name="Picture 17" descr="urbanization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3657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http://mafiatoday.com/wp-content/uploads/2011/02/Speakeasy-Prohibition-1920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52387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34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1734" y="0"/>
            <a:ext cx="8693666" cy="615112"/>
          </a:xfrm>
        </p:spPr>
        <p:txBody>
          <a:bodyPr>
            <a:normAutofit fontScale="90000"/>
          </a:bodyPr>
          <a:lstStyle/>
          <a:p>
            <a:r>
              <a:rPr lang="en-US" dirty="0"/>
              <a:t>Themes of the 1920s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 smtClean="0"/>
              <a:t>OVERARCHING THEME: Modernism vs. Fundamentalism</a:t>
            </a:r>
          </a:p>
          <a:p>
            <a:pPr>
              <a:lnSpc>
                <a:spcPct val="90000"/>
              </a:lnSpc>
            </a:pPr>
            <a:r>
              <a:rPr lang="en-US" i="1" u="sng" dirty="0" smtClean="0"/>
              <a:t>Theme </a:t>
            </a:r>
            <a:r>
              <a:rPr lang="en-US" i="1" u="sng" dirty="0"/>
              <a:t>#1</a:t>
            </a:r>
            <a:r>
              <a:rPr lang="en-US" dirty="0"/>
              <a:t>: Politics reflected less </a:t>
            </a:r>
            <a:r>
              <a:rPr lang="en-US" dirty="0" err="1"/>
              <a:t>gov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&amp; a retreat to neutrality</a:t>
            </a:r>
          </a:p>
          <a:p>
            <a:pPr>
              <a:lnSpc>
                <a:spcPct val="90000"/>
              </a:lnSpc>
            </a:pPr>
            <a:r>
              <a:rPr lang="en-US" i="1" u="sng" dirty="0"/>
              <a:t>Theme #2</a:t>
            </a:r>
            <a:r>
              <a:rPr lang="en-US" dirty="0"/>
              <a:t>: A new consumer culture developed</a:t>
            </a:r>
          </a:p>
          <a:p>
            <a:pPr>
              <a:lnSpc>
                <a:spcPct val="90000"/>
              </a:lnSpc>
            </a:pPr>
            <a:r>
              <a:rPr lang="en-US" i="1" u="sng" dirty="0"/>
              <a:t>Theme #3</a:t>
            </a:r>
            <a:r>
              <a:rPr lang="en-US" dirty="0"/>
              <a:t>: New cultural ideas expressed celebrity &amp; fun</a:t>
            </a:r>
          </a:p>
          <a:p>
            <a:pPr>
              <a:lnSpc>
                <a:spcPct val="90000"/>
              </a:lnSpc>
            </a:pPr>
            <a:r>
              <a:rPr lang="en-US" i="1" u="sng" dirty="0"/>
              <a:t>Theme #4</a:t>
            </a:r>
            <a:r>
              <a:rPr lang="en-US" dirty="0"/>
              <a:t>: Conflict between urban &amp; rural Americans </a:t>
            </a:r>
          </a:p>
          <a:p>
            <a:pPr>
              <a:lnSpc>
                <a:spcPct val="90000"/>
              </a:lnSpc>
            </a:pPr>
            <a:r>
              <a:rPr lang="en-US" i="1" u="sng" dirty="0"/>
              <a:t>Theme #5</a:t>
            </a:r>
            <a:r>
              <a:rPr lang="en-US" dirty="0"/>
              <a:t>: The widening gap between the rich &amp; poor </a:t>
            </a:r>
          </a:p>
        </p:txBody>
      </p:sp>
    </p:spTree>
    <p:extLst>
      <p:ext uri="{BB962C8B-B14F-4D97-AF65-F5344CB8AC3E}">
        <p14:creationId xmlns:p14="http://schemas.microsoft.com/office/powerpoint/2010/main" val="297218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Red Scare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Communist Party came to power in Russia in 1917 (Bolshevik Revolution)</a:t>
            </a:r>
          </a:p>
          <a:p>
            <a:r>
              <a:rPr lang="en-US" dirty="0" smtClean="0"/>
              <a:t>Strikes occur in 1919, shutting down important industries.</a:t>
            </a:r>
          </a:p>
          <a:p>
            <a:pPr lvl="1"/>
            <a:r>
              <a:rPr lang="en-US" dirty="0" smtClean="0"/>
              <a:t>Steel Strike</a:t>
            </a:r>
          </a:p>
          <a:p>
            <a:pPr lvl="1"/>
            <a:r>
              <a:rPr lang="en-US" dirty="0" smtClean="0"/>
              <a:t>Seattle General Strike</a:t>
            </a:r>
          </a:p>
          <a:p>
            <a:pPr lvl="1"/>
            <a:r>
              <a:rPr lang="en-US" dirty="0" smtClean="0"/>
              <a:t>Boston PD Strike</a:t>
            </a:r>
          </a:p>
          <a:p>
            <a:r>
              <a:rPr lang="en-US" dirty="0" smtClean="0"/>
              <a:t>Race riots </a:t>
            </a:r>
          </a:p>
          <a:p>
            <a:r>
              <a:rPr lang="en-US" dirty="0" smtClean="0"/>
              <a:t>Bombings occur in 8 American cities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487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201613" y="152400"/>
            <a:ext cx="8789987" cy="11408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  <a:hlinkClick r:id="rId3"/>
              </a:rPr>
              <a:t>Red Scare</a:t>
            </a: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, union strikes, and growth </a:t>
            </a:r>
            <a:b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of Eugene </a:t>
            </a:r>
            <a:r>
              <a:rPr lang="en-US" sz="2800" dirty="0" smtClean="0">
                <a:solidFill>
                  <a:srgbClr val="000000"/>
                </a:solidFill>
                <a:latin typeface="Rockwell"/>
                <a:cs typeface="Rockwell"/>
              </a:rPr>
              <a:t>Debs’ Socialist </a:t>
            </a: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Party spread fears </a:t>
            </a:r>
            <a:b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of a Russian-style socialist revolution</a:t>
            </a:r>
          </a:p>
        </p:txBody>
      </p:sp>
      <p:pic>
        <p:nvPicPr>
          <p:cNvPr id="17411" name="Picture 5" descr="Photo of CARTOON: RED SCARE, 1919. &#10;'Put Them Out and Keep Them Out.' A bearded Bolshevik creeping under the American flag. A contemporary American cartoon published during the 'Red Scare' of 1919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63688"/>
            <a:ext cx="5305425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http://images2.wikia.nocookie.net/__cb20090319232219/socialism/images/c/ce/Socialist_party_of_america_logo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3988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http://www.spartacus.schoolnet.co.uk/USAdebs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1563688"/>
            <a:ext cx="3552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080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Palmer Raids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29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1348</TotalTime>
  <Words>1241</Words>
  <Application>Microsoft Macintosh PowerPoint</Application>
  <PresentationFormat>On-screen Show (4:3)</PresentationFormat>
  <Paragraphs>153</Paragraphs>
  <Slides>44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Theme</vt:lpstr>
      <vt:lpstr>Do Now</vt:lpstr>
      <vt:lpstr>5. The “Roaring” Twenties</vt:lpstr>
      <vt:lpstr>AP Prompt</vt:lpstr>
      <vt:lpstr>Outline &amp; Assessment</vt:lpstr>
      <vt:lpstr>PowerPoint Presentation</vt:lpstr>
      <vt:lpstr>Themes of the 1920s</vt:lpstr>
      <vt:lpstr>The Red Scare</vt:lpstr>
      <vt:lpstr>PowerPoint Presentation</vt:lpstr>
      <vt:lpstr>Palmer Raids</vt:lpstr>
      <vt:lpstr>PowerPoint Presentation</vt:lpstr>
      <vt:lpstr>PowerPoint Presentation</vt:lpstr>
      <vt:lpstr>Immigration and the KKK</vt:lpstr>
      <vt:lpstr>PowerPoint Presentation</vt:lpstr>
      <vt:lpstr>PowerPoint Presentation</vt:lpstr>
      <vt:lpstr>PowerPoint Presentation</vt:lpstr>
      <vt:lpstr>PowerPoint Presentation</vt:lpstr>
      <vt:lpstr>KKK Reborn 1915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most notorious mobster was Al Capone who controlled the alcohol trade in Chicago </vt:lpstr>
      <vt:lpstr>PowerPoint Presentation</vt:lpstr>
      <vt:lpstr>Harlem Renaissance</vt:lpstr>
      <vt:lpstr>PowerPoint Presentation</vt:lpstr>
      <vt:lpstr>1920s Culture Wars Harlem Renaissance</vt:lpstr>
      <vt:lpstr> </vt:lpstr>
      <vt:lpstr>PowerPoint Presentation</vt:lpstr>
      <vt:lpstr>PowerPoint Presentation</vt:lpstr>
      <vt:lpstr>The Scopes “Monkey Trial” was a national sensation</vt:lpstr>
      <vt:lpstr>PowerPoint Presentation</vt:lpstr>
      <vt:lpstr>Flappers</vt:lpstr>
      <vt:lpstr>America in the 1920s</vt:lpstr>
      <vt:lpstr>The Second Industrial Revolution </vt:lpstr>
      <vt:lpstr>Glenwood Stove Ad</vt:lpstr>
      <vt:lpstr>PowerPoint Presentation</vt:lpstr>
      <vt:lpstr>PowerPoint Presentation</vt:lpstr>
      <vt:lpstr>Economic Weaknesses</vt:lpstr>
      <vt:lpstr>Consumerism</vt:lpstr>
      <vt:lpstr>The Lost Generation-The Flowering of the Arts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Craig Winchell</dc:creator>
  <cp:lastModifiedBy>Craig Winchell</cp:lastModifiedBy>
  <cp:revision>34</cp:revision>
  <dcterms:created xsi:type="dcterms:W3CDTF">2018-05-15T21:37:39Z</dcterms:created>
  <dcterms:modified xsi:type="dcterms:W3CDTF">2019-02-06T21:26:51Z</dcterms:modified>
</cp:coreProperties>
</file>