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1.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1"/>
  </p:notesMasterIdLst>
  <p:sldIdLst>
    <p:sldId id="257" r:id="rId2"/>
    <p:sldId id="256" r:id="rId3"/>
    <p:sldId id="258" r:id="rId4"/>
    <p:sldId id="259" r:id="rId5"/>
    <p:sldId id="269" r:id="rId6"/>
    <p:sldId id="270" r:id="rId7"/>
    <p:sldId id="271" r:id="rId8"/>
    <p:sldId id="267" r:id="rId9"/>
    <p:sldId id="273" r:id="rId10"/>
    <p:sldId id="263" r:id="rId11"/>
    <p:sldId id="294" r:id="rId12"/>
    <p:sldId id="283" r:id="rId13"/>
    <p:sldId id="285" r:id="rId14"/>
    <p:sldId id="300" r:id="rId15"/>
    <p:sldId id="295" r:id="rId16"/>
    <p:sldId id="286" r:id="rId17"/>
    <p:sldId id="287" r:id="rId18"/>
    <p:sldId id="301" r:id="rId19"/>
    <p:sldId id="303" r:id="rId20"/>
    <p:sldId id="304" r:id="rId21"/>
    <p:sldId id="306" r:id="rId22"/>
    <p:sldId id="308" r:id="rId23"/>
    <p:sldId id="309" r:id="rId24"/>
    <p:sldId id="290" r:id="rId25"/>
    <p:sldId id="313" r:id="rId26"/>
    <p:sldId id="288" r:id="rId27"/>
    <p:sldId id="325" r:id="rId28"/>
    <p:sldId id="324" r:id="rId29"/>
    <p:sldId id="289" r:id="rId30"/>
    <p:sldId id="323" r:id="rId31"/>
    <p:sldId id="310" r:id="rId32"/>
    <p:sldId id="296" r:id="rId33"/>
    <p:sldId id="280" r:id="rId34"/>
    <p:sldId id="314" r:id="rId35"/>
    <p:sldId id="315" r:id="rId36"/>
    <p:sldId id="281" r:id="rId37"/>
    <p:sldId id="316" r:id="rId38"/>
    <p:sldId id="282" r:id="rId39"/>
    <p:sldId id="317" r:id="rId40"/>
    <p:sldId id="326" r:id="rId41"/>
    <p:sldId id="327" r:id="rId42"/>
    <p:sldId id="328" r:id="rId43"/>
    <p:sldId id="318" r:id="rId44"/>
    <p:sldId id="319" r:id="rId45"/>
    <p:sldId id="320" r:id="rId46"/>
    <p:sldId id="321" r:id="rId47"/>
    <p:sldId id="297" r:id="rId48"/>
    <p:sldId id="322" r:id="rId49"/>
    <p:sldId id="29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50" autoAdjust="0"/>
  </p:normalViewPr>
  <p:slideViewPr>
    <p:cSldViewPr snapToGrid="0" snapToObjects="1">
      <p:cViewPr varScale="1">
        <p:scale>
          <a:sx n="36" d="100"/>
          <a:sy n="36" d="100"/>
        </p:scale>
        <p:origin x="-8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3/13/19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0E69C-8FFD-5D49-8A4C-DEA807EB00A9}" type="slidenum">
              <a:rPr lang="en-US"/>
              <a:pPr/>
              <a:t>48</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r>
              <a:rPr lang="en-US"/>
              <a:t>Diversion of capital to the war indirectly caused economic recession: 11% inflation and 12% unemployment!</a:t>
            </a:r>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656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75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rPr>
              <a:t>‘There’s light at the end of the tunnel</a:t>
            </a:r>
            <a:r>
              <a:rPr lang="mr-IN" dirty="0" smtClean="0">
                <a:latin typeface="Times New Roman" charset="0"/>
              </a:rPr>
              <a:t>…</a:t>
            </a:r>
            <a:r>
              <a:rPr lang="en-US" dirty="0" smtClean="0">
                <a:latin typeface="Times New Roman" charset="0"/>
              </a:rPr>
              <a:t>’ General Westmoreland</a:t>
            </a:r>
            <a:endParaRPr lang="en-US" dirty="0">
              <a:latin typeface="Times New Roman" charset="0"/>
            </a:endParaRPr>
          </a:p>
        </p:txBody>
      </p:sp>
      <p:sp>
        <p:nvSpPr>
          <p:cNvPr id="552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099F4-3B96-B943-B8CD-00C3EE2F20F9}" type="slidenum">
              <a:rPr lang="en-US"/>
              <a:pPr/>
              <a:t>39</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r>
              <a:rPr lang="en-US"/>
              <a:t>Nixon</a:t>
            </a:r>
            <a:r>
              <a:rPr lang="ja-JP" altLang="en-US">
                <a:latin typeface="Arial"/>
              </a:rPr>
              <a:t>’</a:t>
            </a:r>
            <a:r>
              <a:rPr lang="en-US"/>
              <a:t>s </a:t>
            </a:r>
            <a:r>
              <a:rPr lang="ja-JP" altLang="en-US">
                <a:latin typeface="Arial"/>
              </a:rPr>
              <a:t>“</a:t>
            </a:r>
            <a:r>
              <a:rPr lang="en-US"/>
              <a:t>secret</a:t>
            </a:r>
            <a:r>
              <a:rPr lang="ja-JP" altLang="en-US">
                <a:latin typeface="Arial"/>
              </a:rPr>
              <a:t>”</a:t>
            </a:r>
            <a:r>
              <a:rPr lang="en-US"/>
              <a:t> plan never materializes.</a:t>
            </a:r>
          </a:p>
          <a:p>
            <a:r>
              <a:rPr lang="en-US"/>
              <a:t>He involved us more.</a:t>
            </a:r>
          </a:p>
          <a:p>
            <a:r>
              <a:rPr lang="ja-JP" altLang="en-US">
                <a:latin typeface="Arial"/>
              </a:rPr>
              <a:t>“</a:t>
            </a:r>
            <a:r>
              <a:rPr lang="en-US"/>
              <a:t>Peace with Honor</a:t>
            </a:r>
            <a:r>
              <a:rPr lang="ja-JP" altLang="en-US">
                <a:latin typeface="Arial"/>
              </a:rPr>
              <a:t>”</a:t>
            </a:r>
            <a:r>
              <a:rPr lang="en-US"/>
              <a:t>  We</a:t>
            </a:r>
            <a:r>
              <a:rPr lang="ja-JP" altLang="en-US">
                <a:latin typeface="Arial"/>
              </a:rPr>
              <a:t>’</a:t>
            </a:r>
            <a:r>
              <a:rPr lang="en-US"/>
              <a:t>ll win befoe we withdraw.</a:t>
            </a:r>
          </a:p>
          <a:p>
            <a:r>
              <a:rPr lang="en-US"/>
              <a:t>Expansion:Cambodia invaded in 1970: Ho Chi Minh Trail</a:t>
            </a:r>
          </a:p>
          <a:p>
            <a:r>
              <a:rPr lang="en-US"/>
              <a:t> Laos invaded in 1971: Ho Chi Minh Trail</a:t>
            </a:r>
          </a:p>
          <a:p>
            <a:endParaRPr 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75D78-ADBC-1A43-B85B-4E28841AB22F}" type="slidenum">
              <a:rPr lang="en-US"/>
              <a:pPr/>
              <a:t>43</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r>
              <a:rPr lang="en-US"/>
              <a:t>Nixon resigns over the Watergate Scandal in 1974.</a:t>
            </a:r>
          </a:p>
          <a:p>
            <a:endParaRPr lang="en-US"/>
          </a:p>
          <a:p>
            <a:r>
              <a:rPr lang="en-US"/>
              <a:t>Ford takes the helm.</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D8CA5-9919-6F47-A6FD-765DC63D1794}" type="slidenum">
              <a:rPr lang="en-US"/>
              <a:pPr/>
              <a:t>44</a:t>
            </a:fld>
            <a:endParaRPr lang="en-US"/>
          </a:p>
        </p:txBody>
      </p:sp>
      <p:sp>
        <p:nvSpPr>
          <p:cNvPr id="180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227" name="Rectangle 3"/>
          <p:cNvSpPr>
            <a:spLocks noGrp="1" noChangeArrowheads="1"/>
          </p:cNvSpPr>
          <p:nvPr>
            <p:ph type="body" idx="1"/>
          </p:nvPr>
        </p:nvSpPr>
        <p:spPr/>
        <p:txBody>
          <a:bodyPr/>
          <a:lstStyle/>
          <a:p>
            <a:r>
              <a:rPr lang="en-US" dirty="0"/>
              <a:t>Nixon resigns over the Watergate Scandal in 1974.</a:t>
            </a:r>
          </a:p>
          <a:p>
            <a:endParaRPr lang="en-US" dirty="0"/>
          </a:p>
          <a:p>
            <a:r>
              <a:rPr lang="en-US" dirty="0"/>
              <a:t>Ford takes the helm.</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2C39A-3893-EB4C-AC70-1093F1B067C5}" type="slidenum">
              <a:rPr lang="en-US"/>
              <a:pPr/>
              <a:t>45</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r>
              <a:rPr lang="en-US"/>
              <a:t>Many U.S.-loyal South Vietnamese attempt to flee for fear of execution by the North.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12AB4-DE3D-3A4C-8725-679FEB077077}" type="slidenum">
              <a:rPr lang="en-US"/>
              <a:pPr/>
              <a:t>47</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r>
              <a:rPr lang="en-US" u="sng"/>
              <a:t>War Powers Act</a:t>
            </a:r>
            <a:r>
              <a:rPr lang="en-US"/>
              <a:t>., 1973, passed over Nixon's veto, requires the President to</a:t>
            </a:r>
          </a:p>
          <a:p>
            <a:r>
              <a:rPr lang="en-US"/>
              <a:t>notify Congress within 48 hours of his use of military force in a foreign country or enlarging an ongoing conflict.  </a:t>
            </a:r>
          </a:p>
          <a:p>
            <a:r>
              <a:rPr lang="en-US"/>
              <a:t>The President must secure Congressional approval if he intends to keep these troops overseas for more than 60 days.  If he doesn't, he must withdraw the forces.</a:t>
            </a:r>
          </a:p>
          <a:p>
            <a:r>
              <a:rPr lang="en-US"/>
              <a:t>Congress can pass a joint resolution to withdraw the troops before the 60 day deadline.  (Each President since has denied its validity, though the issue has never been tested.)</a:t>
            </a:r>
          </a:p>
          <a:p>
            <a:endParaRPr lang="en-US"/>
          </a:p>
          <a:p>
            <a:r>
              <a:rPr lang="en-US"/>
              <a:t>No welcome home (shamed and ashamed), high unemployment, alcohol &amp; drug abuse; poor care of disabled vets: underfunded vets hospitals, Post-Traumatic Stress Disorder; Agent Orange health problems, birth defects in vets</a:t>
            </a:r>
            <a:r>
              <a:rPr lang="ja-JP" altLang="en-US">
                <a:latin typeface="Arial"/>
              </a:rPr>
              <a:t>’</a:t>
            </a:r>
            <a:r>
              <a:rPr lang="en-US"/>
              <a:t> children.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5C126ED0-9F7E-3C4E-A3A3-6AC276FE8F31}" type="slidenum">
              <a:rPr lang="en-US"/>
              <a:pPr>
                <a:defRPr/>
              </a:pPr>
              <a:t>‹#›</a:t>
            </a:fld>
            <a:endParaRPr lang="en-US"/>
          </a:p>
        </p:txBody>
      </p:sp>
    </p:spTree>
    <p:extLst>
      <p:ext uri="{BB962C8B-B14F-4D97-AF65-F5344CB8AC3E}">
        <p14:creationId xmlns:p14="http://schemas.microsoft.com/office/powerpoint/2010/main" val="1644208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C7E4F3C1-F61A-E64A-A6F9-96451749EC52}" type="slidenum">
              <a:rPr lang="en-US"/>
              <a:pPr>
                <a:defRPr/>
              </a:pPr>
              <a:t>‹#›</a:t>
            </a:fld>
            <a:endParaRPr lang="en-US"/>
          </a:p>
        </p:txBody>
      </p:sp>
    </p:spTree>
    <p:extLst>
      <p:ext uri="{BB962C8B-B14F-4D97-AF65-F5344CB8AC3E}">
        <p14:creationId xmlns:p14="http://schemas.microsoft.com/office/powerpoint/2010/main" val="224909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AC107A0-0BCD-5449-9367-5B9BF8AAD33F}" type="slidenum">
              <a:rPr lang="en-US"/>
              <a:pPr>
                <a:defRPr/>
              </a:pPr>
              <a:t>‹#›</a:t>
            </a:fld>
            <a:endParaRPr lang="en-US"/>
          </a:p>
        </p:txBody>
      </p:sp>
    </p:spTree>
    <p:extLst>
      <p:ext uri="{BB962C8B-B14F-4D97-AF65-F5344CB8AC3E}">
        <p14:creationId xmlns:p14="http://schemas.microsoft.com/office/powerpoint/2010/main" val="289287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0"/>
            <a:ext cx="82296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84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3/13/19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3/13/19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3/13/19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3/13/19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time.com/time/magazine/0,9263,7601550404,00.html" TargetMode="External"/><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7.png"/><Relationship Id="rId5" Type="http://schemas.openxmlformats.org/officeDocument/2006/relationships/image" Target="../media/image18.png"/><Relationship Id="rId1" Type="http://schemas.microsoft.com/office/2007/relationships/media" Target="file:///C:\Documents%20and%20Settings\Rod%20Stallbaumer\My%20Documents\My%20Music\Unknown%20Artist\speeches\Walter%20Kronkite.wma" TargetMode="External"/><Relationship Id="rId2" Type="http://schemas.openxmlformats.org/officeDocument/2006/relationships/audio" Target="file:///C:\Documents%20and%20Settings\Rod%20Stallbaumer\My%20Documents\My%20Music\Unknown%20Artist\speeches\Walter%20Kronkite.wm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15.jpeg"/><Relationship Id="rId1" Type="http://schemas.openxmlformats.org/officeDocument/2006/relationships/slideLayout" Target="../slideLayouts/slideLayout15.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7.jpeg"/><Relationship Id="rId1" Type="http://schemas.openxmlformats.org/officeDocument/2006/relationships/slideLayout" Target="../slideLayouts/slideLayout15.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jpeg"/><Relationship Id="rId3"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dKAX7Jp8wo" TargetMode="External"/><Relationship Id="rId4" Type="http://schemas.openxmlformats.org/officeDocument/2006/relationships/hyperlink" Target="https://www.youtube.com/watch?v=_-5fDg-VUxQ" TargetMode="External"/><Relationship Id="rId5" Type="http://schemas.openxmlformats.org/officeDocument/2006/relationships/hyperlink" Target="https://www.youtube.com/watch?v=4sb27l41e6E" TargetMode="External"/><Relationship Id="rId6" Type="http://schemas.openxmlformats.org/officeDocument/2006/relationships/hyperlink" Target="https://www.youtube.com/watch?v=nrIPxlFzDi0" TargetMode="External"/><Relationship Id="rId7" Type="http://schemas.openxmlformats.org/officeDocument/2006/relationships/hyperlink" Target="https://www.youtube.com/watch?v=O4hTUPFBaaQ" TargetMode="External"/><Relationship Id="rId8" Type="http://schemas.openxmlformats.org/officeDocument/2006/relationships/hyperlink" Target="https://www.youtube.com/watch?v=TKAwPA14Ni4" TargetMode="External"/><Relationship Id="rId9" Type="http://schemas.openxmlformats.org/officeDocument/2006/relationships/image" Target="../media/image39.jpeg"/><Relationship Id="rId1" Type="http://schemas.openxmlformats.org/officeDocument/2006/relationships/slideLayout" Target="../slideLayouts/slideLayout14.xml"/><Relationship Id="rId2" Type="http://schemas.openxmlformats.org/officeDocument/2006/relationships/hyperlink" Target="https://www.youtube.com/watch?v=40JmEj0_aV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jpeg"/><Relationship Id="rId3"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RE9vMBBe1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RclaV_3_eOA" TargetMode="Externa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NaZ3onbUrew" TargetMode="External"/><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hyperlink" Target="https://www.youtube.com/watch?v=ZLxgeINIBEM" TargetMode="External"/><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Analyze the promises made in Kennedy’s Inaugural Address. Who is making promises to? </a:t>
            </a:r>
            <a:r>
              <a:rPr lang="en-US" dirty="0" smtClean="0"/>
              <a:t>On who’s behalf?</a:t>
            </a:r>
            <a:endParaRPr lang="en-US" dirty="0"/>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76045" y="0"/>
            <a:ext cx="8639355" cy="914400"/>
          </a:xfrm>
        </p:spPr>
        <p:txBody>
          <a:bodyPr/>
          <a:lstStyle/>
          <a:p>
            <a:r>
              <a:rPr lang="en-US" dirty="0" smtClean="0">
                <a:latin typeface="Rockwell"/>
                <a:cs typeface="Rockwell"/>
              </a:rPr>
              <a:t>Containment in Vietnam</a:t>
            </a:r>
            <a:endParaRPr lang="en-US" dirty="0">
              <a:latin typeface="Rockwell"/>
              <a:cs typeface="Rockwell"/>
            </a:endParaRPr>
          </a:p>
        </p:txBody>
      </p:sp>
      <p:sp>
        <p:nvSpPr>
          <p:cNvPr id="202755" name="Rectangle 3"/>
          <p:cNvSpPr>
            <a:spLocks noGrp="1" noChangeArrowheads="1"/>
          </p:cNvSpPr>
          <p:nvPr>
            <p:ph type="body" idx="1"/>
          </p:nvPr>
        </p:nvSpPr>
        <p:spPr>
          <a:xfrm>
            <a:off x="0" y="914400"/>
            <a:ext cx="9144000" cy="5943600"/>
          </a:xfrm>
        </p:spPr>
        <p:txBody>
          <a:bodyPr/>
          <a:lstStyle/>
          <a:p>
            <a:pPr>
              <a:lnSpc>
                <a:spcPct val="95000"/>
              </a:lnSpc>
              <a:spcBef>
                <a:spcPct val="15000"/>
              </a:spcBef>
              <a:defRPr/>
            </a:pPr>
            <a:r>
              <a:rPr lang="en-US" dirty="0" smtClean="0">
                <a:ea typeface="+mn-ea"/>
                <a:cs typeface="+mn-cs"/>
              </a:rPr>
              <a:t>Vietnam</a:t>
            </a:r>
            <a:r>
              <a:rPr lang="en-US" sz="3000" dirty="0" smtClean="0">
                <a:ea typeface="+mn-ea"/>
                <a:cs typeface="+mn-cs"/>
              </a:rPr>
              <a:t> </a:t>
            </a:r>
            <a:r>
              <a:rPr lang="en-US" dirty="0" smtClean="0">
                <a:ea typeface="+mn-ea"/>
                <a:cs typeface="+mn-cs"/>
              </a:rPr>
              <a:t>proved</a:t>
            </a:r>
            <a:r>
              <a:rPr lang="en-US" sz="3000" dirty="0" smtClean="0">
                <a:ea typeface="+mn-ea"/>
                <a:cs typeface="+mn-cs"/>
              </a:rPr>
              <a:t> </a:t>
            </a:r>
            <a:r>
              <a:rPr lang="en-US" dirty="0" smtClean="0">
                <a:ea typeface="+mn-ea"/>
                <a:cs typeface="+mn-cs"/>
              </a:rPr>
              <a:t>to</a:t>
            </a:r>
            <a:r>
              <a:rPr lang="en-US" sz="3000" dirty="0" smtClean="0">
                <a:ea typeface="+mn-ea"/>
                <a:cs typeface="+mn-cs"/>
              </a:rPr>
              <a:t> </a:t>
            </a:r>
            <a:r>
              <a:rPr lang="en-US" dirty="0" smtClean="0">
                <a:ea typeface="+mn-ea"/>
                <a:cs typeface="+mn-cs"/>
              </a:rPr>
              <a:t>be</a:t>
            </a:r>
            <a:r>
              <a:rPr lang="en-US" sz="3000" dirty="0" smtClean="0">
                <a:ea typeface="+mn-ea"/>
                <a:cs typeface="+mn-cs"/>
              </a:rPr>
              <a:t> </a:t>
            </a:r>
            <a:r>
              <a:rPr lang="en-US" dirty="0" smtClean="0">
                <a:ea typeface="+mn-ea"/>
                <a:cs typeface="+mn-cs"/>
              </a:rPr>
              <a:t>a</a:t>
            </a:r>
            <a:r>
              <a:rPr lang="en-US" sz="3000" dirty="0" smtClean="0">
                <a:ea typeface="+mn-ea"/>
                <a:cs typeface="+mn-cs"/>
              </a:rPr>
              <a:t> </a:t>
            </a:r>
            <a:r>
              <a:rPr lang="en-US" dirty="0" smtClean="0">
                <a:ea typeface="+mn-ea"/>
                <a:cs typeface="+mn-cs"/>
              </a:rPr>
              <a:t>tough</a:t>
            </a:r>
            <a:r>
              <a:rPr lang="en-US" sz="3000" dirty="0" smtClean="0">
                <a:ea typeface="+mn-ea"/>
                <a:cs typeface="+mn-cs"/>
              </a:rPr>
              <a:t> </a:t>
            </a:r>
            <a:r>
              <a:rPr lang="en-US" dirty="0" smtClean="0">
                <a:ea typeface="+mn-ea"/>
                <a:cs typeface="+mn-cs"/>
              </a:rPr>
              <a:t>test:</a:t>
            </a:r>
          </a:p>
          <a:p>
            <a:pPr lvl="1">
              <a:lnSpc>
                <a:spcPct val="95000"/>
              </a:lnSpc>
              <a:spcBef>
                <a:spcPct val="15000"/>
              </a:spcBef>
              <a:defRPr/>
            </a:pPr>
            <a:r>
              <a:rPr lang="en-US" dirty="0" smtClean="0"/>
              <a:t>Since 1954, Communist leader </a:t>
            </a:r>
            <a:r>
              <a:rPr lang="en-US" u="sng" dirty="0" smtClean="0"/>
              <a:t>Ho Chi Minh</a:t>
            </a:r>
            <a:r>
              <a:rPr lang="en-US" dirty="0" smtClean="0"/>
              <a:t> gained popularity in North Vietnam; By 1961, he gained a foothold in the South</a:t>
            </a:r>
          </a:p>
          <a:p>
            <a:pPr lvl="1">
              <a:lnSpc>
                <a:spcPct val="95000"/>
              </a:lnSpc>
              <a:spcBef>
                <a:spcPct val="15000"/>
              </a:spcBef>
              <a:defRPr/>
            </a:pPr>
            <a:r>
              <a:rPr lang="en-US" dirty="0" smtClean="0"/>
              <a:t>The U.S. gave aid to unpopular South leader </a:t>
            </a:r>
            <a:r>
              <a:rPr lang="en-US" u="sng" dirty="0" smtClean="0"/>
              <a:t>Ngo </a:t>
            </a:r>
            <a:r>
              <a:rPr lang="en-US" u="sng" dirty="0" err="1" smtClean="0"/>
              <a:t>Dihn</a:t>
            </a:r>
            <a:r>
              <a:rPr lang="en-US" u="sng" dirty="0" smtClean="0"/>
              <a:t> Diem</a:t>
            </a:r>
            <a:r>
              <a:rPr lang="en-US" dirty="0" smtClean="0"/>
              <a:t> </a:t>
            </a:r>
          </a:p>
          <a:p>
            <a:pPr lvl="1">
              <a:lnSpc>
                <a:spcPct val="95000"/>
              </a:lnSpc>
              <a:spcBef>
                <a:spcPct val="15000"/>
              </a:spcBef>
              <a:defRPr/>
            </a:pPr>
            <a:r>
              <a:rPr lang="en-US" dirty="0" smtClean="0"/>
              <a:t>When Diem lost control of the South, JFK gave the OK for a coup against Diem in 1963</a:t>
            </a:r>
          </a:p>
        </p:txBody>
      </p:sp>
      <p:sp>
        <p:nvSpPr>
          <p:cNvPr id="202756" name="AutoShape 4"/>
          <p:cNvSpPr>
            <a:spLocks noChangeArrowheads="1"/>
          </p:cNvSpPr>
          <p:nvPr/>
        </p:nvSpPr>
        <p:spPr bwMode="auto">
          <a:xfrm>
            <a:off x="609600" y="5233026"/>
            <a:ext cx="8077200" cy="1624974"/>
          </a:xfrm>
          <a:prstGeom prst="wedgeRectCallout">
            <a:avLst>
              <a:gd name="adj1" fmla="val -21856"/>
              <a:gd name="adj2" fmla="val -145333"/>
            </a:avLst>
          </a:prstGeom>
          <a:solidFill>
            <a:srgbClr val="FFCC99"/>
          </a:solidFill>
          <a:ln w="38100">
            <a:solidFill>
              <a:schemeClr val="tx1"/>
            </a:solidFill>
            <a:miter lim="800000"/>
            <a:headEnd/>
            <a:tailEnd/>
          </a:ln>
        </p:spPr>
        <p:txBody>
          <a:bodyPr/>
          <a:lstStyle/>
          <a:p>
            <a:pPr algn="ctr">
              <a:lnSpc>
                <a:spcPct val="85000"/>
              </a:lnSpc>
            </a:pPr>
            <a:r>
              <a:rPr kumimoji="1" lang="en-US" sz="2800" dirty="0">
                <a:solidFill>
                  <a:srgbClr val="000000"/>
                </a:solidFill>
              </a:rPr>
              <a:t>“</a:t>
            </a:r>
            <a:r>
              <a:rPr kumimoji="1" lang="en-US" altLang="ja-JP" sz="2800" i="1" dirty="0">
                <a:solidFill>
                  <a:srgbClr val="000000"/>
                </a:solidFill>
              </a:rPr>
              <a:t>Strongly in our mind is what happened in China at the end of World War II, where China was lost. We don</a:t>
            </a:r>
            <a:r>
              <a:rPr kumimoji="1" lang="en-US" sz="2800" i="1" dirty="0">
                <a:solidFill>
                  <a:srgbClr val="000000"/>
                </a:solidFill>
              </a:rPr>
              <a:t>’</a:t>
            </a:r>
            <a:r>
              <a:rPr kumimoji="1" lang="en-US" altLang="ja-JP" sz="2800" i="1" dirty="0">
                <a:solidFill>
                  <a:srgbClr val="000000"/>
                </a:solidFill>
              </a:rPr>
              <a:t>t want that</a:t>
            </a:r>
            <a:r>
              <a:rPr kumimoji="1" lang="en-US" altLang="ja-JP" sz="2800" dirty="0">
                <a:solidFill>
                  <a:srgbClr val="000000"/>
                </a:solidFill>
              </a:rPr>
              <a:t>.</a:t>
            </a:r>
            <a:r>
              <a:rPr kumimoji="1" lang="en-US" sz="2800" dirty="0">
                <a:solidFill>
                  <a:srgbClr val="000000"/>
                </a:solidFill>
              </a:rPr>
              <a:t>”</a:t>
            </a:r>
            <a:endParaRPr kumimoji="1" lang="en-US" altLang="ja-JP" sz="2800" dirty="0">
              <a:solidFill>
                <a:srgbClr val="000000"/>
              </a:solidFill>
            </a:endParaRPr>
          </a:p>
          <a:p>
            <a:pPr algn="r">
              <a:lnSpc>
                <a:spcPct val="85000"/>
              </a:lnSpc>
            </a:pPr>
            <a:r>
              <a:rPr kumimoji="1" lang="en-US" sz="2800" dirty="0">
                <a:solidFill>
                  <a:srgbClr val="000000"/>
                </a:solidFill>
              </a:rPr>
              <a:t>—JFK	 </a:t>
            </a:r>
          </a:p>
        </p:txBody>
      </p:sp>
    </p:spTree>
    <p:extLst>
      <p:ext uri="{BB962C8B-B14F-4D97-AF65-F5344CB8AC3E}">
        <p14:creationId xmlns:p14="http://schemas.microsoft.com/office/powerpoint/2010/main" val="28206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p:cTn id="7" dur="500" fill="hold"/>
                                        <p:tgtEl>
                                          <p:spTgt spid="202756"/>
                                        </p:tgtEl>
                                        <p:attrNameLst>
                                          <p:attrName>ppt_w</p:attrName>
                                        </p:attrNameLst>
                                      </p:cBhvr>
                                      <p:tavLst>
                                        <p:tav tm="0">
                                          <p:val>
                                            <p:fltVal val="0"/>
                                          </p:val>
                                        </p:tav>
                                        <p:tav tm="100000">
                                          <p:val>
                                            <p:strVal val="#ppt_w"/>
                                          </p:val>
                                        </p:tav>
                                      </p:tavLst>
                                    </p:anim>
                                    <p:anim calcmode="lin" valueType="num">
                                      <p:cBhvr>
                                        <p:cTn id="8" dur="500" fill="hold"/>
                                        <p:tgtEl>
                                          <p:spTgt spid="202756"/>
                                        </p:tgtEl>
                                        <p:attrNameLst>
                                          <p:attrName>ppt_h</p:attrName>
                                        </p:attrNameLst>
                                      </p:cBhvr>
                                      <p:tavLst>
                                        <p:tav tm="0">
                                          <p:val>
                                            <p:fltVal val="0"/>
                                          </p:val>
                                        </p:tav>
                                        <p:tav tm="100000">
                                          <p:val>
                                            <p:strVal val="#ppt_h"/>
                                          </p:val>
                                        </p:tav>
                                      </p:tavLst>
                                    </p:anim>
                                    <p:animEffect transition="in" filter="fade">
                                      <p:cBhvr>
                                        <p:cTn id="9"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dirty="0">
                <a:latin typeface="Rockwell"/>
                <a:cs typeface="Rockwell"/>
              </a:rPr>
              <a:t>U.S INTERVENTION IN VIETNAM BEGINS</a:t>
            </a:r>
          </a:p>
        </p:txBody>
      </p:sp>
      <p:sp>
        <p:nvSpPr>
          <p:cNvPr id="11267" name="Rectangle 3"/>
          <p:cNvSpPr>
            <a:spLocks noGrp="1" noChangeArrowheads="1"/>
          </p:cNvSpPr>
          <p:nvPr>
            <p:ph type="body" idx="1"/>
          </p:nvPr>
        </p:nvSpPr>
        <p:spPr/>
        <p:txBody>
          <a:bodyPr/>
          <a:lstStyle/>
          <a:p>
            <a:pPr eaLnBrk="1" hangingPunct="1"/>
            <a:endParaRPr lang="en-US">
              <a:latin typeface="Arial" charset="0"/>
            </a:endParaRPr>
          </a:p>
        </p:txBody>
      </p:sp>
      <p:pic>
        <p:nvPicPr>
          <p:cNvPr id="11268"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81150"/>
            <a:ext cx="83058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369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Costs of Vietnam</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Rockwell"/>
                <a:cs typeface="Rockwell"/>
              </a:rPr>
              <a:t>“If I left the woman I really loved-the Great Society - in order to get involved in that bitch of a war on the other side of the world, then I would lose everything at home… But if I left that war and let the Communists take over South Vietnam, then I would be seen as a coward and my nation would be seen as an appeaser and we would both find it impossible to accomplish anything for anybody anywhere on the entire globe." </a:t>
            </a:r>
          </a:p>
          <a:p>
            <a:pPr algn="r"/>
            <a:r>
              <a:rPr lang="en-US" b="1" dirty="0">
                <a:latin typeface="Rockwell"/>
                <a:cs typeface="Rockwell"/>
              </a:rPr>
              <a:t>-Lyndon B. Johnson</a:t>
            </a:r>
          </a:p>
          <a:p>
            <a:endParaRPr lang="en-US" dirty="0">
              <a:latin typeface="Rockwell"/>
              <a:cs typeface="Rockwell"/>
            </a:endParaRPr>
          </a:p>
        </p:txBody>
      </p:sp>
    </p:spTree>
    <p:extLst>
      <p:ext uri="{BB962C8B-B14F-4D97-AF65-F5344CB8AC3E}">
        <p14:creationId xmlns:p14="http://schemas.microsoft.com/office/powerpoint/2010/main" val="18498857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Grp="1" noChangeArrowheads="1"/>
          </p:cNvSpPr>
          <p:nvPr>
            <p:ph type="title"/>
          </p:nvPr>
        </p:nvSpPr>
        <p:spPr>
          <a:xfrm>
            <a:off x="457200" y="0"/>
            <a:ext cx="3276600" cy="1143000"/>
          </a:xfrm>
        </p:spPr>
        <p:txBody>
          <a:bodyPr/>
          <a:lstStyle/>
          <a:p>
            <a:r>
              <a:rPr lang="en-US" dirty="0">
                <a:latin typeface="Rockwell"/>
                <a:cs typeface="Rockwell"/>
              </a:rPr>
              <a:t>Vietnam </a:t>
            </a:r>
          </a:p>
        </p:txBody>
      </p:sp>
      <p:pic>
        <p:nvPicPr>
          <p:cNvPr id="27652" name="Picture 14" descr="Vietnam1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3611563" cy="563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16" descr="ho_chi_minh5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228600"/>
            <a:ext cx="2800350" cy="3733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17" descr="TIME Magazine Cover: Ngo Dinh Diem - Apr. 4, 1955: Vietnam -- Click for Table of Content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0950" y="3124200"/>
            <a:ext cx="2660650" cy="3505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3794" name="AutoShape 18"/>
          <p:cNvSpPr>
            <a:spLocks noChangeArrowheads="1"/>
          </p:cNvSpPr>
          <p:nvPr/>
        </p:nvSpPr>
        <p:spPr bwMode="auto">
          <a:xfrm>
            <a:off x="2895600" y="381000"/>
            <a:ext cx="5867400" cy="990600"/>
          </a:xfrm>
          <a:prstGeom prst="wedgeRectCallout">
            <a:avLst>
              <a:gd name="adj1" fmla="val -65477"/>
              <a:gd name="adj2" fmla="val 12836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2800" dirty="0">
                <a:solidFill>
                  <a:schemeClr val="bg1"/>
                </a:solidFill>
                <a:cs typeface="+mn-cs"/>
              </a:rPr>
              <a:t>Viet Minh are Vietnamese communists in North Vietnam</a:t>
            </a:r>
          </a:p>
        </p:txBody>
      </p:sp>
      <p:sp>
        <p:nvSpPr>
          <p:cNvPr id="203795" name="AutoShape 19"/>
          <p:cNvSpPr>
            <a:spLocks noChangeArrowheads="1"/>
          </p:cNvSpPr>
          <p:nvPr/>
        </p:nvSpPr>
        <p:spPr bwMode="auto">
          <a:xfrm>
            <a:off x="2971800" y="1600200"/>
            <a:ext cx="5867400" cy="1066800"/>
          </a:xfrm>
          <a:prstGeom prst="wedgeRectCallout">
            <a:avLst>
              <a:gd name="adj1" fmla="val -41856"/>
              <a:gd name="adj2" fmla="val 190028"/>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2800" dirty="0">
                <a:solidFill>
                  <a:schemeClr val="bg1"/>
                </a:solidFill>
                <a:cs typeface="+mn-cs"/>
              </a:rPr>
              <a:t>Viet Cong are Vietnamese communists in South Vietnam</a:t>
            </a:r>
          </a:p>
        </p:txBody>
      </p:sp>
    </p:spTree>
    <p:extLst>
      <p:ext uri="{BB962C8B-B14F-4D97-AF65-F5344CB8AC3E}">
        <p14:creationId xmlns:p14="http://schemas.microsoft.com/office/powerpoint/2010/main" val="3898586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3794"/>
                                        </p:tgtEl>
                                        <p:attrNameLst>
                                          <p:attrName>style.visibility</p:attrName>
                                        </p:attrNameLst>
                                      </p:cBhvr>
                                      <p:to>
                                        <p:strVal val="visible"/>
                                      </p:to>
                                    </p:set>
                                    <p:anim calcmode="lin" valueType="num">
                                      <p:cBhvr>
                                        <p:cTn id="7" dur="500" fill="hold"/>
                                        <p:tgtEl>
                                          <p:spTgt spid="203794"/>
                                        </p:tgtEl>
                                        <p:attrNameLst>
                                          <p:attrName>ppt_w</p:attrName>
                                        </p:attrNameLst>
                                      </p:cBhvr>
                                      <p:tavLst>
                                        <p:tav tm="0">
                                          <p:val>
                                            <p:fltVal val="0"/>
                                          </p:val>
                                        </p:tav>
                                        <p:tav tm="100000">
                                          <p:val>
                                            <p:strVal val="#ppt_w"/>
                                          </p:val>
                                        </p:tav>
                                      </p:tavLst>
                                    </p:anim>
                                    <p:anim calcmode="lin" valueType="num">
                                      <p:cBhvr>
                                        <p:cTn id="8" dur="500" fill="hold"/>
                                        <p:tgtEl>
                                          <p:spTgt spid="203794"/>
                                        </p:tgtEl>
                                        <p:attrNameLst>
                                          <p:attrName>ppt_h</p:attrName>
                                        </p:attrNameLst>
                                      </p:cBhvr>
                                      <p:tavLst>
                                        <p:tav tm="0">
                                          <p:val>
                                            <p:fltVal val="0"/>
                                          </p:val>
                                        </p:tav>
                                        <p:tav tm="100000">
                                          <p:val>
                                            <p:strVal val="#ppt_h"/>
                                          </p:val>
                                        </p:tav>
                                      </p:tavLst>
                                    </p:anim>
                                    <p:animEffect transition="in" filter="fade">
                                      <p:cBhvr>
                                        <p:cTn id="9" dur="500"/>
                                        <p:tgtEl>
                                          <p:spTgt spid="20379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03795"/>
                                        </p:tgtEl>
                                        <p:attrNameLst>
                                          <p:attrName>style.visibility</p:attrName>
                                        </p:attrNameLst>
                                      </p:cBhvr>
                                      <p:to>
                                        <p:strVal val="visible"/>
                                      </p:to>
                                    </p:set>
                                    <p:anim calcmode="lin" valueType="num">
                                      <p:cBhvr>
                                        <p:cTn id="13" dur="500" fill="hold"/>
                                        <p:tgtEl>
                                          <p:spTgt spid="203795"/>
                                        </p:tgtEl>
                                        <p:attrNameLst>
                                          <p:attrName>ppt_w</p:attrName>
                                        </p:attrNameLst>
                                      </p:cBhvr>
                                      <p:tavLst>
                                        <p:tav tm="0">
                                          <p:val>
                                            <p:fltVal val="0"/>
                                          </p:val>
                                        </p:tav>
                                        <p:tav tm="100000">
                                          <p:val>
                                            <p:strVal val="#ppt_w"/>
                                          </p:val>
                                        </p:tav>
                                      </p:tavLst>
                                    </p:anim>
                                    <p:anim calcmode="lin" valueType="num">
                                      <p:cBhvr>
                                        <p:cTn id="14" dur="500" fill="hold"/>
                                        <p:tgtEl>
                                          <p:spTgt spid="203795"/>
                                        </p:tgtEl>
                                        <p:attrNameLst>
                                          <p:attrName>ppt_h</p:attrName>
                                        </p:attrNameLst>
                                      </p:cBhvr>
                                      <p:tavLst>
                                        <p:tav tm="0">
                                          <p:val>
                                            <p:fltVal val="0"/>
                                          </p:val>
                                        </p:tav>
                                        <p:tav tm="100000">
                                          <p:val>
                                            <p:strVal val="#ppt_h"/>
                                          </p:val>
                                        </p:tav>
                                      </p:tavLst>
                                    </p:anim>
                                    <p:animEffect transition="in" filter="fade">
                                      <p:cBhvr>
                                        <p:cTn id="15" dur="500"/>
                                        <p:tgtEl>
                                          <p:spTgt spid="20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4" grpId="0" animBg="1"/>
      <p:bldP spid="2037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Fight?</a:t>
            </a:r>
            <a:endParaRPr lang="en-US" dirty="0"/>
          </a:p>
        </p:txBody>
      </p:sp>
      <p:sp>
        <p:nvSpPr>
          <p:cNvPr id="3" name="Content Placeholder 2"/>
          <p:cNvSpPr>
            <a:spLocks noGrp="1"/>
          </p:cNvSpPr>
          <p:nvPr>
            <p:ph idx="1"/>
          </p:nvPr>
        </p:nvSpPr>
        <p:spPr/>
        <p:txBody>
          <a:bodyPr/>
          <a:lstStyle/>
          <a:p>
            <a:r>
              <a:rPr lang="en-US" dirty="0" smtClean="0"/>
              <a:t>The Ho Chi Minh’s</a:t>
            </a:r>
          </a:p>
          <a:p>
            <a:r>
              <a:rPr lang="en-US" dirty="0" smtClean="0"/>
              <a:t>The American Backed ‘Non-Communists’</a:t>
            </a:r>
          </a:p>
          <a:p>
            <a:r>
              <a:rPr lang="en-US" dirty="0" smtClean="0"/>
              <a:t>The Americans</a:t>
            </a:r>
            <a:endParaRPr lang="en-US" dirty="0"/>
          </a:p>
        </p:txBody>
      </p:sp>
    </p:spTree>
    <p:extLst>
      <p:ext uri="{BB962C8B-B14F-4D97-AF65-F5344CB8AC3E}">
        <p14:creationId xmlns:p14="http://schemas.microsoft.com/office/powerpoint/2010/main" val="30742386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pPr>
              <a:defRPr/>
            </a:pPr>
            <a:r>
              <a:rPr lang="en-US" sz="2800">
                <a:latin typeface="Rockwell"/>
                <a:cs typeface="Rockwell"/>
              </a:rPr>
              <a:t>America Is Fighting for a Just Cause in Vietnam;</a:t>
            </a:r>
            <a:br>
              <a:rPr lang="en-US" sz="2800">
                <a:latin typeface="Rockwell"/>
                <a:cs typeface="Rockwell"/>
              </a:rPr>
            </a:br>
            <a:r>
              <a:rPr lang="en-US" sz="2800">
                <a:latin typeface="Rockwell"/>
                <a:cs typeface="Rockwell"/>
              </a:rPr>
              <a:t>America Is Not Fighting for a Just Cause in Vietnam</a:t>
            </a:r>
          </a:p>
        </p:txBody>
      </p:sp>
      <p:sp>
        <p:nvSpPr>
          <p:cNvPr id="3" name="Text Placeholder 2"/>
          <p:cNvSpPr>
            <a:spLocks noGrp="1"/>
          </p:cNvSpPr>
          <p:nvPr>
            <p:ph type="body" idx="1"/>
          </p:nvPr>
        </p:nvSpPr>
        <p:spPr>
          <a:xfrm>
            <a:off x="0" y="914400"/>
            <a:ext cx="4497388" cy="620713"/>
          </a:xfrm>
        </p:spPr>
        <p:txBody>
          <a:bodyPr>
            <a:normAutofit lnSpcReduction="10000"/>
          </a:bodyPr>
          <a:lstStyle/>
          <a:p>
            <a:pPr>
              <a:defRPr/>
            </a:pPr>
            <a:r>
              <a:rPr lang="en-US" sz="1800">
                <a:latin typeface="Rockwell"/>
                <a:cs typeface="Rockwell"/>
              </a:rPr>
              <a:t>Lyndon B. Johnson – </a:t>
            </a:r>
            <a:r>
              <a:rPr lang="en-US" sz="1800" i="1">
                <a:latin typeface="Rockwell"/>
                <a:cs typeface="Rockwell"/>
              </a:rPr>
              <a:t>Speech at Johns Hopkins University </a:t>
            </a:r>
            <a:r>
              <a:rPr lang="en-US" sz="1800">
                <a:latin typeface="Rockwell"/>
                <a:cs typeface="Rockwell"/>
              </a:rPr>
              <a:t>(1965)</a:t>
            </a:r>
          </a:p>
        </p:txBody>
      </p:sp>
      <p:sp>
        <p:nvSpPr>
          <p:cNvPr id="4" name="Content Placeholder 3"/>
          <p:cNvSpPr>
            <a:spLocks noGrp="1"/>
          </p:cNvSpPr>
          <p:nvPr>
            <p:ph sz="half" idx="2"/>
          </p:nvPr>
        </p:nvSpPr>
        <p:spPr>
          <a:xfrm>
            <a:off x="0" y="1828800"/>
            <a:ext cx="4497388" cy="5029200"/>
          </a:xfrm>
        </p:spPr>
        <p:txBody>
          <a:bodyPr>
            <a:normAutofit lnSpcReduction="10000"/>
          </a:bodyPr>
          <a:lstStyle/>
          <a:p>
            <a:pPr>
              <a:defRPr/>
            </a:pPr>
            <a:r>
              <a:rPr lang="en-US" sz="1400" dirty="0">
                <a:latin typeface="Rockwell"/>
                <a:cs typeface="Rockwell"/>
              </a:rPr>
              <a:t>Why must this Nation hazard its ease, and its interest, and its power for the sake of a people so far away?... We fight because we must fight if we are to live in a world where every country can shape its own destiny. And only in such a world will our own freedom be finally secure</a:t>
            </a:r>
            <a:r>
              <a:rPr lang="is-IS" sz="1400" dirty="0">
                <a:latin typeface="Rockwell"/>
                <a:cs typeface="Rockwell"/>
              </a:rPr>
              <a:t>… Over this war – and all of Asia – is another reality: the deepening shadow of Communist China... To leave Viet-Nam to its fate would shake the confidence of all these people in the value of an American commitment and in the value of America’s word. The result would be increased unrest and instability, and even wider war... Because we fight for values and we fight for principles, rather than territory or colonies, pur patience and our determination are unending... This generation of the world must choose: destroy or build, kill or aid, hate or understand...</a:t>
            </a:r>
            <a:r>
              <a:rPr lang="is-IS" sz="1400" i="1" dirty="0">
                <a:latin typeface="Rockwell"/>
                <a:cs typeface="Rockwell"/>
              </a:rPr>
              <a:t>Well, we will choose life</a:t>
            </a:r>
            <a:r>
              <a:rPr lang="is-IS" sz="1400" dirty="0">
                <a:latin typeface="Rockwell"/>
                <a:cs typeface="Rockwell"/>
              </a:rPr>
              <a:t>. In so doing we will prevail over the enemies within man, and over the natural enemies of all mankind.</a:t>
            </a:r>
            <a:endParaRPr lang="en-US" sz="1400" dirty="0">
              <a:latin typeface="Rockwell"/>
              <a:cs typeface="Rockwell"/>
            </a:endParaRPr>
          </a:p>
        </p:txBody>
      </p:sp>
      <p:sp>
        <p:nvSpPr>
          <p:cNvPr id="5" name="Text Placeholder 4"/>
          <p:cNvSpPr>
            <a:spLocks noGrp="1"/>
          </p:cNvSpPr>
          <p:nvPr>
            <p:ph type="body" sz="quarter" idx="3"/>
          </p:nvPr>
        </p:nvSpPr>
        <p:spPr>
          <a:xfrm>
            <a:off x="4645025" y="914400"/>
            <a:ext cx="4498975" cy="838200"/>
          </a:xfrm>
        </p:spPr>
        <p:txBody>
          <a:bodyPr>
            <a:normAutofit lnSpcReduction="10000"/>
          </a:bodyPr>
          <a:lstStyle/>
          <a:p>
            <a:pPr>
              <a:defRPr/>
            </a:pPr>
            <a:r>
              <a:rPr lang="en-US" sz="1800">
                <a:latin typeface="Rockwell"/>
                <a:cs typeface="Rockwell"/>
              </a:rPr>
              <a:t>Eugene McCarthy – </a:t>
            </a:r>
            <a:r>
              <a:rPr lang="en-US" sz="1800" i="1">
                <a:latin typeface="Rockwell"/>
                <a:cs typeface="Rockwell"/>
              </a:rPr>
              <a:t>Address at Conference of Concerned Democrats</a:t>
            </a:r>
            <a:r>
              <a:rPr lang="en-US" sz="1800">
                <a:latin typeface="Rockwell"/>
                <a:cs typeface="Rockwell"/>
              </a:rPr>
              <a:t> (1967)</a:t>
            </a:r>
          </a:p>
        </p:txBody>
      </p:sp>
      <p:sp>
        <p:nvSpPr>
          <p:cNvPr id="6" name="Content Placeholder 5"/>
          <p:cNvSpPr>
            <a:spLocks noGrp="1"/>
          </p:cNvSpPr>
          <p:nvPr>
            <p:ph sz="quarter" idx="4"/>
          </p:nvPr>
        </p:nvSpPr>
        <p:spPr>
          <a:xfrm>
            <a:off x="4645025" y="1828800"/>
            <a:ext cx="4498975" cy="5029200"/>
          </a:xfrm>
        </p:spPr>
        <p:txBody>
          <a:bodyPr/>
          <a:lstStyle/>
          <a:p>
            <a:pPr>
              <a:defRPr/>
            </a:pPr>
            <a:r>
              <a:rPr lang="en-US" sz="1400" dirty="0">
                <a:latin typeface="Rockwell"/>
                <a:cs typeface="Rockwell"/>
              </a:rPr>
              <a:t>Instead of the language of promise and of hope, we have in politics today a new vocabulary in which the critical word is </a:t>
            </a:r>
            <a:r>
              <a:rPr lang="en-US" sz="1400" i="1" dirty="0">
                <a:latin typeface="Rockwell"/>
                <a:cs typeface="Rockwell"/>
              </a:rPr>
              <a:t>war</a:t>
            </a:r>
            <a:r>
              <a:rPr lang="en-US" sz="1400" dirty="0">
                <a:latin typeface="Rockwell"/>
                <a:cs typeface="Rockwell"/>
              </a:rPr>
              <a:t>: war on poverty, war on ignorance, war on crime, war on pollution. None of these problems can be solved by war but only by persistent, dedicated, and thoughtful attention. But we do have one war which is properly called a war – the war in Vietnam, which is central to all of the problems of America. A war of questionable legality and questionable constitutionality. A war which is diplomatically indefensible</a:t>
            </a:r>
            <a:r>
              <a:rPr lang="is-IS" sz="1400" dirty="0">
                <a:latin typeface="Rockwell"/>
                <a:cs typeface="Rockwell"/>
              </a:rPr>
              <a:t>… Even assuming that both objectives and methods can be defended, the war cannot stand the test of proportion and of prudent judgment. It is no longer possible to prove that the good that may come with what is called victory, or projected as victory, is proportionate to the loss of life and property and to other disorders that follow from this war. </a:t>
            </a:r>
            <a:endParaRPr lang="en-US" sz="1400" dirty="0">
              <a:latin typeface="Rockwell"/>
              <a:cs typeface="Rockwell"/>
            </a:endParaRPr>
          </a:p>
        </p:txBody>
      </p:sp>
    </p:spTree>
    <p:extLst>
      <p:ext uri="{BB962C8B-B14F-4D97-AF65-F5344CB8AC3E}">
        <p14:creationId xmlns:p14="http://schemas.microsoft.com/office/powerpoint/2010/main" val="42186651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4" name="Rectangle 4"/>
          <p:cNvSpPr>
            <a:spLocks noGrp="1" noChangeArrowheads="1"/>
          </p:cNvSpPr>
          <p:nvPr>
            <p:ph type="title"/>
          </p:nvPr>
        </p:nvSpPr>
        <p:spPr>
          <a:xfrm>
            <a:off x="262743" y="0"/>
            <a:ext cx="8652657" cy="838200"/>
          </a:xfrm>
          <a:noFill/>
        </p:spPr>
        <p:txBody>
          <a:bodyPr lIns="90488" tIns="44450" rIns="90488" bIns="44450">
            <a:normAutofit fontScale="90000"/>
          </a:bodyPr>
          <a:lstStyle/>
          <a:p>
            <a:r>
              <a:rPr lang="en-US" dirty="0">
                <a:latin typeface="Rockwell"/>
                <a:cs typeface="Rockwell"/>
              </a:rPr>
              <a:t>LBJ Escalates the Vietnam War</a:t>
            </a:r>
          </a:p>
        </p:txBody>
      </p:sp>
      <p:sp>
        <p:nvSpPr>
          <p:cNvPr id="244741" name="Rectangle 5"/>
          <p:cNvSpPr>
            <a:spLocks noGrp="1" noChangeArrowheads="1"/>
          </p:cNvSpPr>
          <p:nvPr>
            <p:ph type="body" idx="1"/>
          </p:nvPr>
        </p:nvSpPr>
        <p:spPr>
          <a:xfrm>
            <a:off x="0" y="1094652"/>
            <a:ext cx="9144000" cy="5763347"/>
          </a:xfrm>
        </p:spPr>
        <p:txBody>
          <a:bodyPr lIns="90488" tIns="44450" rIns="90488" bIns="44450"/>
          <a:lstStyle/>
          <a:p>
            <a:r>
              <a:rPr lang="en-US" dirty="0">
                <a:latin typeface="Rockwell"/>
                <a:cs typeface="Rockwell"/>
              </a:rPr>
              <a:t>During the Gulf of Tonkin affair in Aug 1964, the military bombed North Vietnam in retaliation for an attack on the </a:t>
            </a:r>
            <a:r>
              <a:rPr lang="en-US" i="1" dirty="0">
                <a:latin typeface="Rockwell"/>
                <a:cs typeface="Rockwell"/>
              </a:rPr>
              <a:t>USS Maddox</a:t>
            </a:r>
          </a:p>
          <a:p>
            <a:r>
              <a:rPr lang="en-US" dirty="0">
                <a:latin typeface="Rockwell"/>
                <a:cs typeface="Rockwell"/>
              </a:rPr>
              <a:t>The </a:t>
            </a:r>
            <a:r>
              <a:rPr lang="en-US" u="sng" dirty="0">
                <a:latin typeface="Rockwell"/>
                <a:cs typeface="Rockwell"/>
              </a:rPr>
              <a:t>Gulf of Tonkin Resolution</a:t>
            </a:r>
            <a:r>
              <a:rPr lang="en-US" dirty="0">
                <a:latin typeface="Rockwell"/>
                <a:cs typeface="Rockwell"/>
              </a:rPr>
              <a:t> gave LBJ the authority to:</a:t>
            </a:r>
          </a:p>
          <a:p>
            <a:pPr lvl="1"/>
            <a:r>
              <a:rPr lang="en-US" dirty="0">
                <a:latin typeface="Rockwell"/>
                <a:cs typeface="Rockwell"/>
              </a:rPr>
              <a:t>Defend Vietnam at any cost</a:t>
            </a:r>
          </a:p>
          <a:p>
            <a:pPr lvl="1"/>
            <a:r>
              <a:rPr lang="en-US" dirty="0">
                <a:latin typeface="Rockwell"/>
                <a:cs typeface="Rockwell"/>
              </a:rPr>
              <a:t>Unlimited military intervention to be used at </a:t>
            </a:r>
            <a:r>
              <a:rPr lang="en-US" dirty="0" smtClean="0">
                <a:latin typeface="Rockwell"/>
                <a:cs typeface="Rockwell"/>
              </a:rPr>
              <a:t>LBJ’s </a:t>
            </a:r>
            <a:r>
              <a:rPr lang="en-US" dirty="0">
                <a:latin typeface="Rockwell"/>
                <a:cs typeface="Rockwell"/>
              </a:rPr>
              <a:t>discretion</a:t>
            </a:r>
            <a:r>
              <a:rPr lang="en-US" i="1" dirty="0">
                <a:latin typeface="Rockwell"/>
                <a:cs typeface="Rockwell"/>
              </a:rPr>
              <a:t> </a:t>
            </a:r>
          </a:p>
        </p:txBody>
      </p:sp>
    </p:spTree>
    <p:extLst>
      <p:ext uri="{BB962C8B-B14F-4D97-AF65-F5344CB8AC3E}">
        <p14:creationId xmlns:p14="http://schemas.microsoft.com/office/powerpoint/2010/main" val="1283125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2" name="Rectangle 4"/>
          <p:cNvSpPr>
            <a:spLocks noGrp="1" noChangeArrowheads="1"/>
          </p:cNvSpPr>
          <p:nvPr>
            <p:ph type="title"/>
          </p:nvPr>
        </p:nvSpPr>
        <p:spPr>
          <a:noFill/>
        </p:spPr>
        <p:txBody>
          <a:bodyPr lIns="90488" tIns="44450" rIns="90488" bIns="44450"/>
          <a:lstStyle/>
          <a:p>
            <a:r>
              <a:rPr lang="en-US">
                <a:latin typeface="Rockwell"/>
                <a:cs typeface="Rockwell"/>
              </a:rPr>
              <a:t>Escalation</a:t>
            </a:r>
          </a:p>
        </p:txBody>
      </p:sp>
      <p:sp>
        <p:nvSpPr>
          <p:cNvPr id="37893" name="Rectangle 5"/>
          <p:cNvSpPr>
            <a:spLocks noGrp="1" noChangeArrowheads="1"/>
          </p:cNvSpPr>
          <p:nvPr>
            <p:ph type="body" idx="1"/>
          </p:nvPr>
        </p:nvSpPr>
        <p:spPr>
          <a:xfrm>
            <a:off x="76200" y="1417638"/>
            <a:ext cx="9067800" cy="5440362"/>
          </a:xfrm>
          <a:noFill/>
        </p:spPr>
        <p:txBody>
          <a:bodyPr lIns="90488" tIns="44450" rIns="90488" bIns="44450"/>
          <a:lstStyle/>
          <a:p>
            <a:pPr>
              <a:lnSpc>
                <a:spcPct val="90000"/>
              </a:lnSpc>
            </a:pPr>
            <a:r>
              <a:rPr lang="en-US" dirty="0">
                <a:latin typeface="Rockwell"/>
                <a:cs typeface="Rockwell"/>
              </a:rPr>
              <a:t>1965 marked the beginning of full-scale</a:t>
            </a:r>
            <a:r>
              <a:rPr lang="en-US" sz="3000" dirty="0">
                <a:latin typeface="Rockwell"/>
                <a:cs typeface="Rockwell"/>
              </a:rPr>
              <a:t> </a:t>
            </a:r>
            <a:r>
              <a:rPr lang="en-US" dirty="0">
                <a:latin typeface="Rockwell"/>
                <a:cs typeface="Rockwell"/>
              </a:rPr>
              <a:t>U.S.</a:t>
            </a:r>
            <a:r>
              <a:rPr lang="en-US" sz="3000" dirty="0">
                <a:latin typeface="Rockwell"/>
                <a:cs typeface="Rockwell"/>
              </a:rPr>
              <a:t> </a:t>
            </a:r>
            <a:r>
              <a:rPr lang="en-US" dirty="0">
                <a:latin typeface="Rockwell"/>
                <a:cs typeface="Rockwell"/>
              </a:rPr>
              <a:t>involvement in Vietnam</a:t>
            </a:r>
          </a:p>
          <a:p>
            <a:pPr lvl="1">
              <a:lnSpc>
                <a:spcPct val="90000"/>
              </a:lnSpc>
            </a:pPr>
            <a:r>
              <a:rPr lang="en-US" dirty="0">
                <a:latin typeface="Rockwell"/>
                <a:cs typeface="Rockwell"/>
              </a:rPr>
              <a:t>LBJ was informed that “</a:t>
            </a:r>
            <a:r>
              <a:rPr lang="en-US" i="1" dirty="0">
                <a:latin typeface="Rockwell"/>
                <a:cs typeface="Rockwell"/>
              </a:rPr>
              <a:t>without U.S. action, defeat is inevitable</a:t>
            </a:r>
            <a:r>
              <a:rPr lang="en-US" dirty="0">
                <a:latin typeface="Rockwell"/>
                <a:cs typeface="Rockwell"/>
              </a:rPr>
              <a:t>”</a:t>
            </a:r>
          </a:p>
          <a:p>
            <a:pPr lvl="1">
              <a:lnSpc>
                <a:spcPct val="90000"/>
              </a:lnSpc>
            </a:pPr>
            <a:r>
              <a:rPr lang="en-US" dirty="0">
                <a:latin typeface="Rockwell"/>
                <a:cs typeface="Rockwell"/>
              </a:rPr>
              <a:t>LBJ authorized bombing raids  into North Vietnam &amp; requested 50,000</a:t>
            </a:r>
            <a:r>
              <a:rPr lang="en-US" sz="3500" dirty="0">
                <a:latin typeface="Rockwell"/>
                <a:cs typeface="Rockwell"/>
              </a:rPr>
              <a:t> </a:t>
            </a:r>
            <a:r>
              <a:rPr lang="en-US" dirty="0">
                <a:latin typeface="Rockwell"/>
                <a:cs typeface="Rockwell"/>
              </a:rPr>
              <a:t>U.S.</a:t>
            </a:r>
            <a:r>
              <a:rPr lang="en-US" sz="3500" dirty="0">
                <a:latin typeface="Rockwell"/>
                <a:cs typeface="Rockwell"/>
              </a:rPr>
              <a:t> </a:t>
            </a:r>
            <a:r>
              <a:rPr lang="en-US" dirty="0">
                <a:latin typeface="Rockwell"/>
                <a:cs typeface="Rockwell"/>
              </a:rPr>
              <a:t>soldiers</a:t>
            </a:r>
            <a:r>
              <a:rPr lang="en-US" sz="3500" dirty="0">
                <a:latin typeface="Rockwell"/>
                <a:cs typeface="Rockwell"/>
              </a:rPr>
              <a:t> </a:t>
            </a:r>
            <a:r>
              <a:rPr lang="en-US" dirty="0">
                <a:latin typeface="Rockwell"/>
                <a:cs typeface="Rockwell"/>
              </a:rPr>
              <a:t>sent</a:t>
            </a:r>
            <a:r>
              <a:rPr lang="en-US" sz="3500" dirty="0">
                <a:latin typeface="Rockwell"/>
                <a:cs typeface="Rockwell"/>
              </a:rPr>
              <a:t> </a:t>
            </a:r>
            <a:r>
              <a:rPr lang="en-US" dirty="0">
                <a:latin typeface="Rockwell"/>
                <a:cs typeface="Rockwell"/>
              </a:rPr>
              <a:t>to</a:t>
            </a:r>
            <a:r>
              <a:rPr lang="en-US" sz="3500" dirty="0">
                <a:latin typeface="Rockwell"/>
                <a:cs typeface="Rockwell"/>
              </a:rPr>
              <a:t> </a:t>
            </a:r>
            <a:r>
              <a:rPr lang="en-US" dirty="0">
                <a:latin typeface="Rockwell"/>
                <a:cs typeface="Rockwell"/>
              </a:rPr>
              <a:t>Asia</a:t>
            </a:r>
          </a:p>
          <a:p>
            <a:pPr>
              <a:lnSpc>
                <a:spcPct val="90000"/>
              </a:lnSpc>
            </a:pPr>
            <a:r>
              <a:rPr lang="en-US" dirty="0">
                <a:latin typeface="Rockwell"/>
                <a:cs typeface="Rockwell"/>
              </a:rPr>
              <a:t>LBJ never explained to the American people how the gov’t planned to win the war in Vietnam </a:t>
            </a:r>
          </a:p>
        </p:txBody>
      </p:sp>
      <p:sp>
        <p:nvSpPr>
          <p:cNvPr id="248838" name="AutoShape 6"/>
          <p:cNvSpPr>
            <a:spLocks noChangeArrowheads="1"/>
          </p:cNvSpPr>
          <p:nvPr/>
        </p:nvSpPr>
        <p:spPr bwMode="auto">
          <a:xfrm>
            <a:off x="76200" y="228600"/>
            <a:ext cx="8991600" cy="1524000"/>
          </a:xfrm>
          <a:prstGeom prst="wedgeRectCallout">
            <a:avLst>
              <a:gd name="adj1" fmla="val -28620"/>
              <a:gd name="adj2" fmla="val 232708"/>
            </a:avLst>
          </a:prstGeom>
          <a:solidFill>
            <a:srgbClr val="CCCCFF"/>
          </a:solidFill>
          <a:ln w="38100">
            <a:solidFill>
              <a:schemeClr val="tx1"/>
            </a:solidFill>
            <a:miter lim="800000"/>
            <a:headEnd/>
            <a:tailEnd/>
          </a:ln>
        </p:spPr>
        <p:txBody>
          <a:bodyPr/>
          <a:lstStyle/>
          <a:p>
            <a:pPr algn="ctr">
              <a:lnSpc>
                <a:spcPct val="80000"/>
              </a:lnSpc>
            </a:pPr>
            <a:r>
              <a:rPr lang="en-US" sz="3000" dirty="0">
                <a:solidFill>
                  <a:srgbClr val="000000"/>
                </a:solidFill>
              </a:rPr>
              <a:t>LBJ’s advisors wanted 100,000 troops in 1965 &amp; a plan for 100,000 more in 1966; Estimations were 500 U.S. deaths per month</a:t>
            </a:r>
          </a:p>
        </p:txBody>
      </p:sp>
      <p:sp>
        <p:nvSpPr>
          <p:cNvPr id="248839" name="AutoShape 7"/>
          <p:cNvSpPr>
            <a:spLocks noChangeArrowheads="1"/>
          </p:cNvSpPr>
          <p:nvPr/>
        </p:nvSpPr>
        <p:spPr bwMode="auto">
          <a:xfrm>
            <a:off x="1371600" y="5181600"/>
            <a:ext cx="7239000" cy="1447800"/>
          </a:xfrm>
          <a:prstGeom prst="wedgeRectCallout">
            <a:avLst>
              <a:gd name="adj1" fmla="val -1708"/>
              <a:gd name="adj2" fmla="val -96273"/>
            </a:avLst>
          </a:prstGeom>
          <a:solidFill>
            <a:srgbClr val="CCFFFF"/>
          </a:solidFill>
          <a:ln w="38100">
            <a:solidFill>
              <a:schemeClr val="tx1"/>
            </a:solidFill>
            <a:miter lim="800000"/>
            <a:headEnd/>
            <a:tailEnd/>
          </a:ln>
        </p:spPr>
        <p:txBody>
          <a:bodyPr/>
          <a:lstStyle/>
          <a:p>
            <a:pPr algn="ctr">
              <a:lnSpc>
                <a:spcPct val="80000"/>
              </a:lnSpc>
            </a:pPr>
            <a:r>
              <a:rPr lang="en-US" sz="3000" dirty="0">
                <a:solidFill>
                  <a:srgbClr val="000000"/>
                </a:solidFill>
              </a:rPr>
              <a:t>LBJ took middle road of limited U.S. intervention: not a withdrawal &amp; not a full-scale invasion of North Vietnam</a:t>
            </a:r>
          </a:p>
        </p:txBody>
      </p:sp>
    </p:spTree>
    <p:extLst>
      <p:ext uri="{BB962C8B-B14F-4D97-AF65-F5344CB8AC3E}">
        <p14:creationId xmlns:p14="http://schemas.microsoft.com/office/powerpoint/2010/main" val="31227984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8838"/>
                                        </p:tgtEl>
                                        <p:attrNameLst>
                                          <p:attrName>style.visibility</p:attrName>
                                        </p:attrNameLst>
                                      </p:cBhvr>
                                      <p:to>
                                        <p:strVal val="visible"/>
                                      </p:to>
                                    </p:set>
                                    <p:anim calcmode="lin" valueType="num">
                                      <p:cBhvr>
                                        <p:cTn id="7" dur="500" fill="hold"/>
                                        <p:tgtEl>
                                          <p:spTgt spid="248838"/>
                                        </p:tgtEl>
                                        <p:attrNameLst>
                                          <p:attrName>ppt_w</p:attrName>
                                        </p:attrNameLst>
                                      </p:cBhvr>
                                      <p:tavLst>
                                        <p:tav tm="0">
                                          <p:val>
                                            <p:fltVal val="0"/>
                                          </p:val>
                                        </p:tav>
                                        <p:tav tm="100000">
                                          <p:val>
                                            <p:strVal val="#ppt_w"/>
                                          </p:val>
                                        </p:tav>
                                      </p:tavLst>
                                    </p:anim>
                                    <p:anim calcmode="lin" valueType="num">
                                      <p:cBhvr>
                                        <p:cTn id="8" dur="500" fill="hold"/>
                                        <p:tgtEl>
                                          <p:spTgt spid="248838"/>
                                        </p:tgtEl>
                                        <p:attrNameLst>
                                          <p:attrName>ppt_h</p:attrName>
                                        </p:attrNameLst>
                                      </p:cBhvr>
                                      <p:tavLst>
                                        <p:tav tm="0">
                                          <p:val>
                                            <p:fltVal val="0"/>
                                          </p:val>
                                        </p:tav>
                                        <p:tav tm="100000">
                                          <p:val>
                                            <p:strVal val="#ppt_h"/>
                                          </p:val>
                                        </p:tav>
                                      </p:tavLst>
                                    </p:anim>
                                    <p:animEffect transition="in" filter="fade">
                                      <p:cBhvr>
                                        <p:cTn id="9" dur="500"/>
                                        <p:tgtEl>
                                          <p:spTgt spid="2488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8839"/>
                                        </p:tgtEl>
                                        <p:attrNameLst>
                                          <p:attrName>style.visibility</p:attrName>
                                        </p:attrNameLst>
                                      </p:cBhvr>
                                      <p:to>
                                        <p:strVal val="visible"/>
                                      </p:to>
                                    </p:set>
                                    <p:anim calcmode="lin" valueType="num">
                                      <p:cBhvr>
                                        <p:cTn id="14" dur="500" fill="hold"/>
                                        <p:tgtEl>
                                          <p:spTgt spid="248839"/>
                                        </p:tgtEl>
                                        <p:attrNameLst>
                                          <p:attrName>ppt_w</p:attrName>
                                        </p:attrNameLst>
                                      </p:cBhvr>
                                      <p:tavLst>
                                        <p:tav tm="0">
                                          <p:val>
                                            <p:fltVal val="0"/>
                                          </p:val>
                                        </p:tav>
                                        <p:tav tm="100000">
                                          <p:val>
                                            <p:strVal val="#ppt_w"/>
                                          </p:val>
                                        </p:tav>
                                      </p:tavLst>
                                    </p:anim>
                                    <p:anim calcmode="lin" valueType="num">
                                      <p:cBhvr>
                                        <p:cTn id="15" dur="500" fill="hold"/>
                                        <p:tgtEl>
                                          <p:spTgt spid="248839"/>
                                        </p:tgtEl>
                                        <p:attrNameLst>
                                          <p:attrName>ppt_h</p:attrName>
                                        </p:attrNameLst>
                                      </p:cBhvr>
                                      <p:tavLst>
                                        <p:tav tm="0">
                                          <p:val>
                                            <p:fltVal val="0"/>
                                          </p:val>
                                        </p:tav>
                                        <p:tav tm="100000">
                                          <p:val>
                                            <p:strVal val="#ppt_h"/>
                                          </p:val>
                                        </p:tav>
                                      </p:tavLst>
                                    </p:anim>
                                    <p:animEffect transition="in" filter="fade">
                                      <p:cBhvr>
                                        <p:cTn id="16" dur="500"/>
                                        <p:tgtEl>
                                          <p:spTgt spid="2488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248839"/>
                                        </p:tgtEl>
                                        <p:attrNameLst>
                                          <p:attrName>ppt_w</p:attrName>
                                        </p:attrNameLst>
                                      </p:cBhvr>
                                      <p:tavLst>
                                        <p:tav tm="0">
                                          <p:val>
                                            <p:strVal val="ppt_w"/>
                                          </p:val>
                                        </p:tav>
                                        <p:tav tm="100000">
                                          <p:val>
                                            <p:fltVal val="0"/>
                                          </p:val>
                                        </p:tav>
                                      </p:tavLst>
                                    </p:anim>
                                    <p:anim calcmode="lin" valueType="num">
                                      <p:cBhvr>
                                        <p:cTn id="21" dur="500"/>
                                        <p:tgtEl>
                                          <p:spTgt spid="248839"/>
                                        </p:tgtEl>
                                        <p:attrNameLst>
                                          <p:attrName>ppt_h</p:attrName>
                                        </p:attrNameLst>
                                      </p:cBhvr>
                                      <p:tavLst>
                                        <p:tav tm="0">
                                          <p:val>
                                            <p:strVal val="ppt_h"/>
                                          </p:val>
                                        </p:tav>
                                        <p:tav tm="100000">
                                          <p:val>
                                            <p:fltVal val="0"/>
                                          </p:val>
                                        </p:tav>
                                      </p:tavLst>
                                    </p:anim>
                                    <p:animEffect transition="out" filter="fade">
                                      <p:cBhvr>
                                        <p:cTn id="22" dur="500"/>
                                        <p:tgtEl>
                                          <p:spTgt spid="248839"/>
                                        </p:tgtEl>
                                      </p:cBhvr>
                                    </p:animEffect>
                                    <p:set>
                                      <p:cBhvr>
                                        <p:cTn id="23" dur="1" fill="hold">
                                          <p:stCondLst>
                                            <p:cond delay="499"/>
                                          </p:stCondLst>
                                        </p:cTn>
                                        <p:tgtEl>
                                          <p:spTgt spid="248839"/>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248838"/>
                                        </p:tgtEl>
                                        <p:attrNameLst>
                                          <p:attrName>ppt_w</p:attrName>
                                        </p:attrNameLst>
                                      </p:cBhvr>
                                      <p:tavLst>
                                        <p:tav tm="0">
                                          <p:val>
                                            <p:strVal val="ppt_w"/>
                                          </p:val>
                                        </p:tav>
                                        <p:tav tm="100000">
                                          <p:val>
                                            <p:fltVal val="0"/>
                                          </p:val>
                                        </p:tav>
                                      </p:tavLst>
                                    </p:anim>
                                    <p:anim calcmode="lin" valueType="num">
                                      <p:cBhvr>
                                        <p:cTn id="26" dur="500"/>
                                        <p:tgtEl>
                                          <p:spTgt spid="248838"/>
                                        </p:tgtEl>
                                        <p:attrNameLst>
                                          <p:attrName>ppt_h</p:attrName>
                                        </p:attrNameLst>
                                      </p:cBhvr>
                                      <p:tavLst>
                                        <p:tav tm="0">
                                          <p:val>
                                            <p:strVal val="ppt_h"/>
                                          </p:val>
                                        </p:tav>
                                        <p:tav tm="100000">
                                          <p:val>
                                            <p:fltVal val="0"/>
                                          </p:val>
                                        </p:tav>
                                      </p:tavLst>
                                    </p:anim>
                                    <p:animEffect transition="out" filter="fade">
                                      <p:cBhvr>
                                        <p:cTn id="27" dur="500"/>
                                        <p:tgtEl>
                                          <p:spTgt spid="248838"/>
                                        </p:tgtEl>
                                      </p:cBhvr>
                                    </p:animEffect>
                                    <p:set>
                                      <p:cBhvr>
                                        <p:cTn id="28" dur="1" fill="hold">
                                          <p:stCondLst>
                                            <p:cond delay="499"/>
                                          </p:stCondLst>
                                        </p:cTn>
                                        <p:tgtEl>
                                          <p:spTgt spid="248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animBg="1"/>
      <p:bldP spid="248838" grpId="1" animBg="1"/>
      <p:bldP spid="248839" grpId="0" animBg="1"/>
      <p:bldP spid="24883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68362"/>
          </a:xfrm>
        </p:spPr>
        <p:txBody>
          <a:bodyPr>
            <a:normAutofit fontScale="90000"/>
          </a:bodyPr>
          <a:lstStyle/>
          <a:p>
            <a:pPr eaLnBrk="1" hangingPunct="1"/>
            <a:r>
              <a:rPr lang="ja-JP" altLang="en-US" dirty="0">
                <a:latin typeface="Rockwell"/>
                <a:cs typeface="Rockwell"/>
              </a:rPr>
              <a:t>“</a:t>
            </a:r>
            <a:r>
              <a:rPr lang="en-US" dirty="0">
                <a:latin typeface="Rockwell"/>
                <a:cs typeface="Rockwell"/>
              </a:rPr>
              <a:t>Operation Rolling Thunder</a:t>
            </a:r>
            <a:r>
              <a:rPr lang="ja-JP" altLang="en-US" dirty="0">
                <a:latin typeface="Rockwell"/>
                <a:cs typeface="Rockwell"/>
              </a:rPr>
              <a:t>”</a:t>
            </a:r>
            <a:endParaRPr lang="en-US" dirty="0">
              <a:latin typeface="Rockwell"/>
              <a:cs typeface="Rockwell"/>
            </a:endParaRPr>
          </a:p>
        </p:txBody>
      </p:sp>
      <p:sp>
        <p:nvSpPr>
          <p:cNvPr id="51203" name="Rectangle 3"/>
          <p:cNvSpPr>
            <a:spLocks noGrp="1" noChangeArrowheads="1"/>
          </p:cNvSpPr>
          <p:nvPr>
            <p:ph type="body" sz="half" idx="1"/>
          </p:nvPr>
        </p:nvSpPr>
        <p:spPr>
          <a:xfrm>
            <a:off x="3352800" y="1295400"/>
            <a:ext cx="5638800" cy="5410200"/>
          </a:xfrm>
        </p:spPr>
        <p:txBody>
          <a:bodyPr/>
          <a:lstStyle/>
          <a:p>
            <a:pPr eaLnBrk="1" hangingPunct="1"/>
            <a:r>
              <a:rPr lang="en-US" sz="3400">
                <a:latin typeface="Rockwell"/>
                <a:cs typeface="Rockwell"/>
              </a:rPr>
              <a:t>In March of 1965 the first U.S. combat troops began arriving in South Vietnam &amp; by June more than 50,000 U.S. soldiers were fighting against the Vietcong</a:t>
            </a:r>
          </a:p>
          <a:p>
            <a:pPr lvl="1" eaLnBrk="1" hangingPunct="1"/>
            <a:r>
              <a:rPr lang="en-US" sz="3000">
                <a:latin typeface="Rockwell"/>
                <a:cs typeface="Rockwell"/>
              </a:rPr>
              <a:t>This has become known as the </a:t>
            </a:r>
            <a:r>
              <a:rPr lang="en-US" sz="3000" i="1">
                <a:latin typeface="Rockwell"/>
                <a:cs typeface="Rockwell"/>
              </a:rPr>
              <a:t>Americanization</a:t>
            </a:r>
            <a:r>
              <a:rPr lang="en-US" sz="3000">
                <a:latin typeface="Rockwell"/>
                <a:cs typeface="Rockwell"/>
              </a:rPr>
              <a:t> of the Vietnam War</a:t>
            </a:r>
          </a:p>
        </p:txBody>
      </p:sp>
      <p:pic>
        <p:nvPicPr>
          <p:cNvPr id="15364" name="Picture 4" descr="bombingofnvietnam"/>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2400" y="1328738"/>
            <a:ext cx="3124200" cy="2425700"/>
          </a:xfrm>
          <a:noFill/>
          <a:extLst>
            <a:ext uri="{909E8E84-426E-40dd-AFC4-6F175D3DCCD1}">
              <a14:hiddenFill xmlns:a14="http://schemas.microsoft.com/office/drawing/2010/main">
                <a:solidFill>
                  <a:srgbClr val="FFFFFF"/>
                </a:solidFill>
              </a14:hiddenFill>
            </a:ext>
          </a:extLst>
        </p:spPr>
      </p:pic>
      <p:pic>
        <p:nvPicPr>
          <p:cNvPr id="15365" name="Picture 6" descr="soilders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4495800"/>
            <a:ext cx="3116263" cy="2171700"/>
          </a:xfrm>
          <a:noFill/>
          <a:extLst>
            <a:ext uri="{909E8E84-426E-40dd-AFC4-6F175D3DCCD1}">
              <a14:hiddenFill xmlns:a14="http://schemas.microsoft.com/office/drawing/2010/main">
                <a:solidFill>
                  <a:srgbClr val="FFFFFF"/>
                </a:solidFill>
              </a14:hiddenFill>
            </a:ext>
          </a:extLst>
        </p:spPr>
      </p:pic>
      <p:sp>
        <p:nvSpPr>
          <p:cNvPr id="15366" name="Text Box 8"/>
          <p:cNvSpPr txBox="1">
            <a:spLocks noChangeArrowheads="1"/>
          </p:cNvSpPr>
          <p:nvPr/>
        </p:nvSpPr>
        <p:spPr bwMode="auto">
          <a:xfrm>
            <a:off x="212725" y="3765550"/>
            <a:ext cx="31289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b="1"/>
              <a:t>Above: </a:t>
            </a:r>
            <a:r>
              <a:rPr lang="en-US" sz="1200"/>
              <a:t>U.S. B-52 bombers bombing North </a:t>
            </a:r>
          </a:p>
          <a:p>
            <a:r>
              <a:rPr lang="en-US" sz="1200"/>
              <a:t>             Vietnam</a:t>
            </a:r>
          </a:p>
          <a:p>
            <a:r>
              <a:rPr lang="en-US" sz="1200" b="1"/>
              <a:t>Below:</a:t>
            </a:r>
            <a:r>
              <a:rPr lang="en-US" sz="1200"/>
              <a:t> U.S. marines arriving in Vietnam</a:t>
            </a:r>
            <a:endParaRPr lang="en-US" sz="1200" b="1"/>
          </a:p>
        </p:txBody>
      </p:sp>
    </p:spTree>
    <p:extLst>
      <p:ext uri="{BB962C8B-B14F-4D97-AF65-F5344CB8AC3E}">
        <p14:creationId xmlns:p14="http://schemas.microsoft.com/office/powerpoint/2010/main" val="23364735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3-13 at 7.15.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139700"/>
            <a:ext cx="8509000" cy="6578600"/>
          </a:xfrm>
          <a:prstGeom prst="rect">
            <a:avLst/>
          </a:prstGeom>
        </p:spPr>
      </p:pic>
    </p:spTree>
    <p:extLst>
      <p:ext uri="{BB962C8B-B14F-4D97-AF65-F5344CB8AC3E}">
        <p14:creationId xmlns:p14="http://schemas.microsoft.com/office/powerpoint/2010/main" val="2157093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6792"/>
            <a:ext cx="7772400" cy="2736632"/>
          </a:xfrm>
        </p:spPr>
        <p:txBody>
          <a:bodyPr>
            <a:normAutofit/>
          </a:bodyPr>
          <a:lstStyle/>
          <a:p>
            <a:r>
              <a:rPr lang="en-US" dirty="0" smtClean="0"/>
              <a:t>5. </a:t>
            </a:r>
            <a:r>
              <a:rPr lang="en-US" dirty="0" smtClean="0"/>
              <a:t>The Vietnam War and the </a:t>
            </a:r>
            <a:r>
              <a:rPr lang="en-US" dirty="0" smtClean="0"/>
              <a:t>Society’s Response</a:t>
            </a:r>
            <a:endParaRPr lang="en-US" dirty="0"/>
          </a:p>
        </p:txBody>
      </p:sp>
      <p:sp>
        <p:nvSpPr>
          <p:cNvPr id="3" name="Subtitle 2"/>
          <p:cNvSpPr>
            <a:spLocks noGrp="1"/>
          </p:cNvSpPr>
          <p:nvPr>
            <p:ph type="subTitle" idx="1"/>
          </p:nvPr>
        </p:nvSpPr>
        <p:spPr/>
        <p:txBody>
          <a:bodyPr/>
          <a:lstStyle/>
          <a:p>
            <a:r>
              <a:rPr lang="en-US" dirty="0" smtClean="0"/>
              <a:t>Mr. Winchell</a:t>
            </a:r>
          </a:p>
          <a:p>
            <a:r>
              <a:rPr lang="en-US" smtClean="0"/>
              <a:t>APUSH 2018-2019</a:t>
            </a:r>
            <a:endParaRPr lang="en-US" dirty="0" smtClean="0"/>
          </a:p>
          <a:p>
            <a:r>
              <a:rPr lang="en-US" dirty="0" smtClean="0"/>
              <a:t>Period 1-2</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0"/>
            <a:ext cx="8229600" cy="914400"/>
          </a:xfrm>
        </p:spPr>
        <p:txBody>
          <a:bodyPr/>
          <a:lstStyle/>
          <a:p>
            <a:pPr eaLnBrk="1" hangingPunct="1"/>
            <a:r>
              <a:rPr lang="en-US">
                <a:latin typeface="Rockwell"/>
                <a:cs typeface="Rockwell"/>
              </a:rPr>
              <a:t>Increased Involvement</a:t>
            </a:r>
          </a:p>
        </p:txBody>
      </p:sp>
      <p:sp>
        <p:nvSpPr>
          <p:cNvPr id="54275" name="Rectangle 3"/>
          <p:cNvSpPr>
            <a:spLocks noGrp="1" noChangeArrowheads="1"/>
          </p:cNvSpPr>
          <p:nvPr>
            <p:ph type="body" idx="1"/>
          </p:nvPr>
        </p:nvSpPr>
        <p:spPr>
          <a:xfrm>
            <a:off x="152400" y="1066800"/>
            <a:ext cx="8839200" cy="5791200"/>
          </a:xfrm>
        </p:spPr>
        <p:txBody>
          <a:bodyPr>
            <a:normAutofit lnSpcReduction="10000"/>
          </a:bodyPr>
          <a:lstStyle/>
          <a:p>
            <a:pPr eaLnBrk="1" hangingPunct="1">
              <a:lnSpc>
                <a:spcPct val="80000"/>
              </a:lnSpc>
            </a:pPr>
            <a:r>
              <a:rPr lang="en-US" sz="2000" dirty="0">
                <a:latin typeface="Rockwell"/>
                <a:cs typeface="Rockwell"/>
              </a:rPr>
              <a:t>In the early stages the American people supported U.S. involvement in Vietnam</a:t>
            </a:r>
          </a:p>
          <a:p>
            <a:pPr lvl="1" eaLnBrk="1" hangingPunct="1">
              <a:lnSpc>
                <a:spcPct val="80000"/>
              </a:lnSpc>
            </a:pPr>
            <a:r>
              <a:rPr lang="en-US" sz="1800" dirty="0">
                <a:latin typeface="Rockwell"/>
                <a:cs typeface="Rockwell"/>
              </a:rPr>
              <a:t>But </a:t>
            </a:r>
            <a:r>
              <a:rPr lang="en-US" sz="1800" dirty="0" err="1">
                <a:latin typeface="Rockwell"/>
                <a:cs typeface="Rockwell"/>
              </a:rPr>
              <a:t>didn</a:t>
            </a:r>
            <a:r>
              <a:rPr lang="ja-JP" altLang="en-US" sz="1800" dirty="0">
                <a:latin typeface="Rockwell"/>
                <a:cs typeface="Rockwell"/>
              </a:rPr>
              <a:t>’</a:t>
            </a:r>
            <a:r>
              <a:rPr lang="en-US" sz="1800" dirty="0">
                <a:latin typeface="Rockwell"/>
                <a:cs typeface="Rockwell"/>
              </a:rPr>
              <a:t>t want a full scale engagement</a:t>
            </a:r>
          </a:p>
          <a:p>
            <a:pPr eaLnBrk="1" hangingPunct="1">
              <a:lnSpc>
                <a:spcPct val="80000"/>
              </a:lnSpc>
            </a:pPr>
            <a:r>
              <a:rPr lang="en-US" sz="2000" dirty="0">
                <a:latin typeface="Rockwell"/>
                <a:cs typeface="Rockwell"/>
              </a:rPr>
              <a:t>In the 1964 election President Johnson won b/c his opponent Barry Goldwater was very anti-communist &amp; might push the U.S. into war with the Soviet Union</a:t>
            </a:r>
          </a:p>
          <a:p>
            <a:pPr lvl="1" eaLnBrk="1" hangingPunct="1">
              <a:lnSpc>
                <a:spcPct val="80000"/>
              </a:lnSpc>
            </a:pPr>
            <a:r>
              <a:rPr lang="en-US" sz="1800" dirty="0">
                <a:latin typeface="Rockwell"/>
                <a:cs typeface="Rockwell"/>
              </a:rPr>
              <a:t>In campaign speeches Pres. Johnson said that </a:t>
            </a:r>
            <a:r>
              <a:rPr lang="ja-JP" altLang="en-US" sz="1800" i="1" dirty="0">
                <a:latin typeface="Rockwell"/>
                <a:cs typeface="Rockwell"/>
              </a:rPr>
              <a:t>“</a:t>
            </a:r>
            <a:r>
              <a:rPr lang="en-US" sz="1800" i="1" dirty="0">
                <a:latin typeface="Rockwell"/>
                <a:cs typeface="Rockwell"/>
              </a:rPr>
              <a:t>he was not about to send American boys 9 or 10,000 miles away from home to do what Asian boys ought to be doing for themselves</a:t>
            </a:r>
            <a:r>
              <a:rPr lang="ja-JP" altLang="en-US" sz="1800" i="1" dirty="0">
                <a:latin typeface="Rockwell"/>
                <a:cs typeface="Rockwell"/>
              </a:rPr>
              <a:t>”</a:t>
            </a:r>
            <a:endParaRPr lang="en-US" sz="1800" dirty="0">
              <a:latin typeface="Rockwell"/>
              <a:cs typeface="Rockwell"/>
            </a:endParaRPr>
          </a:p>
          <a:p>
            <a:pPr eaLnBrk="1" hangingPunct="1">
              <a:lnSpc>
                <a:spcPct val="80000"/>
              </a:lnSpc>
            </a:pPr>
            <a:r>
              <a:rPr lang="en-US" sz="2000" dirty="0">
                <a:latin typeface="Rockwell"/>
                <a:cs typeface="Rockwell"/>
              </a:rPr>
              <a:t>In March of 1965 after consulting with Sec. of Defense Robert McNamara and Sec. of State Dean Rusk Pres. Johnson began to send tens of thousands of U.S. soldiers to fight in Vietnam</a:t>
            </a:r>
          </a:p>
          <a:p>
            <a:pPr lvl="1" eaLnBrk="1" hangingPunct="1">
              <a:lnSpc>
                <a:spcPct val="80000"/>
              </a:lnSpc>
            </a:pPr>
            <a:r>
              <a:rPr lang="en-US" sz="1800" dirty="0">
                <a:latin typeface="Rockwell"/>
                <a:cs typeface="Rockwell"/>
              </a:rPr>
              <a:t>Polls taken in 1965 showed that 61% of Americans supported Pres. Johnson</a:t>
            </a:r>
            <a:r>
              <a:rPr lang="ja-JP" altLang="en-US" sz="1800" dirty="0">
                <a:latin typeface="Rockwell"/>
                <a:cs typeface="Rockwell"/>
              </a:rPr>
              <a:t>’</a:t>
            </a:r>
            <a:r>
              <a:rPr lang="en-US" sz="1800" dirty="0">
                <a:latin typeface="Rockwell"/>
                <a:cs typeface="Rockwell"/>
              </a:rPr>
              <a:t>s policies in Vietnam while only 24% opposed those policies </a:t>
            </a:r>
          </a:p>
          <a:p>
            <a:pPr eaLnBrk="1" hangingPunct="1">
              <a:lnSpc>
                <a:spcPct val="80000"/>
              </a:lnSpc>
            </a:pPr>
            <a:r>
              <a:rPr lang="en-US" sz="2000" dirty="0">
                <a:latin typeface="Rockwell"/>
                <a:cs typeface="Rockwell"/>
              </a:rPr>
              <a:t>People were afraid that if the U.S. stood back &amp; allowed Vietnam to fall that the Soviets would become more aggressive all over the world &amp; we would be fighting another Vietnam somewhere else in a year</a:t>
            </a:r>
          </a:p>
          <a:p>
            <a:pPr lvl="1" eaLnBrk="1" hangingPunct="1">
              <a:lnSpc>
                <a:spcPct val="80000"/>
              </a:lnSpc>
            </a:pPr>
            <a:r>
              <a:rPr lang="en-US" sz="1800" dirty="0">
                <a:latin typeface="Rockwell"/>
                <a:cs typeface="Rockwell"/>
              </a:rPr>
              <a:t>If we could just stop them in Vietnam we could prevent them from becoming aggressive elsewhere</a:t>
            </a:r>
          </a:p>
          <a:p>
            <a:pPr eaLnBrk="1" hangingPunct="1">
              <a:lnSpc>
                <a:spcPct val="80000"/>
              </a:lnSpc>
            </a:pPr>
            <a:r>
              <a:rPr lang="en-US" sz="2000" dirty="0">
                <a:latin typeface="Rockwell"/>
                <a:cs typeface="Rockwell"/>
              </a:rPr>
              <a:t>Some people however did warn of impending problems </a:t>
            </a:r>
          </a:p>
          <a:p>
            <a:pPr lvl="1" eaLnBrk="1" hangingPunct="1">
              <a:lnSpc>
                <a:spcPct val="80000"/>
              </a:lnSpc>
            </a:pPr>
            <a:r>
              <a:rPr lang="en-US" sz="1800" dirty="0">
                <a:latin typeface="Rockwell"/>
                <a:cs typeface="Rockwell"/>
              </a:rPr>
              <a:t>Undersecretary of State George Ball warned that </a:t>
            </a:r>
            <a:r>
              <a:rPr lang="ja-JP" altLang="en-US" sz="1800" dirty="0">
                <a:latin typeface="Rockwell"/>
                <a:cs typeface="Rockwell"/>
              </a:rPr>
              <a:t>“</a:t>
            </a:r>
            <a:r>
              <a:rPr lang="en-US" sz="1800" i="1" dirty="0">
                <a:latin typeface="Rockwell"/>
                <a:cs typeface="Rockwell"/>
              </a:rPr>
              <a:t>once on the tiger</a:t>
            </a:r>
            <a:r>
              <a:rPr lang="ja-JP" altLang="en-US" sz="1800" i="1" dirty="0">
                <a:latin typeface="Rockwell"/>
                <a:cs typeface="Rockwell"/>
              </a:rPr>
              <a:t>’</a:t>
            </a:r>
            <a:r>
              <a:rPr lang="en-US" sz="1800" i="1" dirty="0">
                <a:latin typeface="Rockwell"/>
                <a:cs typeface="Rockwell"/>
              </a:rPr>
              <a:t>s back, we cannot be sure of picking the place to dismount</a:t>
            </a:r>
            <a:r>
              <a:rPr lang="ja-JP" altLang="en-US" sz="1800" i="1" dirty="0">
                <a:latin typeface="Rockwell"/>
                <a:cs typeface="Rockwell"/>
              </a:rPr>
              <a:t>”</a:t>
            </a:r>
            <a:endParaRPr lang="en-US" sz="1800" dirty="0">
              <a:latin typeface="Rockwell"/>
              <a:cs typeface="Rockwell"/>
            </a:endParaRPr>
          </a:p>
        </p:txBody>
      </p:sp>
    </p:spTree>
    <p:extLst>
      <p:ext uri="{BB962C8B-B14F-4D97-AF65-F5344CB8AC3E}">
        <p14:creationId xmlns:p14="http://schemas.microsoft.com/office/powerpoint/2010/main" val="3006618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27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229600" cy="914400"/>
          </a:xfrm>
        </p:spPr>
        <p:txBody>
          <a:bodyPr/>
          <a:lstStyle/>
          <a:p>
            <a:pPr eaLnBrk="1" hangingPunct="1"/>
            <a:r>
              <a:rPr lang="en-US" dirty="0">
                <a:latin typeface="Rockwell"/>
                <a:cs typeface="Rockwell"/>
              </a:rPr>
              <a:t>Misguided Assumptions</a:t>
            </a:r>
          </a:p>
        </p:txBody>
      </p:sp>
      <p:sp>
        <p:nvSpPr>
          <p:cNvPr id="58371" name="Rectangle 3"/>
          <p:cNvSpPr>
            <a:spLocks noGrp="1" noChangeArrowheads="1"/>
          </p:cNvSpPr>
          <p:nvPr>
            <p:ph type="body" sz="half" idx="1"/>
          </p:nvPr>
        </p:nvSpPr>
        <p:spPr>
          <a:xfrm>
            <a:off x="152400" y="1066800"/>
            <a:ext cx="8534400" cy="5791200"/>
          </a:xfrm>
        </p:spPr>
        <p:txBody>
          <a:bodyPr>
            <a:noAutofit/>
          </a:bodyPr>
          <a:lstStyle/>
          <a:p>
            <a:pPr eaLnBrk="1" hangingPunct="1">
              <a:lnSpc>
                <a:spcPct val="80000"/>
              </a:lnSpc>
            </a:pPr>
            <a:r>
              <a:rPr lang="en-US" sz="2400" dirty="0">
                <a:latin typeface="Rockwell"/>
                <a:cs typeface="Rockwell"/>
              </a:rPr>
              <a:t>Entering the Vietnam war the U.S. felt that it</a:t>
            </a:r>
            <a:r>
              <a:rPr lang="ja-JP" altLang="en-US" sz="2400" dirty="0">
                <a:latin typeface="Rockwell"/>
                <a:cs typeface="Rockwell"/>
              </a:rPr>
              <a:t>’</a:t>
            </a:r>
            <a:r>
              <a:rPr lang="en-US" sz="2400" dirty="0">
                <a:latin typeface="Rockwell"/>
                <a:cs typeface="Rockwell"/>
              </a:rPr>
              <a:t>s superiority in technology would lead to a quick victory in Vietnam</a:t>
            </a:r>
          </a:p>
          <a:p>
            <a:pPr lvl="1" eaLnBrk="1" hangingPunct="1">
              <a:lnSpc>
                <a:spcPct val="80000"/>
              </a:lnSpc>
            </a:pPr>
            <a:r>
              <a:rPr lang="en-US" sz="2000" dirty="0">
                <a:latin typeface="Rockwell"/>
                <a:cs typeface="Rockwell"/>
              </a:rPr>
              <a:t>The jungle terrain, determination of the enemy, and their guerrilla tactics however turned the war into a stalemate</a:t>
            </a:r>
          </a:p>
          <a:p>
            <a:pPr eaLnBrk="1" hangingPunct="1">
              <a:lnSpc>
                <a:spcPct val="80000"/>
              </a:lnSpc>
            </a:pPr>
            <a:r>
              <a:rPr lang="en-US" sz="2400" dirty="0">
                <a:latin typeface="Rockwell"/>
                <a:cs typeface="Rockwell"/>
              </a:rPr>
              <a:t>Much like the Americans in the Am. Revolution the Vietcong resorted to hit &amp; run tactics </a:t>
            </a:r>
          </a:p>
          <a:p>
            <a:pPr lvl="1" eaLnBrk="1" hangingPunct="1">
              <a:lnSpc>
                <a:spcPct val="80000"/>
              </a:lnSpc>
            </a:pPr>
            <a:r>
              <a:rPr lang="en-US" sz="2000" dirty="0">
                <a:latin typeface="Rockwell"/>
                <a:cs typeface="Rockwell"/>
              </a:rPr>
              <a:t>Ambushing their opponent &amp; slipping away</a:t>
            </a:r>
          </a:p>
          <a:p>
            <a:pPr lvl="1" eaLnBrk="1" hangingPunct="1">
              <a:lnSpc>
                <a:spcPct val="80000"/>
              </a:lnSpc>
            </a:pPr>
            <a:r>
              <a:rPr lang="en-US" sz="2000" dirty="0">
                <a:latin typeface="Rockwell"/>
                <a:cs typeface="Rockwell"/>
              </a:rPr>
              <a:t>Using their knowledge of the jungle to harass &amp; lay booby traps for U.S. forces</a:t>
            </a:r>
          </a:p>
          <a:p>
            <a:pPr eaLnBrk="1" hangingPunct="1">
              <a:lnSpc>
                <a:spcPct val="80000"/>
              </a:lnSpc>
            </a:pPr>
            <a:r>
              <a:rPr lang="en-US" sz="2400" dirty="0">
                <a:latin typeface="Rockwell"/>
                <a:cs typeface="Rockwell"/>
              </a:rPr>
              <a:t>Also they were indistinguishable from the civilian population &amp; were able to move in and out of villages they were able to attack the U.S. forces in the cities &amp; out in the countryside as well as spy on U.S. forces</a:t>
            </a:r>
          </a:p>
          <a:p>
            <a:pPr eaLnBrk="1" hangingPunct="1">
              <a:lnSpc>
                <a:spcPct val="80000"/>
              </a:lnSpc>
            </a:pPr>
            <a:r>
              <a:rPr lang="en-US" sz="2400" dirty="0">
                <a:latin typeface="Rockwell"/>
                <a:cs typeface="Rockwell"/>
              </a:rPr>
              <a:t>It became nearly impossible for U.S. forces to tell between friend or foe</a:t>
            </a:r>
          </a:p>
        </p:txBody>
      </p:sp>
    </p:spTree>
    <p:extLst>
      <p:ext uri="{BB962C8B-B14F-4D97-AF65-F5344CB8AC3E}">
        <p14:creationId xmlns:p14="http://schemas.microsoft.com/office/powerpoint/2010/main" val="9007005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5105400" cy="838200"/>
          </a:xfrm>
        </p:spPr>
        <p:txBody>
          <a:bodyPr/>
          <a:lstStyle/>
          <a:p>
            <a:pPr eaLnBrk="1" hangingPunct="1"/>
            <a:r>
              <a:rPr lang="en-US">
                <a:latin typeface="Rockwell"/>
                <a:cs typeface="Rockwell"/>
              </a:rPr>
              <a:t>War of Attrition</a:t>
            </a:r>
          </a:p>
        </p:txBody>
      </p:sp>
      <p:sp>
        <p:nvSpPr>
          <p:cNvPr id="63491" name="Rectangle 3"/>
          <p:cNvSpPr>
            <a:spLocks noGrp="1" noChangeArrowheads="1"/>
          </p:cNvSpPr>
          <p:nvPr>
            <p:ph type="body" sz="half" idx="1"/>
          </p:nvPr>
        </p:nvSpPr>
        <p:spPr>
          <a:xfrm>
            <a:off x="152400" y="1219200"/>
            <a:ext cx="8686800" cy="5486400"/>
          </a:xfrm>
        </p:spPr>
        <p:txBody>
          <a:bodyPr>
            <a:normAutofit lnSpcReduction="10000"/>
          </a:bodyPr>
          <a:lstStyle/>
          <a:p>
            <a:pPr eaLnBrk="1" hangingPunct="1">
              <a:lnSpc>
                <a:spcPct val="80000"/>
              </a:lnSpc>
            </a:pPr>
            <a:r>
              <a:rPr lang="en-US" sz="2000" dirty="0">
                <a:latin typeface="Rockwell"/>
                <a:cs typeface="Rockwell"/>
              </a:rPr>
              <a:t>General Westmoreland decided upon</a:t>
            </a:r>
          </a:p>
          <a:p>
            <a:pPr eaLnBrk="1" hangingPunct="1">
              <a:lnSpc>
                <a:spcPct val="80000"/>
              </a:lnSpc>
              <a:buFont typeface="Wingdings" charset="0"/>
              <a:buNone/>
            </a:pPr>
            <a:r>
              <a:rPr lang="en-US" sz="2000" dirty="0">
                <a:latin typeface="Rockwell"/>
                <a:cs typeface="Rockwell"/>
              </a:rPr>
              <a:t>	 a war of attrition</a:t>
            </a:r>
          </a:p>
          <a:p>
            <a:pPr lvl="1" eaLnBrk="1" hangingPunct="1">
              <a:lnSpc>
                <a:spcPct val="80000"/>
              </a:lnSpc>
            </a:pPr>
            <a:r>
              <a:rPr lang="en-US" sz="1800" dirty="0">
                <a:latin typeface="Rockwell"/>
                <a:cs typeface="Rockwell"/>
              </a:rPr>
              <a:t>One in which they would gradually wear </a:t>
            </a:r>
          </a:p>
          <a:p>
            <a:pPr lvl="1" eaLnBrk="1" hangingPunct="1">
              <a:lnSpc>
                <a:spcPct val="80000"/>
              </a:lnSpc>
              <a:buFontTx/>
              <a:buNone/>
            </a:pPr>
            <a:r>
              <a:rPr lang="en-US" sz="1800" dirty="0">
                <a:latin typeface="Rockwell"/>
                <a:cs typeface="Rockwell"/>
              </a:rPr>
              <a:t>	down the Vietcong by inflicting heavy </a:t>
            </a:r>
          </a:p>
          <a:p>
            <a:pPr lvl="1" eaLnBrk="1" hangingPunct="1">
              <a:lnSpc>
                <a:spcPct val="80000"/>
              </a:lnSpc>
              <a:buFontTx/>
              <a:buNone/>
            </a:pPr>
            <a:r>
              <a:rPr lang="en-US" sz="1800" dirty="0">
                <a:latin typeface="Rockwell"/>
                <a:cs typeface="Rockwell"/>
              </a:rPr>
              <a:t>	losses </a:t>
            </a:r>
          </a:p>
          <a:p>
            <a:pPr lvl="1" eaLnBrk="1" hangingPunct="1">
              <a:lnSpc>
                <a:spcPct val="80000"/>
              </a:lnSpc>
            </a:pPr>
            <a:r>
              <a:rPr lang="en-US" sz="1800" dirty="0">
                <a:latin typeface="Rockwell"/>
                <a:cs typeface="Rockwell"/>
              </a:rPr>
              <a:t>The U.S. began to focus on body counts to </a:t>
            </a:r>
          </a:p>
          <a:p>
            <a:pPr lvl="1" eaLnBrk="1" hangingPunct="1">
              <a:lnSpc>
                <a:spcPct val="80000"/>
              </a:lnSpc>
              <a:buFontTx/>
              <a:buNone/>
            </a:pPr>
            <a:r>
              <a:rPr lang="en-US" sz="1800" dirty="0">
                <a:latin typeface="Rockwell"/>
                <a:cs typeface="Rockwell"/>
              </a:rPr>
              <a:t>	determine success</a:t>
            </a:r>
          </a:p>
          <a:p>
            <a:pPr lvl="2" eaLnBrk="1" hangingPunct="1">
              <a:lnSpc>
                <a:spcPct val="80000"/>
              </a:lnSpc>
            </a:pPr>
            <a:r>
              <a:rPr lang="en-US" sz="1600" dirty="0">
                <a:latin typeface="Rockwell"/>
                <a:cs typeface="Rockwell"/>
              </a:rPr>
              <a:t>Problem was that often times these body counts were inflated &amp; even the accurate ones </a:t>
            </a:r>
            <a:r>
              <a:rPr lang="en-US" sz="1600" dirty="0" err="1">
                <a:latin typeface="Rockwell"/>
                <a:cs typeface="Rockwell"/>
              </a:rPr>
              <a:t>didn</a:t>
            </a:r>
            <a:r>
              <a:rPr lang="ja-JP" altLang="en-US" sz="1600" dirty="0">
                <a:latin typeface="Rockwell"/>
                <a:cs typeface="Rockwell"/>
              </a:rPr>
              <a:t>’</a:t>
            </a:r>
            <a:r>
              <a:rPr lang="en-US" sz="1600" dirty="0">
                <a:latin typeface="Rockwell"/>
                <a:cs typeface="Rockwell"/>
              </a:rPr>
              <a:t>t relate to actual success</a:t>
            </a:r>
          </a:p>
          <a:p>
            <a:pPr lvl="3" eaLnBrk="1" hangingPunct="1">
              <a:lnSpc>
                <a:spcPct val="80000"/>
              </a:lnSpc>
            </a:pPr>
            <a:r>
              <a:rPr lang="en-US" sz="1400" dirty="0">
                <a:latin typeface="Rockwell"/>
                <a:cs typeface="Rockwell"/>
              </a:rPr>
              <a:t>The Vietcong had been fighting for 30 years &amp; morale was not hurt by taking heavy losses</a:t>
            </a:r>
          </a:p>
          <a:p>
            <a:pPr eaLnBrk="1" hangingPunct="1">
              <a:lnSpc>
                <a:spcPct val="80000"/>
              </a:lnSpc>
            </a:pPr>
            <a:r>
              <a:rPr lang="en-US" sz="2000" dirty="0">
                <a:latin typeface="Rockwell"/>
                <a:cs typeface="Rockwell"/>
              </a:rPr>
              <a:t>The U.S. </a:t>
            </a:r>
            <a:r>
              <a:rPr lang="en-US" sz="2000" dirty="0" err="1">
                <a:latin typeface="Rockwell"/>
                <a:cs typeface="Rockwell"/>
              </a:rPr>
              <a:t>didn</a:t>
            </a:r>
            <a:r>
              <a:rPr lang="ja-JP" altLang="en-US" sz="2000" dirty="0">
                <a:latin typeface="Rockwell"/>
                <a:cs typeface="Rockwell"/>
              </a:rPr>
              <a:t>’</a:t>
            </a:r>
            <a:r>
              <a:rPr lang="en-US" sz="2000" dirty="0">
                <a:latin typeface="Rockwell"/>
                <a:cs typeface="Rockwell"/>
              </a:rPr>
              <a:t>t understand the type of war that was being fought </a:t>
            </a:r>
          </a:p>
          <a:p>
            <a:pPr lvl="1" eaLnBrk="1" hangingPunct="1">
              <a:lnSpc>
                <a:spcPct val="80000"/>
              </a:lnSpc>
            </a:pPr>
            <a:r>
              <a:rPr lang="en-US" sz="1800" dirty="0">
                <a:latin typeface="Rockwell"/>
                <a:cs typeface="Rockwell"/>
              </a:rPr>
              <a:t>The U.S. thought in purely military terms &amp; felt that as the body counts rose the Vietcong would give up</a:t>
            </a:r>
          </a:p>
          <a:p>
            <a:pPr lvl="1" eaLnBrk="1" hangingPunct="1">
              <a:lnSpc>
                <a:spcPct val="80000"/>
              </a:lnSpc>
            </a:pPr>
            <a:r>
              <a:rPr lang="en-US" sz="1800" dirty="0">
                <a:latin typeface="Rockwell"/>
                <a:cs typeface="Rockwell"/>
              </a:rPr>
              <a:t>The Vietcong were fighting for their very existence &amp; were prepared to pay any price</a:t>
            </a:r>
          </a:p>
          <a:p>
            <a:pPr lvl="1" eaLnBrk="1" hangingPunct="1">
              <a:lnSpc>
                <a:spcPct val="80000"/>
              </a:lnSpc>
            </a:pPr>
            <a:r>
              <a:rPr lang="en-US" sz="1800" dirty="0">
                <a:latin typeface="Rockwell"/>
                <a:cs typeface="Rockwell"/>
              </a:rPr>
              <a:t>They were driving out a foreign occupier it </a:t>
            </a:r>
            <a:r>
              <a:rPr lang="en-US" sz="1800" dirty="0" err="1">
                <a:latin typeface="Rockwell"/>
                <a:cs typeface="Rockwell"/>
              </a:rPr>
              <a:t>didn</a:t>
            </a:r>
            <a:r>
              <a:rPr lang="ja-JP" altLang="en-US" sz="1800" dirty="0">
                <a:latin typeface="Rockwell"/>
                <a:cs typeface="Rockwell"/>
              </a:rPr>
              <a:t>’</a:t>
            </a:r>
            <a:r>
              <a:rPr lang="en-US" sz="1800" dirty="0">
                <a:latin typeface="Rockwell"/>
                <a:cs typeface="Rockwell"/>
              </a:rPr>
              <a:t>t matter to them if that occupier was Japan, France or the U.S.</a:t>
            </a:r>
          </a:p>
          <a:p>
            <a:pPr lvl="1" eaLnBrk="1" hangingPunct="1">
              <a:lnSpc>
                <a:spcPct val="80000"/>
              </a:lnSpc>
            </a:pPr>
            <a:r>
              <a:rPr lang="en-US" sz="1800" dirty="0">
                <a:latin typeface="Rockwell"/>
                <a:cs typeface="Rockwell"/>
              </a:rPr>
              <a:t>Ironically the mistakes that the U.S. made in terms of their perception of the war were very similar to the mistakes that the British had made during the American Revolution </a:t>
            </a:r>
            <a:r>
              <a:rPr lang="en-US" sz="1800" dirty="0" smtClean="0">
                <a:latin typeface="Rockwell"/>
                <a:cs typeface="Rockwell"/>
              </a:rPr>
              <a:t>(AND THE SAME MISTAKES THE FRENCH HAD JUST MADE)</a:t>
            </a:r>
            <a:endParaRPr lang="en-US" sz="1800" dirty="0">
              <a:latin typeface="Rockwell"/>
              <a:cs typeface="Rockwell"/>
            </a:endParaRPr>
          </a:p>
        </p:txBody>
      </p:sp>
      <p:pic>
        <p:nvPicPr>
          <p:cNvPr id="22532" name="Picture 4" descr="burning a Viet Cong bas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8800" y="-1588"/>
            <a:ext cx="3505200" cy="2441575"/>
          </a:xfrm>
          <a:noFill/>
          <a:extLst>
            <a:ext uri="{909E8E84-426E-40dd-AFC4-6F175D3DCCD1}">
              <a14:hiddenFill xmlns:a14="http://schemas.microsoft.com/office/drawing/2010/main">
                <a:solidFill>
                  <a:srgbClr val="FFFFFF"/>
                </a:solidFill>
              </a14:hiddenFill>
            </a:ext>
          </a:extLst>
        </p:spPr>
      </p:pic>
      <p:sp>
        <p:nvSpPr>
          <p:cNvPr id="22533" name="Text Box 6"/>
          <p:cNvSpPr txBox="1">
            <a:spLocks noChangeArrowheads="1"/>
          </p:cNvSpPr>
          <p:nvPr/>
        </p:nvSpPr>
        <p:spPr bwMode="auto">
          <a:xfrm>
            <a:off x="5893777" y="2393950"/>
            <a:ext cx="352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1200" dirty="0"/>
              <a:t>U.S. Marine standing in front of a destroyed </a:t>
            </a:r>
          </a:p>
          <a:p>
            <a:pPr algn="ctr"/>
            <a:r>
              <a:rPr lang="en-US" sz="1200" dirty="0"/>
              <a:t>Vietcong headquarters</a:t>
            </a:r>
          </a:p>
        </p:txBody>
      </p:sp>
    </p:spTree>
    <p:extLst>
      <p:ext uri="{BB962C8B-B14F-4D97-AF65-F5344CB8AC3E}">
        <p14:creationId xmlns:p14="http://schemas.microsoft.com/office/powerpoint/2010/main" val="16854557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838200"/>
          </a:xfrm>
        </p:spPr>
        <p:txBody>
          <a:bodyPr/>
          <a:lstStyle/>
          <a:p>
            <a:pPr eaLnBrk="1" hangingPunct="1"/>
            <a:r>
              <a:rPr lang="en-US">
                <a:latin typeface="Rockwell"/>
                <a:cs typeface="Rockwell"/>
              </a:rPr>
              <a:t>Friend or Foe?</a:t>
            </a:r>
          </a:p>
        </p:txBody>
      </p:sp>
      <p:sp>
        <p:nvSpPr>
          <p:cNvPr id="67587" name="Rectangle 3"/>
          <p:cNvSpPr>
            <a:spLocks noGrp="1" noChangeArrowheads="1"/>
          </p:cNvSpPr>
          <p:nvPr>
            <p:ph type="body" sz="half" idx="1"/>
          </p:nvPr>
        </p:nvSpPr>
        <p:spPr>
          <a:xfrm>
            <a:off x="3657600" y="1143000"/>
            <a:ext cx="5410200" cy="5715000"/>
          </a:xfrm>
        </p:spPr>
        <p:txBody>
          <a:bodyPr>
            <a:normAutofit fontScale="92500"/>
          </a:bodyPr>
          <a:lstStyle/>
          <a:p>
            <a:pPr eaLnBrk="1" hangingPunct="1">
              <a:lnSpc>
                <a:spcPct val="90000"/>
              </a:lnSpc>
              <a:buFont typeface="Wingdings" pitchFamily="2" charset="2"/>
              <a:buChar char="n"/>
              <a:defRPr/>
            </a:pPr>
            <a:r>
              <a:rPr lang="en-US" sz="2000" dirty="0" smtClean="0">
                <a:latin typeface="Rockwell"/>
                <a:cs typeface="Rockwell"/>
              </a:rPr>
              <a:t>As is often the case with a civil war it became increasingly difficult for U.S. forces to tell the difference between friend &amp; foe</a:t>
            </a:r>
          </a:p>
          <a:p>
            <a:pPr lvl="1" eaLnBrk="1" hangingPunct="1">
              <a:lnSpc>
                <a:spcPct val="90000"/>
              </a:lnSpc>
              <a:defRPr/>
            </a:pPr>
            <a:r>
              <a:rPr lang="en-US" sz="1800" dirty="0" smtClean="0">
                <a:latin typeface="Rockwell"/>
                <a:cs typeface="Rockwell"/>
              </a:rPr>
              <a:t>Soldiers that were subject to ambushes from Vietcong that had blended into the civilian population caused many U.S. soldiers to become increasingly distrustful of all Vietnamese </a:t>
            </a:r>
          </a:p>
          <a:p>
            <a:pPr lvl="2" eaLnBrk="1" hangingPunct="1">
              <a:lnSpc>
                <a:spcPct val="90000"/>
              </a:lnSpc>
              <a:buFont typeface="Wingdings" pitchFamily="2" charset="2"/>
              <a:buChar char="§"/>
              <a:defRPr/>
            </a:pPr>
            <a:r>
              <a:rPr lang="en-US" sz="1600" dirty="0" smtClean="0">
                <a:latin typeface="Rockwell"/>
                <a:cs typeface="Rockwell"/>
              </a:rPr>
              <a:t>This distrust occasionally developed into outward hostility </a:t>
            </a:r>
          </a:p>
          <a:p>
            <a:pPr eaLnBrk="1" hangingPunct="1">
              <a:lnSpc>
                <a:spcPct val="90000"/>
              </a:lnSpc>
              <a:buFont typeface="Wingdings" pitchFamily="2" charset="2"/>
              <a:buChar char="n"/>
              <a:defRPr/>
            </a:pPr>
            <a:r>
              <a:rPr lang="en-US" sz="2000" dirty="0" smtClean="0">
                <a:latin typeface="Rockwell"/>
                <a:cs typeface="Rockwell"/>
              </a:rPr>
              <a:t>The U.S. military also used many questionable tactics to root out the Vietcong</a:t>
            </a:r>
          </a:p>
          <a:p>
            <a:pPr lvl="1" eaLnBrk="1" hangingPunct="1">
              <a:lnSpc>
                <a:spcPct val="90000"/>
              </a:lnSpc>
              <a:defRPr/>
            </a:pPr>
            <a:r>
              <a:rPr lang="en-US" sz="1800" b="1" dirty="0" smtClean="0">
                <a:latin typeface="Rockwell"/>
                <a:cs typeface="Rockwell"/>
              </a:rPr>
              <a:t>Napalm</a:t>
            </a:r>
            <a:r>
              <a:rPr lang="en-US" sz="1800" dirty="0" smtClean="0">
                <a:latin typeface="Rockwell"/>
                <a:cs typeface="Rockwell"/>
              </a:rPr>
              <a:t>, a jelly like gasoline based bomb that set fire to jungle areas was often used</a:t>
            </a:r>
          </a:p>
          <a:p>
            <a:pPr lvl="1" eaLnBrk="1" hangingPunct="1">
              <a:lnSpc>
                <a:spcPct val="90000"/>
              </a:lnSpc>
              <a:defRPr/>
            </a:pPr>
            <a:r>
              <a:rPr lang="en-US" sz="1800" b="1" dirty="0" smtClean="0">
                <a:latin typeface="Rockwell"/>
                <a:cs typeface="Rockwell"/>
              </a:rPr>
              <a:t>Agent Orange</a:t>
            </a:r>
            <a:r>
              <a:rPr lang="en-US" sz="1800" dirty="0" smtClean="0">
                <a:latin typeface="Rockwell"/>
                <a:cs typeface="Rockwell"/>
              </a:rPr>
              <a:t> a leaf-killing toxic chemical was used to defoliate the jungles that the Vietcong were hiding in</a:t>
            </a:r>
          </a:p>
          <a:p>
            <a:pPr lvl="2" eaLnBrk="1" hangingPunct="1">
              <a:lnSpc>
                <a:spcPct val="90000"/>
              </a:lnSpc>
              <a:buFont typeface="Wingdings" pitchFamily="2" charset="2"/>
              <a:buChar char="§"/>
              <a:defRPr/>
            </a:pPr>
            <a:r>
              <a:rPr lang="en-US" sz="1600" dirty="0" smtClean="0">
                <a:latin typeface="Rockwell"/>
                <a:cs typeface="Rockwell"/>
              </a:rPr>
              <a:t>Saturation of these weapons often wounded civilians and left villages in ruins </a:t>
            </a:r>
            <a:endParaRPr lang="en-US" sz="1600" b="1" dirty="0" smtClean="0">
              <a:latin typeface="Rockwell"/>
              <a:cs typeface="Rockwell"/>
            </a:endParaRPr>
          </a:p>
        </p:txBody>
      </p:sp>
      <p:pic>
        <p:nvPicPr>
          <p:cNvPr id="24580" name="Picture 4" descr="napalm strike on Viet Cong south of Saigo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2400" y="990600"/>
            <a:ext cx="3505200" cy="2443163"/>
          </a:xfrm>
          <a:noFill/>
          <a:extLst>
            <a:ext uri="{909E8E84-426E-40dd-AFC4-6F175D3DCCD1}">
              <a14:hiddenFill xmlns:a14="http://schemas.microsoft.com/office/drawing/2010/main">
                <a:solidFill>
                  <a:srgbClr val="FFFFFF"/>
                </a:solidFill>
              </a14:hiddenFill>
            </a:ext>
          </a:extLst>
        </p:spPr>
      </p:pic>
      <p:sp>
        <p:nvSpPr>
          <p:cNvPr id="24581" name="Text Box 6"/>
          <p:cNvSpPr txBox="1">
            <a:spLocks noChangeArrowheads="1"/>
          </p:cNvSpPr>
          <p:nvPr/>
        </p:nvSpPr>
        <p:spPr bwMode="auto">
          <a:xfrm>
            <a:off x="76200" y="3429000"/>
            <a:ext cx="3505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b="1"/>
              <a:t>Above: </a:t>
            </a:r>
            <a:r>
              <a:rPr lang="en-US" sz="1200"/>
              <a:t>Napalm strike on a suspected Vietcong controlled village S of Saigon</a:t>
            </a:r>
          </a:p>
          <a:p>
            <a:r>
              <a:rPr lang="en-US" sz="1200" b="1"/>
              <a:t>Below:</a:t>
            </a:r>
            <a:r>
              <a:rPr lang="en-US" sz="1200"/>
              <a:t> Children fleeing accidental napalm strike</a:t>
            </a:r>
          </a:p>
        </p:txBody>
      </p:sp>
      <p:pic>
        <p:nvPicPr>
          <p:cNvPr id="24582" name="Picture 7" descr="fleeing children from accidental napalm 7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4065588"/>
            <a:ext cx="3505200" cy="26781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1619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2" name="Rectangle 4"/>
          <p:cNvSpPr>
            <a:spLocks noGrp="1" noChangeArrowheads="1"/>
          </p:cNvSpPr>
          <p:nvPr>
            <p:ph type="title"/>
          </p:nvPr>
        </p:nvSpPr>
        <p:spPr>
          <a:xfrm>
            <a:off x="254000" y="0"/>
            <a:ext cx="8661400" cy="685800"/>
          </a:xfrm>
          <a:noFill/>
        </p:spPr>
        <p:txBody>
          <a:bodyPr lIns="90488" tIns="44450" rIns="90488" bIns="44450">
            <a:normAutofit fontScale="90000"/>
          </a:bodyPr>
          <a:lstStyle/>
          <a:p>
            <a:r>
              <a:rPr lang="en-US" dirty="0">
                <a:latin typeface="Rockwell"/>
                <a:cs typeface="Rockwell"/>
              </a:rPr>
              <a:t>Vietnam in 1968</a:t>
            </a:r>
          </a:p>
        </p:txBody>
      </p:sp>
      <p:sp>
        <p:nvSpPr>
          <p:cNvPr id="266245" name="Rectangle 5"/>
          <p:cNvSpPr>
            <a:spLocks noGrp="1" noChangeArrowheads="1"/>
          </p:cNvSpPr>
          <p:nvPr>
            <p:ph type="body" idx="1"/>
          </p:nvPr>
        </p:nvSpPr>
        <p:spPr>
          <a:xfrm>
            <a:off x="0" y="952500"/>
            <a:ext cx="9144000" cy="5905500"/>
          </a:xfrm>
        </p:spPr>
        <p:txBody>
          <a:bodyPr lIns="90488" tIns="44450" rIns="90488" bIns="44450"/>
          <a:lstStyle/>
          <a:p>
            <a:pPr>
              <a:lnSpc>
                <a:spcPct val="90000"/>
              </a:lnSpc>
              <a:spcBef>
                <a:spcPct val="10000"/>
              </a:spcBef>
              <a:defRPr/>
            </a:pPr>
            <a:r>
              <a:rPr lang="en-US" dirty="0">
                <a:latin typeface="Rockwell"/>
                <a:cs typeface="Rockwell"/>
              </a:rPr>
              <a:t>‘There’s light at the end of the tunnel</a:t>
            </a:r>
            <a:r>
              <a:rPr lang="mr-IN" dirty="0">
                <a:latin typeface="Rockwell"/>
                <a:cs typeface="Rockwell"/>
              </a:rPr>
              <a:t>…</a:t>
            </a:r>
            <a:r>
              <a:rPr lang="en-US" dirty="0">
                <a:latin typeface="Rockwell"/>
                <a:cs typeface="Rockwell"/>
              </a:rPr>
              <a:t>’ General </a:t>
            </a:r>
            <a:r>
              <a:rPr lang="en-US" dirty="0" smtClean="0">
                <a:latin typeface="Rockwell"/>
                <a:cs typeface="Rockwell"/>
              </a:rPr>
              <a:t>Westmoreland</a:t>
            </a:r>
          </a:p>
          <a:p>
            <a:pPr>
              <a:lnSpc>
                <a:spcPct val="90000"/>
              </a:lnSpc>
              <a:spcBef>
                <a:spcPct val="10000"/>
              </a:spcBef>
              <a:defRPr/>
            </a:pPr>
            <a:r>
              <a:rPr lang="en-US" dirty="0" smtClean="0">
                <a:latin typeface="Rockwell"/>
                <a:cs typeface="Rockwell"/>
              </a:rPr>
              <a:t>In 1968, the Vietcong launched the </a:t>
            </a:r>
            <a:r>
              <a:rPr lang="en-US" u="sng" dirty="0" err="1" smtClean="0">
                <a:latin typeface="Rockwell"/>
                <a:cs typeface="Rockwell"/>
              </a:rPr>
              <a:t>Tet</a:t>
            </a:r>
            <a:r>
              <a:rPr lang="en-US" u="sng" dirty="0" smtClean="0">
                <a:latin typeface="Rockwell"/>
                <a:cs typeface="Rockwell"/>
              </a:rPr>
              <a:t> Offensive</a:t>
            </a:r>
            <a:r>
              <a:rPr lang="en-US" dirty="0" smtClean="0">
                <a:latin typeface="Rockwell"/>
                <a:cs typeface="Rockwell"/>
              </a:rPr>
              <a:t> against U.S. forces in South Vietnam </a:t>
            </a:r>
          </a:p>
          <a:p>
            <a:pPr lvl="1">
              <a:lnSpc>
                <a:spcPct val="90000"/>
              </a:lnSpc>
              <a:spcBef>
                <a:spcPct val="10000"/>
              </a:spcBef>
              <a:defRPr/>
            </a:pPr>
            <a:r>
              <a:rPr lang="en-US" dirty="0" smtClean="0">
                <a:latin typeface="Rockwell"/>
                <a:cs typeface="Rockwell"/>
              </a:rPr>
              <a:t>The attack was contrary to media reports that the U.S. was winning the Vietnam War</a:t>
            </a:r>
          </a:p>
          <a:p>
            <a:pPr lvl="1">
              <a:lnSpc>
                <a:spcPct val="90000"/>
              </a:lnSpc>
              <a:spcBef>
                <a:spcPct val="10000"/>
              </a:spcBef>
              <a:defRPr/>
            </a:pPr>
            <a:r>
              <a:rPr lang="en-US" dirty="0" smtClean="0">
                <a:latin typeface="Rockwell"/>
                <a:cs typeface="Rockwell"/>
              </a:rPr>
              <a:t>The attack led LBJ to believe that Vietnam could not be won</a:t>
            </a:r>
          </a:p>
          <a:p>
            <a:pPr>
              <a:lnSpc>
                <a:spcPct val="90000"/>
              </a:lnSpc>
              <a:spcBef>
                <a:spcPct val="10000"/>
              </a:spcBef>
              <a:defRPr/>
            </a:pPr>
            <a:r>
              <a:rPr lang="en-US" dirty="0" smtClean="0">
                <a:latin typeface="Rockwell"/>
                <a:cs typeface="Rockwell"/>
              </a:rPr>
              <a:t>In 1968, LBJ began discussions to seek a truce &amp; announced that he would not seek re-election</a:t>
            </a:r>
          </a:p>
        </p:txBody>
      </p:sp>
    </p:spTree>
    <p:extLst>
      <p:ext uri="{BB962C8B-B14F-4D97-AF65-F5344CB8AC3E}">
        <p14:creationId xmlns:p14="http://schemas.microsoft.com/office/powerpoint/2010/main" val="33142327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4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4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4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152400"/>
            <a:ext cx="8229600" cy="868363"/>
          </a:xfrm>
        </p:spPr>
        <p:txBody>
          <a:bodyPr>
            <a:normAutofit fontScale="90000"/>
          </a:bodyPr>
          <a:lstStyle/>
          <a:p>
            <a:pPr eaLnBrk="1" hangingPunct="1"/>
            <a:r>
              <a:rPr lang="en-US">
                <a:latin typeface="Rockwell"/>
                <a:cs typeface="Rockwell"/>
              </a:rPr>
              <a:t>Aftermath of the Tet Offensive</a:t>
            </a:r>
          </a:p>
        </p:txBody>
      </p:sp>
      <p:sp>
        <p:nvSpPr>
          <p:cNvPr id="120835" name="Rectangle 3"/>
          <p:cNvSpPr>
            <a:spLocks noGrp="1" noChangeArrowheads="1"/>
          </p:cNvSpPr>
          <p:nvPr>
            <p:ph type="body" sz="half" idx="1"/>
          </p:nvPr>
        </p:nvSpPr>
        <p:spPr>
          <a:xfrm>
            <a:off x="152400" y="990600"/>
            <a:ext cx="8991600" cy="5715000"/>
          </a:xfrm>
        </p:spPr>
        <p:txBody>
          <a:bodyPr>
            <a:normAutofit/>
          </a:bodyPr>
          <a:lstStyle/>
          <a:p>
            <a:pPr eaLnBrk="1" hangingPunct="1"/>
            <a:r>
              <a:rPr lang="en-US" sz="2400" dirty="0">
                <a:latin typeface="Rockwell"/>
                <a:cs typeface="Rockwell"/>
              </a:rPr>
              <a:t>In a matter of weeks millions of Americans changed their minds about the war in Vietnam</a:t>
            </a:r>
          </a:p>
          <a:p>
            <a:pPr eaLnBrk="1" hangingPunct="1"/>
            <a:r>
              <a:rPr lang="en-US" sz="2400" dirty="0">
                <a:latin typeface="Rockwell"/>
                <a:cs typeface="Rockwell"/>
              </a:rPr>
              <a:t>The percent of people who claimed to be hawks dropped from 56% before Tet to just 40% after while Doves rose from 28% to 40%</a:t>
            </a:r>
          </a:p>
          <a:p>
            <a:pPr eaLnBrk="1" hangingPunct="1"/>
            <a:r>
              <a:rPr lang="en-US" sz="2400" dirty="0">
                <a:latin typeface="Rockwell"/>
                <a:cs typeface="Rockwell"/>
              </a:rPr>
              <a:t>Even the mainstream journalists began to openly criticize the war </a:t>
            </a:r>
          </a:p>
          <a:p>
            <a:pPr eaLnBrk="1" hangingPunct="1"/>
            <a:r>
              <a:rPr lang="en-US" sz="2400" dirty="0">
                <a:latin typeface="Rockwell"/>
                <a:cs typeface="Rockwell"/>
              </a:rPr>
              <a:t>Walter Cronkite one of the most </a:t>
            </a:r>
            <a:r>
              <a:rPr lang="en-US" sz="2400" dirty="0" smtClean="0">
                <a:latin typeface="Rockwell"/>
                <a:cs typeface="Rockwell"/>
              </a:rPr>
              <a:t>respected </a:t>
            </a:r>
            <a:r>
              <a:rPr lang="en-US" sz="2400" dirty="0">
                <a:latin typeface="Rockwell"/>
                <a:cs typeface="Rockwell"/>
              </a:rPr>
              <a:t>journalists of the day began </a:t>
            </a:r>
            <a:r>
              <a:rPr lang="en-US" sz="2400" dirty="0" smtClean="0">
                <a:latin typeface="Rockwell"/>
                <a:cs typeface="Rockwell"/>
              </a:rPr>
              <a:t>to </a:t>
            </a:r>
            <a:r>
              <a:rPr lang="en-US" sz="2400" dirty="0">
                <a:latin typeface="Rockwell"/>
                <a:cs typeface="Rockwell"/>
              </a:rPr>
              <a:t>claim that the war in Vietnam would </a:t>
            </a:r>
            <a:r>
              <a:rPr lang="en-US" sz="2400" dirty="0" smtClean="0">
                <a:latin typeface="Rockwell"/>
                <a:cs typeface="Rockwell"/>
              </a:rPr>
              <a:t>end </a:t>
            </a:r>
            <a:r>
              <a:rPr lang="en-US" sz="2400" dirty="0">
                <a:latin typeface="Rockwell"/>
                <a:cs typeface="Rockwell"/>
              </a:rPr>
              <a:t>in a stalemate</a:t>
            </a:r>
          </a:p>
          <a:p>
            <a:pPr lvl="1" eaLnBrk="1" hangingPunct="1"/>
            <a:r>
              <a:rPr lang="en-US" sz="2000" dirty="0">
                <a:latin typeface="Rockwell"/>
                <a:cs typeface="Rockwell"/>
              </a:rPr>
              <a:t>Prompting Pres. Johnson to say that </a:t>
            </a:r>
            <a:r>
              <a:rPr lang="ja-JP" altLang="en-US" sz="2000" dirty="0">
                <a:latin typeface="Rockwell"/>
                <a:cs typeface="Rockwell"/>
              </a:rPr>
              <a:t>“</a:t>
            </a:r>
            <a:r>
              <a:rPr lang="en-US" sz="2000" dirty="0">
                <a:latin typeface="Rockwell"/>
                <a:cs typeface="Rockwell"/>
              </a:rPr>
              <a:t>if I</a:t>
            </a:r>
            <a:r>
              <a:rPr lang="ja-JP" altLang="en-US" sz="2000" dirty="0">
                <a:latin typeface="Rockwell"/>
                <a:cs typeface="Rockwell"/>
              </a:rPr>
              <a:t>’</a:t>
            </a:r>
            <a:r>
              <a:rPr lang="en-US" sz="2000" dirty="0" err="1">
                <a:latin typeface="Rockwell"/>
                <a:cs typeface="Rockwell"/>
              </a:rPr>
              <a:t>ve</a:t>
            </a:r>
            <a:r>
              <a:rPr lang="en-US" sz="2000" dirty="0">
                <a:latin typeface="Rockwell"/>
                <a:cs typeface="Rockwell"/>
              </a:rPr>
              <a:t> </a:t>
            </a:r>
          </a:p>
          <a:p>
            <a:pPr lvl="1" eaLnBrk="1" hangingPunct="1">
              <a:buFontTx/>
              <a:buNone/>
            </a:pPr>
            <a:r>
              <a:rPr lang="en-US" sz="2000" dirty="0">
                <a:latin typeface="Rockwell"/>
                <a:cs typeface="Rockwell"/>
              </a:rPr>
              <a:t>	lost Cronkite then I</a:t>
            </a:r>
            <a:r>
              <a:rPr lang="ja-JP" altLang="en-US" sz="2000" dirty="0">
                <a:latin typeface="Rockwell"/>
                <a:cs typeface="Rockwell"/>
              </a:rPr>
              <a:t>’</a:t>
            </a:r>
            <a:r>
              <a:rPr lang="en-US" sz="2000" dirty="0" err="1">
                <a:latin typeface="Rockwell"/>
                <a:cs typeface="Rockwell"/>
              </a:rPr>
              <a:t>ve</a:t>
            </a:r>
            <a:r>
              <a:rPr lang="en-US" sz="2000" dirty="0">
                <a:latin typeface="Rockwell"/>
                <a:cs typeface="Rockwell"/>
              </a:rPr>
              <a:t> lost the American </a:t>
            </a:r>
          </a:p>
          <a:p>
            <a:pPr lvl="1" eaLnBrk="1" hangingPunct="1">
              <a:buFontTx/>
              <a:buNone/>
            </a:pPr>
            <a:r>
              <a:rPr lang="en-US" sz="2000" dirty="0">
                <a:latin typeface="Rockwell"/>
                <a:cs typeface="Rockwell"/>
              </a:rPr>
              <a:t>	people</a:t>
            </a:r>
            <a:r>
              <a:rPr lang="ja-JP" altLang="en-US" sz="2000" dirty="0">
                <a:latin typeface="Rockwell"/>
                <a:cs typeface="Rockwell"/>
              </a:rPr>
              <a:t>”</a:t>
            </a:r>
            <a:endParaRPr lang="en-US" sz="2000" dirty="0">
              <a:latin typeface="Rockwell"/>
              <a:cs typeface="Rockwell"/>
            </a:endParaRPr>
          </a:p>
        </p:txBody>
      </p:sp>
      <p:pic>
        <p:nvPicPr>
          <p:cNvPr id="120836" name="Walter Kronkite.wma">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867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1968lbjtape"/>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784475" y="1219200"/>
            <a:ext cx="3735388" cy="5334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80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0836"/>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200201" fill="hold"/>
                                        <p:tgtEl>
                                          <p:spTgt spid="120836"/>
                                        </p:tgtEl>
                                      </p:cBhvr>
                                    </p:cmd>
                                  </p:childTnLst>
                                </p:cTn>
                              </p:par>
                            </p:childTnLst>
                          </p:cTn>
                        </p:par>
                      </p:childTnLst>
                    </p:cTn>
                  </p:par>
                </p:childTnLst>
              </p:cTn>
              <p:nextCondLst>
                <p:cond evt="onClick" delay="0">
                  <p:tgtEl>
                    <p:spTgt spid="120836"/>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2083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7" descr="viet-show1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0051" name="Picture 19" descr="viet-show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0052" name="Picture 20" descr="viet-show1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0053" name="Picture 21" descr="viet-show15"/>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64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00051"/>
                                        </p:tgtEl>
                                        <p:attrNameLst>
                                          <p:attrName>style.visibility</p:attrName>
                                        </p:attrNameLst>
                                      </p:cBhvr>
                                      <p:to>
                                        <p:strVal val="visible"/>
                                      </p:to>
                                    </p:set>
                                    <p:anim calcmode="lin" valueType="num">
                                      <p:cBhvr>
                                        <p:cTn id="7" dur="500" fill="hold"/>
                                        <p:tgtEl>
                                          <p:spTgt spid="300051"/>
                                        </p:tgtEl>
                                        <p:attrNameLst>
                                          <p:attrName>ppt_w</p:attrName>
                                        </p:attrNameLst>
                                      </p:cBhvr>
                                      <p:tavLst>
                                        <p:tav tm="0">
                                          <p:val>
                                            <p:fltVal val="0"/>
                                          </p:val>
                                        </p:tav>
                                        <p:tav tm="100000">
                                          <p:val>
                                            <p:strVal val="#ppt_w"/>
                                          </p:val>
                                        </p:tav>
                                      </p:tavLst>
                                    </p:anim>
                                    <p:anim calcmode="lin" valueType="num">
                                      <p:cBhvr>
                                        <p:cTn id="8" dur="500" fill="hold"/>
                                        <p:tgtEl>
                                          <p:spTgt spid="300051"/>
                                        </p:tgtEl>
                                        <p:attrNameLst>
                                          <p:attrName>ppt_h</p:attrName>
                                        </p:attrNameLst>
                                      </p:cBhvr>
                                      <p:tavLst>
                                        <p:tav tm="0">
                                          <p:val>
                                            <p:fltVal val="0"/>
                                          </p:val>
                                        </p:tav>
                                        <p:tav tm="100000">
                                          <p:val>
                                            <p:strVal val="#ppt_h"/>
                                          </p:val>
                                        </p:tav>
                                      </p:tavLst>
                                    </p:anim>
                                    <p:animEffect transition="in" filter="fade">
                                      <p:cBhvr>
                                        <p:cTn id="9" dur="500"/>
                                        <p:tgtEl>
                                          <p:spTgt spid="3000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00052"/>
                                        </p:tgtEl>
                                        <p:attrNameLst>
                                          <p:attrName>style.visibility</p:attrName>
                                        </p:attrNameLst>
                                      </p:cBhvr>
                                      <p:to>
                                        <p:strVal val="visible"/>
                                      </p:to>
                                    </p:set>
                                    <p:anim calcmode="lin" valueType="num">
                                      <p:cBhvr>
                                        <p:cTn id="14" dur="500" fill="hold"/>
                                        <p:tgtEl>
                                          <p:spTgt spid="300052"/>
                                        </p:tgtEl>
                                        <p:attrNameLst>
                                          <p:attrName>ppt_w</p:attrName>
                                        </p:attrNameLst>
                                      </p:cBhvr>
                                      <p:tavLst>
                                        <p:tav tm="0">
                                          <p:val>
                                            <p:fltVal val="0"/>
                                          </p:val>
                                        </p:tav>
                                        <p:tav tm="100000">
                                          <p:val>
                                            <p:strVal val="#ppt_w"/>
                                          </p:val>
                                        </p:tav>
                                      </p:tavLst>
                                    </p:anim>
                                    <p:anim calcmode="lin" valueType="num">
                                      <p:cBhvr>
                                        <p:cTn id="15" dur="500" fill="hold"/>
                                        <p:tgtEl>
                                          <p:spTgt spid="300052"/>
                                        </p:tgtEl>
                                        <p:attrNameLst>
                                          <p:attrName>ppt_h</p:attrName>
                                        </p:attrNameLst>
                                      </p:cBhvr>
                                      <p:tavLst>
                                        <p:tav tm="0">
                                          <p:val>
                                            <p:fltVal val="0"/>
                                          </p:val>
                                        </p:tav>
                                        <p:tav tm="100000">
                                          <p:val>
                                            <p:strVal val="#ppt_h"/>
                                          </p:val>
                                        </p:tav>
                                      </p:tavLst>
                                    </p:anim>
                                    <p:animEffect transition="in" filter="fade">
                                      <p:cBhvr>
                                        <p:cTn id="16" dur="500"/>
                                        <p:tgtEl>
                                          <p:spTgt spid="3000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00053"/>
                                        </p:tgtEl>
                                        <p:attrNameLst>
                                          <p:attrName>style.visibility</p:attrName>
                                        </p:attrNameLst>
                                      </p:cBhvr>
                                      <p:to>
                                        <p:strVal val="visible"/>
                                      </p:to>
                                    </p:set>
                                    <p:anim calcmode="lin" valueType="num">
                                      <p:cBhvr>
                                        <p:cTn id="21" dur="500" fill="hold"/>
                                        <p:tgtEl>
                                          <p:spTgt spid="300053"/>
                                        </p:tgtEl>
                                        <p:attrNameLst>
                                          <p:attrName>ppt_w</p:attrName>
                                        </p:attrNameLst>
                                      </p:cBhvr>
                                      <p:tavLst>
                                        <p:tav tm="0">
                                          <p:val>
                                            <p:fltVal val="0"/>
                                          </p:val>
                                        </p:tav>
                                        <p:tav tm="100000">
                                          <p:val>
                                            <p:strVal val="#ppt_w"/>
                                          </p:val>
                                        </p:tav>
                                      </p:tavLst>
                                    </p:anim>
                                    <p:anim calcmode="lin" valueType="num">
                                      <p:cBhvr>
                                        <p:cTn id="22" dur="500" fill="hold"/>
                                        <p:tgtEl>
                                          <p:spTgt spid="300053"/>
                                        </p:tgtEl>
                                        <p:attrNameLst>
                                          <p:attrName>ppt_h</p:attrName>
                                        </p:attrNameLst>
                                      </p:cBhvr>
                                      <p:tavLst>
                                        <p:tav tm="0">
                                          <p:val>
                                            <p:fltVal val="0"/>
                                          </p:val>
                                        </p:tav>
                                        <p:tav tm="100000">
                                          <p:val>
                                            <p:strVal val="#ppt_h"/>
                                          </p:val>
                                        </p:tav>
                                      </p:tavLst>
                                    </p:anim>
                                    <p:animEffect transition="in" filter="fade">
                                      <p:cBhvr>
                                        <p:cTn id="23" dur="500"/>
                                        <p:tgtEl>
                                          <p:spTgt spid="30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sz="quarter"/>
          </p:nvPr>
        </p:nvSpPr>
        <p:spPr>
          <a:xfrm>
            <a:off x="0" y="0"/>
            <a:ext cx="9144000" cy="762000"/>
          </a:xfrm>
        </p:spPr>
        <p:txBody>
          <a:bodyPr>
            <a:normAutofit fontScale="90000"/>
          </a:bodyPr>
          <a:lstStyle/>
          <a:p>
            <a:pPr eaLnBrk="1" hangingPunct="1">
              <a:defRPr/>
            </a:pPr>
            <a:r>
              <a:rPr lang="en-US" sz="2800" dirty="0">
                <a:latin typeface="Rockwell"/>
                <a:cs typeface="Rockwell"/>
              </a:rPr>
              <a:t>Johnson &amp; Vietnam (1963-1969)</a:t>
            </a:r>
            <a:br>
              <a:rPr lang="en-US" sz="2800" dirty="0">
                <a:latin typeface="Rockwell"/>
                <a:cs typeface="Rockwell"/>
              </a:rPr>
            </a:br>
            <a:r>
              <a:rPr lang="en-US" sz="2800" dirty="0">
                <a:latin typeface="Rockwell"/>
                <a:cs typeface="Rockwell"/>
              </a:rPr>
              <a:t>War and Tragedy</a:t>
            </a:r>
          </a:p>
        </p:txBody>
      </p:sp>
      <p:pic>
        <p:nvPicPr>
          <p:cNvPr id="35842" name="Picture 14" descr="h1_3nam.jpg                                                    000A84C2Macintosh HD                   C5A9507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831850"/>
            <a:ext cx="4267200" cy="3281363"/>
          </a:xfrm>
        </p:spPr>
      </p:pic>
      <p:pic>
        <p:nvPicPr>
          <p:cNvPr id="35843" name="Picture 15" descr="&#10;napalm.jp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4160838"/>
            <a:ext cx="4038600" cy="2697162"/>
          </a:xfrm>
        </p:spPr>
      </p:pic>
      <p:pic>
        <p:nvPicPr>
          <p:cNvPr id="35844" name="Picture 16" descr="UtphotoL.jpg                                                   000A84C2Macintosh HD                   C5A9507E:"/>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876800" y="842963"/>
            <a:ext cx="4267200" cy="3132137"/>
          </a:xfrm>
        </p:spPr>
      </p:pic>
      <p:pic>
        <p:nvPicPr>
          <p:cNvPr id="35845" name="Picture 17" descr="VIETNAM-WAR-RARE-INC#B245D2.jpg                                000A84C2Macintosh HD                   C5A9507E:"/>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105400" y="3998913"/>
            <a:ext cx="4038600" cy="2859087"/>
          </a:xfrm>
        </p:spPr>
      </p:pic>
    </p:spTree>
    <p:extLst>
      <p:ext uri="{BB962C8B-B14F-4D97-AF65-F5344CB8AC3E}">
        <p14:creationId xmlns:p14="http://schemas.microsoft.com/office/powerpoint/2010/main" val="41913353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55" name="Picture 23" descr="viet-show1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r="3334"/>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0054" name="Picture 22" descr="viet-show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0056" name="Picture 24" descr="my-lai-pic-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r="8662"/>
          <a:stretch>
            <a:fillRect/>
          </a:stretch>
        </p:blipFill>
        <p:spPr bwMode="auto">
          <a:xfrm>
            <a:off x="0" y="52388"/>
            <a:ext cx="9144000" cy="6805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0057" name="Text Box 25"/>
          <p:cNvSpPr txBox="1">
            <a:spLocks noChangeArrowheads="1"/>
          </p:cNvSpPr>
          <p:nvPr/>
        </p:nvSpPr>
        <p:spPr bwMode="auto">
          <a:xfrm>
            <a:off x="457200" y="98425"/>
            <a:ext cx="8305800" cy="584776"/>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spcBef>
                <a:spcPct val="50000"/>
              </a:spcBef>
              <a:defRPr/>
            </a:pPr>
            <a:r>
              <a:rPr lang="en-US" sz="3200" dirty="0" smtClean="0">
                <a:solidFill>
                  <a:schemeClr val="bg1"/>
                </a:solidFill>
                <a:latin typeface="Rockwell"/>
                <a:cs typeface="Rockwell"/>
              </a:rPr>
              <a:t>Image of the </a:t>
            </a:r>
            <a:r>
              <a:rPr lang="ja-JP" altLang="en-US" sz="3200" dirty="0" smtClean="0">
                <a:solidFill>
                  <a:schemeClr val="bg1"/>
                </a:solidFill>
                <a:latin typeface="Rockwell"/>
                <a:cs typeface="Rockwell"/>
              </a:rPr>
              <a:t>“</a:t>
            </a:r>
            <a:r>
              <a:rPr lang="en-US" sz="3200" dirty="0" smtClean="0">
                <a:solidFill>
                  <a:schemeClr val="bg1"/>
                </a:solidFill>
                <a:latin typeface="Rockwell"/>
                <a:cs typeface="Rockwell"/>
              </a:rPr>
              <a:t>My Lai Massacre,</a:t>
            </a:r>
            <a:r>
              <a:rPr lang="ja-JP" altLang="en-US" sz="3200" dirty="0" smtClean="0">
                <a:solidFill>
                  <a:schemeClr val="bg1"/>
                </a:solidFill>
                <a:latin typeface="Rockwell"/>
                <a:cs typeface="Rockwell"/>
              </a:rPr>
              <a:t>”</a:t>
            </a:r>
            <a:r>
              <a:rPr lang="en-US" sz="3200" dirty="0" smtClean="0">
                <a:solidFill>
                  <a:schemeClr val="bg1"/>
                </a:solidFill>
                <a:latin typeface="Rockwell"/>
                <a:cs typeface="Rockwell"/>
              </a:rPr>
              <a:t> 1968</a:t>
            </a:r>
          </a:p>
        </p:txBody>
      </p:sp>
    </p:spTree>
    <p:extLst>
      <p:ext uri="{BB962C8B-B14F-4D97-AF65-F5344CB8AC3E}">
        <p14:creationId xmlns:p14="http://schemas.microsoft.com/office/powerpoint/2010/main" val="4195446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00054"/>
                                        </p:tgtEl>
                                        <p:attrNameLst>
                                          <p:attrName>style.visibility</p:attrName>
                                        </p:attrNameLst>
                                      </p:cBhvr>
                                      <p:to>
                                        <p:strVal val="visible"/>
                                      </p:to>
                                    </p:set>
                                    <p:anim calcmode="lin" valueType="num">
                                      <p:cBhvr>
                                        <p:cTn id="7" dur="500" fill="hold"/>
                                        <p:tgtEl>
                                          <p:spTgt spid="300054"/>
                                        </p:tgtEl>
                                        <p:attrNameLst>
                                          <p:attrName>ppt_w</p:attrName>
                                        </p:attrNameLst>
                                      </p:cBhvr>
                                      <p:tavLst>
                                        <p:tav tm="0">
                                          <p:val>
                                            <p:fltVal val="0"/>
                                          </p:val>
                                        </p:tav>
                                        <p:tav tm="100000">
                                          <p:val>
                                            <p:strVal val="#ppt_w"/>
                                          </p:val>
                                        </p:tav>
                                      </p:tavLst>
                                    </p:anim>
                                    <p:anim calcmode="lin" valueType="num">
                                      <p:cBhvr>
                                        <p:cTn id="8" dur="500" fill="hold"/>
                                        <p:tgtEl>
                                          <p:spTgt spid="300054"/>
                                        </p:tgtEl>
                                        <p:attrNameLst>
                                          <p:attrName>ppt_h</p:attrName>
                                        </p:attrNameLst>
                                      </p:cBhvr>
                                      <p:tavLst>
                                        <p:tav tm="0">
                                          <p:val>
                                            <p:fltVal val="0"/>
                                          </p:val>
                                        </p:tav>
                                        <p:tav tm="100000">
                                          <p:val>
                                            <p:strVal val="#ppt_h"/>
                                          </p:val>
                                        </p:tav>
                                      </p:tavLst>
                                    </p:anim>
                                    <p:animEffect transition="in" filter="fade">
                                      <p:cBhvr>
                                        <p:cTn id="9" dur="500"/>
                                        <p:tgtEl>
                                          <p:spTgt spid="3000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00055"/>
                                        </p:tgtEl>
                                        <p:attrNameLst>
                                          <p:attrName>style.visibility</p:attrName>
                                        </p:attrNameLst>
                                      </p:cBhvr>
                                      <p:to>
                                        <p:strVal val="visible"/>
                                      </p:to>
                                    </p:set>
                                    <p:anim calcmode="lin" valueType="num">
                                      <p:cBhvr>
                                        <p:cTn id="14" dur="500" fill="hold"/>
                                        <p:tgtEl>
                                          <p:spTgt spid="300055"/>
                                        </p:tgtEl>
                                        <p:attrNameLst>
                                          <p:attrName>ppt_w</p:attrName>
                                        </p:attrNameLst>
                                      </p:cBhvr>
                                      <p:tavLst>
                                        <p:tav tm="0">
                                          <p:val>
                                            <p:fltVal val="0"/>
                                          </p:val>
                                        </p:tav>
                                        <p:tav tm="100000">
                                          <p:val>
                                            <p:strVal val="#ppt_w"/>
                                          </p:val>
                                        </p:tav>
                                      </p:tavLst>
                                    </p:anim>
                                    <p:anim calcmode="lin" valueType="num">
                                      <p:cBhvr>
                                        <p:cTn id="15" dur="500" fill="hold"/>
                                        <p:tgtEl>
                                          <p:spTgt spid="300055"/>
                                        </p:tgtEl>
                                        <p:attrNameLst>
                                          <p:attrName>ppt_h</p:attrName>
                                        </p:attrNameLst>
                                      </p:cBhvr>
                                      <p:tavLst>
                                        <p:tav tm="0">
                                          <p:val>
                                            <p:fltVal val="0"/>
                                          </p:val>
                                        </p:tav>
                                        <p:tav tm="100000">
                                          <p:val>
                                            <p:strVal val="#ppt_h"/>
                                          </p:val>
                                        </p:tav>
                                      </p:tavLst>
                                    </p:anim>
                                    <p:animEffect transition="in" filter="fade">
                                      <p:cBhvr>
                                        <p:cTn id="16" dur="500"/>
                                        <p:tgtEl>
                                          <p:spTgt spid="3000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00056"/>
                                        </p:tgtEl>
                                        <p:attrNameLst>
                                          <p:attrName>style.visibility</p:attrName>
                                        </p:attrNameLst>
                                      </p:cBhvr>
                                      <p:to>
                                        <p:strVal val="visible"/>
                                      </p:to>
                                    </p:set>
                                    <p:anim calcmode="lin" valueType="num">
                                      <p:cBhvr>
                                        <p:cTn id="21" dur="500" fill="hold"/>
                                        <p:tgtEl>
                                          <p:spTgt spid="300056"/>
                                        </p:tgtEl>
                                        <p:attrNameLst>
                                          <p:attrName>ppt_w</p:attrName>
                                        </p:attrNameLst>
                                      </p:cBhvr>
                                      <p:tavLst>
                                        <p:tav tm="0">
                                          <p:val>
                                            <p:fltVal val="0"/>
                                          </p:val>
                                        </p:tav>
                                        <p:tav tm="100000">
                                          <p:val>
                                            <p:strVal val="#ppt_w"/>
                                          </p:val>
                                        </p:tav>
                                      </p:tavLst>
                                    </p:anim>
                                    <p:anim calcmode="lin" valueType="num">
                                      <p:cBhvr>
                                        <p:cTn id="22" dur="500" fill="hold"/>
                                        <p:tgtEl>
                                          <p:spTgt spid="300056"/>
                                        </p:tgtEl>
                                        <p:attrNameLst>
                                          <p:attrName>ppt_h</p:attrName>
                                        </p:attrNameLst>
                                      </p:cBhvr>
                                      <p:tavLst>
                                        <p:tav tm="0">
                                          <p:val>
                                            <p:fltVal val="0"/>
                                          </p:val>
                                        </p:tav>
                                        <p:tav tm="100000">
                                          <p:val>
                                            <p:strVal val="#ppt_h"/>
                                          </p:val>
                                        </p:tav>
                                      </p:tavLst>
                                    </p:anim>
                                    <p:animEffect transition="in" filter="fade">
                                      <p:cBhvr>
                                        <p:cTn id="23" dur="500"/>
                                        <p:tgtEl>
                                          <p:spTgt spid="30005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00057"/>
                                        </p:tgtEl>
                                        <p:attrNameLst>
                                          <p:attrName>style.visibility</p:attrName>
                                        </p:attrNameLst>
                                      </p:cBhvr>
                                      <p:to>
                                        <p:strVal val="visible"/>
                                      </p:to>
                                    </p:set>
                                    <p:anim calcmode="lin" valueType="num">
                                      <p:cBhvr>
                                        <p:cTn id="26" dur="500" fill="hold"/>
                                        <p:tgtEl>
                                          <p:spTgt spid="300057"/>
                                        </p:tgtEl>
                                        <p:attrNameLst>
                                          <p:attrName>ppt_w</p:attrName>
                                        </p:attrNameLst>
                                      </p:cBhvr>
                                      <p:tavLst>
                                        <p:tav tm="0">
                                          <p:val>
                                            <p:fltVal val="0"/>
                                          </p:val>
                                        </p:tav>
                                        <p:tav tm="100000">
                                          <p:val>
                                            <p:strVal val="#ppt_w"/>
                                          </p:val>
                                        </p:tav>
                                      </p:tavLst>
                                    </p:anim>
                                    <p:anim calcmode="lin" valueType="num">
                                      <p:cBhvr>
                                        <p:cTn id="27" dur="500" fill="hold"/>
                                        <p:tgtEl>
                                          <p:spTgt spid="300057"/>
                                        </p:tgtEl>
                                        <p:attrNameLst>
                                          <p:attrName>ppt_h</p:attrName>
                                        </p:attrNameLst>
                                      </p:cBhvr>
                                      <p:tavLst>
                                        <p:tav tm="0">
                                          <p:val>
                                            <p:fltVal val="0"/>
                                          </p:val>
                                        </p:tav>
                                        <p:tav tm="100000">
                                          <p:val>
                                            <p:strVal val="#ppt_h"/>
                                          </p:val>
                                        </p:tav>
                                      </p:tavLst>
                                    </p:anim>
                                    <p:animEffect transition="in" filter="fade">
                                      <p:cBhvr>
                                        <p:cTn id="28" dur="500"/>
                                        <p:tgtEl>
                                          <p:spTgt spid="30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latin typeface="Times New Roman" charset="0"/>
            </a:endParaRPr>
          </a:p>
        </p:txBody>
      </p:sp>
      <p:sp>
        <p:nvSpPr>
          <p:cNvPr id="40963" name="Rectangle 3"/>
          <p:cNvSpPr>
            <a:spLocks noGrp="1" noChangeArrowheads="1"/>
          </p:cNvSpPr>
          <p:nvPr>
            <p:ph type="body" idx="1"/>
          </p:nvPr>
        </p:nvSpPr>
        <p:spPr/>
        <p:txBody>
          <a:bodyPr/>
          <a:lstStyle/>
          <a:p>
            <a:endParaRPr lang="en-US">
              <a:latin typeface="Arial" charset="0"/>
            </a:endParaRPr>
          </a:p>
        </p:txBody>
      </p:sp>
      <p:pic>
        <p:nvPicPr>
          <p:cNvPr id="40964" name="Picture 4" descr="flower_powe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0" y="-82550"/>
            <a:ext cx="9144000" cy="6981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9797" name="Picture 5" descr="viet-show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8763" cy="701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0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9797"/>
                                        </p:tgtEl>
                                        <p:attrNameLst>
                                          <p:attrName>style.visibility</p:attrName>
                                        </p:attrNameLst>
                                      </p:cBhvr>
                                      <p:to>
                                        <p:strVal val="visible"/>
                                      </p:to>
                                    </p:set>
                                    <p:anim calcmode="lin" valueType="num">
                                      <p:cBhvr>
                                        <p:cTn id="7" dur="500" fill="hold"/>
                                        <p:tgtEl>
                                          <p:spTgt spid="289797"/>
                                        </p:tgtEl>
                                        <p:attrNameLst>
                                          <p:attrName>ppt_w</p:attrName>
                                        </p:attrNameLst>
                                      </p:cBhvr>
                                      <p:tavLst>
                                        <p:tav tm="0">
                                          <p:val>
                                            <p:fltVal val="0"/>
                                          </p:val>
                                        </p:tav>
                                        <p:tav tm="100000">
                                          <p:val>
                                            <p:strVal val="#ppt_w"/>
                                          </p:val>
                                        </p:tav>
                                      </p:tavLst>
                                    </p:anim>
                                    <p:anim calcmode="lin" valueType="num">
                                      <p:cBhvr>
                                        <p:cTn id="8" dur="500" fill="hold"/>
                                        <p:tgtEl>
                                          <p:spTgt spid="289797"/>
                                        </p:tgtEl>
                                        <p:attrNameLst>
                                          <p:attrName>ppt_h</p:attrName>
                                        </p:attrNameLst>
                                      </p:cBhvr>
                                      <p:tavLst>
                                        <p:tav tm="0">
                                          <p:val>
                                            <p:fltVal val="0"/>
                                          </p:val>
                                        </p:tav>
                                        <p:tav tm="100000">
                                          <p:val>
                                            <p:strVal val="#ppt_h"/>
                                          </p:val>
                                        </p:tav>
                                      </p:tavLst>
                                    </p:anim>
                                    <p:animEffect transition="in" filter="fade">
                                      <p:cBhvr>
                                        <p:cTn id="9" dur="500"/>
                                        <p:tgtEl>
                                          <p:spTgt spid="289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effects of Vietnam on American culture, society and politics. </a:t>
            </a:r>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3-13 at 7.27.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115"/>
            <a:ext cx="9144000" cy="5619493"/>
          </a:xfrm>
          <a:prstGeom prst="rect">
            <a:avLst/>
          </a:prstGeom>
        </p:spPr>
      </p:pic>
    </p:spTree>
    <p:extLst>
      <p:ext uri="{BB962C8B-B14F-4D97-AF65-F5344CB8AC3E}">
        <p14:creationId xmlns:p14="http://schemas.microsoft.com/office/powerpoint/2010/main" val="9300341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76200"/>
            <a:ext cx="8229600" cy="914400"/>
          </a:xfrm>
        </p:spPr>
        <p:txBody>
          <a:bodyPr>
            <a:normAutofit fontScale="90000"/>
          </a:bodyPr>
          <a:lstStyle/>
          <a:p>
            <a:pPr eaLnBrk="1" hangingPunct="1"/>
            <a:r>
              <a:rPr lang="en-US">
                <a:latin typeface="Rockwell"/>
                <a:cs typeface="Rockwell"/>
              </a:rPr>
              <a:t>Great Society loses to Vietnam</a:t>
            </a:r>
          </a:p>
        </p:txBody>
      </p:sp>
      <p:sp>
        <p:nvSpPr>
          <p:cNvPr id="81923" name="Rectangle 3"/>
          <p:cNvSpPr>
            <a:spLocks noGrp="1" noChangeArrowheads="1"/>
          </p:cNvSpPr>
          <p:nvPr>
            <p:ph type="body" sz="half" idx="1"/>
          </p:nvPr>
        </p:nvSpPr>
        <p:spPr>
          <a:xfrm>
            <a:off x="0" y="1066800"/>
            <a:ext cx="6477000" cy="5562600"/>
          </a:xfrm>
        </p:spPr>
        <p:txBody>
          <a:bodyPr>
            <a:normAutofit fontScale="92500"/>
          </a:bodyPr>
          <a:lstStyle/>
          <a:p>
            <a:pPr eaLnBrk="1" hangingPunct="1">
              <a:lnSpc>
                <a:spcPct val="80000"/>
              </a:lnSpc>
            </a:pPr>
            <a:r>
              <a:rPr lang="en-US" sz="2400" dirty="0">
                <a:latin typeface="Rockwell"/>
                <a:cs typeface="Rockwell"/>
              </a:rPr>
              <a:t>As the U.S. involvement in Vietnam increased the nation</a:t>
            </a:r>
            <a:r>
              <a:rPr lang="ja-JP" altLang="en-US" sz="2400" dirty="0">
                <a:latin typeface="Rockwell"/>
                <a:cs typeface="Rockwell"/>
              </a:rPr>
              <a:t>’</a:t>
            </a:r>
            <a:r>
              <a:rPr lang="en-US" sz="2400" dirty="0">
                <a:latin typeface="Rockwell"/>
                <a:cs typeface="Rockwell"/>
              </a:rPr>
              <a:t>s economy began to suffer.  </a:t>
            </a:r>
          </a:p>
          <a:p>
            <a:pPr lvl="1" eaLnBrk="1" hangingPunct="1">
              <a:lnSpc>
                <a:spcPct val="80000"/>
              </a:lnSpc>
            </a:pPr>
            <a:r>
              <a:rPr lang="en-US" sz="2000" dirty="0">
                <a:latin typeface="Rockwell"/>
                <a:cs typeface="Rockwell"/>
              </a:rPr>
              <a:t>Inflation rate increased from 2% to 5.5% by 1969</a:t>
            </a:r>
          </a:p>
          <a:p>
            <a:pPr lvl="1" eaLnBrk="1" hangingPunct="1">
              <a:lnSpc>
                <a:spcPct val="80000"/>
              </a:lnSpc>
            </a:pPr>
            <a:r>
              <a:rPr lang="en-US" sz="2000" dirty="0">
                <a:latin typeface="Rockwell"/>
                <a:cs typeface="Rockwell"/>
              </a:rPr>
              <a:t>Pres. Johnson introduced a tax increase but had to cut $6 billion from his Great Society programs</a:t>
            </a:r>
          </a:p>
          <a:p>
            <a:pPr eaLnBrk="1" hangingPunct="1">
              <a:lnSpc>
                <a:spcPct val="80000"/>
              </a:lnSpc>
            </a:pPr>
            <a:r>
              <a:rPr lang="en-US" sz="2400" dirty="0">
                <a:latin typeface="Rockwell"/>
                <a:cs typeface="Rockwell"/>
              </a:rPr>
              <a:t>By 1967 the United States</a:t>
            </a:r>
          </a:p>
          <a:p>
            <a:pPr lvl="1" eaLnBrk="1" hangingPunct="1">
              <a:lnSpc>
                <a:spcPct val="80000"/>
              </a:lnSpc>
            </a:pPr>
            <a:r>
              <a:rPr lang="en-US" sz="2000" dirty="0">
                <a:latin typeface="Rockwell"/>
                <a:cs typeface="Rockwell"/>
              </a:rPr>
              <a:t>had dropped more bombs than in all theaters of WWII</a:t>
            </a:r>
          </a:p>
          <a:p>
            <a:pPr lvl="1" eaLnBrk="1" hangingPunct="1">
              <a:lnSpc>
                <a:spcPct val="80000"/>
              </a:lnSpc>
            </a:pPr>
            <a:r>
              <a:rPr lang="en-US" sz="2000" dirty="0">
                <a:latin typeface="Rockwell"/>
                <a:cs typeface="Rockwell"/>
              </a:rPr>
              <a:t>had close to ½ a million troops on the ground</a:t>
            </a:r>
          </a:p>
          <a:p>
            <a:pPr lvl="1" eaLnBrk="1" hangingPunct="1">
              <a:lnSpc>
                <a:spcPct val="80000"/>
              </a:lnSpc>
            </a:pPr>
            <a:r>
              <a:rPr lang="en-US" sz="2000" dirty="0">
                <a:latin typeface="Rockwell"/>
                <a:cs typeface="Rockwell"/>
              </a:rPr>
              <a:t>was spending $2 billion dollars a month on the war</a:t>
            </a:r>
          </a:p>
          <a:p>
            <a:pPr eaLnBrk="1" hangingPunct="1">
              <a:lnSpc>
                <a:spcPct val="80000"/>
              </a:lnSpc>
            </a:pPr>
            <a:r>
              <a:rPr lang="en-US" sz="2400" dirty="0">
                <a:latin typeface="Rockwell"/>
                <a:cs typeface="Rockwell"/>
              </a:rPr>
              <a:t>Vietnam was the first war in which television had a major impact</a:t>
            </a:r>
          </a:p>
          <a:p>
            <a:pPr eaLnBrk="1" hangingPunct="1">
              <a:lnSpc>
                <a:spcPct val="80000"/>
              </a:lnSpc>
            </a:pPr>
            <a:r>
              <a:rPr lang="en-US" sz="2400" dirty="0">
                <a:latin typeface="Rockwell"/>
                <a:cs typeface="Rockwell"/>
              </a:rPr>
              <a:t>Combat footage appeared in millions of homes nightly</a:t>
            </a:r>
          </a:p>
          <a:p>
            <a:pPr eaLnBrk="1" hangingPunct="1">
              <a:lnSpc>
                <a:spcPct val="80000"/>
              </a:lnSpc>
            </a:pPr>
            <a:r>
              <a:rPr lang="en-US" sz="2400" dirty="0">
                <a:latin typeface="Rockwell"/>
                <a:cs typeface="Rockwell"/>
              </a:rPr>
              <a:t>Became known as the </a:t>
            </a:r>
            <a:r>
              <a:rPr lang="ja-JP" altLang="en-US" sz="2400" dirty="0">
                <a:latin typeface="Rockwell"/>
                <a:cs typeface="Rockwell"/>
              </a:rPr>
              <a:t>“</a:t>
            </a:r>
            <a:r>
              <a:rPr lang="en-US" sz="2400" dirty="0">
                <a:latin typeface="Rockwell"/>
                <a:cs typeface="Rockwell"/>
              </a:rPr>
              <a:t>living-room war</a:t>
            </a:r>
            <a:r>
              <a:rPr lang="ja-JP" altLang="en-US" sz="2400" dirty="0">
                <a:latin typeface="Rockwell"/>
                <a:cs typeface="Rockwell"/>
              </a:rPr>
              <a:t>”</a:t>
            </a:r>
            <a:endParaRPr lang="en-US" sz="2400" dirty="0">
              <a:latin typeface="Rockwell"/>
              <a:cs typeface="Rockwell"/>
            </a:endParaRPr>
          </a:p>
        </p:txBody>
      </p:sp>
      <p:pic>
        <p:nvPicPr>
          <p:cNvPr id="28676" name="Picture 4" descr="great_socie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2762251"/>
            <a:ext cx="2667000" cy="40957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2249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at Society Train Cart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909" y="0"/>
            <a:ext cx="5310909" cy="6437467"/>
          </a:xfrm>
          <a:prstGeom prst="rect">
            <a:avLst/>
          </a:prstGeom>
        </p:spPr>
      </p:pic>
    </p:spTree>
    <p:extLst>
      <p:ext uri="{BB962C8B-B14F-4D97-AF65-F5344CB8AC3E}">
        <p14:creationId xmlns:p14="http://schemas.microsoft.com/office/powerpoint/2010/main" val="25053255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sz="quarter"/>
          </p:nvPr>
        </p:nvSpPr>
        <p:spPr>
          <a:xfrm>
            <a:off x="304800" y="0"/>
            <a:ext cx="8540750" cy="457200"/>
          </a:xfrm>
        </p:spPr>
        <p:txBody>
          <a:bodyPr>
            <a:normAutofit fontScale="90000"/>
          </a:bodyPr>
          <a:lstStyle/>
          <a:p>
            <a:pPr eaLnBrk="1" hangingPunct="1">
              <a:defRPr/>
            </a:pPr>
            <a:r>
              <a:rPr lang="en-US" sz="2800">
                <a:latin typeface="Rockwell"/>
                <a:cs typeface="Rockwell"/>
              </a:rPr>
              <a:t>Vietnam Protests</a:t>
            </a:r>
          </a:p>
        </p:txBody>
      </p:sp>
      <p:pic>
        <p:nvPicPr>
          <p:cNvPr id="55298" name="Picture 8" descr="VietnamProtest"/>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0"/>
            <a:ext cx="2868613" cy="3657600"/>
          </a:xfrm>
          <a:noFill/>
          <a:extLst>
            <a:ext uri="{909E8E84-426E-40dd-AFC4-6F175D3DCCD1}">
              <a14:hiddenFill xmlns:a14="http://schemas.microsoft.com/office/drawing/2010/main">
                <a:solidFill>
                  <a:srgbClr val="FFFFFF"/>
                </a:solidFill>
              </a14:hiddenFill>
            </a:ext>
          </a:extLst>
        </p:spPr>
      </p:pic>
      <p:pic>
        <p:nvPicPr>
          <p:cNvPr id="55299" name="Picture 9" descr="VietnamProtest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533400"/>
            <a:ext cx="4343400" cy="2871788"/>
          </a:xfrm>
          <a:noFill/>
          <a:extLst>
            <a:ext uri="{909E8E84-426E-40dd-AFC4-6F175D3DCCD1}">
              <a14:hiddenFill xmlns:a14="http://schemas.microsoft.com/office/drawing/2010/main">
                <a:solidFill>
                  <a:srgbClr val="FFFFFF"/>
                </a:solidFill>
              </a14:hiddenFill>
            </a:ext>
          </a:extLst>
        </p:spPr>
      </p:pic>
      <p:pic>
        <p:nvPicPr>
          <p:cNvPr id="55300" name="Picture 10" descr="VietnamProtest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0" y="3733800"/>
            <a:ext cx="4648200" cy="3124200"/>
          </a:xfrm>
          <a:noFill/>
          <a:extLst>
            <a:ext uri="{909E8E84-426E-40dd-AFC4-6F175D3DCCD1}">
              <a14:hiddenFill xmlns:a14="http://schemas.microsoft.com/office/drawing/2010/main">
                <a:solidFill>
                  <a:srgbClr val="FFFFFF"/>
                </a:solidFill>
              </a14:hiddenFill>
            </a:ext>
          </a:extLst>
        </p:spPr>
      </p:pic>
      <p:pic>
        <p:nvPicPr>
          <p:cNvPr id="55301" name="Picture 11" descr="VietnamProtest3"/>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334000" y="3438525"/>
            <a:ext cx="3810000" cy="3419475"/>
          </a:xfrm>
          <a:noFill/>
          <a:extLst>
            <a:ext uri="{909E8E84-426E-40dd-AFC4-6F175D3DCCD1}">
              <a14:hiddenFill xmlns:a14="http://schemas.microsoft.com/office/drawing/2010/main">
                <a:solidFill>
                  <a:srgbClr val="FFFFFF"/>
                </a:solidFill>
              </a14:hiddenFill>
            </a:ext>
          </a:extLst>
        </p:spPr>
      </p:pic>
      <p:sp>
        <p:nvSpPr>
          <p:cNvPr id="55302" name="Text Box 12"/>
          <p:cNvSpPr txBox="1">
            <a:spLocks noChangeArrowheads="1"/>
          </p:cNvSpPr>
          <p:nvPr/>
        </p:nvSpPr>
        <p:spPr bwMode="auto">
          <a:xfrm>
            <a:off x="3276600" y="609600"/>
            <a:ext cx="161607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Rockwell"/>
                <a:cs typeface="Rockwell"/>
              </a:rPr>
              <a:t>Self-immolation was an extreme form of protest.</a:t>
            </a:r>
          </a:p>
          <a:p>
            <a:r>
              <a:rPr lang="en-US" sz="1400" dirty="0">
                <a:latin typeface="Rockwell"/>
                <a:cs typeface="Rockwell"/>
              </a:rPr>
              <a:t>Here, Buddhist monk, </a:t>
            </a:r>
            <a:r>
              <a:rPr lang="en-US" sz="1400" dirty="0" err="1">
                <a:latin typeface="Rockwell"/>
                <a:cs typeface="Rockwell"/>
              </a:rPr>
              <a:t>Thich</a:t>
            </a:r>
            <a:r>
              <a:rPr lang="en-US" sz="1400" dirty="0">
                <a:latin typeface="Rockwell"/>
                <a:cs typeface="Rockwell"/>
              </a:rPr>
              <a:t> </a:t>
            </a:r>
            <a:r>
              <a:rPr lang="en-US" sz="1400" dirty="0" err="1">
                <a:latin typeface="Rockwell"/>
                <a:cs typeface="Rockwell"/>
              </a:rPr>
              <a:t>Quang</a:t>
            </a:r>
            <a:r>
              <a:rPr lang="en-US" sz="1400" dirty="0">
                <a:latin typeface="Rockwell"/>
                <a:cs typeface="Rockwell"/>
              </a:rPr>
              <a:t> </a:t>
            </a:r>
            <a:r>
              <a:rPr lang="en-US" sz="1400" dirty="0" err="1">
                <a:latin typeface="Rockwell"/>
                <a:cs typeface="Rockwell"/>
              </a:rPr>
              <a:t>Duc</a:t>
            </a:r>
            <a:r>
              <a:rPr lang="en-US" sz="1400" dirty="0">
                <a:latin typeface="Rockwell"/>
                <a:cs typeface="Rockwell"/>
              </a:rPr>
              <a:t>, before the U.S. escalation. A few Americans engaged in this extreme act of protest during Vietnam.</a:t>
            </a:r>
          </a:p>
        </p:txBody>
      </p:sp>
    </p:spTree>
    <p:extLst>
      <p:ext uri="{BB962C8B-B14F-4D97-AF65-F5344CB8AC3E}">
        <p14:creationId xmlns:p14="http://schemas.microsoft.com/office/powerpoint/2010/main" val="32007913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0" y="0"/>
            <a:ext cx="9144000" cy="838200"/>
          </a:xfrm>
        </p:spPr>
        <p:txBody>
          <a:bodyPr/>
          <a:lstStyle/>
          <a:p>
            <a:pPr eaLnBrk="1" hangingPunct="1">
              <a:defRPr/>
            </a:pPr>
            <a:r>
              <a:rPr lang="en-US">
                <a:latin typeface="Rockwell"/>
                <a:cs typeface="Rockwell"/>
              </a:rPr>
              <a:t>Counterculture Movement</a:t>
            </a:r>
            <a:endParaRPr lang="en-US" sz="5400">
              <a:latin typeface="Rockwell"/>
              <a:cs typeface="Rockwell"/>
            </a:endParaRPr>
          </a:p>
        </p:txBody>
      </p:sp>
      <p:sp>
        <p:nvSpPr>
          <p:cNvPr id="59395" name="Rectangle 3"/>
          <p:cNvSpPr>
            <a:spLocks noGrp="1" noRot="1" noChangeArrowheads="1"/>
          </p:cNvSpPr>
          <p:nvPr>
            <p:ph type="body" sz="half" idx="1"/>
          </p:nvPr>
        </p:nvSpPr>
        <p:spPr>
          <a:xfrm>
            <a:off x="0" y="1143000"/>
            <a:ext cx="5334000" cy="5715000"/>
          </a:xfrm>
        </p:spPr>
        <p:txBody>
          <a:bodyPr/>
          <a:lstStyle/>
          <a:p>
            <a:pPr eaLnBrk="1" hangingPunct="1">
              <a:defRPr/>
            </a:pPr>
            <a:r>
              <a:rPr lang="en-US" sz="2400" dirty="0">
                <a:latin typeface="Rockwell"/>
                <a:cs typeface="Rockwell"/>
              </a:rPr>
              <a:t>Hippies/Flower Children </a:t>
            </a:r>
          </a:p>
          <a:p>
            <a:pPr lvl="1" eaLnBrk="1" hangingPunct="1">
              <a:defRPr/>
            </a:pPr>
            <a:r>
              <a:rPr lang="en-US" sz="2000" dirty="0">
                <a:latin typeface="Rockwell"/>
                <a:cs typeface="Rockwell"/>
              </a:rPr>
              <a:t>Non-violent anarchism</a:t>
            </a:r>
          </a:p>
          <a:p>
            <a:pPr lvl="1" eaLnBrk="1" hangingPunct="1">
              <a:defRPr/>
            </a:pPr>
            <a:r>
              <a:rPr lang="en-US" sz="2000" dirty="0">
                <a:latin typeface="Rockwell"/>
                <a:cs typeface="Rockwell"/>
              </a:rPr>
              <a:t>Rejection of materialism</a:t>
            </a:r>
          </a:p>
          <a:p>
            <a:pPr lvl="1" eaLnBrk="1" hangingPunct="1">
              <a:defRPr/>
            </a:pPr>
            <a:r>
              <a:rPr lang="en-US" sz="2000" dirty="0">
                <a:latin typeface="Rockwell"/>
                <a:cs typeface="Rockwell"/>
              </a:rPr>
              <a:t>Concern for the environment</a:t>
            </a:r>
          </a:p>
          <a:p>
            <a:pPr eaLnBrk="1" hangingPunct="1">
              <a:defRPr/>
            </a:pPr>
            <a:r>
              <a:rPr lang="en-US" sz="2400" dirty="0">
                <a:latin typeface="Rockwell"/>
                <a:cs typeface="Rockwell"/>
              </a:rPr>
              <a:t>Youth International Party (</a:t>
            </a:r>
            <a:r>
              <a:rPr lang="en-US" sz="2400" dirty="0" err="1">
                <a:latin typeface="Rockwell"/>
                <a:cs typeface="Rockwell"/>
              </a:rPr>
              <a:t>Yippies</a:t>
            </a:r>
            <a:r>
              <a:rPr lang="en-US" sz="2400" dirty="0">
                <a:latin typeface="Rockwell"/>
                <a:cs typeface="Rockwell"/>
              </a:rPr>
              <a:t>)</a:t>
            </a:r>
          </a:p>
          <a:p>
            <a:pPr lvl="1" eaLnBrk="1" hangingPunct="1">
              <a:defRPr/>
            </a:pPr>
            <a:r>
              <a:rPr lang="en-US" sz="2000" dirty="0" err="1">
                <a:latin typeface="Rockwell"/>
                <a:cs typeface="Rockwell"/>
              </a:rPr>
              <a:t>Abbie</a:t>
            </a:r>
            <a:r>
              <a:rPr lang="en-US" sz="2000" dirty="0">
                <a:latin typeface="Rockwell"/>
                <a:cs typeface="Rockwell"/>
              </a:rPr>
              <a:t> Hoffman</a:t>
            </a:r>
          </a:p>
          <a:p>
            <a:pPr lvl="1" eaLnBrk="1" hangingPunct="1">
              <a:defRPr/>
            </a:pPr>
            <a:r>
              <a:rPr lang="en-US" sz="2000" dirty="0">
                <a:latin typeface="Rockwell"/>
                <a:cs typeface="Rockwell"/>
              </a:rPr>
              <a:t>Radical hippies known for theatrical protests and tactics</a:t>
            </a:r>
            <a:endParaRPr lang="en-US" sz="2000" b="1" dirty="0">
              <a:latin typeface="Rockwell"/>
              <a:cs typeface="Rockwell"/>
            </a:endParaRPr>
          </a:p>
          <a:p>
            <a:pPr eaLnBrk="1" hangingPunct="1">
              <a:defRPr/>
            </a:pPr>
            <a:r>
              <a:rPr lang="en-US" sz="2400" dirty="0">
                <a:latin typeface="Rockwell"/>
                <a:cs typeface="Rockwell"/>
              </a:rPr>
              <a:t>Sexual Revolution (1960s-1980s)</a:t>
            </a:r>
          </a:p>
          <a:p>
            <a:pPr lvl="1" eaLnBrk="1" hangingPunct="1">
              <a:defRPr/>
            </a:pPr>
            <a:r>
              <a:rPr lang="en-US" sz="2000" dirty="0">
                <a:latin typeface="Rockwell"/>
                <a:cs typeface="Rockwell"/>
              </a:rPr>
              <a:t>Kinsey studies, novels, magazines</a:t>
            </a:r>
          </a:p>
          <a:p>
            <a:pPr lvl="1" eaLnBrk="1" hangingPunct="1">
              <a:defRPr/>
            </a:pPr>
            <a:r>
              <a:rPr lang="en-US" sz="2000" dirty="0">
                <a:latin typeface="Rockwell"/>
                <a:cs typeface="Rockwell"/>
              </a:rPr>
              <a:t>Contraception and premarital sex</a:t>
            </a:r>
          </a:p>
          <a:p>
            <a:pPr lvl="1" eaLnBrk="1" hangingPunct="1">
              <a:defRPr/>
            </a:pPr>
            <a:r>
              <a:rPr lang="en-US" sz="2000" b="1" dirty="0">
                <a:latin typeface="Rockwell"/>
                <a:cs typeface="Rockwell"/>
              </a:rPr>
              <a:t>Abortion and </a:t>
            </a:r>
            <a:r>
              <a:rPr lang="en-US" sz="2000" b="1" i="1" dirty="0">
                <a:latin typeface="Rockwell"/>
                <a:cs typeface="Rockwell"/>
              </a:rPr>
              <a:t>Roe v. Wade</a:t>
            </a:r>
            <a:r>
              <a:rPr lang="en-US" sz="2000" b="1" dirty="0">
                <a:latin typeface="Rockwell"/>
                <a:cs typeface="Rockwell"/>
              </a:rPr>
              <a:t> (1973)</a:t>
            </a:r>
            <a:endParaRPr lang="en-US" sz="2000" dirty="0">
              <a:latin typeface="Rockwell"/>
              <a:cs typeface="Rockwell"/>
            </a:endParaRPr>
          </a:p>
        </p:txBody>
      </p:sp>
      <p:pic>
        <p:nvPicPr>
          <p:cNvPr id="53251" name="Picture 6" descr="9326ef10ec86d377ed51#B2E538.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1143000"/>
            <a:ext cx="3733800" cy="2830513"/>
          </a:xfrm>
        </p:spPr>
      </p:pic>
      <p:pic>
        <p:nvPicPr>
          <p:cNvPr id="53252" name="Picture 7" descr="abbie hoffman.jpg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54775" y="3962400"/>
            <a:ext cx="2689225" cy="2895600"/>
          </a:xfrm>
        </p:spPr>
      </p:pic>
    </p:spTree>
    <p:extLst>
      <p:ext uri="{BB962C8B-B14F-4D97-AF65-F5344CB8AC3E}">
        <p14:creationId xmlns:p14="http://schemas.microsoft.com/office/powerpoint/2010/main" val="6161226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0" y="0"/>
            <a:ext cx="9144000" cy="914400"/>
          </a:xfrm>
        </p:spPr>
        <p:txBody>
          <a:bodyPr/>
          <a:lstStyle/>
          <a:p>
            <a:pPr eaLnBrk="1" hangingPunct="1">
              <a:defRPr/>
            </a:pPr>
            <a:r>
              <a:rPr lang="en-US">
                <a:latin typeface="Rockwell"/>
                <a:cs typeface="Rockwell"/>
              </a:rPr>
              <a:t>Music as Expression</a:t>
            </a:r>
            <a:endParaRPr lang="en-US" sz="4800">
              <a:latin typeface="Rockwell"/>
              <a:cs typeface="Rockwell"/>
            </a:endParaRPr>
          </a:p>
        </p:txBody>
      </p:sp>
      <p:sp>
        <p:nvSpPr>
          <p:cNvPr id="61443" name="Rectangle 3"/>
          <p:cNvSpPr>
            <a:spLocks noGrp="1" noRot="1" noChangeArrowheads="1"/>
          </p:cNvSpPr>
          <p:nvPr>
            <p:ph type="body" sz="half" idx="1"/>
          </p:nvPr>
        </p:nvSpPr>
        <p:spPr>
          <a:xfrm>
            <a:off x="0" y="914400"/>
            <a:ext cx="4876800" cy="5943600"/>
          </a:xfrm>
        </p:spPr>
        <p:txBody>
          <a:bodyPr/>
          <a:lstStyle/>
          <a:p>
            <a:pPr eaLnBrk="1" hangingPunct="1">
              <a:defRPr/>
            </a:pPr>
            <a:r>
              <a:rPr lang="en-US" sz="2400" dirty="0">
                <a:latin typeface="Rockwell"/>
                <a:cs typeface="Rockwell"/>
              </a:rPr>
              <a:t>Themes</a:t>
            </a:r>
          </a:p>
          <a:p>
            <a:pPr lvl="1" eaLnBrk="1" hangingPunct="1">
              <a:defRPr/>
            </a:pPr>
            <a:r>
              <a:rPr lang="en-US" sz="2000" dirty="0">
                <a:latin typeface="Rockwell"/>
                <a:cs typeface="Rockwell"/>
              </a:rPr>
              <a:t>Anti-Establishment</a:t>
            </a:r>
          </a:p>
          <a:p>
            <a:pPr lvl="1" eaLnBrk="1" hangingPunct="1">
              <a:defRPr/>
            </a:pPr>
            <a:r>
              <a:rPr lang="en-US" sz="2000" dirty="0">
                <a:latin typeface="Rockwell"/>
                <a:cs typeface="Rockwell"/>
                <a:hlinkClick r:id="rId2"/>
              </a:rPr>
              <a:t>Anti-war</a:t>
            </a:r>
            <a:endParaRPr lang="en-US" sz="2000" dirty="0">
              <a:latin typeface="Rockwell"/>
              <a:cs typeface="Rockwell"/>
            </a:endParaRPr>
          </a:p>
          <a:p>
            <a:pPr lvl="1" eaLnBrk="1" hangingPunct="1">
              <a:defRPr/>
            </a:pPr>
            <a:r>
              <a:rPr lang="en-US" sz="2000" dirty="0">
                <a:latin typeface="Rockwell"/>
                <a:cs typeface="Rockwell"/>
              </a:rPr>
              <a:t>Promotion of counterculture</a:t>
            </a:r>
          </a:p>
          <a:p>
            <a:pPr lvl="1" eaLnBrk="1" hangingPunct="1">
              <a:defRPr/>
            </a:pPr>
            <a:r>
              <a:rPr lang="en-US" sz="2000" dirty="0">
                <a:latin typeface="Rockwell"/>
                <a:cs typeface="Rockwell"/>
                <a:hlinkClick r:id="rId3"/>
              </a:rPr>
              <a:t>War - Edwin Starr</a:t>
            </a:r>
            <a:endParaRPr lang="en-US" sz="2000" dirty="0">
              <a:latin typeface="Rockwell"/>
              <a:cs typeface="Rockwell"/>
            </a:endParaRPr>
          </a:p>
          <a:p>
            <a:pPr eaLnBrk="1" hangingPunct="1">
              <a:defRPr/>
            </a:pPr>
            <a:r>
              <a:rPr lang="en-US" sz="2400" dirty="0">
                <a:latin typeface="Rockwell"/>
                <a:cs typeface="Rockwell"/>
              </a:rPr>
              <a:t>Artists</a:t>
            </a:r>
          </a:p>
          <a:p>
            <a:pPr lvl="1" eaLnBrk="1" hangingPunct="1">
              <a:defRPr/>
            </a:pPr>
            <a:r>
              <a:rPr lang="en-US" sz="2000" dirty="0">
                <a:latin typeface="Rockwell"/>
                <a:cs typeface="Rockwell"/>
                <a:hlinkClick r:id="rId4"/>
              </a:rPr>
              <a:t>Bob Dylan</a:t>
            </a:r>
            <a:endParaRPr lang="en-US" sz="2000" dirty="0">
              <a:latin typeface="Rockwell"/>
              <a:cs typeface="Rockwell"/>
            </a:endParaRPr>
          </a:p>
          <a:p>
            <a:pPr lvl="1" eaLnBrk="1" hangingPunct="1">
              <a:defRPr/>
            </a:pPr>
            <a:r>
              <a:rPr lang="en-US" sz="2000" dirty="0">
                <a:latin typeface="Rockwell"/>
                <a:cs typeface="Rockwell"/>
                <a:hlinkClick r:id="rId5"/>
              </a:rPr>
              <a:t>Jim Morrison</a:t>
            </a:r>
            <a:endParaRPr lang="en-US" sz="2000" dirty="0">
              <a:latin typeface="Rockwell"/>
              <a:cs typeface="Rockwell"/>
            </a:endParaRPr>
          </a:p>
          <a:p>
            <a:pPr lvl="1" eaLnBrk="1" hangingPunct="1">
              <a:defRPr/>
            </a:pPr>
            <a:r>
              <a:rPr lang="en-US" sz="2000" dirty="0">
                <a:latin typeface="Rockwell"/>
                <a:cs typeface="Rockwell"/>
                <a:hlinkClick r:id="rId6"/>
              </a:rPr>
              <a:t>Rolling Stones</a:t>
            </a:r>
            <a:endParaRPr lang="en-US" sz="2000" dirty="0">
              <a:latin typeface="Rockwell"/>
              <a:cs typeface="Rockwell"/>
            </a:endParaRPr>
          </a:p>
          <a:p>
            <a:pPr lvl="1" eaLnBrk="1" hangingPunct="1">
              <a:defRPr/>
            </a:pPr>
            <a:r>
              <a:rPr lang="en-US" sz="2000" dirty="0">
                <a:latin typeface="Rockwell"/>
                <a:cs typeface="Rockwell"/>
                <a:hlinkClick r:id="rId7"/>
              </a:rPr>
              <a:t>The Beatles</a:t>
            </a:r>
            <a:endParaRPr lang="en-US" sz="2000" dirty="0">
              <a:latin typeface="Rockwell"/>
              <a:cs typeface="Rockwell"/>
            </a:endParaRPr>
          </a:p>
          <a:p>
            <a:pPr lvl="1" eaLnBrk="1" hangingPunct="1">
              <a:defRPr/>
            </a:pPr>
            <a:r>
              <a:rPr lang="en-US" sz="2000" dirty="0">
                <a:latin typeface="Rockwell"/>
                <a:cs typeface="Rockwell"/>
              </a:rPr>
              <a:t>Joan Baez</a:t>
            </a:r>
          </a:p>
          <a:p>
            <a:pPr lvl="1" eaLnBrk="1" hangingPunct="1">
              <a:defRPr/>
            </a:pPr>
            <a:r>
              <a:rPr lang="en-US" sz="2000" dirty="0">
                <a:latin typeface="Rockwell"/>
                <a:cs typeface="Rockwell"/>
                <a:hlinkClick r:id="rId8"/>
              </a:rPr>
              <a:t>Jimi Hendrix</a:t>
            </a:r>
            <a:endParaRPr lang="en-US" sz="2000" dirty="0">
              <a:latin typeface="Rockwell"/>
              <a:cs typeface="Rockwell"/>
            </a:endParaRPr>
          </a:p>
          <a:p>
            <a:pPr eaLnBrk="1" hangingPunct="1">
              <a:defRPr/>
            </a:pPr>
            <a:r>
              <a:rPr lang="en-US" sz="2400" b="1" dirty="0">
                <a:latin typeface="Rockwell"/>
                <a:cs typeface="Rockwell"/>
              </a:rPr>
              <a:t>Woodstock (1969)</a:t>
            </a:r>
          </a:p>
          <a:p>
            <a:pPr lvl="1" eaLnBrk="1" hangingPunct="1">
              <a:defRPr/>
            </a:pPr>
            <a:r>
              <a:rPr lang="en-US" sz="2000" dirty="0">
                <a:latin typeface="Rockwell"/>
                <a:cs typeface="Rockwell"/>
              </a:rPr>
              <a:t>500,000 attend 3-day rock concert</a:t>
            </a:r>
          </a:p>
        </p:txBody>
      </p:sp>
      <p:pic>
        <p:nvPicPr>
          <p:cNvPr id="54275" name="Picture 5" descr="Woodstock_music_fe#1D92C32D.jpg                                000AA506Macintosh HD                   C3E30A56:"/>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a:xfrm>
            <a:off x="5010150" y="914400"/>
            <a:ext cx="4133850" cy="5943600"/>
          </a:xfrm>
        </p:spPr>
      </p:pic>
    </p:spTree>
    <p:extLst>
      <p:ext uri="{BB962C8B-B14F-4D97-AF65-F5344CB8AC3E}">
        <p14:creationId xmlns:p14="http://schemas.microsoft.com/office/powerpoint/2010/main" val="18310778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0" y="0"/>
            <a:ext cx="9144000" cy="990600"/>
          </a:xfrm>
        </p:spPr>
        <p:txBody>
          <a:bodyPr>
            <a:normAutofit fontScale="90000"/>
          </a:bodyPr>
          <a:lstStyle/>
          <a:p>
            <a:pPr eaLnBrk="1" hangingPunct="1">
              <a:defRPr/>
            </a:pPr>
            <a:r>
              <a:rPr lang="en-US" sz="3200">
                <a:latin typeface="Rockwell"/>
                <a:cs typeface="Rockwell"/>
              </a:rPr>
              <a:t>1968</a:t>
            </a:r>
            <a:br>
              <a:rPr lang="en-US" sz="3200">
                <a:latin typeface="Rockwell"/>
                <a:cs typeface="Rockwell"/>
              </a:rPr>
            </a:br>
            <a:r>
              <a:rPr lang="en-US" sz="3200">
                <a:latin typeface="Rockwell"/>
                <a:cs typeface="Rockwell"/>
              </a:rPr>
              <a:t>The Year of Rage</a:t>
            </a:r>
            <a:endParaRPr lang="en-US">
              <a:latin typeface="Rockwell"/>
              <a:cs typeface="Rockwell"/>
            </a:endParaRPr>
          </a:p>
        </p:txBody>
      </p:sp>
      <p:sp>
        <p:nvSpPr>
          <p:cNvPr id="63491" name="Rectangle 3"/>
          <p:cNvSpPr>
            <a:spLocks noGrp="1" noRot="1" noChangeArrowheads="1"/>
          </p:cNvSpPr>
          <p:nvPr>
            <p:ph type="body" sz="half" idx="1"/>
          </p:nvPr>
        </p:nvSpPr>
        <p:spPr>
          <a:xfrm>
            <a:off x="0" y="1219200"/>
            <a:ext cx="4876800" cy="5638800"/>
          </a:xfrm>
        </p:spPr>
        <p:txBody>
          <a:bodyPr>
            <a:normAutofit lnSpcReduction="10000"/>
          </a:bodyPr>
          <a:lstStyle/>
          <a:p>
            <a:pPr eaLnBrk="1" hangingPunct="1">
              <a:defRPr/>
            </a:pPr>
            <a:r>
              <a:rPr lang="en-US" sz="2400" dirty="0">
                <a:latin typeface="Rockwell"/>
                <a:cs typeface="Rockwell"/>
              </a:rPr>
              <a:t>Tet Offensive (Jan. 30)</a:t>
            </a:r>
          </a:p>
          <a:p>
            <a:pPr eaLnBrk="1" hangingPunct="1">
              <a:defRPr/>
            </a:pPr>
            <a:r>
              <a:rPr lang="en-US" sz="2400" dirty="0">
                <a:latin typeface="Rockwell"/>
                <a:cs typeface="Rockwell"/>
              </a:rPr>
              <a:t>Nguyen Van </a:t>
            </a:r>
            <a:r>
              <a:rPr lang="en-US" sz="2400" dirty="0" err="1">
                <a:latin typeface="Rockwell"/>
                <a:cs typeface="Rockwell"/>
              </a:rPr>
              <a:t>Lem</a:t>
            </a:r>
            <a:r>
              <a:rPr lang="en-US" sz="2400" dirty="0">
                <a:latin typeface="Rockwell"/>
                <a:cs typeface="Rockwell"/>
              </a:rPr>
              <a:t> Assassinated (Feb. 1)</a:t>
            </a:r>
          </a:p>
          <a:p>
            <a:pPr eaLnBrk="1" hangingPunct="1">
              <a:defRPr/>
            </a:pPr>
            <a:r>
              <a:rPr lang="en-US" sz="2400" dirty="0">
                <a:latin typeface="Rockwell"/>
                <a:cs typeface="Rockwell"/>
              </a:rPr>
              <a:t>My Lai Massacre (Mar. 16)</a:t>
            </a:r>
          </a:p>
          <a:p>
            <a:pPr eaLnBrk="1" hangingPunct="1">
              <a:defRPr/>
            </a:pPr>
            <a:r>
              <a:rPr lang="en-US" sz="2400" dirty="0">
                <a:latin typeface="Rockwell"/>
                <a:cs typeface="Rockwell"/>
              </a:rPr>
              <a:t>LBJ Withdraws (Mar. 31)</a:t>
            </a:r>
          </a:p>
          <a:p>
            <a:pPr eaLnBrk="1" hangingPunct="1">
              <a:defRPr/>
            </a:pPr>
            <a:r>
              <a:rPr lang="en-US" sz="2400" dirty="0">
                <a:latin typeface="Rockwell"/>
                <a:cs typeface="Rockwell"/>
              </a:rPr>
              <a:t>MLK Assassination (Apr. 4)</a:t>
            </a:r>
          </a:p>
          <a:p>
            <a:pPr eaLnBrk="1" hangingPunct="1">
              <a:defRPr/>
            </a:pPr>
            <a:r>
              <a:rPr lang="en-US" sz="2400" dirty="0">
                <a:latin typeface="Rockwell"/>
                <a:cs typeface="Rockwell"/>
              </a:rPr>
              <a:t>Columbia University Protests (Apr. 23-30)</a:t>
            </a:r>
          </a:p>
          <a:p>
            <a:pPr eaLnBrk="1" hangingPunct="1">
              <a:defRPr/>
            </a:pPr>
            <a:r>
              <a:rPr lang="en-US" sz="2400" dirty="0">
                <a:latin typeface="Rockwell"/>
                <a:cs typeface="Rockwell"/>
              </a:rPr>
              <a:t>Robert Kennedy Assassination (June 5)</a:t>
            </a:r>
          </a:p>
          <a:p>
            <a:pPr eaLnBrk="1" hangingPunct="1">
              <a:defRPr/>
            </a:pPr>
            <a:r>
              <a:rPr lang="en-US" sz="2400" dirty="0">
                <a:latin typeface="Rockwell"/>
                <a:cs typeface="Rockwell"/>
              </a:rPr>
              <a:t>Democratic National Convention Riots (Aug. 22-30)</a:t>
            </a:r>
          </a:p>
          <a:p>
            <a:pPr eaLnBrk="1" hangingPunct="1">
              <a:defRPr/>
            </a:pPr>
            <a:r>
              <a:rPr lang="en-US" sz="2400" dirty="0">
                <a:latin typeface="Rockwell"/>
                <a:cs typeface="Rockwell"/>
              </a:rPr>
              <a:t>Nixon wins election (Nov. 5)</a:t>
            </a:r>
          </a:p>
        </p:txBody>
      </p:sp>
      <p:pic>
        <p:nvPicPr>
          <p:cNvPr id="56323" name="Picture 6" descr="mlk-jesse-jackson.jpg                                          000A84C2Macintosh HD                   C5A9507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1293813"/>
            <a:ext cx="3733800" cy="2771775"/>
          </a:xfrm>
        </p:spPr>
      </p:pic>
      <p:pic>
        <p:nvPicPr>
          <p:cNvPr id="56324" name="Picture 7" descr=" fe2-1.jpg                                                      000A84C2Macintosh HD                   C5A9507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4170363"/>
            <a:ext cx="4038600" cy="2687637"/>
          </a:xfrm>
        </p:spPr>
      </p:pic>
    </p:spTree>
    <p:extLst>
      <p:ext uri="{BB962C8B-B14F-4D97-AF65-F5344CB8AC3E}">
        <p14:creationId xmlns:p14="http://schemas.microsoft.com/office/powerpoint/2010/main" val="6705264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33400" y="381000"/>
            <a:ext cx="8001000" cy="609600"/>
          </a:xfrm>
        </p:spPr>
        <p:txBody>
          <a:bodyPr>
            <a:normAutofit fontScale="90000"/>
          </a:bodyPr>
          <a:lstStyle/>
          <a:p>
            <a:pPr eaLnBrk="1" hangingPunct="1"/>
            <a:r>
              <a:rPr lang="en-US" sz="4400" b="0">
                <a:latin typeface="Rockwell"/>
                <a:cs typeface="Rockwell"/>
              </a:rPr>
              <a:t>Republican “Southern Strategy”</a:t>
            </a:r>
          </a:p>
        </p:txBody>
      </p:sp>
      <p:sp>
        <p:nvSpPr>
          <p:cNvPr id="41986" name="Rectangle 9"/>
          <p:cNvSpPr txBox="1">
            <a:spLocks noChangeArrowheads="1"/>
          </p:cNvSpPr>
          <p:nvPr/>
        </p:nvSpPr>
        <p:spPr bwMode="auto">
          <a:xfrm>
            <a:off x="0" y="1143000"/>
            <a:ext cx="2971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40000"/>
              </a:spcBef>
              <a:buClr>
                <a:srgbClr val="000000"/>
              </a:buClr>
              <a:buFontTx/>
              <a:buChar char="•"/>
            </a:pPr>
            <a:r>
              <a:rPr lang="ja-JP" altLang="en-US" dirty="0">
                <a:latin typeface="Rockwell"/>
                <a:cs typeface="Rockwell"/>
              </a:rPr>
              <a:t>“</a:t>
            </a:r>
            <a:r>
              <a:rPr lang="en-US" altLang="ja-JP" dirty="0">
                <a:latin typeface="Rockwell"/>
                <a:cs typeface="Rockwell"/>
              </a:rPr>
              <a:t>State</a:t>
            </a:r>
            <a:r>
              <a:rPr lang="ja-JP" altLang="en-US" dirty="0">
                <a:latin typeface="Rockwell"/>
                <a:cs typeface="Rockwell"/>
              </a:rPr>
              <a:t>’</a:t>
            </a:r>
            <a:r>
              <a:rPr lang="en-US" altLang="ja-JP" dirty="0">
                <a:latin typeface="Rockwell"/>
                <a:cs typeface="Rockwell"/>
              </a:rPr>
              <a:t>s rights</a:t>
            </a:r>
            <a:r>
              <a:rPr lang="ja-JP" altLang="en-US" dirty="0">
                <a:latin typeface="Rockwell"/>
                <a:cs typeface="Rockwell"/>
              </a:rPr>
              <a:t>”</a:t>
            </a:r>
            <a:r>
              <a:rPr lang="en-US" altLang="ja-JP" dirty="0">
                <a:latin typeface="Rockwell"/>
                <a:cs typeface="Rockwell"/>
              </a:rPr>
              <a:t>…</a:t>
            </a:r>
          </a:p>
          <a:p>
            <a:pPr eaLnBrk="1" hangingPunct="1">
              <a:spcBef>
                <a:spcPct val="40000"/>
              </a:spcBef>
              <a:buClr>
                <a:srgbClr val="000000"/>
              </a:buClr>
              <a:buFontTx/>
              <a:buChar char="•"/>
            </a:pPr>
            <a:r>
              <a:rPr lang="en-US" dirty="0">
                <a:latin typeface="Rockwell"/>
                <a:cs typeface="Rockwell"/>
              </a:rPr>
              <a:t>Split working-class whites away from blacks</a:t>
            </a:r>
          </a:p>
          <a:p>
            <a:pPr eaLnBrk="1" hangingPunct="1">
              <a:spcBef>
                <a:spcPct val="40000"/>
              </a:spcBef>
              <a:buClr>
                <a:srgbClr val="000000"/>
              </a:buClr>
              <a:buFontTx/>
              <a:buChar char="•"/>
            </a:pPr>
            <a:r>
              <a:rPr lang="en-US" dirty="0">
                <a:latin typeface="Rockwell"/>
                <a:cs typeface="Rockwell"/>
              </a:rPr>
              <a:t>New </a:t>
            </a:r>
            <a:r>
              <a:rPr lang="ja-JP" altLang="en-US" dirty="0">
                <a:latin typeface="Rockwell"/>
                <a:cs typeface="Rockwell"/>
              </a:rPr>
              <a:t>“</a:t>
            </a:r>
            <a:r>
              <a:rPr lang="en-US" altLang="ja-JP" dirty="0">
                <a:latin typeface="Rockwell"/>
                <a:cs typeface="Rockwell"/>
              </a:rPr>
              <a:t>Solid South</a:t>
            </a:r>
            <a:r>
              <a:rPr lang="ja-JP" altLang="en-US" dirty="0">
                <a:latin typeface="Rockwell"/>
                <a:cs typeface="Rockwell"/>
              </a:rPr>
              <a:t>”</a:t>
            </a:r>
            <a:r>
              <a:rPr lang="en-US" altLang="ja-JP" dirty="0">
                <a:latin typeface="Rockwell"/>
                <a:cs typeface="Rockwell"/>
              </a:rPr>
              <a:t> is Republican</a:t>
            </a:r>
            <a:endParaRPr lang="en-US" dirty="0">
              <a:latin typeface="Rockwell"/>
              <a:cs typeface="Rockwell"/>
            </a:endParaRPr>
          </a:p>
        </p:txBody>
      </p:sp>
      <p:pic>
        <p:nvPicPr>
          <p:cNvPr id="41987" name="Picture 2" descr="http://3.bp.blogspot.com/-F9xY8WvEx8o/TmwKL2linVI/AAAAAAAAAFQ/GT__yQxq6ss/s1600/birthers-forgot-rac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25" y="1813364"/>
            <a:ext cx="59594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23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0" y="0"/>
            <a:ext cx="9144000" cy="685800"/>
          </a:xfrm>
        </p:spPr>
        <p:txBody>
          <a:bodyPr>
            <a:normAutofit fontScale="90000"/>
          </a:bodyPr>
          <a:lstStyle/>
          <a:p>
            <a:pPr eaLnBrk="1" hangingPunct="1">
              <a:defRPr/>
            </a:pPr>
            <a:r>
              <a:rPr lang="en-US" dirty="0">
                <a:latin typeface="Rockwell"/>
                <a:cs typeface="Rockwell"/>
              </a:rPr>
              <a:t>Election of 1968</a:t>
            </a:r>
          </a:p>
        </p:txBody>
      </p:sp>
      <p:sp>
        <p:nvSpPr>
          <p:cNvPr id="57346" name="Rectangle 4"/>
          <p:cNvSpPr>
            <a:spLocks noGrp="1" noRot="1" noChangeArrowheads="1"/>
          </p:cNvSpPr>
          <p:nvPr>
            <p:ph type="body" sz="half" idx="4294967295"/>
          </p:nvPr>
        </p:nvSpPr>
        <p:spPr>
          <a:xfrm>
            <a:off x="0" y="685800"/>
            <a:ext cx="30480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effectLst/>
                <a:latin typeface="Rockwell"/>
                <a:cs typeface="Rockwell"/>
              </a:rPr>
              <a:t>Richard Nixon (R)</a:t>
            </a:r>
          </a:p>
          <a:p>
            <a:pPr lvl="1"/>
            <a:r>
              <a:rPr lang="en-US" sz="1600">
                <a:effectLst/>
                <a:latin typeface="Rockwell"/>
                <a:cs typeface="Rockwell"/>
              </a:rPr>
              <a:t>Law and Order</a:t>
            </a:r>
          </a:p>
          <a:p>
            <a:pPr lvl="1"/>
            <a:r>
              <a:rPr lang="en-US" sz="1600">
                <a:effectLst/>
                <a:latin typeface="Rockwell"/>
                <a:cs typeface="Rockwell"/>
              </a:rPr>
              <a:t>Southern Strategy</a:t>
            </a:r>
          </a:p>
          <a:p>
            <a:r>
              <a:rPr lang="en-US" sz="1800">
                <a:effectLst/>
                <a:latin typeface="Rockwell"/>
                <a:cs typeface="Rockwell"/>
              </a:rPr>
              <a:t>Hubert Humphrey (D)</a:t>
            </a:r>
          </a:p>
          <a:p>
            <a:pPr lvl="1"/>
            <a:r>
              <a:rPr lang="en-US" sz="1600">
                <a:effectLst/>
                <a:latin typeface="Rockwell"/>
                <a:cs typeface="Rockwell"/>
              </a:rPr>
              <a:t>National Convention Riots in Chicago</a:t>
            </a:r>
          </a:p>
          <a:p>
            <a:r>
              <a:rPr lang="en-US" sz="1800">
                <a:effectLst/>
                <a:latin typeface="Rockwell"/>
                <a:cs typeface="Rockwell"/>
              </a:rPr>
              <a:t>George Wallace</a:t>
            </a:r>
          </a:p>
          <a:p>
            <a:pPr lvl="1"/>
            <a:r>
              <a:rPr lang="en-US" sz="1600">
                <a:effectLst/>
                <a:latin typeface="Rockwell"/>
                <a:cs typeface="Rockwell"/>
              </a:rPr>
              <a:t>American Independent Party</a:t>
            </a:r>
          </a:p>
        </p:txBody>
      </p:sp>
      <p:pic>
        <p:nvPicPr>
          <p:cNvPr id="57347" name="Picture 6" descr="USAPElect1968.gif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971800" y="685800"/>
            <a:ext cx="6172200" cy="6172200"/>
          </a:xfrm>
        </p:spPr>
      </p:pic>
      <p:pic>
        <p:nvPicPr>
          <p:cNvPr id="573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63925"/>
            <a:ext cx="29718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6097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905000" y="381000"/>
            <a:ext cx="5562600" cy="762000"/>
          </a:xfrm>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b="1" dirty="0">
                <a:solidFill>
                  <a:srgbClr val="FFFFFF"/>
                </a:solidFill>
                <a:latin typeface="Rockwell"/>
                <a:cs typeface="Rockwell"/>
              </a:rPr>
              <a:t>Nixon on Vietnam</a:t>
            </a:r>
          </a:p>
        </p:txBody>
      </p:sp>
      <p:sp>
        <p:nvSpPr>
          <p:cNvPr id="37891" name="Rectangle 3"/>
          <p:cNvSpPr>
            <a:spLocks noGrp="1" noChangeArrowheads="1"/>
          </p:cNvSpPr>
          <p:nvPr>
            <p:ph type="body" sz="half" idx="1"/>
          </p:nvPr>
        </p:nvSpPr>
        <p:spPr bwMode="auto">
          <a:xfrm>
            <a:off x="381000" y="1524000"/>
            <a:ext cx="7543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a:lnSpc>
                <a:spcPct val="80000"/>
              </a:lnSpc>
              <a:buClr>
                <a:schemeClr val="accent1"/>
              </a:buClr>
            </a:pPr>
            <a:r>
              <a:rPr lang="en-US" sz="3000" dirty="0">
                <a:solidFill>
                  <a:srgbClr val="FFFFFF"/>
                </a:solidFill>
                <a:latin typeface="Rockwell"/>
                <a:cs typeface="Rockwell"/>
              </a:rPr>
              <a:t>Nixon</a:t>
            </a:r>
            <a:r>
              <a:rPr lang="ja-JP" altLang="en-US" sz="3000" dirty="0">
                <a:solidFill>
                  <a:srgbClr val="FFFFFF"/>
                </a:solidFill>
                <a:latin typeface="Rockwell"/>
                <a:cs typeface="Rockwell"/>
              </a:rPr>
              <a:t>’</a:t>
            </a:r>
            <a:r>
              <a:rPr lang="en-US" sz="3000" dirty="0">
                <a:solidFill>
                  <a:srgbClr val="FFFFFF"/>
                </a:solidFill>
                <a:latin typeface="Rockwell"/>
                <a:cs typeface="Rockwell"/>
              </a:rPr>
              <a:t>s 1968 Campaign promised an end to the war: </a:t>
            </a:r>
            <a:r>
              <a:rPr lang="en-US" sz="3000" i="1" dirty="0">
                <a:solidFill>
                  <a:srgbClr val="FFFFFF"/>
                </a:solidFill>
                <a:latin typeface="Rockwell"/>
                <a:cs typeface="Rockwell"/>
              </a:rPr>
              <a:t>Peace with Honor</a:t>
            </a:r>
            <a:endParaRPr lang="en-US" sz="3000" dirty="0">
              <a:solidFill>
                <a:srgbClr val="FFFFFF"/>
              </a:solidFill>
              <a:latin typeface="Rockwell"/>
              <a:cs typeface="Rockwell"/>
            </a:endParaRPr>
          </a:p>
          <a:p>
            <a:pPr marL="1087438" lvl="1" indent="-457200">
              <a:lnSpc>
                <a:spcPct val="80000"/>
              </a:lnSpc>
              <a:buClr>
                <a:srgbClr val="0033CC"/>
              </a:buClr>
              <a:buSzPct val="60000"/>
            </a:pPr>
            <a:r>
              <a:rPr lang="en-US" sz="3000" dirty="0">
                <a:solidFill>
                  <a:srgbClr val="FFFFFF"/>
                </a:solidFill>
                <a:latin typeface="Rockwell"/>
                <a:cs typeface="Rockwell"/>
              </a:rPr>
              <a:t>Appealed to the great </a:t>
            </a:r>
            <a:br>
              <a:rPr lang="en-US" sz="3000" dirty="0">
                <a:solidFill>
                  <a:srgbClr val="FFFFFF"/>
                </a:solidFill>
                <a:latin typeface="Rockwell"/>
                <a:cs typeface="Rockwell"/>
              </a:rPr>
            </a:br>
            <a:r>
              <a:rPr lang="ja-JP" altLang="en-US" sz="3000" dirty="0">
                <a:solidFill>
                  <a:srgbClr val="FFFFFF"/>
                </a:solidFill>
                <a:latin typeface="Rockwell"/>
                <a:cs typeface="Rockwell"/>
              </a:rPr>
              <a:t>“</a:t>
            </a:r>
            <a:r>
              <a:rPr lang="en-US" sz="3000" dirty="0">
                <a:solidFill>
                  <a:srgbClr val="FFFFFF"/>
                </a:solidFill>
                <a:latin typeface="Rockwell"/>
                <a:cs typeface="Rockwell"/>
              </a:rPr>
              <a:t>Silent Majority</a:t>
            </a:r>
            <a:r>
              <a:rPr lang="ja-JP" altLang="en-US" sz="3000" dirty="0">
                <a:solidFill>
                  <a:srgbClr val="FFFFFF"/>
                </a:solidFill>
                <a:latin typeface="Rockwell"/>
                <a:cs typeface="Rockwell"/>
              </a:rPr>
              <a:t>”</a:t>
            </a:r>
            <a:endParaRPr lang="en-US" sz="3000" dirty="0">
              <a:solidFill>
                <a:srgbClr val="FFFFFF"/>
              </a:solidFill>
              <a:latin typeface="Rockwell"/>
              <a:cs typeface="Rockwell"/>
            </a:endParaRPr>
          </a:p>
          <a:p>
            <a:pPr>
              <a:lnSpc>
                <a:spcPct val="80000"/>
              </a:lnSpc>
              <a:buClr>
                <a:schemeClr val="accent1"/>
              </a:buClr>
            </a:pPr>
            <a:r>
              <a:rPr lang="en-US" sz="3000" dirty="0" err="1">
                <a:solidFill>
                  <a:srgbClr val="FFFFFF"/>
                </a:solidFill>
                <a:latin typeface="Rockwell"/>
                <a:cs typeface="Rockwell"/>
              </a:rPr>
              <a:t>Vietnamization</a:t>
            </a:r>
            <a:endParaRPr lang="en-US" sz="3000" dirty="0">
              <a:solidFill>
                <a:srgbClr val="FFFFFF"/>
              </a:solidFill>
              <a:latin typeface="Rockwell"/>
              <a:cs typeface="Rockwell"/>
            </a:endParaRPr>
          </a:p>
          <a:p>
            <a:pPr>
              <a:lnSpc>
                <a:spcPct val="80000"/>
              </a:lnSpc>
              <a:buClr>
                <a:schemeClr val="accent1"/>
              </a:buClr>
            </a:pPr>
            <a:r>
              <a:rPr lang="en-US" sz="3000" dirty="0">
                <a:solidFill>
                  <a:srgbClr val="FFFFFF"/>
                </a:solidFill>
                <a:latin typeface="Rockwell"/>
                <a:cs typeface="Rockwell"/>
              </a:rPr>
              <a:t>Expansion of the </a:t>
            </a:r>
            <a:br>
              <a:rPr lang="en-US" sz="3000" dirty="0">
                <a:solidFill>
                  <a:srgbClr val="FFFFFF"/>
                </a:solidFill>
                <a:latin typeface="Rockwell"/>
                <a:cs typeface="Rockwell"/>
              </a:rPr>
            </a:br>
            <a:r>
              <a:rPr lang="en-US" sz="3000" dirty="0">
                <a:solidFill>
                  <a:srgbClr val="FFFFFF"/>
                </a:solidFill>
                <a:latin typeface="Rockwell"/>
                <a:cs typeface="Rockwell"/>
              </a:rPr>
              <a:t>conflict </a:t>
            </a:r>
            <a:r>
              <a:rPr lang="en-US" sz="3000" dirty="0">
                <a:solidFill>
                  <a:srgbClr val="FFFFFF"/>
                </a:solidFill>
                <a:latin typeface="Rockwell"/>
                <a:cs typeface="Rockwell"/>
                <a:sym typeface="Wingdings" charset="0"/>
              </a:rPr>
              <a:t></a:t>
            </a:r>
            <a:r>
              <a:rPr lang="en-US" sz="3000" dirty="0">
                <a:solidFill>
                  <a:srgbClr val="FFFFFF"/>
                </a:solidFill>
                <a:latin typeface="Rockwell"/>
                <a:cs typeface="Rockwell"/>
              </a:rPr>
              <a:t> The </a:t>
            </a:r>
            <a:r>
              <a:rPr lang="ja-JP" altLang="en-US" sz="3000" dirty="0">
                <a:solidFill>
                  <a:srgbClr val="FFFFFF"/>
                </a:solidFill>
                <a:latin typeface="Rockwell"/>
                <a:cs typeface="Rockwell"/>
              </a:rPr>
              <a:t>“</a:t>
            </a:r>
            <a:r>
              <a:rPr lang="en-US" sz="3000" dirty="0">
                <a:solidFill>
                  <a:srgbClr val="FFFFFF"/>
                </a:solidFill>
                <a:latin typeface="Rockwell"/>
                <a:cs typeface="Rockwell"/>
              </a:rPr>
              <a:t>Secret War</a:t>
            </a:r>
            <a:r>
              <a:rPr lang="ja-JP" altLang="en-US" sz="3000" dirty="0">
                <a:solidFill>
                  <a:srgbClr val="FFFFFF"/>
                </a:solidFill>
                <a:latin typeface="Rockwell"/>
                <a:cs typeface="Rockwell"/>
              </a:rPr>
              <a:t>”</a:t>
            </a:r>
            <a:endParaRPr lang="en-US" sz="3000" dirty="0">
              <a:solidFill>
                <a:srgbClr val="FFFFFF"/>
              </a:solidFill>
              <a:latin typeface="Rockwell"/>
              <a:cs typeface="Rockwell"/>
            </a:endParaRPr>
          </a:p>
          <a:p>
            <a:pPr marL="1087438" lvl="1" indent="-457200">
              <a:lnSpc>
                <a:spcPct val="80000"/>
              </a:lnSpc>
              <a:buClr>
                <a:srgbClr val="0033CC"/>
              </a:buClr>
              <a:buSzPct val="60000"/>
            </a:pPr>
            <a:r>
              <a:rPr lang="en-US" sz="3000" dirty="0">
                <a:solidFill>
                  <a:srgbClr val="FFFFFF"/>
                </a:solidFill>
                <a:latin typeface="Rockwell"/>
                <a:cs typeface="Rockwell"/>
              </a:rPr>
              <a:t>Cambodia</a:t>
            </a:r>
          </a:p>
          <a:p>
            <a:pPr marL="1087438" lvl="1" indent="-457200">
              <a:lnSpc>
                <a:spcPct val="80000"/>
              </a:lnSpc>
              <a:buClr>
                <a:srgbClr val="0033CC"/>
              </a:buClr>
              <a:buSzPct val="60000"/>
            </a:pPr>
            <a:r>
              <a:rPr lang="en-US" sz="3000" dirty="0">
                <a:solidFill>
                  <a:srgbClr val="FFFFFF"/>
                </a:solidFill>
                <a:latin typeface="Rockwell"/>
                <a:cs typeface="Rockwell"/>
              </a:rPr>
              <a:t>Laos</a:t>
            </a:r>
          </a:p>
          <a:p>
            <a:pPr>
              <a:lnSpc>
                <a:spcPct val="80000"/>
              </a:lnSpc>
              <a:buClr>
                <a:schemeClr val="accent1"/>
              </a:buClr>
            </a:pPr>
            <a:r>
              <a:rPr lang="en-US" sz="3000" dirty="0">
                <a:solidFill>
                  <a:srgbClr val="FFFFFF"/>
                </a:solidFill>
                <a:latin typeface="Rockwell"/>
                <a:cs typeface="Rockwell"/>
              </a:rPr>
              <a:t>Agent Orange</a:t>
            </a:r>
            <a:br>
              <a:rPr lang="en-US" sz="3000" dirty="0">
                <a:solidFill>
                  <a:srgbClr val="FFFFFF"/>
                </a:solidFill>
                <a:latin typeface="Rockwell"/>
                <a:cs typeface="Rockwell"/>
              </a:rPr>
            </a:br>
            <a:r>
              <a:rPr lang="en-US" sz="3000" dirty="0">
                <a:solidFill>
                  <a:srgbClr val="FFFFFF"/>
                </a:solidFill>
                <a:latin typeface="Rockwell"/>
                <a:cs typeface="Rockwell"/>
              </a:rPr>
              <a:t>(chemical defoliant)</a:t>
            </a:r>
          </a:p>
        </p:txBody>
      </p:sp>
      <p:pic>
        <p:nvPicPr>
          <p:cNvPr id="37897" name="Picture 9" descr="1968_nixon_pin_02"/>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6553200" y="2438400"/>
            <a:ext cx="1363663" cy="151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9" name="Picture 11" descr="Defoilant"/>
          <p:cNvPicPr>
            <a:picLocks noChangeAspect="1" noChangeArrowheads="1"/>
          </p:cNvPicPr>
          <p:nvPr/>
        </p:nvPicPr>
        <p:blipFill>
          <a:blip r:embed="rId4">
            <a:lum bright="6000" contrast="6000"/>
            <a:extLst>
              <a:ext uri="{28A0092B-C50C-407E-A947-70E740481C1C}">
                <a14:useLocalDpi xmlns:a14="http://schemas.microsoft.com/office/drawing/2010/main"/>
              </a:ext>
            </a:extLst>
          </a:blip>
          <a:srcRect/>
          <a:stretch>
            <a:fillRect/>
          </a:stretch>
        </p:blipFill>
        <p:spPr bwMode="auto">
          <a:xfrm>
            <a:off x="6819900" y="5089525"/>
            <a:ext cx="2209800" cy="1768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60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fade">
                                      <p:cBhvr>
                                        <p:cTn id="11" dur="500"/>
                                        <p:tgtEl>
                                          <p:spTgt spid="378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7891">
                                            <p:txEl>
                                              <p:pRg st="1" end="1"/>
                                            </p:txEl>
                                          </p:spTgt>
                                        </p:tgtEl>
                                        <p:attrNameLst>
                                          <p:attrName>style.visibility</p:attrName>
                                        </p:attrNameLst>
                                      </p:cBhvr>
                                      <p:to>
                                        <p:strVal val="visible"/>
                                      </p:to>
                                    </p:set>
                                    <p:animEffect transition="in" filter="fade">
                                      <p:cBhvr>
                                        <p:cTn id="16" dur="500"/>
                                        <p:tgtEl>
                                          <p:spTgt spid="37891">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fade">
                                      <p:cBhvr>
                                        <p:cTn id="19" dur="2000"/>
                                        <p:tgtEl>
                                          <p:spTgt spid="378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Effect transition="in" filter="fade">
                                      <p:cBhvr>
                                        <p:cTn id="24" dur="500"/>
                                        <p:tgtEl>
                                          <p:spTgt spid="378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7891">
                                            <p:txEl>
                                              <p:pRg st="3" end="3"/>
                                            </p:txEl>
                                          </p:spTgt>
                                        </p:tgtEl>
                                        <p:attrNameLst>
                                          <p:attrName>style.visibility</p:attrName>
                                        </p:attrNameLst>
                                      </p:cBhvr>
                                      <p:to>
                                        <p:strVal val="visible"/>
                                      </p:to>
                                    </p:set>
                                    <p:animEffect transition="in" filter="fade">
                                      <p:cBhvr>
                                        <p:cTn id="29" dur="500"/>
                                        <p:tgtEl>
                                          <p:spTgt spid="3789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7891">
                                            <p:txEl>
                                              <p:pRg st="4" end="4"/>
                                            </p:txEl>
                                          </p:spTgt>
                                        </p:tgtEl>
                                        <p:attrNameLst>
                                          <p:attrName>style.visibility</p:attrName>
                                        </p:attrNameLst>
                                      </p:cBhvr>
                                      <p:to>
                                        <p:strVal val="visible"/>
                                      </p:to>
                                    </p:set>
                                    <p:animEffect transition="in" filter="fade">
                                      <p:cBhvr>
                                        <p:cTn id="34" dur="500"/>
                                        <p:tgtEl>
                                          <p:spTgt spid="3789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7891">
                                            <p:txEl>
                                              <p:pRg st="5" end="5"/>
                                            </p:txEl>
                                          </p:spTgt>
                                        </p:tgtEl>
                                        <p:attrNameLst>
                                          <p:attrName>style.visibility</p:attrName>
                                        </p:attrNameLst>
                                      </p:cBhvr>
                                      <p:to>
                                        <p:strVal val="visible"/>
                                      </p:to>
                                    </p:set>
                                    <p:animEffect transition="in" filter="fade">
                                      <p:cBhvr>
                                        <p:cTn id="39" dur="500"/>
                                        <p:tgtEl>
                                          <p:spTgt spid="3789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7891">
                                            <p:txEl>
                                              <p:pRg st="6" end="6"/>
                                            </p:txEl>
                                          </p:spTgt>
                                        </p:tgtEl>
                                        <p:attrNameLst>
                                          <p:attrName>style.visibility</p:attrName>
                                        </p:attrNameLst>
                                      </p:cBhvr>
                                      <p:to>
                                        <p:strVal val="visible"/>
                                      </p:to>
                                    </p:set>
                                    <p:animEffect transition="in" filter="fade">
                                      <p:cBhvr>
                                        <p:cTn id="44" dur="500"/>
                                        <p:tgtEl>
                                          <p:spTgt spid="37891">
                                            <p:txEl>
                                              <p:pRg st="6" end="6"/>
                                            </p:txEl>
                                          </p:spTgt>
                                        </p:tgtEl>
                                      </p:cBhvr>
                                    </p:animEffect>
                                  </p:childTnLst>
                                </p:cTn>
                              </p:par>
                              <p:par>
                                <p:cTn id="45" presetID="1" presetClass="entr" presetSubtype="0" fill="hold" nodeType="withEffect">
                                  <p:stCondLst>
                                    <p:cond delay="0"/>
                                  </p:stCondLst>
                                  <p:childTnLst>
                                    <p:set>
                                      <p:cBhvr>
                                        <p:cTn id="46" dur="1" fill="hold">
                                          <p:stCondLst>
                                            <p:cond delay="0"/>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20750"/>
          </a:xfrm>
        </p:spPr>
        <p:txBody>
          <a:bodyPr/>
          <a:lstStyle/>
          <a:p>
            <a:r>
              <a:rPr lang="en-US" dirty="0" smtClean="0"/>
              <a:t>Outline</a:t>
            </a:r>
            <a:endParaRPr lang="en-US" dirty="0"/>
          </a:p>
        </p:txBody>
      </p:sp>
      <p:sp>
        <p:nvSpPr>
          <p:cNvPr id="3" name="Content Placeholder 2"/>
          <p:cNvSpPr>
            <a:spLocks noGrp="1"/>
          </p:cNvSpPr>
          <p:nvPr>
            <p:ph idx="1"/>
          </p:nvPr>
        </p:nvSpPr>
        <p:spPr>
          <a:xfrm>
            <a:off x="457200" y="1301750"/>
            <a:ext cx="8229600" cy="5556250"/>
          </a:xfrm>
        </p:spPr>
        <p:txBody>
          <a:bodyPr>
            <a:normAutofit lnSpcReduction="10000"/>
          </a:bodyPr>
          <a:lstStyle/>
          <a:p>
            <a:r>
              <a:rPr lang="en-US" dirty="0" smtClean="0"/>
              <a:t>Kennedy’s Foreign Policy</a:t>
            </a:r>
          </a:p>
          <a:p>
            <a:r>
              <a:rPr lang="en-US" dirty="0" smtClean="0"/>
              <a:t>Vietnam Pre-US Involvement</a:t>
            </a:r>
          </a:p>
          <a:p>
            <a:r>
              <a:rPr lang="en-US" dirty="0" smtClean="0"/>
              <a:t>Why Fight? The ‘Sides’ of Vietnam</a:t>
            </a:r>
          </a:p>
          <a:p>
            <a:r>
              <a:rPr lang="en-US" dirty="0" smtClean="0"/>
              <a:t>Johnson’s Vietnam-The Gulf of Tonkin Resolution</a:t>
            </a:r>
          </a:p>
          <a:p>
            <a:r>
              <a:rPr lang="en-US" dirty="0" smtClean="0"/>
              <a:t>The War-Conquest vs. Attrition</a:t>
            </a:r>
          </a:p>
          <a:p>
            <a:r>
              <a:rPr lang="en-US" dirty="0" smtClean="0"/>
              <a:t>The Tet Offensive &amp; My Lai Massacre</a:t>
            </a:r>
          </a:p>
          <a:p>
            <a:r>
              <a:rPr lang="en-US" dirty="0" smtClean="0"/>
              <a:t>The Growing Protest Movement</a:t>
            </a:r>
          </a:p>
          <a:p>
            <a:pPr lvl="1"/>
            <a:r>
              <a:rPr lang="en-US" dirty="0" smtClean="0"/>
              <a:t>Counterculture 60s</a:t>
            </a:r>
          </a:p>
          <a:p>
            <a:r>
              <a:rPr lang="en-US" dirty="0" smtClean="0"/>
              <a:t>Nixon’s Vietnam</a:t>
            </a:r>
          </a:p>
          <a:p>
            <a:endParaRPr lang="en-US" dirty="0" smtClean="0"/>
          </a:p>
        </p:txBody>
      </p:sp>
    </p:spTree>
    <p:extLst>
      <p:ext uri="{BB962C8B-B14F-4D97-AF65-F5344CB8AC3E}">
        <p14:creationId xmlns:p14="http://schemas.microsoft.com/office/powerpoint/2010/main" val="40154980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6776"/>
          </a:xfrm>
        </p:spPr>
        <p:txBody>
          <a:bodyPr>
            <a:normAutofit fontScale="90000"/>
          </a:bodyPr>
          <a:lstStyle/>
          <a:p>
            <a:r>
              <a:rPr lang="en-US" dirty="0" smtClean="0"/>
              <a:t>Protest and Response Escalates</a:t>
            </a:r>
            <a:endParaRPr lang="en-US" dirty="0"/>
          </a:p>
        </p:txBody>
      </p:sp>
      <p:sp>
        <p:nvSpPr>
          <p:cNvPr id="3" name="Content Placeholder 2"/>
          <p:cNvSpPr>
            <a:spLocks noGrp="1"/>
          </p:cNvSpPr>
          <p:nvPr>
            <p:ph idx="1"/>
          </p:nvPr>
        </p:nvSpPr>
        <p:spPr>
          <a:xfrm>
            <a:off x="0" y="1164316"/>
            <a:ext cx="9144000" cy="5693684"/>
          </a:xfrm>
        </p:spPr>
        <p:txBody>
          <a:bodyPr>
            <a:normAutofit fontScale="77500" lnSpcReduction="20000"/>
          </a:bodyPr>
          <a:lstStyle/>
          <a:p>
            <a:pPr>
              <a:lnSpc>
                <a:spcPct val="80000"/>
              </a:lnSpc>
            </a:pPr>
            <a:r>
              <a:rPr lang="en-US" dirty="0" smtClean="0">
                <a:latin typeface="Rockwell"/>
                <a:cs typeface="Rockwell"/>
              </a:rPr>
              <a:t>The </a:t>
            </a:r>
            <a:r>
              <a:rPr lang="en-US" dirty="0">
                <a:latin typeface="Rockwell"/>
                <a:cs typeface="Rockwell"/>
              </a:rPr>
              <a:t>US invasion of </a:t>
            </a:r>
            <a:r>
              <a:rPr lang="en-US" dirty="0" smtClean="0">
                <a:latin typeface="Rockwell"/>
                <a:cs typeface="Rockwell"/>
              </a:rPr>
              <a:t>Cambodia-Protest Increase</a:t>
            </a:r>
          </a:p>
          <a:p>
            <a:pPr>
              <a:lnSpc>
                <a:spcPct val="80000"/>
              </a:lnSpc>
            </a:pPr>
            <a:r>
              <a:rPr lang="en-US" dirty="0" smtClean="0">
                <a:latin typeface="Rockwell"/>
                <a:cs typeface="Rockwell"/>
              </a:rPr>
              <a:t>College </a:t>
            </a:r>
            <a:r>
              <a:rPr lang="en-US" dirty="0">
                <a:latin typeface="Rockwell"/>
                <a:cs typeface="Rockwell"/>
              </a:rPr>
              <a:t>students held protests around the country some of them tragically ending in violence  </a:t>
            </a:r>
            <a:endParaRPr lang="en-US" dirty="0" smtClean="0">
              <a:latin typeface="Rockwell"/>
              <a:cs typeface="Rockwell"/>
            </a:endParaRPr>
          </a:p>
          <a:p>
            <a:pPr lvl="1">
              <a:lnSpc>
                <a:spcPct val="80000"/>
              </a:lnSpc>
            </a:pPr>
            <a:r>
              <a:rPr lang="en-US" dirty="0" smtClean="0">
                <a:latin typeface="Rockwell"/>
                <a:cs typeface="Rockwell"/>
              </a:rPr>
              <a:t>Jackson </a:t>
            </a:r>
            <a:r>
              <a:rPr lang="en-US" dirty="0">
                <a:latin typeface="Rockwell"/>
                <a:cs typeface="Rockwell"/>
              </a:rPr>
              <a:t>State University in Mississippi, police killed 2 students and wounded nine others.  </a:t>
            </a:r>
            <a:endParaRPr lang="en-US" dirty="0" smtClean="0">
              <a:latin typeface="Rockwell"/>
              <a:cs typeface="Rockwell"/>
            </a:endParaRPr>
          </a:p>
          <a:p>
            <a:pPr lvl="1">
              <a:lnSpc>
                <a:spcPct val="80000"/>
              </a:lnSpc>
            </a:pPr>
            <a:r>
              <a:rPr lang="en-US" dirty="0" smtClean="0">
                <a:latin typeface="Rockwell"/>
                <a:cs typeface="Rockwell"/>
              </a:rPr>
              <a:t>After </a:t>
            </a:r>
            <a:r>
              <a:rPr lang="en-US" dirty="0">
                <a:latin typeface="Rockwell"/>
                <a:cs typeface="Rockwell"/>
              </a:rPr>
              <a:t>students at Ohio’s Kent state University burnt down the campus’s ROTC building, Ohio governor James Rhodes claimed they were “worse than the Nazis” and vowed to kicked them off the campus.</a:t>
            </a:r>
          </a:p>
          <a:p>
            <a:pPr lvl="1">
              <a:lnSpc>
                <a:spcPct val="80000"/>
              </a:lnSpc>
            </a:pPr>
            <a:r>
              <a:rPr lang="en-US" dirty="0">
                <a:latin typeface="Rockwell"/>
                <a:cs typeface="Rockwell"/>
              </a:rPr>
              <a:t>On May 4, 1970 Ohio National Guardsmen at Kent State opened fire on antiwar demonstrators and killed 4 students.  The killings outraged the public and caused an additional wave of student strikes and protests around the country.</a:t>
            </a:r>
          </a:p>
          <a:p>
            <a:pPr>
              <a:lnSpc>
                <a:spcPct val="80000"/>
              </a:lnSpc>
            </a:pPr>
            <a:r>
              <a:rPr lang="en-US" dirty="0">
                <a:latin typeface="Rockwell"/>
                <a:cs typeface="Rockwell"/>
              </a:rPr>
              <a:t>By the end of May students at over 400 college campuses had brought classes to a halt.  The Nixon administrations’ initial response to the Kent state murders only made things worse:  Press Secretary Ron Ziegler stated that the students’ deaths were evidence that when dissent turns to violence it invites tragedy.  In the one and half years since Nixon had taken office the situation abroad and at home seemed to have worsened.</a:t>
            </a:r>
          </a:p>
          <a:p>
            <a:endParaRPr lang="en-US" dirty="0" smtClean="0">
              <a:latin typeface="Rockwell"/>
              <a:cs typeface="Rockwell"/>
            </a:endParaRPr>
          </a:p>
          <a:p>
            <a:endParaRPr lang="en-US" dirty="0">
              <a:latin typeface="Rockwell"/>
              <a:cs typeface="Rockwell"/>
            </a:endParaRPr>
          </a:p>
        </p:txBody>
      </p:sp>
    </p:spTree>
    <p:extLst>
      <p:ext uri="{BB962C8B-B14F-4D97-AF65-F5344CB8AC3E}">
        <p14:creationId xmlns:p14="http://schemas.microsoft.com/office/powerpoint/2010/main" val="31720223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142383"/>
          </a:xfrm>
          <a:prstGeom prst="rect">
            <a:avLst/>
          </a:prstGeom>
        </p:spPr>
      </p:pic>
    </p:spTree>
    <p:extLst>
      <p:ext uri="{BB962C8B-B14F-4D97-AF65-F5344CB8AC3E}">
        <p14:creationId xmlns:p14="http://schemas.microsoft.com/office/powerpoint/2010/main" val="175507356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Crosby, Stills, Nash, and Young</a:t>
            </a:r>
            <a:endParaRPr lang="en-US" dirty="0"/>
          </a:p>
        </p:txBody>
      </p:sp>
    </p:spTree>
    <p:extLst>
      <p:ext uri="{BB962C8B-B14F-4D97-AF65-F5344CB8AC3E}">
        <p14:creationId xmlns:p14="http://schemas.microsoft.com/office/powerpoint/2010/main" val="189563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838200" y="228600"/>
            <a:ext cx="7467600" cy="1190625"/>
          </a:xfrm>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ja-JP" altLang="en-US" sz="3800" dirty="0">
                <a:solidFill>
                  <a:srgbClr val="FFFFFF"/>
                </a:solidFill>
                <a:latin typeface="Rockwell"/>
                <a:cs typeface="Rockwell"/>
              </a:rPr>
              <a:t>“</a:t>
            </a:r>
            <a:r>
              <a:rPr lang="en-US" sz="3800" dirty="0">
                <a:solidFill>
                  <a:srgbClr val="FFFFFF"/>
                </a:solidFill>
                <a:latin typeface="Rockwell"/>
                <a:cs typeface="Rockwell"/>
              </a:rPr>
              <a:t>Pentagon Papers,</a:t>
            </a:r>
            <a:r>
              <a:rPr lang="ja-JP" altLang="en-US" sz="3800" dirty="0">
                <a:solidFill>
                  <a:srgbClr val="FFFFFF"/>
                </a:solidFill>
                <a:latin typeface="Rockwell"/>
                <a:cs typeface="Rockwell"/>
              </a:rPr>
              <a:t>”</a:t>
            </a:r>
            <a:r>
              <a:rPr lang="en-US" sz="3800" dirty="0">
                <a:solidFill>
                  <a:srgbClr val="FFFFFF"/>
                </a:solidFill>
                <a:latin typeface="Rockwell"/>
                <a:cs typeface="Rockwell"/>
              </a:rPr>
              <a:t> </a:t>
            </a:r>
            <a:br>
              <a:rPr lang="en-US" sz="3800" dirty="0">
                <a:solidFill>
                  <a:srgbClr val="FFFFFF"/>
                </a:solidFill>
                <a:latin typeface="Rockwell"/>
                <a:cs typeface="Rockwell"/>
              </a:rPr>
            </a:br>
            <a:r>
              <a:rPr lang="en-US" sz="3800" dirty="0">
                <a:solidFill>
                  <a:srgbClr val="FFFFFF"/>
                </a:solidFill>
                <a:latin typeface="Rockwell"/>
                <a:cs typeface="Rockwell"/>
              </a:rPr>
              <a:t>1971</a:t>
            </a:r>
          </a:p>
        </p:txBody>
      </p:sp>
      <p:sp>
        <p:nvSpPr>
          <p:cNvPr id="44035" name="Rectangle 3"/>
          <p:cNvSpPr>
            <a:spLocks noGrp="1" noChangeArrowheads="1"/>
          </p:cNvSpPr>
          <p:nvPr>
            <p:ph type="body" sz="half" idx="1"/>
          </p:nvPr>
        </p:nvSpPr>
        <p:spPr bwMode="auto">
          <a:xfrm>
            <a:off x="304800" y="1752600"/>
            <a:ext cx="80772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Clr>
                <a:schemeClr val="accent1"/>
              </a:buClr>
            </a:pPr>
            <a:r>
              <a:rPr lang="en-US" sz="2600" dirty="0">
                <a:solidFill>
                  <a:srgbClr val="FFFFFF"/>
                </a:solidFill>
                <a:latin typeface="Rockwell"/>
                <a:cs typeface="Rockwell"/>
              </a:rPr>
              <a:t>Former defense analyst Daniel Ellsberg</a:t>
            </a:r>
            <a:br>
              <a:rPr lang="en-US" sz="2600" dirty="0">
                <a:solidFill>
                  <a:srgbClr val="FFFFFF"/>
                </a:solidFill>
                <a:latin typeface="Rockwell"/>
                <a:cs typeface="Rockwell"/>
              </a:rPr>
            </a:br>
            <a:r>
              <a:rPr lang="en-US" sz="2600" dirty="0">
                <a:solidFill>
                  <a:srgbClr val="FFFFFF"/>
                </a:solidFill>
                <a:latin typeface="Rockwell"/>
                <a:cs typeface="Rockwell"/>
              </a:rPr>
              <a:t>leaked govt. docs. regarding war efforts during Johnson</a:t>
            </a:r>
            <a:r>
              <a:rPr lang="ja-JP" altLang="en-US" sz="2600" dirty="0">
                <a:solidFill>
                  <a:srgbClr val="FFFFFF"/>
                </a:solidFill>
                <a:latin typeface="Rockwell"/>
                <a:cs typeface="Rockwell"/>
              </a:rPr>
              <a:t>’</a:t>
            </a:r>
            <a:r>
              <a:rPr lang="en-US" sz="2600" dirty="0">
                <a:solidFill>
                  <a:srgbClr val="FFFFFF"/>
                </a:solidFill>
                <a:latin typeface="Rockwell"/>
                <a:cs typeface="Rockwell"/>
              </a:rPr>
              <a:t>s administration to the </a:t>
            </a:r>
            <a:br>
              <a:rPr lang="en-US" sz="2600" dirty="0">
                <a:solidFill>
                  <a:srgbClr val="FFFFFF"/>
                </a:solidFill>
                <a:latin typeface="Rockwell"/>
                <a:cs typeface="Rockwell"/>
              </a:rPr>
            </a:br>
            <a:r>
              <a:rPr lang="en-US" sz="2600" i="1" dirty="0">
                <a:solidFill>
                  <a:srgbClr val="FFFFFF"/>
                </a:solidFill>
                <a:latin typeface="Rockwell"/>
                <a:cs typeface="Rockwell"/>
              </a:rPr>
              <a:t>New York Times</a:t>
            </a:r>
            <a:r>
              <a:rPr lang="en-US" sz="2600" dirty="0">
                <a:solidFill>
                  <a:srgbClr val="FFFFFF"/>
                </a:solidFill>
                <a:latin typeface="Rockwell"/>
                <a:cs typeface="Rockwell"/>
              </a:rPr>
              <a:t>.</a:t>
            </a:r>
          </a:p>
          <a:p>
            <a:pPr>
              <a:buClr>
                <a:schemeClr val="accent1"/>
              </a:buClr>
            </a:pPr>
            <a:r>
              <a:rPr lang="en-US" sz="2600" dirty="0">
                <a:solidFill>
                  <a:srgbClr val="FFFFFF"/>
                </a:solidFill>
                <a:latin typeface="Rockwell"/>
                <a:cs typeface="Rockwell"/>
              </a:rPr>
              <a:t>Docs.</a:t>
            </a:r>
            <a:r>
              <a:rPr lang="en-US" sz="2600" dirty="0">
                <a:solidFill>
                  <a:srgbClr val="FFFFFF"/>
                </a:solidFill>
                <a:latin typeface="Rockwell"/>
                <a:cs typeface="Rockwell"/>
                <a:sym typeface="Wingdings" charset="0"/>
              </a:rPr>
              <a:t></a:t>
            </a:r>
            <a:r>
              <a:rPr lang="en-US" sz="2600" dirty="0">
                <a:solidFill>
                  <a:srgbClr val="FFFFFF"/>
                </a:solidFill>
                <a:latin typeface="Rockwell"/>
                <a:cs typeface="Rockwell"/>
              </a:rPr>
              <a:t> Govt. misled Congress &amp; Amer. People regarding its intentions in Vietnam during mid-1960s.</a:t>
            </a:r>
          </a:p>
          <a:p>
            <a:pPr marL="1087438" lvl="1" indent="-457200">
              <a:buClr>
                <a:srgbClr val="0033CC"/>
              </a:buClr>
              <a:buSzPct val="60000"/>
            </a:pPr>
            <a:r>
              <a:rPr lang="en-US" sz="2600" dirty="0">
                <a:solidFill>
                  <a:srgbClr val="FFFFFF"/>
                </a:solidFill>
                <a:latin typeface="Rockwell"/>
                <a:cs typeface="Rockwell"/>
              </a:rPr>
              <a:t>Primary reason for fighting not to </a:t>
            </a:r>
            <a:br>
              <a:rPr lang="en-US" sz="2600" dirty="0">
                <a:solidFill>
                  <a:srgbClr val="FFFFFF"/>
                </a:solidFill>
                <a:latin typeface="Rockwell"/>
                <a:cs typeface="Rockwell"/>
              </a:rPr>
            </a:br>
            <a:r>
              <a:rPr lang="en-US" sz="2600" dirty="0">
                <a:solidFill>
                  <a:srgbClr val="FFFFFF"/>
                </a:solidFill>
                <a:latin typeface="Rockwell"/>
                <a:cs typeface="Rockwell"/>
              </a:rPr>
              <a:t>eliminate communism, but </a:t>
            </a:r>
            <a:r>
              <a:rPr lang="en-US" sz="2600" i="1" dirty="0">
                <a:solidFill>
                  <a:srgbClr val="FFFFFF"/>
                </a:solidFill>
                <a:latin typeface="Rockwell"/>
                <a:cs typeface="Rockwell"/>
              </a:rPr>
              <a:t>to avoid humiliating defeat</a:t>
            </a:r>
            <a:r>
              <a:rPr lang="en-US" sz="2600" dirty="0">
                <a:solidFill>
                  <a:srgbClr val="FFFFFF"/>
                </a:solidFill>
                <a:latin typeface="Rockwell"/>
                <a:cs typeface="Rockwell"/>
              </a:rPr>
              <a:t>. </a:t>
            </a:r>
          </a:p>
          <a:p>
            <a:pPr marL="1087438" lvl="1" indent="-457200">
              <a:buClr>
                <a:srgbClr val="0033CC"/>
              </a:buClr>
              <a:buSzPct val="60000"/>
            </a:pPr>
            <a:r>
              <a:rPr lang="en-US" sz="2600" i="1" dirty="0">
                <a:solidFill>
                  <a:srgbClr val="FFFFFF"/>
                </a:solidFill>
                <a:latin typeface="Rockwell"/>
                <a:cs typeface="Rockwell"/>
              </a:rPr>
              <a:t>New York Times v. United States</a:t>
            </a:r>
            <a:r>
              <a:rPr lang="en-US" sz="2600" dirty="0">
                <a:solidFill>
                  <a:srgbClr val="FFFFFF"/>
                </a:solidFill>
                <a:latin typeface="Rockwell"/>
                <a:cs typeface="Rockwell"/>
              </a:rPr>
              <a:t> (1971) *</a:t>
            </a:r>
          </a:p>
        </p:txBody>
      </p:sp>
    </p:spTree>
    <p:extLst>
      <p:ext uri="{BB962C8B-B14F-4D97-AF65-F5344CB8AC3E}">
        <p14:creationId xmlns:p14="http://schemas.microsoft.com/office/powerpoint/2010/main" val="3229988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fade">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bwMode="auto">
          <a:xfrm>
            <a:off x="762000" y="304800"/>
            <a:ext cx="7467600" cy="1311275"/>
          </a:xfrm>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solidFill>
                  <a:srgbClr val="FFFFFF"/>
                </a:solidFill>
                <a:latin typeface="Rockwell"/>
                <a:cs typeface="Rockwell"/>
              </a:rPr>
              <a:t>The Ceasefire, </a:t>
            </a:r>
            <a:br>
              <a:rPr lang="en-US" sz="4000">
                <a:solidFill>
                  <a:srgbClr val="FFFFFF"/>
                </a:solidFill>
                <a:latin typeface="Rockwell"/>
                <a:cs typeface="Rockwell"/>
              </a:rPr>
            </a:br>
            <a:r>
              <a:rPr lang="en-US" sz="4000">
                <a:solidFill>
                  <a:srgbClr val="FFFFFF"/>
                </a:solidFill>
                <a:latin typeface="Rockwell"/>
                <a:cs typeface="Rockwell"/>
              </a:rPr>
              <a:t>1973</a:t>
            </a:r>
          </a:p>
        </p:txBody>
      </p:sp>
      <p:sp>
        <p:nvSpPr>
          <p:cNvPr id="179203" name="Rectangle 3"/>
          <p:cNvSpPr>
            <a:spLocks noGrp="1" noChangeArrowheads="1"/>
          </p:cNvSpPr>
          <p:nvPr>
            <p:ph type="body" sz="half" idx="1"/>
          </p:nvPr>
        </p:nvSpPr>
        <p:spPr bwMode="auto">
          <a:xfrm>
            <a:off x="381000" y="1981200"/>
            <a:ext cx="7620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Clr>
                <a:srgbClr val="398903"/>
              </a:buClr>
              <a:buSzTx/>
              <a:buNone/>
            </a:pPr>
            <a:r>
              <a:rPr lang="en-US" sz="3000" i="1" dirty="0">
                <a:solidFill>
                  <a:srgbClr val="FFFFFF"/>
                </a:solidFill>
                <a:latin typeface="Rockwell"/>
                <a:cs typeface="Rockwell"/>
              </a:rPr>
              <a:t>Peace is at hand</a:t>
            </a:r>
            <a:r>
              <a:rPr lang="en-US" sz="3000" dirty="0">
                <a:solidFill>
                  <a:srgbClr val="FFFFFF"/>
                </a:solidFill>
                <a:latin typeface="Rockwell"/>
                <a:cs typeface="Rockwell"/>
              </a:rPr>
              <a:t> </a:t>
            </a:r>
            <a:r>
              <a:rPr lang="en-US" sz="3000" dirty="0">
                <a:solidFill>
                  <a:srgbClr val="FFFFFF"/>
                </a:solidFill>
                <a:latin typeface="Rockwell"/>
                <a:cs typeface="Rockwell"/>
                <a:sym typeface="Wingdings" charset="0"/>
              </a:rPr>
              <a:t></a:t>
            </a:r>
            <a:r>
              <a:rPr lang="en-US" sz="3000" dirty="0">
                <a:solidFill>
                  <a:srgbClr val="FFFFFF"/>
                </a:solidFill>
                <a:latin typeface="Rockwell"/>
                <a:cs typeface="Rockwell"/>
              </a:rPr>
              <a:t> Kissinger, 1972</a:t>
            </a:r>
          </a:p>
          <a:p>
            <a:pPr marL="630237" lvl="1" indent="0">
              <a:buClr>
                <a:srgbClr val="0033CC"/>
              </a:buClr>
              <a:buSzPct val="60000"/>
              <a:buNone/>
            </a:pPr>
            <a:r>
              <a:rPr lang="en-US" sz="2600" dirty="0">
                <a:solidFill>
                  <a:srgbClr val="FFFFFF"/>
                </a:solidFill>
                <a:latin typeface="Rockwell"/>
                <a:cs typeface="Rockwell"/>
              </a:rPr>
              <a:t>North Vietnam attacks South</a:t>
            </a:r>
          </a:p>
          <a:p>
            <a:pPr marL="630237" lvl="1" indent="0">
              <a:buClr>
                <a:srgbClr val="0033CC"/>
              </a:buClr>
              <a:buSzPct val="60000"/>
              <a:buNone/>
            </a:pPr>
            <a:r>
              <a:rPr lang="en-US" sz="2600" dirty="0">
                <a:solidFill>
                  <a:srgbClr val="FFFFFF"/>
                </a:solidFill>
                <a:latin typeface="Rockwell"/>
                <a:cs typeface="Rockwell"/>
              </a:rPr>
              <a:t>Most Massive U.S. bombing commences</a:t>
            </a:r>
            <a:br>
              <a:rPr lang="en-US" sz="2600" dirty="0">
                <a:solidFill>
                  <a:srgbClr val="FFFFFF"/>
                </a:solidFill>
                <a:latin typeface="Rockwell"/>
                <a:cs typeface="Rockwell"/>
              </a:rPr>
            </a:br>
            <a:endParaRPr lang="en-US" sz="2600" dirty="0">
              <a:solidFill>
                <a:srgbClr val="FFFFFF"/>
              </a:solidFill>
              <a:latin typeface="Rockwell"/>
              <a:cs typeface="Rockwell"/>
            </a:endParaRPr>
          </a:p>
          <a:p>
            <a:pPr marL="0" indent="0">
              <a:buClr>
                <a:srgbClr val="398903"/>
              </a:buClr>
              <a:buSzTx/>
              <a:buNone/>
            </a:pPr>
            <a:r>
              <a:rPr lang="en-US" sz="3000" dirty="0">
                <a:solidFill>
                  <a:srgbClr val="FFFFFF"/>
                </a:solidFill>
                <a:latin typeface="Rockwell"/>
                <a:cs typeface="Rockwell"/>
              </a:rPr>
              <a:t>1973: Ceasefire signed between</a:t>
            </a:r>
            <a:r>
              <a:rPr lang="en-US" sz="2600" dirty="0">
                <a:solidFill>
                  <a:srgbClr val="FFFFFF"/>
                </a:solidFill>
                <a:latin typeface="Rockwell"/>
                <a:cs typeface="Rockwell"/>
              </a:rPr>
              <a:t> </a:t>
            </a:r>
          </a:p>
          <a:p>
            <a:pPr marL="630237" lvl="1" indent="0">
              <a:buClr>
                <a:srgbClr val="0033CC"/>
              </a:buClr>
              <a:buSzPct val="60000"/>
              <a:buNone/>
            </a:pPr>
            <a:r>
              <a:rPr lang="en-US" sz="2600" dirty="0">
                <a:solidFill>
                  <a:srgbClr val="FFFFFF"/>
                </a:solidFill>
                <a:latin typeface="Rockwell"/>
                <a:cs typeface="Rockwell"/>
              </a:rPr>
              <a:t>U.S., South Vietnam, &amp; North Vietnam</a:t>
            </a:r>
            <a:br>
              <a:rPr lang="en-US" sz="2600" dirty="0">
                <a:solidFill>
                  <a:srgbClr val="FFFFFF"/>
                </a:solidFill>
                <a:latin typeface="Rockwell"/>
                <a:cs typeface="Rockwell"/>
              </a:rPr>
            </a:br>
            <a:endParaRPr lang="en-US" sz="2600" dirty="0">
              <a:solidFill>
                <a:srgbClr val="FFFFFF"/>
              </a:solidFill>
              <a:latin typeface="Rockwell"/>
              <a:cs typeface="Rockwell"/>
            </a:endParaRPr>
          </a:p>
          <a:p>
            <a:pPr marL="0" indent="0">
              <a:buClr>
                <a:srgbClr val="398903"/>
              </a:buClr>
              <a:buSzTx/>
              <a:buNone/>
            </a:pPr>
            <a:r>
              <a:rPr lang="en-US" sz="3000" i="1" dirty="0">
                <a:solidFill>
                  <a:srgbClr val="FFFFFF"/>
                </a:solidFill>
                <a:latin typeface="Rockwell"/>
                <a:cs typeface="Rockwell"/>
              </a:rPr>
              <a:t>Peace with honor</a:t>
            </a:r>
            <a:r>
              <a:rPr lang="en-US" sz="3000" dirty="0">
                <a:solidFill>
                  <a:srgbClr val="FFFFFF"/>
                </a:solidFill>
                <a:latin typeface="Rockwell"/>
                <a:cs typeface="Rockwell"/>
              </a:rPr>
              <a:t> (President Nixon)</a:t>
            </a:r>
          </a:p>
        </p:txBody>
      </p:sp>
    </p:spTree>
    <p:extLst>
      <p:ext uri="{BB962C8B-B14F-4D97-AF65-F5344CB8AC3E}">
        <p14:creationId xmlns:p14="http://schemas.microsoft.com/office/powerpoint/2010/main" val="196493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fade">
                                      <p:cBhvr>
                                        <p:cTn id="7" dur="500"/>
                                        <p:tgtEl>
                                          <p:spTgt spid="1792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9203">
                                            <p:txEl>
                                              <p:pRg st="1" end="1"/>
                                            </p:txEl>
                                          </p:spTgt>
                                        </p:tgtEl>
                                        <p:attrNameLst>
                                          <p:attrName>style.visibility</p:attrName>
                                        </p:attrNameLst>
                                      </p:cBhvr>
                                      <p:to>
                                        <p:strVal val="visible"/>
                                      </p:to>
                                    </p:set>
                                    <p:animEffect transition="in" filter="fade">
                                      <p:cBhvr>
                                        <p:cTn id="10" dur="500"/>
                                        <p:tgtEl>
                                          <p:spTgt spid="1792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9203">
                                            <p:txEl>
                                              <p:pRg st="2" end="2"/>
                                            </p:txEl>
                                          </p:spTgt>
                                        </p:tgtEl>
                                        <p:attrNameLst>
                                          <p:attrName>style.visibility</p:attrName>
                                        </p:attrNameLst>
                                      </p:cBhvr>
                                      <p:to>
                                        <p:strVal val="visible"/>
                                      </p:to>
                                    </p:set>
                                    <p:animEffect transition="in" filter="fade">
                                      <p:cBhvr>
                                        <p:cTn id="13" dur="500"/>
                                        <p:tgtEl>
                                          <p:spTgt spid="17920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179203">
                                            <p:txEl>
                                              <p:pRg st="3" end="3"/>
                                            </p:txEl>
                                          </p:spTgt>
                                        </p:tgtEl>
                                        <p:attrNameLst>
                                          <p:attrName>style.visibility</p:attrName>
                                        </p:attrNameLst>
                                      </p:cBhvr>
                                      <p:to>
                                        <p:strVal val="visible"/>
                                      </p:to>
                                    </p:set>
                                    <p:anim calcmode="lin" valueType="num">
                                      <p:cBhvr>
                                        <p:cTn id="18" dur="500" fill="hold"/>
                                        <p:tgtEl>
                                          <p:spTgt spid="179203">
                                            <p:txEl>
                                              <p:pRg st="3" end="3"/>
                                            </p:txEl>
                                          </p:spTgt>
                                        </p:tgtEl>
                                        <p:attrNameLst>
                                          <p:attrName>ppt_w</p:attrName>
                                        </p:attrNameLst>
                                      </p:cBhvr>
                                      <p:tavLst>
                                        <p:tav tm="0">
                                          <p:val>
                                            <p:strVal val="#ppt_w*0.05"/>
                                          </p:val>
                                        </p:tav>
                                        <p:tav tm="100000">
                                          <p:val>
                                            <p:strVal val="#ppt_w"/>
                                          </p:val>
                                        </p:tav>
                                      </p:tavLst>
                                    </p:anim>
                                    <p:anim calcmode="lin" valueType="num">
                                      <p:cBhvr>
                                        <p:cTn id="19" dur="500" fill="hold"/>
                                        <p:tgtEl>
                                          <p:spTgt spid="179203">
                                            <p:txEl>
                                              <p:pRg st="3" end="3"/>
                                            </p:txEl>
                                          </p:spTgt>
                                        </p:tgtEl>
                                        <p:attrNameLst>
                                          <p:attrName>ppt_h</p:attrName>
                                        </p:attrNameLst>
                                      </p:cBhvr>
                                      <p:tavLst>
                                        <p:tav tm="0">
                                          <p:val>
                                            <p:strVal val="#ppt_h"/>
                                          </p:val>
                                        </p:tav>
                                        <p:tav tm="100000">
                                          <p:val>
                                            <p:strVal val="#ppt_h"/>
                                          </p:val>
                                        </p:tav>
                                      </p:tavLst>
                                    </p:anim>
                                    <p:anim calcmode="lin" valueType="num">
                                      <p:cBhvr>
                                        <p:cTn id="20" dur="500" fill="hold"/>
                                        <p:tgtEl>
                                          <p:spTgt spid="179203">
                                            <p:txEl>
                                              <p:pRg st="3" end="3"/>
                                            </p:txEl>
                                          </p:spTgt>
                                        </p:tgtEl>
                                        <p:attrNameLst>
                                          <p:attrName>ppt_x</p:attrName>
                                        </p:attrNameLst>
                                      </p:cBhvr>
                                      <p:tavLst>
                                        <p:tav tm="0">
                                          <p:val>
                                            <p:strVal val="#ppt_x-.2"/>
                                          </p:val>
                                        </p:tav>
                                        <p:tav tm="100000">
                                          <p:val>
                                            <p:strVal val="#ppt_x"/>
                                          </p:val>
                                        </p:tav>
                                      </p:tavLst>
                                    </p:anim>
                                    <p:anim calcmode="lin" valueType="num">
                                      <p:cBhvr>
                                        <p:cTn id="21" dur="500" fill="hold"/>
                                        <p:tgtEl>
                                          <p:spTgt spid="179203">
                                            <p:txEl>
                                              <p:pRg st="3" end="3"/>
                                            </p:txEl>
                                          </p:spTgt>
                                        </p:tgtEl>
                                        <p:attrNameLst>
                                          <p:attrName>ppt_y</p:attrName>
                                        </p:attrNameLst>
                                      </p:cBhvr>
                                      <p:tavLst>
                                        <p:tav tm="0">
                                          <p:val>
                                            <p:strVal val="#ppt_y"/>
                                          </p:val>
                                        </p:tav>
                                        <p:tav tm="100000">
                                          <p:val>
                                            <p:strVal val="#ppt_y"/>
                                          </p:val>
                                        </p:tav>
                                      </p:tavLst>
                                    </p:anim>
                                    <p:animEffect transition="in" filter="fade">
                                      <p:cBhvr>
                                        <p:cTn id="22" dur="500"/>
                                        <p:tgtEl>
                                          <p:spTgt spid="179203">
                                            <p:txEl>
                                              <p:pRg st="3" end="3"/>
                                            </p:txEl>
                                          </p:spTgt>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179203">
                                            <p:txEl>
                                              <p:pRg st="4" end="4"/>
                                            </p:txEl>
                                          </p:spTgt>
                                        </p:tgtEl>
                                        <p:attrNameLst>
                                          <p:attrName>style.visibility</p:attrName>
                                        </p:attrNameLst>
                                      </p:cBhvr>
                                      <p:to>
                                        <p:strVal val="visible"/>
                                      </p:to>
                                    </p:set>
                                    <p:anim calcmode="lin" valueType="num">
                                      <p:cBhvr>
                                        <p:cTn id="25" dur="500" fill="hold"/>
                                        <p:tgtEl>
                                          <p:spTgt spid="179203">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179203">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179203">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179203">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17920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79203">
                                            <p:txEl>
                                              <p:pRg st="5" end="5"/>
                                            </p:txEl>
                                          </p:spTgt>
                                        </p:tgtEl>
                                        <p:attrNameLst>
                                          <p:attrName>style.visibility</p:attrName>
                                        </p:attrNameLst>
                                      </p:cBhvr>
                                      <p:to>
                                        <p:strVal val="visible"/>
                                      </p:to>
                                    </p:set>
                                    <p:animEffect transition="in" filter="fade">
                                      <p:cBhvr>
                                        <p:cTn id="34" dur="2000"/>
                                        <p:tgtEl>
                                          <p:spTgt spid="179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28600"/>
            <a:ext cx="7924800" cy="1311275"/>
          </a:xfrm>
          <a:noFill/>
          <a:ln/>
          <a:effectLst>
            <a:outerShdw blurRad="63500" dist="37026" dir="280112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dirty="0">
                <a:solidFill>
                  <a:srgbClr val="FFFFFF"/>
                </a:solidFill>
                <a:latin typeface="Rockwell"/>
                <a:cs typeface="Rockwell"/>
              </a:rPr>
              <a:t>The Ceasefire, </a:t>
            </a:r>
            <a:br>
              <a:rPr lang="en-US" dirty="0">
                <a:solidFill>
                  <a:srgbClr val="FFFFFF"/>
                </a:solidFill>
                <a:latin typeface="Rockwell"/>
                <a:cs typeface="Rockwell"/>
              </a:rPr>
            </a:br>
            <a:r>
              <a:rPr lang="en-US" dirty="0">
                <a:solidFill>
                  <a:srgbClr val="FFFFFF"/>
                </a:solidFill>
                <a:latin typeface="Rockwell"/>
                <a:cs typeface="Rockwell"/>
              </a:rPr>
              <a:t>1973</a:t>
            </a:r>
          </a:p>
        </p:txBody>
      </p:sp>
      <p:sp>
        <p:nvSpPr>
          <p:cNvPr id="46083" name="Rectangle 3"/>
          <p:cNvSpPr>
            <a:spLocks noGrp="1" noChangeArrowheads="1"/>
          </p:cNvSpPr>
          <p:nvPr>
            <p:ph type="body" sz="half" idx="1"/>
          </p:nvPr>
        </p:nvSpPr>
        <p:spPr bwMode="auto">
          <a:xfrm>
            <a:off x="457200" y="1676400"/>
            <a:ext cx="78486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pPr>
              <a:lnSpc>
                <a:spcPct val="80000"/>
              </a:lnSpc>
              <a:buClr>
                <a:schemeClr val="accent1"/>
              </a:buClr>
            </a:pPr>
            <a:r>
              <a:rPr lang="en-US" sz="2800" dirty="0">
                <a:solidFill>
                  <a:srgbClr val="FFFFFF"/>
                </a:solidFill>
                <a:latin typeface="Rockwell"/>
                <a:cs typeface="Rockwell"/>
              </a:rPr>
              <a:t>Conditions:</a:t>
            </a:r>
          </a:p>
          <a:p>
            <a:pPr marL="1717675" lvl="2" indent="-457200">
              <a:lnSpc>
                <a:spcPct val="80000"/>
              </a:lnSpc>
              <a:buClr>
                <a:srgbClr val="0033CC"/>
              </a:buClr>
              <a:buSzPct val="90000"/>
            </a:pPr>
            <a:r>
              <a:rPr lang="en-US" sz="2800" dirty="0">
                <a:solidFill>
                  <a:srgbClr val="FFFFFF"/>
                </a:solidFill>
                <a:latin typeface="Rockwell"/>
                <a:cs typeface="Rockwell"/>
              </a:rPr>
              <a:t>U.S. to remove all troops</a:t>
            </a:r>
          </a:p>
          <a:p>
            <a:pPr marL="1717675" lvl="2" indent="-457200">
              <a:lnSpc>
                <a:spcPct val="80000"/>
              </a:lnSpc>
              <a:buClr>
                <a:srgbClr val="0033CC"/>
              </a:buClr>
              <a:buSzPct val="90000"/>
            </a:pPr>
            <a:r>
              <a:rPr lang="en-US" sz="2800" dirty="0">
                <a:solidFill>
                  <a:srgbClr val="FFFFFF"/>
                </a:solidFill>
                <a:latin typeface="Rockwell"/>
                <a:cs typeface="Rockwell"/>
              </a:rPr>
              <a:t>North Vietnam could leave troops already in S.V.</a:t>
            </a:r>
          </a:p>
          <a:p>
            <a:pPr marL="1717675" lvl="2" indent="-457200">
              <a:lnSpc>
                <a:spcPct val="80000"/>
              </a:lnSpc>
              <a:buClr>
                <a:srgbClr val="0033CC"/>
              </a:buClr>
              <a:buSzPct val="90000"/>
            </a:pPr>
            <a:r>
              <a:rPr lang="en-US" sz="2800" dirty="0">
                <a:solidFill>
                  <a:srgbClr val="FFFFFF"/>
                </a:solidFill>
                <a:latin typeface="Rockwell"/>
                <a:cs typeface="Rockwell"/>
              </a:rPr>
              <a:t>North Vietnam would resume war</a:t>
            </a:r>
          </a:p>
          <a:p>
            <a:pPr marL="1717675" lvl="2" indent="-457200">
              <a:lnSpc>
                <a:spcPct val="80000"/>
              </a:lnSpc>
              <a:buClr>
                <a:srgbClr val="0033CC"/>
              </a:buClr>
              <a:buSzPct val="90000"/>
            </a:pPr>
            <a:r>
              <a:rPr lang="en-US" sz="2800" dirty="0">
                <a:solidFill>
                  <a:srgbClr val="FFFFFF"/>
                </a:solidFill>
                <a:latin typeface="Rockwell"/>
                <a:cs typeface="Rockwell"/>
              </a:rPr>
              <a:t>No provision for POWs or MIAs</a:t>
            </a:r>
          </a:p>
          <a:p>
            <a:pPr>
              <a:lnSpc>
                <a:spcPct val="80000"/>
              </a:lnSpc>
              <a:buClr>
                <a:schemeClr val="accent1"/>
              </a:buClr>
            </a:pPr>
            <a:r>
              <a:rPr lang="en-US" sz="2800" dirty="0">
                <a:solidFill>
                  <a:srgbClr val="FFFFFF"/>
                </a:solidFill>
                <a:latin typeface="Rockwell"/>
                <a:cs typeface="Rockwell"/>
              </a:rPr>
              <a:t>Last American troops left South </a:t>
            </a:r>
            <a:br>
              <a:rPr lang="en-US" sz="2800" dirty="0">
                <a:solidFill>
                  <a:srgbClr val="FFFFFF"/>
                </a:solidFill>
                <a:latin typeface="Rockwell"/>
                <a:cs typeface="Rockwell"/>
              </a:rPr>
            </a:br>
            <a:r>
              <a:rPr lang="en-US" sz="2800" dirty="0">
                <a:solidFill>
                  <a:srgbClr val="FFFFFF"/>
                </a:solidFill>
                <a:latin typeface="Rockwell"/>
                <a:cs typeface="Rockwell"/>
              </a:rPr>
              <a:t>Vietnam on March 29, 1973</a:t>
            </a:r>
          </a:p>
          <a:p>
            <a:pPr>
              <a:lnSpc>
                <a:spcPct val="80000"/>
              </a:lnSpc>
              <a:buClr>
                <a:schemeClr val="accent1"/>
              </a:buClr>
            </a:pPr>
            <a:r>
              <a:rPr lang="en-US" sz="2800" dirty="0">
                <a:solidFill>
                  <a:srgbClr val="FFFFFF"/>
                </a:solidFill>
                <a:latin typeface="Rockwell"/>
                <a:cs typeface="Rockwell"/>
              </a:rPr>
              <a:t>1975: North Vietnam defeats South Vietnam</a:t>
            </a:r>
          </a:p>
          <a:p>
            <a:pPr>
              <a:lnSpc>
                <a:spcPct val="80000"/>
              </a:lnSpc>
              <a:buClr>
                <a:schemeClr val="accent1"/>
              </a:buClr>
            </a:pPr>
            <a:r>
              <a:rPr lang="en-US" sz="2800" dirty="0">
                <a:solidFill>
                  <a:srgbClr val="FFFFFF"/>
                </a:solidFill>
                <a:latin typeface="Rockwell"/>
                <a:cs typeface="Rockwell"/>
              </a:rPr>
              <a:t>Saigon renamed Ho Chi Minh City</a:t>
            </a:r>
          </a:p>
        </p:txBody>
      </p:sp>
    </p:spTree>
    <p:extLst>
      <p:ext uri="{BB962C8B-B14F-4D97-AF65-F5344CB8AC3E}">
        <p14:creationId xmlns:p14="http://schemas.microsoft.com/office/powerpoint/2010/main" val="1069997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bg/>
                                          </p:spTgt>
                                        </p:tgtEl>
                                        <p:attrNameLst>
                                          <p:attrName>style.visibility</p:attrName>
                                        </p:attrNameLst>
                                      </p:cBhvr>
                                      <p:to>
                                        <p:strVal val="visible"/>
                                      </p:to>
                                    </p:set>
                                    <p:animEffect transition="in" filter="fade">
                                      <p:cBhvr>
                                        <p:cTn id="7" dur="1000"/>
                                        <p:tgtEl>
                                          <p:spTgt spid="4608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1000"/>
                                        <p:tgtEl>
                                          <p:spTgt spid="46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fade">
                                      <p:cBhvr>
                                        <p:cTn id="17" dur="500"/>
                                        <p:tgtEl>
                                          <p:spTgt spid="460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fade">
                                      <p:cBhvr>
                                        <p:cTn id="22" dur="500"/>
                                        <p:tgtEl>
                                          <p:spTgt spid="460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6083">
                                            <p:txEl>
                                              <p:pRg st="3" end="3"/>
                                            </p:txEl>
                                          </p:spTgt>
                                        </p:tgtEl>
                                        <p:attrNameLst>
                                          <p:attrName>style.visibility</p:attrName>
                                        </p:attrNameLst>
                                      </p:cBhvr>
                                      <p:to>
                                        <p:strVal val="visible"/>
                                      </p:to>
                                    </p:set>
                                    <p:animEffect transition="in" filter="fade">
                                      <p:cBhvr>
                                        <p:cTn id="27" dur="500"/>
                                        <p:tgtEl>
                                          <p:spTgt spid="460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6083">
                                            <p:txEl>
                                              <p:pRg st="4" end="4"/>
                                            </p:txEl>
                                          </p:spTgt>
                                        </p:tgtEl>
                                        <p:attrNameLst>
                                          <p:attrName>style.visibility</p:attrName>
                                        </p:attrNameLst>
                                      </p:cBhvr>
                                      <p:to>
                                        <p:strVal val="visible"/>
                                      </p:to>
                                    </p:set>
                                    <p:animEffect transition="in" filter="fade">
                                      <p:cBhvr>
                                        <p:cTn id="32" dur="500"/>
                                        <p:tgtEl>
                                          <p:spTgt spid="460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Effect transition="in" filter="fade">
                                      <p:cBhvr>
                                        <p:cTn id="37" dur="500"/>
                                        <p:tgtEl>
                                          <p:spTgt spid="460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6083">
                                            <p:txEl>
                                              <p:pRg st="6" end="6"/>
                                            </p:txEl>
                                          </p:spTgt>
                                        </p:tgtEl>
                                        <p:attrNameLst>
                                          <p:attrName>style.visibility</p:attrName>
                                        </p:attrNameLst>
                                      </p:cBhvr>
                                      <p:to>
                                        <p:strVal val="visible"/>
                                      </p:to>
                                    </p:set>
                                    <p:animEffect transition="in" filter="fade">
                                      <p:cBhvr>
                                        <p:cTn id="42" dur="500"/>
                                        <p:tgtEl>
                                          <p:spTgt spid="460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6083">
                                            <p:txEl>
                                              <p:pRg st="7" end="7"/>
                                            </p:txEl>
                                          </p:spTgt>
                                        </p:tgtEl>
                                        <p:attrNameLst>
                                          <p:attrName>style.visibility</p:attrName>
                                        </p:attrNameLst>
                                      </p:cBhvr>
                                      <p:to>
                                        <p:strVal val="visible"/>
                                      </p:to>
                                    </p:set>
                                    <p:animEffect transition="in" filter="fade">
                                      <p:cBhvr>
                                        <p:cTn id="47"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981200" y="304800"/>
            <a:ext cx="53340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en-US" sz="4000">
                <a:solidFill>
                  <a:srgbClr val="FFFFFF"/>
                </a:solidFill>
                <a:latin typeface="Rockwell"/>
                <a:cs typeface="Rockwell"/>
              </a:rPr>
              <a:t>The Fall of Saigon</a:t>
            </a:r>
          </a:p>
        </p:txBody>
      </p:sp>
      <p:sp>
        <p:nvSpPr>
          <p:cNvPr id="132102" name="Text Box 6"/>
          <p:cNvSpPr txBox="1">
            <a:spLocks noChangeArrowheads="1"/>
          </p:cNvSpPr>
          <p:nvPr/>
        </p:nvSpPr>
        <p:spPr bwMode="auto">
          <a:xfrm>
            <a:off x="381000" y="5791200"/>
            <a:ext cx="8077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pPr>
            <a:r>
              <a:rPr lang="en-US" sz="2600" dirty="0">
                <a:solidFill>
                  <a:srgbClr val="FFFFFF"/>
                </a:solidFill>
                <a:latin typeface="Rockwell"/>
                <a:cs typeface="Rockwell"/>
              </a:rPr>
              <a:t>South Vietnamese </a:t>
            </a:r>
            <a:br>
              <a:rPr lang="en-US" sz="2600" dirty="0">
                <a:solidFill>
                  <a:srgbClr val="FFFFFF"/>
                </a:solidFill>
                <a:latin typeface="Rockwell"/>
                <a:cs typeface="Rockwell"/>
              </a:rPr>
            </a:br>
            <a:r>
              <a:rPr lang="en-US" sz="2600" dirty="0">
                <a:solidFill>
                  <a:srgbClr val="FFFFFF"/>
                </a:solidFill>
                <a:latin typeface="Rockwell"/>
                <a:cs typeface="Rockwell"/>
              </a:rPr>
              <a:t>Attempt to Flee the Country</a:t>
            </a:r>
          </a:p>
        </p:txBody>
      </p:sp>
      <p:pic>
        <p:nvPicPr>
          <p:cNvPr id="132107" name="Picture 11" desc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447800"/>
            <a:ext cx="6324600" cy="426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5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2107"/>
                                        </p:tgtEl>
                                        <p:attrNameLst>
                                          <p:attrName>style.visibility</p:attrName>
                                        </p:attrNameLst>
                                      </p:cBhvr>
                                      <p:to>
                                        <p:strVal val="visible"/>
                                      </p:to>
                                    </p:set>
                                    <p:animEffect transition="in" filter="fade">
                                      <p:cBhvr>
                                        <p:cTn id="7" dur="500"/>
                                        <p:tgtEl>
                                          <p:spTgt spid="132107"/>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132107"/>
                                        </p:tgtEl>
                                      </p:cBhvr>
                                    </p:animEffect>
                                    <p:animScale>
                                      <p:cBhvr>
                                        <p:cTn id="10" dur="500" autoRev="1" fill="hold"/>
                                        <p:tgtEl>
                                          <p:spTgt spid="13210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32102"/>
                                        </p:tgtEl>
                                        <p:attrNameLst>
                                          <p:attrName>style.visibility</p:attrName>
                                        </p:attrNameLst>
                                      </p:cBhvr>
                                      <p:to>
                                        <p:strVal val="visible"/>
                                      </p:to>
                                    </p:set>
                                    <p:animEffect transition="in" filter="fade">
                                      <p:cBhvr>
                                        <p:cTn id="13" dur="500"/>
                                        <p:tgtEl>
                                          <p:spTgt spid="132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057400" y="304800"/>
            <a:ext cx="5257800" cy="762000"/>
          </a:xfrm>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sz="4800" b="1" dirty="0">
                <a:solidFill>
                  <a:srgbClr val="FFFFFF"/>
                </a:solidFill>
              </a:rPr>
              <a:t>The Impact</a:t>
            </a:r>
          </a:p>
        </p:txBody>
      </p:sp>
      <p:sp>
        <p:nvSpPr>
          <p:cNvPr id="50179" name="Rectangle 3"/>
          <p:cNvSpPr>
            <a:spLocks noGrp="1" noChangeArrowheads="1"/>
          </p:cNvSpPr>
          <p:nvPr>
            <p:ph type="body" sz="half" idx="1"/>
          </p:nvPr>
        </p:nvSpPr>
        <p:spPr bwMode="auto">
          <a:xfrm>
            <a:off x="304799" y="1316182"/>
            <a:ext cx="8515927" cy="51608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80000"/>
              </a:lnSpc>
              <a:buClr>
                <a:schemeClr val="accent1"/>
              </a:buClr>
            </a:pPr>
            <a:r>
              <a:rPr lang="en-US" sz="3000" dirty="0">
                <a:solidFill>
                  <a:srgbClr val="FFFFFF"/>
                </a:solidFill>
                <a:latin typeface="Rockwell"/>
                <a:cs typeface="Rockwell"/>
              </a:rPr>
              <a:t>26</a:t>
            </a:r>
            <a:r>
              <a:rPr lang="en-US" sz="3000" baseline="30000" dirty="0">
                <a:solidFill>
                  <a:srgbClr val="FFFFFF"/>
                </a:solidFill>
                <a:latin typeface="Rockwell"/>
                <a:cs typeface="Rockwell"/>
              </a:rPr>
              <a:t>th</a:t>
            </a:r>
            <a:r>
              <a:rPr lang="en-US" sz="3000" dirty="0">
                <a:solidFill>
                  <a:srgbClr val="FFFFFF"/>
                </a:solidFill>
                <a:latin typeface="Rockwell"/>
                <a:cs typeface="Rockwell"/>
              </a:rPr>
              <a:t> Amendment: 18-year-olds vote</a:t>
            </a:r>
          </a:p>
          <a:p>
            <a:pPr>
              <a:lnSpc>
                <a:spcPct val="80000"/>
              </a:lnSpc>
              <a:buClr>
                <a:schemeClr val="accent1"/>
              </a:buClr>
            </a:pPr>
            <a:r>
              <a:rPr lang="en-US" sz="3000" dirty="0">
                <a:solidFill>
                  <a:srgbClr val="FFFFFF"/>
                </a:solidFill>
                <a:latin typeface="Rockwell"/>
                <a:cs typeface="Rockwell"/>
              </a:rPr>
              <a:t>Nixon abolished the draft</a:t>
            </a:r>
            <a:r>
              <a:rPr lang="en-US" sz="3000" dirty="0">
                <a:solidFill>
                  <a:srgbClr val="FFFFFF"/>
                </a:solidFill>
                <a:latin typeface="Rockwell"/>
                <a:cs typeface="Rockwell"/>
                <a:sym typeface="Wingdings" charset="0"/>
              </a:rPr>
              <a:t></a:t>
            </a:r>
            <a:r>
              <a:rPr lang="en-US" sz="3000" dirty="0">
                <a:solidFill>
                  <a:srgbClr val="FFFFFF"/>
                </a:solidFill>
                <a:latin typeface="Rockwell"/>
                <a:cs typeface="Rockwell"/>
              </a:rPr>
              <a:t> </a:t>
            </a:r>
            <a:br>
              <a:rPr lang="en-US" sz="3000" dirty="0">
                <a:solidFill>
                  <a:srgbClr val="FFFFFF"/>
                </a:solidFill>
                <a:latin typeface="Rockwell"/>
                <a:cs typeface="Rockwell"/>
              </a:rPr>
            </a:br>
            <a:r>
              <a:rPr lang="en-US" sz="3000" dirty="0">
                <a:solidFill>
                  <a:srgbClr val="FFFFFF"/>
                </a:solidFill>
                <a:latin typeface="Rockwell"/>
                <a:cs typeface="Rockwell"/>
              </a:rPr>
              <a:t>all-volunteer army</a:t>
            </a:r>
          </a:p>
          <a:p>
            <a:pPr>
              <a:lnSpc>
                <a:spcPct val="80000"/>
              </a:lnSpc>
              <a:buClr>
                <a:schemeClr val="accent1"/>
              </a:buClr>
            </a:pPr>
            <a:r>
              <a:rPr lang="en-US" sz="3000" dirty="0">
                <a:solidFill>
                  <a:srgbClr val="FFFFFF"/>
                </a:solidFill>
                <a:latin typeface="Rockwell"/>
                <a:cs typeface="Rockwell"/>
              </a:rPr>
              <a:t>War Powers Act, </a:t>
            </a:r>
            <a:r>
              <a:rPr lang="en-US" sz="3000" dirty="0" smtClean="0">
                <a:solidFill>
                  <a:srgbClr val="FFFFFF"/>
                </a:solidFill>
                <a:latin typeface="Rockwell"/>
                <a:cs typeface="Rockwell"/>
              </a:rPr>
              <a:t>1973</a:t>
            </a:r>
            <a:endParaRPr lang="en-US" sz="4000" dirty="0">
              <a:solidFill>
                <a:srgbClr val="FFFFFF"/>
              </a:solidFill>
              <a:latin typeface="Rockwell"/>
              <a:cs typeface="Rockwell"/>
            </a:endParaRPr>
          </a:p>
          <a:p>
            <a:pPr marL="976313" lvl="1" indent="-342900">
              <a:lnSpc>
                <a:spcPct val="80000"/>
              </a:lnSpc>
              <a:buClr>
                <a:srgbClr val="0033CC"/>
              </a:buClr>
              <a:buSzPct val="60000"/>
            </a:pPr>
            <a:r>
              <a:rPr lang="en-US" sz="2400" dirty="0">
                <a:solidFill>
                  <a:srgbClr val="FFFFFF"/>
                </a:solidFill>
                <a:latin typeface="Rockwell"/>
                <a:cs typeface="Rockwell"/>
              </a:rPr>
              <a:t>President must notify Congress within 48 hours of deploying military force</a:t>
            </a:r>
          </a:p>
          <a:p>
            <a:pPr marL="976313" lvl="1" indent="-342900">
              <a:lnSpc>
                <a:spcPct val="80000"/>
              </a:lnSpc>
              <a:buClr>
                <a:srgbClr val="0033CC"/>
              </a:buClr>
              <a:buSzPct val="60000"/>
            </a:pPr>
            <a:r>
              <a:rPr lang="en-US" sz="2400" dirty="0">
                <a:solidFill>
                  <a:srgbClr val="FFFFFF"/>
                </a:solidFill>
                <a:latin typeface="Rockwell"/>
                <a:cs typeface="Rockwell"/>
              </a:rPr>
              <a:t>President must withdraw forces unless he gains Congressional approval within 90 days</a:t>
            </a:r>
          </a:p>
          <a:p>
            <a:pPr>
              <a:lnSpc>
                <a:spcPct val="80000"/>
              </a:lnSpc>
              <a:buClr>
                <a:schemeClr val="accent1"/>
              </a:buClr>
            </a:pPr>
            <a:r>
              <a:rPr lang="en-US" sz="3000" dirty="0">
                <a:solidFill>
                  <a:srgbClr val="FFFFFF"/>
                </a:solidFill>
                <a:latin typeface="Rockwell"/>
                <a:cs typeface="Rockwell"/>
              </a:rPr>
              <a:t>Disregard for Veterans </a:t>
            </a:r>
            <a:r>
              <a:rPr lang="en-US" sz="3000" dirty="0">
                <a:solidFill>
                  <a:srgbClr val="FFFFFF"/>
                </a:solidFill>
                <a:latin typeface="Rockwell"/>
                <a:cs typeface="Rockwell"/>
                <a:sym typeface="Wingdings" charset="0"/>
              </a:rPr>
              <a:t></a:t>
            </a:r>
            <a:r>
              <a:rPr lang="en-US" sz="3000" dirty="0">
                <a:solidFill>
                  <a:srgbClr val="FFFFFF"/>
                </a:solidFill>
                <a:latin typeface="Rockwell"/>
                <a:cs typeface="Rockwell"/>
              </a:rPr>
              <a:t> seen as </a:t>
            </a:r>
            <a:r>
              <a:rPr lang="ja-JP" altLang="en-US" sz="3000" dirty="0">
                <a:solidFill>
                  <a:srgbClr val="FFFFFF"/>
                </a:solidFill>
                <a:latin typeface="Rockwell"/>
                <a:cs typeface="Rockwell"/>
              </a:rPr>
              <a:t>“</a:t>
            </a:r>
            <a:r>
              <a:rPr lang="en-US" sz="3000" dirty="0">
                <a:solidFill>
                  <a:srgbClr val="FFFFFF"/>
                </a:solidFill>
                <a:latin typeface="Rockwell"/>
                <a:cs typeface="Rockwell"/>
              </a:rPr>
              <a:t>baby killers</a:t>
            </a:r>
            <a:r>
              <a:rPr lang="ja-JP" altLang="en-US" sz="3000" dirty="0">
                <a:solidFill>
                  <a:srgbClr val="FFFFFF"/>
                </a:solidFill>
                <a:latin typeface="Rockwell"/>
                <a:cs typeface="Rockwell"/>
              </a:rPr>
              <a:t>”</a:t>
            </a:r>
            <a:endParaRPr lang="en-US" sz="3000" dirty="0">
              <a:solidFill>
                <a:srgbClr val="FFFFFF"/>
              </a:solidFill>
              <a:latin typeface="Rockwell"/>
              <a:cs typeface="Rockwell"/>
            </a:endParaRPr>
          </a:p>
          <a:p>
            <a:pPr>
              <a:lnSpc>
                <a:spcPct val="80000"/>
              </a:lnSpc>
              <a:buClr>
                <a:schemeClr val="accent1"/>
              </a:buClr>
            </a:pPr>
            <a:r>
              <a:rPr lang="en-US" sz="3000" dirty="0">
                <a:solidFill>
                  <a:srgbClr val="FFFFFF"/>
                </a:solidFill>
                <a:latin typeface="Rockwell"/>
                <a:cs typeface="Rockwell"/>
              </a:rPr>
              <a:t>POW/MIA issue lingered</a:t>
            </a:r>
          </a:p>
        </p:txBody>
      </p:sp>
    </p:spTree>
    <p:extLst>
      <p:ext uri="{BB962C8B-B14F-4D97-AF65-F5344CB8AC3E}">
        <p14:creationId xmlns:p14="http://schemas.microsoft.com/office/powerpoint/2010/main" val="425362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p:cTn id="37" dur="500" fill="hold"/>
                                        <p:tgtEl>
                                          <p:spTgt spid="50179">
                                            <p:txEl>
                                              <p:pRg st="5" end="5"/>
                                            </p:txEl>
                                          </p:spTgt>
                                        </p:tgtEl>
                                        <p:attrNameLst>
                                          <p:attrName>ppt_w</p:attrName>
                                        </p:attrNameLst>
                                      </p:cBhvr>
                                      <p:tavLst>
                                        <p:tav tm="0">
                                          <p:val>
                                            <p:strVal val="#ppt_w*0.05"/>
                                          </p:val>
                                        </p:tav>
                                        <p:tav tm="100000">
                                          <p:val>
                                            <p:strVal val="#ppt_w"/>
                                          </p:val>
                                        </p:tav>
                                      </p:tavLst>
                                    </p:anim>
                                    <p:anim calcmode="lin" valueType="num">
                                      <p:cBhvr>
                                        <p:cTn id="38" dur="500" fill="hold"/>
                                        <p:tgtEl>
                                          <p:spTgt spid="50179">
                                            <p:txEl>
                                              <p:pRg st="5" end="5"/>
                                            </p:txEl>
                                          </p:spTgt>
                                        </p:tgtEl>
                                        <p:attrNameLst>
                                          <p:attrName>ppt_h</p:attrName>
                                        </p:attrNameLst>
                                      </p:cBhvr>
                                      <p:tavLst>
                                        <p:tav tm="0">
                                          <p:val>
                                            <p:strVal val="#ppt_h"/>
                                          </p:val>
                                        </p:tav>
                                        <p:tav tm="100000">
                                          <p:val>
                                            <p:strVal val="#ppt_h"/>
                                          </p:val>
                                        </p:tav>
                                      </p:tavLst>
                                    </p:anim>
                                    <p:anim calcmode="lin" valueType="num">
                                      <p:cBhvr>
                                        <p:cTn id="39" dur="500" fill="hold"/>
                                        <p:tgtEl>
                                          <p:spTgt spid="50179">
                                            <p:txEl>
                                              <p:pRg st="5" end="5"/>
                                            </p:txEl>
                                          </p:spTgt>
                                        </p:tgtEl>
                                        <p:attrNameLst>
                                          <p:attrName>ppt_x</p:attrName>
                                        </p:attrNameLst>
                                      </p:cBhvr>
                                      <p:tavLst>
                                        <p:tav tm="0">
                                          <p:val>
                                            <p:strVal val="#ppt_x-.2"/>
                                          </p:val>
                                        </p:tav>
                                        <p:tav tm="100000">
                                          <p:val>
                                            <p:strVal val="#ppt_x"/>
                                          </p:val>
                                        </p:tav>
                                      </p:tavLst>
                                    </p:anim>
                                    <p:anim calcmode="lin" valueType="num">
                                      <p:cBhvr>
                                        <p:cTn id="40" dur="500" fill="hold"/>
                                        <p:tgtEl>
                                          <p:spTgt spid="50179">
                                            <p:txEl>
                                              <p:pRg st="5" end="5"/>
                                            </p:txEl>
                                          </p:spTgt>
                                        </p:tgtEl>
                                        <p:attrNameLst>
                                          <p:attrName>ppt_y</p:attrName>
                                        </p:attrNameLst>
                                      </p:cBhvr>
                                      <p:tavLst>
                                        <p:tav tm="0">
                                          <p:val>
                                            <p:strVal val="#ppt_y"/>
                                          </p:val>
                                        </p:tav>
                                        <p:tav tm="100000">
                                          <p:val>
                                            <p:strVal val="#ppt_y"/>
                                          </p:val>
                                        </p:tav>
                                      </p:tavLst>
                                    </p:anim>
                                    <p:animEffect transition="in" filter="fade">
                                      <p:cBhvr>
                                        <p:cTn id="41" dur="500"/>
                                        <p:tgtEl>
                                          <p:spTgt spid="50179">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50179">
                                            <p:txEl>
                                              <p:pRg st="6" end="6"/>
                                            </p:txEl>
                                          </p:spTgt>
                                        </p:tgtEl>
                                        <p:attrNameLst>
                                          <p:attrName>style.visibility</p:attrName>
                                        </p:attrNameLst>
                                      </p:cBhvr>
                                      <p:to>
                                        <p:strVal val="visible"/>
                                      </p:to>
                                    </p:set>
                                    <p:anim calcmode="lin" valueType="num">
                                      <p:cBhvr>
                                        <p:cTn id="46" dur="500" fill="hold"/>
                                        <p:tgtEl>
                                          <p:spTgt spid="50179">
                                            <p:txEl>
                                              <p:pRg st="6" end="6"/>
                                            </p:txEl>
                                          </p:spTgt>
                                        </p:tgtEl>
                                        <p:attrNameLst>
                                          <p:attrName>ppt_w</p:attrName>
                                        </p:attrNameLst>
                                      </p:cBhvr>
                                      <p:tavLst>
                                        <p:tav tm="0">
                                          <p:val>
                                            <p:strVal val="#ppt_w*0.05"/>
                                          </p:val>
                                        </p:tav>
                                        <p:tav tm="100000">
                                          <p:val>
                                            <p:strVal val="#ppt_w"/>
                                          </p:val>
                                        </p:tav>
                                      </p:tavLst>
                                    </p:anim>
                                    <p:anim calcmode="lin" valueType="num">
                                      <p:cBhvr>
                                        <p:cTn id="47" dur="500" fill="hold"/>
                                        <p:tgtEl>
                                          <p:spTgt spid="50179">
                                            <p:txEl>
                                              <p:pRg st="6" end="6"/>
                                            </p:txEl>
                                          </p:spTgt>
                                        </p:tgtEl>
                                        <p:attrNameLst>
                                          <p:attrName>ppt_h</p:attrName>
                                        </p:attrNameLst>
                                      </p:cBhvr>
                                      <p:tavLst>
                                        <p:tav tm="0">
                                          <p:val>
                                            <p:strVal val="#ppt_h"/>
                                          </p:val>
                                        </p:tav>
                                        <p:tav tm="100000">
                                          <p:val>
                                            <p:strVal val="#ppt_h"/>
                                          </p:val>
                                        </p:tav>
                                      </p:tavLst>
                                    </p:anim>
                                    <p:anim calcmode="lin" valueType="num">
                                      <p:cBhvr>
                                        <p:cTn id="48" dur="500" fill="hold"/>
                                        <p:tgtEl>
                                          <p:spTgt spid="50179">
                                            <p:txEl>
                                              <p:pRg st="6" end="6"/>
                                            </p:txEl>
                                          </p:spTgt>
                                        </p:tgtEl>
                                        <p:attrNameLst>
                                          <p:attrName>ppt_x</p:attrName>
                                        </p:attrNameLst>
                                      </p:cBhvr>
                                      <p:tavLst>
                                        <p:tav tm="0">
                                          <p:val>
                                            <p:strVal val="#ppt_x-.2"/>
                                          </p:val>
                                        </p:tav>
                                        <p:tav tm="100000">
                                          <p:val>
                                            <p:strVal val="#ppt_x"/>
                                          </p:val>
                                        </p:tav>
                                      </p:tavLst>
                                    </p:anim>
                                    <p:anim calcmode="lin" valueType="num">
                                      <p:cBhvr>
                                        <p:cTn id="49" dur="500" fill="hold"/>
                                        <p:tgtEl>
                                          <p:spTgt spid="50179">
                                            <p:txEl>
                                              <p:pRg st="6" end="6"/>
                                            </p:txEl>
                                          </p:spTgt>
                                        </p:tgtEl>
                                        <p:attrNameLst>
                                          <p:attrName>ppt_y</p:attrName>
                                        </p:attrNameLst>
                                      </p:cBhvr>
                                      <p:tavLst>
                                        <p:tav tm="0">
                                          <p:val>
                                            <p:strVal val="#ppt_y"/>
                                          </p:val>
                                        </p:tav>
                                        <p:tav tm="100000">
                                          <p:val>
                                            <p:strVal val="#ppt_y"/>
                                          </p:val>
                                        </p:tav>
                                      </p:tavLst>
                                    </p:anim>
                                    <p:animEffect transition="in" filter="fade">
                                      <p:cBhvr>
                                        <p:cTn id="50"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85800"/>
            <a:ext cx="7467600" cy="762000"/>
          </a:xfrm>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sz="4800" b="1">
                <a:solidFill>
                  <a:srgbClr val="FFFFFF"/>
                </a:solidFill>
                <a:latin typeface="Rockwell"/>
                <a:cs typeface="Rockwell"/>
              </a:rPr>
              <a:t>The Costs</a:t>
            </a:r>
          </a:p>
        </p:txBody>
      </p:sp>
      <p:sp>
        <p:nvSpPr>
          <p:cNvPr id="48131" name="Rectangle 3"/>
          <p:cNvSpPr>
            <a:spLocks noGrp="1" noChangeArrowheads="1"/>
          </p:cNvSpPr>
          <p:nvPr>
            <p:ph type="body" sz="half" idx="1"/>
          </p:nvPr>
        </p:nvSpPr>
        <p:spPr bwMode="auto">
          <a:xfrm>
            <a:off x="533400" y="1981200"/>
            <a:ext cx="74676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buClr>
                <a:schemeClr val="accent1"/>
              </a:buClr>
            </a:pPr>
            <a:r>
              <a:rPr lang="en-US" sz="3200" dirty="0">
                <a:solidFill>
                  <a:srgbClr val="FFFFFF"/>
                </a:solidFill>
                <a:latin typeface="Rockwell"/>
                <a:cs typeface="Rockwell"/>
              </a:rPr>
              <a:t>3,000,000 Vietnamese killed</a:t>
            </a:r>
          </a:p>
          <a:p>
            <a:pPr>
              <a:lnSpc>
                <a:spcPct val="90000"/>
              </a:lnSpc>
              <a:buClr>
                <a:schemeClr val="accent1"/>
              </a:buClr>
            </a:pPr>
            <a:r>
              <a:rPr lang="en-US" sz="3200" dirty="0">
                <a:solidFill>
                  <a:srgbClr val="FFFFFF"/>
                </a:solidFill>
                <a:latin typeface="Rockwell"/>
                <a:cs typeface="Rockwell"/>
              </a:rPr>
              <a:t>58,000 Americans killed; 300,000 wounded</a:t>
            </a:r>
          </a:p>
          <a:p>
            <a:pPr>
              <a:lnSpc>
                <a:spcPct val="90000"/>
              </a:lnSpc>
              <a:buClr>
                <a:schemeClr val="accent1"/>
              </a:buClr>
            </a:pPr>
            <a:r>
              <a:rPr lang="en-US" sz="3200" dirty="0">
                <a:solidFill>
                  <a:srgbClr val="FFFFFF"/>
                </a:solidFill>
                <a:latin typeface="Rockwell"/>
                <a:cs typeface="Rockwell"/>
              </a:rPr>
              <a:t>Under-funding of Great Society programs</a:t>
            </a:r>
          </a:p>
          <a:p>
            <a:pPr>
              <a:lnSpc>
                <a:spcPct val="90000"/>
              </a:lnSpc>
              <a:buClr>
                <a:schemeClr val="accent1"/>
              </a:buClr>
            </a:pPr>
            <a:r>
              <a:rPr lang="en-US" sz="3200" dirty="0">
                <a:solidFill>
                  <a:srgbClr val="FFFFFF"/>
                </a:solidFill>
                <a:latin typeface="Rockwell"/>
                <a:cs typeface="Rockwell"/>
              </a:rPr>
              <a:t>$150,000,000,000 in U.S. spending</a:t>
            </a:r>
          </a:p>
          <a:p>
            <a:pPr>
              <a:lnSpc>
                <a:spcPct val="90000"/>
              </a:lnSpc>
              <a:buClr>
                <a:schemeClr val="accent1"/>
              </a:buClr>
            </a:pPr>
            <a:r>
              <a:rPr lang="en-US" sz="3200" dirty="0">
                <a:solidFill>
                  <a:srgbClr val="FFFFFF"/>
                </a:solidFill>
                <a:latin typeface="Rockwell"/>
                <a:cs typeface="Rockwell"/>
              </a:rPr>
              <a:t>U.S. morale, self-confidence, trust of government, decimated</a:t>
            </a:r>
          </a:p>
          <a:p>
            <a:pPr>
              <a:lnSpc>
                <a:spcPct val="90000"/>
              </a:lnSpc>
              <a:buClr>
                <a:schemeClr val="accent1"/>
              </a:buClr>
            </a:pPr>
            <a:endParaRPr lang="en-US" sz="3200" dirty="0">
              <a:solidFill>
                <a:srgbClr val="FFFFFF"/>
              </a:solidFill>
              <a:latin typeface="Rockwell"/>
              <a:cs typeface="Rockwell"/>
            </a:endParaRPr>
          </a:p>
        </p:txBody>
      </p:sp>
    </p:spTree>
    <p:extLst>
      <p:ext uri="{BB962C8B-B14F-4D97-AF65-F5344CB8AC3E}">
        <p14:creationId xmlns:p14="http://schemas.microsoft.com/office/powerpoint/2010/main" val="307771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arn(inHorizontal)">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arn(inHorizontal)">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arn(inHorizontal)">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barn(inHorizontal)">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barn(inHorizontal)">
                                      <p:cBhvr>
                                        <p:cTn id="27"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bwMode="auto">
          <a:xfrm>
            <a:off x="914400" y="3505200"/>
            <a:ext cx="70104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buFont typeface="Wingdings" charset="0"/>
              <a:buNone/>
            </a:pPr>
            <a:r>
              <a:rPr lang="en-US" sz="1600" dirty="0">
                <a:solidFill>
                  <a:srgbClr val="FFFFFF"/>
                </a:solidFill>
                <a:latin typeface="Rockwell"/>
                <a:cs typeface="Rockwell"/>
              </a:rPr>
              <a:t>                               </a:t>
            </a:r>
            <a:r>
              <a:rPr lang="en-US" sz="2800" b="1" i="1" dirty="0">
                <a:solidFill>
                  <a:srgbClr val="FFFFFF"/>
                </a:solidFill>
                <a:latin typeface="Rockwell"/>
                <a:cs typeface="Rockwell"/>
              </a:rPr>
              <a:t>If we have to fight, we</a:t>
            </a:r>
            <a:br>
              <a:rPr lang="en-US" sz="2800" b="1" i="1" dirty="0">
                <a:solidFill>
                  <a:srgbClr val="FFFFFF"/>
                </a:solidFill>
                <a:latin typeface="Rockwell"/>
                <a:cs typeface="Rockwell"/>
              </a:rPr>
            </a:br>
            <a:r>
              <a:rPr lang="en-US" sz="2800" b="1" i="1" dirty="0">
                <a:solidFill>
                  <a:srgbClr val="FFFFFF"/>
                </a:solidFill>
                <a:latin typeface="Rockwell"/>
                <a:cs typeface="Rockwell"/>
              </a:rPr>
              <a:t>          will fight.  You will kill</a:t>
            </a:r>
            <a:br>
              <a:rPr lang="en-US" sz="2800" b="1" i="1" dirty="0">
                <a:solidFill>
                  <a:srgbClr val="FFFFFF"/>
                </a:solidFill>
                <a:latin typeface="Rockwell"/>
                <a:cs typeface="Rockwell"/>
              </a:rPr>
            </a:br>
            <a:r>
              <a:rPr lang="en-US" sz="2800" b="1" i="1" dirty="0">
                <a:solidFill>
                  <a:srgbClr val="FFFFFF"/>
                </a:solidFill>
                <a:latin typeface="Rockwell"/>
                <a:cs typeface="Rockwell"/>
              </a:rPr>
              <a:t>          ten of our men and we will kill one of yours, and in the end it will be </a:t>
            </a:r>
            <a:r>
              <a:rPr lang="en-US" sz="2800" b="1" i="1" u="sng" dirty="0">
                <a:solidFill>
                  <a:srgbClr val="FFFFFF"/>
                </a:solidFill>
                <a:latin typeface="Rockwell"/>
                <a:cs typeface="Rockwell"/>
              </a:rPr>
              <a:t>you</a:t>
            </a:r>
            <a:r>
              <a:rPr lang="en-US" sz="2800" b="1" i="1" dirty="0">
                <a:solidFill>
                  <a:srgbClr val="FFFFFF"/>
                </a:solidFill>
                <a:latin typeface="Rockwell"/>
                <a:cs typeface="Rockwell"/>
              </a:rPr>
              <a:t> who tires of it.  </a:t>
            </a:r>
            <a:endParaRPr lang="en-US" sz="2800" b="1" u="sng" dirty="0">
              <a:solidFill>
                <a:srgbClr val="FFFFFF"/>
              </a:solidFill>
              <a:latin typeface="Rockwell"/>
              <a:cs typeface="Rockwell"/>
            </a:endParaRPr>
          </a:p>
        </p:txBody>
      </p:sp>
      <p:pic>
        <p:nvPicPr>
          <p:cNvPr id="31753" name="Picture 9" descr="thum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325" y="1682750"/>
            <a:ext cx="1844675"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54" name="Rectangle 10"/>
          <p:cNvSpPr>
            <a:spLocks noChangeArrowheads="1"/>
          </p:cNvSpPr>
          <p:nvPr/>
        </p:nvSpPr>
        <p:spPr bwMode="auto">
          <a:xfrm>
            <a:off x="1905000" y="381000"/>
            <a:ext cx="5440363" cy="1446550"/>
          </a:xfrm>
          <a:prstGeom prst="rect">
            <a:avLst/>
          </a:prstGeom>
          <a:noFill/>
          <a:ln>
            <a:noFill/>
          </a:ln>
          <a:effectLst>
            <a:outerShdw blurRad="63500" dist="38099" dir="2700000" algn="ctr" rotWithShape="0">
              <a:schemeClr val="folHlink">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sz="4400">
                <a:solidFill>
                  <a:srgbClr val="FFFFFF"/>
                </a:solidFill>
                <a:latin typeface="Rockwell"/>
                <a:cs typeface="Rockwell"/>
              </a:rPr>
              <a:t>And</a:t>
            </a:r>
            <a:br>
              <a:rPr lang="en-US" sz="4400">
                <a:solidFill>
                  <a:srgbClr val="FFFFFF"/>
                </a:solidFill>
                <a:latin typeface="Rockwell"/>
                <a:cs typeface="Rockwell"/>
              </a:rPr>
            </a:br>
            <a:r>
              <a:rPr lang="en-US" sz="4400">
                <a:solidFill>
                  <a:srgbClr val="FFFFFF"/>
                </a:solidFill>
                <a:latin typeface="Rockwell"/>
                <a:cs typeface="Rockwell"/>
              </a:rPr>
              <a:t>in the End….</a:t>
            </a:r>
          </a:p>
        </p:txBody>
      </p:sp>
      <p:sp>
        <p:nvSpPr>
          <p:cNvPr id="31755" name="Rectangle 11"/>
          <p:cNvSpPr>
            <a:spLocks noChangeArrowheads="1"/>
          </p:cNvSpPr>
          <p:nvPr/>
        </p:nvSpPr>
        <p:spPr bwMode="auto">
          <a:xfrm>
            <a:off x="2667000" y="2863850"/>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chemeClr val="bg2"/>
              </a:buClr>
              <a:buSzPct val="65000"/>
              <a:buFont typeface="Wingdings" charset="0"/>
              <a:buNone/>
            </a:pPr>
            <a:r>
              <a:rPr lang="en-US">
                <a:solidFill>
                  <a:srgbClr val="FFFFFF"/>
                </a:solidFill>
                <a:latin typeface="Rockwell"/>
                <a:cs typeface="Rockwell"/>
              </a:rPr>
              <a:t>Ho Chi Minh:</a:t>
            </a:r>
          </a:p>
        </p:txBody>
      </p:sp>
    </p:spTree>
    <p:extLst>
      <p:ext uri="{BB962C8B-B14F-4D97-AF65-F5344CB8AC3E}">
        <p14:creationId xmlns:p14="http://schemas.microsoft.com/office/powerpoint/2010/main" val="347424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0" y="0"/>
            <a:ext cx="9144000" cy="914400"/>
          </a:xfrm>
        </p:spPr>
        <p:txBody>
          <a:bodyPr>
            <a:normAutofit fontScale="90000"/>
          </a:bodyPr>
          <a:lstStyle/>
          <a:p>
            <a:pPr eaLnBrk="1" hangingPunct="1">
              <a:defRPr/>
            </a:pPr>
            <a:r>
              <a:rPr lang="en-US" sz="3200">
                <a:latin typeface="Rockwell"/>
                <a:cs typeface="Rockwell"/>
              </a:rPr>
              <a:t>John F. Kennedy (D) (1961-1963) </a:t>
            </a:r>
            <a:br>
              <a:rPr lang="en-US" sz="3200">
                <a:latin typeface="Rockwell"/>
                <a:cs typeface="Rockwell"/>
              </a:rPr>
            </a:br>
            <a:r>
              <a:rPr lang="en-US" sz="3200">
                <a:latin typeface="Rockwell"/>
                <a:cs typeface="Rockwell"/>
              </a:rPr>
              <a:t>Flexible Response</a:t>
            </a:r>
          </a:p>
        </p:txBody>
      </p:sp>
      <p:sp>
        <p:nvSpPr>
          <p:cNvPr id="14339" name="Rectangle 3"/>
          <p:cNvSpPr>
            <a:spLocks noGrp="1" noRot="1" noChangeArrowheads="1"/>
          </p:cNvSpPr>
          <p:nvPr>
            <p:ph sz="half" idx="1"/>
          </p:nvPr>
        </p:nvSpPr>
        <p:spPr>
          <a:xfrm>
            <a:off x="0" y="1066800"/>
            <a:ext cx="5638800" cy="5791200"/>
          </a:xfrm>
        </p:spPr>
        <p:txBody>
          <a:bodyPr/>
          <a:lstStyle/>
          <a:p>
            <a:pPr eaLnBrk="1" hangingPunct="1">
              <a:lnSpc>
                <a:spcPct val="90000"/>
              </a:lnSpc>
              <a:defRPr/>
            </a:pPr>
            <a:r>
              <a:rPr lang="en-US" sz="2400" dirty="0">
                <a:latin typeface="Rockwell"/>
                <a:cs typeface="Rockwell"/>
              </a:rPr>
              <a:t>Secretary of Defense Robert McNamara</a:t>
            </a:r>
          </a:p>
          <a:p>
            <a:pPr lvl="1" eaLnBrk="1" hangingPunct="1">
              <a:lnSpc>
                <a:spcPct val="90000"/>
              </a:lnSpc>
              <a:defRPr/>
            </a:pPr>
            <a:r>
              <a:rPr lang="en-US" sz="2000" dirty="0">
                <a:latin typeface="Rockwell"/>
                <a:cs typeface="Rockwell"/>
              </a:rPr>
              <a:t>Develop conventional military strategies and policies</a:t>
            </a:r>
          </a:p>
          <a:p>
            <a:pPr lvl="1" eaLnBrk="1" hangingPunct="1">
              <a:lnSpc>
                <a:spcPct val="90000"/>
              </a:lnSpc>
              <a:defRPr/>
            </a:pPr>
            <a:r>
              <a:rPr lang="en-US" sz="2000" dirty="0">
                <a:latin typeface="Rockwell"/>
                <a:cs typeface="Rockwell"/>
              </a:rPr>
              <a:t>Nuclear weapon escalation as last phase</a:t>
            </a:r>
          </a:p>
          <a:p>
            <a:pPr eaLnBrk="1" hangingPunct="1">
              <a:lnSpc>
                <a:spcPct val="90000"/>
              </a:lnSpc>
              <a:defRPr/>
            </a:pPr>
            <a:r>
              <a:rPr lang="en-US" sz="2400" b="1" dirty="0">
                <a:latin typeface="Rockwell"/>
                <a:cs typeface="Rockwell"/>
              </a:rPr>
              <a:t>Alliance for Progress (1961)</a:t>
            </a:r>
          </a:p>
          <a:p>
            <a:pPr lvl="1" eaLnBrk="1" hangingPunct="1">
              <a:lnSpc>
                <a:spcPct val="90000"/>
              </a:lnSpc>
              <a:defRPr/>
            </a:pPr>
            <a:r>
              <a:rPr lang="en-US" sz="2000" b="1" dirty="0">
                <a:latin typeface="Rockwell"/>
                <a:cs typeface="Rockwell"/>
              </a:rPr>
              <a:t>Economic cooperation with Latin America</a:t>
            </a:r>
          </a:p>
          <a:p>
            <a:pPr eaLnBrk="1" hangingPunct="1">
              <a:lnSpc>
                <a:spcPct val="90000"/>
              </a:lnSpc>
              <a:defRPr/>
            </a:pPr>
            <a:r>
              <a:rPr lang="en-US" sz="2400" b="1" dirty="0">
                <a:latin typeface="Rockwell"/>
                <a:cs typeface="Rockwell"/>
              </a:rPr>
              <a:t>Peace Corps (1961)</a:t>
            </a:r>
          </a:p>
          <a:p>
            <a:pPr eaLnBrk="1" hangingPunct="1">
              <a:lnSpc>
                <a:spcPct val="90000"/>
              </a:lnSpc>
              <a:defRPr/>
            </a:pPr>
            <a:r>
              <a:rPr lang="en-US" sz="2400" dirty="0">
                <a:latin typeface="Rockwell"/>
                <a:cs typeface="Rockwell"/>
                <a:hlinkClick r:id="rId2"/>
              </a:rPr>
              <a:t>American University Speech (1963)</a:t>
            </a:r>
            <a:endParaRPr lang="en-US" sz="2400" dirty="0">
              <a:latin typeface="Rockwell"/>
              <a:cs typeface="Rockwell"/>
            </a:endParaRPr>
          </a:p>
          <a:p>
            <a:pPr lvl="1" eaLnBrk="1" hangingPunct="1">
              <a:lnSpc>
                <a:spcPct val="90000"/>
              </a:lnSpc>
              <a:defRPr/>
            </a:pPr>
            <a:r>
              <a:rPr lang="en-US" sz="2000" b="1" dirty="0">
                <a:latin typeface="Rockwell"/>
                <a:cs typeface="Rockwell"/>
              </a:rPr>
              <a:t>Nuclear Test Ban Treaty (1963)</a:t>
            </a:r>
          </a:p>
          <a:p>
            <a:pPr eaLnBrk="1" hangingPunct="1">
              <a:lnSpc>
                <a:spcPct val="90000"/>
              </a:lnSpc>
              <a:defRPr/>
            </a:pPr>
            <a:r>
              <a:rPr lang="en-US" sz="2400" dirty="0">
                <a:latin typeface="Rockwell"/>
                <a:cs typeface="Rockwell"/>
              </a:rPr>
              <a:t>Vietnam (1963)</a:t>
            </a:r>
          </a:p>
          <a:p>
            <a:pPr lvl="1" eaLnBrk="1" hangingPunct="1">
              <a:lnSpc>
                <a:spcPct val="90000"/>
              </a:lnSpc>
              <a:defRPr/>
            </a:pPr>
            <a:r>
              <a:rPr lang="en-US" sz="2000" dirty="0">
                <a:latin typeface="Rockwell"/>
                <a:cs typeface="Rockwell"/>
              </a:rPr>
              <a:t>Military advisors for South Vietnam and Ngo </a:t>
            </a:r>
            <a:r>
              <a:rPr lang="en-US" sz="2000" dirty="0" err="1">
                <a:latin typeface="Rockwell"/>
                <a:cs typeface="Rockwell"/>
              </a:rPr>
              <a:t>Dinh</a:t>
            </a:r>
            <a:r>
              <a:rPr lang="en-US" sz="2000" dirty="0">
                <a:latin typeface="Rockwell"/>
                <a:cs typeface="Rockwell"/>
              </a:rPr>
              <a:t> Diem</a:t>
            </a:r>
            <a:endParaRPr lang="en-US" dirty="0">
              <a:latin typeface="Rockwell"/>
              <a:cs typeface="Rockwell"/>
            </a:endParaRPr>
          </a:p>
        </p:txBody>
      </p:sp>
      <p:pic>
        <p:nvPicPr>
          <p:cNvPr id="25603" name="Content Placeholder 4" descr="Kennedy.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295400"/>
            <a:ext cx="3352800" cy="4098925"/>
          </a:xfrm>
        </p:spPr>
      </p:pic>
    </p:spTree>
    <p:extLst>
      <p:ext uri="{BB962C8B-B14F-4D97-AF65-F5344CB8AC3E}">
        <p14:creationId xmlns:p14="http://schemas.microsoft.com/office/powerpoint/2010/main" val="14131576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Rectangle 1036"/>
          <p:cNvSpPr>
            <a:spLocks noGrp="1" noRot="1" noChangeArrowheads="1"/>
          </p:cNvSpPr>
          <p:nvPr>
            <p:ph type="title"/>
          </p:nvPr>
        </p:nvSpPr>
        <p:spPr>
          <a:xfrm>
            <a:off x="0" y="0"/>
            <a:ext cx="9144000" cy="1143000"/>
          </a:xfrm>
        </p:spPr>
        <p:txBody>
          <a:bodyPr/>
          <a:lstStyle/>
          <a:p>
            <a:pPr eaLnBrk="1" hangingPunct="1">
              <a:defRPr/>
            </a:pPr>
            <a:r>
              <a:rPr lang="en-US" sz="3200">
                <a:latin typeface="Rockwell"/>
                <a:cs typeface="Rockwell"/>
              </a:rPr>
              <a:t>Kennedy &amp; Flexible Response (1961-1963)</a:t>
            </a:r>
            <a:br>
              <a:rPr lang="en-US" sz="3200">
                <a:latin typeface="Rockwell"/>
                <a:cs typeface="Rockwell"/>
              </a:rPr>
            </a:br>
            <a:r>
              <a:rPr lang="en-US" sz="3200">
                <a:latin typeface="Rockwell"/>
                <a:cs typeface="Rockwell"/>
              </a:rPr>
              <a:t>Berlin Wall</a:t>
            </a:r>
          </a:p>
        </p:txBody>
      </p:sp>
      <p:pic>
        <p:nvPicPr>
          <p:cNvPr id="26626" name="Picture 103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219200"/>
            <a:ext cx="4953000" cy="4953000"/>
          </a:xfrm>
        </p:spPr>
      </p:pic>
      <p:sp>
        <p:nvSpPr>
          <p:cNvPr id="6" name="Content Placeholder 5"/>
          <p:cNvSpPr>
            <a:spLocks noGrp="1"/>
          </p:cNvSpPr>
          <p:nvPr>
            <p:ph sz="half" idx="1"/>
          </p:nvPr>
        </p:nvSpPr>
        <p:spPr>
          <a:xfrm>
            <a:off x="0" y="1295400"/>
            <a:ext cx="3886200" cy="2514600"/>
          </a:xfrm>
        </p:spPr>
        <p:txBody>
          <a:bodyPr>
            <a:normAutofit fontScale="92500" lnSpcReduction="10000"/>
          </a:bodyPr>
          <a:lstStyle/>
          <a:p>
            <a:pPr>
              <a:defRPr/>
            </a:pPr>
            <a:r>
              <a:rPr lang="en-US" dirty="0" smtClean="0">
                <a:latin typeface="Rockwell"/>
                <a:cs typeface="Rockwell"/>
              </a:rPr>
              <a:t>Bay of Pigs</a:t>
            </a:r>
          </a:p>
          <a:p>
            <a:pPr>
              <a:defRPr/>
            </a:pPr>
            <a:r>
              <a:rPr lang="en-US" dirty="0" smtClean="0">
                <a:latin typeface="Rockwell"/>
                <a:cs typeface="Rockwell"/>
              </a:rPr>
              <a:t>Berlin </a:t>
            </a:r>
            <a:r>
              <a:rPr lang="en-US" dirty="0">
                <a:latin typeface="Rockwell"/>
                <a:cs typeface="Rockwell"/>
              </a:rPr>
              <a:t>Crisis (1961)</a:t>
            </a:r>
          </a:p>
          <a:p>
            <a:pPr>
              <a:defRPr/>
            </a:pPr>
            <a:r>
              <a:rPr lang="en-US" dirty="0">
                <a:latin typeface="Rockwell"/>
                <a:cs typeface="Rockwell"/>
              </a:rPr>
              <a:t>Berlin Wall (1961)</a:t>
            </a:r>
          </a:p>
          <a:p>
            <a:pPr lvl="1">
              <a:defRPr/>
            </a:pPr>
            <a:r>
              <a:rPr lang="en-US" dirty="0">
                <a:latin typeface="Rockwell"/>
                <a:cs typeface="Rockwell"/>
              </a:rPr>
              <a:t>Checkpoint Charlie</a:t>
            </a:r>
          </a:p>
          <a:p>
            <a:pPr>
              <a:defRPr/>
            </a:pPr>
            <a:r>
              <a:rPr lang="en-US" dirty="0" smtClean="0">
                <a:latin typeface="Rockwell"/>
                <a:cs typeface="Rockwell"/>
                <a:hlinkClick r:id="rId3"/>
              </a:rPr>
              <a:t>“Ich </a:t>
            </a:r>
            <a:r>
              <a:rPr lang="en-US" dirty="0">
                <a:latin typeface="Rockwell"/>
                <a:cs typeface="Rockwell"/>
                <a:hlinkClick r:id="rId3"/>
              </a:rPr>
              <a:t>Bin Ein Berliner</a:t>
            </a:r>
            <a:r>
              <a:rPr lang="ja-JP" altLang="en-US" dirty="0">
                <a:latin typeface="Rockwell"/>
                <a:cs typeface="Rockwell"/>
                <a:hlinkClick r:id="rId3"/>
              </a:rPr>
              <a:t>”</a:t>
            </a:r>
            <a:r>
              <a:rPr lang="en-US" dirty="0">
                <a:latin typeface="Rockwell"/>
                <a:cs typeface="Rockwell"/>
              </a:rPr>
              <a:t> (1963)</a:t>
            </a:r>
          </a:p>
        </p:txBody>
      </p:sp>
      <p:pic>
        <p:nvPicPr>
          <p:cNvPr id="26628" name="Picture 5" descr="220px-John_Kennedy,_#B434EB.jp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7313"/>
            <a:ext cx="381000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p:cNvSpPr txBox="1">
            <a:spLocks noChangeArrowheads="1"/>
          </p:cNvSpPr>
          <p:nvPr/>
        </p:nvSpPr>
        <p:spPr bwMode="auto">
          <a:xfrm>
            <a:off x="3733800" y="6491288"/>
            <a:ext cx="4206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Premier Nikita Khrushchev and JFK (1961)</a:t>
            </a:r>
          </a:p>
        </p:txBody>
      </p:sp>
    </p:spTree>
    <p:extLst>
      <p:ext uri="{BB962C8B-B14F-4D97-AF65-F5344CB8AC3E}">
        <p14:creationId xmlns:p14="http://schemas.microsoft.com/office/powerpoint/2010/main" val="36020921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rrowheads="1"/>
          </p:cNvSpPr>
          <p:nvPr>
            <p:ph type="title" sz="quarter"/>
          </p:nvPr>
        </p:nvSpPr>
        <p:spPr>
          <a:xfrm>
            <a:off x="0" y="0"/>
            <a:ext cx="9144000" cy="1066800"/>
          </a:xfrm>
        </p:spPr>
        <p:txBody>
          <a:bodyPr>
            <a:normAutofit fontScale="90000"/>
          </a:bodyPr>
          <a:lstStyle/>
          <a:p>
            <a:pPr eaLnBrk="1" hangingPunct="1">
              <a:defRPr/>
            </a:pPr>
            <a:r>
              <a:rPr lang="en-US" sz="3200">
                <a:latin typeface="Rockwell"/>
                <a:cs typeface="Rockwell"/>
              </a:rPr>
              <a:t>Kennedy &amp; Flexible Response (1961-1963)</a:t>
            </a:r>
            <a:br>
              <a:rPr lang="en-US" sz="3200">
                <a:latin typeface="Rockwell"/>
                <a:cs typeface="Rockwell"/>
              </a:rPr>
            </a:br>
            <a:r>
              <a:rPr lang="en-US" sz="3200">
                <a:latin typeface="Rockwell"/>
                <a:cs typeface="Rockwell"/>
              </a:rPr>
              <a:t>Cuba</a:t>
            </a:r>
          </a:p>
        </p:txBody>
      </p:sp>
      <p:pic>
        <p:nvPicPr>
          <p:cNvPr id="27650" name="Picture 103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4684713"/>
            <a:ext cx="4194175" cy="2173287"/>
          </a:xfrm>
          <a:noFill/>
          <a:extLst>
            <a:ext uri="{909E8E84-426E-40dd-AFC4-6F175D3DCCD1}">
              <a14:hiddenFill xmlns:a14="http://schemas.microsoft.com/office/drawing/2010/main">
                <a:solidFill>
                  <a:srgbClr val="FFFFFF"/>
                </a:solidFill>
              </a14:hiddenFill>
            </a:ext>
          </a:extLst>
        </p:spPr>
      </p:pic>
      <p:pic>
        <p:nvPicPr>
          <p:cNvPr id="27651" name="Picture 103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1524000"/>
            <a:ext cx="4194175" cy="2173288"/>
          </a:xfrm>
          <a:noFill/>
          <a:extLst>
            <a:ext uri="{909E8E84-426E-40dd-AFC4-6F175D3DCCD1}">
              <a14:hiddenFill xmlns:a14="http://schemas.microsoft.com/office/drawing/2010/main">
                <a:solidFill>
                  <a:srgbClr val="FFFFFF"/>
                </a:solidFill>
              </a14:hiddenFill>
            </a:ext>
          </a:extLst>
        </p:spPr>
      </p:pic>
      <p:pic>
        <p:nvPicPr>
          <p:cNvPr id="27652" name="Picture 103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191000" y="2286000"/>
            <a:ext cx="4953000" cy="4572000"/>
          </a:xfrm>
        </p:spPr>
      </p:pic>
      <p:sp>
        <p:nvSpPr>
          <p:cNvPr id="27653" name="Text Box 1034"/>
          <p:cNvSpPr txBox="1">
            <a:spLocks noChangeArrowheads="1"/>
          </p:cNvSpPr>
          <p:nvPr/>
        </p:nvSpPr>
        <p:spPr bwMode="auto">
          <a:xfrm>
            <a:off x="0" y="1066800"/>
            <a:ext cx="458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latin typeface="Rockwell"/>
                <a:cs typeface="Rockwell"/>
              </a:rPr>
              <a:t>Bay of Pigs Invasion (1961)</a:t>
            </a:r>
          </a:p>
        </p:txBody>
      </p:sp>
      <p:sp>
        <p:nvSpPr>
          <p:cNvPr id="27654" name="Text Box 1035"/>
          <p:cNvSpPr txBox="1">
            <a:spLocks noChangeArrowheads="1"/>
          </p:cNvSpPr>
          <p:nvPr/>
        </p:nvSpPr>
        <p:spPr bwMode="auto">
          <a:xfrm>
            <a:off x="0" y="4191000"/>
            <a:ext cx="3086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latin typeface="Rockwell"/>
                <a:cs typeface="Rockwell"/>
              </a:rPr>
              <a:t>Soviet missiles in Cuba</a:t>
            </a:r>
          </a:p>
        </p:txBody>
      </p:sp>
      <p:sp>
        <p:nvSpPr>
          <p:cNvPr id="27655" name="TextBox 7"/>
          <p:cNvSpPr txBox="1">
            <a:spLocks noChangeArrowheads="1"/>
          </p:cNvSpPr>
          <p:nvPr/>
        </p:nvSpPr>
        <p:spPr bwMode="auto">
          <a:xfrm>
            <a:off x="4724400" y="1752600"/>
            <a:ext cx="441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dirty="0">
                <a:latin typeface="Rockwell"/>
                <a:cs typeface="Rockwell"/>
                <a:hlinkClick r:id="rId5"/>
              </a:rPr>
              <a:t>Cuban Missile Crisis (1962)</a:t>
            </a:r>
            <a:endParaRPr lang="en-US" sz="2000" b="1" dirty="0">
              <a:latin typeface="Rockwell"/>
              <a:cs typeface="Rockwell"/>
            </a:endParaRPr>
          </a:p>
        </p:txBody>
      </p:sp>
    </p:spTree>
    <p:extLst>
      <p:ext uri="{BB962C8B-B14F-4D97-AF65-F5344CB8AC3E}">
        <p14:creationId xmlns:p14="http://schemas.microsoft.com/office/powerpoint/2010/main" val="26055155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0"/>
            <a:ext cx="8686800" cy="914400"/>
          </a:xfrm>
        </p:spPr>
        <p:txBody>
          <a:bodyPr/>
          <a:lstStyle/>
          <a:p>
            <a:r>
              <a:rPr lang="en-US" sz="4800">
                <a:latin typeface="Rockwell"/>
                <a:cs typeface="Rockwell"/>
              </a:rPr>
              <a:t>Cuban Missile Crisis</a:t>
            </a:r>
          </a:p>
        </p:txBody>
      </p:sp>
      <p:sp>
        <p:nvSpPr>
          <p:cNvPr id="34818" name="Rectangle 3"/>
          <p:cNvSpPr>
            <a:spLocks noGrp="1" noChangeArrowheads="1"/>
          </p:cNvSpPr>
          <p:nvPr>
            <p:ph type="body" idx="1"/>
          </p:nvPr>
        </p:nvSpPr>
        <p:spPr>
          <a:xfrm>
            <a:off x="0" y="914400"/>
            <a:ext cx="9144000" cy="5943600"/>
          </a:xfrm>
          <a:noFill/>
        </p:spPr>
        <p:txBody>
          <a:bodyPr/>
          <a:lstStyle/>
          <a:p>
            <a:pPr>
              <a:lnSpc>
                <a:spcPct val="90000"/>
              </a:lnSpc>
            </a:pPr>
            <a:r>
              <a:rPr lang="en-US" dirty="0">
                <a:latin typeface="Rockwell"/>
                <a:cs typeface="Rockwell"/>
              </a:rPr>
              <a:t>The standoff ended when Russia removed its Cuban missiles &amp; the USA vowed to never invade Cuba</a:t>
            </a:r>
          </a:p>
          <a:p>
            <a:pPr>
              <a:lnSpc>
                <a:spcPct val="90000"/>
              </a:lnSpc>
            </a:pPr>
            <a:r>
              <a:rPr lang="en-US" dirty="0">
                <a:latin typeface="Rockwell"/>
                <a:cs typeface="Rockwell"/>
              </a:rPr>
              <a:t>The impact of the crisis:</a:t>
            </a:r>
          </a:p>
          <a:p>
            <a:pPr lvl="1">
              <a:lnSpc>
                <a:spcPct val="90000"/>
              </a:lnSpc>
            </a:pPr>
            <a:r>
              <a:rPr lang="en-US" dirty="0">
                <a:latin typeface="Rockwell"/>
                <a:cs typeface="Rockwell"/>
              </a:rPr>
              <a:t>Seen</a:t>
            </a:r>
            <a:r>
              <a:rPr lang="en-US" sz="3000" dirty="0">
                <a:latin typeface="Rockwell"/>
                <a:cs typeface="Rockwell"/>
              </a:rPr>
              <a:t> </a:t>
            </a:r>
            <a:r>
              <a:rPr lang="en-US" dirty="0">
                <a:latin typeface="Rockwell"/>
                <a:cs typeface="Rockwell"/>
              </a:rPr>
              <a:t>as</a:t>
            </a:r>
            <a:r>
              <a:rPr lang="en-US" sz="3000" dirty="0">
                <a:latin typeface="Rockwell"/>
                <a:cs typeface="Rockwell"/>
              </a:rPr>
              <a:t> </a:t>
            </a:r>
            <a:r>
              <a:rPr lang="en-US" dirty="0">
                <a:latin typeface="Rockwell"/>
                <a:cs typeface="Rockwell"/>
              </a:rPr>
              <a:t>a</a:t>
            </a:r>
            <a:r>
              <a:rPr lang="en-US" sz="3000" dirty="0">
                <a:latin typeface="Rockwell"/>
                <a:cs typeface="Rockwell"/>
              </a:rPr>
              <a:t> </a:t>
            </a:r>
            <a:r>
              <a:rPr lang="en-US" dirty="0">
                <a:latin typeface="Rockwell"/>
                <a:cs typeface="Rockwell"/>
              </a:rPr>
              <a:t>political</a:t>
            </a:r>
            <a:r>
              <a:rPr lang="en-US" sz="3000" dirty="0">
                <a:latin typeface="Rockwell"/>
                <a:cs typeface="Rockwell"/>
              </a:rPr>
              <a:t> </a:t>
            </a:r>
            <a:r>
              <a:rPr lang="en-US" dirty="0">
                <a:latin typeface="Rockwell"/>
                <a:cs typeface="Rockwell"/>
              </a:rPr>
              <a:t>victory</a:t>
            </a:r>
            <a:r>
              <a:rPr lang="en-US" sz="3000" dirty="0">
                <a:latin typeface="Rockwell"/>
                <a:cs typeface="Rockwell"/>
              </a:rPr>
              <a:t> </a:t>
            </a:r>
            <a:r>
              <a:rPr lang="en-US" dirty="0">
                <a:latin typeface="Rockwell"/>
                <a:cs typeface="Rockwell"/>
              </a:rPr>
              <a:t>for</a:t>
            </a:r>
            <a:r>
              <a:rPr lang="en-US" sz="3000" dirty="0">
                <a:latin typeface="Rockwell"/>
                <a:cs typeface="Rockwell"/>
              </a:rPr>
              <a:t> </a:t>
            </a:r>
            <a:r>
              <a:rPr lang="en-US" dirty="0">
                <a:latin typeface="Rockwell"/>
                <a:cs typeface="Rockwell"/>
              </a:rPr>
              <a:t>JFK</a:t>
            </a:r>
          </a:p>
          <a:p>
            <a:pPr lvl="1">
              <a:lnSpc>
                <a:spcPct val="90000"/>
              </a:lnSpc>
            </a:pPr>
            <a:r>
              <a:rPr lang="en-US" dirty="0">
                <a:latin typeface="Rockwell"/>
                <a:cs typeface="Rockwell"/>
              </a:rPr>
              <a:t>Installed a “hot line” to improve US-Soviet communications</a:t>
            </a:r>
          </a:p>
          <a:p>
            <a:pPr lvl="1">
              <a:lnSpc>
                <a:spcPct val="90000"/>
              </a:lnSpc>
            </a:pPr>
            <a:r>
              <a:rPr lang="en-US" dirty="0">
                <a:latin typeface="Rockwell"/>
                <a:cs typeface="Rockwell"/>
              </a:rPr>
              <a:t>This near-nuclear war convinced both sides to move from confrontation to negotiation </a:t>
            </a:r>
          </a:p>
        </p:txBody>
      </p:sp>
      <p:sp>
        <p:nvSpPr>
          <p:cNvPr id="216068" name="AutoShape 4"/>
          <p:cNvSpPr>
            <a:spLocks noChangeArrowheads="1"/>
          </p:cNvSpPr>
          <p:nvPr/>
        </p:nvSpPr>
        <p:spPr bwMode="auto">
          <a:xfrm>
            <a:off x="381000" y="4572000"/>
            <a:ext cx="8763000" cy="2286000"/>
          </a:xfrm>
          <a:prstGeom prst="wedgeRectCallout">
            <a:avLst>
              <a:gd name="adj1" fmla="val -12474"/>
              <a:gd name="adj2" fmla="val -99976"/>
            </a:avLst>
          </a:prstGeom>
          <a:solidFill>
            <a:srgbClr val="FFFF99"/>
          </a:solidFill>
          <a:ln w="38100">
            <a:solidFill>
              <a:schemeClr val="tx1"/>
            </a:solidFill>
            <a:miter lim="800000"/>
            <a:headEnd/>
            <a:tailEnd/>
          </a:ln>
        </p:spPr>
        <p:txBody>
          <a:bodyPr/>
          <a:lstStyle/>
          <a:p>
            <a:pPr algn="ctr">
              <a:lnSpc>
                <a:spcPct val="80000"/>
              </a:lnSpc>
            </a:pPr>
            <a:r>
              <a:rPr lang="en-US" sz="3200" dirty="0">
                <a:solidFill>
                  <a:srgbClr val="000000"/>
                </a:solidFill>
              </a:rPr>
              <a:t>“</a:t>
            </a:r>
            <a:r>
              <a:rPr lang="en-US" altLang="ja-JP" sz="3200" i="1" dirty="0">
                <a:solidFill>
                  <a:srgbClr val="000000"/>
                </a:solidFill>
              </a:rPr>
              <a:t>Our most basic common link is the fact that we all inhabit this planet. We all breathe the same air. We all cherish our children</a:t>
            </a:r>
            <a:r>
              <a:rPr lang="en-US" sz="3200" i="1" dirty="0">
                <a:solidFill>
                  <a:srgbClr val="000000"/>
                </a:solidFill>
              </a:rPr>
              <a:t>’</a:t>
            </a:r>
            <a:r>
              <a:rPr lang="en-US" altLang="ja-JP" sz="3200" i="1" dirty="0">
                <a:solidFill>
                  <a:srgbClr val="000000"/>
                </a:solidFill>
              </a:rPr>
              <a:t>s future. We are all mortal</a:t>
            </a:r>
            <a:r>
              <a:rPr lang="en-US" altLang="ja-JP" sz="3200" dirty="0">
                <a:solidFill>
                  <a:srgbClr val="000000"/>
                </a:solidFill>
              </a:rPr>
              <a:t>.</a:t>
            </a:r>
            <a:r>
              <a:rPr lang="en-US" sz="3200" dirty="0">
                <a:solidFill>
                  <a:srgbClr val="000000"/>
                </a:solidFill>
              </a:rPr>
              <a:t>”</a:t>
            </a:r>
            <a:endParaRPr lang="en-US" altLang="ja-JP" sz="3200" dirty="0">
              <a:solidFill>
                <a:srgbClr val="000000"/>
              </a:solidFill>
            </a:endParaRPr>
          </a:p>
          <a:p>
            <a:pPr algn="r">
              <a:lnSpc>
                <a:spcPct val="80000"/>
              </a:lnSpc>
            </a:pPr>
            <a:r>
              <a:rPr lang="en-US" sz="3200" dirty="0">
                <a:solidFill>
                  <a:srgbClr val="000000"/>
                </a:solidFill>
              </a:rPr>
              <a:t>—JFK	 </a:t>
            </a:r>
          </a:p>
        </p:txBody>
      </p:sp>
      <p:sp>
        <p:nvSpPr>
          <p:cNvPr id="216069" name="AutoShape 5"/>
          <p:cNvSpPr>
            <a:spLocks noChangeArrowheads="1"/>
          </p:cNvSpPr>
          <p:nvPr/>
        </p:nvSpPr>
        <p:spPr bwMode="auto">
          <a:xfrm>
            <a:off x="2590800" y="228600"/>
            <a:ext cx="5334000" cy="1066800"/>
          </a:xfrm>
          <a:prstGeom prst="wedgeRectCallout">
            <a:avLst>
              <a:gd name="adj1" fmla="val 38272"/>
              <a:gd name="adj2" fmla="val 230505"/>
            </a:avLst>
          </a:prstGeom>
          <a:solidFill>
            <a:srgbClr val="FFCC99"/>
          </a:solidFill>
          <a:ln w="38100">
            <a:solidFill>
              <a:schemeClr val="tx1"/>
            </a:solidFill>
            <a:miter lim="800000"/>
            <a:headEnd/>
            <a:tailEnd/>
          </a:ln>
        </p:spPr>
        <p:txBody>
          <a:bodyPr/>
          <a:lstStyle/>
          <a:p>
            <a:pPr algn="ctr">
              <a:lnSpc>
                <a:spcPct val="80000"/>
              </a:lnSpc>
            </a:pPr>
            <a:r>
              <a:rPr lang="en-US" sz="2800" dirty="0">
                <a:solidFill>
                  <a:srgbClr val="000000"/>
                </a:solidFill>
              </a:rPr>
              <a:t>And…U.S. removal of nuclear weapons in Turkey</a:t>
            </a:r>
          </a:p>
        </p:txBody>
      </p:sp>
    </p:spTree>
    <p:extLst>
      <p:ext uri="{BB962C8B-B14F-4D97-AF65-F5344CB8AC3E}">
        <p14:creationId xmlns:p14="http://schemas.microsoft.com/office/powerpoint/2010/main" val="876684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 calcmode="lin" valueType="num">
                                      <p:cBhvr>
                                        <p:cTn id="7" dur="500" fill="hold"/>
                                        <p:tgtEl>
                                          <p:spTgt spid="216069"/>
                                        </p:tgtEl>
                                        <p:attrNameLst>
                                          <p:attrName>ppt_w</p:attrName>
                                        </p:attrNameLst>
                                      </p:cBhvr>
                                      <p:tavLst>
                                        <p:tav tm="0">
                                          <p:val>
                                            <p:fltVal val="0"/>
                                          </p:val>
                                        </p:tav>
                                        <p:tav tm="100000">
                                          <p:val>
                                            <p:strVal val="#ppt_w"/>
                                          </p:val>
                                        </p:tav>
                                      </p:tavLst>
                                    </p:anim>
                                    <p:anim calcmode="lin" valueType="num">
                                      <p:cBhvr>
                                        <p:cTn id="8" dur="500" fill="hold"/>
                                        <p:tgtEl>
                                          <p:spTgt spid="216069"/>
                                        </p:tgtEl>
                                        <p:attrNameLst>
                                          <p:attrName>ppt_h</p:attrName>
                                        </p:attrNameLst>
                                      </p:cBhvr>
                                      <p:tavLst>
                                        <p:tav tm="0">
                                          <p:val>
                                            <p:fltVal val="0"/>
                                          </p:val>
                                        </p:tav>
                                        <p:tav tm="100000">
                                          <p:val>
                                            <p:strVal val="#ppt_h"/>
                                          </p:val>
                                        </p:tav>
                                      </p:tavLst>
                                    </p:anim>
                                    <p:animEffect transition="in" filter="fade">
                                      <p:cBhvr>
                                        <p:cTn id="9" dur="500"/>
                                        <p:tgtEl>
                                          <p:spTgt spid="2160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6068"/>
                                        </p:tgtEl>
                                        <p:attrNameLst>
                                          <p:attrName>style.visibility</p:attrName>
                                        </p:attrNameLst>
                                      </p:cBhvr>
                                      <p:to>
                                        <p:strVal val="visible"/>
                                      </p:to>
                                    </p:set>
                                    <p:anim calcmode="lin" valueType="num">
                                      <p:cBhvr>
                                        <p:cTn id="14" dur="500" fill="hold"/>
                                        <p:tgtEl>
                                          <p:spTgt spid="216068"/>
                                        </p:tgtEl>
                                        <p:attrNameLst>
                                          <p:attrName>ppt_w</p:attrName>
                                        </p:attrNameLst>
                                      </p:cBhvr>
                                      <p:tavLst>
                                        <p:tav tm="0">
                                          <p:val>
                                            <p:fltVal val="0"/>
                                          </p:val>
                                        </p:tav>
                                        <p:tav tm="100000">
                                          <p:val>
                                            <p:strVal val="#ppt_w"/>
                                          </p:val>
                                        </p:tav>
                                      </p:tavLst>
                                    </p:anim>
                                    <p:anim calcmode="lin" valueType="num">
                                      <p:cBhvr>
                                        <p:cTn id="15" dur="500" fill="hold"/>
                                        <p:tgtEl>
                                          <p:spTgt spid="216068"/>
                                        </p:tgtEl>
                                        <p:attrNameLst>
                                          <p:attrName>ppt_h</p:attrName>
                                        </p:attrNameLst>
                                      </p:cBhvr>
                                      <p:tavLst>
                                        <p:tav tm="0">
                                          <p:val>
                                            <p:fltVal val="0"/>
                                          </p:val>
                                        </p:tav>
                                        <p:tav tm="100000">
                                          <p:val>
                                            <p:strVal val="#ppt_h"/>
                                          </p:val>
                                        </p:tav>
                                      </p:tavLst>
                                    </p:anim>
                                    <p:animEffect transition="in" filter="fade">
                                      <p:cBhvr>
                                        <p:cTn id="16" dur="500"/>
                                        <p:tgtEl>
                                          <p:spTgt spid="21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p:bldP spid="2160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Vietnam Pre-US Involvement</a:t>
            </a:r>
            <a:endParaRPr lang="en-US" dirty="0"/>
          </a:p>
        </p:txBody>
      </p:sp>
      <p:sp>
        <p:nvSpPr>
          <p:cNvPr id="3" name="Content Placeholder 2"/>
          <p:cNvSpPr>
            <a:spLocks noGrp="1"/>
          </p:cNvSpPr>
          <p:nvPr>
            <p:ph idx="1"/>
          </p:nvPr>
        </p:nvSpPr>
        <p:spPr>
          <a:xfrm>
            <a:off x="457200" y="1600200"/>
            <a:ext cx="8229600" cy="5562110"/>
          </a:xfrm>
        </p:spPr>
        <p:txBody>
          <a:bodyPr>
            <a:normAutofit fontScale="85000" lnSpcReduction="10000"/>
          </a:bodyPr>
          <a:lstStyle/>
          <a:p>
            <a:r>
              <a:rPr lang="en-US" dirty="0" smtClean="0"/>
              <a:t>1400-1800: Struggle between Vietnam and conquering China (Mongols before that)</a:t>
            </a:r>
          </a:p>
          <a:p>
            <a:r>
              <a:rPr lang="en-US" dirty="0" smtClean="0"/>
              <a:t>1858: French conquer Vietnam</a:t>
            </a:r>
          </a:p>
          <a:p>
            <a:r>
              <a:rPr lang="en-US" dirty="0" smtClean="0"/>
              <a:t>1893: French Indochina</a:t>
            </a:r>
          </a:p>
          <a:p>
            <a:r>
              <a:rPr lang="en-US" dirty="0" smtClean="0"/>
              <a:t>1930: Ho Chi Minh forms the Vietnamese Communist Party</a:t>
            </a:r>
          </a:p>
          <a:p>
            <a:r>
              <a:rPr lang="en-US" dirty="0" smtClean="0"/>
              <a:t>1940: Japan takes over Vietnam (WWII)</a:t>
            </a:r>
          </a:p>
          <a:p>
            <a:r>
              <a:rPr lang="en-US" dirty="0" smtClean="0"/>
              <a:t>1945: France reoccupies Southern Vietnam, Ho Chi Minh and the Viet Minh seize Northern Vietnam-Declare Independence and Vietnam War begins</a:t>
            </a:r>
          </a:p>
          <a:p>
            <a:pPr lvl="1"/>
            <a:r>
              <a:rPr lang="en-US" dirty="0" smtClean="0"/>
              <a:t>US SUPPORTS FRANCE TO STOP COMMUNISM</a:t>
            </a:r>
            <a:endParaRPr lang="en-US" dirty="0"/>
          </a:p>
        </p:txBody>
      </p:sp>
    </p:spTree>
    <p:extLst>
      <p:ext uri="{BB962C8B-B14F-4D97-AF65-F5344CB8AC3E}">
        <p14:creationId xmlns:p14="http://schemas.microsoft.com/office/powerpoint/2010/main" val="4707764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2734</TotalTime>
  <Words>3066</Words>
  <Application>Microsoft Macintosh PowerPoint</Application>
  <PresentationFormat>On-screen Show (4:3)</PresentationFormat>
  <Paragraphs>308</Paragraphs>
  <Slides>49</Slides>
  <Notes>10</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Theme</vt:lpstr>
      <vt:lpstr>Do Now</vt:lpstr>
      <vt:lpstr>5. The Vietnam War and the Society’s Response</vt:lpstr>
      <vt:lpstr>AP Prompt</vt:lpstr>
      <vt:lpstr>Outline</vt:lpstr>
      <vt:lpstr>John F. Kennedy (D) (1961-1963)  Flexible Response</vt:lpstr>
      <vt:lpstr>Kennedy &amp; Flexible Response (1961-1963) Berlin Wall</vt:lpstr>
      <vt:lpstr>Kennedy &amp; Flexible Response (1961-1963) Cuba</vt:lpstr>
      <vt:lpstr>Cuban Missile Crisis</vt:lpstr>
      <vt:lpstr>Vietnam Pre-US Involvement</vt:lpstr>
      <vt:lpstr>Containment in Vietnam</vt:lpstr>
      <vt:lpstr>U.S INTERVENTION IN VIETNAM BEGINS</vt:lpstr>
      <vt:lpstr>The Costs of Vietnam</vt:lpstr>
      <vt:lpstr>Vietnam </vt:lpstr>
      <vt:lpstr>Why Fight?</vt:lpstr>
      <vt:lpstr>America Is Fighting for a Just Cause in Vietnam; America Is Not Fighting for a Just Cause in Vietnam</vt:lpstr>
      <vt:lpstr>LBJ Escalates the Vietnam War</vt:lpstr>
      <vt:lpstr>Escalation</vt:lpstr>
      <vt:lpstr>“Operation Rolling Thunder”</vt:lpstr>
      <vt:lpstr>PowerPoint Presentation</vt:lpstr>
      <vt:lpstr>Increased Involvement</vt:lpstr>
      <vt:lpstr>Misguided Assumptions</vt:lpstr>
      <vt:lpstr>War of Attrition</vt:lpstr>
      <vt:lpstr>Friend or Foe?</vt:lpstr>
      <vt:lpstr>Vietnam in 1968</vt:lpstr>
      <vt:lpstr>Aftermath of the Tet Offensive</vt:lpstr>
      <vt:lpstr>PowerPoint Presentation</vt:lpstr>
      <vt:lpstr>Johnson &amp; Vietnam (1963-1969) War and Tragedy</vt:lpstr>
      <vt:lpstr>PowerPoint Presentation</vt:lpstr>
      <vt:lpstr>PowerPoint Presentation</vt:lpstr>
      <vt:lpstr>PowerPoint Presentation</vt:lpstr>
      <vt:lpstr>Great Society loses to Vietnam</vt:lpstr>
      <vt:lpstr>PowerPoint Presentation</vt:lpstr>
      <vt:lpstr>Vietnam Protests</vt:lpstr>
      <vt:lpstr>Counterculture Movement</vt:lpstr>
      <vt:lpstr>Music as Expression</vt:lpstr>
      <vt:lpstr>1968 The Year of Rage</vt:lpstr>
      <vt:lpstr>Republican “Southern Strategy”</vt:lpstr>
      <vt:lpstr>Election of 1968</vt:lpstr>
      <vt:lpstr>Nixon on Vietnam</vt:lpstr>
      <vt:lpstr>Protest and Response Escalates</vt:lpstr>
      <vt:lpstr>PowerPoint Presentation</vt:lpstr>
      <vt:lpstr>OHIO</vt:lpstr>
      <vt:lpstr>“Pentagon Papers,”  1971</vt:lpstr>
      <vt:lpstr>The Ceasefire,  1973</vt:lpstr>
      <vt:lpstr>The Ceasefire,  1973</vt:lpstr>
      <vt:lpstr>PowerPoint Presentation</vt:lpstr>
      <vt:lpstr>The Impact</vt:lpstr>
      <vt:lpstr>The Costs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38</cp:revision>
  <dcterms:created xsi:type="dcterms:W3CDTF">2018-05-15T21:37:39Z</dcterms:created>
  <dcterms:modified xsi:type="dcterms:W3CDTF">2019-03-15T15:49:37Z</dcterms:modified>
</cp:coreProperties>
</file>