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1"/>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7"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35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C8E12-EECD-A640-B2F7-9ACB283DDB37}" type="datetimeFigureOut">
              <a:rPr lang="en-US" smtClean="0"/>
              <a:t>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4623C-8C30-0346-AD67-161AEE45C4E7}" type="slidenum">
              <a:rPr lang="en-US" smtClean="0"/>
              <a:t>‹#›</a:t>
            </a:fld>
            <a:endParaRPr lang="en-US"/>
          </a:p>
        </p:txBody>
      </p:sp>
    </p:spTree>
    <p:extLst>
      <p:ext uri="{BB962C8B-B14F-4D97-AF65-F5344CB8AC3E}">
        <p14:creationId xmlns:p14="http://schemas.microsoft.com/office/powerpoint/2010/main" val="103189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Industry was regional by 1890: (a) NE had 85% of industry, (b) the sparsely-settled West provided raw materials for industry, &amp; (c) the South was still recovering from war (made tobacco, iron &amp; textiles; but ½ as many manufactured goods as NY state)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2150"/>
            <a:ext cx="4556125" cy="341630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Crushed Native Americans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7941EE7-18C8-314F-819B-1DFA897ADF69}" type="slidenum">
              <a:rPr lang="en-US" sz="1200"/>
              <a:pPr/>
              <a:t>12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993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Kill the Indian, Save the Man</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25</a:t>
            </a:fld>
            <a:endParaRPr lang="en-US"/>
          </a:p>
        </p:txBody>
      </p:sp>
    </p:spTree>
    <p:extLst>
      <p:ext uri="{BB962C8B-B14F-4D97-AF65-F5344CB8AC3E}">
        <p14:creationId xmlns:p14="http://schemas.microsoft.com/office/powerpoint/2010/main" val="355329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304800" y="1752600"/>
            <a:ext cx="4114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4800600" y="1752600"/>
            <a:ext cx="4114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44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defTabSz="914400" fontAlgn="base">
              <a:spcBef>
                <a:spcPct val="0"/>
              </a:spcBef>
              <a:spcAft>
                <a:spcPct val="0"/>
              </a:spcAft>
              <a:defRPr/>
            </a:pPr>
            <a:endParaRPr lang="en-US" sz="2400">
              <a:solidFill>
                <a:srgbClr val="000000"/>
              </a:solidFill>
              <a:latin typeface="Arial" charset="0"/>
              <a:ea typeface="굴림" charset="0"/>
              <a:cs typeface="굴림"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defTabSz="914400" fontAlgn="base">
              <a:spcBef>
                <a:spcPct val="0"/>
              </a:spcBef>
              <a:spcAft>
                <a:spcPct val="0"/>
              </a:spcAft>
              <a:defRPr/>
            </a:pPr>
            <a:endParaRPr lang="en-US" sz="2400">
              <a:solidFill>
                <a:srgbClr val="000000"/>
              </a:solidFill>
              <a:latin typeface="Arial" charset="0"/>
              <a:ea typeface="굴림" charset="0"/>
              <a:cs typeface="굴림"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defTabSz="914400" fontAlgn="base">
              <a:spcBef>
                <a:spcPct val="0"/>
              </a:spcBef>
              <a:spcAft>
                <a:spcPct val="0"/>
              </a:spcAft>
              <a:defRPr/>
            </a:pPr>
            <a:fld id="{C8751710-0EC7-504A-89C3-47A9911DCD7F}" type="slidenum">
              <a:rPr lang="en-US" sz="2400">
                <a:solidFill>
                  <a:srgbClr val="000000"/>
                </a:solidFill>
                <a:latin typeface="Arial" charset="0"/>
                <a:ea typeface="굴림" charset="0"/>
                <a:cs typeface="굴림" charset="0"/>
              </a:rPr>
              <a:pPr defTabSz="914400" fontAlgn="base">
                <a:spcBef>
                  <a:spcPct val="0"/>
                </a:spcBef>
                <a:spcAft>
                  <a:spcPct val="0"/>
                </a:spcAft>
                <a:defRPr/>
              </a:pPr>
              <a:t>‹#›</a:t>
            </a:fld>
            <a:endParaRPr lang="en-US" sz="2400">
              <a:solidFill>
                <a:srgbClr val="000000"/>
              </a:solidFill>
              <a:latin typeface="Arial" charset="0"/>
              <a:ea typeface="굴림" charset="0"/>
              <a:cs typeface="굴림" charset="0"/>
            </a:endParaRPr>
          </a:p>
        </p:txBody>
      </p:sp>
    </p:spTree>
    <p:extLst>
      <p:ext uri="{BB962C8B-B14F-4D97-AF65-F5344CB8AC3E}">
        <p14:creationId xmlns:p14="http://schemas.microsoft.com/office/powerpoint/2010/main" val="299373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png"/><Relationship Id="rId5" Type="http://schemas.openxmlformats.org/officeDocument/2006/relationships/hyperlink" Target="http://commons.wikimedia.org/wiki/User:Golbez" TargetMode="External"/><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8.jpeg"/><Relationship Id="rId5" Type="http://schemas.microsoft.com/office/2007/relationships/hdphoto" Target="../media/hdphoto3.wdp"/><Relationship Id="rId6" Type="http://schemas.openxmlformats.org/officeDocument/2006/relationships/image" Target="../media/image9.jpeg"/><Relationship Id="rId7"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IEpSBsUjY-0" TargetMode="External"/><Relationship Id="rId4" Type="http://schemas.openxmlformats.org/officeDocument/2006/relationships/image" Target="../media/image21.png"/><Relationship Id="rId5"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Identify the significant political and economic impact of Congress’ actions during the Civil </a:t>
            </a:r>
            <a:r>
              <a:rPr lang="en-US" dirty="0" smtClean="0"/>
              <a:t>War, especially towards the “West”. Which party controlled </a:t>
            </a:r>
            <a:r>
              <a:rPr lang="en-US" dirty="0"/>
              <a:t>Congress and what did they intend to do with their legislation?</a:t>
            </a:r>
            <a:r>
              <a:rPr lang="en-US" dirty="0"/>
              <a:t> </a:t>
            </a:r>
            <a:endParaRPr lang="en-US" dirty="0"/>
          </a:p>
        </p:txBody>
      </p:sp>
    </p:spTree>
    <p:extLst>
      <p:ext uri="{BB962C8B-B14F-4D97-AF65-F5344CB8AC3E}">
        <p14:creationId xmlns:p14="http://schemas.microsoft.com/office/powerpoint/2010/main" val="270912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upload.wikimedia.org/wikipedia/commons/2/25/CP_steam_loco.jpg"/>
          <p:cNvPicPr>
            <a:picLocks noChangeAspect="1" noChangeArrowheads="1"/>
          </p:cNvPicPr>
          <p:nvPr/>
        </p:nvPicPr>
        <p:blipFill>
          <a:blip r:embed="rId2" cstate="email">
            <a:duotone>
              <a:prstClr val="black"/>
              <a:srgbClr val="D9C3A5">
                <a:tint val="50000"/>
                <a:satMod val="180000"/>
              </a:srgbClr>
            </a:duotone>
            <a:extLst>
              <a:ext uri="{BEBA8EAE-BF5A-486C-A8C5-ECC9F3942E4B}">
                <a14:imgProps xmlns:a14="http://schemas.microsoft.com/office/drawing/2010/main">
                  <a14:imgLayer r:embed="rId3">
                    <a14:imgEffect>
                      <a14:brightnessContrast bright="-60000" contrast="-20000"/>
                    </a14:imgEffect>
                  </a14:imgLayer>
                </a14:imgProps>
              </a:ext>
              <a:ext uri="{28A0092B-C50C-407E-A947-70E740481C1C}">
                <a14:useLocalDpi xmlns:a14="http://schemas.microsoft.com/office/drawing/2010/main"/>
              </a:ext>
            </a:extLst>
          </a:blip>
          <a:srcRect/>
          <a:stretch>
            <a:fillRect/>
          </a:stretch>
        </p:blipFill>
        <p:spPr bwMode="auto">
          <a:xfrm>
            <a:off x="0" y="-24063"/>
            <a:ext cx="9176084" cy="6882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upload.wikimedia.org/wikipedia/commons/0/0d/United_States_1859-186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685800"/>
            <a:ext cx="8839200" cy="59841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38400" y="228600"/>
            <a:ext cx="6324600" cy="1143000"/>
          </a:xfrm>
        </p:spPr>
        <p:txBody>
          <a:bodyPr>
            <a:noAutofit/>
          </a:bodyPr>
          <a:lstStyle/>
          <a:p>
            <a:r>
              <a:rPr lang="en-US" sz="3600" b="1" i="1" dirty="0">
                <a:solidFill>
                  <a:srgbClr val="FFFFFF"/>
                </a:solidFill>
                <a:latin typeface="+mn-lt"/>
              </a:rPr>
              <a:t>How do we create a national market?</a:t>
            </a:r>
          </a:p>
        </p:txBody>
      </p:sp>
      <p:sp>
        <p:nvSpPr>
          <p:cNvPr id="3" name="Right Arrow 2"/>
          <p:cNvSpPr/>
          <p:nvPr/>
        </p:nvSpPr>
        <p:spPr>
          <a:xfrm>
            <a:off x="914400" y="1752600"/>
            <a:ext cx="4343400" cy="1143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bg1"/>
              </a:solidFill>
            </a:endParaRPr>
          </a:p>
        </p:txBody>
      </p:sp>
      <p:sp>
        <p:nvSpPr>
          <p:cNvPr id="6" name="Right Arrow 5"/>
          <p:cNvSpPr/>
          <p:nvPr/>
        </p:nvSpPr>
        <p:spPr>
          <a:xfrm flipH="1">
            <a:off x="914400" y="2859505"/>
            <a:ext cx="4343400" cy="1143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7264845" y="6397823"/>
            <a:ext cx="1726755" cy="307777"/>
          </a:xfrm>
          <a:prstGeom prst="rect">
            <a:avLst/>
          </a:prstGeom>
        </p:spPr>
        <p:txBody>
          <a:bodyPr wrap="none">
            <a:spAutoFit/>
          </a:bodyPr>
          <a:lstStyle/>
          <a:p>
            <a:r>
              <a:rPr lang="en-US" sz="1400" dirty="0">
                <a:solidFill>
                  <a:schemeClr val="bg1"/>
                </a:solidFill>
                <a:latin typeface="Arial" panose="020B0604020202020204" pitchFamily="34" charset="0"/>
              </a:rPr>
              <a:t>Map Credit: </a:t>
            </a:r>
            <a:r>
              <a:rPr lang="en-US" sz="1400" dirty="0" err="1">
                <a:solidFill>
                  <a:schemeClr val="bg1"/>
                </a:solidFill>
                <a:latin typeface="Arial" panose="020B0604020202020204" pitchFamily="34" charset="0"/>
                <a:hlinkClick r:id="rId5" tooltip="User:Golbez"/>
              </a:rPr>
              <a:t>Golbez</a:t>
            </a:r>
            <a:endParaRPr lang="en-US" sz="1400" dirty="0">
              <a:solidFill>
                <a:schemeClr val="bg1"/>
              </a:solidFill>
            </a:endParaRPr>
          </a:p>
        </p:txBody>
      </p:sp>
    </p:spTree>
    <p:extLst>
      <p:ext uri="{BB962C8B-B14F-4D97-AF65-F5344CB8AC3E}">
        <p14:creationId xmlns:p14="http://schemas.microsoft.com/office/powerpoint/2010/main" val="1795780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upload.wikimedia.org/wikipedia/commons/2/25/CP_steam_loco.jpg"/>
          <p:cNvPicPr>
            <a:picLocks noChangeAspect="1" noChangeArrowheads="1"/>
          </p:cNvPicPr>
          <p:nvPr/>
        </p:nvPicPr>
        <p:blipFill>
          <a:blip r:embed="rId2" cstate="email">
            <a:duotone>
              <a:prstClr val="black"/>
              <a:srgbClr val="D9C3A5">
                <a:tint val="50000"/>
                <a:satMod val="180000"/>
              </a:srgbClr>
            </a:duotone>
            <a:extLst>
              <a:ext uri="{BEBA8EAE-BF5A-486C-A8C5-ECC9F3942E4B}">
                <a14:imgProps xmlns:a14="http://schemas.microsoft.com/office/drawing/2010/main">
                  <a14:imgLayer r:embed="rId3">
                    <a14:imgEffect>
                      <a14:brightnessContrast bright="-60000" contrast="-20000"/>
                    </a14:imgEffect>
                  </a14:imgLayer>
                </a14:imgProps>
              </a:ext>
              <a:ext uri="{28A0092B-C50C-407E-A947-70E740481C1C}">
                <a14:useLocalDpi xmlns:a14="http://schemas.microsoft.com/office/drawing/2010/main"/>
              </a:ext>
            </a:extLst>
          </a:blip>
          <a:srcRect/>
          <a:stretch>
            <a:fillRect/>
          </a:stretch>
        </p:blipFill>
        <p:spPr bwMode="auto">
          <a:xfrm>
            <a:off x="0" y="-24063"/>
            <a:ext cx="9176084" cy="68820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471863"/>
            <a:ext cx="9144000" cy="5386137"/>
          </a:xfrm>
          <a:prstGeom prst="rect">
            <a:avLst/>
          </a:prstGeom>
          <a:gradFill>
            <a:gsLst>
              <a:gs pos="0">
                <a:schemeClr val="accent1">
                  <a:alpha val="0"/>
                  <a:lumMod val="0"/>
                </a:schemeClr>
              </a:gs>
              <a:gs pos="8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fontScale="90000"/>
          </a:bodyPr>
          <a:lstStyle/>
          <a:p>
            <a:r>
              <a:rPr lang="en-US" sz="4800" i="1" dirty="0">
                <a:solidFill>
                  <a:srgbClr val="FFFFFF"/>
                </a:solidFill>
              </a:rPr>
              <a:t>How Are Marketplaces Created?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1233008"/>
              </p:ext>
            </p:extLst>
          </p:nvPr>
        </p:nvGraphicFramePr>
        <p:xfrm>
          <a:off x="609600" y="4953000"/>
          <a:ext cx="3962400" cy="1798319"/>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xmlns="" val="20000"/>
                    </a:ext>
                  </a:extLst>
                </a:gridCol>
              </a:tblGrid>
              <a:tr h="370840">
                <a:tc>
                  <a:txBody>
                    <a:bodyPr/>
                    <a:lstStyle/>
                    <a:p>
                      <a:r>
                        <a:rPr lang="en-US" sz="3600" b="0" dirty="0">
                          <a:solidFill>
                            <a:schemeClr val="bg1">
                              <a:lumMod val="95000"/>
                            </a:schemeClr>
                          </a:solidFill>
                          <a:latin typeface="+mj-lt"/>
                        </a:rPr>
                        <a:t>Jefferson</a:t>
                      </a:r>
                    </a:p>
                  </a:txBody>
                  <a:tcPr/>
                </a:tc>
                <a:extLst>
                  <a:ext uri="{0D108BD9-81ED-4DB2-BD59-A6C34878D82A}">
                    <a16:rowId xmlns:a16="http://schemas.microsoft.com/office/drawing/2014/main" xmlns="" val="10000"/>
                  </a:ext>
                </a:extLst>
              </a:tr>
              <a:tr h="370840">
                <a:tc>
                  <a:txBody>
                    <a:bodyPr/>
                    <a:lstStyle/>
                    <a:p>
                      <a:r>
                        <a:rPr lang="en-US" sz="2800" i="1" dirty="0">
                          <a:solidFill>
                            <a:schemeClr val="bg1">
                              <a:lumMod val="95000"/>
                            </a:schemeClr>
                          </a:solidFill>
                        </a:rPr>
                        <a:t>Laissez-faire</a:t>
                      </a:r>
                    </a:p>
                  </a:txBody>
                  <a:tcPr/>
                </a:tc>
                <a:extLst>
                  <a:ext uri="{0D108BD9-81ED-4DB2-BD59-A6C34878D82A}">
                    <a16:rowId xmlns:a16="http://schemas.microsoft.com/office/drawing/2014/main" xmlns="" val="10001"/>
                  </a:ext>
                </a:extLst>
              </a:tr>
              <a:tr h="370840">
                <a:tc>
                  <a:txBody>
                    <a:bodyPr/>
                    <a:lstStyle/>
                    <a:p>
                      <a:r>
                        <a:rPr lang="en-US" dirty="0">
                          <a:solidFill>
                            <a:schemeClr val="bg1">
                              <a:lumMod val="95000"/>
                            </a:schemeClr>
                          </a:solidFill>
                        </a:rPr>
                        <a:t>The market will develop on its own.</a:t>
                      </a:r>
                    </a:p>
                  </a:txBody>
                  <a:tcPr/>
                </a:tc>
                <a:extLst>
                  <a:ext uri="{0D108BD9-81ED-4DB2-BD59-A6C34878D82A}">
                    <a16:rowId xmlns:a16="http://schemas.microsoft.com/office/drawing/2014/main" xmlns="" val="10002"/>
                  </a:ext>
                </a:extLst>
              </a:tr>
            </a:tbl>
          </a:graphicData>
        </a:graphic>
      </p:graphicFrame>
      <p:pic>
        <p:nvPicPr>
          <p:cNvPr id="4" name="Picture 2" descr="File:Thomas Jefferson by Rembrandt Peale, 1800.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rcRect/>
          <a:stretch/>
        </p:blipFill>
        <p:spPr bwMode="auto">
          <a:xfrm>
            <a:off x="381000" y="1447006"/>
            <a:ext cx="3810000" cy="46489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e:Alexander Hamilton portrait by John Trumbull 1806.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colorTemperature colorTemp="88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4953000" y="1447007"/>
            <a:ext cx="3810000" cy="46489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402781552"/>
              </p:ext>
            </p:extLst>
          </p:nvPr>
        </p:nvGraphicFramePr>
        <p:xfrm>
          <a:off x="4572000" y="4953000"/>
          <a:ext cx="3962400" cy="1529079"/>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xmlns="" val="20000"/>
                    </a:ext>
                  </a:extLst>
                </a:gridCol>
              </a:tblGrid>
              <a:tr h="370840">
                <a:tc>
                  <a:txBody>
                    <a:bodyPr/>
                    <a:lstStyle/>
                    <a:p>
                      <a:pPr algn="r"/>
                      <a:r>
                        <a:rPr lang="en-US" sz="3600" b="0" dirty="0">
                          <a:solidFill>
                            <a:schemeClr val="bg1">
                              <a:lumMod val="95000"/>
                            </a:schemeClr>
                          </a:solidFill>
                          <a:latin typeface="+mj-lt"/>
                        </a:rPr>
                        <a:t>Hamilton</a:t>
                      </a:r>
                    </a:p>
                  </a:txBody>
                  <a:tcPr/>
                </a:tc>
                <a:extLst>
                  <a:ext uri="{0D108BD9-81ED-4DB2-BD59-A6C34878D82A}">
                    <a16:rowId xmlns:a16="http://schemas.microsoft.com/office/drawing/2014/main" xmlns="" val="10000"/>
                  </a:ext>
                </a:extLst>
              </a:tr>
              <a:tr h="370840">
                <a:tc>
                  <a:txBody>
                    <a:bodyPr/>
                    <a:lstStyle/>
                    <a:p>
                      <a:pPr algn="r"/>
                      <a:r>
                        <a:rPr lang="en-US" sz="2800" i="1" dirty="0">
                          <a:solidFill>
                            <a:schemeClr val="bg1">
                              <a:lumMod val="95000"/>
                            </a:schemeClr>
                          </a:solidFill>
                        </a:rPr>
                        <a:t>Government Action</a:t>
                      </a:r>
                    </a:p>
                  </a:txBody>
                  <a:tcPr/>
                </a:tc>
                <a:extLst>
                  <a:ext uri="{0D108BD9-81ED-4DB2-BD59-A6C34878D82A}">
                    <a16:rowId xmlns:a16="http://schemas.microsoft.com/office/drawing/2014/main" xmlns="" val="10001"/>
                  </a:ext>
                </a:extLst>
              </a:tr>
              <a:tr h="370840">
                <a:tc>
                  <a:txBody>
                    <a:bodyPr/>
                    <a:lstStyle/>
                    <a:p>
                      <a:pPr algn="r"/>
                      <a:r>
                        <a:rPr lang="en-US" dirty="0">
                          <a:solidFill>
                            <a:schemeClr val="bg1">
                              <a:lumMod val="95000"/>
                            </a:schemeClr>
                          </a:solidFill>
                        </a:rPr>
                        <a:t>Government needs to assist.</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49218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 y="0"/>
            <a:ext cx="9121775" cy="1066800"/>
          </a:xfrm>
        </p:spPr>
        <p:txBody>
          <a:bodyPr/>
          <a:lstStyle/>
          <a:p>
            <a:pPr>
              <a:defRPr/>
            </a:pPr>
            <a:r>
              <a:rPr lang="en-US">
                <a:cs typeface="+mj-cs"/>
              </a:rPr>
              <a:t>Transcontinental Railroad</a:t>
            </a:r>
          </a:p>
        </p:txBody>
      </p:sp>
      <p:sp>
        <p:nvSpPr>
          <p:cNvPr id="3" name="Content Placeholder 2"/>
          <p:cNvSpPr>
            <a:spLocks noGrp="1"/>
          </p:cNvSpPr>
          <p:nvPr>
            <p:ph sz="quarter" idx="13"/>
          </p:nvPr>
        </p:nvSpPr>
        <p:spPr>
          <a:xfrm>
            <a:off x="33338" y="1219200"/>
            <a:ext cx="3014662" cy="4876800"/>
          </a:xfrm>
        </p:spPr>
        <p:txBody>
          <a:bodyPr>
            <a:normAutofit lnSpcReduction="10000"/>
          </a:bodyPr>
          <a:lstStyle/>
          <a:p>
            <a:pPr>
              <a:defRPr/>
            </a:pPr>
            <a:r>
              <a:rPr lang="en-US" sz="1800">
                <a:cs typeface="+mn-cs"/>
              </a:rPr>
              <a:t>Pacific Railway Acts</a:t>
            </a:r>
          </a:p>
          <a:p>
            <a:pPr>
              <a:defRPr/>
            </a:pPr>
            <a:r>
              <a:rPr lang="en-US" sz="1800">
                <a:cs typeface="+mn-cs"/>
              </a:rPr>
              <a:t>First Transcontinental Railroad</a:t>
            </a:r>
          </a:p>
          <a:p>
            <a:pPr lvl="1">
              <a:defRPr/>
            </a:pPr>
            <a:r>
              <a:rPr lang="en-US" sz="1600"/>
              <a:t>Central Pacific and Union Pacific</a:t>
            </a:r>
          </a:p>
          <a:p>
            <a:pPr lvl="1">
              <a:defRPr/>
            </a:pPr>
            <a:r>
              <a:rPr lang="en-US" sz="1600"/>
              <a:t>Promontory Point (1869)</a:t>
            </a:r>
          </a:p>
          <a:p>
            <a:pPr>
              <a:defRPr/>
            </a:pPr>
            <a:r>
              <a:rPr lang="en-US" sz="1800">
                <a:cs typeface="+mn-cs"/>
              </a:rPr>
              <a:t>Impact</a:t>
            </a:r>
          </a:p>
          <a:p>
            <a:pPr lvl="1">
              <a:defRPr/>
            </a:pPr>
            <a:r>
              <a:rPr lang="en-US" sz="1600"/>
              <a:t>Communication</a:t>
            </a:r>
          </a:p>
          <a:p>
            <a:pPr lvl="1">
              <a:defRPr/>
            </a:pPr>
            <a:r>
              <a:rPr lang="en-US" sz="1600"/>
              <a:t>Settlement and Expansion</a:t>
            </a:r>
          </a:p>
          <a:p>
            <a:pPr lvl="2">
              <a:defRPr/>
            </a:pPr>
            <a:r>
              <a:rPr lang="en-US" sz="1200">
                <a:effectLst/>
              </a:rPr>
              <a:t>35,000 miles (1865)</a:t>
            </a:r>
          </a:p>
          <a:p>
            <a:pPr lvl="2">
              <a:defRPr/>
            </a:pPr>
            <a:r>
              <a:rPr lang="en-US" sz="1200">
                <a:effectLst/>
              </a:rPr>
              <a:t>193,000 miles (1900)</a:t>
            </a:r>
            <a:endParaRPr lang="en-US" sz="1200"/>
          </a:p>
          <a:p>
            <a:pPr lvl="1">
              <a:defRPr/>
            </a:pPr>
            <a:r>
              <a:rPr lang="en-US" sz="1600"/>
              <a:t>Commerce</a:t>
            </a:r>
          </a:p>
          <a:p>
            <a:pPr>
              <a:defRPr/>
            </a:pPr>
            <a:r>
              <a:rPr lang="en-US" sz="1800">
                <a:cs typeface="+mn-cs"/>
              </a:rPr>
              <a:t>Innovations</a:t>
            </a:r>
          </a:p>
          <a:p>
            <a:pPr lvl="1">
              <a:defRPr/>
            </a:pPr>
            <a:r>
              <a:rPr lang="en-US" sz="1600"/>
              <a:t>Standardized gauges</a:t>
            </a:r>
          </a:p>
          <a:p>
            <a:pPr lvl="1">
              <a:defRPr/>
            </a:pPr>
            <a:r>
              <a:rPr lang="en-US" sz="1600"/>
              <a:t>Time zones</a:t>
            </a:r>
            <a:endParaRPr lang="en-US" sz="1800"/>
          </a:p>
        </p:txBody>
      </p:sp>
      <p:pic>
        <p:nvPicPr>
          <p:cNvPr id="10243" name="Content Placeholder 4"/>
          <p:cNvPicPr>
            <a:picLocks noGrp="1" noChangeAspect="1"/>
          </p:cNvPicPr>
          <p:nvPr>
            <p:ph sz="quarter" idx="14"/>
          </p:nvPr>
        </p:nvPicPr>
        <p:blipFill>
          <a:blip r:embed="rId3" cstate="email">
            <a:extLst>
              <a:ext uri="{28A0092B-C50C-407E-A947-70E740481C1C}">
                <a14:useLocalDpi xmlns:a14="http://schemas.microsoft.com/office/drawing/2010/main"/>
              </a:ext>
            </a:extLst>
          </a:blip>
          <a:srcRect/>
          <a:stretch>
            <a:fillRect/>
          </a:stretch>
        </p:blipFill>
        <p:spPr>
          <a:xfrm>
            <a:off x="3054350" y="1219200"/>
            <a:ext cx="6089650" cy="4572000"/>
          </a:xfrm>
        </p:spPr>
      </p:pic>
    </p:spTree>
    <p:extLst>
      <p:ext uri="{BB962C8B-B14F-4D97-AF65-F5344CB8AC3E}">
        <p14:creationId xmlns:p14="http://schemas.microsoft.com/office/powerpoint/2010/main" val="23964468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lobalsecurity.org/military/facility/images/transcontinental-railroad-map-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1" y="152400"/>
            <a:ext cx="9136140" cy="662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888578"/>
          </a:xfrm>
          <a:prstGeom prst="rect">
            <a:avLst/>
          </a:prstGeom>
          <a:gradFill flip="none" rotWithShape="1">
            <a:gsLst>
              <a:gs pos="44000">
                <a:schemeClr val="accent1">
                  <a:alpha val="0"/>
                  <a:lumMod val="0"/>
                </a:schemeClr>
              </a:gs>
              <a:gs pos="55000">
                <a:schemeClr val="tx1">
                  <a:lumMod val="100000"/>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24400" y="762000"/>
            <a:ext cx="4230688" cy="4739759"/>
          </a:xfrm>
          <a:prstGeom prst="rect">
            <a:avLst/>
          </a:prstGeom>
          <a:noFill/>
        </p:spPr>
        <p:txBody>
          <a:bodyPr wrap="square" rtlCol="0">
            <a:spAutoFit/>
          </a:bodyPr>
          <a:lstStyle/>
          <a:p>
            <a:pPr algn="ctr"/>
            <a:r>
              <a:rPr lang="en-US" sz="4400" dirty="0">
                <a:solidFill>
                  <a:schemeClr val="bg2"/>
                </a:solidFill>
              </a:rPr>
              <a:t>The federal government </a:t>
            </a:r>
            <a:r>
              <a:rPr lang="en-US" sz="5400" dirty="0">
                <a:solidFill>
                  <a:schemeClr val="bg2"/>
                </a:solidFill>
                <a:latin typeface="+mj-lt"/>
              </a:rPr>
              <a:t>subsidized </a:t>
            </a:r>
            <a:r>
              <a:rPr lang="en-US" sz="3600" dirty="0">
                <a:solidFill>
                  <a:schemeClr val="bg2"/>
                </a:solidFill>
              </a:rPr>
              <a:t>several Transcontinental railroads with </a:t>
            </a:r>
            <a:r>
              <a:rPr lang="en-US" sz="4800" dirty="0">
                <a:solidFill>
                  <a:schemeClr val="bg2"/>
                </a:solidFill>
                <a:latin typeface="+mj-lt"/>
              </a:rPr>
              <a:t>Land Grants</a:t>
            </a:r>
          </a:p>
        </p:txBody>
      </p:sp>
    </p:spTree>
    <p:extLst>
      <p:ext uri="{BB962C8B-B14F-4D97-AF65-F5344CB8AC3E}">
        <p14:creationId xmlns:p14="http://schemas.microsoft.com/office/powerpoint/2010/main" val="14068505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rrowheads="1"/>
          </p:cNvSpPr>
          <p:nvPr>
            <p:ph type="title" idx="4294967295"/>
          </p:nvPr>
        </p:nvSpPr>
        <p:spPr>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rPr>
              <a:t>Homestead Act of 1862</a:t>
            </a:r>
          </a:p>
        </p:txBody>
      </p:sp>
      <p:sp>
        <p:nvSpPr>
          <p:cNvPr id="8194" name="Rectangle 3"/>
          <p:cNvSpPr>
            <a:spLocks noGrp="1" noRot="1" noChangeArrowheads="1"/>
          </p:cNvSpPr>
          <p:nvPr>
            <p:ph type="body" sz="half" idx="4294967295"/>
          </p:nvPr>
        </p:nvSpPr>
        <p:spPr>
          <a:xfrm>
            <a:off x="0" y="838200"/>
            <a:ext cx="47244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sz="1800">
                <a:effectLst/>
              </a:rPr>
              <a:t>Parameters</a:t>
            </a:r>
          </a:p>
          <a:p>
            <a:pPr lvl="1"/>
            <a:r>
              <a:rPr lang="en-US" sz="1600">
                <a:effectLst/>
              </a:rPr>
              <a:t>160-acre plots for minimum of 5 years</a:t>
            </a:r>
          </a:p>
          <a:p>
            <a:pPr lvl="1"/>
            <a:r>
              <a:rPr lang="en-US" sz="1600">
                <a:effectLst/>
              </a:rPr>
              <a:t>File application, improve the land, file for deed</a:t>
            </a:r>
          </a:p>
          <a:p>
            <a:r>
              <a:rPr lang="en-US" sz="1800">
                <a:effectLst/>
              </a:rPr>
              <a:t>Demographics</a:t>
            </a:r>
          </a:p>
          <a:p>
            <a:pPr lvl="1"/>
            <a:r>
              <a:rPr lang="en-US" sz="1600">
                <a:effectLst/>
              </a:rPr>
              <a:t>Eastern families</a:t>
            </a:r>
          </a:p>
          <a:p>
            <a:pPr lvl="1"/>
            <a:r>
              <a:rPr lang="en-US" sz="1600">
                <a:effectLst/>
              </a:rPr>
              <a:t>Exodusters</a:t>
            </a:r>
          </a:p>
          <a:p>
            <a:pPr lvl="1"/>
            <a:r>
              <a:rPr lang="en-US" sz="1600">
                <a:effectLst/>
              </a:rPr>
              <a:t>Old Immigrants</a:t>
            </a:r>
          </a:p>
        </p:txBody>
      </p:sp>
      <p:pic>
        <p:nvPicPr>
          <p:cNvPr id="8195" name="Picture 6" descr="homestead-certificate.jpg                                      000A84C2Macintosh HD                   C5A9507E:"/>
          <p:cNvPicPr>
            <a:picLocks noGrp="1" noChangeAspect="1" noChangeArrowheads="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0" y="3386138"/>
            <a:ext cx="4724400" cy="3471862"/>
          </a:xfrm>
        </p:spPr>
      </p:pic>
      <p:pic>
        <p:nvPicPr>
          <p:cNvPr id="8196" name="Picture 7" descr="jb_civil_homested_1_e.jpg                                      000A84C2Macintosh HD                   C5A9507E:"/>
          <p:cNvPicPr>
            <a:picLocks noGrp="1" noChangeAspect="1" noChangeArrowheads="1"/>
          </p:cNvPicPr>
          <p:nvPr>
            <p:ph sz="quarter" idx="4294967295"/>
          </p:nvPr>
        </p:nvPicPr>
        <p:blipFill>
          <a:blip r:embed="rId3">
            <a:extLst>
              <a:ext uri="{28A0092B-C50C-407E-A947-70E740481C1C}">
                <a14:useLocalDpi xmlns:a14="http://schemas.microsoft.com/office/drawing/2010/main"/>
              </a:ext>
            </a:extLst>
          </a:blip>
          <a:srcRect/>
          <a:stretch>
            <a:fillRect/>
          </a:stretch>
        </p:blipFill>
        <p:spPr>
          <a:xfrm>
            <a:off x="4764088" y="838200"/>
            <a:ext cx="4379912" cy="6019800"/>
          </a:xfrm>
        </p:spPr>
      </p:pic>
    </p:spTree>
    <p:extLst>
      <p:ext uri="{BB962C8B-B14F-4D97-AF65-F5344CB8AC3E}">
        <p14:creationId xmlns:p14="http://schemas.microsoft.com/office/powerpoint/2010/main" val="36526460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1325563"/>
          </a:xfrm>
        </p:spPr>
        <p:txBody>
          <a:bodyPr/>
          <a:lstStyle/>
          <a:p>
            <a:pPr algn="ctr"/>
            <a:r>
              <a:rPr lang="en-US" b="1" dirty="0" smtClean="0"/>
              <a:t>The Homesteader</a:t>
            </a:r>
            <a:endParaRPr lang="en-US" b="1" dirty="0"/>
          </a:p>
        </p:txBody>
      </p:sp>
      <p:sp>
        <p:nvSpPr>
          <p:cNvPr id="4" name="AutoShape 2" descr="data:image/jpeg;base64,/9j/4AAQSkZJRgABAQAAAQABAAD/2wCEAAkGBxQTEhUUEhQVFhQXGB8aGBcYFxocHRwYGB8aGBYcGhwYHCggHh0lHR0dITEhJSkrLi4uGCAzODMsNygtLisBCgoKDg0OGhAQGywkHyQsLCwsLCwsLCwsLCwsLCwsLCwsLCwsLCwsLCwsLCwsLCwsLCwsLCwsLCwsLCwsLCwsLP/AABEIAK4BIgMBIgACEQEDEQH/xAAbAAABBQEBAAAAAAAAAAAAAAAFAQIDBAYAB//EAEwQAAIBAgQDBQUFBQUFBAsAAAECEQMhAAQSMQVBURMiYXHwBjKBkaEUQrHB0SNSYnLhFTNTkvEkQ4KTskRzwtIHFiU0VGODlKLD0//EABkBAAMBAQEAAAAAAAAAAAAAAAABAgMEBf/EAC0RAAICAQMCAwgCAwAAAAAAAAABAhEDEiExE0EEUXEFFSJCUmGRoRQyI8Hw/9oADAMBAAIRAxEAPwD0srb8z/TDKim8bH1b4/jiUJ0woUmfPn5Y6TAraTHPn9ef1w5eR/PwxMRf6fP6f6YQLsBe/rfBYyJkEc+WEZZw9umG38vXjhgR+U7j8zvhoHnMfUnEnUgD1MYQj1GABh+cfrjlOFNrb/6z6thRvgAVh4/6/LDNvU8r8sSOs79J5HliMnfAMjb19Zxyi/6/HEmkdbfDx9fHGcyvtFpqVlroiLTqCmGR2aWZTVUkMqjTpEb+988DaQ0rD4J/PHJ6tihwzjVPMauzWoNKq0toAOpdQA0sSTeLgeZwM4f7Rk0kqVAjdt/dUaVqiEK7MKr1KmmQqmbLe18LWh0aRZ+uGza+AVT2m7jVEosyq1FRLKs/aNIpnmQO+syOZ6Ygq+1aqdJpMRrCkq4JVQWV2dY7pGknRclfGRidaHQfZvXww1z6+GAHFeMOctlayE0lr3qVO65pA0ywEsNN2hdZBA6XtSo+1jimpNBqkJJYlQx7rkGKa6d05RZpjka1oKNax/A/jvjmPMeoOEoVNSKSI1KDHSYP02w4i/Lf8+WLTsQoPr4nDRy9cicd6+pwi7fL8MACt6+WGkYecJgASpiKMTA74Rv1/HAAwCZx2n18cSaNsOjb1zwA2RqDI6YU/l+WHEbevywpXa3IfhgEQnn6tGHILfO3n6+uHsPn/THRy84+mALGGYJvhjDEp2OEYeHP8/LABCZx2G6fHHYANGAPL4/phobfffph+YokqdwYtfnFsY7K8Jpns6uqoZpoSjOWQyATIebEbiccmTKoclxhZrtUfK/1/XECPe59frfGbp+0eVo1ezVhTIOipTtoGoSrD93lOwIY7lcaVawiRsbiNjsZHhGNIT1EONHNJHU4a6+X+uO7S3lvjmi/mcak0NA/Lym/yw0z6+v0xQzXFRTqspdFCrIRvfq91i2iWERp3AbYkxGK9fjzAPC0oWmWBNQsG0PpcpC95ACDPLE6ytIVnl65dcOAmf8AXzwKPGSauinTVm1Ee+SALgF4WwYAMsbrOOzPFHHYOid2pTZihUzqPZlEkCzwxF7bztY1BpCtSeWGgb+vKIwHq8RrsVhGADDVCm0zqptO7LpksIB1jpcrk6zNT1OIbUfulZH3YDXiALmJvYYIyt0OqHkm+/T15YrnIU51GmCzMGJ07kAqCfELI+OLevCE/phsAflslTp3p01QmBKqBYCACRuIj5Yb/ZdGXJpU+/Gs6F7xEkarXvJxeb8r4ZJvh0gGBQeQuQSLbjbziBHSBhoprewk35bxHz8cTICfXhiOi4cSjBh1UgiQPDBsAzTaOX9P6YcT6FuVsc9om0mPMkWGFNPr62w9gIuvx/H+mJAb89/zwjrhaeGAhbCKw+WHFfXzwoX18MKwEYevgMdhb3nn/TCsLfD9MFgMZcJ54e4nYYYenP8ArhgPY7evAY5sNCz68cOJg+eADhjpjx/0wwnHdfXIRgA4NJj1sMKG52wheD8/ywhE+XoYAHarHfCqJ+f54ai8h6OHJ4YBDSvq/wCmOxxOOwtxmhJvv4b/ADGPPc3xM5ellGMdmVVavkUWGHkYt4nG+qSYibYwPHaf+zUCbxpty22NtrY48ytxsuD2YSzPD0qkFlViAdLWNjH0NjE9DyxZyFAUlmkO6CNdEchHvJ9TA3g7NM532M4qJ+zMZsTSbqouaZ8V5dRPTGlqVCh1XldwOYkT8RuP5fE4503CVGjSaO/tikTCPrb91AXNucICdsMrcZQCF77zASGWCZMNqHd8efhtgbn5o1SFXXTcF0URGr7832uCLH3za2C1DLlKIRsxSGtSzCpRPZrphu6BUWpqhge894kAc+tZWZaUNGcrBVdqC6Q3eKuzEA21KNA25ix3xC/FKvaKtKmrUiUAcTDK5Vg4I5Kgef4uz2nEZoVaQBqhjT7rMwDadF510pDrYHvEMAWmcWWrKFFekw7M6BUpCGVZ0qzSEBDAGSZjumRzApXyNoo9vmiARMrcBkMEdiSVY6hqJqjTJuCQekXeK5iqrRRQMChOx7rSJvzMXC7zyOCfYx9fxww+Hj62xroIsFrmM2STpCjSvuhdVwmsgMbVB+0gNKwFtuTY4V20FaobSFEFtG4kESskm8kzFwAOeCijfzxG3T1scCjuF2MkR6viKtmFUS7BR1ZgBPxjEeYqnVopga9ySLICLWBux5LPiYG4jK5Ttm1qxFMW7YgNUqHY9mWBVEG0hb8o3MSy76Y7s1WPbU9kETxiif8AeKbbzbpMxG9scOJU5HeDAj3llgOXeKyBfrbFQez9OBL5mbX+015sLf7yPpzxRoZqvQaqr5evWXWSlRDSY9nACgy6liDO97+E4mc8sVaSZWOGOTpujSLBHIgjrIIjbxGAJ4Ex0aqpGlWUaQw0KwIHZFnJTfmTYARAjFejxm9svnKXUmgGU2+8tN2+awfMYL5PiqVKTVHV6apJJdGSwAJIDqGgDqPnvhxmp8qmKePS9nZSpezrDR30JUG3ZtaCx/Z9+UDaoaDcqptgnk8v2dNEJB0iJA0j4AbDFGlwta6mtXX9o0mmY79GnEU9E3V475jcki+L+TzDMClSBVpnS4GxMd11/hcQw8yOWDFOMm0hTxuPJM3r57YRPXzOHEevjhAwPrzx0mQ5Fk39b4kNPp6thqD18Dhz+fqMSJkZWPr+WGHr4/piZh6+XhhjGQcNDGObevnhNd7+r44+r/1wycMBy4ey+vgZxGm/P1bEs+vgd8AEOn18MOX18Bh5T18McB6+GARFov8AP8sPPqfhh8evlh/K+FYFUNf47YdTP1/XD9Axyi2GMZ2Z6n5f1x2HfP647CsAyacnp8MYL2mj7JT5HUBJ694c8b0vy9TtjI8a4Ua+W0qxVlqMV2uyOw0meREjHHme8b8yoK0zDmmwVWsKiwUZeq3Bj6WJ5jpja8E4r9opByNLggVEmdLjceR3Hh8cZPKAr3Vm06qbbi8ECfHFhK/2asK1NToaBWSDdRfUI3K/gcTOOoqLCGZy+bZ6agUmVGJQljBEMsHuzOk8p2m8YIZPLK7gPTcOKy6tIQPTMBRoIW4k69ZJJUYIOQyakaxEqw+YIxRo8SWvXD6aiEIUaQFOpTqAG91Bbfx6YnHK9ga7hp0p1Koy1CrTaRUeqabjVqlUZHjVo1A3AAkqxGmMS/aKYypy+uSRp0rNRkDC6SB3mB1Rb3QDsCcUcxk17NitNjTDAyTrWoKgJdgCDGkncnmwxE9Uuw0DslpJr1OpeS4ZLBSNIETBuRtzxqo2BYp8TNPuZlGprELVKMotsHGjSCRtpLC19Nhi8jqyhkYMjXUg7jqPl9MCP7cJC0mWq51a6ZBNNSVHfDF++EV5IEHkDO2GZN61Im1Iq1RytITqaYZirkgAgSYK3g9baRk1yS4+Royfn664pZ3MaFLbsNh+8xso+J54ny+ZWoutDKknzBEhlPQhgQR4YH8XzKrUprUYIoD1CWMDuBadyTEftSfhOHknUXJDxQuaTKWepkItFSe0rMQz87iaz+HdBA6EqMFaSBQqqAAAAqgWAAgD5WwO4cwq5qowOpaVJQpBBE1JZiCPBVGHcSql6ooU5kx2kGGOoHTTDHaVGpjyUdTjHAtENT5ZvneqdLhDq3ErlaSmswsxBARTzDOTE8oUMRFwMVc1UzIAJbK0izBRq7RgSxhVuV7xvth+YWpTCoIpGypRo6WkxF3qLECZ7q2A3m2ASfZaOts3mu2aoCkKWqgIdwSoOmY37o7oxEsuS+a9Cowx1tv6hGlkncGqakZlTGqSKarINMATBosIDEz7zNIKjAvP+0mmvSoZp0CMQzBaTASJhWZ321QWABIi/PF3geeoUilGkjUmBMUydYKsNcapMNBJ0jY6hzxD7Y8MJCVaQNVB/eUjV0I6EQHYwbqYBiJlTe+IU3biypQSqUTXJVDDUCGDXBBkEGIIO2KnEkIZayLLoCGAnv05BdYH3l99fJxgH7GcXFRTRKojUhYU9WgoIAjWAZEwfIHnjTj14cwfpjCLeOR1SiskCGnVDKGUypAIPUEggjFDOcT7OtRTSClQgMTymolO3T3557R4hdQoOaZ7tKpJQzASpdnQdAQC6nl3h0wE9k8/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GfnhOJcPp1EquEUZsIezqgAPMdzvHoYEGx03nD1tCSRCRGFdNv6eOMNxTjtfKvpzmYq0SbiMvTZSN+66UmBiYjcfLF/g/H3YCuava5eYJKIrKNi5CKsBTupE6ZNrDC6yCjUE+HqMLqg+ugGI8w6qyqdRZvdCqzGLAsdIsoJALG1x1xXo8RpMi1BUXSyK4kiQtQKUldwYZbeI6401JiLuvrEwdvhh5aOnrrilQzSVHKpURmF4BBtYbj4fMdRiJuKUv35kEgBWNhOmIEd6CF/eIIE4LQqCGvfDCfx/PA1ONU5MdpshA7J9TdoGKhFAljCsSANlJ2k4fkuIU6raab6ucwQrAEAlGIhveWY/eGC0Oi3p8MJhGN8diqFYbPXp/ryxlc9xDsaDVCuoLXcN10mu4YjqRvHOMapmnxP6eWMT7S2ylaP8Z/rXbp5/XHHnXHqXj2tlfjeWSBWW6n7yid4hhHIjefDqTislUFQHgqYhhBE+PTflbEvs1mgP9ne6NOgNuuq7UyI2IkqZ6i9hi3U4fpJ02bfwII3I2nlPxvscrp0yqvcrcArmk32epOhgTRPQ7tT/wDEPCcGxkWdM0yk66bqUUBL6KdJxcrqvLCJ2J64E0FGqj4VQCI2JVxHlfGo4IYNfe9QHwjs0B/D6YxzT0rUioqyrwmvQpN2rQxqhSjuE1BmkMafQMGBgcyeuKoFRG0IxFRtOtCvd1CTJJ9w6bWMxFjbFakoonM0tP8AdNqAVbtTcFkHwhl/0vco5plXS7AjXrYKIuSsgFrmIsT1FoEY64O0mSypXyB1A1qT0YDKhRhBJHf0uvfJIkiyjpJODfB0fXTl+40jSNDsDEkuWpwA4He0xeOczTzGdpVLvFiCDqGoQbBXiQPDznEVbPUaRBy+ZpqRdqNWpqJYXOiozytjzDbCwknFc8iB+a9o6eTzVShBelqMlSZRz3nAncGZInckjfGlydSjmkDJoqJMxvB5SI7reBvgRlKuWzBY1RSqs/vyELgCFtG0AAWt88Ccl7LmjmlVa37OCxIZkcp3oQ6fFbyQCJw1aQGzXKUqQZgqop7z6VAmB3iwAloA84wM4ZQ+zo1auinMV3LKQAXQOBpQG9/AW+WLHDeFUHpszdqEYlVVq1RVFyrHQKkaWiYM25XOBXEsyaj1FBvRWZJsAJJI0c3B0i4IBa4gjEzlsVFbgqj2tclKZRdertaoOtwgdk7O/u+6QANxfu4IZ3N0MsxbsTVqEhdcKTr0jSkx3Tog91doxYpZRRQd3bRRNMlWp1CKjnT3XYKoCLAJUAkEEe6LYA8DqFKgoUhVZmYu1WAWQFAQFLgrLWl7jSQAWkEc9PlnQmlsgrQ4lnXSoz0lpKFmmTAuZHfNR5AVb7DUYFpxY4WWamorCmdaz3TqQlhBH8jrNv4mHQ4DVaFKmwqZzOmpURvcS8Mt/cuLGDOlQIGK1A5TLjtqFLNsrAodHZEmAGVip0k6bQ552vfEuKa2LUt9y5V4O6v2aV6lOnqL0dAVYAPepOy+9DfOZMhrapKk38/pYjA/NJ21GQwVwJVosHgaHvfSRYjkCOaYz/DeM5hAgdO1KsUzF1FUVJfSBSp91baLlrg7AjGck5qzTHJY3TNVxTJJXpNTqLqRtxEmxkMv8Sm4+WxOPMaNSpkMyYAbvBain+7dCRoPgrggBvutB8MerUjb9d9/xxn/AGv4L2ia0EuqkRzZDJZB4g99fEGOWKwZK+Fk+JxfMgMOOLlTRWC2Vqy1OrsUpkldLIZgqbESIBAtEY32S4uy0wJmfdjkIkX28seScDdatL7HVNmCmgx+5VIhCRtpqRDXsxMTvg57OVqnZnJVBoq02ACsYmkCvaJK2sp0gjky7EHHcmjgNxxfj1MUylcgq4IHd1MCRpJACmSA3S03wF9nM3Rao6MwqBRCgkamUTDG5kxE/O04KZBadNy6UqatpgwigRbpzsL+GCAy1GsgWqO7MqVlCpuLFCINyJHjhtO+ABWdp0tcKEGw8RMWJ3nw25YcudK2Fxym4+ptvGDPDa9KnRWi5NW0O2gAOT7xKk8+eA3tBlUdrdym/cdqa+4hDd7SBM7DVsNUkECyba7BSB+frZTMwa2hnRoQCsQFaQW7qt3tgL+XPEtXhdOr3mDaYAIV3QHkNXZMpPvRcxfawjVZPKUq9EGmENNqelWKX0EW3AMbGDjPcS9nKuVo1KqV2cUllUZVBYBTZ2UXMwARHjN5Nd8oKKGXybUTl6faFU1NSotTADKgHaLTqB9SukJGsBWGkfvE4kPstQXugHSUVYOk2QKBcrJkIsjYxtgvmNGYyx7RxSK6aq1NSgAp3wZPK0GNwTiDg2f+0UKdRl0uy99II01NnWDcQZtio02TLYr5XhlOlp0CyqyiSTZuzmZ/7td+njhKXCaQIMG0CC7EQpJRSCYYLJ0gi2oxfBN+vrw9eGIReMa6URZUPBqJUCGsqqD2lSQEkpDBpBEkapmCRMEjEuWyiLBVQsAgRaASJA5D3R8hi0LHp8cIOhj1bBQ7IHCyb47E+gdfrjsG4i27f1tz3GMf7SmMrXnlUJkf94D+eNfVtYbTjHe1BjJ5yOTn8aZxy5/l9S8fcDjUyWl0/htUQiCCJ3g8t7DB7h+ZNdLmK9MgNaLxZoP3Wv8AGemMzkqRkANDwDJ2dYETEX5SB+OCRqujJWCsKie8vKonNZFp5gnn54ykrLiwhrh01AK5K2/eAPLyxpeBTrqjxU7eEflgFmqYqClUpnUpZWnwkGfluPPB7gjftKo8E/8AGMcmd3BmkOSr7RcA7Zw4Wm5AhtZINrrBRW6kQfDFE+zjQP2GXHz8/wDDvjRcS4utBkVlqMXkjQmqyxM9NxiovtEhjTRrnx7OP+phzxhDJm00i2o3uiivs6YgJRFv8MfDbc4ePZ6oNjRFyT+zvfp38X3470y9cjrFMfjUGOfjzXjLVQRyYoP+lj6GHrz3Tr8oeldkB+McLqU6T1dVPVSBcRSIuBtOuw3BsbHbE1Dhj1WqPSamxJB0MStoAjWJiCAQNMXO2E47xSq+Wqq1DQHXQG7QWNSEEjTJuww2nVqKsUYWpEaiCVjnYEHHd4VycWpMyyckX9tSDEBAodiGBbSFJOpRcdJEyDbC1w6g9pQqgN7w7MuIiO81PUABH3iMTplKWlQEBFN9arNtXjfaeVxYdMXiM0r09C6lMkqpBVpkQztGmDBNpJjxjraaXJmjJ+1fFAqQIHbLDvb+7RYUCbAd76mBfDzmaopCllSj1CtNWrFgd0aGEAgooWJm3Q3wTpVUogqEl6YARCqtUSO6NPTpq2IvPPD8twrLUqlWsQarvc6/cDC/u8xzvN8ZShqNYT0g2hm8rSgnTXqoqqzUwrAFRpURqsZETuCRqIkTbHEM3WJCUeypkGHcguTHd7jRF4mxsLTNmcQ4poR8w8Gr2f7Gn+6pEINIjTJux+GIc3w3OZhyErN2P3WB7MsLSStOCb8jaCLc8YKLk9t/U3c1FeXp/ssZH7YrscytB4W5oyLbFWVnM8yD4Ec8BvbThSyuYWn2qpeoknvpZVqLF+0UHTMiQVub4sVeAU3Z6RzS08xSREZllWJHeV3ZydbS02sthywQyGeUJNarRqUtZDVFYKB91wVJ2JvbkSRFop43F2iOqpKnyReyftEmYUIzr22nVoCup0SIJD8xN4J88FeL8QWjTLtskMRzlTKAdCzQo+J5Yz6cey9EAdvSqERDLUpkAybNDTFyJI5jngb7Q5v7SFYFewpsDUYbFyCV3uVQELtuWPlnHE3O6pGs8/8Ajq7YG4jw17VIGpgaigCFaQGalHIRJUeJGJRnGzNFa9NwM3lF7x03ajZe0NySUOpWF7A9cEuE16NYNliwjSWSDdQNws/ukyPAgYj7F8ualVNK1aeupBupqERVUrN0qJDRI7yz97HVfY4TTcF4kMzSR15+8vNWESpHy+BHXBSnWOk9BPPHmHsvxw0s1U7gSi8a1UkhGkwwJNhMz0Db2GN9kaNev30amga4puGDBZ94tqAmL6Y5b431eYqsJU8zcSOt8Py2aGqxj859fTEGY4FnFWUag8AGSWQt+8vd1AEbhpjlHPAzhaCrRSpJDuFaWY89xAMEcu7vYziXOwSNPwrMrSEgEXJMHumTex2+GDeW4gKpIAII64xdSi9KNZBVjGoAR5bkfgcEcvnNF1NiI/CMNpMN+5HwvI01QUa6Kxk6iRPPun+GfegWB2tgVTRslmRSdi6OFl4i57iOb7kjQ1/3D1AMVcx3psNpi2BXtM6TSqVCCtU/Z2RotAZl07GCZBB5kbYma0q0HIXqkjw5x8z8sRo/o4ocIzJINKoZqU4hj99DOlp5kXVvET94YIKt8bwkpK0RVDi2ERjhCfU4XFCGmrHo47HAerfpjsABSqov/T9MYr2iE0M8P3WPjtTovt5nG0qGB+Hl1xnHoxVzS1BAqOHg86ZpU6RP+dGWOXd6jHHn/qn5MuHJjqCqEp6h+zYKRp+4SL3UyBJ+pm2C1Co6xPfFjqEaone2+BhyhytbsiJp/wC7P8P3hv8Adm/he+CuXoaR3No93cdRHTGb4sos5GoKbkD+7qEyP3ahjrsrfifHGi4RUirUH/y6f41MZ2sAdJIvrTff31m/rbB3hK/tahvOhPDnUjHLn/qzWD3JOOPFWj/x/AQJ/LFU3vt8SOeLHGz+0ojcy3y04YqgG6jxjGCbUUbJWxKZInf5g4laqb3jr3frM4QhDPI38OnLniSkhv3vne2M9maJUVOKZY1qDU0qBWMaWPIqVYbX3Av+OMavEq2XlM+rPT1alqAlu8IKw0i0yYMGeUHG/KxO3xHhirVoAggqhUiCGEgiOYx0YM2jYzyY9VMhy+bEagQZAgiNjz+P5YLUuJGkvdUvMQpIEiQNXwW+MfU9mOzJfJv2DkRoMlGsYmQSD4wY6CcXuFliVNdNOYRYNjBUxLLyKmPhcW2x6MM0cmyOVwa5NNxmklaj24Kh6INQNuGGg2J3gg8j03xnMyjMjsWlVC1Fp6b9xSXDbapMW5RzuMFMm6LTKJTVUIIge7LSxhTPPlgVxWoyqAiOxZiCFknvIwWeq6iAfDFNUCZd4XkwNVapVBp2JLEaSy2ZtRsFAJGiIBB33wJ9o+Nu1anTyGYIAU9o9MU3UzEXdSAQAbgg3w7jLCrW+zhoy9GkoamkQWHe0mPDTbrNpxUy5Wnle2VBPZ6yAOZAMW5A/QYm62Q+Wcvs6pk5hNbSzF3hiWa5OoEiTPLrsMXc5w0AB6agOs6bWgHY+B+k4fwnipqUGqmmwowzK8LBXYMy6ywWef4YLgSoHM7+An9cEVYqPNfaXhNPXTekxnMntFplY0kEmp3yTMtbSACOfLEfAsjTd0WopCsTo7zAK4nu91hzJ+Z/euY9qgnZURoPaCo+ioJ0omsK4IFzqZgtoFzcc8zxLiLaSKaKKZXva9yQBddJhW25nYXJw+ULhmsyHs1R1CuNaIRCBHfU8iNYIJZZHIHYb4LZ3gOXqSrLVpswIB7SoZn+dipMcvE4sJUBNPbS1IaDNrgdLXH0GLHEao7Mq3vNZBz1A2I8hcnlgQzzv+yjlsy9CtEBA1N/8RQWBmxANybclPS+z9lM/wB9stUaWprqWTLGmLLPPUphTN7rN5xR9tsjVzDZdMuStVQzkzA7MMukG/Mg8jMHDMvSy2RpV27ZVznYns1lNQZ57MIrA93XuSDYSbYpeZNHpGVzFMUwDfVuI67jyxjfaHgVTKq1WhWp08u1QRSNIns9YC2YVRK6+9EWDHoZH+yHtBmKrNSKLVIn9ozBNIUaZYIh1ktBtp3ONAUrtoFSqagT3Z0L3gI1EIolt45XxzZ88IbXubYsUp+gCo52qUIbM0iDuOyJHwBc3tvhwpt/jdSIpfXeMaFMsSRqbbaP64dUo04k38z/AFxx/wAyR0/xjMVaNRojM1QZ2Wkh8vfpMPlgZxP2fWtVVK2YzT1SpIWNPdm50rRAHQkRvecboBR7q/IYqUzOfoBiATTqd3fpub9MEfGSd+jM54FFWBKlOpRRai9rVahJllOsqP71WMBSGHgLgGSRjUyJEeeCHFaH7CrEA9m0eekxgXSNl3Egfl447PAZnkT+xz5YpcDtVyL8sMW5woX14Y6mOn4Y9IwHD+WcdhPj9f6Y7ABbLWv+W3KcD+J8PSsumoDF7gkGDuJHI2+Q6DBB6f48sNCX8b4zasd0ZfP5DtFNFmOumQ9GodyBOk+Y9xh4g/eAwOybMQdPccGHpNyPOOcWtyvjWZ3J61EQHUypPW8g+BFvkeQxnONZYHTXAIAtU/eUCQT4lTY9Qccs46XXY054JXOoXENKkC1wGBtg7wwxWf8AkH0LYBz3SGuSCVPJlEG5688Hck37e3+Gf/xIB/H645c3DNIcjuLLL0D/ABtB6SjX+WIyG6rt1vNotjuO+9Q5w587o46eOHhLe58wMc3yqzeL3FR4JlgfL1bDW0zYiZ+m3LD9HPSOfKfyw5qZ30r88QjS2RBVIPePw+GGIsHc8+Xl1xbCNGw26/LHU0M/Dr5YNSG0RIh5h9/AYjzWVWqIcARz1d4TvBEG+K+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BHsvxUZZa2vU+pQBSECmz27zNcqYEAgGQT0BElL2ndmejXghw2kR/dgBmVdYWHLBQZaDJ+J6qMUzfcM4DS7FMwGYmrlFTRNtJpqPOYjnGJKdU6ZF2IsOcx3R5xc9LnBD2UBOQy8xJy1NVHKFpqCfnf44wnGfaMChSGUqgu6ftKoMNSgqCiqYKFiD3t4AI3ENOhsLVssKtQKFDU6YNJ3YnvknU4VY3VwDqnqIsDjP8AHPZ7s6Qqozt2Z1NJPuqDLQovpEz4Tgp7M+0NPQ5zFQCszySVOl7BQRpAAMKJEbz1xPx72oy6lOxAcH37MAE+9pkCW3jy8cVSJBOW4qcuq0aqM4ZjpVYlR3diYBUswsY532wdWsRPZ5arr61OzUQCLagxO8iw+70gkJnOANX0NRKGjANNm1BkHdI0iPukT8QOU42sSbDef+o4cY3yB5/wrjJOYWqwb7SXFN0ggFGbSEWRA0kBhJmVMxJJk9tkAzTpTLtIpiWDd12k6FsAw92AJksRc2xd9t+MfZqtJKYpmqJeoWUOUTZCBINzPysL2seymQNWo2ZrS17HkzwBMAD3VgefljLLNY4tlQjqdBvgPDhlsuS1mI1PpHwCrG8beJnriTg1Zqoqdoe+lQqQDYSFdR8FcAnmRh2ecGoiGQvvAnVpZxMLJtYAtB8OmIeBle3zMQwY06oIIPvUxTm3L9nvjyJJtOT55PRikqoJ9mm03874bqTz+Z+mLS8+7honp9cc5oQ9ox2Xyn+uKNNG+35ctG1Sw6aTHKeuCia+YHzP6YG5hT9vyhPSp/0n9fpi8a59GZZn8Jo8+k03HVGHzBwGoCUS9tIn5AjB3MiUPkcAMms06f8AInxkDrjv9k8SOHP2JFXp1w0r59eXj+WJb/HHWm+/j4Y9g5yNS0W/PHYk0nw9fHHYBltwPX0wx7+vA4sPT6x88NC/L144kkq6OcYH5yjol4lCIqDkJsGvy5N4QeWCrgeXwwlRRBFo9DnyOJnHUqLi9zIV6PZF6JHdIZqR6WMpPhy8JxoMkk5gfyN+Kf0xQ4hw1aimgxI3NNuYG2/UAx4gg7zglkSDmFkweze3hqpfh+ePLzWk0+dzohzYvHIBo/8AeAH4q+OSm28n4CMP9obCjf8A3q/mPz/HHMV5t1+8Lxjmv4EbR5YwJbc+r9MIaY6tfxP5YdUakN6igX3YeWITxHL7dpTv/Gu4iRcjE7/8jTUiygUf6np54jAE+99f1xD/AGnl9tdEf/Upzt0BnDDxSjuKlD/OPyGBJ+QakSM4kXJja20jrE7YlQ2nvfIDxxVbidMkxVp/C82wp4kke+T0ik5/AYbi32EnG+SWt4g/5m+sYF+0HBxmaRpsWUag0qAbrBFm+HyxafiSdax8svV6dSn44a2fB91cx/yKn5p6jFR1p7A3Fozv/qRT51KnmFUeUwMdX9iaJVoeufvBZTSXA7sjRG58+mNKmbP+FmOf+7K+P3gMPGYc2FGsf8g/PG3VymPTgZrL+1L5bK8P0opD0yjFwYAoxTdV0kQ+q0mYg2O2EyHsfQZFKvVNoN0AkG406LQfPzOHe2GSY0WqDL1A6S+s9nEW1agpm453uB0wns/xX9nrWWIHfQNOqLSNoI2HWI6EbynKULjsyEkpbl+h7HUhHvxb7y7X6IBz+mFPshQt3G2j3/A9B0/HBFc5Xgf7JVgx9+mN/wDjw1K2ZP8A2R9v8VBFj/F+eOXXl8/2a6cfkdluGmkipSZlVTZWAYQdxfvaT0m2Efh7Fy4rV1LHvKpTSeQhGUhYAjuxt1viDi2ezFGkahyw6DVWUSxsogTJnlIPTCZvM5imSBSFRR99ajDneaehmFv3dU32xSnlpfF+ytEHukInszlAABlgAIA7pNhYbkk/PBbL0UpqESUQCFAsB4RGALcYzEwqrPIRmSJuYJ+zgDyMYfS4jmAP9o0UkMAaNTVXO4FMKZB+BbwG+IlGb5f7KjXZEvHCa0U0YwxKK3QkEVX22RNQH8TeAkpwrh1GgCKCU6YYyQigAkWk+OBmT4TnQ5qgZZJUIlNtbdnTsdPdgaiQJgkd0CTGLy5DOnd8r/y3/wDNiZ01pUlQKST3QSDNyI+WO1N4H4/riinCcxaatMHe1MxPPdjh39kZiP8A3kA9RSH/AJsc7jH6kX1PsXSzdBPngNnHIzuSJi7VBb+TFwcGrj/tb/8AKQc5+GIcv7NsK1Kq+YqVOyYsAwWCWGki3LY+YxUNEN9SM5yclVGlqGx8sBMk4NKmbDuLbbkOmC7mcZ/hjTRp3+4MdvspbyOfP2L5YT8evTERe/rp1xHqGGOZx7JykwPljsV/ifljsOhmgqkbYgb154lrEyZxCq2Hr88ZoTGsPX64he/Ll+OJm9fhhGTDAGcZEUXcGGphnU9GUEj4G4I5gkYtZRB9oQ8tD/8A6/0+uH1BuOV/V8DqFQ0KygpUakqvpZFLEA6IQgXtBgnlHPfj8ZiclaNcUvM0OayaVV01FVlkGGAIkbHEKcBy8z2VOf5F5X5DA/OcaqMFXL06isWUF6lMaQpPeMFw0geH9IquczOvSK9IEiYFBjA8T2hAsDucefDwudrbY2eSIaXhVFdqVOf5F/TDk4em+hf8o5bYDVM9VAn7RT93V7q3UXJ964jnis2ZrEyM61wDCJl7BrIYamxvIvO0YteCzVvL9k9RGnXKqPuj5YccuOgxmqObcgRnmIJKggZa5iQLUd7j5jqMRV8y+lT9srMruFBXsLlrTK0xYXJ8sNeAn3kPqGs7LCdkPhjL0a2ogLmqrEzA1C+kAsY0C11ubd4dRM9fKs6wa2YjqtZkPzQj88C9nT+oXVNB2Ixy0BjMNwoW/bZvf/4zM/UCr9MSf2Ysd5q7b75nMEcuRq+GH7tn9QuuaUURhRSxmDwykeTbc3c9erYZU4VS5oD5k/mcP3W/qDrGnrZQMCpEgiCPA2P0xjsp/wCj5aVZmSoRRZSNDagVkgmGVhtFp63nHVvZzKEktlaDMdy1JCTHUlZ5c8SU/Z7KCwy2XA6CjT6/y42x+BljTSlz9iXlT5NSlamO7rSRaNS+XXHHMUhvUp/51/XGep8MowIpUuVuzWIE+GFTKUx7qIvkoHLyxn7rj3kPrFrjtbJ1U7OpmaKmQykVkVlZfdYSeXiIwCfMIhP/ALRyLAf4jIG/4itUD6DBk0wRsPQE4fTWPAeH128sa4/AKCrVsNeIlHgBJVVzfiFCNv8AZ0DHx7zM48rdfgRyNXJUzrDFqkf3jLUZyOcErbbYQPDFxlHr49cVOII3Zt2Ql7dJiRqibatOqJtMYqXgYvmTG88nyTn2qyymD25P8OVzLb/y0iMOT2qy/Jcz/wDZ5v8A/jgFWrVwD2CMRB0dosse6x1MWIIbXpAW0i/iGs2ZGuC5MaVK9iPdqECpDCNRplTEQSG2tjF+z8X3F1WaMe0NIiyZj45eou/8wGGtx1RtRzH/ACwNvNhjP5dc1OogKZQle5pJK0hVmO9Y9pEH7o63n4MmYkGuxKgNIhdyUCm0kj34uN9rDDXs/EvP8j6rDL8cMGMvXaOnY/nV9TimfatRWp0quXr0jVJCu/Z6BALQWWoY2+o64FLw/MDUKTEamcgh2hddRjLCO+WUqAfukEjxLtlgyBKihxAB1jVPnqmfjivd2Jra/wAk9aQVzGeoC7VqQHMmov64B8KeaFM2MixmZHWenjiVcjSEEU0G2yL8OWJVHy9Rjbw3hFgunZM8moYdj8cN+OJQkYRPX0x29jLuRyeuOxOJ9f6YXCGFKtz8ufL44QAWuYgbefq+EzVmi8nxxDMAHl66fD5YhCY/WD6/Hf0cdU8YOIybX9b+OE3wxDKm3z2w603/ADHh+OEP4flhNd48P6YYCgYoZrhxYvD6Vcd8QDJAhSCRbYSLzEbHF1nAHy5Y5mn64VWAHqZWihcvUltQ1ddRNRyAFUwP2jEgbC9pkxJSolgzVKh0hhJXu/sGplzOgCJRTa1zzOLuY4erFjLCZNmIjUIaOkiQfRxz5CmZGm0taTHf7rgCbA7x1vvjPSVZAlHLFqah21oFABUm1kVX1pCSaHODK2ibuOYox2LSBSYKoIJ1aQgEHmTrA0jruL4vU8igltPetLSSSVJZCSZMgs3z6YhbI0yxbTdtzffu3EGx7q3EHujDUWVYPyWeorVaA5hWBcsSYjLjSQY0xIW5toM7nGgC8reF/X5bYqNw2mQZRb225ECx6juiesXxYE6iJ25bD1vbFJUJkh5cjPx/rjoP5/h+eI3a/rzwrDFEodN/D4/l4Y48/j9cJMH6/hhXa3j/AFwICN4O0/Lxwqi4+GEQyT63OFIiPh+eGIVOl/U4aw58v6Wxyn8sIW9eQwAN07+uWJRcket8MLXjr/TCtMg9Z/GMA0SVBBxEpHxwtS1vXwxGByGEDK/ENeiKcgyJgwSv3grfdPj57TIEU8lmAGCuNOlgq62UAEm0gagYMhptttIJyfy/DDwIMThONlJ0COEZKsj9pWqF2NiNTFQvZ0wAFIA1awzaonvb4QcNqlhNWwcmQ7z7ynUFPdBKgoVB0wZ6gllE7ec4RT08cGlBYDocEKqgBXuolM90nUKTkrPeFmBuOoG4kG7wzhRpMHNQuwGli0ywimBJJOxRjf8AfO5JJv8APCzb6fjhqKRNs47YYWt66H18MLy9eGGBfXkDihj9dsNB/DDUEzHLDnEevDABMPjhMVC5647BQH//2Q=="/>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16683" y="863554"/>
            <a:ext cx="8766062" cy="5421998"/>
          </a:xfrm>
          <a:prstGeom prst="rect">
            <a:avLst/>
          </a:prstGeom>
        </p:spPr>
        <p:txBody>
          <a:bodyPr wrap="square">
            <a:spAutoFit/>
          </a:bodyPr>
          <a:lstStyle/>
          <a:p>
            <a:pPr marL="285750" indent="-285750">
              <a:buFont typeface="Arial" panose="020B0604020202020204" pitchFamily="34" charset="0"/>
              <a:buChar char="•"/>
            </a:pPr>
            <a:r>
              <a:rPr lang="en-US" sz="2000" dirty="0"/>
              <a:t>Migration to the west skyrocketed after the Civil </a:t>
            </a:r>
            <a:r>
              <a:rPr lang="en-US" sz="2000" dirty="0" smtClean="0"/>
              <a:t>War. – mostly native settlers but some German and Irish immigrants.</a:t>
            </a:r>
            <a:endParaRPr lang="en-US" sz="2000" dirty="0"/>
          </a:p>
          <a:p>
            <a:pPr marL="742950" lvl="1" indent="-285750">
              <a:buFont typeface="Arial" panose="020B0604020202020204" pitchFamily="34" charset="0"/>
              <a:buChar char="•"/>
            </a:pPr>
            <a:r>
              <a:rPr lang="en-US" sz="2000" b="1" dirty="0"/>
              <a:t>The Homestead Act (1862) </a:t>
            </a:r>
            <a:r>
              <a:rPr lang="en-US" sz="2000" dirty="0"/>
              <a:t>= 160 acres if you live on the land for 5 years</a:t>
            </a:r>
          </a:p>
          <a:p>
            <a:pPr marL="742950" lvl="1" indent="-285750">
              <a:buFont typeface="Arial" panose="020B0604020202020204" pitchFamily="34" charset="0"/>
              <a:buChar char="•"/>
            </a:pPr>
            <a:r>
              <a:rPr lang="en-US" altLang="en-US" sz="2000" dirty="0" smtClean="0"/>
              <a:t>Other </a:t>
            </a:r>
            <a:r>
              <a:rPr lang="en-US" altLang="en-US" sz="2000" dirty="0"/>
              <a:t>land opportunities: </a:t>
            </a:r>
            <a:r>
              <a:rPr lang="en-US" altLang="en-US" sz="2000" b="1" dirty="0"/>
              <a:t>Oklahoma Land Rush – sooner state</a:t>
            </a:r>
            <a:r>
              <a:rPr lang="en-US" altLang="en-US" sz="2000" b="1" dirty="0" smtClean="0"/>
              <a:t>!</a:t>
            </a:r>
            <a:endParaRPr lang="en-US" sz="2000" dirty="0"/>
          </a:p>
          <a:p>
            <a:pPr marL="285750" indent="-285750">
              <a:buFont typeface="Arial" panose="020B0604020202020204" pitchFamily="34" charset="0"/>
              <a:buChar char="•"/>
            </a:pPr>
            <a:r>
              <a:rPr lang="en-US" sz="2000" dirty="0" smtClean="0"/>
              <a:t>In theory…good! – but little rain and no trees = very hard life!</a:t>
            </a:r>
          </a:p>
          <a:p>
            <a:pPr marL="742950" lvl="1" indent="-285750">
              <a:buFont typeface="Arial" panose="020B0604020202020204" pitchFamily="34" charset="0"/>
              <a:buChar char="•"/>
            </a:pPr>
            <a:r>
              <a:rPr lang="en-US" sz="2000" dirty="0" smtClean="0"/>
              <a:t>Most new </a:t>
            </a:r>
            <a:r>
              <a:rPr lang="en-US" sz="2000" dirty="0"/>
              <a:t>at </a:t>
            </a:r>
            <a:r>
              <a:rPr lang="en-US" sz="2000" dirty="0" smtClean="0"/>
              <a:t>farming…often picked </a:t>
            </a:r>
            <a:r>
              <a:rPr lang="en-US" sz="2000" dirty="0"/>
              <a:t>one </a:t>
            </a:r>
            <a:r>
              <a:rPr lang="en-US" sz="2000" dirty="0" smtClean="0"/>
              <a:t>crop</a:t>
            </a:r>
            <a:r>
              <a:rPr lang="en-US" sz="2000" dirty="0"/>
              <a:t> </a:t>
            </a:r>
            <a:r>
              <a:rPr lang="en-US" sz="2000" dirty="0" smtClean="0"/>
              <a:t>(called</a:t>
            </a:r>
            <a:r>
              <a:rPr lang="en-US" sz="2000" b="1" dirty="0" smtClean="0"/>
              <a:t> Bonanza farms</a:t>
            </a:r>
            <a:r>
              <a:rPr lang="en-US" sz="2000" dirty="0" smtClean="0"/>
              <a:t>) - tied </a:t>
            </a:r>
            <a:r>
              <a:rPr lang="en-US" sz="2000" dirty="0"/>
              <a:t>to the crop the same way southerners were tied to cotton.</a:t>
            </a:r>
          </a:p>
          <a:p>
            <a:pPr marL="1200150" lvl="2" indent="-285750">
              <a:buFont typeface="Arial" panose="020B0604020202020204" pitchFamily="34" charset="0"/>
              <a:buChar char="•"/>
            </a:pPr>
            <a:r>
              <a:rPr lang="en-US" sz="2000" dirty="0"/>
              <a:t>R</a:t>
            </a:r>
            <a:r>
              <a:rPr lang="en-US" sz="2000" dirty="0" smtClean="0"/>
              <a:t>eliant </a:t>
            </a:r>
            <a:r>
              <a:rPr lang="en-US" sz="2000" dirty="0"/>
              <a:t>upon </a:t>
            </a:r>
            <a:r>
              <a:rPr lang="en-US" sz="2000" dirty="0" smtClean="0"/>
              <a:t>good growing </a:t>
            </a:r>
            <a:r>
              <a:rPr lang="en-US" sz="2000" dirty="0"/>
              <a:t>conditions and </a:t>
            </a:r>
            <a:r>
              <a:rPr lang="en-US" sz="2000" dirty="0" smtClean="0"/>
              <a:t>high prices…which </a:t>
            </a:r>
            <a:r>
              <a:rPr lang="en-US" sz="2000" dirty="0"/>
              <a:t>collapsed in </a:t>
            </a:r>
            <a:r>
              <a:rPr lang="en-US" sz="2000" dirty="0" smtClean="0"/>
              <a:t>the </a:t>
            </a:r>
            <a:r>
              <a:rPr lang="en-US" sz="2000" dirty="0"/>
              <a:t>1880’s and 1890’s.</a:t>
            </a:r>
          </a:p>
          <a:p>
            <a:pPr marL="342900" indent="-342900">
              <a:lnSpc>
                <a:spcPct val="90000"/>
              </a:lnSpc>
              <a:buFont typeface="Arial" panose="020B0604020202020204" pitchFamily="34" charset="0"/>
              <a:buChar char="•"/>
            </a:pPr>
            <a:r>
              <a:rPr lang="en-US" altLang="en-US" sz="2000" dirty="0" smtClean="0"/>
              <a:t>Settled </a:t>
            </a:r>
            <a:r>
              <a:rPr lang="en-US" altLang="en-US" sz="2000" dirty="0"/>
              <a:t>so </a:t>
            </a:r>
            <a:r>
              <a:rPr lang="en-US" altLang="en-US" sz="2000" dirty="0" smtClean="0"/>
              <a:t>fast…the </a:t>
            </a:r>
            <a:r>
              <a:rPr lang="en-US" altLang="en-US" sz="2000" dirty="0"/>
              <a:t>frontier ended </a:t>
            </a:r>
            <a:r>
              <a:rPr lang="en-US" altLang="en-US" sz="2000" dirty="0" smtClean="0"/>
              <a:t>(essay by </a:t>
            </a:r>
            <a:r>
              <a:rPr lang="en-US" altLang="en-US" sz="2000" b="1" dirty="0" smtClean="0"/>
              <a:t>Fredrick </a:t>
            </a:r>
            <a:r>
              <a:rPr lang="en-US" altLang="en-US" sz="2000" b="1" dirty="0"/>
              <a:t>Jackson Turner</a:t>
            </a:r>
            <a:r>
              <a:rPr lang="en-US" altLang="en-US" sz="2000" dirty="0" smtClean="0"/>
              <a:t>).</a:t>
            </a:r>
          </a:p>
          <a:p>
            <a:pPr marL="800100" lvl="1" indent="-342900">
              <a:lnSpc>
                <a:spcPct val="90000"/>
              </a:lnSpc>
              <a:buFont typeface="Arial" panose="020B0604020202020204" pitchFamily="34" charset="0"/>
              <a:buChar char="•"/>
            </a:pPr>
            <a:r>
              <a:rPr lang="en-US" altLang="en-US" sz="2000" dirty="0" smtClean="0"/>
              <a:t>Happened at a good time…cities in the east are crowded! </a:t>
            </a:r>
          </a:p>
          <a:p>
            <a:pPr marL="800100" lvl="1" indent="-342900">
              <a:lnSpc>
                <a:spcPct val="90000"/>
              </a:lnSpc>
              <a:buFont typeface="Arial" panose="020B0604020202020204" pitchFamily="34" charset="0"/>
              <a:buChar char="•"/>
            </a:pPr>
            <a:r>
              <a:rPr lang="en-US" altLang="en-US" sz="2000" dirty="0" smtClean="0"/>
              <a:t>Settlers</a:t>
            </a:r>
            <a:r>
              <a:rPr lang="en-US" altLang="en-US" sz="2000" dirty="0"/>
              <a:t>’ conditions – very hard (esp. for women), lived in Soddy Homes </a:t>
            </a:r>
            <a:r>
              <a:rPr lang="en-US" altLang="en-US" sz="2000" dirty="0" smtClean="0"/>
              <a:t>(sod created houses - </a:t>
            </a:r>
            <a:r>
              <a:rPr lang="en-US" altLang="en-US" sz="2000" b="1" dirty="0" smtClean="0"/>
              <a:t>sodbusters</a:t>
            </a:r>
            <a:r>
              <a:rPr lang="en-US" altLang="en-US" sz="2000" dirty="0" smtClean="0"/>
              <a:t>).</a:t>
            </a:r>
          </a:p>
          <a:p>
            <a:pPr marL="800100" lvl="1" indent="-342900">
              <a:lnSpc>
                <a:spcPct val="90000"/>
              </a:lnSpc>
              <a:buFont typeface="Arial" panose="020B0604020202020204" pitchFamily="34" charset="0"/>
              <a:buChar char="•"/>
            </a:pPr>
            <a:r>
              <a:rPr lang="en-US" altLang="en-US" sz="2000" dirty="0" smtClean="0"/>
              <a:t>Who is coming for this land?…Mostly immigrants who want access to free land and freed slaves (known as </a:t>
            </a:r>
            <a:r>
              <a:rPr lang="en-US" altLang="en-US" sz="2000" b="1" dirty="0" err="1" smtClean="0"/>
              <a:t>Exodusters</a:t>
            </a:r>
            <a:r>
              <a:rPr lang="en-US" altLang="en-US" sz="2000" dirty="0" smtClean="0"/>
              <a:t>).</a:t>
            </a:r>
          </a:p>
        </p:txBody>
      </p:sp>
    </p:spTree>
    <p:extLst>
      <p:ext uri="{BB962C8B-B14F-4D97-AF65-F5344CB8AC3E}">
        <p14:creationId xmlns:p14="http://schemas.microsoft.com/office/powerpoint/2010/main" val="23413434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rrowheads="1"/>
          </p:cNvSpPr>
          <p:nvPr>
            <p:ph type="title" idx="4294967295"/>
          </p:nvPr>
        </p:nvSpPr>
        <p:spPr>
          <a:xfrm>
            <a:off x="11113" y="22225"/>
            <a:ext cx="9132887" cy="112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Settling the West:</a:t>
            </a:r>
            <a:br>
              <a:rPr lang="en-US" sz="4000">
                <a:effectLst/>
              </a:rPr>
            </a:br>
            <a:r>
              <a:rPr lang="en-US" sz="4000">
                <a:effectLst/>
              </a:rPr>
              <a:t>Cattle Frontier and Mining Frontier</a:t>
            </a:r>
          </a:p>
        </p:txBody>
      </p:sp>
      <p:pic>
        <p:nvPicPr>
          <p:cNvPr id="12290" name="Picture 5" descr="CattleTrails"/>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0" y="1241425"/>
            <a:ext cx="5029200" cy="5419725"/>
          </a:xfrm>
        </p:spPr>
      </p:pic>
      <p:pic>
        <p:nvPicPr>
          <p:cNvPr id="12291" name="Picture 5" descr="miningreg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219200"/>
            <a:ext cx="41148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3893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8" name="Rectangle 4"/>
          <p:cNvSpPr>
            <a:spLocks noGrp="1" noChangeArrowheads="1"/>
          </p:cNvSpPr>
          <p:nvPr>
            <p:ph type="title"/>
          </p:nvPr>
        </p:nvSpPr>
        <p:spPr>
          <a:xfrm>
            <a:off x="257997" y="0"/>
            <a:ext cx="8657403" cy="914400"/>
          </a:xfrm>
          <a:noFill/>
        </p:spPr>
        <p:txBody>
          <a:bodyPr lIns="90488" tIns="44450" rIns="90488" bIns="44450"/>
          <a:lstStyle/>
          <a:p>
            <a:r>
              <a:rPr lang="en-US" dirty="0">
                <a:latin typeface="Rockwell"/>
                <a:cs typeface="Rockwell"/>
              </a:rPr>
              <a:t>The Mining Bonanza</a:t>
            </a:r>
          </a:p>
        </p:txBody>
      </p:sp>
      <p:sp>
        <p:nvSpPr>
          <p:cNvPr id="32773" name="Rectangle 5"/>
          <p:cNvSpPr>
            <a:spLocks noGrp="1" noChangeArrowheads="1"/>
          </p:cNvSpPr>
          <p:nvPr>
            <p:ph type="body" idx="1"/>
          </p:nvPr>
        </p:nvSpPr>
        <p:spPr>
          <a:xfrm>
            <a:off x="0" y="1111170"/>
            <a:ext cx="9144000" cy="5746830"/>
          </a:xfrm>
        </p:spPr>
        <p:txBody>
          <a:bodyPr lIns="90488" tIns="44450" rIns="90488" bIns="44450">
            <a:normAutofit fontScale="92500" lnSpcReduction="20000"/>
          </a:bodyPr>
          <a:lstStyle/>
          <a:p>
            <a:r>
              <a:rPr lang="en-US" sz="2400" dirty="0">
                <a:latin typeface="Rockwell"/>
                <a:cs typeface="Rockwell"/>
              </a:rPr>
              <a:t>Mining was the 1</a:t>
            </a:r>
            <a:r>
              <a:rPr lang="en-US" sz="2400" baseline="30000" dirty="0">
                <a:latin typeface="Rockwell"/>
                <a:cs typeface="Rockwell"/>
              </a:rPr>
              <a:t>st</a:t>
            </a:r>
            <a:r>
              <a:rPr lang="en-US" sz="2400" dirty="0">
                <a:latin typeface="Rockwell"/>
                <a:cs typeface="Rockwell"/>
              </a:rPr>
              <a:t> magnet to attract settlers to the West</a:t>
            </a:r>
          </a:p>
          <a:p>
            <a:r>
              <a:rPr lang="en-US" sz="2400" dirty="0">
                <a:latin typeface="Rockwell"/>
                <a:cs typeface="Rockwell"/>
              </a:rPr>
              <a:t>CA (1849) started the gold rush, but strikes in Pikes Peak, CO &amp; Carson River Valley, NV (1859) set off wild migrations to the West:</a:t>
            </a:r>
          </a:p>
          <a:p>
            <a:pPr lvl="1"/>
            <a:r>
              <a:rPr lang="en-US" sz="2000" u="sng" dirty="0">
                <a:latin typeface="Rockwell"/>
                <a:cs typeface="Rockwell"/>
              </a:rPr>
              <a:t>Comstock Lode</a:t>
            </a:r>
            <a:r>
              <a:rPr lang="en-US" sz="2000" dirty="0">
                <a:latin typeface="Rockwell"/>
                <a:cs typeface="Rockwell"/>
              </a:rPr>
              <a:t> = $306 million</a:t>
            </a:r>
          </a:p>
          <a:p>
            <a:pPr lvl="1"/>
            <a:r>
              <a:rPr lang="en-US" sz="2000" dirty="0">
                <a:latin typeface="Rockwell"/>
                <a:cs typeface="Rockwell"/>
              </a:rPr>
              <a:t>John Mackay</a:t>
            </a:r>
            <a:r>
              <a:rPr lang="ja-JP" altLang="en-US" sz="2000" dirty="0">
                <a:latin typeface="Rockwell"/>
                <a:cs typeface="Rockwell"/>
              </a:rPr>
              <a:t>’</a:t>
            </a:r>
            <a:r>
              <a:rPr lang="en-US" sz="2000" dirty="0">
                <a:latin typeface="Rockwell"/>
                <a:cs typeface="Rockwell"/>
              </a:rPr>
              <a:t>s </a:t>
            </a:r>
            <a:r>
              <a:rPr lang="en-US" sz="2000" u="sng" dirty="0">
                <a:latin typeface="Rockwell"/>
                <a:cs typeface="Rockwell"/>
              </a:rPr>
              <a:t>Big Bonanza</a:t>
            </a:r>
            <a:r>
              <a:rPr lang="en-US" sz="2000" dirty="0">
                <a:latin typeface="Rockwell"/>
                <a:cs typeface="Rockwell"/>
              </a:rPr>
              <a:t> made him richest man in </a:t>
            </a:r>
            <a:r>
              <a:rPr lang="en-US" sz="2000" dirty="0" smtClean="0">
                <a:latin typeface="Rockwell"/>
                <a:cs typeface="Rockwell"/>
              </a:rPr>
              <a:t>world</a:t>
            </a:r>
          </a:p>
          <a:p>
            <a:pPr>
              <a:lnSpc>
                <a:spcPct val="90000"/>
              </a:lnSpc>
            </a:pPr>
            <a:r>
              <a:rPr lang="en-US" dirty="0">
                <a:cs typeface="Rockwell"/>
              </a:rPr>
              <a:t>¼ to ½ of the mining population was foreign born:</a:t>
            </a:r>
          </a:p>
          <a:p>
            <a:pPr lvl="1">
              <a:lnSpc>
                <a:spcPct val="90000"/>
              </a:lnSpc>
            </a:pPr>
            <a:r>
              <a:rPr lang="en-US" dirty="0">
                <a:cs typeface="Rockwell"/>
              </a:rPr>
              <a:t>Latin American miners brought experience &amp; new techniques</a:t>
            </a:r>
          </a:p>
          <a:p>
            <a:pPr lvl="1">
              <a:lnSpc>
                <a:spcPct val="90000"/>
              </a:lnSpc>
            </a:pPr>
            <a:r>
              <a:rPr lang="en-US" dirty="0">
                <a:cs typeface="Rockwell"/>
              </a:rPr>
              <a:t>Chinese brought a tireless ethic </a:t>
            </a:r>
          </a:p>
          <a:p>
            <a:pPr>
              <a:lnSpc>
                <a:spcPct val="90000"/>
              </a:lnSpc>
            </a:pPr>
            <a:r>
              <a:rPr lang="en-US" dirty="0">
                <a:cs typeface="Rockwell"/>
              </a:rPr>
              <a:t>Led to hostility &amp; riots:</a:t>
            </a:r>
          </a:p>
          <a:p>
            <a:pPr lvl="1">
              <a:lnSpc>
                <a:spcPct val="90000"/>
              </a:lnSpc>
            </a:pPr>
            <a:r>
              <a:rPr lang="en-US" u="sng" dirty="0">
                <a:cs typeface="Rockwell"/>
              </a:rPr>
              <a:t>Foreign Miners</a:t>
            </a:r>
            <a:r>
              <a:rPr lang="ja-JP" altLang="en-US" u="sng" dirty="0">
                <a:cs typeface="Rockwell"/>
              </a:rPr>
              <a:t>’</a:t>
            </a:r>
            <a:r>
              <a:rPr lang="en-US" u="sng" dirty="0">
                <a:cs typeface="Rockwell"/>
              </a:rPr>
              <a:t> Act</a:t>
            </a:r>
            <a:r>
              <a:rPr lang="en-US" dirty="0">
                <a:cs typeface="Rockwell"/>
              </a:rPr>
              <a:t> in 1852 charged a monthly mining fee</a:t>
            </a:r>
          </a:p>
          <a:p>
            <a:pPr lvl="1">
              <a:lnSpc>
                <a:spcPct val="90000"/>
              </a:lnSpc>
            </a:pPr>
            <a:r>
              <a:rPr lang="en-US" u="sng" dirty="0">
                <a:cs typeface="Rockwell"/>
              </a:rPr>
              <a:t>Chinese Exclusion Act</a:t>
            </a:r>
            <a:r>
              <a:rPr lang="en-US" dirty="0">
                <a:cs typeface="Rockwell"/>
              </a:rPr>
              <a:t> in 1882 suspended Chinese immigration </a:t>
            </a:r>
          </a:p>
          <a:p>
            <a:endParaRPr lang="en-US" sz="2400" dirty="0" smtClean="0">
              <a:latin typeface="Rockwell"/>
              <a:cs typeface="Rockwell"/>
            </a:endParaRPr>
          </a:p>
        </p:txBody>
      </p:sp>
      <p:sp>
        <p:nvSpPr>
          <p:cNvPr id="32774" name="AutoShape 6"/>
          <p:cNvSpPr>
            <a:spLocks noChangeArrowheads="1"/>
          </p:cNvSpPr>
          <p:nvPr/>
        </p:nvSpPr>
        <p:spPr bwMode="auto">
          <a:xfrm>
            <a:off x="1371600" y="664373"/>
            <a:ext cx="7772400" cy="893593"/>
          </a:xfrm>
          <a:prstGeom prst="wedgeRectCallout">
            <a:avLst>
              <a:gd name="adj1" fmla="val 26314"/>
              <a:gd name="adj2" fmla="val 132505"/>
            </a:avLst>
          </a:prstGeom>
          <a:solidFill>
            <a:srgbClr val="CCCCFF"/>
          </a:solidFill>
          <a:ln w="38100">
            <a:solidFill>
              <a:schemeClr val="tx1"/>
            </a:solidFill>
            <a:miter lim="800000"/>
            <a:headEnd/>
            <a:tailEnd/>
          </a:ln>
        </p:spPr>
        <p:txBody>
          <a:bodyPr/>
          <a:lstStyle/>
          <a:p>
            <a:pPr algn="ctr">
              <a:lnSpc>
                <a:spcPct val="85000"/>
              </a:lnSpc>
              <a:spcBef>
                <a:spcPct val="30000"/>
              </a:spcBef>
            </a:pPr>
            <a:r>
              <a:rPr lang="en-US" sz="2800" dirty="0">
                <a:solidFill>
                  <a:srgbClr val="000000"/>
                </a:solidFill>
              </a:rPr>
              <a:t>John Mackay earned $25 a minute from his gold/silver lode in Sierra Mountains</a:t>
            </a:r>
          </a:p>
        </p:txBody>
      </p:sp>
    </p:spTree>
    <p:extLst>
      <p:ext uri="{BB962C8B-B14F-4D97-AF65-F5344CB8AC3E}">
        <p14:creationId xmlns:p14="http://schemas.microsoft.com/office/powerpoint/2010/main" val="34805275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p:cTn id="7" dur="500" fill="hold"/>
                                        <p:tgtEl>
                                          <p:spTgt spid="32774"/>
                                        </p:tgtEl>
                                        <p:attrNameLst>
                                          <p:attrName>ppt_w</p:attrName>
                                        </p:attrNameLst>
                                      </p:cBhvr>
                                      <p:tavLst>
                                        <p:tav tm="0">
                                          <p:val>
                                            <p:fltVal val="0"/>
                                          </p:val>
                                        </p:tav>
                                        <p:tav tm="100000">
                                          <p:val>
                                            <p:strVal val="#ppt_w"/>
                                          </p:val>
                                        </p:tav>
                                      </p:tavLst>
                                    </p:anim>
                                    <p:anim calcmode="lin" valueType="num">
                                      <p:cBhvr>
                                        <p:cTn id="8" dur="500" fill="hold"/>
                                        <p:tgtEl>
                                          <p:spTgt spid="32774"/>
                                        </p:tgtEl>
                                        <p:attrNameLst>
                                          <p:attrName>ppt_h</p:attrName>
                                        </p:attrNameLst>
                                      </p:cBhvr>
                                      <p:tavLst>
                                        <p:tav tm="0">
                                          <p:val>
                                            <p:fltVal val="0"/>
                                          </p:val>
                                        </p:tav>
                                        <p:tav tm="100000">
                                          <p:val>
                                            <p:strVal val="#ppt_h"/>
                                          </p:val>
                                        </p:tav>
                                      </p:tavLst>
                                    </p:anim>
                                    <p:animEffect transition="in" filter="fade">
                                      <p:cBhvr>
                                        <p:cTn id="9"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smtClean="0">
                <a:latin typeface="Rockwell"/>
                <a:cs typeface="Rockwell"/>
              </a:rPr>
              <a:t>The </a:t>
            </a:r>
            <a:r>
              <a:rPr lang="en-US" dirty="0">
                <a:latin typeface="Rockwell"/>
                <a:cs typeface="Rockwell"/>
              </a:rPr>
              <a:t>Farm Becomes a Factory</a:t>
            </a:r>
          </a:p>
        </p:txBody>
      </p:sp>
      <p:sp>
        <p:nvSpPr>
          <p:cNvPr id="69635" name="Content Placeholder 2"/>
          <p:cNvSpPr>
            <a:spLocks noGrp="1"/>
          </p:cNvSpPr>
          <p:nvPr>
            <p:ph idx="1"/>
          </p:nvPr>
        </p:nvSpPr>
        <p:spPr>
          <a:xfrm>
            <a:off x="0" y="1524000"/>
            <a:ext cx="9144000" cy="4826000"/>
          </a:xfrm>
        </p:spPr>
        <p:txBody>
          <a:bodyPr>
            <a:normAutofit fontScale="92500" lnSpcReduction="10000"/>
          </a:bodyPr>
          <a:lstStyle/>
          <a:p>
            <a:pPr lvl="1" eaLnBrk="1" hangingPunct="1"/>
            <a:r>
              <a:rPr lang="en-US" dirty="0">
                <a:latin typeface="Rockwell"/>
                <a:cs typeface="Rockwell"/>
              </a:rPr>
              <a:t>Farming changing:</a:t>
            </a:r>
          </a:p>
          <a:p>
            <a:pPr lvl="2" eaLnBrk="1" hangingPunct="1"/>
            <a:r>
              <a:rPr lang="en-US" dirty="0">
                <a:latin typeface="Rockwell"/>
                <a:cs typeface="Rockwell"/>
              </a:rPr>
              <a:t>Now growing single </a:t>
            </a:r>
            <a:r>
              <a:rPr lang="ja-JP" altLang="en-US" dirty="0">
                <a:latin typeface="Rockwell"/>
                <a:cs typeface="Rockwell"/>
              </a:rPr>
              <a:t>“</a:t>
            </a:r>
            <a:r>
              <a:rPr lang="en-US" dirty="0">
                <a:latin typeface="Rockwell"/>
                <a:cs typeface="Rockwell"/>
              </a:rPr>
              <a:t>cash</a:t>
            </a:r>
            <a:r>
              <a:rPr lang="ja-JP" altLang="en-US" dirty="0">
                <a:latin typeface="Rockwell"/>
                <a:cs typeface="Rockwell"/>
              </a:rPr>
              <a:t>”</a:t>
            </a:r>
            <a:r>
              <a:rPr lang="en-US" dirty="0">
                <a:latin typeface="Rockwell"/>
                <a:cs typeface="Rockwell"/>
              </a:rPr>
              <a:t> crops, such as wheat or corn</a:t>
            </a:r>
          </a:p>
          <a:p>
            <a:pPr lvl="3" eaLnBrk="1" hangingPunct="1"/>
            <a:r>
              <a:rPr lang="en-US" dirty="0">
                <a:latin typeface="Rockwell"/>
                <a:cs typeface="Rockwell"/>
              </a:rPr>
              <a:t>Used profits to buy foodstuffs at the general store</a:t>
            </a:r>
          </a:p>
          <a:p>
            <a:pPr lvl="3" eaLnBrk="1" hangingPunct="1"/>
            <a:r>
              <a:rPr lang="en-US" dirty="0">
                <a:latin typeface="Rockwell"/>
                <a:cs typeface="Rockwell"/>
              </a:rPr>
              <a:t>And manufactured goods in town or by mail order</a:t>
            </a:r>
          </a:p>
          <a:p>
            <a:pPr lvl="3" eaLnBrk="1" hangingPunct="1"/>
            <a:r>
              <a:rPr lang="en-US" dirty="0">
                <a:latin typeface="Rockwell"/>
                <a:cs typeface="Rockwell"/>
              </a:rPr>
              <a:t>The Chicago firm of Aaron Montgomery Ward sent out its first catalogue—a singe sheet—in 1872</a:t>
            </a:r>
          </a:p>
          <a:p>
            <a:pPr lvl="2" eaLnBrk="1" hangingPunct="1"/>
            <a:r>
              <a:rPr lang="en-US" dirty="0">
                <a:latin typeface="Rockwell"/>
                <a:cs typeface="Rockwell"/>
              </a:rPr>
              <a:t>Farmers were becoming consumers and producers</a:t>
            </a:r>
          </a:p>
          <a:p>
            <a:pPr lvl="2" eaLnBrk="1" hangingPunct="1"/>
            <a:r>
              <a:rPr lang="en-US" dirty="0">
                <a:latin typeface="Rockwell"/>
                <a:cs typeface="Rockwell"/>
              </a:rPr>
              <a:t>Large-scale farmers were now both specialists and businesspeople</a:t>
            </a:r>
          </a:p>
          <a:p>
            <a:pPr lvl="3" eaLnBrk="1" hangingPunct="1"/>
            <a:r>
              <a:rPr lang="en-US" dirty="0">
                <a:latin typeface="Rockwell"/>
                <a:cs typeface="Rockwell"/>
              </a:rPr>
              <a:t>They were intimately tied to banking, railroading, and manufacturing</a:t>
            </a:r>
          </a:p>
          <a:p>
            <a:pPr lvl="3" eaLnBrk="1" hangingPunct="1"/>
            <a:r>
              <a:rPr lang="en-US" dirty="0">
                <a:latin typeface="Rockwell"/>
                <a:cs typeface="Rockwell"/>
              </a:rPr>
              <a:t>Had to buy expensive machinery to plant and harvest their crops</a:t>
            </a:r>
          </a:p>
          <a:p>
            <a:pPr lvl="2" eaLnBrk="1" hangingPunct="1"/>
            <a:endParaRPr lang="en-US" dirty="0">
              <a:latin typeface="Rockwell"/>
              <a:cs typeface="Rockwell"/>
            </a:endParaRPr>
          </a:p>
          <a:p>
            <a:pPr lvl="2" eaLnBrk="1" hangingPunct="1"/>
            <a:endParaRPr lang="en-US" dirty="0">
              <a:latin typeface="Rockwell"/>
              <a:cs typeface="Rockwell"/>
            </a:endParaRPr>
          </a:p>
        </p:txBody>
      </p:sp>
    </p:spTree>
    <p:extLst>
      <p:ext uri="{BB962C8B-B14F-4D97-AF65-F5344CB8AC3E}">
        <p14:creationId xmlns:p14="http://schemas.microsoft.com/office/powerpoint/2010/main" val="8119686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295400"/>
            <a:ext cx="4419600" cy="2963570"/>
          </a:xfrm>
          <a:prstGeom prst="rect">
            <a:avLst/>
          </a:prstGeom>
        </p:spPr>
      </p:pic>
      <p:sp>
        <p:nvSpPr>
          <p:cNvPr id="2" name="Title 1"/>
          <p:cNvSpPr>
            <a:spLocks noGrp="1"/>
          </p:cNvSpPr>
          <p:nvPr>
            <p:ph type="title"/>
          </p:nvPr>
        </p:nvSpPr>
        <p:spPr/>
        <p:txBody>
          <a:bodyPr>
            <a:normAutofit/>
          </a:bodyPr>
          <a:lstStyle/>
          <a:p>
            <a:r>
              <a:rPr lang="en-US" cap="none" dirty="0" smtClean="0">
                <a:effectLst>
                  <a:outerShdw blurRad="38100" dist="38100" dir="2700000" algn="tl">
                    <a:srgbClr val="000000">
                      <a:alpha val="43137"/>
                    </a:srgbClr>
                  </a:outerShdw>
                  <a:reflection blurRad="12700" stA="48000" endA="300" endPos="55000" dir="5400000" sy="-90000" algn="bl" rotWithShape="0"/>
                </a:effectLst>
                <a:latin typeface="Rockwell" pitchFamily="18" charset="0"/>
              </a:rPr>
              <a:t>The Farm Becomes a Factory</a:t>
            </a:r>
            <a:endParaRPr lang="en-US" cap="none" dirty="0">
              <a:effectLst>
                <a:outerShdw blurRad="38100" dist="38100" dir="2700000" algn="tl">
                  <a:srgbClr val="000000">
                    <a:alpha val="43137"/>
                  </a:srgbClr>
                </a:outerShdw>
                <a:reflection blurRad="12700" stA="48000" endA="300" endPos="55000" dir="5400000" sy="-90000" algn="bl" rotWithShape="0"/>
              </a:effectLst>
              <a:latin typeface="Rockwell"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3734964"/>
            <a:ext cx="6020527" cy="291612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0538" y="1301578"/>
            <a:ext cx="3981062" cy="2965622"/>
          </a:xfrm>
          <a:prstGeom prst="rect">
            <a:avLst/>
          </a:prstGeom>
        </p:spPr>
      </p:pic>
    </p:spTree>
    <p:extLst>
      <p:ext uri="{BB962C8B-B14F-4D97-AF65-F5344CB8AC3E}">
        <p14:creationId xmlns:p14="http://schemas.microsoft.com/office/powerpoint/2010/main" val="9826229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3187"/>
            <a:ext cx="7772400" cy="2577263"/>
          </a:xfrm>
        </p:spPr>
        <p:txBody>
          <a:bodyPr>
            <a:normAutofit/>
          </a:bodyPr>
          <a:lstStyle/>
          <a:p>
            <a:r>
              <a:rPr lang="en-US" dirty="0" smtClean="0"/>
              <a:t>5. The West, the South and the Closing Frontier</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19-20</a:t>
            </a:r>
          </a:p>
          <a:p>
            <a:r>
              <a:rPr lang="en-US" dirty="0" smtClean="0"/>
              <a:t>Period 6</a:t>
            </a:r>
            <a:endParaRPr lang="en-US" dirty="0"/>
          </a:p>
        </p:txBody>
      </p:sp>
    </p:spTree>
    <p:extLst>
      <p:ext uri="{BB962C8B-B14F-4D97-AF65-F5344CB8AC3E}">
        <p14:creationId xmlns:p14="http://schemas.microsoft.com/office/powerpoint/2010/main" val="133296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a:latin typeface="Rockwell"/>
                <a:cs typeface="Rockwell"/>
              </a:rPr>
              <a:t>Rising costs</a:t>
            </a:r>
          </a:p>
        </p:txBody>
      </p:sp>
      <p:pic>
        <p:nvPicPr>
          <p:cNvPr id="40962" name="Picture 4"/>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228600" y="1219200"/>
            <a:ext cx="42672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3"/>
          <p:cNvSpPr>
            <a:spLocks noGrp="1" noChangeArrowheads="1"/>
          </p:cNvSpPr>
          <p:nvPr>
            <p:ph type="body" sz="half" idx="2"/>
          </p:nvPr>
        </p:nvSpPr>
        <p:spPr/>
        <p:txBody>
          <a:bodyPr>
            <a:normAutofit lnSpcReduction="10000"/>
          </a:bodyPr>
          <a:lstStyle/>
          <a:p>
            <a:pPr eaLnBrk="1" hangingPunct="1">
              <a:lnSpc>
                <a:spcPct val="80000"/>
              </a:lnSpc>
              <a:defRPr/>
            </a:pPr>
            <a:r>
              <a:rPr lang="en-US" sz="2400" dirty="0">
                <a:latin typeface="Rockwell"/>
                <a:cs typeface="Rockwell"/>
              </a:rPr>
              <a:t>Monopolistic corporations kept prices high</a:t>
            </a:r>
          </a:p>
          <a:p>
            <a:pPr eaLnBrk="1" hangingPunct="1">
              <a:lnSpc>
                <a:spcPct val="80000"/>
              </a:lnSpc>
              <a:defRPr/>
            </a:pPr>
            <a:r>
              <a:rPr lang="en-US" sz="2400" dirty="0">
                <a:latin typeface="Rockwell"/>
                <a:cs typeface="Rockwell"/>
              </a:rPr>
              <a:t>Middlemen took profit before selling to farmers</a:t>
            </a:r>
          </a:p>
          <a:p>
            <a:pPr eaLnBrk="1" hangingPunct="1">
              <a:lnSpc>
                <a:spcPct val="80000"/>
              </a:lnSpc>
              <a:defRPr/>
            </a:pPr>
            <a:r>
              <a:rPr lang="en-US" sz="2400" dirty="0">
                <a:latin typeface="Rockwell"/>
                <a:cs typeface="Rockwell"/>
              </a:rPr>
              <a:t>Railroads, warehouses, and elevators charges high rates for transportation and storage</a:t>
            </a:r>
          </a:p>
          <a:p>
            <a:pPr eaLnBrk="1" hangingPunct="1">
              <a:lnSpc>
                <a:spcPct val="80000"/>
              </a:lnSpc>
              <a:defRPr/>
            </a:pPr>
            <a:r>
              <a:rPr lang="en-US" sz="2400" dirty="0">
                <a:latin typeface="Rockwell"/>
                <a:cs typeface="Rockwell"/>
              </a:rPr>
              <a:t>Heavy taxes on property and land, but did not tax income from stocks and bonds</a:t>
            </a:r>
          </a:p>
          <a:p>
            <a:pPr eaLnBrk="1" hangingPunct="1">
              <a:lnSpc>
                <a:spcPct val="80000"/>
              </a:lnSpc>
              <a:defRPr/>
            </a:pPr>
            <a:r>
              <a:rPr lang="en-US" sz="2400" dirty="0">
                <a:latin typeface="Rockwell"/>
                <a:cs typeface="Rockwell"/>
              </a:rPr>
              <a:t>Unfair tariffs</a:t>
            </a:r>
          </a:p>
        </p:txBody>
      </p:sp>
    </p:spTree>
    <p:extLst>
      <p:ext uri="{BB962C8B-B14F-4D97-AF65-F5344CB8AC3E}">
        <p14:creationId xmlns:p14="http://schemas.microsoft.com/office/powerpoint/2010/main" val="23741686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t" anchorCtr="0" compatLnSpc="1">
            <a:prstTxWarp prst="textNoShape">
              <a:avLst/>
            </a:prstTxWarp>
          </a:bodyPr>
          <a:lstStyle/>
          <a:p>
            <a:pPr eaLnBrk="1" hangingPunct="1">
              <a:defRPr/>
            </a:pPr>
            <a:r>
              <a:rPr lang="en-US">
                <a:latin typeface="Rockwell"/>
                <a:cs typeface="Rockwell"/>
              </a:rPr>
              <a:t>Changes in Agriculture </a:t>
            </a:r>
          </a:p>
        </p:txBody>
      </p:sp>
      <p:sp>
        <p:nvSpPr>
          <p:cNvPr id="3" name="Content Placeholder 2"/>
          <p:cNvSpPr>
            <a:spLocks noGrp="1"/>
          </p:cNvSpPr>
          <p:nvPr>
            <p:ph idx="1"/>
          </p:nvPr>
        </p:nvSpPr>
        <p:spPr>
          <a:xfrm>
            <a:off x="457201" y="1600200"/>
            <a:ext cx="8229600" cy="4525963"/>
          </a:xfrm>
        </p:spPr>
        <p:txBody>
          <a:bodyPr wrap="square" lIns="91440" tIns="45720" rIns="91440" bIns="45720" numCol="1" anchor="t" anchorCtr="0" compatLnSpc="1">
            <a:prstTxWarp prst="textNoShape">
              <a:avLst/>
            </a:prstTxWarp>
          </a:bodyPr>
          <a:lstStyle/>
          <a:p>
            <a:pPr eaLnBrk="1" hangingPunct="1">
              <a:defRPr/>
            </a:pPr>
            <a:r>
              <a:rPr lang="en-US" sz="2400" dirty="0">
                <a:latin typeface="Rockwell"/>
                <a:cs typeface="Rockwell"/>
              </a:rPr>
              <a:t>Increasingly commercialized </a:t>
            </a:r>
            <a:r>
              <a:rPr lang="en-US" sz="2400" dirty="0" smtClean="0">
                <a:latin typeface="Rockwell"/>
                <a:cs typeface="Rockwell"/>
              </a:rPr>
              <a:t>and </a:t>
            </a:r>
            <a:r>
              <a:rPr lang="en-US" sz="2400" dirty="0">
                <a:latin typeface="Rockwell"/>
                <a:cs typeface="Rockwell"/>
              </a:rPr>
              <a:t>specialized</a:t>
            </a:r>
          </a:p>
          <a:p>
            <a:pPr eaLnBrk="1" hangingPunct="1">
              <a:defRPr/>
            </a:pPr>
            <a:r>
              <a:rPr lang="en-US" sz="2400" dirty="0">
                <a:latin typeface="Rockwell"/>
                <a:cs typeface="Rockwell"/>
              </a:rPr>
              <a:t>Falling Prices </a:t>
            </a:r>
          </a:p>
          <a:p>
            <a:pPr lvl="1" eaLnBrk="1" hangingPunct="1">
              <a:defRPr/>
            </a:pPr>
            <a:r>
              <a:rPr lang="en-US" sz="2400" dirty="0">
                <a:latin typeface="Rockwell"/>
                <a:ea typeface="ＭＳ Ｐゴシック" charset="0"/>
                <a:cs typeface="Rockwell"/>
              </a:rPr>
              <a:t>Increased production + global competition</a:t>
            </a:r>
          </a:p>
          <a:p>
            <a:pPr lvl="1" eaLnBrk="1" hangingPunct="1">
              <a:defRPr/>
            </a:pPr>
            <a:r>
              <a:rPr lang="en-US" sz="2400" dirty="0">
                <a:latin typeface="Rockwell"/>
                <a:ea typeface="ＭＳ Ｐゴシック" charset="0"/>
                <a:cs typeface="Rockwell"/>
              </a:rPr>
              <a:t>Static money supply </a:t>
            </a:r>
          </a:p>
          <a:p>
            <a:pPr lvl="1" eaLnBrk="1" hangingPunct="1">
              <a:defRPr/>
            </a:pPr>
            <a:r>
              <a:rPr lang="en-US" sz="2400" dirty="0">
                <a:latin typeface="Rockwell"/>
                <a:ea typeface="ＭＳ Ｐゴシック" charset="0"/>
                <a:cs typeface="Rockwell"/>
              </a:rPr>
              <a:t>Debt and foreclosure</a:t>
            </a:r>
          </a:p>
          <a:p>
            <a:pPr eaLnBrk="1" hangingPunct="1">
              <a:defRPr/>
            </a:pPr>
            <a:r>
              <a:rPr lang="en-US" sz="2400" dirty="0">
                <a:latin typeface="Rockwell"/>
                <a:cs typeface="Rockwell"/>
              </a:rPr>
              <a:t>Rising Costs </a:t>
            </a:r>
          </a:p>
          <a:p>
            <a:pPr lvl="1" eaLnBrk="1" hangingPunct="1">
              <a:defRPr/>
            </a:pPr>
            <a:r>
              <a:rPr lang="en-US" sz="2400" dirty="0">
                <a:latin typeface="Rockwell"/>
                <a:ea typeface="ＭＳ Ｐゴシック" charset="0"/>
                <a:cs typeface="Rockwell"/>
              </a:rPr>
              <a:t>Farmers victimized</a:t>
            </a:r>
          </a:p>
          <a:p>
            <a:pPr lvl="1" eaLnBrk="1" hangingPunct="1">
              <a:defRPr/>
            </a:pPr>
            <a:r>
              <a:rPr lang="en-US" sz="2400" dirty="0">
                <a:latin typeface="Rockwell"/>
                <a:ea typeface="ＭＳ Ｐゴシック" charset="0"/>
                <a:cs typeface="Rockwell"/>
              </a:rPr>
              <a:t>Corporations and monopolistic trusts </a:t>
            </a:r>
          </a:p>
          <a:p>
            <a:pPr lvl="1" eaLnBrk="1" hangingPunct="1">
              <a:defRPr/>
            </a:pPr>
            <a:r>
              <a:rPr lang="en-US" sz="2400" dirty="0">
                <a:latin typeface="Rockwell"/>
                <a:ea typeface="ＭＳ Ｐゴシック" charset="0"/>
                <a:cs typeface="Rockwell"/>
              </a:rPr>
              <a:t>Unfair </a:t>
            </a:r>
            <a:r>
              <a:rPr lang="en-US" sz="2400" dirty="0" smtClean="0">
                <a:latin typeface="Rockwell"/>
                <a:ea typeface="ＭＳ Ｐゴシック" charset="0"/>
                <a:cs typeface="Rockwell"/>
              </a:rPr>
              <a:t>taxes</a:t>
            </a:r>
          </a:p>
          <a:p>
            <a:pPr lvl="1" eaLnBrk="1" hangingPunct="1">
              <a:defRPr/>
            </a:pPr>
            <a:r>
              <a:rPr lang="en-US" sz="2400" dirty="0" smtClean="0">
                <a:latin typeface="Rockwell"/>
                <a:ea typeface="ＭＳ Ｐゴシック" charset="0"/>
                <a:cs typeface="Rockwell"/>
              </a:rPr>
              <a:t>Railroad monopolies</a:t>
            </a:r>
            <a:endParaRPr lang="en-US" sz="2400" dirty="0">
              <a:latin typeface="Rockwell"/>
              <a:ea typeface="ＭＳ Ｐゴシック" charset="0"/>
              <a:cs typeface="Rockwell"/>
            </a:endParaRPr>
          </a:p>
        </p:txBody>
      </p:sp>
    </p:spTree>
    <p:extLst>
      <p:ext uri="{BB962C8B-B14F-4D97-AF65-F5344CB8AC3E}">
        <p14:creationId xmlns:p14="http://schemas.microsoft.com/office/powerpoint/2010/main" val="28458156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Check</a:t>
            </a:r>
            <a:endParaRPr lang="en-US" dirty="0"/>
          </a:p>
        </p:txBody>
      </p:sp>
      <p:sp>
        <p:nvSpPr>
          <p:cNvPr id="3" name="Content Placeholder 2"/>
          <p:cNvSpPr>
            <a:spLocks noGrp="1"/>
          </p:cNvSpPr>
          <p:nvPr>
            <p:ph idx="1"/>
          </p:nvPr>
        </p:nvSpPr>
        <p:spPr/>
        <p:txBody>
          <a:bodyPr/>
          <a:lstStyle/>
          <a:p>
            <a:pPr marL="0" indent="0" algn="ctr">
              <a:buNone/>
            </a:pPr>
            <a:r>
              <a:rPr lang="en-US" dirty="0"/>
              <a:t>Compare the advances in Gilded Age farming and Gilded Age industry, accounting for similarities and differences. </a:t>
            </a:r>
          </a:p>
        </p:txBody>
      </p:sp>
    </p:spTree>
    <p:extLst>
      <p:ext uri="{BB962C8B-B14F-4D97-AF65-F5344CB8AC3E}">
        <p14:creationId xmlns:p14="http://schemas.microsoft.com/office/powerpoint/2010/main" val="327561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3"/>
            <a:ext cx="9144000" cy="598487"/>
          </a:xfrm>
        </p:spPr>
        <p:txBody>
          <a:bodyPr>
            <a:normAutofit fontScale="90000"/>
          </a:bodyPr>
          <a:lstStyle/>
          <a:p>
            <a:pPr>
              <a:defRPr/>
            </a:pPr>
            <a:r>
              <a:rPr lang="en-US">
                <a:cs typeface="+mj-cs"/>
              </a:rPr>
              <a:t>Indian Wars</a:t>
            </a:r>
          </a:p>
        </p:txBody>
      </p:sp>
      <p:sp>
        <p:nvSpPr>
          <p:cNvPr id="16386" name="Content Placeholder 2"/>
          <p:cNvSpPr>
            <a:spLocks noGrp="1"/>
          </p:cNvSpPr>
          <p:nvPr>
            <p:ph sz="quarter" idx="13"/>
          </p:nvPr>
        </p:nvSpPr>
        <p:spPr>
          <a:xfrm>
            <a:off x="0" y="744538"/>
            <a:ext cx="4876800" cy="2379662"/>
          </a:xfrm>
        </p:spPr>
        <p:txBody>
          <a:bodyPr/>
          <a:lstStyle/>
          <a:p>
            <a:r>
              <a:rPr lang="en-US" sz="1600">
                <a:effectLst/>
              </a:rPr>
              <a:t>Native American Leaders and Warriors</a:t>
            </a:r>
          </a:p>
          <a:p>
            <a:pPr lvl="1"/>
            <a:r>
              <a:rPr lang="en-US" sz="1400">
                <a:effectLst/>
              </a:rPr>
              <a:t>Cochise and Geronimo (Apache)</a:t>
            </a:r>
          </a:p>
          <a:p>
            <a:pPr lvl="1"/>
            <a:r>
              <a:rPr lang="en-US" sz="1400">
                <a:effectLst/>
              </a:rPr>
              <a:t>Crazy Horse and Sitting Bull (Lakota)</a:t>
            </a:r>
          </a:p>
          <a:p>
            <a:pPr lvl="1"/>
            <a:r>
              <a:rPr lang="en-US" sz="1400">
                <a:effectLst/>
              </a:rPr>
              <a:t>Chief Joseph (Nez Perce)</a:t>
            </a:r>
          </a:p>
          <a:p>
            <a:r>
              <a:rPr lang="en-US" sz="1600">
                <a:effectLst/>
              </a:rPr>
              <a:t>Sand Creek Massacre (1864)</a:t>
            </a:r>
          </a:p>
          <a:p>
            <a:r>
              <a:rPr lang="en-US" sz="1600">
                <a:effectLst/>
              </a:rPr>
              <a:t>Little Big Horn (1876)</a:t>
            </a:r>
          </a:p>
          <a:p>
            <a:pPr lvl="1"/>
            <a:r>
              <a:rPr lang="en-US" sz="1400">
                <a:effectLst/>
              </a:rPr>
              <a:t>“Custer’s Last Stand”</a:t>
            </a:r>
          </a:p>
          <a:p>
            <a:r>
              <a:rPr lang="en-US" sz="1600">
                <a:effectLst/>
              </a:rPr>
              <a:t>Wounded Knee (1890)</a:t>
            </a:r>
          </a:p>
        </p:txBody>
      </p:sp>
      <p:pic>
        <p:nvPicPr>
          <p:cNvPr id="16387" name="Picture 5" descr="wildbuff.jpg                                                   000A84C2Macintosh HD                   C5A9507E:"/>
          <p:cNvPicPr>
            <a:picLocks noGrp="1" noChangeAspect="1" noChangeArrowheads="1"/>
          </p:cNvPicPr>
          <p:nvPr>
            <p:ph sz="quarter" idx="14"/>
          </p:nvPr>
        </p:nvPicPr>
        <p:blipFill>
          <a:blip r:embed="rId2">
            <a:extLst>
              <a:ext uri="{28A0092B-C50C-407E-A947-70E740481C1C}">
                <a14:useLocalDpi xmlns:a14="http://schemas.microsoft.com/office/drawing/2010/main"/>
              </a:ext>
            </a:extLst>
          </a:blip>
          <a:srcRect/>
          <a:stretch>
            <a:fillRect/>
          </a:stretch>
        </p:blipFill>
        <p:spPr>
          <a:xfrm>
            <a:off x="4876800" y="3657600"/>
            <a:ext cx="4267200" cy="288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7"/>
          <p:cNvSpPr txBox="1">
            <a:spLocks noChangeArrowheads="1"/>
          </p:cNvSpPr>
          <p:nvPr/>
        </p:nvSpPr>
        <p:spPr bwMode="auto">
          <a:xfrm>
            <a:off x="5718175" y="6521450"/>
            <a:ext cx="3400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hlinkClick r:id="rId3"/>
              </a:rPr>
              <a:t>10</a:t>
            </a:r>
            <a:r>
              <a:rPr lang="en-US" sz="1800" baseline="30000">
                <a:hlinkClick r:id="rId3"/>
              </a:rPr>
              <a:t>th</a:t>
            </a:r>
            <a:r>
              <a:rPr lang="en-US" sz="1800">
                <a:hlinkClick r:id="rId3"/>
              </a:rPr>
              <a:t> Calvary – “Buffalo Soldiers”</a:t>
            </a:r>
            <a:endParaRPr lang="en-US" sz="1800"/>
          </a:p>
        </p:txBody>
      </p:sp>
      <p:pic>
        <p:nvPicPr>
          <p:cNvPr id="133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200400"/>
            <a:ext cx="4797425" cy="3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0"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744538"/>
            <a:ext cx="426720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1371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Rot="1" noChangeArrowheads="1"/>
          </p:cNvSpPr>
          <p:nvPr>
            <p:ph type="title" idx="4294967295"/>
          </p:nvPr>
        </p:nvSpPr>
        <p:spPr>
          <a:xfrm>
            <a:off x="0" y="0"/>
            <a:ext cx="88455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Americanization of Natives</a:t>
            </a:r>
          </a:p>
        </p:txBody>
      </p:sp>
      <p:sp>
        <p:nvSpPr>
          <p:cNvPr id="15362" name="Rectangle 5"/>
          <p:cNvSpPr>
            <a:spLocks noGrp="1" noRot="1" noChangeArrowheads="1"/>
          </p:cNvSpPr>
          <p:nvPr>
            <p:ph type="body" sz="half" idx="4294967295"/>
          </p:nvPr>
        </p:nvSpPr>
        <p:spPr>
          <a:xfrm>
            <a:off x="0" y="762000"/>
            <a:ext cx="45720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i="1" dirty="0">
                <a:effectLst/>
              </a:rPr>
              <a:t>A Century of Dishonor </a:t>
            </a:r>
            <a:r>
              <a:rPr lang="en-US" sz="2000" b="1" dirty="0">
                <a:effectLst/>
              </a:rPr>
              <a:t>(1881)</a:t>
            </a:r>
            <a:r>
              <a:rPr lang="en-US" sz="2000" i="1" dirty="0">
                <a:effectLst/>
              </a:rPr>
              <a:t> </a:t>
            </a:r>
          </a:p>
          <a:p>
            <a:pPr lvl="1"/>
            <a:r>
              <a:rPr lang="en-US" sz="1600" dirty="0">
                <a:effectLst/>
              </a:rPr>
              <a:t>Helen Hunt Jackson</a:t>
            </a:r>
          </a:p>
          <a:p>
            <a:pPr lvl="1"/>
            <a:r>
              <a:rPr lang="en-US" sz="1600" dirty="0">
                <a:effectLst/>
              </a:rPr>
              <a:t>“It makes little difference...where one opens the record of the history of the Indians; every page and every year has its dark stain. The story of one tribe is the story of all, varied only by differences of time and place....Colorado is as greedy and unjust in 1880 as was Georgia in 1830, and Ohio in 1795, and the United States government breaks promises now as deftly as then, and with the added ingenuity from long practice....”</a:t>
            </a:r>
          </a:p>
          <a:p>
            <a:pPr>
              <a:lnSpc>
                <a:spcPct val="80000"/>
              </a:lnSpc>
            </a:pPr>
            <a:r>
              <a:rPr lang="en-US" sz="1800" b="1" dirty="0">
                <a:effectLst/>
              </a:rPr>
              <a:t>Dawes Severalty Act (1887)</a:t>
            </a:r>
          </a:p>
          <a:p>
            <a:pPr lvl="1">
              <a:lnSpc>
                <a:spcPct val="80000"/>
              </a:lnSpc>
            </a:pPr>
            <a:r>
              <a:rPr lang="en-US" sz="1400" dirty="0">
                <a:effectLst/>
              </a:rPr>
              <a:t>160-acre plots of land from tribal territory</a:t>
            </a:r>
          </a:p>
          <a:p>
            <a:pPr lvl="1">
              <a:lnSpc>
                <a:spcPct val="80000"/>
              </a:lnSpc>
            </a:pPr>
            <a:r>
              <a:rPr lang="en-US" sz="1400" dirty="0">
                <a:effectLst/>
              </a:rPr>
              <a:t>Designed to encourage farming among natives</a:t>
            </a:r>
          </a:p>
          <a:p>
            <a:pPr>
              <a:lnSpc>
                <a:spcPct val="80000"/>
              </a:lnSpc>
            </a:pPr>
            <a:r>
              <a:rPr lang="en-US" sz="1800" b="1" dirty="0">
                <a:effectLst/>
              </a:rPr>
              <a:t>Ghost Dance Movement</a:t>
            </a:r>
          </a:p>
          <a:p>
            <a:pPr lvl="1">
              <a:lnSpc>
                <a:spcPct val="80000"/>
              </a:lnSpc>
            </a:pPr>
            <a:r>
              <a:rPr lang="en-US" sz="1600" dirty="0">
                <a:effectLst/>
              </a:rPr>
              <a:t>Wovoka</a:t>
            </a:r>
          </a:p>
        </p:txBody>
      </p:sp>
      <p:pic>
        <p:nvPicPr>
          <p:cNvPr id="15363" name="Picture 9"/>
          <p:cNvPicPr>
            <a:picLocks noGrp="1" noChangeAspect="1" noChangeArrowheads="1"/>
          </p:cNvPicPr>
          <p:nvPr>
            <p:ph sz="quarter" idx="4294967295"/>
          </p:nvPr>
        </p:nvPicPr>
        <p:blipFill>
          <a:blip r:embed="rId2">
            <a:extLst>
              <a:ext uri="{28A0092B-C50C-407E-A947-70E740481C1C}">
                <a14:useLocalDpi xmlns:a14="http://schemas.microsoft.com/office/drawing/2010/main"/>
              </a:ext>
            </a:extLst>
          </a:blip>
          <a:srcRect/>
          <a:stretch>
            <a:fillRect/>
          </a:stretch>
        </p:blipFill>
        <p:spPr>
          <a:xfrm>
            <a:off x="4616450" y="4267200"/>
            <a:ext cx="4527550" cy="2579688"/>
          </a:xfrm>
        </p:spPr>
      </p:pic>
      <p:pic>
        <p:nvPicPr>
          <p:cNvPr id="1536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762000"/>
            <a:ext cx="45720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8923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cap="none" dirty="0" smtClean="0">
                <a:effectLst/>
                <a:latin typeface="Rockwell" pitchFamily="18" charset="0"/>
              </a:rPr>
              <a:t>Dawes Severalty Act, 1887</a:t>
            </a:r>
            <a:endParaRPr lang="en-US" cap="none" dirty="0">
              <a:effectLst/>
              <a:latin typeface="Rockwell" pitchFamily="18" charset="0"/>
            </a:endParaRPr>
          </a:p>
        </p:txBody>
      </p:sp>
      <p:sp>
        <p:nvSpPr>
          <p:cNvPr id="3" name="Content Placeholder 2"/>
          <p:cNvSpPr>
            <a:spLocks noGrp="1"/>
          </p:cNvSpPr>
          <p:nvPr>
            <p:ph idx="1"/>
          </p:nvPr>
        </p:nvSpPr>
        <p:spPr>
          <a:xfrm>
            <a:off x="304800" y="1309077"/>
            <a:ext cx="3886200" cy="5320323"/>
          </a:xfrm>
        </p:spPr>
        <p:txBody>
          <a:bodyPr>
            <a:normAutofit fontScale="92500" lnSpcReduction="20000"/>
          </a:bodyPr>
          <a:lstStyle/>
          <a:p>
            <a:r>
              <a:rPr lang="en-US" dirty="0" smtClean="0">
                <a:latin typeface="Rockwell" pitchFamily="18" charset="0"/>
              </a:rPr>
              <a:t>Henry Dawes</a:t>
            </a:r>
          </a:p>
          <a:p>
            <a:r>
              <a:rPr lang="en-US" dirty="0" smtClean="0">
                <a:latin typeface="Rockwell" pitchFamily="18" charset="0"/>
              </a:rPr>
              <a:t>“Friend of the Indian”?</a:t>
            </a:r>
          </a:p>
          <a:p>
            <a:r>
              <a:rPr lang="en-US" dirty="0" smtClean="0">
                <a:latin typeface="Rockwell" pitchFamily="18" charset="0"/>
              </a:rPr>
              <a:t>Assimilation Policy</a:t>
            </a:r>
          </a:p>
          <a:p>
            <a:pPr lvl="1"/>
            <a:r>
              <a:rPr lang="en-US" dirty="0" smtClean="0">
                <a:latin typeface="Rockwell" pitchFamily="18" charset="0"/>
              </a:rPr>
              <a:t>Change from communal, nomadic hunting and gathering…</a:t>
            </a:r>
          </a:p>
          <a:p>
            <a:pPr lvl="1"/>
            <a:r>
              <a:rPr lang="en-US" dirty="0" smtClean="0">
                <a:latin typeface="Rockwell" pitchFamily="18" charset="0"/>
              </a:rPr>
              <a:t>…to individualistic, sedentary farming</a:t>
            </a:r>
          </a:p>
        </p:txBody>
      </p:sp>
      <p:pic>
        <p:nvPicPr>
          <p:cNvPr id="36866" name="Picture 2" descr="http://upload.wikimedia.org/wikipedia/commons/4/48/HLDaw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1533525"/>
            <a:ext cx="4495800" cy="4855095"/>
          </a:xfrm>
          <a:prstGeom prst="rect">
            <a:avLst/>
          </a:prstGeom>
          <a:noFill/>
        </p:spPr>
      </p:pic>
    </p:spTree>
    <p:extLst>
      <p:ext uri="{BB962C8B-B14F-4D97-AF65-F5344CB8AC3E}">
        <p14:creationId xmlns:p14="http://schemas.microsoft.com/office/powerpoint/2010/main" val="7196633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effectLst/>
                <a:latin typeface="Rockwell" panose="02060603020205020403" pitchFamily="18" charset="0"/>
              </a:rPr>
              <a:t>Federal Assimilation Policy</a:t>
            </a:r>
            <a:endParaRPr lang="en-US" cap="none" dirty="0">
              <a:effectLst/>
              <a:latin typeface="Rockwell" panose="02060603020205020403" pitchFamily="18" charset="0"/>
            </a:endParaRPr>
          </a:p>
        </p:txBody>
      </p:sp>
      <p:sp>
        <p:nvSpPr>
          <p:cNvPr id="4" name="Content Placeholder 2"/>
          <p:cNvSpPr>
            <a:spLocks noGrp="1"/>
          </p:cNvSpPr>
          <p:nvPr>
            <p:ph idx="1"/>
          </p:nvPr>
        </p:nvSpPr>
        <p:spPr>
          <a:xfrm>
            <a:off x="304800" y="1554162"/>
            <a:ext cx="4267200" cy="5303838"/>
          </a:xfrm>
        </p:spPr>
        <p:txBody>
          <a:bodyPr>
            <a:normAutofit fontScale="70000" lnSpcReduction="20000"/>
          </a:bodyPr>
          <a:lstStyle/>
          <a:p>
            <a:pPr lvl="0">
              <a:buClr>
                <a:srgbClr val="F0A22E"/>
              </a:buClr>
            </a:pPr>
            <a:r>
              <a:rPr lang="en-US" dirty="0" smtClean="0">
                <a:solidFill>
                  <a:srgbClr val="FFFFFF"/>
                </a:solidFill>
                <a:latin typeface="Rockwell"/>
              </a:rPr>
              <a:t>Federal government policy sought to change Indian culture</a:t>
            </a:r>
          </a:p>
          <a:p>
            <a:pPr lvl="1">
              <a:buClr>
                <a:srgbClr val="F0A22E"/>
              </a:buClr>
            </a:pPr>
            <a:r>
              <a:rPr lang="en-US" dirty="0" smtClean="0">
                <a:solidFill>
                  <a:srgbClr val="FFFFFF"/>
                </a:solidFill>
                <a:latin typeface="Rockwell"/>
              </a:rPr>
              <a:t>from </a:t>
            </a:r>
            <a:r>
              <a:rPr lang="en-US" dirty="0">
                <a:solidFill>
                  <a:srgbClr val="FFFFFF"/>
                </a:solidFill>
                <a:latin typeface="Rockwell"/>
              </a:rPr>
              <a:t>communal, nomadic hunting and </a:t>
            </a:r>
            <a:r>
              <a:rPr lang="en-US" dirty="0" smtClean="0">
                <a:solidFill>
                  <a:srgbClr val="FFFFFF"/>
                </a:solidFill>
                <a:latin typeface="Rockwell"/>
              </a:rPr>
              <a:t>gathering</a:t>
            </a:r>
          </a:p>
          <a:p>
            <a:pPr lvl="1">
              <a:buClr>
                <a:srgbClr val="F0A22E"/>
              </a:buClr>
            </a:pPr>
            <a:r>
              <a:rPr lang="en-US" dirty="0" smtClean="0">
                <a:solidFill>
                  <a:srgbClr val="FFFFFF"/>
                </a:solidFill>
                <a:latin typeface="Rockwell"/>
              </a:rPr>
              <a:t>to individualistic</a:t>
            </a:r>
            <a:r>
              <a:rPr lang="en-US" dirty="0">
                <a:solidFill>
                  <a:srgbClr val="FFFFFF"/>
                </a:solidFill>
                <a:latin typeface="Rockwell"/>
              </a:rPr>
              <a:t>, sedentary </a:t>
            </a:r>
            <a:r>
              <a:rPr lang="en-US" dirty="0" smtClean="0">
                <a:solidFill>
                  <a:srgbClr val="FFFFFF"/>
                </a:solidFill>
                <a:latin typeface="Rockwell"/>
              </a:rPr>
              <a:t>farming</a:t>
            </a:r>
          </a:p>
          <a:p>
            <a:pPr lvl="0">
              <a:buClr>
                <a:srgbClr val="F0A22E"/>
              </a:buClr>
            </a:pPr>
            <a:r>
              <a:rPr lang="en-US" dirty="0" smtClean="0">
                <a:solidFill>
                  <a:srgbClr val="FFFFFF"/>
                </a:solidFill>
                <a:latin typeface="Rockwell"/>
              </a:rPr>
              <a:t>Methods</a:t>
            </a:r>
          </a:p>
          <a:p>
            <a:pPr lvl="1">
              <a:buClr>
                <a:srgbClr val="F0A22E"/>
              </a:buClr>
            </a:pPr>
            <a:r>
              <a:rPr lang="en-US" dirty="0" smtClean="0">
                <a:solidFill>
                  <a:srgbClr val="FFFFFF"/>
                </a:solidFill>
                <a:latin typeface="Rockwell"/>
              </a:rPr>
              <a:t>Dawes Severalty Act divided tribal land into individual plots</a:t>
            </a:r>
          </a:p>
          <a:p>
            <a:pPr lvl="1">
              <a:buClr>
                <a:srgbClr val="F0A22E"/>
              </a:buClr>
            </a:pPr>
            <a:r>
              <a:rPr lang="en-US" dirty="0" smtClean="0">
                <a:solidFill>
                  <a:srgbClr val="FFFFFF"/>
                </a:solidFill>
                <a:latin typeface="Rockwell"/>
              </a:rPr>
              <a:t>Indian Schools separated Indian children from their families and taught them English language and Christian religion</a:t>
            </a:r>
          </a:p>
        </p:txBody>
      </p:sp>
      <p:sp>
        <p:nvSpPr>
          <p:cNvPr id="5" name="Content Placeholder 2"/>
          <p:cNvSpPr txBox="1">
            <a:spLocks/>
          </p:cNvSpPr>
          <p:nvPr/>
        </p:nvSpPr>
        <p:spPr>
          <a:xfrm>
            <a:off x="4572000" y="1554162"/>
            <a:ext cx="4267200" cy="4084638"/>
          </a:xfrm>
          <a:prstGeom prst="rect">
            <a:avLst/>
          </a:prstGeom>
        </p:spPr>
        <p:txBody>
          <a:bodyPr vert="horz">
            <a:normAutofit fontScale="77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Clr>
                <a:srgbClr val="F0A22E"/>
              </a:buClr>
            </a:pPr>
            <a:r>
              <a:rPr lang="en-US" dirty="0" smtClean="0">
                <a:solidFill>
                  <a:srgbClr val="FFFFFF"/>
                </a:solidFill>
                <a:latin typeface="Rockwell"/>
              </a:rPr>
              <a:t>Effects</a:t>
            </a:r>
          </a:p>
          <a:p>
            <a:pPr lvl="1">
              <a:buClr>
                <a:srgbClr val="F0A22E"/>
              </a:buClr>
            </a:pPr>
            <a:r>
              <a:rPr lang="en-US" dirty="0" smtClean="0">
                <a:solidFill>
                  <a:srgbClr val="FFFFFF"/>
                </a:solidFill>
                <a:latin typeface="Rockwell"/>
              </a:rPr>
              <a:t>Further loss of Indian land to farmers, miners, ranchers and railroads</a:t>
            </a:r>
          </a:p>
          <a:p>
            <a:pPr lvl="2">
              <a:buClr>
                <a:srgbClr val="F0A22E"/>
              </a:buClr>
            </a:pPr>
            <a:r>
              <a:rPr lang="en-US" dirty="0" smtClean="0">
                <a:solidFill>
                  <a:srgbClr val="FFFFFF"/>
                </a:solidFill>
                <a:latin typeface="Rockwell"/>
              </a:rPr>
              <a:t>Oklahoma Land Rush</a:t>
            </a:r>
          </a:p>
          <a:p>
            <a:pPr lvl="2">
              <a:buClr>
                <a:srgbClr val="F0A22E"/>
              </a:buClr>
            </a:pPr>
            <a:r>
              <a:rPr lang="en-US" dirty="0" smtClean="0">
                <a:solidFill>
                  <a:srgbClr val="FFFFFF"/>
                </a:solidFill>
                <a:latin typeface="Rockwell"/>
              </a:rPr>
              <a:t>Black Hills mines</a:t>
            </a:r>
          </a:p>
          <a:p>
            <a:pPr lvl="1">
              <a:buClr>
                <a:srgbClr val="F0A22E"/>
              </a:buClr>
            </a:pPr>
            <a:r>
              <a:rPr lang="en-US" dirty="0">
                <a:solidFill>
                  <a:srgbClr val="FFFFFF"/>
                </a:solidFill>
                <a:latin typeface="Rockwell"/>
              </a:rPr>
              <a:t>Shattered tribal bonds</a:t>
            </a:r>
          </a:p>
          <a:p>
            <a:pPr lvl="1">
              <a:buClr>
                <a:srgbClr val="F0A22E"/>
              </a:buClr>
            </a:pPr>
            <a:r>
              <a:rPr lang="en-US" dirty="0">
                <a:solidFill>
                  <a:srgbClr val="FFFFFF"/>
                </a:solidFill>
                <a:latin typeface="Rockwell"/>
              </a:rPr>
              <a:t>Decline of native languages</a:t>
            </a:r>
          </a:p>
          <a:p>
            <a:pPr lvl="1">
              <a:buClr>
                <a:srgbClr val="F0A22E"/>
              </a:buClr>
            </a:pPr>
            <a:r>
              <a:rPr lang="en-US" dirty="0" smtClean="0">
                <a:solidFill>
                  <a:srgbClr val="FFFFFF"/>
                </a:solidFill>
                <a:latin typeface="Rockwell"/>
              </a:rPr>
              <a:t>Native Americans did not gain full U.S. citizenship guarantees until 1924</a:t>
            </a:r>
          </a:p>
        </p:txBody>
      </p:sp>
    </p:spTree>
    <p:extLst>
      <p:ext uri="{BB962C8B-B14F-4D97-AF65-F5344CB8AC3E}">
        <p14:creationId xmlns:p14="http://schemas.microsoft.com/office/powerpoint/2010/main" val="24915976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effectLst>
                  <a:outerShdw blurRad="38100" dist="38100" dir="2700000" algn="tl">
                    <a:srgbClr val="000000">
                      <a:alpha val="43137"/>
                    </a:srgbClr>
                  </a:outerShdw>
                  <a:reflection blurRad="12700" stA="48000" endA="300" endPos="55000" dir="5400000" sy="-90000" algn="bl" rotWithShape="0"/>
                </a:effectLst>
                <a:latin typeface="Rockwell" pitchFamily="18" charset="0"/>
              </a:rPr>
              <a:t>Carlisle Indian School</a:t>
            </a:r>
            <a:endParaRPr lang="en-US" cap="none" dirty="0">
              <a:effectLst>
                <a:outerShdw blurRad="38100" dist="38100" dir="2700000" algn="tl">
                  <a:srgbClr val="000000">
                    <a:alpha val="43137"/>
                  </a:srgbClr>
                </a:outerShdw>
                <a:reflection blurRad="12700" stA="48000" endA="300" endPos="55000" dir="5400000" sy="-90000" algn="bl" rotWithShape="0"/>
              </a:effectLst>
              <a:latin typeface="Rockwell" pitchFamily="18" charset="0"/>
            </a:endParaRPr>
          </a:p>
        </p:txBody>
      </p:sp>
      <p:pic>
        <p:nvPicPr>
          <p:cNvPr id="4" name="Picture 2" descr="http://home.epix.net/~landis/PrattPupilsinFrontofPratts'QuartersCarlisleIndianSchool1885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5275" y="1418015"/>
            <a:ext cx="8620125" cy="4982785"/>
          </a:xfrm>
          <a:prstGeom prst="rect">
            <a:avLst/>
          </a:prstGeom>
          <a:noFill/>
        </p:spPr>
      </p:pic>
    </p:spTree>
    <p:extLst>
      <p:ext uri="{BB962C8B-B14F-4D97-AF65-F5344CB8AC3E}">
        <p14:creationId xmlns:p14="http://schemas.microsoft.com/office/powerpoint/2010/main" val="14733204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04800" y="1870075"/>
            <a:ext cx="3657600" cy="4987925"/>
          </a:xfrm>
        </p:spPr>
        <p:txBody>
          <a:bodyPr/>
          <a:lstStyle/>
          <a:p>
            <a:pPr eaLnBrk="1" hangingPunct="1">
              <a:buFont typeface="Wingdings" charset="0"/>
              <a:buNone/>
              <a:defRPr/>
            </a:pPr>
            <a:r>
              <a:rPr lang="en-US" sz="2100" u="sng" smtClean="0">
                <a:cs typeface="+mn-cs"/>
              </a:rPr>
              <a:t>Reservationist Policy </a:t>
            </a:r>
          </a:p>
          <a:p>
            <a:pPr eaLnBrk="1" hangingPunct="1">
              <a:defRPr/>
            </a:pPr>
            <a:r>
              <a:rPr lang="en-US" sz="2100" smtClean="0">
                <a:cs typeface="+mn-cs"/>
              </a:rPr>
              <a:t>President Andrew Jackson Removed Eastern Native Americans to Lands West of the Mississippi </a:t>
            </a:r>
          </a:p>
          <a:p>
            <a:pPr eaLnBrk="1" hangingPunct="1">
              <a:defRPr/>
            </a:pPr>
            <a:r>
              <a:rPr lang="en-US" sz="2100" smtClean="0">
                <a:cs typeface="+mn-cs"/>
              </a:rPr>
              <a:t>Broken as Transcontinental Railroad was Planned, Wagons increased, and Reservations were Increasingly Assigned</a:t>
            </a:r>
          </a:p>
          <a:p>
            <a:pPr eaLnBrk="1" hangingPunct="1">
              <a:defRPr/>
            </a:pPr>
            <a:r>
              <a:rPr lang="en-US" sz="2100" smtClean="0">
                <a:cs typeface="+mn-cs"/>
              </a:rPr>
              <a:t>Plains Tribes Refused to Cooperate</a:t>
            </a:r>
          </a:p>
        </p:txBody>
      </p:sp>
      <p:sp>
        <p:nvSpPr>
          <p:cNvPr id="21509" name="Text Box 5"/>
          <p:cNvSpPr txBox="1">
            <a:spLocks noChangeArrowheads="1"/>
          </p:cNvSpPr>
          <p:nvPr/>
        </p:nvSpPr>
        <p:spPr bwMode="auto">
          <a:xfrm>
            <a:off x="533010" y="39040"/>
            <a:ext cx="8382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20000"/>
              </a:spcBef>
              <a:buClr>
                <a:srgbClr val="666600"/>
              </a:buClr>
              <a:buSzPct val="75000"/>
              <a:buFont typeface="Wingdings" charset="0"/>
              <a:buNone/>
              <a:defRPr/>
            </a:pPr>
            <a:r>
              <a:rPr lang="en-US" sz="4400" b="1" dirty="0">
                <a:solidFill>
                  <a:srgbClr val="FFFFFF"/>
                </a:solidFill>
                <a:latin typeface="Rockwell"/>
                <a:ea typeface="ＭＳ Ｐゴシック" charset="0"/>
                <a:cs typeface="Rockwell"/>
              </a:rPr>
              <a:t>Removal of Native Americans</a:t>
            </a:r>
          </a:p>
          <a:p>
            <a:pPr eaLnBrk="0" hangingPunct="0">
              <a:spcBef>
                <a:spcPct val="50000"/>
              </a:spcBef>
              <a:defRPr/>
            </a:pPr>
            <a:endParaRPr lang="en-US" sz="3200" dirty="0">
              <a:solidFill>
                <a:srgbClr val="FFFFFF"/>
              </a:solidFill>
              <a:latin typeface="Rockwell"/>
              <a:ea typeface="ＭＳ Ｐゴシック" charset="0"/>
              <a:cs typeface="Rockwell"/>
            </a:endParaRPr>
          </a:p>
        </p:txBody>
      </p:sp>
      <p:sp>
        <p:nvSpPr>
          <p:cNvPr id="21511" name="Rectangle 7"/>
          <p:cNvSpPr>
            <a:spLocks noChangeArrowheads="1"/>
          </p:cNvSpPr>
          <p:nvPr/>
        </p:nvSpPr>
        <p:spPr bwMode="auto">
          <a:xfrm>
            <a:off x="5410200" y="1870075"/>
            <a:ext cx="3733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Clr>
                <a:srgbClr val="666600"/>
              </a:buClr>
              <a:buSzPct val="75000"/>
              <a:buFont typeface="Wingdings" charset="0"/>
              <a:buNone/>
              <a:defRPr/>
            </a:pPr>
            <a:r>
              <a:rPr lang="en-US" sz="2100" u="sng" dirty="0">
                <a:solidFill>
                  <a:srgbClr val="FFFFFF"/>
                </a:solidFill>
                <a:latin typeface="Rockwell"/>
                <a:ea typeface="ＭＳ Ｐゴシック" charset="0"/>
                <a:cs typeface="Rockwell"/>
              </a:rPr>
              <a:t>Indian Wars </a:t>
            </a:r>
          </a:p>
          <a:p>
            <a:pPr marL="342900" indent="-342900">
              <a:spcBef>
                <a:spcPct val="20000"/>
              </a:spcBef>
              <a:buClr>
                <a:srgbClr val="666600"/>
              </a:buClr>
              <a:buSzPct val="75000"/>
              <a:buFont typeface="Wingdings" charset="0"/>
              <a:buChar char="p"/>
              <a:defRPr/>
            </a:pPr>
            <a:r>
              <a:rPr lang="en-US" sz="2100" dirty="0">
                <a:solidFill>
                  <a:srgbClr val="FFFFFF"/>
                </a:solidFill>
                <a:latin typeface="Rockwell"/>
                <a:ea typeface="ＭＳ Ｐゴシック" charset="0"/>
                <a:cs typeface="Rockwell"/>
              </a:rPr>
              <a:t>Increased Migration of Miners, Cattlemen, and Homesteaders </a:t>
            </a:r>
          </a:p>
          <a:p>
            <a:pPr marL="342900" indent="-342900">
              <a:spcBef>
                <a:spcPct val="20000"/>
              </a:spcBef>
              <a:buClr>
                <a:srgbClr val="666600"/>
              </a:buClr>
              <a:buSzPct val="75000"/>
              <a:buFont typeface="Wingdings" charset="0"/>
              <a:buChar char="p"/>
              <a:defRPr/>
            </a:pPr>
            <a:r>
              <a:rPr lang="en-US" sz="2100" dirty="0">
                <a:solidFill>
                  <a:srgbClr val="FFFFFF"/>
                </a:solidFill>
                <a:latin typeface="Rockwell"/>
                <a:ea typeface="ＭＳ Ｐゴシック" charset="0"/>
                <a:cs typeface="Rockwell"/>
              </a:rPr>
              <a:t>Fighting Broke Out Between Indians and U.S. Troops </a:t>
            </a:r>
          </a:p>
          <a:p>
            <a:pPr marL="742950" lvl="1" indent="-285750">
              <a:spcBef>
                <a:spcPct val="20000"/>
              </a:spcBef>
              <a:buClr>
                <a:srgbClr val="999900"/>
              </a:buClr>
              <a:buSzPct val="75000"/>
              <a:buFont typeface="Wingdings" charset="0"/>
              <a:buChar char="n"/>
              <a:defRPr/>
            </a:pPr>
            <a:r>
              <a:rPr lang="en-US" sz="1900" dirty="0">
                <a:solidFill>
                  <a:srgbClr val="FFFFFF"/>
                </a:solidFill>
                <a:latin typeface="Rockwell"/>
                <a:ea typeface="ＭＳ Ｐゴシック" charset="0"/>
                <a:cs typeface="Rockwell"/>
              </a:rPr>
              <a:t>Sioux Wars </a:t>
            </a:r>
          </a:p>
          <a:p>
            <a:pPr marL="742950" lvl="1" indent="-285750">
              <a:spcBef>
                <a:spcPct val="20000"/>
              </a:spcBef>
              <a:buClr>
                <a:srgbClr val="999900"/>
              </a:buClr>
              <a:buSzPct val="75000"/>
              <a:buFont typeface="Wingdings" charset="0"/>
              <a:buChar char="n"/>
              <a:defRPr/>
            </a:pPr>
            <a:r>
              <a:rPr lang="en-US" sz="1900" dirty="0">
                <a:solidFill>
                  <a:srgbClr val="FFFFFF"/>
                </a:solidFill>
                <a:latin typeface="Rockwell"/>
                <a:ea typeface="ＭＳ Ｐゴシック" charset="0"/>
                <a:cs typeface="Rockwell"/>
              </a:rPr>
              <a:t>Sand Creek, CO </a:t>
            </a:r>
          </a:p>
          <a:p>
            <a:pPr marL="742950" lvl="1" indent="-285750">
              <a:spcBef>
                <a:spcPct val="20000"/>
              </a:spcBef>
              <a:buClr>
                <a:srgbClr val="999900"/>
              </a:buClr>
              <a:buSzPct val="75000"/>
              <a:buFont typeface="Wingdings" charset="0"/>
              <a:buChar char="n"/>
              <a:defRPr/>
            </a:pPr>
            <a:r>
              <a:rPr lang="en-US" sz="1900" dirty="0">
                <a:solidFill>
                  <a:srgbClr val="FFFFFF"/>
                </a:solidFill>
                <a:latin typeface="Rockwell"/>
                <a:ea typeface="ＭＳ Ｐゴシック" charset="0"/>
                <a:cs typeface="Rockwell"/>
              </a:rPr>
              <a:t>Little Big Horn </a:t>
            </a:r>
          </a:p>
          <a:p>
            <a:pPr marL="342900" indent="-342900">
              <a:spcBef>
                <a:spcPct val="20000"/>
              </a:spcBef>
              <a:buClr>
                <a:srgbClr val="666600"/>
              </a:buClr>
              <a:buSzPct val="75000"/>
              <a:buFont typeface="Wingdings" charset="0"/>
              <a:buChar char="p"/>
              <a:defRPr/>
            </a:pPr>
            <a:r>
              <a:rPr lang="en-US" sz="2100" dirty="0">
                <a:solidFill>
                  <a:srgbClr val="FFFFFF"/>
                </a:solidFill>
                <a:latin typeface="Rockwell"/>
                <a:ea typeface="ＭＳ Ｐゴシック" charset="0"/>
                <a:cs typeface="Rockwell"/>
              </a:rPr>
              <a:t>Treaties Made and Broken </a:t>
            </a:r>
          </a:p>
          <a:p>
            <a:pPr marL="342900" indent="-342900">
              <a:spcBef>
                <a:spcPct val="20000"/>
              </a:spcBef>
              <a:buClr>
                <a:srgbClr val="666600"/>
              </a:buClr>
              <a:buSzPct val="75000"/>
              <a:buFont typeface="Wingdings" charset="0"/>
              <a:buChar char="p"/>
              <a:defRPr/>
            </a:pPr>
            <a:r>
              <a:rPr lang="en-US" sz="2100" dirty="0">
                <a:solidFill>
                  <a:srgbClr val="FFFFFF"/>
                </a:solidFill>
                <a:latin typeface="Rockwell"/>
                <a:ea typeface="ＭＳ Ｐゴシック" charset="0"/>
                <a:cs typeface="Rockwell"/>
              </a:rPr>
              <a:t>Most of Buffalo Slaughtered</a:t>
            </a:r>
          </a:p>
          <a:p>
            <a:pPr marL="742950" lvl="1" indent="-285750">
              <a:spcBef>
                <a:spcPct val="20000"/>
              </a:spcBef>
              <a:buClr>
                <a:srgbClr val="999900"/>
              </a:buClr>
              <a:buSzPct val="75000"/>
              <a:buFont typeface="Wingdings" charset="0"/>
              <a:buChar char="n"/>
              <a:defRPr/>
            </a:pPr>
            <a:endParaRPr lang="en-US" sz="1900" dirty="0">
              <a:solidFill>
                <a:srgbClr val="FFFFFF"/>
              </a:solidFill>
              <a:latin typeface="Rockwell"/>
              <a:ea typeface="ＭＳ Ｐゴシック" charset="0"/>
              <a:cs typeface="Rockwell"/>
            </a:endParaRPr>
          </a:p>
        </p:txBody>
      </p:sp>
      <p:sp>
        <p:nvSpPr>
          <p:cNvPr id="21512" name="AutoShape 8"/>
          <p:cNvSpPr>
            <a:spLocks noChangeArrowheads="1"/>
          </p:cNvSpPr>
          <p:nvPr/>
        </p:nvSpPr>
        <p:spPr bwMode="auto">
          <a:xfrm>
            <a:off x="4267200" y="1905000"/>
            <a:ext cx="914400" cy="381000"/>
          </a:xfrm>
          <a:prstGeom prst="rightArrow">
            <a:avLst>
              <a:gd name="adj1" fmla="val 50000"/>
              <a:gd name="adj2" fmla="val 6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sz="1800">
              <a:solidFill>
                <a:srgbClr val="000000"/>
              </a:solidFill>
              <a:latin typeface="Verdana" charset="0"/>
              <a:ea typeface="ＭＳ Ｐゴシック" charset="0"/>
              <a:cs typeface="+mn-cs"/>
            </a:endParaRPr>
          </a:p>
        </p:txBody>
      </p:sp>
      <p:pic>
        <p:nvPicPr>
          <p:cNvPr id="26631" name="Picture 14" descr="sitting-bull_sm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2667000"/>
            <a:ext cx="1489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712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effectLst>
                  <a:outerShdw blurRad="38100" dist="38100" dir="2700000" algn="tl">
                    <a:srgbClr val="000000">
                      <a:alpha val="43137"/>
                    </a:srgbClr>
                  </a:outerShdw>
                  <a:reflection blurRad="12700" stA="48000" endA="300" endPos="55000" dir="5400000" sy="-90000" algn="bl" rotWithShape="0"/>
                </a:effectLst>
                <a:latin typeface="Rockwell" pitchFamily="18" charset="0"/>
              </a:rPr>
              <a:t>Near-Extinction of Buffalo</a:t>
            </a:r>
            <a:endParaRPr lang="en-US" cap="none" dirty="0">
              <a:effectLst>
                <a:outerShdw blurRad="38100" dist="38100" dir="2700000" algn="tl">
                  <a:srgbClr val="000000">
                    <a:alpha val="43137"/>
                  </a:srgbClr>
                </a:outerShdw>
                <a:reflection blurRad="12700" stA="48000" endA="300" endPos="55000" dir="5400000" sy="-90000" algn="bl" rotWithShape="0"/>
              </a:effectLst>
              <a:latin typeface="Rockwell" pitchFamily="18"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1295400"/>
            <a:ext cx="7543800" cy="5383882"/>
          </a:xfrm>
          <a:prstGeom prst="rect">
            <a:avLst/>
          </a:prstGeom>
        </p:spPr>
      </p:pic>
    </p:spTree>
    <p:extLst>
      <p:ext uri="{BB962C8B-B14F-4D97-AF65-F5344CB8AC3E}">
        <p14:creationId xmlns:p14="http://schemas.microsoft.com/office/powerpoint/2010/main" val="30176955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Evaluate the impact of the Civil war on political and economic developments in TWO of the following regions: The South, The North, The West. Focus your answer on the period between 1865 and 1900 (2003)</a:t>
            </a:r>
            <a:r>
              <a:rPr lang="en-US" dirty="0" smtClean="0"/>
              <a:t>.</a:t>
            </a:r>
            <a:endParaRPr lang="en-US" dirty="0"/>
          </a:p>
        </p:txBody>
      </p:sp>
    </p:spTree>
    <p:extLst>
      <p:ext uri="{BB962C8B-B14F-4D97-AF65-F5344CB8AC3E}">
        <p14:creationId xmlns:p14="http://schemas.microsoft.com/office/powerpoint/2010/main" val="1379095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effectLst/>
                <a:latin typeface="Rockwell" panose="02060603020205020403" pitchFamily="18" charset="0"/>
              </a:rPr>
              <a:t>Ecological Impact</a:t>
            </a:r>
            <a:endParaRPr lang="en-US" cap="none" dirty="0">
              <a:effectLst/>
              <a:latin typeface="Rockwell" panose="02060603020205020403" pitchFamily="18" charset="0"/>
            </a:endParaRPr>
          </a:p>
        </p:txBody>
      </p:sp>
      <p:sp>
        <p:nvSpPr>
          <p:cNvPr id="4" name="Content Placeholder 2"/>
          <p:cNvSpPr>
            <a:spLocks noGrp="1"/>
          </p:cNvSpPr>
          <p:nvPr>
            <p:ph idx="1"/>
          </p:nvPr>
        </p:nvSpPr>
        <p:spPr>
          <a:xfrm>
            <a:off x="304800" y="1554162"/>
            <a:ext cx="4267200" cy="5303838"/>
          </a:xfrm>
        </p:spPr>
        <p:txBody>
          <a:bodyPr>
            <a:normAutofit/>
          </a:bodyPr>
          <a:lstStyle/>
          <a:p>
            <a:pPr lvl="0">
              <a:buClr>
                <a:srgbClr val="F0A22E"/>
              </a:buClr>
            </a:pPr>
            <a:r>
              <a:rPr lang="en-US" dirty="0" smtClean="0">
                <a:latin typeface="Rockwell"/>
              </a:rPr>
              <a:t>Near-extinction of the buffalo due to U.S. army, settlers and railroads</a:t>
            </a:r>
          </a:p>
          <a:p>
            <a:pPr lvl="0">
              <a:buClr>
                <a:srgbClr val="F0A22E"/>
              </a:buClr>
            </a:pPr>
            <a:r>
              <a:rPr lang="en-US" dirty="0" smtClean="0">
                <a:latin typeface="Rockwell"/>
              </a:rPr>
              <a:t>Intensive farming depleted soil, contributing to the Dust Bowl of the 1930s</a:t>
            </a:r>
          </a:p>
        </p:txBody>
      </p:sp>
      <p:sp>
        <p:nvSpPr>
          <p:cNvPr id="5" name="Content Placeholder 2"/>
          <p:cNvSpPr txBox="1">
            <a:spLocks/>
          </p:cNvSpPr>
          <p:nvPr/>
        </p:nvSpPr>
        <p:spPr>
          <a:xfrm>
            <a:off x="4572000" y="1554162"/>
            <a:ext cx="4267200" cy="4160838"/>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Clr>
                <a:srgbClr val="F0A22E"/>
              </a:buClr>
            </a:pPr>
            <a:r>
              <a:rPr lang="en-US" dirty="0" smtClean="0">
                <a:solidFill>
                  <a:srgbClr val="FFFFFF"/>
                </a:solidFill>
                <a:latin typeface="Rockwell"/>
              </a:rPr>
              <a:t>Conservation movement of the later 1800s set aside land for national parks</a:t>
            </a:r>
          </a:p>
          <a:p>
            <a:pPr>
              <a:buClr>
                <a:srgbClr val="F0A22E"/>
              </a:buClr>
            </a:pPr>
            <a:r>
              <a:rPr lang="en-US" dirty="0" smtClean="0">
                <a:solidFill>
                  <a:srgbClr val="FFFFFF"/>
                </a:solidFill>
                <a:latin typeface="Rockwell"/>
              </a:rPr>
              <a:t>Black Hills, SD</a:t>
            </a:r>
          </a:p>
          <a:p>
            <a:pPr lvl="1">
              <a:buClr>
                <a:srgbClr val="F0A22E"/>
              </a:buClr>
            </a:pPr>
            <a:r>
              <a:rPr lang="en-US" dirty="0" smtClean="0">
                <a:solidFill>
                  <a:srgbClr val="FFFFFF"/>
                </a:solidFill>
                <a:latin typeface="Rockwell"/>
              </a:rPr>
              <a:t>Mount Rushmore</a:t>
            </a:r>
          </a:p>
          <a:p>
            <a:pPr lvl="1">
              <a:buClr>
                <a:srgbClr val="F0A22E"/>
              </a:buClr>
            </a:pPr>
            <a:r>
              <a:rPr lang="en-US" dirty="0" smtClean="0">
                <a:solidFill>
                  <a:srgbClr val="FFFFFF"/>
                </a:solidFill>
                <a:latin typeface="Rockwell"/>
              </a:rPr>
              <a:t>Crazy Horse Memorial</a:t>
            </a:r>
          </a:p>
        </p:txBody>
      </p:sp>
    </p:spTree>
    <p:extLst>
      <p:ext uri="{BB962C8B-B14F-4D97-AF65-F5344CB8AC3E}">
        <p14:creationId xmlns:p14="http://schemas.microsoft.com/office/powerpoint/2010/main" val="24458199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724782"/>
          </a:xfrm>
        </p:spPr>
        <p:txBody>
          <a:bodyPr>
            <a:normAutofit fontScale="90000"/>
          </a:bodyPr>
          <a:lstStyle/>
          <a:p>
            <a:r>
              <a:rPr lang="en-US" dirty="0" smtClean="0">
                <a:latin typeface="Rockwell"/>
                <a:cs typeface="Rockwell"/>
              </a:rPr>
              <a:t>The </a:t>
            </a:r>
            <a:r>
              <a:rPr lang="en-US" dirty="0">
                <a:latin typeface="Rockwell"/>
                <a:cs typeface="Rockwell"/>
              </a:rPr>
              <a:t>Fading Frontier</a:t>
            </a:r>
            <a:br>
              <a:rPr lang="en-US" dirty="0">
                <a:latin typeface="Rockwell"/>
                <a:cs typeface="Rockwell"/>
              </a:rPr>
            </a:br>
            <a:endParaRPr lang="en-US" dirty="0">
              <a:latin typeface="Rockwell"/>
              <a:cs typeface="Rockwell"/>
            </a:endParaRPr>
          </a:p>
        </p:txBody>
      </p:sp>
      <p:sp>
        <p:nvSpPr>
          <p:cNvPr id="61443" name="Content Placeholder 2"/>
          <p:cNvSpPr>
            <a:spLocks noGrp="1"/>
          </p:cNvSpPr>
          <p:nvPr>
            <p:ph idx="1"/>
          </p:nvPr>
        </p:nvSpPr>
        <p:spPr>
          <a:xfrm>
            <a:off x="457200" y="999420"/>
            <a:ext cx="8229600" cy="5126743"/>
          </a:xfrm>
        </p:spPr>
        <p:txBody>
          <a:bodyPr>
            <a:normAutofit fontScale="92500" lnSpcReduction="10000"/>
          </a:bodyPr>
          <a:lstStyle/>
          <a:p>
            <a:pPr marL="914400" lvl="2" indent="0">
              <a:buNone/>
            </a:pPr>
            <a:r>
              <a:rPr lang="en-US" dirty="0">
                <a:latin typeface="Rockwell"/>
                <a:cs typeface="Rockwell"/>
              </a:rPr>
              <a:t>The nation soon recognized that its land was not inexhaustible:</a:t>
            </a:r>
          </a:p>
          <a:p>
            <a:pPr marL="1371600" lvl="3" indent="0">
              <a:buNone/>
            </a:pPr>
            <a:r>
              <a:rPr lang="en-US" dirty="0">
                <a:latin typeface="Rockwell"/>
                <a:cs typeface="Rockwell"/>
              </a:rPr>
              <a:t>Seeds were planted to preserve the vanishing resources</a:t>
            </a:r>
          </a:p>
          <a:p>
            <a:pPr marL="1371600" lvl="3" indent="0">
              <a:buNone/>
            </a:pPr>
            <a:r>
              <a:rPr lang="en-US" dirty="0">
                <a:latin typeface="Rockwell"/>
                <a:cs typeface="Rockwell"/>
              </a:rPr>
              <a:t>Government set aside land for national parks—first Yellow-stone in 1872, followed by Yosemite and Sequoia in 1890</a:t>
            </a:r>
          </a:p>
          <a:p>
            <a:pPr marL="914400" lvl="2" indent="0">
              <a:buNone/>
            </a:pPr>
            <a:r>
              <a:rPr lang="en-US" dirty="0">
                <a:latin typeface="Rockwell"/>
                <a:cs typeface="Rockwell"/>
              </a:rPr>
              <a:t>The frontier was more than a place </a:t>
            </a:r>
          </a:p>
          <a:p>
            <a:pPr marL="1371600" lvl="3" indent="0">
              <a:buNone/>
            </a:pPr>
            <a:r>
              <a:rPr lang="en-US" dirty="0">
                <a:latin typeface="Rockwell"/>
                <a:cs typeface="Rockwell"/>
              </a:rPr>
              <a:t>It was also a state of mind; a symbol of opportunity</a:t>
            </a:r>
          </a:p>
          <a:p>
            <a:pPr marL="1371600" lvl="3" indent="0">
              <a:buNone/>
            </a:pPr>
            <a:r>
              <a:rPr lang="en-US" dirty="0">
                <a:latin typeface="Rockwell"/>
                <a:cs typeface="Rockwell"/>
              </a:rPr>
              <a:t>Its passing ended a romantic phrase of the nation</a:t>
            </a:r>
            <a:r>
              <a:rPr lang="ja-JP" altLang="en-US" dirty="0">
                <a:latin typeface="Rockwell"/>
                <a:cs typeface="Rockwell"/>
              </a:rPr>
              <a:t>’</a:t>
            </a:r>
            <a:r>
              <a:rPr lang="en-US" dirty="0">
                <a:latin typeface="Rockwell"/>
                <a:cs typeface="Rockwell"/>
              </a:rPr>
              <a:t>s internal development</a:t>
            </a:r>
          </a:p>
          <a:p>
            <a:pPr marL="1371600" lvl="3" indent="0">
              <a:buNone/>
            </a:pPr>
            <a:r>
              <a:rPr lang="en-US" dirty="0">
                <a:latin typeface="Rockwell"/>
                <a:cs typeface="Rockwell"/>
              </a:rPr>
              <a:t>Created new economic and psychological problems.</a:t>
            </a:r>
          </a:p>
          <a:p>
            <a:pPr marL="914400" lvl="2" indent="0">
              <a:buNone/>
            </a:pPr>
            <a:r>
              <a:rPr lang="en-US" dirty="0">
                <a:latin typeface="Rockwell"/>
                <a:cs typeface="Rockwell"/>
              </a:rPr>
              <a:t>The frontier a </a:t>
            </a:r>
            <a:r>
              <a:rPr lang="ja-JP" altLang="en-US" dirty="0">
                <a:latin typeface="Rockwell"/>
                <a:cs typeface="Rockwell"/>
              </a:rPr>
              <a:t>“</a:t>
            </a:r>
            <a:r>
              <a:rPr lang="en-US" dirty="0">
                <a:latin typeface="Rockwell"/>
                <a:cs typeface="Rockwell"/>
              </a:rPr>
              <a:t>safety valve:</a:t>
            </a:r>
            <a:r>
              <a:rPr lang="ja-JP" altLang="en-US" dirty="0">
                <a:latin typeface="Rockwell"/>
                <a:cs typeface="Rockwell"/>
              </a:rPr>
              <a:t>”</a:t>
            </a:r>
            <a:endParaRPr lang="en-US" dirty="0">
              <a:latin typeface="Rockwell"/>
              <a:cs typeface="Rockwell"/>
            </a:endParaRPr>
          </a:p>
          <a:p>
            <a:pPr marL="1371600" lvl="3" indent="0">
              <a:buNone/>
            </a:pPr>
            <a:r>
              <a:rPr lang="en-US" dirty="0">
                <a:latin typeface="Rockwell"/>
                <a:cs typeface="Rockwell"/>
              </a:rPr>
              <a:t>The theory is that when hard times came, the unemployed who cluttered the city pavements merely moved west, took up farming, and prospered.</a:t>
            </a:r>
          </a:p>
        </p:txBody>
      </p:sp>
    </p:spTree>
    <p:extLst>
      <p:ext uri="{BB962C8B-B14F-4D97-AF65-F5344CB8AC3E}">
        <p14:creationId xmlns:p14="http://schemas.microsoft.com/office/powerpoint/2010/main" val="3169261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rrowheads="1"/>
          </p:cNvSpPr>
          <p:nvPr>
            <p:ph type="title" idx="4294967295"/>
          </p:nvPr>
        </p:nvSpPr>
        <p:spPr>
          <a:xfrm>
            <a:off x="0" y="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2800" b="1" dirty="0">
                <a:effectLst/>
              </a:rPr>
              <a:t>Frederick Jackson Turner’s Frontier Thesis (1893)</a:t>
            </a:r>
            <a:endParaRPr lang="en-US" b="1" dirty="0">
              <a:effectLst/>
            </a:endParaRPr>
          </a:p>
        </p:txBody>
      </p:sp>
      <p:sp>
        <p:nvSpPr>
          <p:cNvPr id="7170" name="Rectangle 3"/>
          <p:cNvSpPr>
            <a:spLocks noGrp="1" noRot="1" noChangeArrowheads="1"/>
          </p:cNvSpPr>
          <p:nvPr>
            <p:ph type="body" sz="half" idx="4294967295"/>
          </p:nvPr>
        </p:nvSpPr>
        <p:spPr>
          <a:xfrm>
            <a:off x="0" y="609600"/>
            <a:ext cx="4828893"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600" dirty="0">
                <a:effectLst/>
                <a:latin typeface="Rockwell"/>
                <a:cs typeface="Rockwell"/>
              </a:rPr>
              <a:t>Frontier is “the meeting point between savagery and civilization.”</a:t>
            </a:r>
          </a:p>
          <a:p>
            <a:pPr lvl="1"/>
            <a:r>
              <a:rPr lang="en-US" sz="1400" dirty="0">
                <a:effectLst/>
                <a:latin typeface="Rockwell"/>
                <a:cs typeface="Rockwell"/>
              </a:rPr>
              <a:t>"begins with the Indian and the hunter; it goes on with the disintegration of savagery by the entrance of the trader... the pastoral stage in ranch life; the exploitation of the soil by the raising of </a:t>
            </a:r>
            <a:r>
              <a:rPr lang="en-US" sz="1400" dirty="0" err="1">
                <a:effectLst/>
                <a:latin typeface="Rockwell"/>
                <a:cs typeface="Rockwell"/>
              </a:rPr>
              <a:t>unrotated</a:t>
            </a:r>
            <a:r>
              <a:rPr lang="en-US" sz="1400" dirty="0">
                <a:effectLst/>
                <a:latin typeface="Rockwell"/>
                <a:cs typeface="Rockwell"/>
              </a:rPr>
              <a:t> crops of corn and wheat in sparsely settled farm communities; the intensive culture of the denser farm settlement; and finally the manufacturing organization with the city and the factory system.”</a:t>
            </a:r>
          </a:p>
          <a:p>
            <a:r>
              <a:rPr lang="en-US" sz="1600" dirty="0">
                <a:effectLst/>
                <a:latin typeface="Rockwell"/>
                <a:cs typeface="Rockwell"/>
              </a:rPr>
              <a:t>The frontier defined the American identity</a:t>
            </a:r>
          </a:p>
          <a:p>
            <a:pPr lvl="1"/>
            <a:r>
              <a:rPr lang="en-US" sz="1400" dirty="0">
                <a:effectLst/>
                <a:latin typeface="Rockwell"/>
                <a:cs typeface="Rockwell"/>
              </a:rPr>
              <a:t>"that coarseness and strength combined with acuteness and acquisitiveness; that practical inventive turn of mind, quick to find expedients; that masterful grasp of material things... that restless, nervous energy; that dominant individualism"</a:t>
            </a:r>
            <a:endParaRPr lang="en-US" sz="1200" dirty="0">
              <a:effectLst/>
              <a:latin typeface="Rockwell"/>
              <a:cs typeface="Rockwell"/>
            </a:endParaRPr>
          </a:p>
          <a:p>
            <a:r>
              <a:rPr lang="en-US" sz="1600" dirty="0">
                <a:effectLst/>
                <a:latin typeface="Rockwell"/>
                <a:cs typeface="Rockwell"/>
              </a:rPr>
              <a:t>U.S. Census of 1890 claims American frontier is closed</a:t>
            </a:r>
          </a:p>
          <a:p>
            <a:pPr lvl="1"/>
            <a:r>
              <a:rPr lang="en-US" sz="1400" dirty="0">
                <a:effectLst/>
                <a:latin typeface="Rockwell"/>
                <a:cs typeface="Rockwell"/>
              </a:rPr>
              <a:t>"And now, four centuries from the discovery of America, at the end of a hundred years of life under the Constitution, the frontier has gone, and with its going has closed the first period of American history.”</a:t>
            </a:r>
            <a:endParaRPr lang="en-US" sz="1600" dirty="0">
              <a:effectLst/>
              <a:latin typeface="Rockwell"/>
              <a:cs typeface="Rockwell"/>
            </a:endParaRPr>
          </a:p>
        </p:txBody>
      </p:sp>
      <p:pic>
        <p:nvPicPr>
          <p:cNvPr id="7171" name="Picture 5" descr="787px-DEMOCRATIC.JPG                                           000A84C2Macintosh HD                   C5A9507E:"/>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4828893" y="609600"/>
            <a:ext cx="4540189" cy="3461389"/>
          </a:xfrm>
        </p:spPr>
      </p:pic>
    </p:spTree>
    <p:extLst>
      <p:ext uri="{BB962C8B-B14F-4D97-AF65-F5344CB8AC3E}">
        <p14:creationId xmlns:p14="http://schemas.microsoft.com/office/powerpoint/2010/main" val="10776363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066800"/>
          </a:xfrm>
        </p:spPr>
        <p:txBody>
          <a:bodyPr>
            <a:normAutofit fontScale="90000"/>
          </a:bodyPr>
          <a:lstStyle/>
          <a:p>
            <a:r>
              <a:rPr lang="en-US" sz="4000" dirty="0">
                <a:latin typeface="Rockwell"/>
                <a:cs typeface="Rockwell"/>
              </a:rPr>
              <a:t>Conclusions: The End of the Frontier </a:t>
            </a:r>
          </a:p>
        </p:txBody>
      </p:sp>
      <p:sp>
        <p:nvSpPr>
          <p:cNvPr id="33795" name="Rectangle 3"/>
          <p:cNvSpPr>
            <a:spLocks noGrp="1" noChangeArrowheads="1"/>
          </p:cNvSpPr>
          <p:nvPr>
            <p:ph type="body" idx="1"/>
          </p:nvPr>
        </p:nvSpPr>
        <p:spPr>
          <a:xfrm>
            <a:off x="0" y="1066800"/>
            <a:ext cx="9144000" cy="5791200"/>
          </a:xfrm>
        </p:spPr>
        <p:txBody>
          <a:bodyPr>
            <a:normAutofit fontScale="92500"/>
          </a:bodyPr>
          <a:lstStyle/>
          <a:p>
            <a:pPr>
              <a:spcBef>
                <a:spcPct val="10000"/>
              </a:spcBef>
            </a:pPr>
            <a:r>
              <a:rPr lang="en-US" sz="3800" dirty="0">
                <a:latin typeface="Rockwell"/>
                <a:cs typeface="Rockwell"/>
              </a:rPr>
              <a:t>By 1890, the western frontier ended</a:t>
            </a:r>
          </a:p>
          <a:p>
            <a:pPr lvl="1">
              <a:spcBef>
                <a:spcPct val="10000"/>
              </a:spcBef>
            </a:pPr>
            <a:r>
              <a:rPr lang="en-US" sz="3800" dirty="0">
                <a:latin typeface="Rockwell"/>
                <a:cs typeface="Rockwell"/>
              </a:rPr>
              <a:t>Miners, ranchers, &amp; cowboys flooded West at the expense of Indians who were restricted to smaller &amp; smaller reservations </a:t>
            </a:r>
          </a:p>
          <a:p>
            <a:pPr lvl="1">
              <a:spcBef>
                <a:spcPct val="10000"/>
              </a:spcBef>
            </a:pPr>
            <a:r>
              <a:rPr lang="en-US" sz="3800" dirty="0">
                <a:latin typeface="Rockwell"/>
                <a:cs typeface="Rockwell"/>
              </a:rPr>
              <a:t>Westerners were commercially connected to Eastern markets but would grow increasingly frustrated by the economic &amp; political concentration of power in the East </a:t>
            </a:r>
          </a:p>
        </p:txBody>
      </p:sp>
      <p:sp>
        <p:nvSpPr>
          <p:cNvPr id="206852" name="AutoShape 4"/>
          <p:cNvSpPr>
            <a:spLocks noChangeArrowheads="1"/>
          </p:cNvSpPr>
          <p:nvPr/>
        </p:nvSpPr>
        <p:spPr bwMode="auto">
          <a:xfrm>
            <a:off x="838200" y="2819400"/>
            <a:ext cx="3810000" cy="1447800"/>
          </a:xfrm>
          <a:prstGeom prst="wedgeRectCallout">
            <a:avLst>
              <a:gd name="adj1" fmla="val 88542"/>
              <a:gd name="adj2" fmla="val -145944"/>
            </a:avLst>
          </a:prstGeom>
          <a:solidFill>
            <a:srgbClr val="CCCCFF"/>
          </a:solidFill>
          <a:ln w="38100">
            <a:solidFill>
              <a:schemeClr val="tx1"/>
            </a:solidFill>
            <a:miter lim="800000"/>
            <a:headEnd/>
            <a:tailEnd/>
          </a:ln>
        </p:spPr>
        <p:txBody>
          <a:bodyPr/>
          <a:lstStyle/>
          <a:p>
            <a:pPr algn="ctr">
              <a:lnSpc>
                <a:spcPct val="80000"/>
              </a:lnSpc>
              <a:buFont typeface="Arial" charset="0"/>
              <a:buNone/>
            </a:pPr>
            <a:r>
              <a:rPr kumimoji="1" lang="en-US" sz="2800" dirty="0">
                <a:solidFill>
                  <a:srgbClr val="000000"/>
                </a:solidFill>
              </a:rPr>
              <a:t>A continuation of antebellum </a:t>
            </a:r>
            <a:r>
              <a:rPr kumimoji="1" lang="ja-JP" altLang="en-US" sz="2800" dirty="0">
                <a:solidFill>
                  <a:srgbClr val="000000"/>
                </a:solidFill>
              </a:rPr>
              <a:t>“</a:t>
            </a:r>
            <a:r>
              <a:rPr kumimoji="1" lang="en-US" sz="2800" dirty="0">
                <a:solidFill>
                  <a:srgbClr val="000000"/>
                </a:solidFill>
              </a:rPr>
              <a:t>Manifest Destiny</a:t>
            </a:r>
            <a:r>
              <a:rPr kumimoji="1" lang="ja-JP" altLang="en-US" sz="2800" dirty="0">
                <a:solidFill>
                  <a:srgbClr val="000000"/>
                </a:solidFill>
              </a:rPr>
              <a:t>”</a:t>
            </a:r>
            <a:endParaRPr lang="en-US" sz="2800" dirty="0">
              <a:solidFill>
                <a:srgbClr val="000000"/>
              </a:solidFill>
            </a:endParaRPr>
          </a:p>
        </p:txBody>
      </p:sp>
      <p:sp>
        <p:nvSpPr>
          <p:cNvPr id="206853" name="AutoShape 5"/>
          <p:cNvSpPr>
            <a:spLocks noChangeArrowheads="1"/>
          </p:cNvSpPr>
          <p:nvPr/>
        </p:nvSpPr>
        <p:spPr bwMode="auto">
          <a:xfrm>
            <a:off x="4800600" y="2514600"/>
            <a:ext cx="4267200" cy="1451708"/>
          </a:xfrm>
          <a:prstGeom prst="wedgeRectCallout">
            <a:avLst>
              <a:gd name="adj1" fmla="val 1676"/>
              <a:gd name="adj2" fmla="val -108917"/>
            </a:avLst>
          </a:prstGeom>
          <a:solidFill>
            <a:srgbClr val="FFFF99"/>
          </a:solidFill>
          <a:ln w="38100">
            <a:solidFill>
              <a:schemeClr val="tx1"/>
            </a:solidFill>
            <a:miter lim="800000"/>
            <a:headEnd/>
            <a:tailEnd/>
          </a:ln>
        </p:spPr>
        <p:txBody>
          <a:bodyPr/>
          <a:lstStyle/>
          <a:p>
            <a:pPr algn="ctr">
              <a:lnSpc>
                <a:spcPct val="80000"/>
              </a:lnSpc>
              <a:buFont typeface="Arial" charset="0"/>
              <a:buNone/>
            </a:pPr>
            <a:r>
              <a:rPr kumimoji="1" lang="en-US" sz="2800" dirty="0">
                <a:solidFill>
                  <a:srgbClr val="000000"/>
                </a:solidFill>
              </a:rPr>
              <a:t>With no more West to conquer, where would American expansion go next? </a:t>
            </a:r>
            <a:endParaRPr lang="en-US" sz="2800" dirty="0">
              <a:solidFill>
                <a:srgbClr val="000000"/>
              </a:solidFill>
            </a:endParaRPr>
          </a:p>
        </p:txBody>
      </p:sp>
    </p:spTree>
    <p:extLst>
      <p:ext uri="{BB962C8B-B14F-4D97-AF65-F5344CB8AC3E}">
        <p14:creationId xmlns:p14="http://schemas.microsoft.com/office/powerpoint/2010/main" val="2180272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 calcmode="lin" valueType="num">
                                      <p:cBhvr>
                                        <p:cTn id="7" dur="500" fill="hold"/>
                                        <p:tgtEl>
                                          <p:spTgt spid="206852"/>
                                        </p:tgtEl>
                                        <p:attrNameLst>
                                          <p:attrName>ppt_w</p:attrName>
                                        </p:attrNameLst>
                                      </p:cBhvr>
                                      <p:tavLst>
                                        <p:tav tm="0">
                                          <p:val>
                                            <p:fltVal val="0"/>
                                          </p:val>
                                        </p:tav>
                                        <p:tav tm="100000">
                                          <p:val>
                                            <p:strVal val="#ppt_w"/>
                                          </p:val>
                                        </p:tav>
                                      </p:tavLst>
                                    </p:anim>
                                    <p:anim calcmode="lin" valueType="num">
                                      <p:cBhvr>
                                        <p:cTn id="8" dur="500" fill="hold"/>
                                        <p:tgtEl>
                                          <p:spTgt spid="206852"/>
                                        </p:tgtEl>
                                        <p:attrNameLst>
                                          <p:attrName>ppt_h</p:attrName>
                                        </p:attrNameLst>
                                      </p:cBhvr>
                                      <p:tavLst>
                                        <p:tav tm="0">
                                          <p:val>
                                            <p:fltVal val="0"/>
                                          </p:val>
                                        </p:tav>
                                        <p:tav tm="100000">
                                          <p:val>
                                            <p:strVal val="#ppt_h"/>
                                          </p:val>
                                        </p:tav>
                                      </p:tavLst>
                                    </p:anim>
                                    <p:animEffect transition="in" filter="fade">
                                      <p:cBhvr>
                                        <p:cTn id="9" dur="500"/>
                                        <p:tgtEl>
                                          <p:spTgt spid="206852"/>
                                        </p:tgtEl>
                                      </p:cBhvr>
                                    </p:animEffect>
                                  </p:childTnLst>
                                </p:cTn>
                              </p:par>
                            </p:childTnLst>
                          </p:cTn>
                        </p:par>
                        <p:par>
                          <p:cTn id="10" fill="hold" nodeType="afterGroup">
                            <p:stCondLst>
                              <p:cond delay="500"/>
                            </p:stCondLst>
                            <p:childTnLst>
                              <p:par>
                                <p:cTn id="11" presetID="53" presetClass="entr" presetSubtype="0" fill="hold" grpId="0" nodeType="afterEffect">
                                  <p:stCondLst>
                                    <p:cond delay="1000"/>
                                  </p:stCondLst>
                                  <p:childTnLst>
                                    <p:set>
                                      <p:cBhvr>
                                        <p:cTn id="12" dur="1" fill="hold">
                                          <p:stCondLst>
                                            <p:cond delay="0"/>
                                          </p:stCondLst>
                                        </p:cTn>
                                        <p:tgtEl>
                                          <p:spTgt spid="206853"/>
                                        </p:tgtEl>
                                        <p:attrNameLst>
                                          <p:attrName>style.visibility</p:attrName>
                                        </p:attrNameLst>
                                      </p:cBhvr>
                                      <p:to>
                                        <p:strVal val="visible"/>
                                      </p:to>
                                    </p:set>
                                    <p:anim calcmode="lin" valueType="num">
                                      <p:cBhvr>
                                        <p:cTn id="13" dur="500" fill="hold"/>
                                        <p:tgtEl>
                                          <p:spTgt spid="206853"/>
                                        </p:tgtEl>
                                        <p:attrNameLst>
                                          <p:attrName>ppt_w</p:attrName>
                                        </p:attrNameLst>
                                      </p:cBhvr>
                                      <p:tavLst>
                                        <p:tav tm="0">
                                          <p:val>
                                            <p:fltVal val="0"/>
                                          </p:val>
                                        </p:tav>
                                        <p:tav tm="100000">
                                          <p:val>
                                            <p:strVal val="#ppt_w"/>
                                          </p:val>
                                        </p:tav>
                                      </p:tavLst>
                                    </p:anim>
                                    <p:anim calcmode="lin" valueType="num">
                                      <p:cBhvr>
                                        <p:cTn id="14" dur="500" fill="hold"/>
                                        <p:tgtEl>
                                          <p:spTgt spid="206853"/>
                                        </p:tgtEl>
                                        <p:attrNameLst>
                                          <p:attrName>ppt_h</p:attrName>
                                        </p:attrNameLst>
                                      </p:cBhvr>
                                      <p:tavLst>
                                        <p:tav tm="0">
                                          <p:val>
                                            <p:fltVal val="0"/>
                                          </p:val>
                                        </p:tav>
                                        <p:tav tm="100000">
                                          <p:val>
                                            <p:strVal val="#ppt_h"/>
                                          </p:val>
                                        </p:tav>
                                      </p:tavLst>
                                    </p:anim>
                                    <p:animEffect transition="in" filter="fade">
                                      <p:cBhvr>
                                        <p:cTn id="15" dur="5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P spid="2068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lIns="91440" tIns="45720" rIns="91440" bIns="45720" numCol="1" anchor="t" anchorCtr="0" compatLnSpc="1">
            <a:prstTxWarp prst="textNoShape">
              <a:avLst/>
            </a:prstTxWarp>
            <a:normAutofit fontScale="90000"/>
          </a:bodyPr>
          <a:lstStyle/>
          <a:p>
            <a:pPr eaLnBrk="1" hangingPunct="1">
              <a:defRPr/>
            </a:pPr>
            <a:r>
              <a:rPr lang="en-US">
                <a:latin typeface="Rockwell"/>
                <a:cs typeface="Rockwell"/>
              </a:rPr>
              <a:t>The New South: Economic Progress</a:t>
            </a:r>
          </a:p>
        </p:txBody>
      </p:sp>
      <p:sp>
        <p:nvSpPr>
          <p:cNvPr id="3" name="Content Placeholder 2"/>
          <p:cNvSpPr>
            <a:spLocks noGrp="1"/>
          </p:cNvSpPr>
          <p:nvPr>
            <p:ph idx="1"/>
          </p:nvPr>
        </p:nvSpPr>
        <p:spPr>
          <a:xfrm>
            <a:off x="457200" y="1600200"/>
            <a:ext cx="8229600" cy="4525963"/>
          </a:xfrm>
        </p:spPr>
        <p:txBody>
          <a:bodyPr wrap="square" lIns="91440" tIns="45720" rIns="91440" bIns="45720" numCol="1" anchor="t" anchorCtr="0" compatLnSpc="1">
            <a:prstTxWarp prst="textNoShape">
              <a:avLst/>
            </a:prstTxWarp>
          </a:bodyPr>
          <a:lstStyle/>
          <a:p>
            <a:pPr eaLnBrk="1" hangingPunct="1">
              <a:defRPr/>
            </a:pPr>
            <a:r>
              <a:rPr lang="en-US" dirty="0">
                <a:latin typeface="Rockwell"/>
                <a:cs typeface="Rockwell"/>
              </a:rPr>
              <a:t>Economic improvement</a:t>
            </a:r>
          </a:p>
          <a:p>
            <a:pPr eaLnBrk="1" hangingPunct="1">
              <a:defRPr/>
            </a:pPr>
            <a:r>
              <a:rPr lang="en-US" dirty="0">
                <a:latin typeface="Rockwell"/>
                <a:cs typeface="Rockwell"/>
              </a:rPr>
              <a:t>Birmingham, Alabama: Steel</a:t>
            </a:r>
          </a:p>
          <a:p>
            <a:pPr eaLnBrk="1" hangingPunct="1">
              <a:defRPr/>
            </a:pPr>
            <a:r>
              <a:rPr lang="en-US" dirty="0">
                <a:latin typeface="Rockwell"/>
                <a:cs typeface="Rockwell"/>
              </a:rPr>
              <a:t>Memphis, Tennessee: Lumber</a:t>
            </a:r>
          </a:p>
          <a:p>
            <a:pPr eaLnBrk="1" hangingPunct="1">
              <a:defRPr/>
            </a:pPr>
            <a:r>
              <a:rPr lang="en-US" dirty="0">
                <a:latin typeface="Rockwell"/>
                <a:cs typeface="Rockwell"/>
              </a:rPr>
              <a:t>Richmond, Virginia: Tobacco</a:t>
            </a:r>
          </a:p>
          <a:p>
            <a:pPr eaLnBrk="1" hangingPunct="1">
              <a:defRPr/>
            </a:pPr>
            <a:r>
              <a:rPr lang="en-US" dirty="0">
                <a:latin typeface="Rockwell"/>
                <a:cs typeface="Rockwell"/>
              </a:rPr>
              <a:t>Railroads</a:t>
            </a:r>
          </a:p>
          <a:p>
            <a:pPr eaLnBrk="1" hangingPunct="1">
              <a:defRPr/>
            </a:pPr>
            <a:r>
              <a:rPr lang="en-US" dirty="0">
                <a:latin typeface="Rockwell"/>
                <a:cs typeface="Rockwell"/>
              </a:rPr>
              <a:t>Tremendous postwar </a:t>
            </a:r>
            <a:r>
              <a:rPr lang="en-US" dirty="0" smtClean="0">
                <a:latin typeface="Rockwell"/>
                <a:cs typeface="Rockwell"/>
              </a:rPr>
              <a:t>growth from 1865</a:t>
            </a:r>
            <a:r>
              <a:rPr lang="en-US" dirty="0">
                <a:latin typeface="Rockwell"/>
                <a:cs typeface="Rockwell"/>
              </a:rPr>
              <a:t>-1900 in terms of population, industry, and railroads</a:t>
            </a:r>
          </a:p>
        </p:txBody>
      </p:sp>
    </p:spTree>
    <p:extLst>
      <p:ext uri="{BB962C8B-B14F-4D97-AF65-F5344CB8AC3E}">
        <p14:creationId xmlns:p14="http://schemas.microsoft.com/office/powerpoint/2010/main" val="28947726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t" anchorCtr="0" compatLnSpc="1">
            <a:prstTxWarp prst="textNoShape">
              <a:avLst/>
            </a:prstTxWarp>
            <a:normAutofit fontScale="90000"/>
          </a:bodyPr>
          <a:lstStyle/>
          <a:p>
            <a:pPr eaLnBrk="1" hangingPunct="1">
              <a:defRPr/>
            </a:pPr>
            <a:r>
              <a:rPr lang="en-US">
                <a:latin typeface="Rockwell"/>
                <a:cs typeface="Rockwell"/>
              </a:rPr>
              <a:t>The New South: Continued Poverty</a:t>
            </a:r>
          </a:p>
        </p:txBody>
      </p:sp>
      <p:sp>
        <p:nvSpPr>
          <p:cNvPr id="3" name="Content Placeholder 2"/>
          <p:cNvSpPr>
            <a:spLocks noGrp="1"/>
          </p:cNvSpPr>
          <p:nvPr>
            <p:ph idx="1"/>
          </p:nvPr>
        </p:nvSpPr>
        <p:spPr>
          <a:xfrm>
            <a:off x="457200" y="1600200"/>
            <a:ext cx="8229600" cy="4525963"/>
          </a:xfrm>
        </p:spPr>
        <p:txBody>
          <a:bodyPr wrap="square" lIns="91440" tIns="45720" rIns="91440" bIns="45720" numCol="1" anchor="t" anchorCtr="0" compatLnSpc="1">
            <a:prstTxWarp prst="textNoShape">
              <a:avLst/>
            </a:prstTxWarp>
          </a:bodyPr>
          <a:lstStyle/>
          <a:p>
            <a:pPr eaLnBrk="1" hangingPunct="1">
              <a:defRPr/>
            </a:pPr>
            <a:r>
              <a:rPr lang="en-US" dirty="0">
                <a:latin typeface="Rockwell"/>
                <a:cs typeface="Rockwell"/>
              </a:rPr>
              <a:t>BUT…still primarily agricultural</a:t>
            </a:r>
          </a:p>
          <a:p>
            <a:pPr eaLnBrk="1" hangingPunct="1">
              <a:defRPr/>
            </a:pPr>
            <a:r>
              <a:rPr lang="en-US" dirty="0">
                <a:latin typeface="Rockwell"/>
                <a:cs typeface="Rockwell"/>
              </a:rPr>
              <a:t>Controlled by the North economically</a:t>
            </a:r>
          </a:p>
          <a:p>
            <a:pPr eaLnBrk="1" hangingPunct="1">
              <a:defRPr/>
            </a:pPr>
            <a:r>
              <a:rPr lang="en-US" dirty="0">
                <a:latin typeface="Rockwell"/>
                <a:cs typeface="Rockwell"/>
              </a:rPr>
              <a:t>2 chief factors not related to northern capitalists</a:t>
            </a:r>
          </a:p>
          <a:p>
            <a:pPr lvl="1" eaLnBrk="1" hangingPunct="1">
              <a:defRPr/>
            </a:pPr>
            <a:r>
              <a:rPr lang="en-US" dirty="0">
                <a:latin typeface="Rockwell"/>
                <a:ea typeface="ＭＳ Ｐゴシック" charset="0"/>
                <a:cs typeface="Rockwell"/>
              </a:rPr>
              <a:t>South</a:t>
            </a:r>
            <a:r>
              <a:rPr lang="ja-JP" altLang="en-US" dirty="0">
                <a:latin typeface="Rockwell"/>
                <a:ea typeface="ＭＳ Ｐゴシック" charset="0"/>
                <a:cs typeface="Rockwell"/>
              </a:rPr>
              <a:t>’</a:t>
            </a:r>
            <a:r>
              <a:rPr lang="en-US" dirty="0">
                <a:latin typeface="Rockwell"/>
                <a:ea typeface="ＭＳ Ｐゴシック" charset="0"/>
                <a:cs typeface="Rockwell"/>
              </a:rPr>
              <a:t>s late start at industrialization</a:t>
            </a:r>
          </a:p>
          <a:p>
            <a:pPr lvl="1" eaLnBrk="1" hangingPunct="1">
              <a:defRPr/>
            </a:pPr>
            <a:r>
              <a:rPr lang="en-US" dirty="0">
                <a:latin typeface="Rockwell"/>
                <a:ea typeface="ＭＳ Ｐゴシック" charset="0"/>
                <a:cs typeface="Rockwell"/>
              </a:rPr>
              <a:t>Poorly educated workforce 	</a:t>
            </a:r>
          </a:p>
          <a:p>
            <a:pPr eaLnBrk="1" hangingPunct="1">
              <a:buFontTx/>
              <a:buNone/>
              <a:defRPr/>
            </a:pPr>
            <a:endParaRPr lang="en-US" dirty="0">
              <a:latin typeface="Rockwell"/>
              <a:cs typeface="Rockwell"/>
            </a:endParaRPr>
          </a:p>
        </p:txBody>
      </p:sp>
    </p:spTree>
    <p:extLst>
      <p:ext uri="{BB962C8B-B14F-4D97-AF65-F5344CB8AC3E}">
        <p14:creationId xmlns:p14="http://schemas.microsoft.com/office/powerpoint/2010/main" val="7436698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t" anchorCtr="0" compatLnSpc="1">
            <a:prstTxWarp prst="textNoShape">
              <a:avLst/>
            </a:prstTxWarp>
          </a:bodyPr>
          <a:lstStyle/>
          <a:p>
            <a:pPr eaLnBrk="1" hangingPunct="1">
              <a:defRPr/>
            </a:pPr>
            <a:r>
              <a:rPr lang="en-US">
                <a:latin typeface="Rockwell"/>
                <a:cs typeface="Rockwell"/>
              </a:rPr>
              <a:t>The New South: Agriculture</a:t>
            </a:r>
          </a:p>
        </p:txBody>
      </p:sp>
      <p:sp>
        <p:nvSpPr>
          <p:cNvPr id="3" name="Content Placeholder 2"/>
          <p:cNvSpPr>
            <a:spLocks noGrp="1"/>
          </p:cNvSpPr>
          <p:nvPr>
            <p:ph idx="1"/>
          </p:nvPr>
        </p:nvSpPr>
        <p:spPr>
          <a:xfrm>
            <a:off x="457200" y="1600200"/>
            <a:ext cx="8229600" cy="4525963"/>
          </a:xfrm>
        </p:spPr>
        <p:txBody>
          <a:bodyPr wrap="square" lIns="91440" tIns="45720" rIns="91440" bIns="45720" numCol="1" anchor="t" anchorCtr="0" compatLnSpc="1">
            <a:prstTxWarp prst="textNoShape">
              <a:avLst/>
            </a:prstTxWarp>
          </a:bodyPr>
          <a:lstStyle/>
          <a:p>
            <a:pPr eaLnBrk="1" hangingPunct="1">
              <a:defRPr/>
            </a:pPr>
            <a:r>
              <a:rPr lang="en-US" sz="2800" dirty="0">
                <a:latin typeface="Rockwell"/>
                <a:cs typeface="Rockwell"/>
              </a:rPr>
              <a:t>Between 1870 and 1900 – acres planted in cotton more than doubled</a:t>
            </a:r>
          </a:p>
          <a:p>
            <a:pPr eaLnBrk="1" hangingPunct="1">
              <a:defRPr/>
            </a:pPr>
            <a:r>
              <a:rPr lang="en-US" sz="2800" dirty="0">
                <a:latin typeface="Rockwell"/>
                <a:cs typeface="Rockwell"/>
              </a:rPr>
              <a:t>BUT…increase in cotton supply means decease in cotton prices </a:t>
            </a:r>
          </a:p>
          <a:p>
            <a:pPr eaLnBrk="1" hangingPunct="1">
              <a:defRPr/>
            </a:pPr>
            <a:r>
              <a:rPr lang="en-US" sz="2800" dirty="0">
                <a:latin typeface="Rockwell"/>
                <a:cs typeface="Rockwell"/>
              </a:rPr>
              <a:t>By 1900, ½ of white farmers + ¾ of black famers become tenants/sharecroppers </a:t>
            </a:r>
          </a:p>
          <a:p>
            <a:pPr eaLnBrk="1" hangingPunct="1">
              <a:defRPr/>
            </a:pPr>
            <a:r>
              <a:rPr lang="en-US" sz="2800" dirty="0">
                <a:latin typeface="Rockwell"/>
                <a:cs typeface="Rockwell"/>
              </a:rPr>
              <a:t>Tied to debt</a:t>
            </a:r>
          </a:p>
          <a:p>
            <a:pPr eaLnBrk="1" hangingPunct="1">
              <a:defRPr/>
            </a:pPr>
            <a:r>
              <a:rPr lang="en-US" sz="2800" dirty="0">
                <a:latin typeface="Rockwell"/>
                <a:cs typeface="Rockwell"/>
              </a:rPr>
              <a:t>Formation of the Farmers Southern Alliance</a:t>
            </a:r>
          </a:p>
        </p:txBody>
      </p:sp>
    </p:spTree>
    <p:extLst>
      <p:ext uri="{BB962C8B-B14F-4D97-AF65-F5344CB8AC3E}">
        <p14:creationId xmlns:p14="http://schemas.microsoft.com/office/powerpoint/2010/main" val="7324137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t" anchorCtr="0" compatLnSpc="1">
            <a:prstTxWarp prst="textNoShape">
              <a:avLst/>
            </a:prstTxWarp>
          </a:bodyPr>
          <a:lstStyle/>
          <a:p>
            <a:pPr eaLnBrk="1" hangingPunct="1">
              <a:defRPr/>
            </a:pPr>
            <a:r>
              <a:rPr lang="en-US" dirty="0">
                <a:latin typeface="Rockwell"/>
                <a:cs typeface="Rockwell"/>
              </a:rPr>
              <a:t>The New South: Segregation</a:t>
            </a:r>
          </a:p>
        </p:txBody>
      </p:sp>
      <p:sp>
        <p:nvSpPr>
          <p:cNvPr id="3" name="Content Placeholder 2"/>
          <p:cNvSpPr>
            <a:spLocks noGrp="1"/>
          </p:cNvSpPr>
          <p:nvPr>
            <p:ph idx="1"/>
          </p:nvPr>
        </p:nvSpPr>
        <p:spPr>
          <a:xfrm>
            <a:off x="457200" y="1600200"/>
            <a:ext cx="8229600" cy="4525963"/>
          </a:xfrm>
        </p:spPr>
        <p:txBody>
          <a:bodyPr wrap="square" lIns="91440" tIns="45720" rIns="91440" bIns="45720" numCol="1" anchor="t" anchorCtr="0" compatLnSpc="1">
            <a:prstTxWarp prst="textNoShape">
              <a:avLst/>
            </a:prstTxWarp>
            <a:normAutofit lnSpcReduction="10000"/>
          </a:bodyPr>
          <a:lstStyle/>
          <a:p>
            <a:pPr eaLnBrk="1" hangingPunct="1">
              <a:defRPr/>
            </a:pPr>
            <a:r>
              <a:rPr lang="en-US" dirty="0">
                <a:latin typeface="Rockwell"/>
                <a:cs typeface="Rockwell"/>
              </a:rPr>
              <a:t>End of reconstruction = end of protection for freedman</a:t>
            </a:r>
          </a:p>
          <a:p>
            <a:pPr eaLnBrk="1" hangingPunct="1">
              <a:defRPr/>
            </a:pPr>
            <a:r>
              <a:rPr lang="en-US" dirty="0">
                <a:latin typeface="Rockwell"/>
                <a:cs typeface="Rockwell"/>
              </a:rPr>
              <a:t>Discrimination and the Supreme Court </a:t>
            </a:r>
          </a:p>
          <a:p>
            <a:pPr lvl="1" eaLnBrk="1" hangingPunct="1">
              <a:defRPr/>
            </a:pPr>
            <a:r>
              <a:rPr lang="en-US" dirty="0">
                <a:latin typeface="Rockwell"/>
                <a:ea typeface="ＭＳ Ｐゴシック" charset="0"/>
                <a:cs typeface="Rockwell"/>
              </a:rPr>
              <a:t>Civil Rights Cases of 1883</a:t>
            </a:r>
          </a:p>
          <a:p>
            <a:pPr lvl="2" eaLnBrk="1" hangingPunct="1">
              <a:defRPr/>
            </a:pPr>
            <a:r>
              <a:rPr lang="en-US" dirty="0">
                <a:latin typeface="Rockwell"/>
                <a:ea typeface="ＭＳ Ｐゴシック" charset="0"/>
                <a:cs typeface="Rockwell"/>
              </a:rPr>
              <a:t>Congress could not legislate against the racial discrimination practiced by private citizens</a:t>
            </a:r>
          </a:p>
          <a:p>
            <a:pPr lvl="1" eaLnBrk="1" hangingPunct="1">
              <a:defRPr/>
            </a:pPr>
            <a:r>
              <a:rPr lang="en-US" dirty="0">
                <a:latin typeface="Rockwell"/>
                <a:ea typeface="ＭＳ Ｐゴシック" charset="0"/>
                <a:cs typeface="Rockwell"/>
              </a:rPr>
              <a:t>Plessy v. Ferguson</a:t>
            </a:r>
          </a:p>
          <a:p>
            <a:pPr lvl="2" eaLnBrk="1" hangingPunct="1">
              <a:defRPr/>
            </a:pPr>
            <a:r>
              <a:rPr lang="ja-JP" altLang="en-US" dirty="0">
                <a:latin typeface="Rockwell"/>
                <a:ea typeface="ＭＳ Ｐゴシック" charset="0"/>
                <a:cs typeface="Rockwell"/>
              </a:rPr>
              <a:t>“</a:t>
            </a:r>
            <a:r>
              <a:rPr lang="en-US" dirty="0">
                <a:latin typeface="Rockwell"/>
                <a:ea typeface="ＭＳ Ｐゴシック" charset="0"/>
                <a:cs typeface="Rockwell"/>
              </a:rPr>
              <a:t>separate but equal accommodations</a:t>
            </a:r>
            <a:r>
              <a:rPr lang="ja-JP" altLang="en-US" dirty="0">
                <a:latin typeface="Rockwell"/>
                <a:ea typeface="ＭＳ Ｐゴシック" charset="0"/>
                <a:cs typeface="Rockwell"/>
              </a:rPr>
              <a:t>”</a:t>
            </a:r>
            <a:endParaRPr lang="en-US" dirty="0">
              <a:latin typeface="Rockwell"/>
              <a:ea typeface="ＭＳ Ｐゴシック" charset="0"/>
              <a:cs typeface="Rockwell"/>
            </a:endParaRPr>
          </a:p>
          <a:p>
            <a:pPr eaLnBrk="1" hangingPunct="1">
              <a:buFontTx/>
              <a:buNone/>
              <a:defRPr/>
            </a:pPr>
            <a:endParaRPr lang="en-US" dirty="0">
              <a:latin typeface="Rockwell"/>
              <a:cs typeface="Rockwell"/>
            </a:endParaRPr>
          </a:p>
        </p:txBody>
      </p:sp>
    </p:spTree>
    <p:extLst>
      <p:ext uri="{BB962C8B-B14F-4D97-AF65-F5344CB8AC3E}">
        <p14:creationId xmlns:p14="http://schemas.microsoft.com/office/powerpoint/2010/main" val="23056806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t" anchorCtr="0" compatLnSpc="1">
            <a:prstTxWarp prst="textNoShape">
              <a:avLst/>
            </a:prstTxWarp>
            <a:normAutofit fontScale="90000"/>
          </a:bodyPr>
          <a:lstStyle/>
          <a:p>
            <a:pPr eaLnBrk="1" hangingPunct="1">
              <a:defRPr/>
            </a:pPr>
            <a:r>
              <a:rPr lang="en-US">
                <a:latin typeface="Rockwell"/>
                <a:cs typeface="Rockwell"/>
              </a:rPr>
              <a:t>The New South: Loss of Civil Rights</a:t>
            </a:r>
          </a:p>
        </p:txBody>
      </p:sp>
      <p:sp>
        <p:nvSpPr>
          <p:cNvPr id="3" name="Content Placeholder 2"/>
          <p:cNvSpPr>
            <a:spLocks noGrp="1"/>
          </p:cNvSpPr>
          <p:nvPr>
            <p:ph idx="1"/>
          </p:nvPr>
        </p:nvSpPr>
        <p:spPr>
          <a:xfrm>
            <a:off x="457200" y="1600200"/>
            <a:ext cx="8229600" cy="4525963"/>
          </a:xfrm>
        </p:spPr>
        <p:txBody>
          <a:bodyPr wrap="square" lIns="91440" tIns="45720" rIns="91440" bIns="45720" numCol="1" anchor="t" anchorCtr="0" compatLnSpc="1">
            <a:prstTxWarp prst="textNoShape">
              <a:avLst/>
            </a:prstTxWarp>
          </a:bodyPr>
          <a:lstStyle/>
          <a:p>
            <a:pPr eaLnBrk="1" hangingPunct="1">
              <a:defRPr/>
            </a:pPr>
            <a:r>
              <a:rPr lang="en-US" dirty="0">
                <a:latin typeface="Rockwell"/>
                <a:cs typeface="Rockwell"/>
              </a:rPr>
              <a:t>Political and Legal devises </a:t>
            </a:r>
          </a:p>
          <a:p>
            <a:pPr lvl="1" eaLnBrk="1" hangingPunct="1">
              <a:defRPr/>
            </a:pPr>
            <a:r>
              <a:rPr lang="en-US" dirty="0">
                <a:latin typeface="Rockwell"/>
                <a:ea typeface="ＭＳ Ｐゴシック" charset="0"/>
                <a:cs typeface="Rockwell"/>
              </a:rPr>
              <a:t>Literacy Tests </a:t>
            </a:r>
          </a:p>
          <a:p>
            <a:pPr lvl="1" eaLnBrk="1" hangingPunct="1">
              <a:defRPr/>
            </a:pPr>
            <a:r>
              <a:rPr lang="en-US" dirty="0">
                <a:latin typeface="Rockwell"/>
                <a:ea typeface="ＭＳ Ｐゴシック" charset="0"/>
                <a:cs typeface="Rockwell"/>
              </a:rPr>
              <a:t>Poll Taxes</a:t>
            </a:r>
          </a:p>
          <a:p>
            <a:pPr lvl="1" eaLnBrk="1" hangingPunct="1">
              <a:defRPr/>
            </a:pPr>
            <a:r>
              <a:rPr lang="en-US" dirty="0">
                <a:latin typeface="Rockwell"/>
                <a:ea typeface="ＭＳ Ｐゴシック" charset="0"/>
                <a:cs typeface="Rockwell"/>
              </a:rPr>
              <a:t>Political party nominations for whites only</a:t>
            </a:r>
          </a:p>
          <a:p>
            <a:pPr lvl="1" eaLnBrk="1" hangingPunct="1">
              <a:defRPr/>
            </a:pPr>
            <a:r>
              <a:rPr lang="en-US" dirty="0">
                <a:latin typeface="Rockwell"/>
                <a:ea typeface="ＭＳ Ｐゴシック" charset="0"/>
                <a:cs typeface="Rockwell"/>
              </a:rPr>
              <a:t>Grandfather clause  	</a:t>
            </a:r>
          </a:p>
          <a:p>
            <a:pPr eaLnBrk="1" hangingPunct="1">
              <a:defRPr/>
            </a:pPr>
            <a:r>
              <a:rPr lang="en-US" dirty="0">
                <a:latin typeface="Rockwell"/>
                <a:cs typeface="Rockwell"/>
              </a:rPr>
              <a:t>Economic discrimination</a:t>
            </a:r>
          </a:p>
        </p:txBody>
      </p:sp>
    </p:spTree>
    <p:extLst>
      <p:ext uri="{BB962C8B-B14F-4D97-AF65-F5344CB8AC3E}">
        <p14:creationId xmlns:p14="http://schemas.microsoft.com/office/powerpoint/2010/main" val="193895709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789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04" t="9172" r="304" b="-18114"/>
          <a:stretch>
            <a:fillRect/>
          </a:stretch>
        </p:blipFill>
        <p:spPr bwMode="auto">
          <a:xfrm>
            <a:off x="457200" y="573088"/>
            <a:ext cx="8229600" cy="672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0154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Government Involvement (Homestead, Railroad, Subsidies)</a:t>
            </a:r>
          </a:p>
          <a:p>
            <a:r>
              <a:rPr lang="en-US" dirty="0"/>
              <a:t>Agricultural Changes</a:t>
            </a:r>
          </a:p>
          <a:p>
            <a:r>
              <a:rPr lang="en-US" dirty="0" smtClean="0"/>
              <a:t>Closing of the Frontier</a:t>
            </a:r>
          </a:p>
          <a:p>
            <a:r>
              <a:rPr lang="en-US" dirty="0" smtClean="0"/>
              <a:t>Treatment of Natives-Last West</a:t>
            </a:r>
          </a:p>
          <a:p>
            <a:r>
              <a:rPr lang="en-US" dirty="0" smtClean="0"/>
              <a:t>New South</a:t>
            </a:r>
            <a:endParaRPr lang="en-US" dirty="0"/>
          </a:p>
        </p:txBody>
      </p:sp>
    </p:spTree>
    <p:extLst>
      <p:ext uri="{BB962C8B-B14F-4D97-AF65-F5344CB8AC3E}">
        <p14:creationId xmlns:p14="http://schemas.microsoft.com/office/powerpoint/2010/main" val="29432638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914400"/>
          </a:xfrm>
          <a:noFill/>
        </p:spPr>
        <p:txBody>
          <a:bodyPr>
            <a:normAutofit/>
          </a:bodyPr>
          <a:lstStyle/>
          <a:p>
            <a:pPr>
              <a:lnSpc>
                <a:spcPct val="85000"/>
              </a:lnSpc>
            </a:pPr>
            <a:r>
              <a:rPr lang="en-US" sz="2800" dirty="0">
                <a:latin typeface="Rockwell"/>
                <a:cs typeface="Rockwell"/>
              </a:rPr>
              <a:t>America After the Civil War: 1870-1900</a:t>
            </a:r>
          </a:p>
        </p:txBody>
      </p:sp>
      <p:sp>
        <p:nvSpPr>
          <p:cNvPr id="3075" name="Rectangle 3"/>
          <p:cNvSpPr>
            <a:spLocks noGrp="1" noChangeArrowheads="1"/>
          </p:cNvSpPr>
          <p:nvPr>
            <p:ph type="body" idx="1"/>
          </p:nvPr>
        </p:nvSpPr>
        <p:spPr/>
        <p:txBody>
          <a:bodyPr/>
          <a:lstStyle/>
          <a:p>
            <a:endParaRPr lang="en-US">
              <a:latin typeface="Arial" charset="0"/>
            </a:endParaRPr>
          </a:p>
        </p:txBody>
      </p:sp>
      <p:pic>
        <p:nvPicPr>
          <p:cNvPr id="3076" name="Picture 4" descr="us_terr_1880"/>
          <p:cNvPicPr>
            <a:picLocks noChangeAspect="1" noChangeArrowheads="1"/>
          </p:cNvPicPr>
          <p:nvPr/>
        </p:nvPicPr>
        <p:blipFill>
          <a:blip r:embed="rId3">
            <a:extLst>
              <a:ext uri="{28A0092B-C50C-407E-A947-70E740481C1C}">
                <a14:useLocalDpi xmlns:a14="http://schemas.microsoft.com/office/drawing/2010/main" val="0"/>
              </a:ext>
            </a:extLst>
          </a:blip>
          <a:srcRect l="32521" b="3844"/>
          <a:stretch>
            <a:fillRect/>
          </a:stretch>
        </p:blipFill>
        <p:spPr bwMode="auto">
          <a:xfrm>
            <a:off x="-35883" y="1116002"/>
            <a:ext cx="914400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7" name="Oval 5"/>
          <p:cNvSpPr>
            <a:spLocks noChangeArrowheads="1"/>
          </p:cNvSpPr>
          <p:nvPr/>
        </p:nvSpPr>
        <p:spPr bwMode="auto">
          <a:xfrm rot="4361513">
            <a:off x="5857997" y="1283210"/>
            <a:ext cx="1959559" cy="284719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758" name="Oval 6"/>
          <p:cNvSpPr>
            <a:spLocks noChangeArrowheads="1"/>
          </p:cNvSpPr>
          <p:nvPr/>
        </p:nvSpPr>
        <p:spPr bwMode="auto">
          <a:xfrm>
            <a:off x="1447800" y="2133600"/>
            <a:ext cx="4343400" cy="2895600"/>
          </a:xfrm>
          <a:prstGeom prst="ellipse">
            <a:avLst/>
          </a:prstGeom>
          <a:noFill/>
          <a:ln w="381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759" name="Oval 7"/>
          <p:cNvSpPr>
            <a:spLocks noChangeArrowheads="1"/>
          </p:cNvSpPr>
          <p:nvPr/>
        </p:nvSpPr>
        <p:spPr bwMode="auto">
          <a:xfrm rot="-1756594">
            <a:off x="4722813" y="3868738"/>
            <a:ext cx="3124200" cy="1579562"/>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760" name="Text Box 8"/>
          <p:cNvSpPr txBox="1">
            <a:spLocks noChangeArrowheads="1"/>
          </p:cNvSpPr>
          <p:nvPr/>
        </p:nvSpPr>
        <p:spPr bwMode="auto">
          <a:xfrm>
            <a:off x="4038600" y="1328638"/>
            <a:ext cx="3505200" cy="835613"/>
          </a:xfrm>
          <a:prstGeom prst="rect">
            <a:avLst/>
          </a:prstGeom>
          <a:noFill/>
          <a:ln w="9525">
            <a:noFill/>
            <a:miter lim="800000"/>
            <a:headEnd/>
            <a:tailEnd/>
          </a:ln>
          <a:effec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5000"/>
              </a:lnSpc>
              <a:spcBef>
                <a:spcPct val="50000"/>
              </a:spcBef>
            </a:pPr>
            <a:r>
              <a:rPr lang="en-US" sz="2800" b="1" dirty="0">
                <a:solidFill>
                  <a:schemeClr val="bg1"/>
                </a:solidFill>
                <a:effectLst>
                  <a:outerShdw blurRad="38100" dist="38100" dir="2700000" algn="tl">
                    <a:srgbClr val="DDDDDD"/>
                  </a:outerShdw>
                </a:effectLst>
                <a:latin typeface="Rockwell"/>
                <a:cs typeface="Rockwell"/>
              </a:rPr>
              <a:t>Industrialization  &amp; Urbanization</a:t>
            </a:r>
          </a:p>
        </p:txBody>
      </p:sp>
      <p:sp>
        <p:nvSpPr>
          <p:cNvPr id="202761" name="Text Box 9"/>
          <p:cNvSpPr txBox="1">
            <a:spLocks noChangeArrowheads="1"/>
          </p:cNvSpPr>
          <p:nvPr/>
        </p:nvSpPr>
        <p:spPr bwMode="auto">
          <a:xfrm>
            <a:off x="3124200" y="5832475"/>
            <a:ext cx="6019800" cy="835613"/>
          </a:xfrm>
          <a:prstGeom prst="rect">
            <a:avLst/>
          </a:prstGeom>
          <a:noFill/>
          <a:ln w="9525">
            <a:noFill/>
            <a:miter lim="800000"/>
            <a:headEnd/>
            <a:tailEnd/>
          </a:ln>
          <a:effec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5000"/>
              </a:lnSpc>
            </a:pPr>
            <a:r>
              <a:rPr lang="en-US" sz="2800" b="1" dirty="0">
                <a:solidFill>
                  <a:schemeClr val="bg1"/>
                </a:solidFill>
                <a:effectLst>
                  <a:outerShdw blurRad="38100" dist="38100" dir="2700000" algn="tl">
                    <a:srgbClr val="DDDDDD"/>
                  </a:outerShdw>
                </a:effectLst>
                <a:latin typeface="Rockwell"/>
                <a:cs typeface="Rockwell"/>
              </a:rPr>
              <a:t>Reconstruction &amp;      </a:t>
            </a:r>
          </a:p>
          <a:p>
            <a:pPr algn="ctr">
              <a:lnSpc>
                <a:spcPct val="85000"/>
              </a:lnSpc>
            </a:pPr>
            <a:r>
              <a:rPr lang="en-US" sz="2800" b="1" dirty="0">
                <a:solidFill>
                  <a:schemeClr val="bg1"/>
                </a:solidFill>
                <a:effectLst>
                  <a:outerShdw blurRad="38100" dist="38100" dir="2700000" algn="tl">
                    <a:srgbClr val="DDDDDD"/>
                  </a:outerShdw>
                </a:effectLst>
                <a:latin typeface="Rockwell"/>
                <a:cs typeface="Rockwell"/>
              </a:rPr>
              <a:t>Rise of Jim Crow Segregation</a:t>
            </a:r>
          </a:p>
        </p:txBody>
      </p:sp>
      <p:sp>
        <p:nvSpPr>
          <p:cNvPr id="202762" name="Text Box 10"/>
          <p:cNvSpPr txBox="1">
            <a:spLocks noChangeArrowheads="1"/>
          </p:cNvSpPr>
          <p:nvPr/>
        </p:nvSpPr>
        <p:spPr bwMode="auto">
          <a:xfrm>
            <a:off x="0" y="1600200"/>
            <a:ext cx="3962400" cy="796115"/>
          </a:xfrm>
          <a:prstGeom prst="rect">
            <a:avLst/>
          </a:prstGeom>
          <a:noFill/>
          <a:ln w="9525">
            <a:noFill/>
            <a:miter lim="800000"/>
            <a:headEnd/>
            <a:tailEnd/>
          </a:ln>
          <a:effec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50000"/>
              </a:spcBef>
            </a:pPr>
            <a:r>
              <a:rPr lang="en-US" sz="2800" b="1" dirty="0">
                <a:solidFill>
                  <a:schemeClr val="bg1"/>
                </a:solidFill>
                <a:effectLst>
                  <a:outerShdw blurRad="38100" dist="38100" dir="2700000" algn="tl">
                    <a:srgbClr val="DDDDDD"/>
                  </a:outerShdw>
                </a:effectLst>
                <a:latin typeface="Rockwell"/>
                <a:cs typeface="Rockwell"/>
              </a:rPr>
              <a:t>Ranching, Mining, &amp; Farming</a:t>
            </a:r>
          </a:p>
        </p:txBody>
      </p:sp>
    </p:spTree>
    <p:custDataLst>
      <p:tags r:id="rId1"/>
    </p:custDataLst>
    <p:extLst>
      <p:ext uri="{BB962C8B-B14F-4D97-AF65-F5344CB8AC3E}">
        <p14:creationId xmlns:p14="http://schemas.microsoft.com/office/powerpoint/2010/main" val="26017030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2759"/>
                                        </p:tgtEl>
                                        <p:attrNameLst>
                                          <p:attrName>style.visibility</p:attrName>
                                        </p:attrNameLst>
                                      </p:cBhvr>
                                      <p:to>
                                        <p:strVal val="visible"/>
                                      </p:to>
                                    </p:set>
                                    <p:anim calcmode="lin" valueType="num">
                                      <p:cBhvr>
                                        <p:cTn id="7" dur="500" fill="hold"/>
                                        <p:tgtEl>
                                          <p:spTgt spid="202759"/>
                                        </p:tgtEl>
                                        <p:attrNameLst>
                                          <p:attrName>ppt_w</p:attrName>
                                        </p:attrNameLst>
                                      </p:cBhvr>
                                      <p:tavLst>
                                        <p:tav tm="0">
                                          <p:val>
                                            <p:fltVal val="0"/>
                                          </p:val>
                                        </p:tav>
                                        <p:tav tm="100000">
                                          <p:val>
                                            <p:strVal val="#ppt_w"/>
                                          </p:val>
                                        </p:tav>
                                      </p:tavLst>
                                    </p:anim>
                                    <p:anim calcmode="lin" valueType="num">
                                      <p:cBhvr>
                                        <p:cTn id="8" dur="500" fill="hold"/>
                                        <p:tgtEl>
                                          <p:spTgt spid="202759"/>
                                        </p:tgtEl>
                                        <p:attrNameLst>
                                          <p:attrName>ppt_h</p:attrName>
                                        </p:attrNameLst>
                                      </p:cBhvr>
                                      <p:tavLst>
                                        <p:tav tm="0">
                                          <p:val>
                                            <p:fltVal val="0"/>
                                          </p:val>
                                        </p:tav>
                                        <p:tav tm="100000">
                                          <p:val>
                                            <p:strVal val="#ppt_h"/>
                                          </p:val>
                                        </p:tav>
                                      </p:tavLst>
                                    </p:anim>
                                    <p:animEffect transition="in" filter="fade">
                                      <p:cBhvr>
                                        <p:cTn id="9" dur="500"/>
                                        <p:tgtEl>
                                          <p:spTgt spid="20275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2761"/>
                                        </p:tgtEl>
                                        <p:attrNameLst>
                                          <p:attrName>style.visibility</p:attrName>
                                        </p:attrNameLst>
                                      </p:cBhvr>
                                      <p:to>
                                        <p:strVal val="visible"/>
                                      </p:to>
                                    </p:set>
                                    <p:anim calcmode="lin" valueType="num">
                                      <p:cBhvr>
                                        <p:cTn id="12" dur="500" fill="hold"/>
                                        <p:tgtEl>
                                          <p:spTgt spid="202761"/>
                                        </p:tgtEl>
                                        <p:attrNameLst>
                                          <p:attrName>ppt_w</p:attrName>
                                        </p:attrNameLst>
                                      </p:cBhvr>
                                      <p:tavLst>
                                        <p:tav tm="0">
                                          <p:val>
                                            <p:fltVal val="0"/>
                                          </p:val>
                                        </p:tav>
                                        <p:tav tm="100000">
                                          <p:val>
                                            <p:strVal val="#ppt_w"/>
                                          </p:val>
                                        </p:tav>
                                      </p:tavLst>
                                    </p:anim>
                                    <p:anim calcmode="lin" valueType="num">
                                      <p:cBhvr>
                                        <p:cTn id="13" dur="500" fill="hold"/>
                                        <p:tgtEl>
                                          <p:spTgt spid="202761"/>
                                        </p:tgtEl>
                                        <p:attrNameLst>
                                          <p:attrName>ppt_h</p:attrName>
                                        </p:attrNameLst>
                                      </p:cBhvr>
                                      <p:tavLst>
                                        <p:tav tm="0">
                                          <p:val>
                                            <p:fltVal val="0"/>
                                          </p:val>
                                        </p:tav>
                                        <p:tav tm="100000">
                                          <p:val>
                                            <p:strVal val="#ppt_h"/>
                                          </p:val>
                                        </p:tav>
                                      </p:tavLst>
                                    </p:anim>
                                    <p:animEffect transition="in" filter="fade">
                                      <p:cBhvr>
                                        <p:cTn id="14" dur="500"/>
                                        <p:tgtEl>
                                          <p:spTgt spid="2027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2757"/>
                                        </p:tgtEl>
                                        <p:attrNameLst>
                                          <p:attrName>style.visibility</p:attrName>
                                        </p:attrNameLst>
                                      </p:cBhvr>
                                      <p:to>
                                        <p:strVal val="visible"/>
                                      </p:to>
                                    </p:set>
                                    <p:anim calcmode="lin" valueType="num">
                                      <p:cBhvr>
                                        <p:cTn id="19" dur="500" fill="hold"/>
                                        <p:tgtEl>
                                          <p:spTgt spid="202757"/>
                                        </p:tgtEl>
                                        <p:attrNameLst>
                                          <p:attrName>ppt_w</p:attrName>
                                        </p:attrNameLst>
                                      </p:cBhvr>
                                      <p:tavLst>
                                        <p:tav tm="0">
                                          <p:val>
                                            <p:fltVal val="0"/>
                                          </p:val>
                                        </p:tav>
                                        <p:tav tm="100000">
                                          <p:val>
                                            <p:strVal val="#ppt_w"/>
                                          </p:val>
                                        </p:tav>
                                      </p:tavLst>
                                    </p:anim>
                                    <p:anim calcmode="lin" valueType="num">
                                      <p:cBhvr>
                                        <p:cTn id="20" dur="500" fill="hold"/>
                                        <p:tgtEl>
                                          <p:spTgt spid="202757"/>
                                        </p:tgtEl>
                                        <p:attrNameLst>
                                          <p:attrName>ppt_h</p:attrName>
                                        </p:attrNameLst>
                                      </p:cBhvr>
                                      <p:tavLst>
                                        <p:tav tm="0">
                                          <p:val>
                                            <p:fltVal val="0"/>
                                          </p:val>
                                        </p:tav>
                                        <p:tav tm="100000">
                                          <p:val>
                                            <p:strVal val="#ppt_h"/>
                                          </p:val>
                                        </p:tav>
                                      </p:tavLst>
                                    </p:anim>
                                    <p:animEffect transition="in" filter="fade">
                                      <p:cBhvr>
                                        <p:cTn id="21" dur="500"/>
                                        <p:tgtEl>
                                          <p:spTgt spid="20275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02760"/>
                                        </p:tgtEl>
                                        <p:attrNameLst>
                                          <p:attrName>style.visibility</p:attrName>
                                        </p:attrNameLst>
                                      </p:cBhvr>
                                      <p:to>
                                        <p:strVal val="visible"/>
                                      </p:to>
                                    </p:set>
                                    <p:anim calcmode="lin" valueType="num">
                                      <p:cBhvr>
                                        <p:cTn id="24" dur="500" fill="hold"/>
                                        <p:tgtEl>
                                          <p:spTgt spid="202760"/>
                                        </p:tgtEl>
                                        <p:attrNameLst>
                                          <p:attrName>ppt_w</p:attrName>
                                        </p:attrNameLst>
                                      </p:cBhvr>
                                      <p:tavLst>
                                        <p:tav tm="0">
                                          <p:val>
                                            <p:fltVal val="0"/>
                                          </p:val>
                                        </p:tav>
                                        <p:tav tm="100000">
                                          <p:val>
                                            <p:strVal val="#ppt_w"/>
                                          </p:val>
                                        </p:tav>
                                      </p:tavLst>
                                    </p:anim>
                                    <p:anim calcmode="lin" valueType="num">
                                      <p:cBhvr>
                                        <p:cTn id="25" dur="500" fill="hold"/>
                                        <p:tgtEl>
                                          <p:spTgt spid="202760"/>
                                        </p:tgtEl>
                                        <p:attrNameLst>
                                          <p:attrName>ppt_h</p:attrName>
                                        </p:attrNameLst>
                                      </p:cBhvr>
                                      <p:tavLst>
                                        <p:tav tm="0">
                                          <p:val>
                                            <p:fltVal val="0"/>
                                          </p:val>
                                        </p:tav>
                                        <p:tav tm="100000">
                                          <p:val>
                                            <p:strVal val="#ppt_h"/>
                                          </p:val>
                                        </p:tav>
                                      </p:tavLst>
                                    </p:anim>
                                    <p:animEffect transition="in" filter="fade">
                                      <p:cBhvr>
                                        <p:cTn id="26" dur="500"/>
                                        <p:tgtEl>
                                          <p:spTgt spid="2027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02758"/>
                                        </p:tgtEl>
                                        <p:attrNameLst>
                                          <p:attrName>style.visibility</p:attrName>
                                        </p:attrNameLst>
                                      </p:cBhvr>
                                      <p:to>
                                        <p:strVal val="visible"/>
                                      </p:to>
                                    </p:set>
                                    <p:anim calcmode="lin" valueType="num">
                                      <p:cBhvr>
                                        <p:cTn id="31" dur="500" fill="hold"/>
                                        <p:tgtEl>
                                          <p:spTgt spid="202758"/>
                                        </p:tgtEl>
                                        <p:attrNameLst>
                                          <p:attrName>ppt_w</p:attrName>
                                        </p:attrNameLst>
                                      </p:cBhvr>
                                      <p:tavLst>
                                        <p:tav tm="0">
                                          <p:val>
                                            <p:fltVal val="0"/>
                                          </p:val>
                                        </p:tav>
                                        <p:tav tm="100000">
                                          <p:val>
                                            <p:strVal val="#ppt_w"/>
                                          </p:val>
                                        </p:tav>
                                      </p:tavLst>
                                    </p:anim>
                                    <p:anim calcmode="lin" valueType="num">
                                      <p:cBhvr>
                                        <p:cTn id="32" dur="500" fill="hold"/>
                                        <p:tgtEl>
                                          <p:spTgt spid="202758"/>
                                        </p:tgtEl>
                                        <p:attrNameLst>
                                          <p:attrName>ppt_h</p:attrName>
                                        </p:attrNameLst>
                                      </p:cBhvr>
                                      <p:tavLst>
                                        <p:tav tm="0">
                                          <p:val>
                                            <p:fltVal val="0"/>
                                          </p:val>
                                        </p:tav>
                                        <p:tav tm="100000">
                                          <p:val>
                                            <p:strVal val="#ppt_h"/>
                                          </p:val>
                                        </p:tav>
                                      </p:tavLst>
                                    </p:anim>
                                    <p:animEffect transition="in" filter="fade">
                                      <p:cBhvr>
                                        <p:cTn id="33" dur="500"/>
                                        <p:tgtEl>
                                          <p:spTgt spid="202758"/>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202762"/>
                                        </p:tgtEl>
                                        <p:attrNameLst>
                                          <p:attrName>style.visibility</p:attrName>
                                        </p:attrNameLst>
                                      </p:cBhvr>
                                      <p:to>
                                        <p:strVal val="visible"/>
                                      </p:to>
                                    </p:set>
                                    <p:anim calcmode="lin" valueType="num">
                                      <p:cBhvr>
                                        <p:cTn id="36" dur="500" fill="hold"/>
                                        <p:tgtEl>
                                          <p:spTgt spid="202762"/>
                                        </p:tgtEl>
                                        <p:attrNameLst>
                                          <p:attrName>ppt_w</p:attrName>
                                        </p:attrNameLst>
                                      </p:cBhvr>
                                      <p:tavLst>
                                        <p:tav tm="0">
                                          <p:val>
                                            <p:fltVal val="0"/>
                                          </p:val>
                                        </p:tav>
                                        <p:tav tm="100000">
                                          <p:val>
                                            <p:strVal val="#ppt_w"/>
                                          </p:val>
                                        </p:tav>
                                      </p:tavLst>
                                    </p:anim>
                                    <p:anim calcmode="lin" valueType="num">
                                      <p:cBhvr>
                                        <p:cTn id="37" dur="500" fill="hold"/>
                                        <p:tgtEl>
                                          <p:spTgt spid="202762"/>
                                        </p:tgtEl>
                                        <p:attrNameLst>
                                          <p:attrName>ppt_h</p:attrName>
                                        </p:attrNameLst>
                                      </p:cBhvr>
                                      <p:tavLst>
                                        <p:tav tm="0">
                                          <p:val>
                                            <p:fltVal val="0"/>
                                          </p:val>
                                        </p:tav>
                                        <p:tav tm="100000">
                                          <p:val>
                                            <p:strVal val="#ppt_h"/>
                                          </p:val>
                                        </p:tav>
                                      </p:tavLst>
                                    </p:anim>
                                    <p:animEffect transition="in" filter="fade">
                                      <p:cBhvr>
                                        <p:cTn id="38" dur="500"/>
                                        <p:tgtEl>
                                          <p:spTgt spid="202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nimBg="1"/>
      <p:bldP spid="202758" grpId="0" animBg="1"/>
      <p:bldP spid="202759" grpId="0" animBg="1"/>
      <p:bldP spid="202760" grpId="0"/>
      <p:bldP spid="202761" grpId="0"/>
      <p:bldP spid="2027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838200"/>
          </a:xfrm>
          <a:solidFill>
            <a:schemeClr val="bg1"/>
          </a:solidFill>
        </p:spPr>
        <p:txBody>
          <a:bodyPr>
            <a:normAutofit/>
          </a:bodyPr>
          <a:lstStyle/>
          <a:p>
            <a:pPr>
              <a:lnSpc>
                <a:spcPct val="80000"/>
              </a:lnSpc>
            </a:pPr>
            <a:r>
              <a:rPr lang="en-US" sz="3200" dirty="0">
                <a:latin typeface="Rockwell"/>
                <a:cs typeface="Rockwell"/>
              </a:rPr>
              <a:t>America in the Gilded Age: 1870-1900</a:t>
            </a:r>
          </a:p>
        </p:txBody>
      </p:sp>
      <p:sp>
        <p:nvSpPr>
          <p:cNvPr id="4099" name="Rectangle 3"/>
          <p:cNvSpPr>
            <a:spLocks noGrp="1" noChangeArrowheads="1"/>
          </p:cNvSpPr>
          <p:nvPr>
            <p:ph type="body" idx="1"/>
          </p:nvPr>
        </p:nvSpPr>
        <p:spPr/>
        <p:txBody>
          <a:bodyPr/>
          <a:lstStyle/>
          <a:p>
            <a:endParaRPr lang="en-US">
              <a:latin typeface="Arial" charset="0"/>
            </a:endParaRPr>
          </a:p>
        </p:txBody>
      </p:sp>
      <p:pic>
        <p:nvPicPr>
          <p:cNvPr id="4100" name="Picture 4" descr="USA_Territorial_Growth_1870"/>
          <p:cNvPicPr>
            <a:picLocks noChangeAspect="1" noChangeArrowheads="1"/>
          </p:cNvPicPr>
          <p:nvPr/>
        </p:nvPicPr>
        <p:blipFill>
          <a:blip r:embed="rId3">
            <a:extLst>
              <a:ext uri="{28A0092B-C50C-407E-A947-70E740481C1C}">
                <a14:useLocalDpi xmlns:a14="http://schemas.microsoft.com/office/drawing/2010/main" val="0"/>
              </a:ext>
            </a:extLst>
          </a:blip>
          <a:srcRect l="35678" t="4886" r="5571" b="3909"/>
          <a:stretch>
            <a:fillRect/>
          </a:stretch>
        </p:blipFill>
        <p:spPr bwMode="auto">
          <a:xfrm>
            <a:off x="-6350" y="765175"/>
            <a:ext cx="9153525" cy="60864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0229" name="AutoShape 5"/>
          <p:cNvSpPr>
            <a:spLocks noChangeArrowheads="1"/>
          </p:cNvSpPr>
          <p:nvPr/>
        </p:nvSpPr>
        <p:spPr bwMode="auto">
          <a:xfrm>
            <a:off x="304800" y="762000"/>
            <a:ext cx="6705600" cy="1981200"/>
          </a:xfrm>
          <a:prstGeom prst="wedgeRectCallout">
            <a:avLst>
              <a:gd name="adj1" fmla="val 38519"/>
              <a:gd name="adj2" fmla="val 134454"/>
            </a:avLst>
          </a:prstGeom>
          <a:solidFill>
            <a:srgbClr val="FFFF99"/>
          </a:solidFill>
          <a:ln w="38100">
            <a:solidFill>
              <a:schemeClr val="tx1"/>
            </a:solidFill>
            <a:miter lim="800000"/>
            <a:headEnd/>
            <a:tailEnd/>
          </a:ln>
          <a:effectLst/>
        </p:spPr>
        <p:txBody>
          <a:bodyPr/>
          <a:lstStyle/>
          <a:p>
            <a:pPr algn="ctr">
              <a:lnSpc>
                <a:spcPct val="80000"/>
              </a:lnSpc>
              <a:spcBef>
                <a:spcPct val="10000"/>
              </a:spcBef>
            </a:pPr>
            <a:r>
              <a:rPr lang="en-US" sz="2800" u="sng" dirty="0">
                <a:solidFill>
                  <a:schemeClr val="bg1"/>
                </a:solidFill>
                <a:effectLst>
                  <a:outerShdw blurRad="38100" dist="38100" dir="2700000" algn="tl">
                    <a:srgbClr val="FFFFFF"/>
                  </a:outerShdw>
                </a:effectLst>
                <a:latin typeface="Rockwell"/>
                <a:cs typeface="Rockwell"/>
              </a:rPr>
              <a:t>The South</a:t>
            </a:r>
            <a:r>
              <a:rPr lang="en-US" sz="2800" dirty="0">
                <a:solidFill>
                  <a:schemeClr val="bg1"/>
                </a:solidFill>
                <a:latin typeface="Rockwell"/>
                <a:cs typeface="Rockwell"/>
              </a:rPr>
              <a:t>:</a:t>
            </a:r>
          </a:p>
          <a:p>
            <a:pPr algn="ctr">
              <a:lnSpc>
                <a:spcPct val="80000"/>
              </a:lnSpc>
              <a:spcBef>
                <a:spcPct val="10000"/>
              </a:spcBef>
            </a:pPr>
            <a:r>
              <a:rPr lang="en-US" sz="2800" dirty="0">
                <a:solidFill>
                  <a:schemeClr val="bg1"/>
                </a:solidFill>
                <a:latin typeface="Rockwell"/>
                <a:cs typeface="Rockwell"/>
              </a:rPr>
              <a:t>By 1877, the South was recovering from the Civil War but was no longer forced to </a:t>
            </a:r>
            <a:r>
              <a:rPr lang="ja-JP" altLang="en-US" sz="2800" dirty="0">
                <a:solidFill>
                  <a:schemeClr val="bg1"/>
                </a:solidFill>
                <a:latin typeface="Rockwell"/>
                <a:cs typeface="Rockwell"/>
              </a:rPr>
              <a:t>“</a:t>
            </a:r>
            <a:r>
              <a:rPr lang="en-US" sz="2800" dirty="0">
                <a:solidFill>
                  <a:schemeClr val="bg1"/>
                </a:solidFill>
                <a:latin typeface="Rockwell"/>
                <a:cs typeface="Rockwell"/>
              </a:rPr>
              <a:t>reconstruct</a:t>
            </a:r>
            <a:r>
              <a:rPr lang="ja-JP" altLang="en-US" sz="2800" dirty="0">
                <a:solidFill>
                  <a:schemeClr val="bg1"/>
                </a:solidFill>
                <a:latin typeface="Rockwell"/>
                <a:cs typeface="Rockwell"/>
              </a:rPr>
              <a:t>”</a:t>
            </a:r>
            <a:endParaRPr lang="en-US" sz="2800" dirty="0">
              <a:solidFill>
                <a:schemeClr val="bg1"/>
              </a:solidFill>
              <a:latin typeface="Rockwell"/>
              <a:cs typeface="Rockwell"/>
            </a:endParaRPr>
          </a:p>
        </p:txBody>
      </p:sp>
      <p:sp>
        <p:nvSpPr>
          <p:cNvPr id="6" name="AutoShape 10"/>
          <p:cNvSpPr>
            <a:spLocks noChangeArrowheads="1"/>
          </p:cNvSpPr>
          <p:nvPr/>
        </p:nvSpPr>
        <p:spPr bwMode="auto">
          <a:xfrm>
            <a:off x="0" y="5410200"/>
            <a:ext cx="6019800" cy="1447800"/>
          </a:xfrm>
          <a:prstGeom prst="wedgeRectCallout">
            <a:avLst>
              <a:gd name="adj1" fmla="val 61282"/>
              <a:gd name="adj2" fmla="val -121755"/>
            </a:avLst>
          </a:prstGeom>
          <a:solidFill>
            <a:srgbClr val="CCCCFF"/>
          </a:solidFill>
          <a:ln w="38100">
            <a:solidFill>
              <a:schemeClr val="tx1"/>
            </a:solidFill>
            <a:miter lim="800000"/>
            <a:headEnd/>
            <a:tailEnd/>
          </a:ln>
        </p:spPr>
        <p:txBody>
          <a:bodyPr/>
          <a:lstStyle/>
          <a:p>
            <a:pPr algn="ctr">
              <a:lnSpc>
                <a:spcPct val="80000"/>
              </a:lnSpc>
              <a:spcBef>
                <a:spcPct val="10000"/>
              </a:spcBef>
            </a:pPr>
            <a:r>
              <a:rPr lang="ja-JP" altLang="en-US" sz="2800">
                <a:solidFill>
                  <a:schemeClr val="bg1"/>
                </a:solidFill>
                <a:latin typeface="Rockwell"/>
                <a:cs typeface="Rockwell"/>
              </a:rPr>
              <a:t>“</a:t>
            </a:r>
            <a:r>
              <a:rPr lang="en-US" sz="2800">
                <a:solidFill>
                  <a:schemeClr val="bg1"/>
                </a:solidFill>
                <a:latin typeface="Rockwell"/>
                <a:cs typeface="Rockwell"/>
              </a:rPr>
              <a:t>Jim Crow</a:t>
            </a:r>
            <a:r>
              <a:rPr lang="ja-JP" altLang="en-US" sz="2800">
                <a:solidFill>
                  <a:schemeClr val="bg1"/>
                </a:solidFill>
                <a:latin typeface="Rockwell"/>
                <a:cs typeface="Rockwell"/>
              </a:rPr>
              <a:t>”</a:t>
            </a:r>
            <a:r>
              <a:rPr lang="en-US" sz="2800">
                <a:solidFill>
                  <a:schemeClr val="bg1"/>
                </a:solidFill>
                <a:latin typeface="Rockwell"/>
                <a:cs typeface="Rockwell"/>
              </a:rPr>
              <a:t> reigned supreme as whites legally segregated the South into 2 distinct societies </a:t>
            </a:r>
          </a:p>
        </p:txBody>
      </p:sp>
    </p:spTree>
    <p:extLst>
      <p:ext uri="{BB962C8B-B14F-4D97-AF65-F5344CB8AC3E}">
        <p14:creationId xmlns:p14="http://schemas.microsoft.com/office/powerpoint/2010/main" val="120176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180229"/>
                                        </p:tgtEl>
                                        <p:attrNameLst>
                                          <p:attrName>style.visibility</p:attrName>
                                        </p:attrNameLst>
                                      </p:cBhvr>
                                      <p:to>
                                        <p:strVal val="visible"/>
                                      </p:to>
                                    </p:set>
                                    <p:anim calcmode="lin" valueType="num">
                                      <p:cBhvr>
                                        <p:cTn id="7" dur="500" fill="hold"/>
                                        <p:tgtEl>
                                          <p:spTgt spid="180229"/>
                                        </p:tgtEl>
                                        <p:attrNameLst>
                                          <p:attrName>ppt_w</p:attrName>
                                        </p:attrNameLst>
                                      </p:cBhvr>
                                      <p:tavLst>
                                        <p:tav tm="0">
                                          <p:val>
                                            <p:fltVal val="0"/>
                                          </p:val>
                                        </p:tav>
                                        <p:tav tm="100000">
                                          <p:val>
                                            <p:strVal val="#ppt_w"/>
                                          </p:val>
                                        </p:tav>
                                      </p:tavLst>
                                    </p:anim>
                                    <p:anim calcmode="lin" valueType="num">
                                      <p:cBhvr>
                                        <p:cTn id="8" dur="500" fill="hold"/>
                                        <p:tgtEl>
                                          <p:spTgt spid="180229"/>
                                        </p:tgtEl>
                                        <p:attrNameLst>
                                          <p:attrName>ppt_h</p:attrName>
                                        </p:attrNameLst>
                                      </p:cBhvr>
                                      <p:tavLst>
                                        <p:tav tm="0">
                                          <p:val>
                                            <p:fltVal val="0"/>
                                          </p:val>
                                        </p:tav>
                                        <p:tav tm="100000">
                                          <p:val>
                                            <p:strVal val="#ppt_h"/>
                                          </p:val>
                                        </p:tav>
                                      </p:tavLst>
                                    </p:anim>
                                    <p:animEffect transition="in" filter="fade">
                                      <p:cBhvr>
                                        <p:cTn id="9" dur="500"/>
                                        <p:tgtEl>
                                          <p:spTgt spid="180229"/>
                                        </p:tgtEl>
                                      </p:cBhvr>
                                    </p:animEffect>
                                  </p:childTnLst>
                                </p:cTn>
                              </p:par>
                            </p:childTnLst>
                          </p:cTn>
                        </p:par>
                        <p:par>
                          <p:cTn id="10" fill="hold" nodeType="afterGroup">
                            <p:stCondLst>
                              <p:cond delay="1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838200"/>
          </a:xfrm>
          <a:solidFill>
            <a:schemeClr val="bg1"/>
          </a:solidFill>
        </p:spPr>
        <p:txBody>
          <a:bodyPr>
            <a:normAutofit/>
          </a:bodyPr>
          <a:lstStyle/>
          <a:p>
            <a:pPr>
              <a:lnSpc>
                <a:spcPct val="80000"/>
              </a:lnSpc>
            </a:pPr>
            <a:r>
              <a:rPr lang="en-US" sz="3600" dirty="0">
                <a:latin typeface="Rockwell"/>
                <a:cs typeface="Rockwell"/>
              </a:rPr>
              <a:t>America in the Gilded Age: 1870-1900</a:t>
            </a:r>
          </a:p>
        </p:txBody>
      </p:sp>
      <p:sp>
        <p:nvSpPr>
          <p:cNvPr id="7171" name="Rectangle 3"/>
          <p:cNvSpPr>
            <a:spLocks noGrp="1" noChangeArrowheads="1"/>
          </p:cNvSpPr>
          <p:nvPr>
            <p:ph type="body" idx="1"/>
          </p:nvPr>
        </p:nvSpPr>
        <p:spPr/>
        <p:txBody>
          <a:bodyPr/>
          <a:lstStyle/>
          <a:p>
            <a:endParaRPr lang="en-US">
              <a:latin typeface="Arial" charset="0"/>
            </a:endParaRPr>
          </a:p>
        </p:txBody>
      </p:sp>
      <p:pic>
        <p:nvPicPr>
          <p:cNvPr id="7172" name="Picture 4" descr="USA_Territorial_Growth_1870"/>
          <p:cNvPicPr>
            <a:picLocks noChangeAspect="1" noChangeArrowheads="1"/>
          </p:cNvPicPr>
          <p:nvPr/>
        </p:nvPicPr>
        <p:blipFill>
          <a:blip r:embed="rId3">
            <a:extLst>
              <a:ext uri="{28A0092B-C50C-407E-A947-70E740481C1C}">
                <a14:useLocalDpi xmlns:a14="http://schemas.microsoft.com/office/drawing/2010/main" val="0"/>
              </a:ext>
            </a:extLst>
          </a:blip>
          <a:srcRect l="35678" t="4886" r="5571" b="3909"/>
          <a:stretch>
            <a:fillRect/>
          </a:stretch>
        </p:blipFill>
        <p:spPr bwMode="auto">
          <a:xfrm>
            <a:off x="-6350" y="765175"/>
            <a:ext cx="9153525" cy="60864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3301" name="AutoShape 5"/>
          <p:cNvSpPr>
            <a:spLocks noChangeArrowheads="1"/>
          </p:cNvSpPr>
          <p:nvPr/>
        </p:nvSpPr>
        <p:spPr bwMode="auto">
          <a:xfrm>
            <a:off x="5867400" y="3048000"/>
            <a:ext cx="3124200" cy="3657600"/>
          </a:xfrm>
          <a:prstGeom prst="wedgeRectCallout">
            <a:avLst>
              <a:gd name="adj1" fmla="val -125407"/>
              <a:gd name="adj2" fmla="val -49435"/>
            </a:avLst>
          </a:prstGeom>
          <a:solidFill>
            <a:srgbClr val="FFFF99"/>
          </a:solidFill>
          <a:ln w="38100">
            <a:solidFill>
              <a:schemeClr val="tx1"/>
            </a:solidFill>
            <a:miter lim="800000"/>
            <a:headEnd/>
            <a:tailEnd/>
          </a:ln>
          <a:effectLst/>
        </p:spPr>
        <p:txBody>
          <a:bodyPr/>
          <a:lstStyle/>
          <a:p>
            <a:pPr algn="ctr">
              <a:lnSpc>
                <a:spcPct val="80000"/>
              </a:lnSpc>
              <a:spcBef>
                <a:spcPct val="10000"/>
              </a:spcBef>
              <a:defRPr/>
            </a:pPr>
            <a:r>
              <a:rPr lang="en-US" sz="3200" u="sng" dirty="0">
                <a:solidFill>
                  <a:srgbClr val="000000"/>
                </a:solidFill>
                <a:effectLst>
                  <a:outerShdw blurRad="38100" dist="38100" dir="2700000" algn="tl">
                    <a:srgbClr val="FFFFFF"/>
                  </a:outerShdw>
                </a:effectLst>
                <a:latin typeface="Rockwell"/>
                <a:ea typeface="+mn-ea"/>
                <a:cs typeface="Rockwell"/>
              </a:rPr>
              <a:t>The West</a:t>
            </a:r>
            <a:r>
              <a:rPr lang="en-US" sz="3200" dirty="0">
                <a:solidFill>
                  <a:srgbClr val="000000"/>
                </a:solidFill>
                <a:latin typeface="Rockwell"/>
                <a:ea typeface="+mn-ea"/>
                <a:cs typeface="Rockwell"/>
              </a:rPr>
              <a:t>:</a:t>
            </a:r>
          </a:p>
          <a:p>
            <a:pPr algn="ctr">
              <a:lnSpc>
                <a:spcPct val="80000"/>
              </a:lnSpc>
              <a:spcBef>
                <a:spcPct val="10000"/>
              </a:spcBef>
              <a:defRPr/>
            </a:pPr>
            <a:r>
              <a:rPr lang="en-US" sz="3200" dirty="0">
                <a:solidFill>
                  <a:srgbClr val="000000"/>
                </a:solidFill>
                <a:latin typeface="Rockwell"/>
                <a:ea typeface="+mn-ea"/>
                <a:cs typeface="Rockwell"/>
              </a:rPr>
              <a:t>Manifest Destiny continued after 1865 as </a:t>
            </a:r>
            <a:r>
              <a:rPr lang="en-US" sz="3200" dirty="0" smtClean="0">
                <a:solidFill>
                  <a:srgbClr val="000000"/>
                </a:solidFill>
                <a:latin typeface="Rockwell"/>
                <a:ea typeface="+mn-ea"/>
                <a:cs typeface="Rockwell"/>
              </a:rPr>
              <a:t>miners, homesteaders </a:t>
            </a:r>
            <a:r>
              <a:rPr lang="en-US" sz="3200" dirty="0">
                <a:solidFill>
                  <a:srgbClr val="000000"/>
                </a:solidFill>
                <a:latin typeface="Rockwell"/>
                <a:ea typeface="+mn-ea"/>
                <a:cs typeface="Rockwell"/>
              </a:rPr>
              <a:t>&amp; ranchers headed West</a:t>
            </a:r>
          </a:p>
        </p:txBody>
      </p:sp>
    </p:spTree>
    <p:extLst>
      <p:ext uri="{BB962C8B-B14F-4D97-AF65-F5344CB8AC3E}">
        <p14:creationId xmlns:p14="http://schemas.microsoft.com/office/powerpoint/2010/main" val="3834668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183301"/>
                                        </p:tgtEl>
                                        <p:attrNameLst>
                                          <p:attrName>style.visibility</p:attrName>
                                        </p:attrNameLst>
                                      </p:cBhvr>
                                      <p:to>
                                        <p:strVal val="visible"/>
                                      </p:to>
                                    </p:set>
                                    <p:anim calcmode="lin" valueType="num">
                                      <p:cBhvr>
                                        <p:cTn id="7" dur="500" fill="hold"/>
                                        <p:tgtEl>
                                          <p:spTgt spid="183301"/>
                                        </p:tgtEl>
                                        <p:attrNameLst>
                                          <p:attrName>ppt_w</p:attrName>
                                        </p:attrNameLst>
                                      </p:cBhvr>
                                      <p:tavLst>
                                        <p:tav tm="0">
                                          <p:val>
                                            <p:fltVal val="0"/>
                                          </p:val>
                                        </p:tav>
                                        <p:tav tm="100000">
                                          <p:val>
                                            <p:strVal val="#ppt_w"/>
                                          </p:val>
                                        </p:tav>
                                      </p:tavLst>
                                    </p:anim>
                                    <p:anim calcmode="lin" valueType="num">
                                      <p:cBhvr>
                                        <p:cTn id="8" dur="500" fill="hold"/>
                                        <p:tgtEl>
                                          <p:spTgt spid="183301"/>
                                        </p:tgtEl>
                                        <p:attrNameLst>
                                          <p:attrName>ppt_h</p:attrName>
                                        </p:attrNameLst>
                                      </p:cBhvr>
                                      <p:tavLst>
                                        <p:tav tm="0">
                                          <p:val>
                                            <p:fltVal val="0"/>
                                          </p:val>
                                        </p:tav>
                                        <p:tav tm="100000">
                                          <p:val>
                                            <p:strVal val="#ppt_h"/>
                                          </p:val>
                                        </p:tav>
                                      </p:tavLst>
                                    </p:anim>
                                    <p:animEffect transition="in" filter="fade">
                                      <p:cBhvr>
                                        <p:cTn id="9" dur="500"/>
                                        <p:tgtEl>
                                          <p:spTgt spid="183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685800"/>
          </a:xfrm>
          <a:solidFill>
            <a:schemeClr val="bg1"/>
          </a:solidFill>
        </p:spPr>
        <p:txBody>
          <a:bodyPr>
            <a:normAutofit fontScale="90000"/>
          </a:bodyPr>
          <a:lstStyle/>
          <a:p>
            <a:r>
              <a:rPr lang="en-US" dirty="0">
                <a:solidFill>
                  <a:schemeClr val="tx1"/>
                </a:solidFill>
                <a:latin typeface="Rockwell"/>
                <a:cs typeface="Rockwell"/>
              </a:rPr>
              <a:t>The United States by 1890</a:t>
            </a:r>
          </a:p>
        </p:txBody>
      </p:sp>
      <p:sp>
        <p:nvSpPr>
          <p:cNvPr id="8195" name="Rectangle 3"/>
          <p:cNvSpPr>
            <a:spLocks noGrp="1" noChangeArrowheads="1"/>
          </p:cNvSpPr>
          <p:nvPr>
            <p:ph type="body" idx="1"/>
          </p:nvPr>
        </p:nvSpPr>
        <p:spPr/>
        <p:txBody>
          <a:bodyPr/>
          <a:lstStyle/>
          <a:p>
            <a:endParaRPr lang="en-US">
              <a:latin typeface="Arial" charset="0"/>
            </a:endParaRPr>
          </a:p>
        </p:txBody>
      </p:sp>
      <p:pic>
        <p:nvPicPr>
          <p:cNvPr id="8196" name="Picture 5" descr="United_States_1890-07-10-189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5163"/>
            <a:ext cx="914400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0" name="AutoShape 6"/>
          <p:cNvSpPr>
            <a:spLocks noChangeArrowheads="1"/>
          </p:cNvSpPr>
          <p:nvPr/>
        </p:nvSpPr>
        <p:spPr bwMode="auto">
          <a:xfrm>
            <a:off x="4800600" y="1828800"/>
            <a:ext cx="4191000" cy="1524000"/>
          </a:xfrm>
          <a:prstGeom prst="wedgeRectCallout">
            <a:avLst>
              <a:gd name="adj1" fmla="val -4736"/>
              <a:gd name="adj2" fmla="val -10310"/>
            </a:avLst>
          </a:prstGeom>
          <a:solidFill>
            <a:srgbClr val="FFFF99"/>
          </a:solidFill>
          <a:ln w="38100">
            <a:solidFill>
              <a:schemeClr val="tx1"/>
            </a:solidFill>
            <a:miter lim="800000"/>
            <a:headEnd/>
            <a:tailEnd/>
          </a:ln>
        </p:spPr>
        <p:txBody>
          <a:bodyPr/>
          <a:lstStyle/>
          <a:p>
            <a:pPr algn="ctr">
              <a:lnSpc>
                <a:spcPct val="80000"/>
              </a:lnSpc>
            </a:pPr>
            <a:r>
              <a:rPr lang="en-US" sz="3200">
                <a:solidFill>
                  <a:srgbClr val="000000"/>
                </a:solidFill>
              </a:rPr>
              <a:t>Established new states &amp; closed the frontier by 1890</a:t>
            </a:r>
            <a:endParaRPr lang="en-US" sz="5400">
              <a:solidFill>
                <a:srgbClr val="000000"/>
              </a:solidFill>
            </a:endParaRPr>
          </a:p>
        </p:txBody>
      </p:sp>
      <p:sp>
        <p:nvSpPr>
          <p:cNvPr id="190471" name="AutoShape 7"/>
          <p:cNvSpPr>
            <a:spLocks noChangeArrowheads="1"/>
          </p:cNvSpPr>
          <p:nvPr/>
        </p:nvSpPr>
        <p:spPr bwMode="auto">
          <a:xfrm>
            <a:off x="304800" y="6019800"/>
            <a:ext cx="2057400" cy="533400"/>
          </a:xfrm>
          <a:prstGeom prst="wedgeRectCallout">
            <a:avLst>
              <a:gd name="adj1" fmla="val 71144"/>
              <a:gd name="adj2" fmla="val -475296"/>
            </a:avLst>
          </a:prstGeom>
          <a:solidFill>
            <a:srgbClr val="FFCC99"/>
          </a:solidFill>
          <a:ln w="38100">
            <a:solidFill>
              <a:schemeClr val="tx1"/>
            </a:solidFill>
            <a:miter lim="800000"/>
            <a:headEnd/>
            <a:tailEnd/>
          </a:ln>
        </p:spPr>
        <p:txBody>
          <a:bodyPr/>
          <a:lstStyle/>
          <a:p>
            <a:pPr algn="ctr">
              <a:lnSpc>
                <a:spcPct val="80000"/>
              </a:lnSpc>
            </a:pPr>
            <a:r>
              <a:rPr lang="en-US" sz="2800">
                <a:solidFill>
                  <a:srgbClr val="000000"/>
                </a:solidFill>
              </a:rPr>
              <a:t>Colorado</a:t>
            </a:r>
          </a:p>
        </p:txBody>
      </p:sp>
      <p:sp>
        <p:nvSpPr>
          <p:cNvPr id="190472" name="AutoShape 8"/>
          <p:cNvSpPr>
            <a:spLocks noChangeArrowheads="1"/>
          </p:cNvSpPr>
          <p:nvPr/>
        </p:nvSpPr>
        <p:spPr bwMode="auto">
          <a:xfrm>
            <a:off x="228600" y="152400"/>
            <a:ext cx="2514600" cy="533400"/>
          </a:xfrm>
          <a:prstGeom prst="wedgeRectCallout">
            <a:avLst>
              <a:gd name="adj1" fmla="val -13194"/>
              <a:gd name="adj2" fmla="val 140181"/>
            </a:avLst>
          </a:prstGeom>
          <a:solidFill>
            <a:srgbClr val="FFFF99"/>
          </a:solidFill>
          <a:ln w="38100">
            <a:solidFill>
              <a:schemeClr val="tx1"/>
            </a:solidFill>
            <a:miter lim="800000"/>
            <a:headEnd/>
            <a:tailEnd/>
          </a:ln>
        </p:spPr>
        <p:txBody>
          <a:bodyPr/>
          <a:lstStyle/>
          <a:p>
            <a:pPr algn="ctr">
              <a:lnSpc>
                <a:spcPct val="80000"/>
              </a:lnSpc>
            </a:pPr>
            <a:r>
              <a:rPr lang="en-US" sz="2800" dirty="0">
                <a:solidFill>
                  <a:srgbClr val="000000"/>
                </a:solidFill>
              </a:rPr>
              <a:t>Washington</a:t>
            </a:r>
          </a:p>
        </p:txBody>
      </p:sp>
      <p:sp>
        <p:nvSpPr>
          <p:cNvPr id="190473" name="AutoShape 9"/>
          <p:cNvSpPr>
            <a:spLocks noChangeArrowheads="1"/>
          </p:cNvSpPr>
          <p:nvPr/>
        </p:nvSpPr>
        <p:spPr bwMode="auto">
          <a:xfrm>
            <a:off x="4648200" y="228600"/>
            <a:ext cx="2057400" cy="533400"/>
          </a:xfrm>
          <a:prstGeom prst="wedgeRectCallout">
            <a:avLst>
              <a:gd name="adj1" fmla="val -124690"/>
              <a:gd name="adj2" fmla="val 200000"/>
            </a:avLst>
          </a:prstGeom>
          <a:solidFill>
            <a:srgbClr val="FFCC99"/>
          </a:solidFill>
          <a:ln w="38100">
            <a:solidFill>
              <a:schemeClr val="tx1"/>
            </a:solidFill>
            <a:miter lim="800000"/>
            <a:headEnd/>
            <a:tailEnd/>
          </a:ln>
        </p:spPr>
        <p:txBody>
          <a:bodyPr/>
          <a:lstStyle/>
          <a:p>
            <a:pPr algn="ctr">
              <a:lnSpc>
                <a:spcPct val="80000"/>
              </a:lnSpc>
            </a:pPr>
            <a:r>
              <a:rPr lang="en-US" sz="3200">
                <a:solidFill>
                  <a:srgbClr val="000000"/>
                </a:solidFill>
              </a:rPr>
              <a:t>Montana</a:t>
            </a:r>
          </a:p>
        </p:txBody>
      </p:sp>
      <p:sp>
        <p:nvSpPr>
          <p:cNvPr id="190474" name="AutoShape 10"/>
          <p:cNvSpPr>
            <a:spLocks noChangeArrowheads="1"/>
          </p:cNvSpPr>
          <p:nvPr/>
        </p:nvSpPr>
        <p:spPr bwMode="auto">
          <a:xfrm>
            <a:off x="6934200" y="152400"/>
            <a:ext cx="1600200" cy="914400"/>
          </a:xfrm>
          <a:prstGeom prst="wedgeRectCallout">
            <a:avLst>
              <a:gd name="adj1" fmla="val -208333"/>
              <a:gd name="adj2" fmla="val 126389"/>
            </a:avLst>
          </a:prstGeom>
          <a:solidFill>
            <a:srgbClr val="CCCCFF"/>
          </a:solidFill>
          <a:ln w="38100">
            <a:solidFill>
              <a:schemeClr val="tx1"/>
            </a:solidFill>
            <a:miter lim="800000"/>
            <a:headEnd/>
            <a:tailEnd/>
          </a:ln>
        </p:spPr>
        <p:txBody>
          <a:bodyPr/>
          <a:lstStyle/>
          <a:p>
            <a:pPr algn="ctr">
              <a:lnSpc>
                <a:spcPct val="80000"/>
              </a:lnSpc>
            </a:pPr>
            <a:r>
              <a:rPr lang="en-US" sz="2800" dirty="0">
                <a:solidFill>
                  <a:srgbClr val="000000"/>
                </a:solidFill>
              </a:rPr>
              <a:t>North Dakota</a:t>
            </a:r>
          </a:p>
        </p:txBody>
      </p:sp>
      <p:sp>
        <p:nvSpPr>
          <p:cNvPr id="190475" name="AutoShape 11"/>
          <p:cNvSpPr>
            <a:spLocks noChangeArrowheads="1"/>
          </p:cNvSpPr>
          <p:nvPr/>
        </p:nvSpPr>
        <p:spPr bwMode="auto">
          <a:xfrm>
            <a:off x="4876800" y="5943600"/>
            <a:ext cx="3048000" cy="533400"/>
          </a:xfrm>
          <a:prstGeom prst="wedgeRectCallout">
            <a:avLst>
              <a:gd name="adj1" fmla="val -63958"/>
              <a:gd name="adj2" fmla="val -674403"/>
            </a:avLst>
          </a:prstGeom>
          <a:solidFill>
            <a:srgbClr val="CCCCFF"/>
          </a:solidFill>
          <a:ln w="38100">
            <a:solidFill>
              <a:schemeClr val="tx1"/>
            </a:solidFill>
            <a:miter lim="800000"/>
            <a:headEnd/>
            <a:tailEnd/>
          </a:ln>
        </p:spPr>
        <p:txBody>
          <a:bodyPr/>
          <a:lstStyle/>
          <a:p>
            <a:pPr algn="ctr">
              <a:lnSpc>
                <a:spcPct val="80000"/>
              </a:lnSpc>
            </a:pPr>
            <a:r>
              <a:rPr lang="en-US" sz="3200">
                <a:solidFill>
                  <a:srgbClr val="000000"/>
                </a:solidFill>
              </a:rPr>
              <a:t>South Dakota</a:t>
            </a:r>
          </a:p>
        </p:txBody>
      </p:sp>
      <p:sp>
        <p:nvSpPr>
          <p:cNvPr id="190476" name="AutoShape 12"/>
          <p:cNvSpPr>
            <a:spLocks noChangeArrowheads="1"/>
          </p:cNvSpPr>
          <p:nvPr/>
        </p:nvSpPr>
        <p:spPr bwMode="auto">
          <a:xfrm>
            <a:off x="2895600" y="304800"/>
            <a:ext cx="1447800" cy="457200"/>
          </a:xfrm>
          <a:prstGeom prst="wedgeRectCallout">
            <a:avLst>
              <a:gd name="adj1" fmla="val -116556"/>
              <a:gd name="adj2" fmla="val 308681"/>
            </a:avLst>
          </a:prstGeom>
          <a:solidFill>
            <a:srgbClr val="FFCCFF"/>
          </a:solidFill>
          <a:ln w="38100">
            <a:solidFill>
              <a:schemeClr val="tx1"/>
            </a:solidFill>
            <a:miter lim="800000"/>
            <a:headEnd/>
            <a:tailEnd/>
          </a:ln>
        </p:spPr>
        <p:txBody>
          <a:bodyPr/>
          <a:lstStyle/>
          <a:p>
            <a:pPr algn="ctr">
              <a:lnSpc>
                <a:spcPct val="80000"/>
              </a:lnSpc>
            </a:pPr>
            <a:r>
              <a:rPr lang="en-US" sz="3200">
                <a:solidFill>
                  <a:srgbClr val="000000"/>
                </a:solidFill>
              </a:rPr>
              <a:t>Idaho</a:t>
            </a:r>
          </a:p>
        </p:txBody>
      </p:sp>
      <p:sp>
        <p:nvSpPr>
          <p:cNvPr id="190477" name="AutoShape 13"/>
          <p:cNvSpPr>
            <a:spLocks noChangeArrowheads="1"/>
          </p:cNvSpPr>
          <p:nvPr/>
        </p:nvSpPr>
        <p:spPr bwMode="auto">
          <a:xfrm>
            <a:off x="2514600" y="6019800"/>
            <a:ext cx="2133600" cy="533400"/>
          </a:xfrm>
          <a:prstGeom prst="wedgeRectCallout">
            <a:avLst>
              <a:gd name="adj1" fmla="val -11681"/>
              <a:gd name="adj2" fmla="val -643750"/>
            </a:avLst>
          </a:prstGeom>
          <a:solidFill>
            <a:srgbClr val="CCFFFF"/>
          </a:solidFill>
          <a:ln w="38100">
            <a:solidFill>
              <a:schemeClr val="tx1"/>
            </a:solidFill>
            <a:miter lim="800000"/>
            <a:headEnd/>
            <a:tailEnd/>
          </a:ln>
        </p:spPr>
        <p:txBody>
          <a:bodyPr/>
          <a:lstStyle/>
          <a:p>
            <a:pPr algn="ctr">
              <a:lnSpc>
                <a:spcPct val="80000"/>
              </a:lnSpc>
            </a:pPr>
            <a:r>
              <a:rPr lang="en-US" sz="2800" dirty="0">
                <a:solidFill>
                  <a:srgbClr val="000000"/>
                </a:solidFill>
              </a:rPr>
              <a:t>Wyoming</a:t>
            </a:r>
          </a:p>
        </p:txBody>
      </p:sp>
    </p:spTree>
    <p:extLst>
      <p:ext uri="{BB962C8B-B14F-4D97-AF65-F5344CB8AC3E}">
        <p14:creationId xmlns:p14="http://schemas.microsoft.com/office/powerpoint/2010/main" val="3561364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190470"/>
                                        </p:tgtEl>
                                        <p:attrNameLst>
                                          <p:attrName>style.visibility</p:attrName>
                                        </p:attrNameLst>
                                      </p:cBhvr>
                                      <p:to>
                                        <p:strVal val="visible"/>
                                      </p:to>
                                    </p:set>
                                    <p:anim calcmode="lin" valueType="num">
                                      <p:cBhvr>
                                        <p:cTn id="7" dur="500" fill="hold"/>
                                        <p:tgtEl>
                                          <p:spTgt spid="190470"/>
                                        </p:tgtEl>
                                        <p:attrNameLst>
                                          <p:attrName>ppt_w</p:attrName>
                                        </p:attrNameLst>
                                      </p:cBhvr>
                                      <p:tavLst>
                                        <p:tav tm="0">
                                          <p:val>
                                            <p:fltVal val="0"/>
                                          </p:val>
                                        </p:tav>
                                        <p:tav tm="100000">
                                          <p:val>
                                            <p:strVal val="#ppt_w"/>
                                          </p:val>
                                        </p:tav>
                                      </p:tavLst>
                                    </p:anim>
                                    <p:anim calcmode="lin" valueType="num">
                                      <p:cBhvr>
                                        <p:cTn id="8" dur="500" fill="hold"/>
                                        <p:tgtEl>
                                          <p:spTgt spid="190470"/>
                                        </p:tgtEl>
                                        <p:attrNameLst>
                                          <p:attrName>ppt_h</p:attrName>
                                        </p:attrNameLst>
                                      </p:cBhvr>
                                      <p:tavLst>
                                        <p:tav tm="0">
                                          <p:val>
                                            <p:fltVal val="0"/>
                                          </p:val>
                                        </p:tav>
                                        <p:tav tm="100000">
                                          <p:val>
                                            <p:strVal val="#ppt_h"/>
                                          </p:val>
                                        </p:tav>
                                      </p:tavLst>
                                    </p:anim>
                                    <p:animEffect transition="in" filter="fade">
                                      <p:cBhvr>
                                        <p:cTn id="9" dur="500"/>
                                        <p:tgtEl>
                                          <p:spTgt spid="1904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0471"/>
                                        </p:tgtEl>
                                        <p:attrNameLst>
                                          <p:attrName>style.visibility</p:attrName>
                                        </p:attrNameLst>
                                      </p:cBhvr>
                                      <p:to>
                                        <p:strVal val="visible"/>
                                      </p:to>
                                    </p:set>
                                    <p:anim calcmode="lin" valueType="num">
                                      <p:cBhvr>
                                        <p:cTn id="14" dur="500" fill="hold"/>
                                        <p:tgtEl>
                                          <p:spTgt spid="190471"/>
                                        </p:tgtEl>
                                        <p:attrNameLst>
                                          <p:attrName>ppt_w</p:attrName>
                                        </p:attrNameLst>
                                      </p:cBhvr>
                                      <p:tavLst>
                                        <p:tav tm="0">
                                          <p:val>
                                            <p:fltVal val="0"/>
                                          </p:val>
                                        </p:tav>
                                        <p:tav tm="100000">
                                          <p:val>
                                            <p:strVal val="#ppt_w"/>
                                          </p:val>
                                        </p:tav>
                                      </p:tavLst>
                                    </p:anim>
                                    <p:anim calcmode="lin" valueType="num">
                                      <p:cBhvr>
                                        <p:cTn id="15" dur="500" fill="hold"/>
                                        <p:tgtEl>
                                          <p:spTgt spid="190471"/>
                                        </p:tgtEl>
                                        <p:attrNameLst>
                                          <p:attrName>ppt_h</p:attrName>
                                        </p:attrNameLst>
                                      </p:cBhvr>
                                      <p:tavLst>
                                        <p:tav tm="0">
                                          <p:val>
                                            <p:fltVal val="0"/>
                                          </p:val>
                                        </p:tav>
                                        <p:tav tm="100000">
                                          <p:val>
                                            <p:strVal val="#ppt_h"/>
                                          </p:val>
                                        </p:tav>
                                      </p:tavLst>
                                    </p:anim>
                                    <p:animEffect transition="in" filter="fade">
                                      <p:cBhvr>
                                        <p:cTn id="16" dur="500"/>
                                        <p:tgtEl>
                                          <p:spTgt spid="190471"/>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90472"/>
                                        </p:tgtEl>
                                        <p:attrNameLst>
                                          <p:attrName>style.visibility</p:attrName>
                                        </p:attrNameLst>
                                      </p:cBhvr>
                                      <p:to>
                                        <p:strVal val="visible"/>
                                      </p:to>
                                    </p:set>
                                    <p:anim calcmode="lin" valueType="num">
                                      <p:cBhvr>
                                        <p:cTn id="20" dur="500" fill="hold"/>
                                        <p:tgtEl>
                                          <p:spTgt spid="190472"/>
                                        </p:tgtEl>
                                        <p:attrNameLst>
                                          <p:attrName>ppt_w</p:attrName>
                                        </p:attrNameLst>
                                      </p:cBhvr>
                                      <p:tavLst>
                                        <p:tav tm="0">
                                          <p:val>
                                            <p:fltVal val="0"/>
                                          </p:val>
                                        </p:tav>
                                        <p:tav tm="100000">
                                          <p:val>
                                            <p:strVal val="#ppt_w"/>
                                          </p:val>
                                        </p:tav>
                                      </p:tavLst>
                                    </p:anim>
                                    <p:anim calcmode="lin" valueType="num">
                                      <p:cBhvr>
                                        <p:cTn id="21" dur="500" fill="hold"/>
                                        <p:tgtEl>
                                          <p:spTgt spid="190472"/>
                                        </p:tgtEl>
                                        <p:attrNameLst>
                                          <p:attrName>ppt_h</p:attrName>
                                        </p:attrNameLst>
                                      </p:cBhvr>
                                      <p:tavLst>
                                        <p:tav tm="0">
                                          <p:val>
                                            <p:fltVal val="0"/>
                                          </p:val>
                                        </p:tav>
                                        <p:tav tm="100000">
                                          <p:val>
                                            <p:strVal val="#ppt_h"/>
                                          </p:val>
                                        </p:tav>
                                      </p:tavLst>
                                    </p:anim>
                                    <p:animEffect transition="in" filter="fade">
                                      <p:cBhvr>
                                        <p:cTn id="22" dur="500"/>
                                        <p:tgtEl>
                                          <p:spTgt spid="190472"/>
                                        </p:tgtEl>
                                      </p:cBhvr>
                                    </p:animEffect>
                                  </p:childTnLst>
                                </p:cTn>
                              </p:par>
                            </p:childTnLst>
                          </p:cTn>
                        </p:par>
                        <p:par>
                          <p:cTn id="23" fill="hold" nodeType="afterGroup">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90473"/>
                                        </p:tgtEl>
                                        <p:attrNameLst>
                                          <p:attrName>style.visibility</p:attrName>
                                        </p:attrNameLst>
                                      </p:cBhvr>
                                      <p:to>
                                        <p:strVal val="visible"/>
                                      </p:to>
                                    </p:set>
                                    <p:anim calcmode="lin" valueType="num">
                                      <p:cBhvr>
                                        <p:cTn id="26" dur="500" fill="hold"/>
                                        <p:tgtEl>
                                          <p:spTgt spid="190473"/>
                                        </p:tgtEl>
                                        <p:attrNameLst>
                                          <p:attrName>ppt_w</p:attrName>
                                        </p:attrNameLst>
                                      </p:cBhvr>
                                      <p:tavLst>
                                        <p:tav tm="0">
                                          <p:val>
                                            <p:fltVal val="0"/>
                                          </p:val>
                                        </p:tav>
                                        <p:tav tm="100000">
                                          <p:val>
                                            <p:strVal val="#ppt_w"/>
                                          </p:val>
                                        </p:tav>
                                      </p:tavLst>
                                    </p:anim>
                                    <p:anim calcmode="lin" valueType="num">
                                      <p:cBhvr>
                                        <p:cTn id="27" dur="500" fill="hold"/>
                                        <p:tgtEl>
                                          <p:spTgt spid="190473"/>
                                        </p:tgtEl>
                                        <p:attrNameLst>
                                          <p:attrName>ppt_h</p:attrName>
                                        </p:attrNameLst>
                                      </p:cBhvr>
                                      <p:tavLst>
                                        <p:tav tm="0">
                                          <p:val>
                                            <p:fltVal val="0"/>
                                          </p:val>
                                        </p:tav>
                                        <p:tav tm="100000">
                                          <p:val>
                                            <p:strVal val="#ppt_h"/>
                                          </p:val>
                                        </p:tav>
                                      </p:tavLst>
                                    </p:anim>
                                    <p:animEffect transition="in" filter="fade">
                                      <p:cBhvr>
                                        <p:cTn id="28" dur="500"/>
                                        <p:tgtEl>
                                          <p:spTgt spid="190473"/>
                                        </p:tgtEl>
                                      </p:cBhvr>
                                    </p:animEffect>
                                  </p:childTnLst>
                                </p:cTn>
                              </p:par>
                            </p:childTnLst>
                          </p:cTn>
                        </p:par>
                        <p:par>
                          <p:cTn id="29" fill="hold" nodeType="afterGroup">
                            <p:stCondLst>
                              <p:cond delay="1500"/>
                            </p:stCondLst>
                            <p:childTnLst>
                              <p:par>
                                <p:cTn id="30" presetID="53" presetClass="entr" presetSubtype="0" fill="hold" grpId="0" nodeType="afterEffect">
                                  <p:stCondLst>
                                    <p:cond delay="0"/>
                                  </p:stCondLst>
                                  <p:childTnLst>
                                    <p:set>
                                      <p:cBhvr>
                                        <p:cTn id="31" dur="1" fill="hold">
                                          <p:stCondLst>
                                            <p:cond delay="0"/>
                                          </p:stCondLst>
                                        </p:cTn>
                                        <p:tgtEl>
                                          <p:spTgt spid="190474"/>
                                        </p:tgtEl>
                                        <p:attrNameLst>
                                          <p:attrName>style.visibility</p:attrName>
                                        </p:attrNameLst>
                                      </p:cBhvr>
                                      <p:to>
                                        <p:strVal val="visible"/>
                                      </p:to>
                                    </p:set>
                                    <p:anim calcmode="lin" valueType="num">
                                      <p:cBhvr>
                                        <p:cTn id="32" dur="500" fill="hold"/>
                                        <p:tgtEl>
                                          <p:spTgt spid="190474"/>
                                        </p:tgtEl>
                                        <p:attrNameLst>
                                          <p:attrName>ppt_w</p:attrName>
                                        </p:attrNameLst>
                                      </p:cBhvr>
                                      <p:tavLst>
                                        <p:tav tm="0">
                                          <p:val>
                                            <p:fltVal val="0"/>
                                          </p:val>
                                        </p:tav>
                                        <p:tav tm="100000">
                                          <p:val>
                                            <p:strVal val="#ppt_w"/>
                                          </p:val>
                                        </p:tav>
                                      </p:tavLst>
                                    </p:anim>
                                    <p:anim calcmode="lin" valueType="num">
                                      <p:cBhvr>
                                        <p:cTn id="33" dur="500" fill="hold"/>
                                        <p:tgtEl>
                                          <p:spTgt spid="190474"/>
                                        </p:tgtEl>
                                        <p:attrNameLst>
                                          <p:attrName>ppt_h</p:attrName>
                                        </p:attrNameLst>
                                      </p:cBhvr>
                                      <p:tavLst>
                                        <p:tav tm="0">
                                          <p:val>
                                            <p:fltVal val="0"/>
                                          </p:val>
                                        </p:tav>
                                        <p:tav tm="100000">
                                          <p:val>
                                            <p:strVal val="#ppt_h"/>
                                          </p:val>
                                        </p:tav>
                                      </p:tavLst>
                                    </p:anim>
                                    <p:animEffect transition="in" filter="fade">
                                      <p:cBhvr>
                                        <p:cTn id="34" dur="500"/>
                                        <p:tgtEl>
                                          <p:spTgt spid="190474"/>
                                        </p:tgtEl>
                                      </p:cBhvr>
                                    </p:animEffect>
                                  </p:childTnLst>
                                </p:cTn>
                              </p:par>
                            </p:childTnLst>
                          </p:cTn>
                        </p:par>
                        <p:par>
                          <p:cTn id="35" fill="hold" nodeType="afterGroup">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190475"/>
                                        </p:tgtEl>
                                        <p:attrNameLst>
                                          <p:attrName>style.visibility</p:attrName>
                                        </p:attrNameLst>
                                      </p:cBhvr>
                                      <p:to>
                                        <p:strVal val="visible"/>
                                      </p:to>
                                    </p:set>
                                    <p:anim calcmode="lin" valueType="num">
                                      <p:cBhvr>
                                        <p:cTn id="38" dur="500" fill="hold"/>
                                        <p:tgtEl>
                                          <p:spTgt spid="190475"/>
                                        </p:tgtEl>
                                        <p:attrNameLst>
                                          <p:attrName>ppt_w</p:attrName>
                                        </p:attrNameLst>
                                      </p:cBhvr>
                                      <p:tavLst>
                                        <p:tav tm="0">
                                          <p:val>
                                            <p:fltVal val="0"/>
                                          </p:val>
                                        </p:tav>
                                        <p:tav tm="100000">
                                          <p:val>
                                            <p:strVal val="#ppt_w"/>
                                          </p:val>
                                        </p:tav>
                                      </p:tavLst>
                                    </p:anim>
                                    <p:anim calcmode="lin" valueType="num">
                                      <p:cBhvr>
                                        <p:cTn id="39" dur="500" fill="hold"/>
                                        <p:tgtEl>
                                          <p:spTgt spid="190475"/>
                                        </p:tgtEl>
                                        <p:attrNameLst>
                                          <p:attrName>ppt_h</p:attrName>
                                        </p:attrNameLst>
                                      </p:cBhvr>
                                      <p:tavLst>
                                        <p:tav tm="0">
                                          <p:val>
                                            <p:fltVal val="0"/>
                                          </p:val>
                                        </p:tav>
                                        <p:tav tm="100000">
                                          <p:val>
                                            <p:strVal val="#ppt_h"/>
                                          </p:val>
                                        </p:tav>
                                      </p:tavLst>
                                    </p:anim>
                                    <p:animEffect transition="in" filter="fade">
                                      <p:cBhvr>
                                        <p:cTn id="40" dur="500"/>
                                        <p:tgtEl>
                                          <p:spTgt spid="190475"/>
                                        </p:tgtEl>
                                      </p:cBhvr>
                                    </p:animEffect>
                                  </p:childTnLst>
                                </p:cTn>
                              </p:par>
                            </p:childTnLst>
                          </p:cTn>
                        </p:par>
                        <p:par>
                          <p:cTn id="41" fill="hold" nodeType="afterGroup">
                            <p:stCondLst>
                              <p:cond delay="2500"/>
                            </p:stCondLst>
                            <p:childTnLst>
                              <p:par>
                                <p:cTn id="42" presetID="53" presetClass="entr" presetSubtype="0" fill="hold" grpId="0" nodeType="afterEffect">
                                  <p:stCondLst>
                                    <p:cond delay="0"/>
                                  </p:stCondLst>
                                  <p:childTnLst>
                                    <p:set>
                                      <p:cBhvr>
                                        <p:cTn id="43" dur="1" fill="hold">
                                          <p:stCondLst>
                                            <p:cond delay="0"/>
                                          </p:stCondLst>
                                        </p:cTn>
                                        <p:tgtEl>
                                          <p:spTgt spid="190476"/>
                                        </p:tgtEl>
                                        <p:attrNameLst>
                                          <p:attrName>style.visibility</p:attrName>
                                        </p:attrNameLst>
                                      </p:cBhvr>
                                      <p:to>
                                        <p:strVal val="visible"/>
                                      </p:to>
                                    </p:set>
                                    <p:anim calcmode="lin" valueType="num">
                                      <p:cBhvr>
                                        <p:cTn id="44" dur="500" fill="hold"/>
                                        <p:tgtEl>
                                          <p:spTgt spid="190476"/>
                                        </p:tgtEl>
                                        <p:attrNameLst>
                                          <p:attrName>ppt_w</p:attrName>
                                        </p:attrNameLst>
                                      </p:cBhvr>
                                      <p:tavLst>
                                        <p:tav tm="0">
                                          <p:val>
                                            <p:fltVal val="0"/>
                                          </p:val>
                                        </p:tav>
                                        <p:tav tm="100000">
                                          <p:val>
                                            <p:strVal val="#ppt_w"/>
                                          </p:val>
                                        </p:tav>
                                      </p:tavLst>
                                    </p:anim>
                                    <p:anim calcmode="lin" valueType="num">
                                      <p:cBhvr>
                                        <p:cTn id="45" dur="500" fill="hold"/>
                                        <p:tgtEl>
                                          <p:spTgt spid="190476"/>
                                        </p:tgtEl>
                                        <p:attrNameLst>
                                          <p:attrName>ppt_h</p:attrName>
                                        </p:attrNameLst>
                                      </p:cBhvr>
                                      <p:tavLst>
                                        <p:tav tm="0">
                                          <p:val>
                                            <p:fltVal val="0"/>
                                          </p:val>
                                        </p:tav>
                                        <p:tav tm="100000">
                                          <p:val>
                                            <p:strVal val="#ppt_h"/>
                                          </p:val>
                                        </p:tav>
                                      </p:tavLst>
                                    </p:anim>
                                    <p:animEffect transition="in" filter="fade">
                                      <p:cBhvr>
                                        <p:cTn id="46" dur="500"/>
                                        <p:tgtEl>
                                          <p:spTgt spid="190476"/>
                                        </p:tgtEl>
                                      </p:cBhvr>
                                    </p:animEffect>
                                  </p:childTnLst>
                                </p:cTn>
                              </p:par>
                            </p:childTnLst>
                          </p:cTn>
                        </p:par>
                        <p:par>
                          <p:cTn id="47" fill="hold" nodeType="afterGroup">
                            <p:stCondLst>
                              <p:cond delay="3000"/>
                            </p:stCondLst>
                            <p:childTnLst>
                              <p:par>
                                <p:cTn id="48" presetID="53" presetClass="entr" presetSubtype="0" fill="hold" grpId="0" nodeType="afterEffect">
                                  <p:stCondLst>
                                    <p:cond delay="0"/>
                                  </p:stCondLst>
                                  <p:childTnLst>
                                    <p:set>
                                      <p:cBhvr>
                                        <p:cTn id="49" dur="1" fill="hold">
                                          <p:stCondLst>
                                            <p:cond delay="0"/>
                                          </p:stCondLst>
                                        </p:cTn>
                                        <p:tgtEl>
                                          <p:spTgt spid="190477"/>
                                        </p:tgtEl>
                                        <p:attrNameLst>
                                          <p:attrName>style.visibility</p:attrName>
                                        </p:attrNameLst>
                                      </p:cBhvr>
                                      <p:to>
                                        <p:strVal val="visible"/>
                                      </p:to>
                                    </p:set>
                                    <p:anim calcmode="lin" valueType="num">
                                      <p:cBhvr>
                                        <p:cTn id="50" dur="500" fill="hold"/>
                                        <p:tgtEl>
                                          <p:spTgt spid="190477"/>
                                        </p:tgtEl>
                                        <p:attrNameLst>
                                          <p:attrName>ppt_w</p:attrName>
                                        </p:attrNameLst>
                                      </p:cBhvr>
                                      <p:tavLst>
                                        <p:tav tm="0">
                                          <p:val>
                                            <p:fltVal val="0"/>
                                          </p:val>
                                        </p:tav>
                                        <p:tav tm="100000">
                                          <p:val>
                                            <p:strVal val="#ppt_w"/>
                                          </p:val>
                                        </p:tav>
                                      </p:tavLst>
                                    </p:anim>
                                    <p:anim calcmode="lin" valueType="num">
                                      <p:cBhvr>
                                        <p:cTn id="51" dur="500" fill="hold"/>
                                        <p:tgtEl>
                                          <p:spTgt spid="190477"/>
                                        </p:tgtEl>
                                        <p:attrNameLst>
                                          <p:attrName>ppt_h</p:attrName>
                                        </p:attrNameLst>
                                      </p:cBhvr>
                                      <p:tavLst>
                                        <p:tav tm="0">
                                          <p:val>
                                            <p:fltVal val="0"/>
                                          </p:val>
                                        </p:tav>
                                        <p:tav tm="100000">
                                          <p:val>
                                            <p:strVal val="#ppt_h"/>
                                          </p:val>
                                        </p:tav>
                                      </p:tavLst>
                                    </p:anim>
                                    <p:animEffect transition="in" filter="fade">
                                      <p:cBhvr>
                                        <p:cTn id="52" dur="500"/>
                                        <p:tgtEl>
                                          <p:spTgt spid="190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1" grpId="0" animBg="1"/>
      <p:bldP spid="190472" grpId="0" animBg="1"/>
      <p:bldP spid="190473" grpId="0" animBg="1"/>
      <p:bldP spid="190474" grpId="0" animBg="1"/>
      <p:bldP spid="190475" grpId="0" animBg="1"/>
      <p:bldP spid="190476" grpId="0" animBg="1"/>
      <p:bldP spid="1904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latin typeface="Times New Roman" charset="0"/>
            </a:endParaRPr>
          </a:p>
        </p:txBody>
      </p:sp>
      <p:sp>
        <p:nvSpPr>
          <p:cNvPr id="9219" name="Rectangle 3"/>
          <p:cNvSpPr>
            <a:spLocks noGrp="1" noChangeArrowheads="1"/>
          </p:cNvSpPr>
          <p:nvPr>
            <p:ph type="body" idx="1"/>
          </p:nvPr>
        </p:nvSpPr>
        <p:spPr/>
        <p:txBody>
          <a:bodyPr/>
          <a:lstStyle/>
          <a:p>
            <a:endParaRPr lang="en-US">
              <a:latin typeface="Arial" charset="0"/>
            </a:endParaRPr>
          </a:p>
        </p:txBody>
      </p:sp>
      <p:pic>
        <p:nvPicPr>
          <p:cNvPr id="9220" name="Picture 4" descr="DIVI7233367"/>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AutoShape 6"/>
          <p:cNvSpPr>
            <a:spLocks noChangeArrowheads="1"/>
          </p:cNvSpPr>
          <p:nvPr/>
        </p:nvSpPr>
        <p:spPr bwMode="auto">
          <a:xfrm>
            <a:off x="228600" y="3581400"/>
            <a:ext cx="3352800" cy="1264138"/>
          </a:xfrm>
          <a:prstGeom prst="wedgeRectCallout">
            <a:avLst>
              <a:gd name="adj1" fmla="val 46782"/>
              <a:gd name="adj2" fmla="val -151208"/>
            </a:avLst>
          </a:prstGeom>
          <a:solidFill>
            <a:srgbClr val="FFCCFF"/>
          </a:solidFill>
          <a:ln w="38100">
            <a:solidFill>
              <a:schemeClr val="tx1"/>
            </a:solidFill>
            <a:miter lim="800000"/>
            <a:headEnd/>
            <a:tailEnd/>
          </a:ln>
        </p:spPr>
        <p:txBody>
          <a:bodyPr/>
          <a:lstStyle/>
          <a:p>
            <a:pPr algn="ctr">
              <a:lnSpc>
                <a:spcPct val="80000"/>
              </a:lnSpc>
            </a:pPr>
            <a:r>
              <a:rPr kumimoji="1" lang="en-US" sz="2800" dirty="0">
                <a:solidFill>
                  <a:srgbClr val="000000"/>
                </a:solidFill>
              </a:rPr>
              <a:t>Western raw materials fueled eastern factories</a:t>
            </a:r>
          </a:p>
        </p:txBody>
      </p:sp>
      <p:sp>
        <p:nvSpPr>
          <p:cNvPr id="184328" name="AutoShape 8"/>
          <p:cNvSpPr>
            <a:spLocks noChangeArrowheads="1"/>
          </p:cNvSpPr>
          <p:nvPr/>
        </p:nvSpPr>
        <p:spPr bwMode="auto">
          <a:xfrm>
            <a:off x="228600" y="228600"/>
            <a:ext cx="2438400" cy="2362200"/>
          </a:xfrm>
          <a:prstGeom prst="wedgeRectCallout">
            <a:avLst>
              <a:gd name="adj1" fmla="val 119468"/>
              <a:gd name="adj2" fmla="val 40792"/>
            </a:avLst>
          </a:prstGeom>
          <a:solidFill>
            <a:srgbClr val="CCCCFF"/>
          </a:solidFill>
          <a:ln w="38100">
            <a:solidFill>
              <a:schemeClr val="tx1"/>
            </a:solidFill>
            <a:miter lim="800000"/>
            <a:headEnd/>
            <a:tailEnd/>
          </a:ln>
        </p:spPr>
        <p:txBody>
          <a:bodyPr/>
          <a:lstStyle/>
          <a:p>
            <a:pPr algn="ctr">
              <a:lnSpc>
                <a:spcPct val="80000"/>
              </a:lnSpc>
            </a:pPr>
            <a:r>
              <a:rPr lang="en-US" sz="3200" dirty="0">
                <a:solidFill>
                  <a:srgbClr val="000000"/>
                </a:solidFill>
              </a:rPr>
              <a:t>..but this came at the expense of Native Americans</a:t>
            </a:r>
          </a:p>
        </p:txBody>
      </p:sp>
      <p:pic>
        <p:nvPicPr>
          <p:cNvPr id="9" name="Picture 8" descr="20353"/>
          <p:cNvPicPr>
            <a:picLocks noChangeAspect="1" noChangeArrowheads="1"/>
          </p:cNvPicPr>
          <p:nvPr/>
        </p:nvPicPr>
        <p:blipFill>
          <a:blip r:embed="rId4">
            <a:extLst>
              <a:ext uri="{28A0092B-C50C-407E-A947-70E740481C1C}">
                <a14:useLocalDpi xmlns:a14="http://schemas.microsoft.com/office/drawing/2010/main" val="0"/>
              </a:ext>
            </a:extLst>
          </a:blip>
          <a:srcRect b="7950"/>
          <a:stretch>
            <a:fillRect/>
          </a:stretch>
        </p:blipFill>
        <p:spPr bwMode="auto">
          <a:xfrm>
            <a:off x="0" y="0"/>
            <a:ext cx="9144000" cy="68564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1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anim calcmode="lin" valueType="num">
                                      <p:cBhvr>
                                        <p:cTn id="7" dur="500" fill="hold"/>
                                        <p:tgtEl>
                                          <p:spTgt spid="184326"/>
                                        </p:tgtEl>
                                        <p:attrNameLst>
                                          <p:attrName>ppt_w</p:attrName>
                                        </p:attrNameLst>
                                      </p:cBhvr>
                                      <p:tavLst>
                                        <p:tav tm="0">
                                          <p:val>
                                            <p:fltVal val="0"/>
                                          </p:val>
                                        </p:tav>
                                        <p:tav tm="100000">
                                          <p:val>
                                            <p:strVal val="#ppt_w"/>
                                          </p:val>
                                        </p:tav>
                                      </p:tavLst>
                                    </p:anim>
                                    <p:anim calcmode="lin" valueType="num">
                                      <p:cBhvr>
                                        <p:cTn id="8" dur="500" fill="hold"/>
                                        <p:tgtEl>
                                          <p:spTgt spid="184326"/>
                                        </p:tgtEl>
                                        <p:attrNameLst>
                                          <p:attrName>ppt_h</p:attrName>
                                        </p:attrNameLst>
                                      </p:cBhvr>
                                      <p:tavLst>
                                        <p:tav tm="0">
                                          <p:val>
                                            <p:fltVal val="0"/>
                                          </p:val>
                                        </p:tav>
                                        <p:tav tm="100000">
                                          <p:val>
                                            <p:strVal val="#ppt_h"/>
                                          </p:val>
                                        </p:tav>
                                      </p:tavLst>
                                    </p:anim>
                                    <p:animEffect transition="in" filter="fade">
                                      <p:cBhvr>
                                        <p:cTn id="9" dur="500"/>
                                        <p:tgtEl>
                                          <p:spTgt spid="1843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4328"/>
                                        </p:tgtEl>
                                        <p:attrNameLst>
                                          <p:attrName>style.visibility</p:attrName>
                                        </p:attrNameLst>
                                      </p:cBhvr>
                                      <p:to>
                                        <p:strVal val="visible"/>
                                      </p:to>
                                    </p:set>
                                    <p:anim calcmode="lin" valueType="num">
                                      <p:cBhvr>
                                        <p:cTn id="14" dur="500" fill="hold"/>
                                        <p:tgtEl>
                                          <p:spTgt spid="184328"/>
                                        </p:tgtEl>
                                        <p:attrNameLst>
                                          <p:attrName>ppt_w</p:attrName>
                                        </p:attrNameLst>
                                      </p:cBhvr>
                                      <p:tavLst>
                                        <p:tav tm="0">
                                          <p:val>
                                            <p:fltVal val="0"/>
                                          </p:val>
                                        </p:tav>
                                        <p:tav tm="100000">
                                          <p:val>
                                            <p:strVal val="#ppt_w"/>
                                          </p:val>
                                        </p:tav>
                                      </p:tavLst>
                                    </p:anim>
                                    <p:anim calcmode="lin" valueType="num">
                                      <p:cBhvr>
                                        <p:cTn id="15" dur="500" fill="hold"/>
                                        <p:tgtEl>
                                          <p:spTgt spid="184328"/>
                                        </p:tgtEl>
                                        <p:attrNameLst>
                                          <p:attrName>ppt_h</p:attrName>
                                        </p:attrNameLst>
                                      </p:cBhvr>
                                      <p:tavLst>
                                        <p:tav tm="0">
                                          <p:val>
                                            <p:fltVal val="0"/>
                                          </p:val>
                                        </p:tav>
                                        <p:tav tm="100000">
                                          <p:val>
                                            <p:strVal val="#ppt_h"/>
                                          </p:val>
                                        </p:tav>
                                      </p:tavLst>
                                    </p:anim>
                                    <p:animEffect transition="in" filter="fade">
                                      <p:cBhvr>
                                        <p:cTn id="16" dur="500"/>
                                        <p:tgtEl>
                                          <p:spTgt spid="1843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animBg="1"/>
      <p:bldP spid="1843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1235</TotalTime>
  <Words>2015</Words>
  <Application>Microsoft Macintosh PowerPoint</Application>
  <PresentationFormat>On-screen Show (4:3)</PresentationFormat>
  <Paragraphs>245</Paragraphs>
  <Slides>39</Slides>
  <Notes>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Theme</vt:lpstr>
      <vt:lpstr>Do Now</vt:lpstr>
      <vt:lpstr>5. The West, the South and the Closing Frontier</vt:lpstr>
      <vt:lpstr>AP PROMPT</vt:lpstr>
      <vt:lpstr>Outline</vt:lpstr>
      <vt:lpstr>America After the Civil War: 1870-1900</vt:lpstr>
      <vt:lpstr>America in the Gilded Age: 1870-1900</vt:lpstr>
      <vt:lpstr>America in the Gilded Age: 1870-1900</vt:lpstr>
      <vt:lpstr>The United States by 1890</vt:lpstr>
      <vt:lpstr>PowerPoint Presentation</vt:lpstr>
      <vt:lpstr>How do we create a national market?</vt:lpstr>
      <vt:lpstr>How Are Marketplaces Created?</vt:lpstr>
      <vt:lpstr>Transcontinental Railroad</vt:lpstr>
      <vt:lpstr>PowerPoint Presentation</vt:lpstr>
      <vt:lpstr>Homestead Act of 1862</vt:lpstr>
      <vt:lpstr>The Homesteader</vt:lpstr>
      <vt:lpstr>Settling the West: Cattle Frontier and Mining Frontier</vt:lpstr>
      <vt:lpstr>The Mining Bonanza</vt:lpstr>
      <vt:lpstr>The Farm Becomes a Factory</vt:lpstr>
      <vt:lpstr>The Farm Becomes a Factory</vt:lpstr>
      <vt:lpstr>Rising costs</vt:lpstr>
      <vt:lpstr>Changes in Agriculture </vt:lpstr>
      <vt:lpstr>Thesis Check</vt:lpstr>
      <vt:lpstr>Indian Wars</vt:lpstr>
      <vt:lpstr>Americanization of Natives</vt:lpstr>
      <vt:lpstr>Dawes Severalty Act, 1887</vt:lpstr>
      <vt:lpstr>Federal Assimilation Policy</vt:lpstr>
      <vt:lpstr>Carlisle Indian School</vt:lpstr>
      <vt:lpstr>PowerPoint Presentation</vt:lpstr>
      <vt:lpstr>Near-Extinction of Buffalo</vt:lpstr>
      <vt:lpstr>Ecological Impact</vt:lpstr>
      <vt:lpstr>The Fading Frontier </vt:lpstr>
      <vt:lpstr>Frederick Jackson Turner’s Frontier Thesis (1893)</vt:lpstr>
      <vt:lpstr>Conclusions: The End of the Frontier </vt:lpstr>
      <vt:lpstr>The New South: Economic Progress</vt:lpstr>
      <vt:lpstr>The New South: Continued Poverty</vt:lpstr>
      <vt:lpstr>The New South: Agriculture</vt:lpstr>
      <vt:lpstr>The New South: Segregation</vt:lpstr>
      <vt:lpstr>The New South: Loss of Civil Rights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10</cp:revision>
  <dcterms:created xsi:type="dcterms:W3CDTF">2019-12-18T18:43:13Z</dcterms:created>
  <dcterms:modified xsi:type="dcterms:W3CDTF">2020-01-10T21:37:10Z</dcterms:modified>
</cp:coreProperties>
</file>