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91" r:id="rId4"/>
    <p:sldMasterId id="2147483706" r:id="rId5"/>
    <p:sldMasterId id="2147483721" r:id="rId6"/>
    <p:sldMasterId id="2147483736" r:id="rId7"/>
  </p:sldMasterIdLst>
  <p:notesMasterIdLst>
    <p:notesMasterId r:id="rId51"/>
  </p:notesMasterIdLst>
  <p:sldIdLst>
    <p:sldId id="303" r:id="rId8"/>
    <p:sldId id="256" r:id="rId9"/>
    <p:sldId id="271" r:id="rId10"/>
    <p:sldId id="272" r:id="rId11"/>
    <p:sldId id="273" r:id="rId12"/>
    <p:sldId id="274" r:id="rId13"/>
    <p:sldId id="259" r:id="rId14"/>
    <p:sldId id="275" r:id="rId15"/>
    <p:sldId id="257" r:id="rId16"/>
    <p:sldId id="276" r:id="rId17"/>
    <p:sldId id="258" r:id="rId18"/>
    <p:sldId id="260" r:id="rId19"/>
    <p:sldId id="261" r:id="rId20"/>
    <p:sldId id="262" r:id="rId21"/>
    <p:sldId id="277" r:id="rId22"/>
    <p:sldId id="279" r:id="rId23"/>
    <p:sldId id="278" r:id="rId24"/>
    <p:sldId id="264" r:id="rId25"/>
    <p:sldId id="302" r:id="rId26"/>
    <p:sldId id="282" r:id="rId27"/>
    <p:sldId id="266" r:id="rId28"/>
    <p:sldId id="267" r:id="rId29"/>
    <p:sldId id="286" r:id="rId30"/>
    <p:sldId id="287" r:id="rId31"/>
    <p:sldId id="288" r:id="rId32"/>
    <p:sldId id="289" r:id="rId33"/>
    <p:sldId id="299" r:id="rId34"/>
    <p:sldId id="300" r:id="rId35"/>
    <p:sldId id="301" r:id="rId36"/>
    <p:sldId id="283" r:id="rId37"/>
    <p:sldId id="265" r:id="rId38"/>
    <p:sldId id="268" r:id="rId39"/>
    <p:sldId id="285" r:id="rId40"/>
    <p:sldId id="284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3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93203-BC4D-5F43-918B-E259C16B98D1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E29DF-2073-BF4A-A987-22D61F3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F85CE-DB04-FE4A-BCBC-5ACC40F3B81A}" type="slidenum">
              <a:rPr lang="en-US">
                <a:solidFill>
                  <a:srgbClr val="0000FF"/>
                </a:solidFill>
              </a:rPr>
              <a:pPr/>
              <a:t>3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 Chi Minh had been fighting for Vietnamese independence since World War I.</a:t>
            </a:r>
          </a:p>
          <a:p>
            <a:endParaRPr lang="en-US"/>
          </a:p>
          <a:p>
            <a:r>
              <a:rPr lang="en-US"/>
              <a:t>The U.S. gave France aid to win its support in American anticommunist efforts in Western Europe.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‘There’s light at the end of the tunnel</a:t>
            </a:r>
            <a:r>
              <a:rPr lang="mr-IN" dirty="0" smtClean="0">
                <a:latin typeface="Times New Roman" charset="0"/>
              </a:rPr>
              <a:t>…</a:t>
            </a:r>
            <a:r>
              <a:rPr lang="en-US" dirty="0" smtClean="0">
                <a:latin typeface="Times New Roman" charset="0"/>
              </a:rPr>
              <a:t>’ General Westmoreland</a:t>
            </a:r>
            <a:endParaRPr lang="en-US" dirty="0">
              <a:latin typeface="Times New Roman" charset="0"/>
            </a:endParaRPr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099F4-3B96-B943-B8CD-00C3EE2F20F9}" type="slidenum">
              <a:rPr lang="en-US"/>
              <a:pPr/>
              <a:t>35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Nixon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secret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plan never materializes.</a:t>
            </a:r>
          </a:p>
          <a:p>
            <a:r>
              <a:rPr lang="en-US"/>
              <a:t>He involved us more.</a:t>
            </a:r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Peace with Honor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 We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ll win befoe we withdraw.</a:t>
            </a:r>
          </a:p>
          <a:p>
            <a:r>
              <a:rPr lang="en-US"/>
              <a:t>Expansion:Cambodia invaded in 1970: Ho Chi Minh Trail</a:t>
            </a:r>
          </a:p>
          <a:p>
            <a:r>
              <a:rPr lang="en-US"/>
              <a:t> Laos invaded in 1971: Ho Chi Minh Trail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75D78-ADBC-1A43-B85B-4E28841AB22F}" type="slidenum">
              <a:rPr lang="en-US"/>
              <a:pPr/>
              <a:t>36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Nixon resigns over the Watergate Scandal in 1974.</a:t>
            </a:r>
          </a:p>
          <a:p>
            <a:endParaRPr lang="en-US"/>
          </a:p>
          <a:p>
            <a:r>
              <a:rPr lang="en-US"/>
              <a:t>Ford takes the helm.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D8CA5-9919-6F47-A6FD-765DC63D1794}" type="slidenum">
              <a:rPr lang="en-US"/>
              <a:pPr/>
              <a:t>37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Nixon resigns over the Watergate Scandal in 1974.</a:t>
            </a:r>
          </a:p>
          <a:p>
            <a:endParaRPr lang="en-US"/>
          </a:p>
          <a:p>
            <a:r>
              <a:rPr lang="en-US"/>
              <a:t>Ford takes the helm.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2C39A-3893-EB4C-AC70-1093F1B067C5}" type="slidenum">
              <a:rPr lang="en-US"/>
              <a:pPr/>
              <a:t>38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U.S.-loyal South Vietnamese attempt to flee for fear of execution by the North.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0E69C-8FFD-5D49-8A4C-DEA807EB00A9}" type="slidenum">
              <a:rPr lang="en-US"/>
              <a:pPr/>
              <a:t>40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Diversion of capital to the war indirectly caused economic recession: 11% inflation and 12% unemployment!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ACA42-3126-114A-A7EB-CAC999A50CD5}" type="slidenum">
              <a:rPr lang="en-US"/>
              <a:pPr/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 Chi Minh had been fighting for Vietnamese independence since World War I.</a:t>
            </a:r>
          </a:p>
          <a:p>
            <a:endParaRPr lang="en-US"/>
          </a:p>
          <a:p>
            <a:r>
              <a:rPr lang="en-US"/>
              <a:t>The U.S. gave France aid to win its support in American anticommunist efforts in Western Europe.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2AB4-DE3D-3A4C-8725-679FEB077077}" type="slidenum">
              <a:rPr lang="en-US"/>
              <a:pPr/>
              <a:t>41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War Powers Act</a:t>
            </a:r>
            <a:r>
              <a:rPr lang="en-US"/>
              <a:t>., 1973, passed over Nixon's veto, requires the President to</a:t>
            </a:r>
          </a:p>
          <a:p>
            <a:r>
              <a:rPr lang="en-US"/>
              <a:t>notify Congress within 48 hours of his use of military force in a foreign country or enlarging an ongoing conflict.  </a:t>
            </a:r>
          </a:p>
          <a:p>
            <a:r>
              <a:rPr lang="en-US"/>
              <a:t>The President must secure Congressional approval if he intends to keep these troops overseas for more than 60 days.  If he doesn't, he must withdraw the forces.</a:t>
            </a:r>
          </a:p>
          <a:p>
            <a:r>
              <a:rPr lang="en-US"/>
              <a:t>Congress can pass a joint resolution to withdraw the troops before the 60 day deadline.  (Each President since has denied its validity, though the issue has never been tested.)</a:t>
            </a:r>
          </a:p>
          <a:p>
            <a:endParaRPr lang="en-US"/>
          </a:p>
          <a:p>
            <a:r>
              <a:rPr lang="en-US"/>
              <a:t>No welcome home (shamed and ashamed), high unemployment, alcohol &amp; drug abuse; poor care of disabled vets: underfunded vets hospitals, Post-Traumatic Stress Disorder; Agent Orange health problems, birth defects in vets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children.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82412-59A2-754C-87FA-F75D086A6774}" type="slidenum">
              <a:rPr lang="en-US"/>
              <a:pPr/>
              <a:t>43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F9DBE-BA1C-7245-A96F-B1315AC38BD7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Realizing he would Diem backs out of elections.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FFF1B-F65C-C24B-8E69-A5AA9251EBC3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Realizing he would lose, Diem backed out of elections.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C12F9-A841-A84D-A4AB-26200102B37E}" type="slidenum">
              <a:rPr lang="en-US"/>
              <a:pPr/>
              <a:t>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Realizing he would Diem backs out of elections.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54604-3053-6740-8B25-7C36FE7C1738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Kennedy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advisors were clearly fighting a covert war by 1963.  </a:t>
            </a:r>
          </a:p>
          <a:p>
            <a:endParaRPr lang="en-US"/>
          </a:p>
          <a:p>
            <a:r>
              <a:rPr lang="en-US"/>
              <a:t>MacNamara has suggested that he believes Kennedy would have pulled the U.S. out, but evidence in inconclusive.</a:t>
            </a:r>
          </a:p>
          <a:p>
            <a:endParaRPr lang="en-US"/>
          </a:p>
          <a:p>
            <a:r>
              <a:rPr lang="en-US"/>
              <a:t>JFK realizes Diem is a liability; offers quiet support to a Vietnamese military coup 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etat.</a:t>
            </a:r>
          </a:p>
          <a:p>
            <a:pPr lvl="1"/>
            <a:endParaRPr lang="en-US"/>
          </a:p>
          <a:p>
            <a:pPr lvl="1"/>
            <a:r>
              <a:rPr lang="en-US"/>
              <a:t>The coup results in the brutal murders of Diem and his brother</a:t>
            </a:r>
          </a:p>
          <a:p>
            <a:endParaRPr lang="en-US"/>
          </a:p>
          <a:p>
            <a:pPr lvl="1"/>
            <a:r>
              <a:rPr lang="en-US"/>
              <a:t>The Vietnamese generals overthrow one another. A relatively stable, but tyrannical government emerges. It is little better than Diem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74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4AA0-ADD7-9040-8D04-1EE2283AD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40 h 720"/>
                  <a:gd name="T4" fmla="*/ 389 w 1000"/>
                  <a:gd name="T5" fmla="*/ 45840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2 h 272"/>
                  <a:gd name="T4" fmla="*/ 240 w 624"/>
                  <a:gd name="T5" fmla="*/ 425 h 272"/>
                  <a:gd name="T6" fmla="*/ 624 w 624"/>
                  <a:gd name="T7" fmla="*/ 4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0 h 362"/>
                  <a:gd name="T4" fmla="*/ 248 w 632"/>
                  <a:gd name="T5" fmla="*/ 240 h 362"/>
                  <a:gd name="T6" fmla="*/ 632 w 632"/>
                  <a:gd name="T7" fmla="*/ 240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25 h 385"/>
                <a:gd name="T2" fmla="*/ 5762 w 5762"/>
                <a:gd name="T3" fmla="*/ 21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368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6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8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7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23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0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928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888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1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1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09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BC24AA0-ADD7-9040-8D04-1EE2283AD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3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3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6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0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9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2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7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3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8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4AA0-ADD7-9040-8D04-1EE2283ADF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5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50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9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7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3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4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8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3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7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8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2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19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2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4AA0-ADD7-9040-8D04-1EE2283ADF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6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6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2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7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8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6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7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9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3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3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4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7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4AA0-ADD7-9040-8D04-1EE2283ADF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8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2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30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8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2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4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6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2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2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5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2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4AA0-ADD7-9040-8D04-1EE2283ADF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2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</p:grpSp>
      <p:sp>
        <p:nvSpPr>
          <p:cNvPr id="12290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0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832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25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3727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12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0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93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9005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9079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49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41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1393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605C-529E-564C-B236-1F5AD7641DB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F97A-F3AD-0748-A68E-841CA14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40 h 720"/>
                  <a:gd name="T4" fmla="*/ 389 w 1000"/>
                  <a:gd name="T5" fmla="*/ 45840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2 h 272"/>
                  <a:gd name="T4" fmla="*/ 240 w 624"/>
                  <a:gd name="T5" fmla="*/ 425 h 272"/>
                  <a:gd name="T6" fmla="*/ 624 w 624"/>
                  <a:gd name="T7" fmla="*/ 4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0 h 362"/>
                  <a:gd name="T4" fmla="*/ 248 w 632"/>
                  <a:gd name="T5" fmla="*/ 240 h 362"/>
                  <a:gd name="T6" fmla="*/ 632 w 632"/>
                  <a:gd name="T7" fmla="*/ 240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25 h 385"/>
                <a:gd name="T2" fmla="*/ 3239 w 5762"/>
                <a:gd name="T3" fmla="*/ 215 h 385"/>
                <a:gd name="T4" fmla="*/ 3239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3238 w 5761"/>
                <a:gd name="T3" fmla="*/ 0 h 189"/>
                <a:gd name="T4" fmla="*/ 323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2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9" r:id="rId13"/>
    <p:sldLayoutId id="21474836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8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71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6F29-DE04-2A4E-868B-2DA17891A2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489E-9F44-C546-9869-848AF9803A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33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21860" name="Freeform 4"/>
              <p:cNvSpPr>
                <a:spLocks/>
              </p:cNvSpPr>
              <p:nvPr/>
            </p:nvSpPr>
            <p:spPr bwMode="ltGray">
              <a:xfrm rot="-5400000">
                <a:off x="2556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1" name="Freeform 5"/>
              <p:cNvSpPr>
                <a:spLocks/>
              </p:cNvSpPr>
              <p:nvPr/>
            </p:nvSpPr>
            <p:spPr bwMode="ltGray">
              <a:xfrm rot="-5400000">
                <a:off x="1321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2" name="Freeform 6"/>
              <p:cNvSpPr>
                <a:spLocks/>
              </p:cNvSpPr>
              <p:nvPr/>
            </p:nvSpPr>
            <p:spPr bwMode="ltGray">
              <a:xfrm rot="-5400000">
                <a:off x="979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3" name="Freeform 7"/>
              <p:cNvSpPr>
                <a:spLocks/>
              </p:cNvSpPr>
              <p:nvPr/>
            </p:nvSpPr>
            <p:spPr bwMode="ltGray">
              <a:xfrm rot="-5400000">
                <a:off x="-60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4" name="Freeform 8"/>
              <p:cNvSpPr>
                <a:spLocks/>
              </p:cNvSpPr>
              <p:nvPr/>
            </p:nvSpPr>
            <p:spPr bwMode="ltGray">
              <a:xfrm rot="-5400000">
                <a:off x="662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5" name="Freeform 9"/>
              <p:cNvSpPr>
                <a:spLocks/>
              </p:cNvSpPr>
              <p:nvPr/>
            </p:nvSpPr>
            <p:spPr bwMode="ltGray">
              <a:xfrm rot="-5400000">
                <a:off x="441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6" name="Freeform 10"/>
              <p:cNvSpPr>
                <a:spLocks/>
              </p:cNvSpPr>
              <p:nvPr/>
            </p:nvSpPr>
            <p:spPr bwMode="ltGray">
              <a:xfrm rot="-5400000">
                <a:off x="154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7" name="Freeform 11"/>
              <p:cNvSpPr>
                <a:spLocks/>
              </p:cNvSpPr>
              <p:nvPr/>
            </p:nvSpPr>
            <p:spPr bwMode="ltGray">
              <a:xfrm rot="-5400000">
                <a:off x="3208" y="1663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8" name="Freeform 12"/>
              <p:cNvSpPr>
                <a:spLocks/>
              </p:cNvSpPr>
              <p:nvPr/>
            </p:nvSpPr>
            <p:spPr bwMode="ltGray">
              <a:xfrm rot="-5400000">
                <a:off x="2870" y="1663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69" name="Freeform 13"/>
              <p:cNvSpPr>
                <a:spLocks/>
              </p:cNvSpPr>
              <p:nvPr/>
            </p:nvSpPr>
            <p:spPr bwMode="ltGray">
              <a:xfrm rot="-5400000">
                <a:off x="1828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0" name="Freeform 14"/>
              <p:cNvSpPr>
                <a:spLocks/>
              </p:cNvSpPr>
              <p:nvPr/>
            </p:nvSpPr>
            <p:spPr bwMode="ltGray">
              <a:xfrm rot="-5400000">
                <a:off x="2550" y="1727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1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2" name="Freeform 16"/>
              <p:cNvSpPr>
                <a:spLocks/>
              </p:cNvSpPr>
              <p:nvPr/>
            </p:nvSpPr>
            <p:spPr bwMode="ltGray">
              <a:xfrm rot="-5400000">
                <a:off x="2041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3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4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5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6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7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sp>
            <p:nvSpPr>
              <p:cNvPr id="121878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</p:grpSp>
        <p:sp>
          <p:nvSpPr>
            <p:cNvPr id="12187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2188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32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time.com/time/magazine/0,9263,7601550404,00.html" TargetMode="Externa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2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audio" Target="../media/audio2.bin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audio" Target="../media/audio1.bin"/><Relationship Id="rId3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/art?id=28909&amp;type=A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 Down, Shut Up, and Listen to 2 Songs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0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517525"/>
            <a:ext cx="6400800" cy="131127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U.S. Military Involvement Begins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2209800"/>
            <a:ext cx="7391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>
              <a:lnSpc>
                <a:spcPct val="9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Kennedy elected 1960</a:t>
            </a:r>
          </a:p>
          <a:p>
            <a:pPr marL="515938" indent="-515938">
              <a:lnSpc>
                <a:spcPct val="9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Increases military </a:t>
            </a:r>
            <a:r>
              <a:rPr lang="ja-JP" alt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advisors</a:t>
            </a:r>
            <a:r>
              <a:rPr lang="ja-JP" alt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to 16,000</a:t>
            </a:r>
          </a:p>
          <a:p>
            <a:pPr marL="515938" indent="-515938">
              <a:lnSpc>
                <a:spcPct val="9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1963: JFK supports a Vietnamese military </a:t>
            </a: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coup d</a:t>
            </a:r>
            <a:r>
              <a:rPr lang="ja-JP" alt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etat </a:t>
            </a: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– Diem and his brother are murdered </a:t>
            </a: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(Nov. 2)</a:t>
            </a:r>
            <a:endParaRPr lang="en-US" sz="2800" b="1" i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5938" indent="-515938">
              <a:lnSpc>
                <a:spcPct val="9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Kennedy was assassinated just weeks later </a:t>
            </a: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(Nov. 22)</a:t>
            </a:r>
          </a:p>
        </p:txBody>
      </p:sp>
    </p:spTree>
    <p:extLst>
      <p:ext uri="{BB962C8B-B14F-4D97-AF65-F5344CB8AC3E}">
        <p14:creationId xmlns:p14="http://schemas.microsoft.com/office/powerpoint/2010/main" val="5082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276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Vietnam</a:t>
            </a:r>
            <a:r>
              <a:rPr lang="en-US">
                <a:latin typeface="Times New Roman" charset="0"/>
              </a:rPr>
              <a:t> </a:t>
            </a:r>
          </a:p>
        </p:txBody>
      </p:sp>
      <p:pic>
        <p:nvPicPr>
          <p:cNvPr id="27652" name="Picture 14" descr="Vietnam1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611563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16" descr="ho_chi_minh5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"/>
            <a:ext cx="2800350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17" descr="TIME Magazine Cover: Ngo Dinh Diem - Apr. 4, 1955: Vietnam -- Click for Table of Conten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124200"/>
            <a:ext cx="2660650" cy="3505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94" name="AutoShape 18"/>
          <p:cNvSpPr>
            <a:spLocks noChangeArrowheads="1"/>
          </p:cNvSpPr>
          <p:nvPr/>
        </p:nvSpPr>
        <p:spPr bwMode="auto">
          <a:xfrm>
            <a:off x="2895600" y="381000"/>
            <a:ext cx="5867400" cy="990600"/>
          </a:xfrm>
          <a:prstGeom prst="wedgeRectCallout">
            <a:avLst>
              <a:gd name="adj1" fmla="val -65477"/>
              <a:gd name="adj2" fmla="val 12836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200" dirty="0">
                <a:cs typeface="+mn-cs"/>
              </a:rPr>
              <a:t>Viet Minh are Vietnamese communists in North Vietnam</a:t>
            </a:r>
          </a:p>
        </p:txBody>
      </p:sp>
      <p:sp>
        <p:nvSpPr>
          <p:cNvPr id="203795" name="AutoShape 19"/>
          <p:cNvSpPr>
            <a:spLocks noChangeArrowheads="1"/>
          </p:cNvSpPr>
          <p:nvPr/>
        </p:nvSpPr>
        <p:spPr bwMode="auto">
          <a:xfrm>
            <a:off x="2971800" y="1600200"/>
            <a:ext cx="5867400" cy="1066800"/>
          </a:xfrm>
          <a:prstGeom prst="wedgeRectCallout">
            <a:avLst>
              <a:gd name="adj1" fmla="val -41856"/>
              <a:gd name="adj2" fmla="val 190028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200" dirty="0">
                <a:cs typeface="+mn-cs"/>
              </a:rPr>
              <a:t>Viet Cong are Vietnamese communists in South Vietnam</a:t>
            </a:r>
          </a:p>
        </p:txBody>
      </p:sp>
    </p:spTree>
    <p:extLst>
      <p:ext uri="{BB962C8B-B14F-4D97-AF65-F5344CB8AC3E}">
        <p14:creationId xmlns:p14="http://schemas.microsoft.com/office/powerpoint/2010/main" val="184929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4" grpId="0" animBg="1"/>
      <p:bldP spid="2037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6858000"/>
          </a:xfrm>
        </p:spPr>
        <p:txBody>
          <a:bodyPr/>
          <a:lstStyle/>
          <a:p>
            <a:r>
              <a:rPr lang="en-US" sz="6600">
                <a:latin typeface="Times New Roman" charset="0"/>
              </a:rPr>
              <a:t>Johnson Escalates      the Vietnam War</a:t>
            </a:r>
          </a:p>
        </p:txBody>
      </p:sp>
    </p:spTree>
    <p:extLst>
      <p:ext uri="{BB962C8B-B14F-4D97-AF65-F5344CB8AC3E}">
        <p14:creationId xmlns:p14="http://schemas.microsoft.com/office/powerpoint/2010/main" val="167774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LBJ Escalates the Vietnam War</a:t>
            </a: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LBJ continued JFK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strong foreign policy positions too: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He supported CIA-sponsored coups in Brazil, Panama, &amp; the Dominican Republic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LBJ continued Eisenhower &amp; JFK policies towards Vietnam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But in doing so, LBJ found himself under attack from Congress, the media, &amp; universities</a:t>
            </a:r>
          </a:p>
        </p:txBody>
      </p:sp>
      <p:sp>
        <p:nvSpPr>
          <p:cNvPr id="242694" name="AutoShape 6"/>
          <p:cNvSpPr>
            <a:spLocks noChangeArrowheads="1"/>
          </p:cNvSpPr>
          <p:nvPr/>
        </p:nvSpPr>
        <p:spPr bwMode="auto">
          <a:xfrm>
            <a:off x="1219200" y="457200"/>
            <a:ext cx="7620000" cy="1905000"/>
          </a:xfrm>
          <a:prstGeom prst="wedgeRectCallout">
            <a:avLst>
              <a:gd name="adj1" fmla="val 32398"/>
              <a:gd name="adj2" fmla="val 161750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ja-JP" altLang="en-US" sz="3200" dirty="0">
                <a:cs typeface="+mn-cs"/>
              </a:rPr>
              <a:t>“</a:t>
            </a:r>
            <a:r>
              <a:rPr lang="en-US" sz="3200" i="1" dirty="0">
                <a:cs typeface="+mn-cs"/>
              </a:rPr>
              <a:t>I am not going to lose Vietnam. I am not going to be the president who saw Southeast Asia go the way China went</a:t>
            </a:r>
            <a:r>
              <a:rPr lang="en-US" sz="3200" dirty="0">
                <a:cs typeface="+mn-cs"/>
              </a:rPr>
              <a:t>.</a:t>
            </a:r>
            <a:r>
              <a:rPr lang="ja-JP" altLang="en-US" sz="3200" dirty="0">
                <a:cs typeface="+mn-cs"/>
              </a:rPr>
              <a:t>”</a:t>
            </a:r>
            <a:endParaRPr lang="en-US" sz="3200" dirty="0">
              <a:cs typeface="+mn-cs"/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3200" dirty="0">
                <a:cs typeface="+mn-cs"/>
              </a:rPr>
              <a:t>—LBJ	</a:t>
            </a:r>
          </a:p>
        </p:txBody>
      </p:sp>
    </p:spTree>
    <p:extLst>
      <p:ext uri="{BB962C8B-B14F-4D97-AF65-F5344CB8AC3E}">
        <p14:creationId xmlns:p14="http://schemas.microsoft.com/office/powerpoint/2010/main" val="1554292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LBJ Escalates the Vietnam War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229600" cy="6019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z="3600" dirty="0">
                <a:latin typeface="Arial" charset="0"/>
                <a:cs typeface="+mn-cs"/>
              </a:rPr>
              <a:t>During the Gulf of Tonkin affair in Aug 1964, the military bombed North Vietnam in retaliation for an attack on the </a:t>
            </a:r>
            <a:r>
              <a:rPr lang="en-US" sz="3600" i="1" dirty="0">
                <a:latin typeface="Arial" charset="0"/>
                <a:cs typeface="+mn-cs"/>
              </a:rPr>
              <a:t>USS Maddox</a:t>
            </a:r>
          </a:p>
          <a:p>
            <a:pPr>
              <a:defRPr/>
            </a:pPr>
            <a:r>
              <a:rPr lang="en-US" sz="3600" dirty="0">
                <a:latin typeface="Arial" charset="0"/>
                <a:cs typeface="+mn-cs"/>
              </a:rPr>
              <a:t>The </a:t>
            </a:r>
            <a:r>
              <a:rPr lang="en-US" sz="3600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Gulf of Tonkin Resolution</a:t>
            </a:r>
            <a:r>
              <a:rPr lang="en-US" sz="3600" dirty="0">
                <a:latin typeface="Arial" charset="0"/>
                <a:cs typeface="+mn-cs"/>
              </a:rPr>
              <a:t> gave LBJ the authority to:</a:t>
            </a:r>
          </a:p>
          <a:p>
            <a:pPr lvl="1">
              <a:defRPr/>
            </a:pPr>
            <a:r>
              <a:rPr lang="en-US" sz="3600" dirty="0">
                <a:latin typeface="Arial" charset="0"/>
              </a:rPr>
              <a:t>Defend Vietnam at any cost</a:t>
            </a:r>
          </a:p>
          <a:p>
            <a:pPr lvl="1">
              <a:defRPr/>
            </a:pPr>
            <a:r>
              <a:rPr lang="en-US" sz="3600" dirty="0">
                <a:latin typeface="Arial" charset="0"/>
              </a:rPr>
              <a:t>Unlimited military intervention to be used at LBJ</a:t>
            </a:r>
            <a:r>
              <a:rPr lang="ja-JP" altLang="en-US" sz="3600" dirty="0">
                <a:latin typeface="Arial" charset="0"/>
              </a:rPr>
              <a:t>’</a:t>
            </a:r>
            <a:r>
              <a:rPr lang="en-US" sz="3600" dirty="0">
                <a:latin typeface="Arial" charset="0"/>
              </a:rPr>
              <a:t>s discretion</a:t>
            </a:r>
            <a:r>
              <a:rPr lang="en-US" sz="3600" i="1" dirty="0">
                <a:latin typeface="Arial" charset="0"/>
              </a:rPr>
              <a:t> </a:t>
            </a:r>
            <a:endParaRPr lang="en-US" sz="3600" i="1" dirty="0" smtClean="0">
              <a:latin typeface="Arial" charset="0"/>
            </a:endParaRPr>
          </a:p>
          <a:p>
            <a:pPr lvl="2">
              <a:defRPr/>
            </a:pPr>
            <a:r>
              <a:rPr lang="en-US" sz="3600" i="1" dirty="0" smtClean="0">
                <a:latin typeface="Arial" charset="0"/>
              </a:rPr>
              <a:t>BLANK CHECK</a:t>
            </a:r>
            <a:endParaRPr lang="en-US" sz="36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1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5105400" cy="131127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The Ground War </a:t>
            </a:r>
            <a:br>
              <a:rPr lang="en-US" sz="4000" b="1">
                <a:solidFill>
                  <a:schemeClr val="accent1"/>
                </a:solidFill>
              </a:rPr>
            </a:br>
            <a:r>
              <a:rPr lang="en-US" sz="4000" b="1">
                <a:solidFill>
                  <a:schemeClr val="accent1"/>
                </a:solidFill>
              </a:rPr>
              <a:t>1965-1968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6800" y="1752600"/>
            <a:ext cx="68580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indent="-574675">
              <a:lnSpc>
                <a:spcPct val="9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 territorial goals</a:t>
            </a:r>
          </a:p>
          <a:p>
            <a:pPr marL="574675" indent="-574675">
              <a:lnSpc>
                <a:spcPct val="9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Body counts on TV every night </a:t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(first </a:t>
            </a:r>
            <a:r>
              <a:rPr lang="ja-JP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living room</a:t>
            </a:r>
            <a:r>
              <a:rPr lang="ja-JP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war</a:t>
            </a: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)</a:t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2800" b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74675" indent="-574675">
              <a:lnSpc>
                <a:spcPct val="9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Viet Cong supplies over the </a:t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 Chi Minh Trail</a:t>
            </a:r>
          </a:p>
        </p:txBody>
      </p:sp>
      <p:pic>
        <p:nvPicPr>
          <p:cNvPr id="33801" name="Picture 9" descr="vietnamonte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248025"/>
            <a:ext cx="3352800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1524000" y="136525"/>
            <a:ext cx="6019800" cy="131127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chemeClr val="accent1"/>
                </a:solidFill>
              </a:rPr>
              <a:t>Who Is the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Enemy?</a:t>
            </a:r>
          </a:p>
        </p:txBody>
      </p:sp>
      <p:pic>
        <p:nvPicPr>
          <p:cNvPr id="126979" name="Picture 3" descr="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77988"/>
            <a:ext cx="3048000" cy="205581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2936875" cy="20891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Vietnam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3886200" cy="265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52400"/>
            <a:ext cx="4495800" cy="143192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The Air War</a:t>
            </a:r>
            <a:br>
              <a:rPr lang="en-US" sz="4000" b="1">
                <a:solidFill>
                  <a:schemeClr val="accent1"/>
                </a:solidFill>
              </a:rPr>
            </a:br>
            <a:r>
              <a:rPr lang="en-US" sz="4000" b="1">
                <a:solidFill>
                  <a:schemeClr val="accent1"/>
                </a:solidFill>
              </a:rPr>
              <a:t>1965-1968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7095" y="1600200"/>
            <a:ext cx="79248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1965: Sustained bombing of North Vietnam</a:t>
            </a:r>
          </a:p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600" b="1" dirty="0">
                <a:solidFill>
                  <a:srgbClr val="EC2D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Operation Rolling Thunder </a:t>
            </a: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(March 2, 1965)</a:t>
            </a:r>
            <a:b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2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1966-68: Ongoing bombing of Hanoi </a:t>
            </a:r>
            <a:b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nonstop for 3 years!  Esp. targets the </a:t>
            </a:r>
            <a:b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 dirty="0">
                <a:solidFill>
                  <a:srgbClr val="EC2D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 Chi Minh Trail</a:t>
            </a: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.</a:t>
            </a:r>
          </a:p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Downed Pilots: P.O.W.s</a:t>
            </a:r>
          </a:p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Carpet Bombing – </a:t>
            </a:r>
            <a:r>
              <a:rPr lang="en-US" sz="2600" b="1" dirty="0">
                <a:solidFill>
                  <a:srgbClr val="EC2D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napalm</a:t>
            </a:r>
          </a:p>
        </p:txBody>
      </p:sp>
      <p:pic>
        <p:nvPicPr>
          <p:cNvPr id="177158" name="Picture 6" descr="bombingDM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676400" cy="142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Escalation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5867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1965 marked the beginning of full-scale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U.S.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involvement in Vietnam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LBJ was informed that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 i="1">
                <a:latin typeface="Arial" charset="0"/>
              </a:rPr>
              <a:t>without U.S. action, defeat is inevitable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LBJ authorized bombing raids  into North Vietnam &amp; requested 50,000</a:t>
            </a:r>
            <a:r>
              <a:rPr lang="en-US" sz="35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U.S.</a:t>
            </a:r>
            <a:r>
              <a:rPr lang="en-US" sz="35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soldiers</a:t>
            </a:r>
            <a:r>
              <a:rPr lang="en-US" sz="35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sent</a:t>
            </a:r>
            <a:r>
              <a:rPr lang="en-US" sz="35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to</a:t>
            </a:r>
            <a:r>
              <a:rPr lang="en-US" sz="35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Asia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LBJ never explained to the American people how the gov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t planned to win the war in Vietnam </a:t>
            </a:r>
            <a:endParaRPr lang="en-US">
              <a:latin typeface="Arial" charset="0"/>
            </a:endParaRPr>
          </a:p>
        </p:txBody>
      </p:sp>
      <p:sp>
        <p:nvSpPr>
          <p:cNvPr id="248838" name="AutoShape 6"/>
          <p:cNvSpPr>
            <a:spLocks noChangeArrowheads="1"/>
          </p:cNvSpPr>
          <p:nvPr/>
        </p:nvSpPr>
        <p:spPr bwMode="auto">
          <a:xfrm>
            <a:off x="76200" y="228600"/>
            <a:ext cx="8991600" cy="1524000"/>
          </a:xfrm>
          <a:prstGeom prst="wedgeRectCallout">
            <a:avLst>
              <a:gd name="adj1" fmla="val -28620"/>
              <a:gd name="adj2" fmla="val 232708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+mn-cs"/>
              </a:rPr>
              <a:t>LBJ</a:t>
            </a:r>
            <a:r>
              <a:rPr lang="ja-JP" altLang="en-US" sz="3200" dirty="0">
                <a:cs typeface="+mn-cs"/>
              </a:rPr>
              <a:t>’</a:t>
            </a:r>
            <a:r>
              <a:rPr lang="en-US" sz="3200" dirty="0">
                <a:cs typeface="+mn-cs"/>
              </a:rPr>
              <a:t>s advisors wanted 100,000 troops in 1965 &amp; a plan for 100,000 more in 1966; Estimations were 500 U.S. deaths per month</a:t>
            </a:r>
          </a:p>
        </p:txBody>
      </p:sp>
      <p:sp>
        <p:nvSpPr>
          <p:cNvPr id="248839" name="AutoShape 7"/>
          <p:cNvSpPr>
            <a:spLocks noChangeArrowheads="1"/>
          </p:cNvSpPr>
          <p:nvPr/>
        </p:nvSpPr>
        <p:spPr bwMode="auto">
          <a:xfrm>
            <a:off x="1371600" y="5181600"/>
            <a:ext cx="7239000" cy="1447800"/>
          </a:xfrm>
          <a:prstGeom prst="wedgeRectCallout">
            <a:avLst>
              <a:gd name="adj1" fmla="val -1708"/>
              <a:gd name="adj2" fmla="val -96273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+mn-cs"/>
              </a:rPr>
              <a:t>LBJ took middle road of limited U.S. intervention: not a withdrawal &amp; not a full-scale invasion of North Vietnam</a:t>
            </a:r>
          </a:p>
        </p:txBody>
      </p:sp>
    </p:spTree>
    <p:extLst>
      <p:ext uri="{BB962C8B-B14F-4D97-AF65-F5344CB8AC3E}">
        <p14:creationId xmlns:p14="http://schemas.microsoft.com/office/powerpoint/2010/main" val="4140268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8" grpId="0" animBg="1"/>
      <p:bldP spid="248838" grpId="1" animBg="1"/>
      <p:bldP spid="248839" grpId="0" animBg="1"/>
      <p:bldP spid="2488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Vietnam in 1968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8305800" cy="6248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>
                <a:ea typeface="+mn-ea"/>
              </a:rPr>
              <a:t>In 1968, the Vietcong launched the </a:t>
            </a: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Tet Offensive</a:t>
            </a:r>
            <a:r>
              <a:rPr lang="en-US" smtClean="0">
                <a:ea typeface="+mn-ea"/>
              </a:rPr>
              <a:t> against U.S. forces in South Vietnam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/>
              <a:t>The attack was contrary to media reports that the U.S. was winning the Vietnam War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/>
              <a:t>The attack led LBJ to believe that Vietnam could not be won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>
                <a:ea typeface="+mn-ea"/>
              </a:rPr>
              <a:t>In 1968, LBJ began discussions to seek a truce &amp; announced that he would not seek re-election</a:t>
            </a:r>
          </a:p>
        </p:txBody>
      </p:sp>
    </p:spTree>
    <p:extLst>
      <p:ext uri="{BB962C8B-B14F-4D97-AF65-F5344CB8AC3E}">
        <p14:creationId xmlns:p14="http://schemas.microsoft.com/office/powerpoint/2010/main" val="548694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 War-Conflict in SE Asia and Conflict at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3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441325"/>
            <a:ext cx="5105400" cy="131127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chemeClr val="accent1"/>
                </a:solidFill>
              </a:rPr>
              <a:t>Impact of the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Tet Offensive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9600" y="2133600"/>
            <a:ext cx="6894513" cy="16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9113" indent="-519113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Domestic U.S. Reaction: Disbelief, Anger, Distrust of Johnson Administration</a:t>
            </a:r>
          </a:p>
        </p:txBody>
      </p:sp>
      <p:pic>
        <p:nvPicPr>
          <p:cNvPr id="163847" name="Picture 7" descr="President Lyndon B. Johnson listens to tape sent by Captain Charles Robb from Vietnam.  Photo taken  07/31/1968. (National Archives)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006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609600" y="4313238"/>
            <a:ext cx="51054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5938" indent="-515938">
              <a:spcBef>
                <a:spcPct val="20000"/>
              </a:spcBef>
              <a:buClr>
                <a:schemeClr val="accent1"/>
              </a:buClr>
              <a:buFont typeface="Transport MT" charset="0"/>
              <a:buChar char="z"/>
              <a:tabLst>
                <a:tab pos="515938" algn="l"/>
              </a:tabLst>
            </a:pPr>
            <a:r>
              <a:rPr lang="en-US" sz="3200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Hey, Hey LBJ!  How </a:t>
            </a:r>
            <a:br>
              <a:rPr lang="en-US" sz="3200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200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many kids did you</a:t>
            </a:r>
            <a:br>
              <a:rPr lang="en-US" sz="3200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200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kill today?</a:t>
            </a:r>
          </a:p>
        </p:txBody>
      </p:sp>
    </p:spTree>
    <p:extLst>
      <p:ext uri="{BB962C8B-B14F-4D97-AF65-F5344CB8AC3E}">
        <p14:creationId xmlns:p14="http://schemas.microsoft.com/office/powerpoint/2010/main" val="14682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  <p:bldP spid="1638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7" descr="viet-show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50" name="Picture 18" descr="viet-show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51" name="Picture 19" descr="viet-show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52" name="Picture 20" descr="viet-show1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53" name="Picture 21" descr="viet-show15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54" name="Picture 22" descr="viet-show1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55" name="Picture 23" descr="viet-show11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56" name="Picture 24" descr="my-lai-pic-2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57" name="Text Box 25"/>
          <p:cNvSpPr txBox="1">
            <a:spLocks noChangeArrowheads="1"/>
          </p:cNvSpPr>
          <p:nvPr/>
        </p:nvSpPr>
        <p:spPr bwMode="auto">
          <a:xfrm>
            <a:off x="457200" y="98425"/>
            <a:ext cx="8305800" cy="7397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smtClean="0">
                <a:cs typeface="+mn-cs"/>
              </a:rPr>
              <a:t>Image of the </a:t>
            </a:r>
            <a:r>
              <a:rPr lang="ja-JP" altLang="en-US" sz="4000" smtClean="0">
                <a:cs typeface="+mn-cs"/>
              </a:rPr>
              <a:t>“</a:t>
            </a:r>
            <a:r>
              <a:rPr lang="en-US" sz="4000" smtClean="0">
                <a:cs typeface="+mn-cs"/>
              </a:rPr>
              <a:t>My Lai Massacre,</a:t>
            </a:r>
            <a:r>
              <a:rPr lang="ja-JP" altLang="en-US" sz="4000" smtClean="0">
                <a:cs typeface="+mn-cs"/>
              </a:rPr>
              <a:t>”</a:t>
            </a:r>
            <a:r>
              <a:rPr lang="en-US" sz="4000" smtClean="0">
                <a:cs typeface="+mn-cs"/>
              </a:rPr>
              <a:t> 1968</a:t>
            </a:r>
          </a:p>
        </p:txBody>
      </p:sp>
    </p:spTree>
    <p:extLst>
      <p:ext uri="{BB962C8B-B14F-4D97-AF65-F5344CB8AC3E}">
        <p14:creationId xmlns:p14="http://schemas.microsoft.com/office/powerpoint/2010/main" val="416703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9635" name="Picture 4" descr="flower_power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50"/>
            <a:ext cx="9144000" cy="6981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797" name="Picture 5" descr="viet-show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9"/>
          <a:stretch>
            <a:fillRect/>
          </a:stretch>
        </p:blipFill>
        <p:spPr bwMode="auto">
          <a:xfrm>
            <a:off x="0" y="-152400"/>
            <a:ext cx="9148763" cy="701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1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Grp="1" noChangeArrowheads="1"/>
          </p:cNvPicPr>
          <p:nvPr>
            <p:ph sz="half" idx="1"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22438"/>
            <a:ext cx="3660775" cy="4525962"/>
          </a:xfr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0540" name="Picture 12" descr="Columbia Students-19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114800" cy="307022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133600" y="228600"/>
            <a:ext cx="51054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  <a:latin typeface="Arial Black" charset="0"/>
              </a:rPr>
              <a:t>Anti-War</a:t>
            </a:r>
          </a:p>
          <a:p>
            <a:pPr algn="ctr"/>
            <a:r>
              <a:rPr lang="en-US" sz="4000">
                <a:solidFill>
                  <a:schemeClr val="accent1"/>
                </a:solidFill>
                <a:latin typeface="Arial Black" charset="0"/>
              </a:rPr>
              <a:t>Demonstrations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114800" y="5334000"/>
            <a:ext cx="426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Columbia University</a:t>
            </a:r>
            <a:b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1967</a:t>
            </a:r>
          </a:p>
        </p:txBody>
      </p:sp>
    </p:spTree>
    <p:extLst>
      <p:ext uri="{BB962C8B-B14F-4D97-AF65-F5344CB8AC3E}">
        <p14:creationId xmlns:p14="http://schemas.microsoft.com/office/powerpoint/2010/main" val="33946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  <p:bldP spid="1505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0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5" y="1143000"/>
            <a:ext cx="4454525" cy="5334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1905000" y="2286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Hell no, we won</a:t>
            </a:r>
            <a:r>
              <a:rPr lang="ja-JP" altLang="en-US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t go!</a:t>
            </a:r>
          </a:p>
        </p:txBody>
      </p:sp>
    </p:spTree>
    <p:extLst>
      <p:ext uri="{BB962C8B-B14F-4D97-AF65-F5344CB8AC3E}">
        <p14:creationId xmlns:p14="http://schemas.microsoft.com/office/powerpoint/2010/main" val="17586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1" grpId="0"/>
      <p:bldP spid="17410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9" name="Picture 7" descr="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55" b="14355"/>
          <a:stretch>
            <a:fillRect/>
          </a:stretch>
        </p:blipFill>
        <p:spPr bwMode="auto"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8" name="Picture 16" descr="1968 Democratic Convention Pho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402012"/>
            <a:ext cx="4114800" cy="34559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457200" y="5486400"/>
            <a:ext cx="3810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Democratic Convention in Chicago, 1968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4572000" y="1981200"/>
            <a:ext cx="3657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Student Protestors </a:t>
            </a:r>
            <a:b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at Univ. of CA </a:t>
            </a:r>
            <a:b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 Berkeley, 1968</a:t>
            </a: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2133600" y="228600"/>
            <a:ext cx="51054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  <a:latin typeface="Arial Black" charset="0"/>
              </a:rPr>
              <a:t>Anti-War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8456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0" grpId="0"/>
      <p:bldP spid="172051" grpId="0"/>
      <p:bldP spid="172052" grpId="0"/>
      <p:bldP spid="17205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1" name="Picture 9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69" b="16069"/>
          <a:stretch>
            <a:fillRect/>
          </a:stretch>
        </p:blipFill>
        <p:spPr bwMode="auto"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133600" y="228600"/>
            <a:ext cx="5105400" cy="1190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 Black" charset="0"/>
              </a:rPr>
              <a:t>Anti-War Demonstrations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181600" y="1676400"/>
            <a:ext cx="2667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302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Transport MT" charset="0"/>
              <a:buChar char="z"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May 4, 1970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Transport MT" charset="0"/>
              <a:buChar char="z"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4 students </a:t>
            </a:r>
            <a:b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shot dead.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Transport MT" charset="0"/>
              <a:buChar char="z"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11 students </a:t>
            </a:r>
            <a:b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wounded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0" y="5867400"/>
            <a:ext cx="5257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Kent State University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5181600" y="4267200"/>
            <a:ext cx="3352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302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Transport MT" charset="0"/>
              <a:buChar char="z"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Jackson State</a:t>
            </a:r>
            <a:b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University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Transport MT" charset="0"/>
              <a:buChar char="z"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May 10, 1970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Transport MT" charset="0"/>
              <a:buChar char="z"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 dead; 12 </a:t>
            </a:r>
            <a:b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wounded</a:t>
            </a:r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5334000" y="4038600"/>
            <a:ext cx="2590800" cy="0"/>
          </a:xfrm>
          <a:prstGeom prst="line">
            <a:avLst/>
          </a:prstGeom>
          <a:noFill/>
          <a:ln w="38100">
            <a:solidFill>
              <a:srgbClr val="EC2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08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0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0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0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8" grpId="0"/>
      <p:bldP spid="120838" grpId="1"/>
      <p:bldP spid="1208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A Decade of Protest: 1965-1974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8229600" cy="61722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latin typeface="Arial" charset="0"/>
              </a:rPr>
              <a:t>The decade from 1965 to 1974 was marked by protest due to: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latin typeface="Arial" charset="0"/>
              </a:rPr>
              <a:t>Escalation of the Vietnam War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latin typeface="Arial" charset="0"/>
              </a:rPr>
              <a:t>Attack on middle-class values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Increased college enrollment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latin typeface="Arial" charset="0"/>
              </a:rPr>
              <a:t>The initial liberal protests began on college campuses but soon inspired other, national protests:</a:t>
            </a:r>
          </a:p>
        </p:txBody>
      </p:sp>
      <p:sp>
        <p:nvSpPr>
          <p:cNvPr id="243719" name="AutoShape 7"/>
          <p:cNvSpPr>
            <a:spLocks noChangeArrowheads="1"/>
          </p:cNvSpPr>
          <p:nvPr/>
        </p:nvSpPr>
        <p:spPr bwMode="auto">
          <a:xfrm>
            <a:off x="1143000" y="6248400"/>
            <a:ext cx="3733800" cy="533400"/>
          </a:xfrm>
          <a:prstGeom prst="wedgeRectCallout">
            <a:avLst>
              <a:gd name="adj1" fmla="val 102125"/>
              <a:gd name="adj2" fmla="val -217856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Native-Americans</a:t>
            </a:r>
          </a:p>
        </p:txBody>
      </p:sp>
      <p:sp>
        <p:nvSpPr>
          <p:cNvPr id="243720" name="AutoShape 8"/>
          <p:cNvSpPr>
            <a:spLocks noChangeArrowheads="1"/>
          </p:cNvSpPr>
          <p:nvPr/>
        </p:nvSpPr>
        <p:spPr bwMode="auto">
          <a:xfrm>
            <a:off x="5105400" y="6248400"/>
            <a:ext cx="1676400" cy="533400"/>
          </a:xfrm>
          <a:prstGeom prst="wedgeRectCallout">
            <a:avLst>
              <a:gd name="adj1" fmla="val 62310"/>
              <a:gd name="adj2" fmla="val -224704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Women</a:t>
            </a:r>
          </a:p>
        </p:txBody>
      </p:sp>
      <p:sp>
        <p:nvSpPr>
          <p:cNvPr id="243721" name="AutoShape 9"/>
          <p:cNvSpPr>
            <a:spLocks noChangeArrowheads="1"/>
          </p:cNvSpPr>
          <p:nvPr/>
        </p:nvSpPr>
        <p:spPr bwMode="auto">
          <a:xfrm>
            <a:off x="6934200" y="6248400"/>
            <a:ext cx="1676400" cy="533400"/>
          </a:xfrm>
          <a:prstGeom prst="wedgeRectCallout">
            <a:avLst>
              <a:gd name="adj1" fmla="val -24241"/>
              <a:gd name="adj2" fmla="val -23065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Hippies</a:t>
            </a:r>
          </a:p>
        </p:txBody>
      </p:sp>
      <p:sp>
        <p:nvSpPr>
          <p:cNvPr id="243722" name="AutoShape 10"/>
          <p:cNvSpPr>
            <a:spLocks noChangeArrowheads="1"/>
          </p:cNvSpPr>
          <p:nvPr/>
        </p:nvSpPr>
        <p:spPr bwMode="auto">
          <a:xfrm>
            <a:off x="4876800" y="5638800"/>
            <a:ext cx="4038600" cy="533400"/>
          </a:xfrm>
          <a:prstGeom prst="wedgeRectCallout">
            <a:avLst>
              <a:gd name="adj1" fmla="val 6644"/>
              <a:gd name="adj2" fmla="val -105356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Mexican-Americans</a:t>
            </a:r>
          </a:p>
        </p:txBody>
      </p:sp>
      <p:sp>
        <p:nvSpPr>
          <p:cNvPr id="243723" name="AutoShape 11"/>
          <p:cNvSpPr>
            <a:spLocks noChangeArrowheads="1"/>
          </p:cNvSpPr>
          <p:nvPr/>
        </p:nvSpPr>
        <p:spPr bwMode="auto">
          <a:xfrm>
            <a:off x="838200" y="5562600"/>
            <a:ext cx="3810000" cy="533400"/>
          </a:xfrm>
          <a:prstGeom prst="wedgeRectCallout">
            <a:avLst>
              <a:gd name="adj1" fmla="val 102292"/>
              <a:gd name="adj2" fmla="val -97319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African-Americans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1066800" y="19050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3725" name="AutoShape 13"/>
          <p:cNvSpPr>
            <a:spLocks noChangeArrowheads="1"/>
          </p:cNvSpPr>
          <p:nvPr/>
        </p:nvSpPr>
        <p:spPr bwMode="auto">
          <a:xfrm>
            <a:off x="1295400" y="1371600"/>
            <a:ext cx="7162800" cy="1447800"/>
          </a:xfrm>
          <a:prstGeom prst="wedgeRectCallout">
            <a:avLst>
              <a:gd name="adj1" fmla="val -28370"/>
              <a:gd name="adj2" fmla="val 113486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Protests against Vietnam linked other social criticism—The </a:t>
            </a:r>
            <a:r>
              <a:rPr lang="ja-JP" alt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“</a:t>
            </a: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war abroad,</a:t>
            </a:r>
            <a:r>
              <a:rPr lang="ja-JP" alt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”</a:t>
            </a: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intensified a </a:t>
            </a:r>
            <a:r>
              <a:rPr lang="ja-JP" alt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“</a:t>
            </a: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war at home</a:t>
            </a:r>
            <a:r>
              <a:rPr lang="ja-JP" alt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”</a:t>
            </a:r>
            <a:endParaRPr lang="en-US" sz="36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43726" name="AutoShape 14"/>
          <p:cNvSpPr>
            <a:spLocks noChangeArrowheads="1"/>
          </p:cNvSpPr>
          <p:nvPr/>
        </p:nvSpPr>
        <p:spPr bwMode="auto">
          <a:xfrm>
            <a:off x="1447800" y="838200"/>
            <a:ext cx="7162800" cy="990600"/>
          </a:xfrm>
          <a:prstGeom prst="wedgeRectCallout">
            <a:avLst>
              <a:gd name="adj1" fmla="val -977"/>
              <a:gd name="adj2" fmla="val 17548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 Sixties generation was the best educated in American history</a:t>
            </a:r>
          </a:p>
        </p:txBody>
      </p:sp>
    </p:spTree>
    <p:extLst>
      <p:ext uri="{BB962C8B-B14F-4D97-AF65-F5344CB8AC3E}">
        <p14:creationId xmlns:p14="http://schemas.microsoft.com/office/powerpoint/2010/main" val="339170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9" grpId="0" animBg="1"/>
      <p:bldP spid="243720" grpId="0" animBg="1"/>
      <p:bldP spid="243721" grpId="0" animBg="1"/>
      <p:bldP spid="243722" grpId="0" animBg="1"/>
      <p:bldP spid="243723" grpId="0" animBg="1"/>
      <p:bldP spid="243725" grpId="0" animBg="1"/>
      <p:bldP spid="243726" grpId="0" animBg="1"/>
      <p:bldP spid="24372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The Student Revolt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8305800" cy="6248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The student protest movement began at UC-Berkeley in 1964 with the </a:t>
            </a: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Free Speech</a:t>
            </a:r>
            <a:r>
              <a:rPr lang="en-US">
                <a:latin typeface="Arial" charset="0"/>
              </a:rPr>
              <a:t> movement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Students protested the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corporate face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&amp;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1950s rules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of UC-Berkeley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Students rioted when denied a political voice on campus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This inspired the formation of </a:t>
            </a: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Students for a Democratic Society</a:t>
            </a:r>
            <a:r>
              <a:rPr lang="en-US">
                <a:latin typeface="Arial" charset="0"/>
              </a:rPr>
              <a:t> to end racism, poverty, &amp; violence</a:t>
            </a:r>
          </a:p>
        </p:txBody>
      </p:sp>
      <p:sp>
        <p:nvSpPr>
          <p:cNvPr id="245766" name="AutoShape 6"/>
          <p:cNvSpPr>
            <a:spLocks noChangeArrowheads="1"/>
          </p:cNvSpPr>
          <p:nvPr/>
        </p:nvSpPr>
        <p:spPr bwMode="auto">
          <a:xfrm>
            <a:off x="1066800" y="304800"/>
            <a:ext cx="7848600" cy="1066800"/>
          </a:xfrm>
          <a:prstGeom prst="wedgeRectCallout">
            <a:avLst>
              <a:gd name="adj1" fmla="val -25625"/>
              <a:gd name="adj2" fmla="val 258778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Refused to allow Free Speech movement to collect money for off-campus causes</a:t>
            </a:r>
          </a:p>
        </p:txBody>
      </p:sp>
    </p:spTree>
    <p:extLst>
      <p:ext uri="{BB962C8B-B14F-4D97-AF65-F5344CB8AC3E}">
        <p14:creationId xmlns:p14="http://schemas.microsoft.com/office/powerpoint/2010/main" val="2607092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906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1968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Arial" charset="0"/>
              </a:rPr>
              <a:t>1968 was one of the most turbulent years in U.S. </a:t>
            </a:r>
            <a:r>
              <a:rPr lang="en-US" dirty="0">
                <a:latin typeface="Arial" charset="0"/>
              </a:rPr>
              <a:t>history</a:t>
            </a:r>
          </a:p>
          <a:p>
            <a:pPr lvl="1"/>
            <a:r>
              <a:rPr lang="en-US" dirty="0">
                <a:latin typeface="Arial" charset="0"/>
              </a:rPr>
              <a:t>Martin Luther King Jr. &amp; Robert Kennedy were assassinated</a:t>
            </a:r>
          </a:p>
          <a:p>
            <a:pPr lvl="1"/>
            <a:r>
              <a:rPr lang="en-US" dirty="0">
                <a:latin typeface="Arial" charset="0"/>
              </a:rPr>
              <a:t>Riots broke out at the Democratic National Convention</a:t>
            </a:r>
          </a:p>
          <a:p>
            <a:pPr lvl="1"/>
            <a:r>
              <a:rPr lang="en-US" dirty="0">
                <a:latin typeface="Arial" charset="0"/>
              </a:rPr>
              <a:t>The </a:t>
            </a:r>
            <a:r>
              <a:rPr lang="en-US" dirty="0" err="1">
                <a:latin typeface="Arial" charset="0"/>
              </a:rPr>
              <a:t>Tet</a:t>
            </a:r>
            <a:r>
              <a:rPr lang="en-US" dirty="0">
                <a:latin typeface="Arial" charset="0"/>
              </a:rPr>
              <a:t> Offensive showed that the USA was not winning the Vietnam War</a:t>
            </a:r>
          </a:p>
        </p:txBody>
      </p:sp>
    </p:spTree>
    <p:extLst>
      <p:ext uri="{BB962C8B-B14F-4D97-AF65-F5344CB8AC3E}">
        <p14:creationId xmlns:p14="http://schemas.microsoft.com/office/powerpoint/2010/main" val="3349693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33401"/>
            <a:ext cx="7467600" cy="663544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Background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514500"/>
            <a:ext cx="7391400" cy="473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France controlled </a:t>
            </a:r>
            <a:r>
              <a:rPr lang="ja-JP" alt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Indochina</a:t>
            </a:r>
            <a:r>
              <a:rPr lang="ja-JP" alt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since the late 19</a:t>
            </a:r>
            <a:r>
              <a:rPr lang="en-US" sz="30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</a:t>
            </a: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century</a:t>
            </a:r>
            <a:b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30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Japan took control during World </a:t>
            </a:r>
            <a:b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War II</a:t>
            </a:r>
            <a:b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30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With U.S. aid, France attempted </a:t>
            </a:r>
            <a:b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re-colonization in the postwar period</a:t>
            </a:r>
          </a:p>
        </p:txBody>
      </p:sp>
    </p:spTree>
    <p:extLst>
      <p:ext uri="{BB962C8B-B14F-4D97-AF65-F5344CB8AC3E}">
        <p14:creationId xmlns:p14="http://schemas.microsoft.com/office/powerpoint/2010/main" val="23939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9" name="Picture 13" descr="great_socie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238" y="304800"/>
            <a:ext cx="4068762" cy="6248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304800" y="2266950"/>
            <a:ext cx="23622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Johnson</a:t>
            </a:r>
            <a:r>
              <a:rPr lang="ja-JP" alt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 popularity dropped in 1968 from 48% to 36%.</a:t>
            </a:r>
          </a:p>
        </p:txBody>
      </p:sp>
    </p:spTree>
    <p:extLst>
      <p:ext uri="{BB962C8B-B14F-4D97-AF65-F5344CB8AC3E}">
        <p14:creationId xmlns:p14="http://schemas.microsoft.com/office/powerpoint/2010/main" val="8350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Stalemate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8229600" cy="6172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3500" dirty="0">
                <a:latin typeface="Arial" charset="0"/>
              </a:rPr>
              <a:t>By 1968, 500,000 U.S. troops stationed to keep Vietnam from falling to Communism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3500" dirty="0">
                <a:latin typeface="Arial" charset="0"/>
              </a:rPr>
              <a:t>U.S. bombings &amp; </a:t>
            </a:r>
            <a:r>
              <a:rPr lang="ja-JP" altLang="en-US" sz="3500" dirty="0">
                <a:latin typeface="Arial" charset="0"/>
              </a:rPr>
              <a:t>“</a:t>
            </a:r>
            <a:r>
              <a:rPr lang="en-US" altLang="ja-JP" sz="3500" dirty="0">
                <a:latin typeface="Arial" charset="0"/>
              </a:rPr>
              <a:t>search &amp; destroy</a:t>
            </a:r>
            <a:r>
              <a:rPr lang="ja-JP" altLang="en-US" sz="3500" dirty="0">
                <a:latin typeface="Arial" charset="0"/>
              </a:rPr>
              <a:t>”</a:t>
            </a:r>
            <a:r>
              <a:rPr lang="en-US" altLang="ja-JP" sz="3500" dirty="0">
                <a:latin typeface="Arial" charset="0"/>
              </a:rPr>
              <a:t> attacks were ineffective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3500" dirty="0">
                <a:latin typeface="Arial" charset="0"/>
              </a:rPr>
              <a:t>Soviet &amp; Chinese weaponry freely flowed into North Vietnam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3500" dirty="0">
                <a:latin typeface="Arial" charset="0"/>
              </a:rPr>
              <a:t>Reckless bombings killed thousands of innocent civilians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3500" dirty="0">
                <a:latin typeface="Arial" charset="0"/>
              </a:rPr>
              <a:t>The bloody stalemate &amp; media depiction of the war led to protests</a:t>
            </a:r>
          </a:p>
        </p:txBody>
      </p:sp>
    </p:spTree>
    <p:extLst>
      <p:ext uri="{BB962C8B-B14F-4D97-AF65-F5344CB8AC3E}">
        <p14:creationId xmlns:p14="http://schemas.microsoft.com/office/powerpoint/2010/main" val="2356432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Conclusions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The early 1960s under JFK represented consumer spending,  a strong stance on the Cold War, &amp; more social reforms at home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The transition to LBJ in 1963 brought success at home (civil rights &amp; the Great Society)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But, heightened involvement in Vietnam signaled the onset of the counter-culture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movement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by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1968</a:t>
            </a:r>
          </a:p>
        </p:txBody>
      </p:sp>
    </p:spTree>
    <p:extLst>
      <p:ext uri="{BB962C8B-B14F-4D97-AF65-F5344CB8AC3E}">
        <p14:creationId xmlns:p14="http://schemas.microsoft.com/office/powerpoint/2010/main" val="278337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5486400" cy="143192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chemeClr val="accent1"/>
                </a:solidFill>
              </a:rPr>
              <a:t>American Morale Begins to Dip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905000"/>
            <a:ext cx="74676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Disproportionate representation of poor people and minorities.</a:t>
            </a:r>
          </a:p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Severe racial problems.</a:t>
            </a:r>
          </a:p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Major drug</a:t>
            </a:r>
            <a:b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problems.</a:t>
            </a:r>
          </a:p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Officers in combat</a:t>
            </a:r>
            <a:b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6 mo.; in rear </a:t>
            </a:r>
            <a:b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6 mo. Enlisted </a:t>
            </a:r>
            <a:b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men in combat for 12 mo.</a:t>
            </a:r>
          </a:p>
        </p:txBody>
      </p:sp>
      <p:pic>
        <p:nvPicPr>
          <p:cNvPr id="117769" name="Picture 9" descr="vnr774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3581400"/>
            <a:ext cx="3567112" cy="220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4648200" cy="131127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Impact of the Vietnam War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38600" y="2743200"/>
            <a:ext cx="39624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SzPct val="80000"/>
              <a:buFont typeface="PressWriter Symbols" charset="0"/>
              <a:buNone/>
            </a:pPr>
            <a:r>
              <a:rPr lang="en-US" sz="3500" b="1" i="1" dirty="0">
                <a:solidFill>
                  <a:srgbClr val="0033CC"/>
                </a:solidFill>
                <a:latin typeface="Comic Sans MS" charset="0"/>
              </a:rPr>
              <a:t>   </a:t>
            </a:r>
            <a:r>
              <a:rPr lang="en-US" sz="3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…I shall not seek, and I will not accept, the nomination of my party for another term as your President.</a:t>
            </a:r>
          </a:p>
        </p:txBody>
      </p:sp>
      <p:pic>
        <p:nvPicPr>
          <p:cNvPr id="36873" name="Picture 9" descr="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657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81000" y="1828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Johnson announces (March, 1968):</a:t>
            </a:r>
          </a:p>
        </p:txBody>
      </p:sp>
    </p:spTree>
    <p:extLst>
      <p:ext uri="{BB962C8B-B14F-4D97-AF65-F5344CB8AC3E}">
        <p14:creationId xmlns:p14="http://schemas.microsoft.com/office/powerpoint/2010/main" val="1042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5562600" cy="762000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Nixon on Vietnam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524000"/>
            <a:ext cx="7543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Nixon</a:t>
            </a:r>
            <a:r>
              <a:rPr lang="ja-JP" alt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 1968 Campaign promised an end to the war: </a:t>
            </a:r>
            <a:r>
              <a:rPr lang="en-US" sz="30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Peace with Honor</a:t>
            </a:r>
            <a:endParaRPr lang="en-US" sz="3000" b="1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1090613" lvl="1" indent="-460375">
              <a:lnSpc>
                <a:spcPct val="80000"/>
              </a:lnSpc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Appealed to the great </a:t>
            </a:r>
            <a:b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ja-JP" altLang="en-US" sz="3000" b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3000" b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Silent Majority</a:t>
            </a:r>
            <a:r>
              <a:rPr lang="ja-JP" altLang="en-US" sz="3000" b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endParaRPr lang="en-US" sz="3000" b="1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Vietnamization</a:t>
            </a:r>
          </a:p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Expansion of the </a:t>
            </a:r>
            <a:b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conflict 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0"/>
              </a:rPr>
              <a:t>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The </a:t>
            </a:r>
            <a:r>
              <a:rPr lang="ja-JP" alt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Secret War</a:t>
            </a:r>
            <a:r>
              <a:rPr lang="ja-JP" alt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endParaRPr lang="en-US" sz="3000" b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1090613" lvl="1" indent="-460375">
              <a:lnSpc>
                <a:spcPct val="80000"/>
              </a:lnSpc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Cambodia</a:t>
            </a:r>
          </a:p>
          <a:p>
            <a:pPr marL="1090613" lvl="1" indent="-460375">
              <a:lnSpc>
                <a:spcPct val="80000"/>
              </a:lnSpc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Laos</a:t>
            </a:r>
            <a:endParaRPr lang="en-US" sz="3000" b="1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Agent Orange</a:t>
            </a:r>
            <a:br>
              <a:rPr lang="en-US" sz="3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(chemical defoliant)</a:t>
            </a:r>
            <a:endParaRPr lang="en-US" sz="3000" b="1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37897" name="Picture 9" descr="1968_nixon_pin_0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1363663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Defoilant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648200"/>
            <a:ext cx="2209800" cy="176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7467600" cy="119062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3800" b="1">
                <a:solidFill>
                  <a:schemeClr val="accent1"/>
                </a:solidFill>
                <a:latin typeface="Arial"/>
              </a:rPr>
              <a:t>“</a:t>
            </a:r>
            <a:r>
              <a:rPr lang="en-US" sz="3800" b="1">
                <a:solidFill>
                  <a:schemeClr val="accent1"/>
                </a:solidFill>
              </a:rPr>
              <a:t>Pentagon Papers,</a:t>
            </a:r>
            <a:r>
              <a:rPr lang="ja-JP" altLang="en-US" sz="3800" b="1">
                <a:solidFill>
                  <a:schemeClr val="accent1"/>
                </a:solidFill>
                <a:latin typeface="Arial"/>
              </a:rPr>
              <a:t>”</a:t>
            </a:r>
            <a:r>
              <a:rPr lang="en-US" sz="3800" b="1">
                <a:solidFill>
                  <a:schemeClr val="accent1"/>
                </a:solidFill>
              </a:rPr>
              <a:t> </a:t>
            </a:r>
            <a:br>
              <a:rPr lang="en-US" sz="3800" b="1">
                <a:solidFill>
                  <a:schemeClr val="accent1"/>
                </a:solidFill>
              </a:rPr>
            </a:br>
            <a:r>
              <a:rPr lang="en-US" sz="3800" b="1">
                <a:solidFill>
                  <a:schemeClr val="accent1"/>
                </a:solidFill>
              </a:rPr>
              <a:t>1971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752600"/>
            <a:ext cx="8077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Former defense analyst </a:t>
            </a:r>
            <a:r>
              <a:rPr 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Daniel Ellsberg</a:t>
            </a: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leaked govt. docs. regarding war efforts during Johnson</a:t>
            </a:r>
            <a:r>
              <a:rPr lang="ja-JP" alt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 administration to the </a:t>
            </a:r>
            <a:b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New York Times</a:t>
            </a: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.</a:t>
            </a:r>
          </a:p>
          <a:p>
            <a:pPr marL="515938" indent="-515938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Docs.</a:t>
            </a: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0"/>
              </a:rPr>
              <a:t></a:t>
            </a: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Govt. misled Congress &amp; Amer. People regarding its intentions in Vietnam during mid-1960s.</a:t>
            </a:r>
          </a:p>
          <a:p>
            <a:pPr marL="915988" lvl="1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Primary reason for fighting not to </a:t>
            </a:r>
            <a:b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eliminate communism, but </a:t>
            </a:r>
            <a:r>
              <a:rPr lang="en-US" sz="2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to avoid humiliating defeat</a:t>
            </a: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. </a:t>
            </a:r>
          </a:p>
          <a:p>
            <a:pPr marL="915988" lvl="1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600" b="1" i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New York Times v. United States</a:t>
            </a: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(1971) </a:t>
            </a:r>
            <a:r>
              <a:rPr lang="en-US" sz="2600" b="1">
                <a:solidFill>
                  <a:srgbClr val="66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69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467600" cy="131127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The Ceasefire, </a:t>
            </a:r>
            <a:br>
              <a:rPr lang="en-US" sz="4000" b="1">
                <a:solidFill>
                  <a:schemeClr val="accent1"/>
                </a:solidFill>
              </a:rPr>
            </a:br>
            <a:r>
              <a:rPr lang="en-US" sz="4000" b="1">
                <a:solidFill>
                  <a:schemeClr val="accent1"/>
                </a:solidFill>
              </a:rPr>
              <a:t>1973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981200"/>
            <a:ext cx="76200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>
              <a:buClr>
                <a:srgbClr val="398903"/>
              </a:buClr>
              <a:buSzTx/>
              <a:buFont typeface="Transport MT" charset="0"/>
              <a:buChar char="z"/>
            </a:pPr>
            <a:r>
              <a:rPr lang="en-US" sz="30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Peace is at hand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0"/>
              </a:rPr>
              <a:t>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Kissinger, 1972</a:t>
            </a:r>
          </a:p>
          <a:p>
            <a:pPr marL="1031875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North Vietnam attacks South</a:t>
            </a:r>
          </a:p>
          <a:p>
            <a:pPr marL="1031875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Most Massive U.S. bombing commences</a:t>
            </a:r>
            <a:b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2600" b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5938" indent="-515938">
              <a:buClr>
                <a:srgbClr val="398903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1973: Ceasefire signed between</a:t>
            </a: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</a:p>
          <a:p>
            <a:pPr marL="1031875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U.S., South Vietnam, &amp; North Vietnam</a:t>
            </a:r>
            <a:b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2600" b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5938" indent="-515938">
              <a:buClr>
                <a:srgbClr val="398903"/>
              </a:buClr>
              <a:buSzTx/>
              <a:buFont typeface="Transport MT" charset="0"/>
              <a:buChar char="z"/>
            </a:pPr>
            <a:r>
              <a:rPr lang="en-US" sz="30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Peace with honor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(President Nixon)</a:t>
            </a:r>
          </a:p>
        </p:txBody>
      </p:sp>
    </p:spTree>
    <p:extLst>
      <p:ext uri="{BB962C8B-B14F-4D97-AF65-F5344CB8AC3E}">
        <p14:creationId xmlns:p14="http://schemas.microsoft.com/office/powerpoint/2010/main" val="32607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467600" cy="1311275"/>
          </a:xfrm>
          <a:noFill/>
          <a:ln/>
          <a:effectLst>
            <a:outerShdw blurRad="63500" dist="37026" dir="280112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chemeClr val="accent1"/>
                </a:solidFill>
              </a:rPr>
              <a:t>The Ceasefire,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1973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76400"/>
            <a:ext cx="78486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Conditions:</a:t>
            </a:r>
          </a:p>
          <a:p>
            <a:pPr marL="1641475" lvl="2" indent="-381000">
              <a:lnSpc>
                <a:spcPct val="80000"/>
              </a:lnSpc>
              <a:buClr>
                <a:srgbClr val="0033CC"/>
              </a:buClr>
              <a:buSzPct val="90000"/>
              <a:buFont typeface="PressWriter Symbols" charset="0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U.S. to remove all troops</a:t>
            </a:r>
          </a:p>
          <a:p>
            <a:pPr marL="1641475" lvl="2" indent="-381000">
              <a:lnSpc>
                <a:spcPct val="80000"/>
              </a:lnSpc>
              <a:buClr>
                <a:srgbClr val="0033CC"/>
              </a:buClr>
              <a:buSzPct val="90000"/>
              <a:buFont typeface="PressWriter Symbols" charset="0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North Vietnam could leave troops already in S.V.</a:t>
            </a:r>
          </a:p>
          <a:p>
            <a:pPr marL="1641475" lvl="2" indent="-381000">
              <a:lnSpc>
                <a:spcPct val="80000"/>
              </a:lnSpc>
              <a:buClr>
                <a:srgbClr val="0033CC"/>
              </a:buClr>
              <a:buSzPct val="90000"/>
              <a:buFont typeface="PressWriter Symbols" charset="0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North Vietnam would resume war</a:t>
            </a:r>
          </a:p>
          <a:p>
            <a:pPr marL="1641475" lvl="2" indent="-381000">
              <a:lnSpc>
                <a:spcPct val="80000"/>
              </a:lnSpc>
              <a:buClr>
                <a:srgbClr val="0033CC"/>
              </a:buClr>
              <a:buSzPct val="90000"/>
              <a:buFont typeface="PressWriter Symbols" charset="0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 provision for POWs or MIAs</a:t>
            </a:r>
          </a:p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Last American troops left South </a:t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Vietnam on March 29, 1973</a:t>
            </a:r>
          </a:p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1975: North Vietnam defeats South Vietnam</a:t>
            </a:r>
          </a:p>
          <a:p>
            <a:pPr marL="515938" indent="-515938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Saigon renamed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 Chi Minh City</a:t>
            </a:r>
          </a:p>
        </p:txBody>
      </p:sp>
    </p:spTree>
    <p:extLst>
      <p:ext uri="{BB962C8B-B14F-4D97-AF65-F5344CB8AC3E}">
        <p14:creationId xmlns:p14="http://schemas.microsoft.com/office/powerpoint/2010/main" val="1169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33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accent1"/>
                </a:solidFill>
                <a:latin typeface="Arial Black" charset="0"/>
              </a:rPr>
              <a:t>The Fall of Saigon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077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South Vietnamese </a:t>
            </a:r>
            <a:b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Attempt to Flee the Country</a:t>
            </a:r>
          </a:p>
        </p:txBody>
      </p:sp>
      <p:pic>
        <p:nvPicPr>
          <p:cNvPr id="132107" name="Picture 11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600" cy="426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32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5410200" cy="959591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Background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286000"/>
            <a:ext cx="7315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The French lost control to </a:t>
            </a:r>
            <a:b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 Chi Minh</a:t>
            </a:r>
            <a:r>
              <a:rPr lang="ja-JP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 </a:t>
            </a:r>
            <a:r>
              <a:rPr lang="en-US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Viet Minh</a:t>
            </a: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b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forces in 1954 at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Dien Bien </a:t>
            </a:r>
            <a:b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Phu</a:t>
            </a:r>
            <a:b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3200" b="1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457200" indent="-457200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President Eisenhower declined to intervene on behalf of France.</a:t>
            </a:r>
          </a:p>
        </p:txBody>
      </p:sp>
      <p:pic>
        <p:nvPicPr>
          <p:cNvPr id="21514" name="Picture 10" descr="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6065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467600" cy="762000"/>
          </a:xfrm>
          <a:noFill/>
          <a:ln/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800" b="1">
                <a:solidFill>
                  <a:schemeClr val="accent1"/>
                </a:solidFill>
              </a:rPr>
              <a:t>The Costs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981200"/>
            <a:ext cx="74676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PressWriter Symbols" charset="0"/>
              <a:buAutoNum type="arabicPeriod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3,000,000 Vietnamese killed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PressWriter Symbols" charset="0"/>
              <a:buAutoNum type="arabicPeriod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58,000 Americans killed; 300,000 wounded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PressWriter Symbols" charset="0"/>
              <a:buAutoNum type="arabicPeriod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Under-funding of Great Society programs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PressWriter Symbols" charset="0"/>
              <a:buAutoNum type="arabicPeriod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$150,000,000,000 in U.S. spending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PressWriter Symbols" charset="0"/>
              <a:buAutoNum type="arabicPeriod"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U.S. morale, self-confidence, trust of government, decimated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Wingdings" charset="0"/>
              <a:buNone/>
            </a:pP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5257800" cy="762000"/>
          </a:xfrm>
          <a:noFill/>
          <a:ln/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800" b="1">
                <a:solidFill>
                  <a:schemeClr val="accent1"/>
                </a:solidFill>
              </a:rPr>
              <a:t>The Impact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600200"/>
            <a:ext cx="74676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9113" indent="-519113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26</a:t>
            </a:r>
            <a:r>
              <a:rPr lang="en-US" sz="30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</a:t>
            </a:r>
            <a:r>
              <a:rPr lang="en-US" sz="3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Amendment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: 18-year-olds vote</a:t>
            </a:r>
          </a:p>
          <a:p>
            <a:pPr marL="519113" indent="-519113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Nixon abolished the draft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0"/>
              </a:rPr>
              <a:t>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b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all-volunteer army</a:t>
            </a:r>
          </a:p>
          <a:p>
            <a:pPr marL="519113" indent="-519113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War Powers Act, 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1973</a:t>
            </a:r>
            <a:r>
              <a:rPr lang="en-US" sz="3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ar-sa" sz="4000" b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Arial" charset="0"/>
              </a:rPr>
              <a:t>٭</a:t>
            </a:r>
            <a:endParaRPr lang="en-US" sz="4000" b="1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Arial" charset="0"/>
            </a:endParaRPr>
          </a:p>
          <a:p>
            <a:pPr marL="919163" lvl="1">
              <a:lnSpc>
                <a:spcPct val="80000"/>
              </a:lnSpc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President must notify Congress within 48 hours of deploying military force</a:t>
            </a:r>
          </a:p>
          <a:p>
            <a:pPr marL="919163" lvl="1">
              <a:lnSpc>
                <a:spcPct val="80000"/>
              </a:lnSpc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President must withdraw forces unless he gains Congressional approval within 90 days</a:t>
            </a:r>
          </a:p>
          <a:p>
            <a:pPr marL="519113" indent="-519113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Disregard for Veterans 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0"/>
              </a:rPr>
              <a:t>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seen as </a:t>
            </a:r>
            <a:r>
              <a:rPr lang="ja-JP" alt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“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baby killers</a:t>
            </a:r>
            <a:r>
              <a:rPr lang="ja-JP" alt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”</a:t>
            </a:r>
            <a:endParaRPr lang="en-US" sz="3000" b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519113" indent="-519113">
              <a:lnSpc>
                <a:spcPct val="8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POW/MIA issue lingered</a:t>
            </a:r>
          </a:p>
        </p:txBody>
      </p:sp>
    </p:spTree>
    <p:extLst>
      <p:ext uri="{BB962C8B-B14F-4D97-AF65-F5344CB8AC3E}">
        <p14:creationId xmlns:p14="http://schemas.microsoft.com/office/powerpoint/2010/main" val="12426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14400" y="3505200"/>
            <a:ext cx="7010400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>
                <a:latin typeface="Comic Sans MS" charset="0"/>
              </a:rPr>
              <a:t>                               </a:t>
            </a:r>
            <a:r>
              <a:rPr lang="en-US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If we have to fight, we</a:t>
            </a:r>
            <a:br>
              <a:rPr lang="en-US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    will fight.  You will kill</a:t>
            </a:r>
            <a:br>
              <a:rPr lang="en-US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    ten of our men and we will kill one of yours, and in the end it will be </a:t>
            </a:r>
            <a:r>
              <a:rPr lang="en-US" sz="2800" b="1" i="1" u="sng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you</a:t>
            </a:r>
            <a:r>
              <a:rPr lang="en-US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who tires of it.  </a:t>
            </a:r>
            <a:endParaRPr lang="en-US" sz="2800" b="1" u="sng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31753" name="Picture 9" descr="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1981200"/>
            <a:ext cx="184467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905000" y="381000"/>
            <a:ext cx="5440363" cy="14319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And</a:t>
            </a:r>
            <a:br>
              <a:rPr 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</a:br>
            <a:r>
              <a:rPr 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in the End….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667000" y="286385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None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 Chi Minh:</a:t>
            </a:r>
          </a:p>
        </p:txBody>
      </p:sp>
    </p:spTree>
    <p:extLst>
      <p:ext uri="{BB962C8B-B14F-4D97-AF65-F5344CB8AC3E}">
        <p14:creationId xmlns:p14="http://schemas.microsoft.com/office/powerpoint/2010/main" val="21520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553200" cy="1920875"/>
          </a:xfrm>
          <a:noFill/>
          <a:ln/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Lessons 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for Future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American Presidents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2286000"/>
            <a:ext cx="7620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Wingdings" charset="0"/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Wars must be of short duration.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Wingdings" charset="0"/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Wars must yield few American casualties.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Wingdings" charset="0"/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Restrict media access to battlefields.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Wingdings" charset="0"/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Develop and maintain Congressional and public support.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Wingdings" charset="0"/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Set clear, winnable goals.</a:t>
            </a:r>
          </a:p>
          <a:p>
            <a:pPr marL="609600" indent="-609600">
              <a:lnSpc>
                <a:spcPct val="90000"/>
              </a:lnSpc>
              <a:buClr>
                <a:schemeClr val="accent1"/>
              </a:buClr>
              <a:buSzTx/>
              <a:buFont typeface="Wingdings" charset="0"/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Set deadline for troop withdrawals.</a:t>
            </a:r>
          </a:p>
        </p:txBody>
      </p:sp>
    </p:spTree>
    <p:extLst>
      <p:ext uri="{BB962C8B-B14F-4D97-AF65-F5344CB8AC3E}">
        <p14:creationId xmlns:p14="http://schemas.microsoft.com/office/powerpoint/2010/main" val="14585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5715000" cy="900897"/>
          </a:xfrm>
          <a:noFill/>
          <a:ln/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Background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77097"/>
            <a:ext cx="7696200" cy="5652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indent="-574675">
              <a:lnSpc>
                <a:spcPct val="90000"/>
              </a:lnSpc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International Conference at Geneva</a:t>
            </a:r>
          </a:p>
          <a:p>
            <a:pPr marL="1090613" lvl="1" indent="-401638">
              <a:lnSpc>
                <a:spcPct val="90000"/>
              </a:lnSpc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Vietnam was divided at 17</a:t>
            </a:r>
            <a:r>
              <a:rPr lang="en-US" sz="32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parallel</a:t>
            </a:r>
          </a:p>
          <a:p>
            <a:pPr marL="1546225" lvl="2" indent="-341313">
              <a:lnSpc>
                <a:spcPct val="90000"/>
              </a:lnSpc>
              <a:buClr>
                <a:schemeClr val="accent2"/>
              </a:buClr>
              <a:buSzPct val="70000"/>
              <a:buFont typeface="Twentieth Century Poster1" charset="0"/>
              <a:buChar char="O"/>
            </a:pP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 Chi Minh</a:t>
            </a:r>
            <a:r>
              <a:rPr lang="ja-JP" alt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nationalist 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forces controlled the North</a:t>
            </a:r>
          </a:p>
          <a:p>
            <a:pPr marL="1546225" lvl="2" indent="-341313">
              <a:lnSpc>
                <a:spcPct val="90000"/>
              </a:lnSpc>
              <a:buClr>
                <a:schemeClr val="accent2"/>
              </a:buClr>
              <a:buSzPct val="70000"/>
              <a:buFont typeface="Twentieth Century Poster1" charset="0"/>
              <a:buChar char="O"/>
            </a:pP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Ngo </a:t>
            </a:r>
            <a:r>
              <a:rPr lang="en-US" sz="3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Dinh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Diem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, a French-educated, Roman Catholic 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claimed control of the 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South</a:t>
            </a:r>
          </a:p>
        </p:txBody>
      </p:sp>
      <p:pic>
        <p:nvPicPr>
          <p:cNvPr id="10248" name="Picture 8" descr="thumb?id=1939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54622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5638800" cy="1431925"/>
          </a:xfrm>
          <a:noFill/>
          <a:ln/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1"/>
                </a:solidFill>
              </a:rPr>
              <a:t>Background to the War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734347"/>
            <a:ext cx="7543800" cy="46664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 date was set for democratic elections to reunify Vietnam</a:t>
            </a:r>
            <a:br>
              <a:rPr lang="en-US" sz="3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33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457200" indent="-457200">
              <a:buClr>
                <a:schemeClr val="accent1"/>
              </a:buClr>
              <a:buSzTx/>
              <a:buFont typeface="Transport MT" charset="0"/>
              <a:buChar char="z"/>
            </a:pPr>
            <a:r>
              <a:rPr lang="en-US" sz="3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Diem backed out of the elections, leading to military conflict between North and South</a:t>
            </a:r>
            <a:endParaRPr lang="en-US" sz="30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8200" y="76200"/>
            <a:ext cx="7772400" cy="9906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kumimoji="1" lang="en-US" sz="3600"/>
              <a:t>Monk Quang Duc protested Diem</a:t>
            </a:r>
            <a:r>
              <a:rPr kumimoji="1" lang="ja-JP" altLang="en-US" sz="3600"/>
              <a:t>’</a:t>
            </a:r>
            <a:r>
              <a:rPr kumimoji="1" lang="en-US" altLang="ja-JP" sz="3600"/>
              <a:t>s treatment of Buddhists</a:t>
            </a:r>
            <a:endParaRPr kumimoji="1" lang="en-US" sz="3600"/>
          </a:p>
        </p:txBody>
      </p:sp>
      <p:pic>
        <p:nvPicPr>
          <p:cNvPr id="28677" name="Picture 5" descr="1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 b="7538"/>
          <a:stretch>
            <a:fillRect/>
          </a:stretch>
        </p:blipFill>
        <p:spPr bwMode="auto">
          <a:xfrm>
            <a:off x="838200" y="1219200"/>
            <a:ext cx="7696200" cy="5662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4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533400"/>
            <a:ext cx="6019800" cy="1311275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U.S. Military </a:t>
            </a:r>
            <a:br>
              <a:rPr lang="en-US" sz="4000" b="1">
                <a:solidFill>
                  <a:schemeClr val="accent1"/>
                </a:solidFill>
              </a:rPr>
            </a:br>
            <a:r>
              <a:rPr lang="en-US" sz="4000" b="1">
                <a:solidFill>
                  <a:schemeClr val="accent1"/>
                </a:solidFill>
              </a:rPr>
              <a:t>Involvement Begins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2133600"/>
            <a:ext cx="75438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rgbClr val="2A6402"/>
              </a:buClr>
              <a:buSzTx/>
              <a:buFont typeface="Transport MT" charset="0"/>
              <a:buChar char="z"/>
            </a:pP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Repressive dictatorial rule by Diem</a:t>
            </a:r>
          </a:p>
          <a:p>
            <a:pPr marL="973138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Diem</a:t>
            </a:r>
            <a:r>
              <a:rPr lang="ja-JP" alt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 family holds all power</a:t>
            </a:r>
          </a:p>
          <a:p>
            <a:pPr marL="973138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Wealth is hoarded by the elite</a:t>
            </a:r>
          </a:p>
          <a:p>
            <a:pPr marL="973138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Buddhist majority persecuted</a:t>
            </a:r>
          </a:p>
          <a:p>
            <a:pPr marL="973138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Torture, lack of political freedom prevail</a:t>
            </a:r>
            <a:b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2500" b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457200" indent="-457200">
              <a:buClr>
                <a:srgbClr val="2A6402"/>
              </a:buClr>
              <a:buSzTx/>
              <a:buFont typeface="Transport MT" charset="0"/>
              <a:buChar char="z"/>
            </a:pP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The U.S. aided Diem</a:t>
            </a:r>
            <a:r>
              <a:rPr lang="ja-JP" alt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 government</a:t>
            </a:r>
          </a:p>
          <a:p>
            <a:pPr marL="973138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Ike sent financial and military aid</a:t>
            </a:r>
          </a:p>
          <a:p>
            <a:pPr marL="973138" lvl="1" indent="-401638">
              <a:buClr>
                <a:srgbClr val="0033CC"/>
              </a:buClr>
              <a:buSzPct val="60000"/>
              <a:buFont typeface="PressWriter Symbols" charset="0"/>
              <a:buChar char="P"/>
            </a:pPr>
            <a:r>
              <a:rPr lang="en-US" sz="25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675 U.S. Army advisors sent by 1960.</a:t>
            </a:r>
          </a:p>
        </p:txBody>
      </p:sp>
    </p:spTree>
    <p:extLst>
      <p:ext uri="{BB962C8B-B14F-4D97-AF65-F5344CB8AC3E}">
        <p14:creationId xmlns:p14="http://schemas.microsoft.com/office/powerpoint/2010/main" val="25896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Containment in Vietnam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mtClean="0">
                <a:ea typeface="+mn-ea"/>
                <a:cs typeface="+mn-cs"/>
              </a:rPr>
              <a:t>Vietnam</a:t>
            </a:r>
            <a:r>
              <a:rPr lang="en-US" sz="3000" smtClean="0">
                <a:ea typeface="+mn-ea"/>
                <a:cs typeface="+mn-cs"/>
              </a:rPr>
              <a:t> </a:t>
            </a:r>
            <a:r>
              <a:rPr lang="en-US" smtClean="0">
                <a:ea typeface="+mn-ea"/>
                <a:cs typeface="+mn-cs"/>
              </a:rPr>
              <a:t>proved</a:t>
            </a:r>
            <a:r>
              <a:rPr lang="en-US" sz="3000" smtClean="0">
                <a:ea typeface="+mn-ea"/>
                <a:cs typeface="+mn-cs"/>
              </a:rPr>
              <a:t> </a:t>
            </a:r>
            <a:r>
              <a:rPr lang="en-US" smtClean="0">
                <a:ea typeface="+mn-ea"/>
                <a:cs typeface="+mn-cs"/>
              </a:rPr>
              <a:t>to</a:t>
            </a:r>
            <a:r>
              <a:rPr lang="en-US" sz="3000" smtClean="0">
                <a:ea typeface="+mn-ea"/>
                <a:cs typeface="+mn-cs"/>
              </a:rPr>
              <a:t> </a:t>
            </a:r>
            <a:r>
              <a:rPr lang="en-US" smtClean="0">
                <a:ea typeface="+mn-ea"/>
                <a:cs typeface="+mn-cs"/>
              </a:rPr>
              <a:t>be</a:t>
            </a:r>
            <a:r>
              <a:rPr lang="en-US" sz="3000" smtClean="0">
                <a:ea typeface="+mn-ea"/>
                <a:cs typeface="+mn-cs"/>
              </a:rPr>
              <a:t> </a:t>
            </a:r>
            <a:r>
              <a:rPr lang="en-US" smtClean="0">
                <a:ea typeface="+mn-ea"/>
                <a:cs typeface="+mn-cs"/>
              </a:rPr>
              <a:t>a</a:t>
            </a:r>
            <a:r>
              <a:rPr lang="en-US" sz="3000" smtClean="0">
                <a:ea typeface="+mn-ea"/>
                <a:cs typeface="+mn-cs"/>
              </a:rPr>
              <a:t> </a:t>
            </a:r>
            <a:r>
              <a:rPr lang="en-US" smtClean="0">
                <a:ea typeface="+mn-ea"/>
                <a:cs typeface="+mn-cs"/>
              </a:rPr>
              <a:t>tough</a:t>
            </a:r>
            <a:r>
              <a:rPr lang="en-US" sz="3000" smtClean="0">
                <a:ea typeface="+mn-ea"/>
                <a:cs typeface="+mn-cs"/>
              </a:rPr>
              <a:t> </a:t>
            </a:r>
            <a:r>
              <a:rPr lang="en-US" smtClean="0">
                <a:ea typeface="+mn-ea"/>
                <a:cs typeface="+mn-cs"/>
              </a:rPr>
              <a:t>test: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mtClean="0"/>
              <a:t>Since 1954, Communist leader </a:t>
            </a: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 Chi Minh</a:t>
            </a:r>
            <a:r>
              <a:rPr lang="en-US" smtClean="0"/>
              <a:t> gained popularity in North Vietnam; By 1961, he gained a foothold in the South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mtClean="0"/>
              <a:t>The U.S. gave aid to unpopular South leader </a:t>
            </a: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Ngo Dihn Diem</a:t>
            </a:r>
            <a:r>
              <a:rPr lang="en-US" smtClean="0"/>
              <a:t> 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mtClean="0"/>
              <a:t>When Diem lost control of the South, JFK gave the OK for a coup against Diem in 1963</a:t>
            </a:r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609600" y="3124200"/>
            <a:ext cx="8077200" cy="1905000"/>
          </a:xfrm>
          <a:prstGeom prst="wedgeRectCallout">
            <a:avLst>
              <a:gd name="adj1" fmla="val -21856"/>
              <a:gd name="adj2" fmla="val -145333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1" lang="en-US" sz="36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Strongly in our mind is what happened in China at the end of World War II, where China was lost. We don</a:t>
            </a:r>
            <a:r>
              <a:rPr kumimoji="1" lang="ja-JP" altLang="en-US" sz="36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1" lang="en-US" sz="36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 want that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r>
              <a:rPr kumimoji="1" lang="ja-JP" alt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1" lang="en-US" sz="36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—JFK	 </a:t>
            </a:r>
          </a:p>
        </p:txBody>
      </p:sp>
    </p:spTree>
    <p:extLst>
      <p:ext uri="{BB962C8B-B14F-4D97-AF65-F5344CB8AC3E}">
        <p14:creationId xmlns:p14="http://schemas.microsoft.com/office/powerpoint/2010/main" val="80128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d's tie design template">
  <a:themeElements>
    <a:clrScheme name="Dad's tie design template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FE9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Dad's tie design template">
  <a:themeElements>
    <a:clrScheme name="Dad's tie design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1756</Words>
  <Application>Microsoft Macintosh PowerPoint</Application>
  <PresentationFormat>On-screen Show (4:3)</PresentationFormat>
  <Paragraphs>253</Paragraphs>
  <Slides>43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Office Theme</vt:lpstr>
      <vt:lpstr>Dad's tie design template</vt:lpstr>
      <vt:lpstr>1_Office Theme</vt:lpstr>
      <vt:lpstr>2_Office Theme</vt:lpstr>
      <vt:lpstr>3_Office Theme</vt:lpstr>
      <vt:lpstr>4_Office Theme</vt:lpstr>
      <vt:lpstr>1_Dad's tie design template</vt:lpstr>
      <vt:lpstr>Do Now</vt:lpstr>
      <vt:lpstr>Vietnam War-Conflict in SE Asia and Conflict at Home</vt:lpstr>
      <vt:lpstr>Background </vt:lpstr>
      <vt:lpstr>Background</vt:lpstr>
      <vt:lpstr>Background</vt:lpstr>
      <vt:lpstr>Background to the War</vt:lpstr>
      <vt:lpstr>PowerPoint Presentation</vt:lpstr>
      <vt:lpstr>U.S. Military  Involvement Begins</vt:lpstr>
      <vt:lpstr>Containment in Vietnam</vt:lpstr>
      <vt:lpstr>U.S. Military Involvement Begins</vt:lpstr>
      <vt:lpstr>Vietnam </vt:lpstr>
      <vt:lpstr>Johnson Escalates      the Vietnam War</vt:lpstr>
      <vt:lpstr>LBJ Escalates the Vietnam War</vt:lpstr>
      <vt:lpstr>LBJ Escalates the Vietnam War</vt:lpstr>
      <vt:lpstr>The Ground War  1965-1968</vt:lpstr>
      <vt:lpstr>Who Is the  Enemy?</vt:lpstr>
      <vt:lpstr>The Air War 1965-1968</vt:lpstr>
      <vt:lpstr>Escalation</vt:lpstr>
      <vt:lpstr>Vietnam in 1968</vt:lpstr>
      <vt:lpstr>Impact of the  Tet Offensive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Decade of Protest: 1965-1974</vt:lpstr>
      <vt:lpstr>The Student Revolt</vt:lpstr>
      <vt:lpstr>1968</vt:lpstr>
      <vt:lpstr>PowerPoint Presentation</vt:lpstr>
      <vt:lpstr>Stalemate</vt:lpstr>
      <vt:lpstr>Conclusions</vt:lpstr>
      <vt:lpstr>American Morale Begins to Dip</vt:lpstr>
      <vt:lpstr>Impact of the Vietnam War</vt:lpstr>
      <vt:lpstr>Nixon on Vietnam</vt:lpstr>
      <vt:lpstr>“Pentagon Papers,”  1971</vt:lpstr>
      <vt:lpstr>The Ceasefire,  1973</vt:lpstr>
      <vt:lpstr>The Ceasefire,  1973</vt:lpstr>
      <vt:lpstr>PowerPoint Presentation</vt:lpstr>
      <vt:lpstr>The Costs</vt:lpstr>
      <vt:lpstr>The Impact</vt:lpstr>
      <vt:lpstr>PowerPoint Presentation</vt:lpstr>
      <vt:lpstr>Lessons  for Future American Presidents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War</dc:title>
  <dc:creator>Craig Winchell</dc:creator>
  <cp:lastModifiedBy>Craig Winchell</cp:lastModifiedBy>
  <cp:revision>9</cp:revision>
  <dcterms:created xsi:type="dcterms:W3CDTF">2017-03-07T17:14:19Z</dcterms:created>
  <dcterms:modified xsi:type="dcterms:W3CDTF">2017-03-23T22:12:13Z</dcterms:modified>
</cp:coreProperties>
</file>