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0"/>
  </p:notesMasterIdLst>
  <p:sldIdLst>
    <p:sldId id="257" r:id="rId2"/>
    <p:sldId id="256" r:id="rId3"/>
    <p:sldId id="258" r:id="rId4"/>
    <p:sldId id="259" r:id="rId5"/>
    <p:sldId id="260" r:id="rId6"/>
    <p:sldId id="275" r:id="rId7"/>
    <p:sldId id="273" r:id="rId8"/>
    <p:sldId id="274" r:id="rId9"/>
    <p:sldId id="271" r:id="rId10"/>
    <p:sldId id="272" r:id="rId11"/>
    <p:sldId id="266" r:id="rId12"/>
    <p:sldId id="267" r:id="rId13"/>
    <p:sldId id="268" r:id="rId14"/>
    <p:sldId id="263" r:id="rId15"/>
    <p:sldId id="287" r:id="rId16"/>
    <p:sldId id="302" r:id="rId17"/>
    <p:sldId id="269" r:id="rId18"/>
    <p:sldId id="290" r:id="rId19"/>
    <p:sldId id="291" r:id="rId20"/>
    <p:sldId id="292" r:id="rId21"/>
    <p:sldId id="288" r:id="rId22"/>
    <p:sldId id="289" r:id="rId23"/>
    <p:sldId id="278" r:id="rId24"/>
    <p:sldId id="294" r:id="rId25"/>
    <p:sldId id="293" r:id="rId26"/>
    <p:sldId id="283" r:id="rId27"/>
    <p:sldId id="284" r:id="rId28"/>
    <p:sldId id="285" r:id="rId29"/>
    <p:sldId id="286" r:id="rId30"/>
    <p:sldId id="295" r:id="rId31"/>
    <p:sldId id="296" r:id="rId32"/>
    <p:sldId id="297" r:id="rId33"/>
    <p:sldId id="265" r:id="rId34"/>
    <p:sldId id="300" r:id="rId35"/>
    <p:sldId id="298" r:id="rId36"/>
    <p:sldId id="299" r:id="rId37"/>
    <p:sldId id="301" r:id="rId38"/>
    <p:sldId id="27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8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517C5-5DC7-D340-A302-6855B1478265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DE43-3A57-AB44-9BA3-3F0EF2EC5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0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2F7BE6-8257-F34B-ADC0-3152565073AA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9A76D3-323B-C245-BF2D-30497AC11EDA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READ EXCERPT</a:t>
            </a:r>
            <a:r>
              <a:rPr lang="en-US" baseline="0" dirty="0" smtClean="0">
                <a:latin typeface="Calibri" charset="0"/>
              </a:rPr>
              <a:t> OF HAMILTON FINANCIAL PROGRAM</a:t>
            </a:r>
            <a:endParaRPr lang="en-US" dirty="0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47DD1DE-5118-DB48-BAE7-647E581BD8BE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FINANCIAL PLAN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DE43-3A57-AB44-9BA3-3F0EF2EC53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7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061EDC-D916-AC43-A6A4-FC5ACACBBE2F}" type="slidenum">
              <a:rPr lang="en-US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99821B-48A8-E547-B707-DDBA048A4B61}" type="slidenum">
              <a:rPr lang="en-US" sz="1200"/>
              <a:pPr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8462A1-DB55-D24C-852E-F0E657EB6DD9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3B767F-F983-0F44-84D0-5EF3FDB945D1}" type="slidenum">
              <a:rPr lang="en-US" sz="1200"/>
              <a:pPr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0276F2-AB5F-A144-8B28-86CFB710A40B}" type="slidenum">
              <a:rPr lang="en-US" sz="1200"/>
              <a:pPr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C5073AA-DF48-DC49-AF52-EDCC13AEDC53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0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3739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D9A7A1-0AC4-EB4E-B98B-3EA4E47AF286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4763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600">
              <a:latin typeface="Calibri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7835" name="Rectangle 11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0F6CC2-1122-0E4B-8CC0-2C1C1AC24217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FFAPUSH Washington’s Farewell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DE43-3A57-AB44-9BA3-3F0EF2EC53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5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11F4B3-668F-0244-905E-1B510AC45B9F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4C6CA1-5F2A-BA4F-BF20-48C6500FDBC8}" type="slidenum">
              <a:rPr lang="en-US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224C97F-D8F3-3D41-A330-47FCA0B53279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731E4B7-831D-A945-8D7B-4ACA2475E17F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5wCl3aAMEQ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0HZUatZtX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otJuFGXQ9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Read, Write, Discuss</a:t>
            </a:r>
          </a:p>
          <a:p>
            <a:pPr lvl="1"/>
            <a:r>
              <a:rPr lang="en-US" dirty="0" smtClean="0"/>
              <a:t>Read ‘Hamilton’s Financial Plan’</a:t>
            </a:r>
          </a:p>
          <a:p>
            <a:pPr lvl="1"/>
            <a:r>
              <a:rPr lang="en-US" dirty="0" smtClean="0"/>
              <a:t>Write:  What were the key components of Hamilton’s Financial Plan?</a:t>
            </a:r>
          </a:p>
          <a:p>
            <a:pPr lvl="1"/>
            <a:r>
              <a:rPr lang="en-US" dirty="0" smtClean="0"/>
              <a:t>Discuss: What ideological conflicts arose from Hamilton’s Financial Plan?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7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FFFF"/>
                </a:solidFill>
                <a:ea typeface="+mj-ea"/>
              </a:rPr>
              <a:t>The Departments &amp; Leadership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553200" cy="4800600"/>
          </a:xfrm>
        </p:spPr>
        <p:txBody>
          <a:bodyPr/>
          <a:lstStyle/>
          <a:p>
            <a:r>
              <a:rPr lang="en-US" sz="2800">
                <a:solidFill>
                  <a:srgbClr val="FFFFFF"/>
                </a:solidFill>
                <a:latin typeface="Corbel" charset="0"/>
              </a:rPr>
              <a:t>Department of State</a:t>
            </a:r>
          </a:p>
          <a:p>
            <a:pPr lvl="1"/>
            <a:r>
              <a:rPr lang="en-US" sz="2000">
                <a:solidFill>
                  <a:srgbClr val="FFFFFF"/>
                </a:solidFill>
                <a:latin typeface="Corbel" charset="0"/>
              </a:rPr>
              <a:t>Sec. of State - T. Jefferson</a:t>
            </a:r>
          </a:p>
          <a:p>
            <a:endParaRPr lang="en-US" sz="2800">
              <a:solidFill>
                <a:srgbClr val="FFFFFF"/>
              </a:solidFill>
              <a:latin typeface="Corbel" charset="0"/>
            </a:endParaRPr>
          </a:p>
          <a:p>
            <a:r>
              <a:rPr lang="en-US" sz="2800">
                <a:solidFill>
                  <a:srgbClr val="FFFFFF"/>
                </a:solidFill>
                <a:latin typeface="Corbel" charset="0"/>
              </a:rPr>
              <a:t>Department of Treasury</a:t>
            </a:r>
          </a:p>
          <a:p>
            <a:pPr lvl="1"/>
            <a:r>
              <a:rPr lang="en-US" sz="2000">
                <a:solidFill>
                  <a:srgbClr val="FFFFFF"/>
                </a:solidFill>
                <a:latin typeface="Corbel" charset="0"/>
              </a:rPr>
              <a:t>Sec. of Treasury - A. Hamilton</a:t>
            </a:r>
          </a:p>
          <a:p>
            <a:endParaRPr lang="en-US" sz="2800">
              <a:solidFill>
                <a:srgbClr val="FFFFFF"/>
              </a:solidFill>
              <a:latin typeface="Corbel" charset="0"/>
            </a:endParaRPr>
          </a:p>
          <a:p>
            <a:r>
              <a:rPr lang="en-US" sz="2800">
                <a:solidFill>
                  <a:srgbClr val="FFFFFF"/>
                </a:solidFill>
                <a:latin typeface="Corbel" charset="0"/>
              </a:rPr>
              <a:t>War Department</a:t>
            </a:r>
          </a:p>
          <a:p>
            <a:pPr lvl="1"/>
            <a:r>
              <a:rPr lang="en-US" sz="2000">
                <a:solidFill>
                  <a:srgbClr val="FFFFFF"/>
                </a:solidFill>
                <a:latin typeface="Corbel" charset="0"/>
              </a:rPr>
              <a:t>Sec. of War - Henry Knox</a:t>
            </a:r>
          </a:p>
          <a:p>
            <a:endParaRPr lang="en-US" sz="2800">
              <a:solidFill>
                <a:srgbClr val="FFFFFF"/>
              </a:solidFill>
              <a:latin typeface="Corbel" charset="0"/>
            </a:endParaRPr>
          </a:p>
          <a:p>
            <a:r>
              <a:rPr lang="en-US" sz="2800">
                <a:solidFill>
                  <a:srgbClr val="FFFFFF"/>
                </a:solidFill>
                <a:latin typeface="Corbel" charset="0"/>
              </a:rPr>
              <a:t>Attorney General Edmund Randolph</a:t>
            </a:r>
          </a:p>
        </p:txBody>
      </p:sp>
      <p:pic>
        <p:nvPicPr>
          <p:cNvPr id="14340" name="Picture 5" descr="http://sc94.ameslab.gov/TOUR/tjeffers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352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ttp://hansenreport.files.wordpress.com/2011/02/hamil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135255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ttp://www.nps.gov/museum/exhibits/revwar/image_gal/indeimg/web_exhibit/KNOX_ex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733800"/>
            <a:ext cx="1384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http://www.whatwouldthefoundersthink.com/blog/wp-content/uploads/2011/01/Edmund-Randolp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86300"/>
            <a:ext cx="1352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2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ahoma" charset="0"/>
              </a:rPr>
              <a:t>Washington’s </a:t>
            </a:r>
            <a:r>
              <a:rPr lang="en-US" dirty="0">
                <a:latin typeface="Tahoma" charset="0"/>
              </a:rPr>
              <a:t>Foreign Policy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90600"/>
            <a:ext cx="5029200" cy="5867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Europe</a:t>
            </a:r>
          </a:p>
          <a:p>
            <a:pPr lvl="1" eaLnBrk="1" hangingPunct="1"/>
            <a:r>
              <a:rPr lang="en-US" sz="1800" dirty="0">
                <a:latin typeface="Tahoma" charset="0"/>
                <a:hlinkClick r:id="rId2"/>
              </a:rPr>
              <a:t>French Revolution</a:t>
            </a:r>
            <a:endParaRPr lang="en-US" sz="1800" dirty="0">
              <a:latin typeface="Tahoma" charset="0"/>
            </a:endParaRPr>
          </a:p>
          <a:p>
            <a:pPr lvl="2" eaLnBrk="1" hangingPunct="1"/>
            <a:r>
              <a:rPr lang="en-US" sz="1600" dirty="0">
                <a:latin typeface="Tahoma" charset="0"/>
              </a:rPr>
              <a:t>Citizen Genet (1793)</a:t>
            </a:r>
          </a:p>
          <a:p>
            <a:pPr lvl="2" eaLnBrk="1" hangingPunct="1"/>
            <a:r>
              <a:rPr lang="en-US" sz="1600" dirty="0">
                <a:latin typeface="Tahoma" charset="0"/>
              </a:rPr>
              <a:t>Proclamation of Neutrality (1793)</a:t>
            </a:r>
          </a:p>
          <a:p>
            <a:pPr lvl="2" eaLnBrk="1" hangingPunct="1"/>
            <a:r>
              <a:rPr lang="en-US" sz="1600" i="1" dirty="0">
                <a:latin typeface="Tahoma" charset="0"/>
                <a:hlinkClick r:id="rId3"/>
              </a:rPr>
              <a:t>John Adams</a:t>
            </a:r>
            <a:r>
              <a:rPr lang="en-US" sz="1600" dirty="0">
                <a:latin typeface="Tahoma" charset="0"/>
                <a:hlinkClick r:id="rId3"/>
              </a:rPr>
              <a:t> Neutrality</a:t>
            </a:r>
            <a:endParaRPr lang="en-US" sz="1600" dirty="0">
              <a:latin typeface="Tahoma" charset="0"/>
            </a:endParaRPr>
          </a:p>
          <a:p>
            <a:pPr lvl="1" eaLnBrk="1" hangingPunct="1"/>
            <a:r>
              <a:rPr lang="en-US" sz="1800" dirty="0" smtClean="0">
                <a:latin typeface="Tahoma" charset="0"/>
              </a:rPr>
              <a:t>Jay’s </a:t>
            </a:r>
            <a:r>
              <a:rPr lang="en-US" sz="1800" dirty="0">
                <a:latin typeface="Tahoma" charset="0"/>
              </a:rPr>
              <a:t>Treaty (1796)</a:t>
            </a:r>
          </a:p>
          <a:p>
            <a:pPr lvl="2" eaLnBrk="1" hangingPunct="1"/>
            <a:r>
              <a:rPr lang="en-US" sz="1400" dirty="0">
                <a:latin typeface="Tahoma" charset="0"/>
              </a:rPr>
              <a:t>Most-favored trade status to Britain</a:t>
            </a:r>
          </a:p>
          <a:p>
            <a:pPr lvl="2" eaLnBrk="1" hangingPunct="1"/>
            <a:r>
              <a:rPr lang="en-US" sz="1400" dirty="0">
                <a:latin typeface="Tahoma" charset="0"/>
              </a:rPr>
              <a:t>Removed British from Northwest forts</a:t>
            </a:r>
          </a:p>
          <a:p>
            <a:pPr lvl="2" eaLnBrk="1" hangingPunct="1"/>
            <a:r>
              <a:rPr lang="en-US" sz="1400" dirty="0">
                <a:latin typeface="Tahoma" charset="0"/>
              </a:rPr>
              <a:t>Did </a:t>
            </a:r>
            <a:r>
              <a:rPr lang="en-US" sz="1400" b="1" u="sng" dirty="0">
                <a:latin typeface="Tahoma" charset="0"/>
              </a:rPr>
              <a:t>not</a:t>
            </a:r>
            <a:r>
              <a:rPr lang="en-US" sz="1400" dirty="0">
                <a:latin typeface="Tahoma" charset="0"/>
              </a:rPr>
              <a:t> end British impressment of U.S. sailors</a:t>
            </a:r>
          </a:p>
          <a:p>
            <a:pPr lvl="1" eaLnBrk="1" hangingPunct="1"/>
            <a:r>
              <a:rPr lang="en-US" sz="1800" dirty="0" smtClean="0">
                <a:latin typeface="Tahoma" charset="0"/>
              </a:rPr>
              <a:t>Pinckney’s </a:t>
            </a:r>
            <a:r>
              <a:rPr lang="en-US" sz="1800" dirty="0">
                <a:latin typeface="Tahoma" charset="0"/>
              </a:rPr>
              <a:t>Treaty (1796)</a:t>
            </a:r>
          </a:p>
          <a:p>
            <a:pPr lvl="2" eaLnBrk="1" hangingPunct="1"/>
            <a:r>
              <a:rPr lang="en-US" sz="1400" dirty="0">
                <a:latin typeface="Tahoma" charset="0"/>
              </a:rPr>
              <a:t>Established boundaries with Spain</a:t>
            </a:r>
          </a:p>
          <a:p>
            <a:pPr lvl="2" eaLnBrk="1" hangingPunct="1"/>
            <a:r>
              <a:rPr lang="en-US" sz="1400" dirty="0">
                <a:latin typeface="Tahoma" charset="0"/>
              </a:rPr>
              <a:t>Unrestricted trade access on the Mississippi River</a:t>
            </a:r>
            <a:endParaRPr lang="en-US" sz="1600" dirty="0">
              <a:latin typeface="Tahoma" charset="0"/>
            </a:endParaRPr>
          </a:p>
          <a:p>
            <a:pPr eaLnBrk="1" hangingPunct="1"/>
            <a:r>
              <a:rPr lang="en-US" sz="2000" dirty="0">
                <a:latin typeface="Tahoma" charset="0"/>
              </a:rPr>
              <a:t>Natives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Treaty of Greenville (1795)</a:t>
            </a:r>
          </a:p>
          <a:p>
            <a:pPr lvl="2" eaLnBrk="1" hangingPunct="1"/>
            <a:r>
              <a:rPr lang="en-US" sz="1400" dirty="0">
                <a:latin typeface="Tahoma" charset="0"/>
              </a:rPr>
              <a:t>Battle of Fallen Timbers (1794)</a:t>
            </a:r>
          </a:p>
          <a:p>
            <a:pPr lvl="2" eaLnBrk="1" hangingPunct="1"/>
            <a:r>
              <a:rPr lang="en-US" sz="1400" dirty="0">
                <a:latin typeface="Tahoma" charset="0"/>
              </a:rPr>
              <a:t>Formal recognition/cession of Northwest Territory by Natives</a:t>
            </a:r>
          </a:p>
        </p:txBody>
      </p:sp>
      <p:pic>
        <p:nvPicPr>
          <p:cNvPr id="41987" name="Picture 5" descr="Citizen-Genet-Formal#E9EB08.jpg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028700"/>
            <a:ext cx="3836988" cy="5756275"/>
          </a:xfrm>
        </p:spPr>
      </p:pic>
    </p:spTree>
    <p:extLst>
      <p:ext uri="{BB962C8B-B14F-4D97-AF65-F5344CB8AC3E}">
        <p14:creationId xmlns:p14="http://schemas.microsoft.com/office/powerpoint/2010/main" val="284482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Tahoma" charset="0"/>
              </a:rPr>
              <a:t>Washington’s Precedents</a:t>
            </a:r>
          </a:p>
        </p:txBody>
      </p:sp>
      <p:sp>
        <p:nvSpPr>
          <p:cNvPr id="43010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52400" y="1600200"/>
            <a:ext cx="3962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Tahoma" charset="0"/>
              </a:rPr>
              <a:t>Two terms</a:t>
            </a:r>
          </a:p>
          <a:p>
            <a:r>
              <a:rPr lang="en-US">
                <a:effectLst/>
                <a:latin typeface="Tahoma" charset="0"/>
              </a:rPr>
              <a:t>“Mr. President”</a:t>
            </a:r>
          </a:p>
          <a:p>
            <a:r>
              <a:rPr lang="en-US">
                <a:effectLst/>
                <a:latin typeface="Tahoma" charset="0"/>
              </a:rPr>
              <a:t>Cabinet</a:t>
            </a:r>
          </a:p>
          <a:p>
            <a:r>
              <a:rPr lang="en-US">
                <a:effectLst/>
                <a:latin typeface="Tahoma" charset="0"/>
              </a:rPr>
              <a:t>Neutrality</a:t>
            </a:r>
          </a:p>
          <a:p>
            <a:r>
              <a:rPr lang="en-US">
                <a:effectLst/>
                <a:latin typeface="Tahoma" charset="0"/>
              </a:rPr>
              <a:t>Special Relationship with Great Britain</a:t>
            </a:r>
          </a:p>
          <a:p>
            <a:r>
              <a:rPr lang="en-US">
                <a:effectLst/>
                <a:latin typeface="Tahoma" charset="0"/>
              </a:rPr>
              <a:t>Farewell Address</a:t>
            </a:r>
          </a:p>
        </p:txBody>
      </p:sp>
      <p:pic>
        <p:nvPicPr>
          <p:cNvPr id="43011" name="Content Placeholder 7" descr="220px-Gilbert_Stuart_Williamstown_Portrait_of_George_Washingto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41438"/>
            <a:ext cx="4445000" cy="5314950"/>
          </a:xfrm>
        </p:spPr>
      </p:pic>
    </p:spTree>
    <p:extLst>
      <p:ext uri="{BB962C8B-B14F-4D97-AF65-F5344CB8AC3E}">
        <p14:creationId xmlns:p14="http://schemas.microsoft.com/office/powerpoint/2010/main" val="48617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Tahoma" charset="0"/>
              </a:rPr>
              <a:t>Washington</a:t>
            </a:r>
            <a:r>
              <a:rPr lang="en-US" sz="4000" dirty="0" smtClean="0">
                <a:latin typeface="Tahoma" charset="0"/>
              </a:rPr>
              <a:t>’</a:t>
            </a:r>
            <a:r>
              <a:rPr lang="en-US" sz="4000" dirty="0" smtClean="0">
                <a:latin typeface="Tahoma" charset="0"/>
              </a:rPr>
              <a:t>s </a:t>
            </a:r>
            <a:r>
              <a:rPr lang="en-US" sz="4000" dirty="0">
                <a:latin typeface="Tahoma" charset="0"/>
              </a:rPr>
              <a:t>Farewell</a:t>
            </a:r>
            <a:endParaRPr lang="en-US" dirty="0">
              <a:latin typeface="Tahoma" charset="0"/>
            </a:endParaRPr>
          </a:p>
        </p:txBody>
      </p:sp>
      <p:sp>
        <p:nvSpPr>
          <p:cNvPr id="563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28600" y="838200"/>
            <a:ext cx="8540750" cy="217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ahoma" charset="0"/>
              </a:rPr>
              <a:t>Washington’s </a:t>
            </a:r>
            <a:r>
              <a:rPr lang="en-US" sz="2400" dirty="0">
                <a:latin typeface="Tahoma" charset="0"/>
              </a:rPr>
              <a:t>Farewell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Retired after two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Preserve treaties and avoid alliances**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Condemned political parties and partisan conflicts*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Warned of sectionalism and to preserve 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Religion and morality and diffusion of knowledge (education)</a:t>
            </a:r>
          </a:p>
        </p:txBody>
      </p:sp>
      <p:pic>
        <p:nvPicPr>
          <p:cNvPr id="44035" name="Picture 7" descr="800px-Washington_Far#86F401.jpg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268663"/>
            <a:ext cx="6096000" cy="3589337"/>
          </a:xfrm>
        </p:spPr>
      </p:pic>
    </p:spTree>
    <p:extLst>
      <p:ext uri="{BB962C8B-B14F-4D97-AF65-F5344CB8AC3E}">
        <p14:creationId xmlns:p14="http://schemas.microsoft.com/office/powerpoint/2010/main" val="11665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Hamilton vs. Jefferson and the Birth of Political Parties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Constitutional Interpretation</a:t>
            </a:r>
          </a:p>
          <a:p>
            <a:pPr lvl="1"/>
            <a:r>
              <a:rPr lang="en-US" dirty="0" smtClean="0"/>
              <a:t>Bank &amp; Credit</a:t>
            </a:r>
          </a:p>
          <a:p>
            <a:pPr lvl="1"/>
            <a:r>
              <a:rPr lang="en-US" dirty="0" smtClean="0"/>
              <a:t>French Revolution</a:t>
            </a:r>
          </a:p>
          <a:p>
            <a:pPr lvl="1"/>
            <a:r>
              <a:rPr lang="en-US" dirty="0" smtClean="0"/>
              <a:t>Taxes</a:t>
            </a:r>
          </a:p>
          <a:p>
            <a:pPr lvl="1"/>
            <a:r>
              <a:rPr lang="en-US" dirty="0" smtClean="0"/>
              <a:t>Whiskey Rebellion (Rebellion in general)</a:t>
            </a:r>
          </a:p>
        </p:txBody>
      </p:sp>
    </p:spTree>
    <p:extLst>
      <p:ext uri="{BB962C8B-B14F-4D97-AF65-F5344CB8AC3E}">
        <p14:creationId xmlns:p14="http://schemas.microsoft.com/office/powerpoint/2010/main" val="126248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228600" y="1812925"/>
            <a:ext cx="420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C00000"/>
                </a:solidFill>
                <a:latin typeface="Calibri" charset="0"/>
                <a:cs typeface="Calibri" charset="0"/>
              </a:rPr>
              <a:t>Alexander Hamilton </a:t>
            </a: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4557713" y="1770063"/>
            <a:ext cx="42052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CC"/>
                </a:solidFill>
                <a:latin typeface="Calibri" charset="0"/>
                <a:cs typeface="Calibri" charset="0"/>
              </a:rPr>
              <a:t>Thomas Jefferson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0988" indent="-280988" algn="ctr">
              <a:lnSpc>
                <a:spcPct val="85000"/>
              </a:lnSpc>
              <a:spcAft>
                <a:spcPts val="1800"/>
              </a:spcAft>
            </a:pPr>
            <a:r>
              <a:rPr lang="en-US" sz="3200" dirty="0">
                <a:latin typeface="Calibri" charset="0"/>
                <a:cs typeface="Calibri" charset="0"/>
              </a:rPr>
              <a:t>Watch this </a:t>
            </a:r>
            <a:r>
              <a:rPr lang="en-US" sz="3200" dirty="0">
                <a:latin typeface="Calibri" charset="0"/>
                <a:cs typeface="Calibri" charset="0"/>
                <a:hlinkClick r:id="rId2"/>
              </a:rPr>
              <a:t>video clip </a:t>
            </a:r>
            <a:r>
              <a:rPr lang="en-US" sz="3200" dirty="0">
                <a:latin typeface="Calibri" charset="0"/>
                <a:cs typeface="Calibri" charset="0"/>
              </a:rPr>
              <a:t>from HBO</a:t>
            </a:r>
            <a:r>
              <a:rPr lang="ja-JP" altLang="en-US" sz="3200" dirty="0">
                <a:latin typeface="Calibri" charset="0"/>
                <a:cs typeface="Calibri" charset="0"/>
              </a:rPr>
              <a:t>’</a:t>
            </a:r>
            <a:r>
              <a:rPr lang="en-US" sz="3200" dirty="0">
                <a:latin typeface="Calibri" charset="0"/>
                <a:cs typeface="Calibri" charset="0"/>
              </a:rPr>
              <a:t>s </a:t>
            </a:r>
            <a:r>
              <a:rPr lang="en-US" sz="3200" i="1" dirty="0">
                <a:latin typeface="Calibri" charset="0"/>
                <a:cs typeface="Calibri" charset="0"/>
              </a:rPr>
              <a:t>John Adams </a:t>
            </a:r>
            <a:r>
              <a:rPr lang="en-US" sz="3200" dirty="0">
                <a:latin typeface="Calibri" charset="0"/>
                <a:cs typeface="Calibri" charset="0"/>
              </a:rPr>
              <a:t>series</a:t>
            </a:r>
            <a:br>
              <a:rPr lang="en-US" sz="3200" dirty="0">
                <a:latin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cs typeface="Calibri" charset="0"/>
              </a:rPr>
              <a:t>As you watch, identify as many things as you can that Jefferson and Hamilton disagree about</a:t>
            </a:r>
            <a:endParaRPr lang="en-US" sz="3200" i="1" dirty="0">
              <a:latin typeface="Calibri" charset="0"/>
              <a:cs typeface="Calibri" charset="0"/>
            </a:endParaRPr>
          </a:p>
        </p:txBody>
      </p:sp>
      <p:pic>
        <p:nvPicPr>
          <p:cNvPr id="9221" name="Picture 13" descr="http://i.ytimg.com/vi/notJuFGXQ9w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t="12605" b="14182"/>
          <a:stretch>
            <a:fillRect/>
          </a:stretch>
        </p:blipFill>
        <p:spPr bwMode="auto">
          <a:xfrm>
            <a:off x="4683125" y="2286000"/>
            <a:ext cx="40433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 descr="http://www.channel4.com/assets/programmes/images/john-adams/series-1/episode-5/john-adams-s1e5-20090123151515-0_625x3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27911"/>
          <a:stretch>
            <a:fillRect/>
          </a:stretch>
        </p:blipFill>
        <p:spPr bwMode="auto">
          <a:xfrm>
            <a:off x="474663" y="2303463"/>
            <a:ext cx="384016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32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‘Hamilton was honest as a man, but, as a politician, believed in the necessity of either force or corruption to govern men.’	</a:t>
            </a:r>
          </a:p>
          <a:p>
            <a:pPr lvl="1"/>
            <a:r>
              <a:rPr lang="en-US" dirty="0" smtClean="0"/>
              <a:t>Thomas Jefferson, 1811</a:t>
            </a:r>
          </a:p>
          <a:p>
            <a:r>
              <a:rPr lang="en-US" dirty="0" smtClean="0"/>
              <a:t>Jefferson is a man of profound ambition and violent passions.</a:t>
            </a:r>
          </a:p>
          <a:p>
            <a:pPr lvl="1"/>
            <a:r>
              <a:rPr lang="en-US" dirty="0" smtClean="0"/>
              <a:t>Alexander Hamilton, 1792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7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4075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sz="3600">
                <a:effectLst/>
                <a:latin typeface="Tahoma" charset="0"/>
              </a:rPr>
              <a:t>First Political Party System (1789-1824)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2895600"/>
            <a:ext cx="4267200" cy="39624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ahoma" charset="0"/>
              </a:rPr>
              <a:t>Federalists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National policies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Strong central government</a:t>
            </a:r>
          </a:p>
          <a:p>
            <a:pPr lvl="1" eaLnBrk="1" hangingPunct="1"/>
            <a:r>
              <a:rPr lang="en-US" sz="1800">
                <a:latin typeface="Tahoma" charset="0"/>
              </a:rPr>
              <a:t>Loose constructionists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Commerce and manufacturing</a:t>
            </a:r>
          </a:p>
          <a:p>
            <a:pPr lvl="1" eaLnBrk="1" hangingPunct="1"/>
            <a:r>
              <a:rPr lang="en-US" sz="1800">
                <a:latin typeface="Tahoma" charset="0"/>
              </a:rPr>
              <a:t>Urban</a:t>
            </a:r>
          </a:p>
          <a:p>
            <a:pPr lvl="1" eaLnBrk="1" hangingPunct="1"/>
            <a:r>
              <a:rPr lang="en-US" sz="1800">
                <a:latin typeface="Tahoma" charset="0"/>
              </a:rPr>
              <a:t>The rich, the well-born, the able; merchants, bankers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Pro-British</a:t>
            </a:r>
          </a:p>
          <a:p>
            <a:pPr lvl="2" eaLnBrk="1" hangingPunct="1"/>
            <a:r>
              <a:rPr lang="en-US" sz="1600">
                <a:latin typeface="Tahoma" charset="0"/>
              </a:rPr>
              <a:t>Anti-French revolution</a:t>
            </a:r>
          </a:p>
          <a:p>
            <a:pPr lvl="1" eaLnBrk="1" hangingPunct="1"/>
            <a:r>
              <a:rPr lang="en-US" sz="1800">
                <a:latin typeface="Tahoma" charset="0"/>
              </a:rPr>
              <a:t>Northeast</a:t>
            </a:r>
            <a:endParaRPr lang="en-US" sz="1800">
              <a:effectLst/>
              <a:latin typeface="Tahoma" charset="0"/>
            </a:endParaRPr>
          </a:p>
        </p:txBody>
      </p:sp>
      <p:sp>
        <p:nvSpPr>
          <p:cNvPr id="5325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76800" y="2895600"/>
            <a:ext cx="4267200" cy="39624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ahoma" charset="0"/>
              </a:rPr>
              <a:t>Democratic-Republicans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States rights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Strong local/state governments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Strict constructionists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Agricultural</a:t>
            </a:r>
          </a:p>
          <a:p>
            <a:pPr lvl="1" eaLnBrk="1" hangingPunct="1"/>
            <a:r>
              <a:rPr lang="en-US" sz="1800">
                <a:latin typeface="Tahoma" charset="0"/>
              </a:rPr>
              <a:t>Rural</a:t>
            </a:r>
          </a:p>
          <a:p>
            <a:pPr lvl="1" eaLnBrk="1" hangingPunct="1"/>
            <a:r>
              <a:rPr lang="en-US" sz="1800">
                <a:latin typeface="Tahoma" charset="0"/>
              </a:rPr>
              <a:t>Small farmers, plantation owners, artisans</a:t>
            </a:r>
          </a:p>
          <a:p>
            <a:pPr lvl="1" eaLnBrk="1" hangingPunct="1"/>
            <a:r>
              <a:rPr lang="en-US" sz="1800">
                <a:latin typeface="Tahoma" charset="0"/>
              </a:rPr>
              <a:t>Anti-British</a:t>
            </a:r>
          </a:p>
          <a:p>
            <a:pPr lvl="2" eaLnBrk="1" hangingPunct="1"/>
            <a:r>
              <a:rPr lang="en-US" sz="1600">
                <a:latin typeface="Tahoma" charset="0"/>
              </a:rPr>
              <a:t>Pro-French Revolution</a:t>
            </a:r>
          </a:p>
          <a:p>
            <a:pPr lvl="1" eaLnBrk="1" hangingPunct="1"/>
            <a:r>
              <a:rPr lang="en-US" sz="1800">
                <a:latin typeface="Tahoma" charset="0"/>
              </a:rPr>
              <a:t>West and South</a:t>
            </a:r>
            <a:endParaRPr lang="en-US" sz="1800">
              <a:effectLst/>
              <a:latin typeface="Tahoma" charset="0"/>
            </a:endParaRPr>
          </a:p>
        </p:txBody>
      </p:sp>
      <p:pic>
        <p:nvPicPr>
          <p:cNvPr id="45060" name="Picture 5" descr="Jeff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828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2209800" y="2514600"/>
            <a:ext cx="217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Alexander Hamilton</a:t>
            </a: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5257800" y="2514600"/>
            <a:ext cx="1985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/>
              <a:t>Thomas Jefferson</a:t>
            </a:r>
          </a:p>
        </p:txBody>
      </p:sp>
      <p:pic>
        <p:nvPicPr>
          <p:cNvPr id="45063" name="Picture 8" descr="alexander hamilton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1336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7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amiltonpartnership.org/sites/default/files/imagecache/full_column/images/alexander-hamilton-portrait-john-trum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>
            <a:fillRect/>
          </a:stretch>
        </p:blipFill>
        <p:spPr bwMode="auto">
          <a:xfrm>
            <a:off x="457200" y="1433513"/>
            <a:ext cx="3976688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cdn.smosh.com/sites/default/files/bloguploads/thomas-jefferson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13591" b="5911"/>
          <a:stretch>
            <a:fillRect/>
          </a:stretch>
        </p:blipFill>
        <p:spPr bwMode="auto">
          <a:xfrm>
            <a:off x="4735513" y="1433513"/>
            <a:ext cx="396557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52400" y="68263"/>
            <a:ext cx="87630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latin typeface="Calibri" charset="0"/>
                <a:cs typeface="Calibri" charset="0"/>
              </a:rPr>
              <a:t>What was their view on the Constitution? 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Alexander Hamilton </a:t>
            </a:r>
            <a:r>
              <a:rPr lang="en-US" sz="3200">
                <a:latin typeface="Calibri" charset="0"/>
                <a:cs typeface="Calibri" charset="0"/>
              </a:rPr>
              <a:t>          </a:t>
            </a: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Thomas Jefferson</a:t>
            </a:r>
            <a:endParaRPr lang="en-US" sz="32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3725" y="1905000"/>
            <a:ext cx="3673475" cy="400109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2800" u="sng" dirty="0">
                <a:solidFill>
                  <a:schemeClr val="bg1"/>
                </a:solidFill>
                <a:latin typeface="Calibri" charset="0"/>
                <a:cs typeface="Calibri" charset="0"/>
              </a:rPr>
              <a:t>Hamilton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chemeClr val="bg1"/>
                </a:solidFill>
                <a:latin typeface="Calibri" charset="0"/>
                <a:cs typeface="Calibri" charset="0"/>
              </a:rPr>
              <a:t/>
            </a:r>
            <a:br>
              <a:rPr lang="en-US" sz="9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Supported the Constitution </a:t>
            </a:r>
            <a:b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because it included </a:t>
            </a:r>
            <a:b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a president and more power to the national government </a:t>
            </a:r>
          </a:p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chemeClr val="bg1"/>
                </a:solidFill>
                <a:latin typeface="Calibri" charset="0"/>
                <a:cs typeface="Calibri" charset="0"/>
              </a:rPr>
              <a:t/>
            </a:r>
            <a:br>
              <a:rPr lang="en-US" sz="9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Constitution can be </a:t>
            </a:r>
            <a:r>
              <a:rPr lang="ja-JP" alt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loosely</a:t>
            </a:r>
            <a:r>
              <a:rPr lang="ja-JP" alt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”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 interpreted (</a:t>
            </a:r>
            <a:r>
              <a:rPr lang="ja-JP" alt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Elastic Clause</a:t>
            </a:r>
            <a:r>
              <a:rPr lang="ja-JP" alt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”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)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0600" y="1908175"/>
            <a:ext cx="3817938" cy="363484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2800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Jefferson</a:t>
            </a: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Supported the Constitution because of the Bill of Rights</a:t>
            </a:r>
          </a:p>
          <a:p>
            <a:pPr algn="ctr">
              <a:lnSpc>
                <a:spcPct val="85000"/>
              </a:lnSpc>
            </a:pPr>
            <a:endParaRPr lang="en-US" sz="9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Constitution should be 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strictly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interpreted with powers not given to the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gov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t are reserved to the states</a:t>
            </a:r>
          </a:p>
        </p:txBody>
      </p:sp>
    </p:spTree>
    <p:extLst>
      <p:ext uri="{BB962C8B-B14F-4D97-AF65-F5344CB8AC3E}">
        <p14:creationId xmlns:p14="http://schemas.microsoft.com/office/powerpoint/2010/main" val="367931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amiltonpartnership.org/sites/default/files/imagecache/full_column/images/alexander-hamilton-portrait-john-trum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>
            <a:fillRect/>
          </a:stretch>
        </p:blipFill>
        <p:spPr bwMode="auto">
          <a:xfrm>
            <a:off x="457200" y="1433513"/>
            <a:ext cx="3976688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cdn.smosh.com/sites/default/files/bloguploads/thomas-jefferson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13591" b="5911"/>
          <a:stretch>
            <a:fillRect/>
          </a:stretch>
        </p:blipFill>
        <p:spPr bwMode="auto">
          <a:xfrm>
            <a:off x="4735513" y="1433513"/>
            <a:ext cx="396557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52400" y="68263"/>
            <a:ext cx="876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latin typeface="Calibri" charset="0"/>
                <a:cs typeface="Calibri" charset="0"/>
              </a:rPr>
              <a:t>What political party did he form and </a:t>
            </a:r>
            <a:br>
              <a:rPr lang="en-US" sz="3600">
                <a:latin typeface="Calibri" charset="0"/>
                <a:cs typeface="Calibri" charset="0"/>
              </a:rPr>
            </a:br>
            <a:r>
              <a:rPr lang="en-US" sz="3600">
                <a:latin typeface="Calibri" charset="0"/>
                <a:cs typeface="Calibri" charset="0"/>
              </a:rPr>
              <a:t>what were the core ideals of the party? 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Alexander Hamilton </a:t>
            </a:r>
            <a:r>
              <a:rPr lang="en-US" sz="3200">
                <a:latin typeface="Calibri" charset="0"/>
                <a:cs typeface="Calibri" charset="0"/>
              </a:rPr>
              <a:t>          </a:t>
            </a: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Thomas Jefferson</a:t>
            </a:r>
            <a:endParaRPr lang="en-US" sz="32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286000"/>
            <a:ext cx="3673475" cy="24463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3200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Hamilton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Federalist Party </a:t>
            </a: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Strong national government and fewer states</a:t>
            </a:r>
            <a:r>
              <a:rPr lang="ja-JP" alt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rights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76800" y="2278063"/>
            <a:ext cx="3671888" cy="32845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3200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Jefferson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Democratic-Republican Party</a:t>
            </a:r>
          </a:p>
          <a:p>
            <a:pPr algn="ctr">
              <a:lnSpc>
                <a:spcPct val="85000"/>
              </a:lnSpc>
            </a:pPr>
            <a:endParaRPr lang="en-US" sz="10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Limited national government with more rights reserved to the states</a:t>
            </a:r>
          </a:p>
        </p:txBody>
      </p:sp>
    </p:spTree>
    <p:extLst>
      <p:ext uri="{BB962C8B-B14F-4D97-AF65-F5344CB8AC3E}">
        <p14:creationId xmlns:p14="http://schemas.microsoft.com/office/powerpoint/2010/main" val="187993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856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Washington’s Presidency and the Birth of the Two-Party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1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amiltonpartnership.org/sites/default/files/imagecache/full_column/images/alexander-hamilton-portrait-john-trum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>
            <a:fillRect/>
          </a:stretch>
        </p:blipFill>
        <p:spPr bwMode="auto">
          <a:xfrm>
            <a:off x="457200" y="1433513"/>
            <a:ext cx="3976688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cdn.smosh.com/sites/default/files/bloguploads/thomas-jefferson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13591" b="5911"/>
          <a:stretch>
            <a:fillRect/>
          </a:stretch>
        </p:blipFill>
        <p:spPr bwMode="auto">
          <a:xfrm>
            <a:off x="4735513" y="1433513"/>
            <a:ext cx="396557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" y="68263"/>
            <a:ext cx="876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latin typeface="Calibri" charset="0"/>
                <a:cs typeface="Calibri" charset="0"/>
              </a:rPr>
              <a:t>What should be the focus </a:t>
            </a:r>
            <a:br>
              <a:rPr lang="en-US" sz="3600">
                <a:latin typeface="Calibri" charset="0"/>
                <a:cs typeface="Calibri" charset="0"/>
              </a:rPr>
            </a:br>
            <a:r>
              <a:rPr lang="en-US" sz="3600">
                <a:latin typeface="Calibri" charset="0"/>
                <a:cs typeface="Calibri" charset="0"/>
              </a:rPr>
              <a:t>of the American economy? 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Alexander Hamilton </a:t>
            </a:r>
            <a:r>
              <a:rPr lang="en-US" sz="3200">
                <a:latin typeface="Calibri" charset="0"/>
                <a:cs typeface="Calibri" charset="0"/>
              </a:rPr>
              <a:t>          </a:t>
            </a: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Thomas Jefferson</a:t>
            </a:r>
            <a:endParaRPr lang="en-US" sz="32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286000"/>
            <a:ext cx="3673475" cy="3571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3200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Hamilton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The government should promote banking and the growth of American industry so the </a:t>
            </a:r>
            <a:b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USA does not have </a:t>
            </a:r>
            <a:b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to rely on Britain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76800" y="2278063"/>
            <a:ext cx="3671888" cy="35718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3200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Jefferson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The government should promote an economy of </a:t>
            </a:r>
            <a:b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self-sufficient farmers who do not need a powerful national 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gov</a:t>
            </a:r>
            <a:r>
              <a:rPr lang="ja-JP" alt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2315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hamiltonpartnership.org/sites/default/files/imagecache/full_column/images/alexander-hamilton-portrait-john-trum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>
            <a:fillRect/>
          </a:stretch>
        </p:blipFill>
        <p:spPr bwMode="auto">
          <a:xfrm>
            <a:off x="457200" y="1433513"/>
            <a:ext cx="3976688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http://cdn.smosh.com/sites/default/files/bloguploads/thomas-jefferson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13591" b="5911"/>
          <a:stretch>
            <a:fillRect/>
          </a:stretch>
        </p:blipFill>
        <p:spPr bwMode="auto">
          <a:xfrm>
            <a:off x="4735513" y="1433513"/>
            <a:ext cx="396557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52400" y="68263"/>
            <a:ext cx="87630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>
                <a:latin typeface="Calibri" charset="0"/>
                <a:cs typeface="Calibri" charset="0"/>
              </a:rPr>
              <a:t>Should power be in the hands of </a:t>
            </a:r>
            <a:br>
              <a:rPr lang="en-US" sz="3600">
                <a:latin typeface="Calibri" charset="0"/>
                <a:cs typeface="Calibri" charset="0"/>
              </a:rPr>
            </a:br>
            <a:r>
              <a:rPr lang="en-US" sz="3600">
                <a:latin typeface="Calibri" charset="0"/>
                <a:cs typeface="Calibri" charset="0"/>
              </a:rPr>
              <a:t>the </a:t>
            </a:r>
            <a:r>
              <a:rPr lang="ja-JP" altLang="en-US" sz="3600">
                <a:latin typeface="Calibri" charset="0"/>
                <a:cs typeface="Calibri" charset="0"/>
              </a:rPr>
              <a:t>“</a:t>
            </a:r>
            <a:r>
              <a:rPr lang="en-US" sz="3600">
                <a:latin typeface="Calibri" charset="0"/>
                <a:cs typeface="Calibri" charset="0"/>
              </a:rPr>
              <a:t>elite</a:t>
            </a:r>
            <a:r>
              <a:rPr lang="ja-JP" altLang="en-US" sz="3600">
                <a:latin typeface="Calibri" charset="0"/>
                <a:cs typeface="Calibri" charset="0"/>
              </a:rPr>
              <a:t>”</a:t>
            </a:r>
            <a:r>
              <a:rPr lang="en-US" sz="3600">
                <a:latin typeface="Calibri" charset="0"/>
                <a:cs typeface="Calibri" charset="0"/>
              </a:rPr>
              <a:t> or the </a:t>
            </a:r>
            <a:r>
              <a:rPr lang="ja-JP" altLang="en-US" sz="3600">
                <a:latin typeface="Calibri" charset="0"/>
                <a:cs typeface="Calibri" charset="0"/>
              </a:rPr>
              <a:t>“</a:t>
            </a:r>
            <a:r>
              <a:rPr lang="en-US" sz="3600">
                <a:latin typeface="Calibri" charset="0"/>
                <a:cs typeface="Calibri" charset="0"/>
              </a:rPr>
              <a:t>common man</a:t>
            </a:r>
            <a:r>
              <a:rPr lang="ja-JP" altLang="en-US" sz="3600">
                <a:latin typeface="Calibri" charset="0"/>
                <a:cs typeface="Calibri" charset="0"/>
              </a:rPr>
              <a:t>”</a:t>
            </a:r>
            <a:r>
              <a:rPr lang="en-US" sz="3600">
                <a:latin typeface="Calibri" charset="0"/>
                <a:cs typeface="Calibri" charset="0"/>
              </a:rPr>
              <a:t>? </a:t>
            </a:r>
          </a:p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C00000"/>
                </a:solidFill>
                <a:latin typeface="Calibri" charset="0"/>
                <a:cs typeface="Calibri" charset="0"/>
              </a:rPr>
              <a:t>Alexander Hamilton </a:t>
            </a:r>
            <a:r>
              <a:rPr lang="en-US" sz="3200">
                <a:latin typeface="Calibri" charset="0"/>
                <a:cs typeface="Calibri" charset="0"/>
              </a:rPr>
              <a:t>          </a:t>
            </a:r>
            <a:r>
              <a:rPr lang="en-US" sz="3200">
                <a:solidFill>
                  <a:srgbClr val="0000CC"/>
                </a:solidFill>
                <a:latin typeface="Calibri" charset="0"/>
                <a:cs typeface="Calibri" charset="0"/>
              </a:rPr>
              <a:t>Thomas Jefferson</a:t>
            </a:r>
            <a:endParaRPr lang="en-US" sz="32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286000"/>
            <a:ext cx="3673475" cy="32972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3200" u="sng" dirty="0">
                <a:solidFill>
                  <a:schemeClr val="bg1"/>
                </a:solidFill>
                <a:latin typeface="Calibri" charset="0"/>
                <a:cs typeface="Calibri" charset="0"/>
              </a:rPr>
              <a:t>Hamilton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chemeClr val="bg1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People are motivated by</a:t>
            </a:r>
            <a:b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self-interests</a:t>
            </a: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chemeClr val="bg1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Power should </a:t>
            </a:r>
            <a:b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be in the hands </a:t>
            </a:r>
            <a:b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of the </a:t>
            </a:r>
            <a:r>
              <a:rPr lang="ja-JP" alt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“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elite</a:t>
            </a:r>
            <a:r>
              <a:rPr lang="ja-JP" alt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”</a:t>
            </a:r>
            <a:endParaRPr lang="en-US" sz="32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76800" y="2278063"/>
            <a:ext cx="3671888" cy="290233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2800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Jefferson</a:t>
            </a: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The 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common man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should be trusted to make good decisions </a:t>
            </a:r>
          </a:p>
          <a:p>
            <a:pPr algn="ctr">
              <a:lnSpc>
                <a:spcPct val="85000"/>
              </a:lnSpc>
            </a:pPr>
            <a:r>
              <a:rPr lang="en-US" sz="9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9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Corruption occurs when power is in the hands of the 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elite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03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hamiltonpartnership.org/sites/default/files/imagecache/full_column/images/alexander-hamilton-portrait-john-trum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>
            <a:fillRect/>
          </a:stretch>
        </p:blipFill>
        <p:spPr bwMode="auto">
          <a:xfrm>
            <a:off x="457200" y="1433513"/>
            <a:ext cx="3976688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ttp://cdn.smosh.com/sites/default/files/bloguploads/thomas-jefferson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13591" b="5911"/>
          <a:stretch>
            <a:fillRect/>
          </a:stretch>
        </p:blipFill>
        <p:spPr bwMode="auto">
          <a:xfrm>
            <a:off x="4735513" y="1433513"/>
            <a:ext cx="3965575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2400" y="68263"/>
            <a:ext cx="8763000" cy="138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>
                <a:latin typeface="Calibri" charset="0"/>
                <a:cs typeface="Calibri" charset="0"/>
              </a:rPr>
              <a:t>Which government should be stronger: </a:t>
            </a:r>
            <a:br>
              <a:rPr lang="en-US" sz="3600" dirty="0">
                <a:latin typeface="Calibri" charset="0"/>
                <a:cs typeface="Calibri" charset="0"/>
              </a:rPr>
            </a:br>
            <a:r>
              <a:rPr lang="en-US" sz="3600" u="sng" dirty="0">
                <a:latin typeface="Calibri" charset="0"/>
                <a:cs typeface="Calibri" charset="0"/>
              </a:rPr>
              <a:t>the national government or the states? 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latin typeface="Calibri" charset="0"/>
                <a:cs typeface="Calibri" charset="0"/>
              </a:rPr>
              <a:t>Alexander Hamilton           Thomas Jefferson</a:t>
            </a:r>
            <a:endParaRPr lang="en-US" sz="32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2286000"/>
            <a:ext cx="3673475" cy="37020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charset="0"/>
              <a:buNone/>
            </a:pPr>
            <a:r>
              <a:rPr lang="en-US" sz="3200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Hamilton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The national government needs to be stronger than the states </a:t>
            </a:r>
          </a:p>
          <a:p>
            <a:pPr algn="ctr">
              <a:lnSpc>
                <a:spcPct val="85000"/>
              </a:lnSpc>
            </a:pPr>
            <a: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The Articles of Confederation was too weak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2278063"/>
            <a:ext cx="3671888" cy="370998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buFont typeface="Wingdings" pitchFamily="2" charset="2"/>
              <a:buNone/>
              <a:defRPr/>
            </a:pPr>
            <a:r>
              <a:rPr lang="en-US" sz="3200" u="sng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Jefferson</a:t>
            </a:r>
            <a:endParaRPr lang="en-US" sz="320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en-US" sz="10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Power should remain with the state governments</a:t>
            </a:r>
          </a:p>
          <a:p>
            <a:pPr algn="ctr">
              <a:lnSpc>
                <a:spcPct val="85000"/>
              </a:lnSpc>
              <a:defRPr/>
            </a:pPr>
            <a:endParaRPr lang="en-US" sz="1050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The national government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should be kept as small as possible  </a:t>
            </a:r>
          </a:p>
        </p:txBody>
      </p:sp>
    </p:spTree>
    <p:extLst>
      <p:ext uri="{BB962C8B-B14F-4D97-AF65-F5344CB8AC3E}">
        <p14:creationId xmlns:p14="http://schemas.microsoft.com/office/powerpoint/2010/main" val="253628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44958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Hamilton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6494462" cy="464820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2800" dirty="0" smtClean="0">
                <a:ea typeface="+mn-ea"/>
              </a:rPr>
              <a:t>Country needed his drive &amp; brains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altLang="en-US" sz="2800" dirty="0" smtClean="0">
              <a:ea typeface="+mn-ea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2800" dirty="0" smtClean="0">
                <a:ea typeface="+mn-ea"/>
              </a:rPr>
              <a:t>Submitted series of reports to Congress from 1/1790 - 12/1791 outlining his programs for finance and economic development</a:t>
            </a:r>
          </a:p>
          <a:p>
            <a:pPr marL="68580" indent="0" fontAlgn="auto">
              <a:spcAft>
                <a:spcPts val="0"/>
              </a:spcAft>
              <a:buNone/>
              <a:defRPr/>
            </a:pPr>
            <a:endParaRPr lang="en-US" altLang="en-US" sz="2800" dirty="0" smtClean="0">
              <a:ea typeface="+mn-ea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2800" dirty="0" smtClean="0">
                <a:ea typeface="+mn-ea"/>
              </a:rPr>
              <a:t>Most of his programs adopted</a:t>
            </a:r>
          </a:p>
        </p:txBody>
      </p:sp>
      <p:pic>
        <p:nvPicPr>
          <p:cNvPr id="22532" name="Picture 4" descr="C:\My Documents\Colonial America\hamil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2" y="0"/>
            <a:ext cx="264953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13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Hamilton’s Financial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Federal Funding of All State Debts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Bank of the </a:t>
            </a:r>
            <a:r>
              <a:rPr lang="en-US" dirty="0" smtClean="0"/>
              <a:t>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Tax and Tariff to Promote American Industry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4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hamiltonpartnership.org/sites/default/files/imagecache/full_column/images/alexander-hamilton-portrait-john-trum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09538"/>
            <a:ext cx="2563812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cdn.smosh.com/sites/default/files/bloguploads/thomas-jefferson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13591"/>
          <a:stretch>
            <a:fillRect/>
          </a:stretch>
        </p:blipFill>
        <p:spPr bwMode="auto">
          <a:xfrm>
            <a:off x="6172200" y="3160713"/>
            <a:ext cx="25146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52400" y="136525"/>
            <a:ext cx="6019800" cy="83561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Among their biggest disagreement was over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Hamilton’s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Financial Plan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152400" y="1143000"/>
            <a:ext cx="6019800" cy="1349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>
                <a:solidFill>
                  <a:srgbClr val="000000"/>
                </a:solidFill>
                <a:latin typeface="Calibri" charset="0"/>
                <a:cs typeface="Calibri" charset="0"/>
              </a:rPr>
              <a:t>In 1789, Hamilton proposed a financial plan that would guide </a:t>
            </a:r>
            <a:br>
              <a:rPr lang="en-US" sz="320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>
                <a:solidFill>
                  <a:srgbClr val="000000"/>
                </a:solidFill>
                <a:latin typeface="Calibri" charset="0"/>
                <a:cs typeface="Calibri" charset="0"/>
              </a:rPr>
              <a:t>the future of the U.S. economy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2576513"/>
            <a:ext cx="5105400" cy="1766887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>
                <a:solidFill>
                  <a:srgbClr val="000000"/>
                </a:solidFill>
                <a:latin typeface="Calibri" charset="0"/>
                <a:cs typeface="Calibri" charset="0"/>
              </a:rPr>
              <a:t>1.  Hamilton proposed funding and assumption of </a:t>
            </a:r>
            <a:br>
              <a:rPr lang="en-US" sz="320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200">
                <a:solidFill>
                  <a:srgbClr val="000000"/>
                </a:solidFill>
                <a:latin typeface="Calibri" charset="0"/>
                <a:cs typeface="Calibri" charset="0"/>
              </a:rPr>
              <a:t>all state debts incurred during the Revolutionary War </a:t>
            </a: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12" name="Picture 8" descr="http://1.bp.blogspot.com/_sacn8ZzXTcM/TUaijA98txI/AAAAAAAAALI/RY_A7KK0VWI/s1600/Econmic%2BIssu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6" r="8554"/>
          <a:stretch>
            <a:fillRect/>
          </a:stretch>
        </p:blipFill>
        <p:spPr bwMode="auto">
          <a:xfrm>
            <a:off x="5376863" y="2722563"/>
            <a:ext cx="3767137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2400" y="4419600"/>
            <a:ext cx="5105400" cy="136037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By taking the state debts, the USA government would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reinforce federal supremacy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400" y="5867400"/>
            <a:ext cx="5105400" cy="941796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>
                <a:solidFill>
                  <a:srgbClr val="000000"/>
                </a:solidFill>
                <a:latin typeface="Calibri" charset="0"/>
                <a:cs typeface="Calibri" charset="0"/>
              </a:rPr>
              <a:t>By repaying all debts, the USA would gain foreign credit 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791200" y="3460750"/>
            <a:ext cx="3065463" cy="26035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Congress and Washington approved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Hamilton’s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plan for funding and assumption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Assumption of State Debt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876800"/>
          </a:xfrm>
        </p:spPr>
        <p:txBody>
          <a:bodyPr/>
          <a:lstStyle/>
          <a:p>
            <a:r>
              <a:rPr lang="en-US" sz="3200">
                <a:latin typeface="Corbel" charset="0"/>
              </a:rPr>
              <a:t>Congress passed the measure with a deal</a:t>
            </a:r>
          </a:p>
          <a:p>
            <a:endParaRPr lang="en-US" sz="3200">
              <a:latin typeface="Corbel" charset="0"/>
            </a:endParaRPr>
          </a:p>
          <a:p>
            <a:r>
              <a:rPr lang="en-US" sz="3200">
                <a:latin typeface="Corbel" charset="0"/>
              </a:rPr>
              <a:t>Southern states opposed the plan because they had already paid debts - called others irresponsible</a:t>
            </a:r>
          </a:p>
          <a:p>
            <a:endParaRPr lang="en-US" sz="3200">
              <a:latin typeface="Corbel" charset="0"/>
            </a:endParaRPr>
          </a:p>
          <a:p>
            <a:r>
              <a:rPr lang="en-US" sz="3200">
                <a:latin typeface="Corbel" charset="0"/>
              </a:rPr>
              <a:t>Congress agreed to locate the new federal capitol in the South in return for passage of the plan</a:t>
            </a:r>
          </a:p>
        </p:txBody>
      </p:sp>
    </p:spTree>
    <p:extLst>
      <p:ext uri="{BB962C8B-B14F-4D97-AF65-F5344CB8AC3E}">
        <p14:creationId xmlns:p14="http://schemas.microsoft.com/office/powerpoint/2010/main" val="166222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1878"/>
            <a:ext cx="91440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2. Establishment </a:t>
            </a:r>
            <a:r>
              <a:rPr lang="en-US" altLang="en-US" dirty="0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of a National Bank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534400" cy="5410200"/>
          </a:xfrm>
        </p:spPr>
        <p:txBody>
          <a:bodyPr/>
          <a:lstStyle/>
          <a:p>
            <a:r>
              <a:rPr lang="en-US" sz="2800">
                <a:latin typeface="Corbel" charset="0"/>
              </a:rPr>
              <a:t>Bank would hold govt. funds</a:t>
            </a:r>
          </a:p>
          <a:p>
            <a:endParaRPr lang="en-US" sz="2800">
              <a:latin typeface="Corbel" charset="0"/>
            </a:endParaRPr>
          </a:p>
          <a:p>
            <a:r>
              <a:rPr lang="en-US" sz="2800">
                <a:latin typeface="Corbel" charset="0"/>
              </a:rPr>
              <a:t>Circulate uniform natl. currency</a:t>
            </a:r>
          </a:p>
          <a:p>
            <a:endParaRPr lang="en-US" sz="2800">
              <a:latin typeface="Corbel" charset="0"/>
            </a:endParaRPr>
          </a:p>
          <a:p>
            <a:r>
              <a:rPr lang="en-US" sz="2800">
                <a:latin typeface="Corbel" charset="0"/>
              </a:rPr>
              <a:t>Lend $ to the govt.</a:t>
            </a:r>
          </a:p>
          <a:p>
            <a:endParaRPr lang="en-US" sz="2800">
              <a:latin typeface="Corbel" charset="0"/>
            </a:endParaRPr>
          </a:p>
          <a:p>
            <a:r>
              <a:rPr lang="en-US" sz="2800">
                <a:latin typeface="Corbel" charset="0"/>
              </a:rPr>
              <a:t>To be privately owned &amp; managed</a:t>
            </a:r>
          </a:p>
          <a:p>
            <a:pPr lvl="1"/>
            <a:r>
              <a:rPr lang="en-US" sz="2800">
                <a:latin typeface="Corbel" charset="0"/>
              </a:rPr>
              <a:t>U.S. would have 20% ownership</a:t>
            </a:r>
          </a:p>
          <a:p>
            <a:pPr lvl="1"/>
            <a:r>
              <a:rPr lang="en-US" sz="2800">
                <a:latin typeface="Corbel" charset="0"/>
              </a:rPr>
              <a:t>Wealthy biz interests - 80%</a:t>
            </a:r>
          </a:p>
          <a:p>
            <a:r>
              <a:rPr lang="en-US" sz="2800">
                <a:latin typeface="Corbel" charset="0"/>
              </a:rPr>
              <a:t>Proposal caused huge debate</a:t>
            </a:r>
          </a:p>
        </p:txBody>
      </p:sp>
    </p:spTree>
    <p:extLst>
      <p:ext uri="{BB962C8B-B14F-4D97-AF65-F5344CB8AC3E}">
        <p14:creationId xmlns:p14="http://schemas.microsoft.com/office/powerpoint/2010/main" val="22399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Bank of the U.S.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/>
          <a:lstStyle/>
          <a:p>
            <a:r>
              <a:rPr lang="en-US" sz="3200">
                <a:latin typeface="Corbel" charset="0"/>
              </a:rPr>
              <a:t>Jefferson opposed the bank</a:t>
            </a:r>
          </a:p>
          <a:p>
            <a:pPr lvl="1"/>
            <a:r>
              <a:rPr lang="en-US" sz="3200">
                <a:latin typeface="Corbel" charset="0"/>
              </a:rPr>
              <a:t>Not authorized in the Constitution</a:t>
            </a:r>
          </a:p>
          <a:p>
            <a:pPr lvl="1"/>
            <a:r>
              <a:rPr lang="en-US" sz="3200">
                <a:latin typeface="Corbel" charset="0"/>
              </a:rPr>
              <a:t>Powers not granted to Federal govt reserved for states (soon-to-be 10th Amendment)</a:t>
            </a:r>
          </a:p>
          <a:p>
            <a:pPr lvl="1"/>
            <a:r>
              <a:rPr lang="en-US" sz="3200">
                <a:latin typeface="Corbel" charset="0"/>
              </a:rPr>
              <a:t>States should charter banks</a:t>
            </a:r>
          </a:p>
          <a:p>
            <a:pPr lvl="2"/>
            <a:r>
              <a:rPr lang="en-US" sz="3200">
                <a:latin typeface="Corbel" charset="0"/>
              </a:rPr>
              <a:t>A strict interpretation of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58229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Bank of the U.S.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Corbel" charset="0"/>
              </a:rPr>
              <a:t>Hamilton invoked “necessary &amp; proper” clause which allowed Fed to pass laws necessary for running govt. (Article 1, Sec. 8, par. 18)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Corbel" charset="0"/>
              </a:rPr>
              <a:t>A loose interpretation</a:t>
            </a:r>
          </a:p>
          <a:p>
            <a:pPr>
              <a:lnSpc>
                <a:spcPct val="90000"/>
              </a:lnSpc>
            </a:pPr>
            <a:endParaRPr lang="en-US" sz="2600">
              <a:latin typeface="Corbel" charset="0"/>
            </a:endParaRPr>
          </a:p>
          <a:p>
            <a:pPr>
              <a:lnSpc>
                <a:spcPct val="90000"/>
              </a:lnSpc>
            </a:pPr>
            <a:r>
              <a:rPr lang="en-US" sz="2600">
                <a:latin typeface="Corbel" charset="0"/>
              </a:rPr>
              <a:t>GW accepted H’s argument and signed the measure into law</a:t>
            </a:r>
          </a:p>
          <a:p>
            <a:pPr>
              <a:lnSpc>
                <a:spcPct val="90000"/>
              </a:lnSpc>
            </a:pPr>
            <a:endParaRPr lang="en-US" sz="2600">
              <a:latin typeface="Corbel" charset="0"/>
            </a:endParaRPr>
          </a:p>
          <a:p>
            <a:pPr>
              <a:lnSpc>
                <a:spcPct val="90000"/>
              </a:lnSpc>
            </a:pPr>
            <a:r>
              <a:rPr lang="en-US" sz="2600">
                <a:latin typeface="Corbel" charset="0"/>
              </a:rPr>
              <a:t>Becomes a sectional rift - N vs. S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Corbel" charset="0"/>
              </a:rPr>
              <a:t>Hamilton’s financial programs contributed to creation of 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28802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8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38113" y="152400"/>
            <a:ext cx="8777287" cy="176688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3. 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To raise money for the new nation, Hamilton proposed a tax on whiskey and a creating a protective tariff on foreign manufactured goods that would promote American industry 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30723" name="Picture 8" descr="tar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082800"/>
            <a:ext cx="74676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4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http://conservapedia.com/images/e/e2/Fed-vs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" b="13831"/>
          <a:stretch>
            <a:fillRect/>
          </a:stretch>
        </p:blipFill>
        <p:spPr bwMode="auto">
          <a:xfrm>
            <a:off x="1951038" y="1028700"/>
            <a:ext cx="5440362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796115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The disagreements between Hamilton and Jefferson led to the formation of America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s first political parties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4" descr="http://www.hamiltonpartnership.org/sites/default/files/imagecache/full_column/images/alexander-hamilton-portrait-john-trum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17764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150" y="3633788"/>
            <a:ext cx="1795463" cy="20002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Hamilton formed the Federalist Party 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1028700"/>
            <a:ext cx="4419600" cy="5810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76813" y="1087438"/>
            <a:ext cx="3862387" cy="12446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Federalists supported </a:t>
            </a:r>
            <a:b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a strong national government…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995863" y="2643188"/>
            <a:ext cx="3862387" cy="871521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…loose interpretation of the Constitution…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938713" y="3933825"/>
            <a:ext cx="3862387" cy="12446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…a strong financial system that favored banks and industry…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76813" y="5384800"/>
            <a:ext cx="3862387" cy="1253164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…supporting England when war broke out with France</a:t>
            </a:r>
            <a:endParaRPr lang="en-US" sz="3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6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http://conservapedia.com/images/e/e2/Fed-vs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" b="13831"/>
          <a:stretch>
            <a:fillRect/>
          </a:stretch>
        </p:blipFill>
        <p:spPr bwMode="auto">
          <a:xfrm>
            <a:off x="1600200" y="1028700"/>
            <a:ext cx="5440363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52400" y="76200"/>
            <a:ext cx="8839200" cy="796115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The disagreements between Hamilton and Jefferson led to the formation of America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s first political parties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7040563" y="3608388"/>
            <a:ext cx="2103437" cy="194627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000000"/>
                </a:solidFill>
                <a:latin typeface="Calibri" charset="0"/>
                <a:cs typeface="Calibri" charset="0"/>
              </a:rPr>
              <a:t>Jefferson formed the Democratic- Republican Party </a:t>
            </a:r>
            <a:endParaRPr lang="en-US" sz="3000">
              <a:solidFill>
                <a:srgbClr val="000000"/>
              </a:solidFill>
            </a:endParaRP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0" y="1028700"/>
            <a:ext cx="4267200" cy="5810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2900" y="1087438"/>
            <a:ext cx="3862388" cy="125316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Republicans supported </a:t>
            </a:r>
            <a:b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strong state governments…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61950" y="2643188"/>
            <a:ext cx="3862388" cy="871521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…strict interpretation of the Constitution…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33825"/>
            <a:ext cx="3862388" cy="12446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…state banks and policies that support small farmers…</a:t>
            </a:r>
            <a:endParaRPr lang="en-US" sz="310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2900" y="5384800"/>
            <a:ext cx="3862388" cy="125316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100">
                <a:solidFill>
                  <a:srgbClr val="000000"/>
                </a:solidFill>
                <a:latin typeface="Calibri" charset="0"/>
                <a:cs typeface="Calibri" charset="0"/>
              </a:rPr>
              <a:t>…supporting France when war broke out with England</a:t>
            </a:r>
            <a:endParaRPr lang="en-US" sz="3100">
              <a:solidFill>
                <a:srgbClr val="000000"/>
              </a:solidFill>
            </a:endParaRPr>
          </a:p>
        </p:txBody>
      </p:sp>
      <p:pic>
        <p:nvPicPr>
          <p:cNvPr id="34826" name="Picture 4" descr="http://cdn.smosh.com/sites/default/files/bloguploads/thomas-jefferson-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13591"/>
          <a:stretch>
            <a:fillRect/>
          </a:stretch>
        </p:blipFill>
        <p:spPr bwMode="auto">
          <a:xfrm>
            <a:off x="7264400" y="1073150"/>
            <a:ext cx="17287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8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Constitution vs. Articles of Confederation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8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hoto of EXCISE: TAR &amp; FEATHER, 1794. &#10;Tarring and feathering an excise officer during the Whiskey Rebellion, 1794: engraving, 19th centu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6" b="12500"/>
          <a:stretch>
            <a:fillRect/>
          </a:stretch>
        </p:blipFill>
        <p:spPr bwMode="auto">
          <a:xfrm>
            <a:off x="457200" y="2092325"/>
            <a:ext cx="8248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52400" y="152400"/>
            <a:ext cx="3810000" cy="13477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In 1794, Washington faced another crisis: the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Whiskey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Rebellion 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114800" y="152400"/>
            <a:ext cx="4876800" cy="177006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Hamilton’s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whiskey tax frustrated western farmers in Pennsylvania who saw it as an unfair tax on the poor</a:t>
            </a:r>
          </a:p>
        </p:txBody>
      </p:sp>
    </p:spTree>
    <p:extLst>
      <p:ext uri="{BB962C8B-B14F-4D97-AF65-F5344CB8AC3E}">
        <p14:creationId xmlns:p14="http://schemas.microsoft.com/office/powerpoint/2010/main" val="73128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arps.org/amhersthistory/shay's%20pages/Shay's%20Index/heading%20into%20ba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8" r="9470" b="16476"/>
          <a:stretch>
            <a:fillRect/>
          </a:stretch>
        </p:blipFill>
        <p:spPr bwMode="auto">
          <a:xfrm>
            <a:off x="152400" y="3106738"/>
            <a:ext cx="37338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hoto of EXCISE: TAR &amp; FEATHER, 1794. &#10;Tarring and feathering an excise officer during the Whiskey Rebellion, 1794: engraving, 19th centur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r="18333" b="12498"/>
          <a:stretch>
            <a:fillRect/>
          </a:stretch>
        </p:blipFill>
        <p:spPr bwMode="auto">
          <a:xfrm>
            <a:off x="4038600" y="3106738"/>
            <a:ext cx="49530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52400" y="304800"/>
            <a:ext cx="4191000" cy="230063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When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Shays’ Rebellion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broke out in 1787, 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the weak government under the Articles of Confederation could not stop the rebellion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95800" y="719138"/>
            <a:ext cx="4495800" cy="2189162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When the Whiskey Rebellion began in 1794, President Washington saw the uprising as a threat to public safety 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495800" y="95250"/>
            <a:ext cx="2057400" cy="52322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Reminder!</a:t>
            </a:r>
          </a:p>
        </p:txBody>
      </p:sp>
    </p:spTree>
    <p:extLst>
      <p:ext uri="{BB962C8B-B14F-4D97-AF65-F5344CB8AC3E}">
        <p14:creationId xmlns:p14="http://schemas.microsoft.com/office/powerpoint/2010/main" val="372695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hamiltonpartnership.org/sites/default/files/imagecache/full_column/images/alexander-hamilton-portrait-john-trumb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13531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http://cdn.smosh.com/sites/default/files/bloguploads/thomas-jefferson-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5" r="13591"/>
          <a:stretch>
            <a:fillRect/>
          </a:stretch>
        </p:blipFill>
        <p:spPr bwMode="auto">
          <a:xfrm>
            <a:off x="5180013" y="2209800"/>
            <a:ext cx="312578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76200" y="114300"/>
            <a:ext cx="4267200" cy="24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ja-JP" altLang="en-US" sz="2700" dirty="0">
                <a:latin typeface="Calibri" charset="0"/>
                <a:cs typeface="Calibri" charset="0"/>
              </a:rPr>
              <a:t>“</a:t>
            </a:r>
            <a:r>
              <a:rPr lang="en-US" sz="2700" dirty="0">
                <a:latin typeface="Calibri" charset="0"/>
                <a:cs typeface="Calibri" charset="0"/>
              </a:rPr>
              <a:t>Whenever the government appears in arms [against a riot or insurrection], it ought to appear like Hercules, </a:t>
            </a:r>
            <a:br>
              <a:rPr lang="en-US" sz="2700" dirty="0">
                <a:latin typeface="Calibri" charset="0"/>
                <a:cs typeface="Calibri" charset="0"/>
              </a:rPr>
            </a:br>
            <a:r>
              <a:rPr lang="en-US" sz="2700" dirty="0">
                <a:latin typeface="Calibri" charset="0"/>
                <a:cs typeface="Calibri" charset="0"/>
              </a:rPr>
              <a:t>and inspire respect by the display of strength</a:t>
            </a:r>
            <a:r>
              <a:rPr lang="ja-JP" altLang="en-US" sz="2700" dirty="0">
                <a:latin typeface="Calibri" charset="0"/>
                <a:cs typeface="Calibri" charset="0"/>
              </a:rPr>
              <a:t>”</a:t>
            </a:r>
            <a:endParaRPr lang="en-US" sz="2700" dirty="0">
              <a:latin typeface="Calibri" charset="0"/>
              <a:ea typeface="Times New Roman" charset="0"/>
              <a:cs typeface="Calibri" charset="0"/>
            </a:endParaRPr>
          </a:p>
        </p:txBody>
      </p:sp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343400" y="125413"/>
            <a:ext cx="48006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ja-JP" altLang="en-US" sz="2700">
                <a:latin typeface="Calibri" charset="0"/>
                <a:cs typeface="Calibri" charset="0"/>
              </a:rPr>
              <a:t>“</a:t>
            </a:r>
            <a:r>
              <a:rPr lang="en-US" sz="2700">
                <a:latin typeface="Calibri" charset="0"/>
                <a:cs typeface="Calibri" charset="0"/>
              </a:rPr>
              <a:t>A little rebellion now and then is a good thing, and necessary </a:t>
            </a:r>
            <a:br>
              <a:rPr lang="en-US" sz="2700">
                <a:latin typeface="Calibri" charset="0"/>
                <a:cs typeface="Calibri" charset="0"/>
              </a:rPr>
            </a:br>
            <a:r>
              <a:rPr lang="en-US" sz="2700">
                <a:latin typeface="Calibri" charset="0"/>
                <a:cs typeface="Calibri" charset="0"/>
              </a:rPr>
              <a:t>in the political world as storms </a:t>
            </a:r>
            <a:br>
              <a:rPr lang="en-US" sz="2700">
                <a:latin typeface="Calibri" charset="0"/>
                <a:cs typeface="Calibri" charset="0"/>
              </a:rPr>
            </a:br>
            <a:r>
              <a:rPr lang="en-US" sz="2700">
                <a:latin typeface="Calibri" charset="0"/>
                <a:cs typeface="Calibri" charset="0"/>
              </a:rPr>
              <a:t>in the physical. It is a medicine necessary for the sound </a:t>
            </a:r>
            <a:br>
              <a:rPr lang="en-US" sz="2700">
                <a:latin typeface="Calibri" charset="0"/>
                <a:cs typeface="Calibri" charset="0"/>
              </a:rPr>
            </a:br>
            <a:r>
              <a:rPr lang="en-US" sz="2700">
                <a:latin typeface="Calibri" charset="0"/>
                <a:cs typeface="Calibri" charset="0"/>
              </a:rPr>
              <a:t>health of government</a:t>
            </a:r>
            <a:r>
              <a:rPr lang="ja-JP" altLang="en-US" sz="2700">
                <a:latin typeface="Calibri" charset="0"/>
                <a:cs typeface="Calibri" charset="0"/>
              </a:rPr>
              <a:t>”</a:t>
            </a:r>
            <a:endParaRPr lang="en-US" sz="2700">
              <a:latin typeface="Calibri" charset="0"/>
              <a:ea typeface="Times New Roman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5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http://frugalzeitgeist.com/wp-content/uploads/2012/01/wash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2" r="9315"/>
          <a:stretch>
            <a:fillRect/>
          </a:stretch>
        </p:blipFill>
        <p:spPr bwMode="auto">
          <a:xfrm>
            <a:off x="76200" y="266700"/>
            <a:ext cx="415925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9"/>
          <p:cNvSpPr>
            <a:spLocks noChangeArrowheads="1"/>
          </p:cNvSpPr>
          <p:nvPr/>
        </p:nvSpPr>
        <p:spPr bwMode="auto">
          <a:xfrm>
            <a:off x="4343400" y="250825"/>
            <a:ext cx="4724400" cy="1201867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In 1796, Washington </a:t>
            </a:r>
            <a:b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chose not to run for a </a:t>
            </a:r>
            <a:b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Calibri" charset="0"/>
                <a:cs typeface="Calibri" charset="0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 term as president </a:t>
            </a:r>
          </a:p>
        </p:txBody>
      </p:sp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4343400" y="1814513"/>
            <a:ext cx="4724400" cy="1568121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>
                <a:solidFill>
                  <a:schemeClr val="bg1"/>
                </a:solidFill>
                <a:latin typeface="Calibri" charset="0"/>
                <a:cs typeface="Calibri" charset="0"/>
              </a:rPr>
              <a:t>He was afraid that if he died in office, it would create a precedent that presidents can serve for life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3400" y="3792538"/>
            <a:ext cx="4724400" cy="230063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>
                <a:solidFill>
                  <a:schemeClr val="bg1"/>
                </a:solidFill>
                <a:latin typeface="Calibri" charset="0"/>
                <a:cs typeface="Calibri" charset="0"/>
              </a:rPr>
              <a:t>There was no term limit </a:t>
            </a:r>
            <a:br>
              <a:rPr lang="en-US" sz="280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>
                <a:solidFill>
                  <a:schemeClr val="bg1"/>
                </a:solidFill>
                <a:latin typeface="Calibri" charset="0"/>
                <a:cs typeface="Calibri" charset="0"/>
              </a:rPr>
              <a:t>in the Constitution, </a:t>
            </a:r>
            <a:br>
              <a:rPr lang="en-US" sz="280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>
                <a:solidFill>
                  <a:schemeClr val="bg1"/>
                </a:solidFill>
                <a:latin typeface="Calibri" charset="0"/>
                <a:cs typeface="Calibri" charset="0"/>
              </a:rPr>
              <a:t>but Washington created the precedent that </a:t>
            </a:r>
            <a:br>
              <a:rPr lang="en-US" sz="2800">
                <a:solidFill>
                  <a:schemeClr val="bg1"/>
                </a:solidFill>
                <a:latin typeface="Calibri" charset="0"/>
                <a:cs typeface="Calibri" charset="0"/>
              </a:rPr>
            </a:br>
            <a:r>
              <a:rPr lang="en-US" sz="2800">
                <a:solidFill>
                  <a:schemeClr val="bg1"/>
                </a:solidFill>
                <a:latin typeface="Calibri" charset="0"/>
                <a:cs typeface="Calibri" charset="0"/>
              </a:rPr>
              <a:t>no president serve more than two terms </a:t>
            </a:r>
          </a:p>
        </p:txBody>
      </p:sp>
    </p:spTree>
    <p:extLst>
      <p:ext uri="{BB962C8B-B14F-4D97-AF65-F5344CB8AC3E}">
        <p14:creationId xmlns:p14="http://schemas.microsoft.com/office/powerpoint/2010/main" val="314077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Tahoma" charset="0"/>
              </a:rPr>
              <a:t>Election of 1796</a:t>
            </a:r>
          </a:p>
        </p:txBody>
      </p:sp>
      <p:pic>
        <p:nvPicPr>
          <p:cNvPr id="46082" name="Picture 6" descr="election_1796.jpg        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7" descr="jefferson-vs-adams_11.jpg                                      000A84C2Macintosh HD                   C5A9507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9718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82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IDEAS-College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Washington’s Presidency and </a:t>
            </a:r>
            <a:r>
              <a:rPr lang="en-US" dirty="0" smtClean="0"/>
              <a:t>Precedents</a:t>
            </a:r>
          </a:p>
          <a:p>
            <a:pPr marL="914400" lvl="1" indent="-514350"/>
            <a:r>
              <a:rPr lang="en-US" dirty="0"/>
              <a:t>What legacy did he leave</a:t>
            </a:r>
            <a:r>
              <a:rPr lang="en-US" dirty="0" smtClean="0"/>
              <a:t>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Hamilton vs. Jefferson and the Birth of Political </a:t>
            </a:r>
            <a:r>
              <a:rPr lang="en-US" dirty="0" smtClean="0"/>
              <a:t>Parties</a:t>
            </a:r>
          </a:p>
          <a:p>
            <a:pPr marL="914400" lvl="1" indent="-514350"/>
            <a:r>
              <a:rPr lang="en-US" dirty="0" smtClean="0"/>
              <a:t>How did early issues facing the nation lead to two such opposing views on power and the Constitution?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Constitution vs. Articles of </a:t>
            </a:r>
            <a:r>
              <a:rPr lang="en-US" dirty="0" smtClean="0"/>
              <a:t>Confederation</a:t>
            </a:r>
          </a:p>
          <a:p>
            <a:pPr marL="914400" lvl="1" indent="-514350"/>
            <a:r>
              <a:rPr lang="en-US" dirty="0" smtClean="0"/>
              <a:t>How was the Constitution different in practice than the Articles of Confederation were?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6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0" b="34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781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The Courts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05800" cy="4419600"/>
          </a:xfrm>
        </p:spPr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2800" dirty="0" smtClean="0">
                <a:ea typeface="+mn-ea"/>
              </a:rPr>
              <a:t>Congress created effective courts under the Judiciary Act of 1789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altLang="en-US" sz="2800" dirty="0" smtClean="0">
              <a:ea typeface="+mn-ea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2800" dirty="0" smtClean="0">
                <a:ea typeface="+mn-ea"/>
              </a:rPr>
              <a:t>Judiciary Act organized the Supreme Court with a chief justice &amp; 5 associates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altLang="en-US" sz="2800" dirty="0" smtClean="0">
              <a:ea typeface="+mn-ea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2800" dirty="0" smtClean="0">
                <a:ea typeface="+mn-ea"/>
              </a:rPr>
              <a:t>Established federal district &amp; circuit courts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altLang="en-US" sz="2800" dirty="0" smtClean="0">
              <a:ea typeface="+mn-ea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altLang="en-US" sz="2800" dirty="0" smtClean="0">
                <a:ea typeface="+mn-ea"/>
              </a:rPr>
              <a:t>Created office of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383676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mtClean="0">
                <a:solidFill>
                  <a:schemeClr val="tx2">
                    <a:satMod val="200000"/>
                  </a:schemeClr>
                </a:solidFill>
                <a:ea typeface="+mj-ea"/>
              </a:rPr>
              <a:t>1st Chief Justice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4495800" cy="4495800"/>
          </a:xfrm>
        </p:spPr>
        <p:txBody>
          <a:bodyPr/>
          <a:lstStyle/>
          <a:p>
            <a:r>
              <a:rPr lang="en-US" sz="2800">
                <a:latin typeface="Corbel" charset="0"/>
              </a:rPr>
              <a:t>John Jay (NY)</a:t>
            </a:r>
          </a:p>
          <a:p>
            <a:endParaRPr lang="en-US" sz="2800">
              <a:latin typeface="Corbel" charset="0"/>
            </a:endParaRPr>
          </a:p>
          <a:p>
            <a:r>
              <a:rPr lang="en-US" sz="2800">
                <a:latin typeface="Corbel" charset="0"/>
              </a:rPr>
              <a:t>Collaborated w/ Madison on Federalist Papers</a:t>
            </a:r>
          </a:p>
          <a:p>
            <a:endParaRPr lang="en-US" sz="2800">
              <a:latin typeface="Corbel" charset="0"/>
            </a:endParaRPr>
          </a:p>
          <a:p>
            <a:r>
              <a:rPr lang="en-US" sz="2800">
                <a:latin typeface="Corbel" charset="0"/>
              </a:rPr>
              <a:t>A seasoned diplomat</a:t>
            </a:r>
          </a:p>
          <a:p>
            <a:endParaRPr lang="en-US" sz="2800">
              <a:latin typeface="Corbel" charset="0"/>
            </a:endParaRPr>
          </a:p>
          <a:p>
            <a:r>
              <a:rPr lang="en-US" sz="2800">
                <a:latin typeface="Corbel" charset="0"/>
              </a:rPr>
              <a:t>Served as CJ until 1795</a:t>
            </a:r>
          </a:p>
        </p:txBody>
      </p:sp>
      <p:pic>
        <p:nvPicPr>
          <p:cNvPr id="19460" name="Picture 4" descr="C:\My Documents\Colonial America\j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862138"/>
            <a:ext cx="409098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Executive Departments are Set Up to Help </a:t>
            </a:r>
            <a:r>
              <a:rPr lang="en-US" sz="4000" b="0" i="0" u="none" strike="noStrike" cap="none" dirty="0" smtClean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Washington (CABINET)</a:t>
            </a:r>
            <a:endParaRPr lang="en-US" sz="4000" b="0" i="0" u="none" strike="noStrike" cap="none" dirty="0">
              <a:solidFill>
                <a:srgbClr val="FFFFFF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714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Departments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State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Role was to speak to other countries, and work to maintain prosperous relationships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Treasury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Issue currency, pay gov’t debt, and keep the economy growing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War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Responsible for defense of the nation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In control of the Army, Navy, and Marines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Attorney General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FFFFFF"/>
                </a:solidFill>
                <a:ea typeface="Arial"/>
                <a:cs typeface="Arial"/>
                <a:sym typeface="Arial"/>
              </a:rPr>
              <a:t>Nation’s top lawyer</a:t>
            </a:r>
          </a:p>
        </p:txBody>
      </p:sp>
    </p:spTree>
    <p:extLst>
      <p:ext uri="{BB962C8B-B14F-4D97-AF65-F5344CB8AC3E}">
        <p14:creationId xmlns:p14="http://schemas.microsoft.com/office/powerpoint/2010/main" val="1622762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1803</TotalTime>
  <Words>1237</Words>
  <Application>Microsoft Macintosh PowerPoint</Application>
  <PresentationFormat>On-screen Show (4:3)</PresentationFormat>
  <Paragraphs>264</Paragraphs>
  <Slides>38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Theme</vt:lpstr>
      <vt:lpstr>Do Now</vt:lpstr>
      <vt:lpstr>Washington’s Presidency and the Birth of the Two-Party System</vt:lpstr>
      <vt:lpstr>AP Prompt</vt:lpstr>
      <vt:lpstr>Key Concepts</vt:lpstr>
      <vt:lpstr>BIG IDEAS-College Style</vt:lpstr>
      <vt:lpstr>PowerPoint Presentation</vt:lpstr>
      <vt:lpstr>The Courts</vt:lpstr>
      <vt:lpstr>1st Chief Justice</vt:lpstr>
      <vt:lpstr>Executive Departments are Set Up to Help Washington (CABINET)</vt:lpstr>
      <vt:lpstr>The Departments &amp; Leadership</vt:lpstr>
      <vt:lpstr>Washington’s Foreign Policy</vt:lpstr>
      <vt:lpstr>Washington’s Precedents</vt:lpstr>
      <vt:lpstr>Washington’s Farewell</vt:lpstr>
      <vt:lpstr>Hamilton vs. Jefferson and the Birth of Political Parties </vt:lpstr>
      <vt:lpstr>PowerPoint Presentation</vt:lpstr>
      <vt:lpstr>QUOTES!</vt:lpstr>
      <vt:lpstr>First Political Party System (1789-1824)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Hamilton</vt:lpstr>
      <vt:lpstr>Hamilton’s Financial Plan</vt:lpstr>
      <vt:lpstr>PowerPoint Presentation</vt:lpstr>
      <vt:lpstr>Assumption of State Debt</vt:lpstr>
      <vt:lpstr>2. Establishment of a National Bank</vt:lpstr>
      <vt:lpstr>Bank of the U.S.</vt:lpstr>
      <vt:lpstr>Bank of the U.S.</vt:lpstr>
      <vt:lpstr>PowerPoint Presentation</vt:lpstr>
      <vt:lpstr>PowerPoint Presentation</vt:lpstr>
      <vt:lpstr>PowerPoint Presentation</vt:lpstr>
      <vt:lpstr>Constitution vs. Articles of Confederation </vt:lpstr>
      <vt:lpstr>PowerPoint Presentation</vt:lpstr>
      <vt:lpstr>PowerPoint Presentation</vt:lpstr>
      <vt:lpstr>PowerPoint Presentation</vt:lpstr>
      <vt:lpstr>PowerPoint Presentation</vt:lpstr>
      <vt:lpstr>Election of 1796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21</cp:revision>
  <dcterms:created xsi:type="dcterms:W3CDTF">2017-09-11T03:42:35Z</dcterms:created>
  <dcterms:modified xsi:type="dcterms:W3CDTF">2017-09-12T20:29:22Z</dcterms:modified>
</cp:coreProperties>
</file>