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7" r:id="rId2"/>
    <p:sldId id="256" r:id="rId3"/>
    <p:sldId id="258" r:id="rId4"/>
    <p:sldId id="267" r:id="rId5"/>
    <p:sldId id="271" r:id="rId6"/>
    <p:sldId id="274" r:id="rId7"/>
    <p:sldId id="275" r:id="rId8"/>
    <p:sldId id="260" r:id="rId9"/>
    <p:sldId id="268" r:id="rId10"/>
    <p:sldId id="269" r:id="rId11"/>
    <p:sldId id="276" r:id="rId12"/>
    <p:sldId id="272" r:id="rId13"/>
    <p:sldId id="265" r:id="rId14"/>
    <p:sldId id="273" r:id="rId15"/>
    <p:sldId id="266" r:id="rId16"/>
    <p:sldId id="277" r:id="rId17"/>
    <p:sldId id="264" r:id="rId18"/>
    <p:sldId id="26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275AEC-251A-C840-930B-FB03D1E8DC0A}" type="slidenum">
              <a:rPr lang="en-US" sz="1200">
                <a:latin typeface="Rockwell"/>
              </a:rPr>
              <a:pPr/>
              <a:t>18</a:t>
            </a:fld>
            <a:endParaRPr lang="en-US" sz="1200" dirty="0">
              <a:latin typeface="Rockwel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782A2-9C97-4444-8D64-83F249E8D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928B-009C-E94B-AAB7-0A2B13B2A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reatawakeningdocumentary.com/items/show/3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reatawakeningdocumentary.com/items/show/4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characteristics that all colonies in British North America shared </a:t>
            </a:r>
            <a:r>
              <a:rPr lang="en-US" b="1" i="1" dirty="0" smtClean="0"/>
              <a:t>and</a:t>
            </a:r>
            <a:r>
              <a:rPr lang="en-US" dirty="0" smtClean="0"/>
              <a:t> characteristics that were specific to one colony and/or region: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813" y="6350"/>
            <a:ext cx="9043987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Rockwell"/>
                <a:cs typeface="Rockwell"/>
              </a:rPr>
              <a:t>Colonial Culture - Education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52400" y="990600"/>
            <a:ext cx="5181600" cy="5867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Limited to wealthy males; females learned domestic chores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Higher Education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/>
                <a:latin typeface="Rockwell"/>
                <a:cs typeface="Rockwell"/>
              </a:rPr>
              <a:t>Most established for ministry/theological studies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New England Colonies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Rockwell"/>
                <a:cs typeface="Rockwell"/>
              </a:rPr>
              <a:t>Education by mothers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Rockwell"/>
                <a:cs typeface="Rockwell"/>
              </a:rPr>
              <a:t>Towns with over 50 families required primary schools; over 100 families, required grammar schools</a:t>
            </a:r>
            <a:endParaRPr lang="en-US" sz="1800" dirty="0" smtClean="0">
              <a:latin typeface="Rockwell"/>
              <a:cs typeface="Rockwell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Middle Colonies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/>
                <a:latin typeface="Rockwell"/>
                <a:cs typeface="Rockwell"/>
              </a:rPr>
              <a:t>Private and church education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Southern Colonies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/>
                <a:latin typeface="Rockwell"/>
                <a:cs typeface="Rockwell"/>
              </a:rPr>
              <a:t>Limited education due to agricultural lifestyle</a:t>
            </a:r>
          </a:p>
        </p:txBody>
      </p:sp>
      <p:pic>
        <p:nvPicPr>
          <p:cNvPr id="2150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990600"/>
            <a:ext cx="3700463" cy="3429000"/>
          </a:xfrm>
        </p:spPr>
      </p:pic>
    </p:spTree>
    <p:extLst>
      <p:ext uri="{BB962C8B-B14F-4D97-AF65-F5344CB8AC3E}">
        <p14:creationId xmlns:p14="http://schemas.microsoft.com/office/powerpoint/2010/main" val="252871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500" dirty="0" smtClean="0"/>
              <a:t>Colonial </a:t>
            </a:r>
            <a:br>
              <a:rPr lang="en-US" sz="3500" dirty="0" smtClean="0"/>
            </a:br>
            <a:r>
              <a:rPr lang="en-US" sz="3500" dirty="0" smtClean="0"/>
              <a:t>Diversity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91" r="17111"/>
          <a:stretch/>
        </p:blipFill>
        <p:spPr>
          <a:xfrm>
            <a:off x="4489801" y="0"/>
            <a:ext cx="4654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30" y="1188361"/>
            <a:ext cx="38322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Melting Pot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Germans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Scots Irish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Paxton Boys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Regulator Movement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Dutch	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African-American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Population Growth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Migration &amp; Birthrate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742950" lvl="1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277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Rockwell"/>
                <a:cs typeface="Rockwell"/>
              </a:rPr>
              <a:t>Colonial Religion</a:t>
            </a:r>
          </a:p>
        </p:txBody>
      </p:sp>
      <p:pic>
        <p:nvPicPr>
          <p:cNvPr id="7171" name="Picture 4" descr="2map-04-03.jpg                                                 000A84C2Macintosh HD                   C5A9507E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685800"/>
            <a:ext cx="4281488" cy="6096000"/>
          </a:xfrm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419600" y="685800"/>
            <a:ext cx="46482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Rockwell"/>
                <a:cs typeface="Rockwell"/>
              </a:rPr>
              <a:t>Diverse among colonies regarding strict adherence and religious toleration</a:t>
            </a:r>
          </a:p>
          <a:p>
            <a:pPr lvl="1"/>
            <a:r>
              <a:rPr lang="en-US" sz="2000" dirty="0">
                <a:latin typeface="Rockwell"/>
                <a:cs typeface="Rockwell"/>
              </a:rPr>
              <a:t>“We find there Lutherans, Reformed, Catholics, Quakers, </a:t>
            </a:r>
            <a:r>
              <a:rPr lang="en-US" sz="2000" dirty="0" err="1">
                <a:latin typeface="Rockwell"/>
                <a:cs typeface="Rockwell"/>
              </a:rPr>
              <a:t>Menonists</a:t>
            </a:r>
            <a:r>
              <a:rPr lang="en-US" sz="2000" dirty="0">
                <a:latin typeface="Rockwell"/>
                <a:cs typeface="Rockwell"/>
              </a:rPr>
              <a:t> or Anabaptists, </a:t>
            </a:r>
            <a:r>
              <a:rPr lang="en-US" sz="2000" dirty="0" err="1">
                <a:latin typeface="Rockwell"/>
                <a:cs typeface="Rockwell"/>
              </a:rPr>
              <a:t>Herrnhuters</a:t>
            </a:r>
            <a:r>
              <a:rPr lang="en-US" sz="2000" dirty="0">
                <a:latin typeface="Rockwell"/>
                <a:cs typeface="Rockwell"/>
              </a:rPr>
              <a:t> or Moravian Brethren, </a:t>
            </a:r>
            <a:r>
              <a:rPr lang="en-US" sz="2000" dirty="0" err="1">
                <a:latin typeface="Rockwell"/>
                <a:cs typeface="Rockwell"/>
              </a:rPr>
              <a:t>Pietists</a:t>
            </a:r>
            <a:r>
              <a:rPr lang="en-US" sz="2000" dirty="0">
                <a:latin typeface="Rockwell"/>
                <a:cs typeface="Rockwell"/>
              </a:rPr>
              <a:t>, Seventh Day Baptists, Dunkers, Presbyterians, . . . Jews, Mohammedans, Pagans.” – visitor to Pennsylvania, 1750</a:t>
            </a:r>
          </a:p>
        </p:txBody>
      </p:sp>
    </p:spTree>
    <p:extLst>
      <p:ext uri="{BB962C8B-B14F-4D97-AF65-F5344CB8AC3E}">
        <p14:creationId xmlns:p14="http://schemas.microsoft.com/office/powerpoint/2010/main" val="175689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Rockwell"/>
                <a:cs typeface="Rockwell"/>
              </a:rPr>
              <a:t>First Great Awakening (1730s-1740s)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38200"/>
            <a:ext cx="47244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Evangelism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Spreading the “Good News”</a:t>
            </a:r>
            <a:endParaRPr lang="en-US" sz="1400" dirty="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Revivalism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Appeal to salvation rather than doctrine and governance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Appeal to emotion rather than intellect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Jonathan Edwards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Itinerant preachers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George Whitefield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Old Lights and New Lights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Old Lights - rationalists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New Lights - revivalists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Impact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Decline in Congregationalists, Quakers, Anglicans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Increase in Presbyterians, Baptists, Methodists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Educational institutions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Increase in acceptance and conversion of African Americans and Native Americans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Women granted rights to speak and vote in Church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356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6019800" y="5094288"/>
            <a:ext cx="306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/>
              <a:t>George Whitefield Preaching</a:t>
            </a:r>
            <a:endParaRPr lang="en-US" sz="1800"/>
          </a:p>
          <a:p>
            <a:r>
              <a:rPr lang="en-US" sz="1800"/>
              <a:t>c. 18</a:t>
            </a:r>
            <a:r>
              <a:rPr lang="en-US" sz="1800" baseline="30000"/>
              <a:t>th</a:t>
            </a:r>
            <a:r>
              <a:rPr lang="en-US" sz="180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51441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ahoma" charset="0"/>
              </a:rPr>
              <a:t>The First Great Awakening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Jonathan Edwards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864225" cy="533400"/>
          </a:xfrm>
        </p:spPr>
        <p:txBody>
          <a:bodyPr/>
          <a:lstStyle/>
          <a:p>
            <a:pPr>
              <a:defRPr/>
            </a:pPr>
            <a:r>
              <a:rPr lang="en-US" sz="1800" i="1" dirty="0" smtClean="0">
                <a:ea typeface="+mn-ea"/>
                <a:hlinkClick r:id="rId2"/>
              </a:rPr>
              <a:t>Sinners in the Hands of an Angry God</a:t>
            </a:r>
            <a:r>
              <a:rPr lang="en-US" sz="1800" dirty="0" smtClean="0">
                <a:ea typeface="+mn-ea"/>
                <a:hlinkClick r:id="rId2"/>
              </a:rPr>
              <a:t> (1741)</a:t>
            </a:r>
            <a:endParaRPr lang="en-US" sz="1800" dirty="0" smtClean="0">
              <a:ea typeface="+mn-ea"/>
            </a:endParaRPr>
          </a:p>
        </p:txBody>
      </p:sp>
      <p:pic>
        <p:nvPicPr>
          <p:cNvPr id="1434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4225" y="1981200"/>
            <a:ext cx="3203575" cy="3346450"/>
          </a:xfrm>
        </p:spPr>
      </p:pic>
      <p:pic>
        <p:nvPicPr>
          <p:cNvPr id="1434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5683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8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Tahoma" charset="0"/>
              </a:rPr>
              <a:t>The First Great Awakening</a:t>
            </a:r>
            <a:br>
              <a:rPr lang="en-US" sz="3600">
                <a:latin typeface="Tahoma" charset="0"/>
              </a:rPr>
            </a:br>
            <a:r>
              <a:rPr lang="en-US" sz="3600">
                <a:latin typeface="Tahoma" charset="0"/>
              </a:rPr>
              <a:t>George Whitefield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6183313" cy="533400"/>
          </a:xfrm>
        </p:spPr>
        <p:txBody>
          <a:bodyPr/>
          <a:lstStyle/>
          <a:p>
            <a:pPr>
              <a:defRPr/>
            </a:pPr>
            <a:r>
              <a:rPr lang="en-US" sz="1800" b="1" i="1" dirty="0" smtClean="0">
                <a:ea typeface="+mn-ea"/>
                <a:hlinkClick r:id="rId2"/>
              </a:rPr>
              <a:t>Marks of a True Conversion</a:t>
            </a:r>
            <a:endParaRPr lang="en-US" sz="1800" b="1" dirty="0" smtClean="0">
              <a:ea typeface="+mn-ea"/>
            </a:endParaRPr>
          </a:p>
        </p:txBody>
      </p:sp>
      <p:pic>
        <p:nvPicPr>
          <p:cNvPr id="1536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313" y="1600200"/>
            <a:ext cx="2884487" cy="2971800"/>
          </a:xfrm>
        </p:spPr>
      </p:pic>
      <p:pic>
        <p:nvPicPr>
          <p:cNvPr id="1536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00200"/>
            <a:ext cx="60055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0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Enlightenment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‘Intellectual ferment’</a:t>
            </a:r>
          </a:p>
          <a:p>
            <a:pPr lvl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centuries.</a:t>
            </a:r>
          </a:p>
          <a:p>
            <a:pPr lvl="1"/>
            <a:r>
              <a:rPr lang="en-US" dirty="0" smtClean="0"/>
              <a:t>Influenced by 17</a:t>
            </a:r>
            <a:r>
              <a:rPr lang="en-US" baseline="30000" dirty="0" smtClean="0"/>
              <a:t>th</a:t>
            </a:r>
            <a:r>
              <a:rPr lang="en-US" dirty="0" smtClean="0"/>
              <a:t> century European </a:t>
            </a:r>
            <a:r>
              <a:rPr lang="en-US" dirty="0" err="1" smtClean="0"/>
              <a:t>Enligthenment</a:t>
            </a:r>
            <a:endParaRPr lang="en-US" dirty="0" smtClean="0"/>
          </a:p>
          <a:p>
            <a:r>
              <a:rPr lang="en-US" dirty="0" smtClean="0"/>
              <a:t>Science and Reason 			Politics &amp; Religion</a:t>
            </a:r>
          </a:p>
          <a:p>
            <a:r>
              <a:rPr lang="en-US" dirty="0" smtClean="0"/>
              <a:t>Moral Philosophy &gt; Theology</a:t>
            </a:r>
          </a:p>
          <a:p>
            <a:r>
              <a:rPr lang="en-US" dirty="0" smtClean="0"/>
              <a:t>Ben Franklin: Science and Politics</a:t>
            </a:r>
          </a:p>
          <a:p>
            <a:r>
              <a:rPr lang="en-US" dirty="0" smtClean="0"/>
              <a:t>Thomas Jefferson: Politics</a:t>
            </a:r>
          </a:p>
          <a:p>
            <a:r>
              <a:rPr lang="en-US" dirty="0" smtClean="0"/>
              <a:t>Benjamin Rush: Medicine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29225" y="3039903"/>
            <a:ext cx="1245341" cy="6730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8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mtClean="0">
                <a:ea typeface="+mj-ea"/>
                <a:cs typeface="+mj-cs"/>
              </a:rPr>
              <a:t>Major Ideas of Enlightenment Thinkers</a:t>
            </a:r>
            <a:endParaRPr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02031"/>
              </p:ext>
            </p:extLst>
          </p:nvPr>
        </p:nvGraphicFramePr>
        <p:xfrm>
          <a:off x="457200" y="1524000"/>
          <a:ext cx="8229600" cy="5126271"/>
        </p:xfrm>
        <a:graphic>
          <a:graphicData uri="http://schemas.openxmlformats.org/drawingml/2006/table">
            <a:tbl>
              <a:tblPr/>
              <a:tblGrid>
                <a:gridCol w="2743200"/>
                <a:gridCol w="1676400"/>
                <a:gridCol w="3810000"/>
              </a:tblGrid>
              <a:tr h="371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Idea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Thinker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Impact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Natural rights—life, liberty, property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Locke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Fundamental to U.S. Declaration of Independence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188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Separation of powers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Montesquieu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France, United States, and Latin American nations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separation of powers in new constitutions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146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Freedom of thought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expression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Voltaire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Guaranteed in U.S. Bill of Rights and French Declaration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the Rights of Man and Citizen; European monarchs reduce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eliminate censorship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46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Religious freedom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Voltaire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Guaranteed in U.S. Bill of Rights and French Declaration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the Rights of Man and Citizen; European monarchs reduce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persecution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3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21863"/>
              </p:ext>
            </p:extLst>
          </p:nvPr>
        </p:nvGraphicFramePr>
        <p:xfrm>
          <a:off x="228600" y="228600"/>
          <a:ext cx="8686800" cy="63706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51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Enlightenment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Great Awakening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 of </a:t>
                      </a:r>
                    </a:p>
                    <a:p>
                      <a:pPr algn="ctr"/>
                      <a:r>
                        <a:rPr lang="en-US" sz="1800" dirty="0" smtClean="0"/>
                        <a:t>movement?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Leaders?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Ideas?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Actions?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10437" y="914400"/>
            <a:ext cx="308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Intellectual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Reason-based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Philosophical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8800" y="2311400"/>
            <a:ext cx="3474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Colonies: </a:t>
            </a:r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Ben Franklin and Thomas Jefferson        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 Europe: John Locke</a:t>
            </a:r>
            <a:endParaRPr lang="en-US" sz="1800" dirty="0">
              <a:solidFill>
                <a:schemeClr val="bg1"/>
              </a:solidFill>
              <a:latin typeface="Rockwel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8800" y="3657600"/>
            <a:ext cx="339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All have Natural Rights: Life &amp; Liberty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Can understand the world through reason and logic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38800" y="5189538"/>
            <a:ext cx="339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Challenge &amp; </a:t>
            </a:r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question authority</a:t>
            </a:r>
            <a:endParaRPr lang="en-US" sz="1800" dirty="0">
              <a:solidFill>
                <a:schemeClr val="bg1"/>
              </a:solidFill>
              <a:latin typeface="Rockwell"/>
            </a:endParaRP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Think for yourself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91440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Religious movement that sweeps through England and the colonies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222885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Jonathan Edwards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George Whitefield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3657600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Salvation does not come from following the church’s rules, but is between you and God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5151438"/>
            <a:ext cx="3886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Challenge the authority of the church (Puritans, Quakers, Anglican)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New churches formed (Methodist, Baptist)</a:t>
            </a:r>
          </a:p>
        </p:txBody>
      </p:sp>
    </p:spTree>
    <p:extLst>
      <p:ext uri="{BB962C8B-B14F-4D97-AF65-F5344CB8AC3E}">
        <p14:creationId xmlns:p14="http://schemas.microsoft.com/office/powerpoint/2010/main" val="132700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811449"/>
            <a:ext cx="8229600" cy="431471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Enlightenment focuses more on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 thought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scientific ideas </a:t>
            </a:r>
            <a:r>
              <a:rPr lang="en-US" dirty="0" smtClean="0">
                <a:ea typeface="+mn-ea"/>
                <a:cs typeface="+mn-cs"/>
              </a:rPr>
              <a:t>as opposed to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 religious </a:t>
            </a:r>
            <a:r>
              <a:rPr lang="en-US" dirty="0" smtClean="0">
                <a:ea typeface="+mn-ea"/>
                <a:cs typeface="+mn-cs"/>
              </a:rPr>
              <a:t>ideas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Enlightenment plays major impact on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government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society</a:t>
            </a:r>
            <a:r>
              <a:rPr lang="en-US" dirty="0" smtClean="0">
                <a:ea typeface="+mn-ea"/>
                <a:cs typeface="+mn-cs"/>
              </a:rPr>
              <a:t> whereas Great Awakening focuses more on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religious prosperity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Both play a major role in developing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individualism</a:t>
            </a:r>
            <a:r>
              <a:rPr lang="en-US" dirty="0" smtClean="0">
                <a:ea typeface="+mn-ea"/>
                <a:cs typeface="+mn-cs"/>
              </a:rPr>
              <a:t> where people can think on their own and determine what is best for them, not what is passed down from religious or governmental authorities.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Enlightenment/Great Awakening Compare and Contrast</a:t>
            </a:r>
            <a:endParaRPr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994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777"/>
            <a:ext cx="7772400" cy="3155027"/>
          </a:xfrm>
        </p:spPr>
        <p:txBody>
          <a:bodyPr>
            <a:normAutofit/>
          </a:bodyPr>
          <a:lstStyle/>
          <a:p>
            <a:r>
              <a:rPr lang="en-US" dirty="0" smtClean="0"/>
              <a:t>Colonial Society and the Development of a Colonial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2362"/>
            <a:ext cx="6400800" cy="1972942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impact of the Great Awakening and Enlightenment on the development of colonial identity.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Colonial Economic &amp; </a:t>
            </a:r>
            <a:r>
              <a:rPr lang="en-US" dirty="0"/>
              <a:t>Infrastructural 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Colonial Social and Cultural Development</a:t>
            </a:r>
          </a:p>
          <a:p>
            <a:r>
              <a:rPr lang="en-US" dirty="0" smtClean="0"/>
              <a:t>Colonial Religious Development</a:t>
            </a:r>
          </a:p>
          <a:p>
            <a:r>
              <a:rPr lang="en-US" dirty="0" smtClean="0"/>
              <a:t>First Great Awakening</a:t>
            </a:r>
          </a:p>
          <a:p>
            <a:r>
              <a:rPr lang="en-US" dirty="0" smtClean="0"/>
              <a:t>The Enlightenment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3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Colonial Economic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839178"/>
            <a:ext cx="9144000" cy="6018822"/>
          </a:xfrm>
        </p:spPr>
      </p:pic>
    </p:spTree>
    <p:extLst>
      <p:ext uri="{BB962C8B-B14F-4D97-AF65-F5344CB8AC3E}">
        <p14:creationId xmlns:p14="http://schemas.microsoft.com/office/powerpoint/2010/main" val="384593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953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Industries in the colonies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0918"/>
            <a:ext cx="5138894" cy="5551207"/>
          </a:xfrm>
        </p:spPr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Although manufacturing in the colonies was only secondary to agriculture they did produce, rum, beaver hats, lumber, and iron ore.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Shipbuilding was one of the most important manufacturing segments in the colonies.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One feature of the American economy that strained the relationship between Britain was the growing desire of Americans to trade with other nations (not just England)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94" y="1852612"/>
            <a:ext cx="4572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5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Problems with transportation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Transportation was very slow in colonial America with very poor dirt trails and roads connecting various points in the colonies.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Travelers of all ethnicities, places of origin, occupation, religion, </a:t>
            </a:r>
            <a:r>
              <a:rPr lang="en-US" sz="2400" dirty="0" err="1">
                <a:latin typeface="Rockwell"/>
                <a:cs typeface="Rockwell"/>
              </a:rPr>
              <a:t>etc</a:t>
            </a:r>
            <a:r>
              <a:rPr lang="en-US" sz="2400" dirty="0">
                <a:latin typeface="Rockwell"/>
                <a:cs typeface="Rockwell"/>
              </a:rPr>
              <a:t> frequently jammed into </a:t>
            </a:r>
            <a:r>
              <a:rPr lang="en-US" sz="2400" u="sng" dirty="0">
                <a:latin typeface="Rockwell"/>
                <a:cs typeface="Rockwell"/>
              </a:rPr>
              <a:t>taverns</a:t>
            </a:r>
            <a:r>
              <a:rPr lang="en-US" sz="2400" dirty="0">
                <a:latin typeface="Rockwell"/>
                <a:cs typeface="Rockwell"/>
              </a:rPr>
              <a:t> dotting places of travel where the mixing groups talked about all sorts of subjects, especially </a:t>
            </a:r>
            <a:r>
              <a:rPr lang="en-US" sz="2400" u="sng" dirty="0">
                <a:latin typeface="Rockwell"/>
                <a:cs typeface="Rockwell"/>
              </a:rPr>
              <a:t>politics</a:t>
            </a:r>
            <a:r>
              <a:rPr lang="en-US" sz="2400" u="sng" dirty="0" smtClean="0">
                <a:latin typeface="Rockwell"/>
                <a:cs typeface="Rockwell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Rockwell"/>
                <a:cs typeface="Rockwell"/>
              </a:rPr>
              <a:t>Transportation struggles kept the colonies economically dependent on GB.</a:t>
            </a:r>
            <a:endParaRPr lang="en-US" sz="2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9893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>
                <a:effectLst/>
                <a:latin typeface="Rockwell"/>
                <a:cs typeface="Rockwell"/>
              </a:rPr>
              <a:t>Colonial Society And Colonial Culture</a:t>
            </a:r>
            <a:endParaRPr lang="en-US">
              <a:effectLst/>
              <a:latin typeface="Rockwell"/>
              <a:cs typeface="Rockwell"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14400"/>
            <a:ext cx="48768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American Social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Wealthy landowners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Merchants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Small farmers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Craftspeople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Slaves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Regional differences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Opportunity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Less dependent on heredity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Gender Roles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Men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Patriarchal society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Landowners/laborers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Women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Submissive to men but respected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domestic responsibilities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limited to no political rights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990600"/>
            <a:ext cx="44196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08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Colonial Culture - The Arts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55626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Early colonies centered around a meetinghouse/church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Urban structures typical of English structures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Frontier log cabins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Literature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Newspapers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Religious sermons, political essays, non-fiction books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effectLst/>
                <a:latin typeface="Rockwell"/>
                <a:cs typeface="Rockwell"/>
              </a:rPr>
              <a:t>Poor Richard’s Almanac </a:t>
            </a:r>
            <a:r>
              <a:rPr lang="en-US" dirty="0">
                <a:effectLst/>
                <a:latin typeface="Rockwell"/>
                <a:cs typeface="Rockwell"/>
              </a:rPr>
              <a:t>- Benjamin Franklin</a:t>
            </a:r>
          </a:p>
        </p:txBody>
      </p:sp>
      <p:pic>
        <p:nvPicPr>
          <p:cNvPr id="20484" name="Picture 4" descr="220px-Boston_News-L#E8D4FA.jpeg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354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6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178</TotalTime>
  <Words>847</Words>
  <Application>Microsoft Macintosh PowerPoint</Application>
  <PresentationFormat>On-screen Show (4:3)</PresentationFormat>
  <Paragraphs>168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Do Now</vt:lpstr>
      <vt:lpstr>Colonial Society and the Development of a Colonial Identity</vt:lpstr>
      <vt:lpstr>AP Prompt</vt:lpstr>
      <vt:lpstr>Outline</vt:lpstr>
      <vt:lpstr>Colonial Economic Development</vt:lpstr>
      <vt:lpstr>Industries in the colonies</vt:lpstr>
      <vt:lpstr>Problems with transportation</vt:lpstr>
      <vt:lpstr>Colonial Society And Colonial Culture</vt:lpstr>
      <vt:lpstr>Colonial Culture - The Arts</vt:lpstr>
      <vt:lpstr>Colonial Culture - Education</vt:lpstr>
      <vt:lpstr>Colonial  Diversity</vt:lpstr>
      <vt:lpstr>Colonial Religion</vt:lpstr>
      <vt:lpstr>First Great Awakening (1730s-1740s)</vt:lpstr>
      <vt:lpstr>The First Great Awakening Jonathan Edwards</vt:lpstr>
      <vt:lpstr>The First Great Awakening George Whitefield</vt:lpstr>
      <vt:lpstr>The Enlightenment</vt:lpstr>
      <vt:lpstr>Major Ideas of Enlightenment Thinkers</vt:lpstr>
      <vt:lpstr>PowerPoint Presentation</vt:lpstr>
      <vt:lpstr>Enlightenment/Great Awakening Compare and Contrast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25</cp:revision>
  <dcterms:created xsi:type="dcterms:W3CDTF">2018-05-15T21:37:39Z</dcterms:created>
  <dcterms:modified xsi:type="dcterms:W3CDTF">2018-08-17T14:28:25Z</dcterms:modified>
</cp:coreProperties>
</file>