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 id="2147483693" r:id="rId3"/>
    <p:sldMasterId id="2147483705" r:id="rId4"/>
  </p:sldMasterIdLst>
  <p:notesMasterIdLst>
    <p:notesMasterId r:id="rId34"/>
  </p:notesMasterIdLst>
  <p:sldIdLst>
    <p:sldId id="285" r:id="rId5"/>
    <p:sldId id="256" r:id="rId6"/>
    <p:sldId id="263" r:id="rId7"/>
    <p:sldId id="257" r:id="rId8"/>
    <p:sldId id="261" r:id="rId9"/>
    <p:sldId id="264" r:id="rId10"/>
    <p:sldId id="286" r:id="rId11"/>
    <p:sldId id="265" r:id="rId12"/>
    <p:sldId id="266" r:id="rId13"/>
    <p:sldId id="258" r:id="rId14"/>
    <p:sldId id="259" r:id="rId15"/>
    <p:sldId id="260" r:id="rId16"/>
    <p:sldId id="267" r:id="rId17"/>
    <p:sldId id="280" r:id="rId18"/>
    <p:sldId id="281" r:id="rId19"/>
    <p:sldId id="274" r:id="rId20"/>
    <p:sldId id="269" r:id="rId21"/>
    <p:sldId id="282" r:id="rId22"/>
    <p:sldId id="275" r:id="rId23"/>
    <p:sldId id="277" r:id="rId24"/>
    <p:sldId id="276" r:id="rId25"/>
    <p:sldId id="270" r:id="rId26"/>
    <p:sldId id="271" r:id="rId27"/>
    <p:sldId id="272" r:id="rId28"/>
    <p:sldId id="284" r:id="rId29"/>
    <p:sldId id="283" r:id="rId30"/>
    <p:sldId id="278" r:id="rId31"/>
    <p:sldId id="279" r:id="rId32"/>
    <p:sldId id="273"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415" autoAdjust="0"/>
  </p:normalViewPr>
  <p:slideViewPr>
    <p:cSldViewPr snapToGrid="0" snapToObjects="1">
      <p:cViewPr>
        <p:scale>
          <a:sx n="54" d="100"/>
          <a:sy n="54" d="100"/>
        </p:scale>
        <p:origin x="-344" y="-2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806395-B024-B347-8B1C-35EABEF9626A}" type="datetimeFigureOut">
              <a:rPr lang="en-US" smtClean="0"/>
              <a:t>3/27/17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D00619-85F3-8847-B27B-D95E050D38AF}" type="slidenum">
              <a:rPr lang="en-US" smtClean="0"/>
              <a:t>‹#›</a:t>
            </a:fld>
            <a:endParaRPr lang="en-US"/>
          </a:p>
        </p:txBody>
      </p:sp>
    </p:spTree>
    <p:extLst>
      <p:ext uri="{BB962C8B-B14F-4D97-AF65-F5344CB8AC3E}">
        <p14:creationId xmlns:p14="http://schemas.microsoft.com/office/powerpoint/2010/main" val="41764296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en.wikipedia.org/wiki/Sirhan_B._Sirhan"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
        <p:nvSpPr>
          <p:cNvPr id="5529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1150938" y="692150"/>
            <a:ext cx="4556125" cy="3416300"/>
          </a:xfrm>
          <a:ln cap="flat"/>
        </p:spPr>
      </p:sp>
      <p:sp>
        <p:nvSpPr>
          <p:cNvPr id="41987"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SILENT SPRING EXCERPT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16</a:t>
            </a:fld>
            <a:endParaRPr lang="en-US"/>
          </a:p>
        </p:txBody>
      </p:sp>
    </p:spTree>
    <p:extLst>
      <p:ext uri="{BB962C8B-B14F-4D97-AF65-F5344CB8AC3E}">
        <p14:creationId xmlns:p14="http://schemas.microsoft.com/office/powerpoint/2010/main" val="8217387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17</a:t>
            </a:fld>
            <a:endParaRPr lang="en-US"/>
          </a:p>
        </p:txBody>
      </p:sp>
    </p:spTree>
    <p:extLst>
      <p:ext uri="{BB962C8B-B14F-4D97-AF65-F5344CB8AC3E}">
        <p14:creationId xmlns:p14="http://schemas.microsoft.com/office/powerpoint/2010/main" val="666636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19</a:t>
            </a:fld>
            <a:endParaRPr lang="en-US"/>
          </a:p>
        </p:txBody>
      </p:sp>
    </p:spTree>
    <p:extLst>
      <p:ext uri="{BB962C8B-B14F-4D97-AF65-F5344CB8AC3E}">
        <p14:creationId xmlns:p14="http://schemas.microsoft.com/office/powerpoint/2010/main" val="1660503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xfrm>
            <a:off x="1150938" y="692150"/>
            <a:ext cx="4556125" cy="3416300"/>
          </a:xfrm>
          <a:ln/>
        </p:spPr>
      </p:sp>
      <p:sp>
        <p:nvSpPr>
          <p:cNvPr id="67587"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charset="0"/>
              </a:rPr>
              <a:t>May 2005, Deep Throat was revealed as FBI Deputy Secretary W. Mark Felt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xfrm>
            <a:off x="1150938" y="692150"/>
            <a:ext cx="4556125" cy="3416300"/>
          </a:xfrm>
          <a:ln cap="flat"/>
        </p:spPr>
      </p:sp>
      <p:sp>
        <p:nvSpPr>
          <p:cNvPr id="6861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119810" name="Notes Placeholder 2"/>
          <p:cNvSpPr>
            <a:spLocks noGrp="1"/>
          </p:cNvSpPr>
          <p:nvPr>
            <p:ph type="body" idx="1"/>
          </p:nvPr>
        </p:nvSpPr>
        <p:spPr>
          <a:noFill/>
          <a:extLst>
            <a:ext uri="{FAA26D3D-D897-4be2-8F04-BA451C77F1D7}">
              <ma14:placeholderFlag xmlns:ma14="http://schemas.microsoft.com/office/mac/drawingml/2011/main" val="1"/>
            </a:ext>
          </a:extLst>
        </p:spPr>
        <p:txBody>
          <a:bodyPr/>
          <a:lstStyle/>
          <a:p>
            <a:endParaRPr lang="en-US"/>
          </a:p>
        </p:txBody>
      </p:sp>
      <p:sp>
        <p:nvSpPr>
          <p:cNvPr id="119811" name="Slide Number Placeholder 3"/>
          <p:cNvSpPr>
            <a:spLocks noGrp="1"/>
          </p:cNvSpPr>
          <p:nvPr>
            <p:ph type="sldNum" sz="quarter" idx="5"/>
          </p:nvPr>
        </p:nvSpPr>
        <p:spPr>
          <a:noFill/>
        </p:spPr>
        <p:txBody>
          <a:bodyPr/>
          <a:lstStyle>
            <a:lvl1pPr>
              <a:defRPr sz="2400" b="1">
                <a:solidFill>
                  <a:schemeClr val="tx1"/>
                </a:solidFill>
                <a:latin typeface="Century Gothic" charset="0"/>
                <a:ea typeface="ＭＳ Ｐゴシック" charset="0"/>
                <a:cs typeface="ＭＳ Ｐゴシック" charset="0"/>
              </a:defRPr>
            </a:lvl1pPr>
            <a:lvl2pPr marL="742950" indent="-28575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fld id="{16B2A283-190F-EF44-884D-E775E5AE1917}" type="slidenum">
              <a:rPr lang="en-US" sz="1200" b="0">
                <a:solidFill>
                  <a:prstClr val="black"/>
                </a:solidFill>
                <a:latin typeface="Arial" charset="0"/>
              </a:rPr>
              <a:pPr/>
              <a:t>22</a:t>
            </a:fld>
            <a:endParaRPr lang="en-US" sz="1200" b="0">
              <a:solidFill>
                <a:prstClr val="black"/>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24</a:t>
            </a:fld>
            <a:endParaRPr lang="en-US"/>
          </a:p>
        </p:txBody>
      </p:sp>
    </p:spTree>
    <p:extLst>
      <p:ext uri="{BB962C8B-B14F-4D97-AF65-F5344CB8AC3E}">
        <p14:creationId xmlns:p14="http://schemas.microsoft.com/office/powerpoint/2010/main" val="6429093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spect="1" noChangeArrowheads="1" noTextEdit="1"/>
          </p:cNvSpPr>
          <p:nvPr>
            <p:ph type="sldImg"/>
          </p:nvPr>
        </p:nvSpPr>
        <p:spPr>
          <a:xfrm>
            <a:off x="1150938" y="692150"/>
            <a:ext cx="4556125" cy="3416300"/>
          </a:xfrm>
          <a:ln cap="flat"/>
        </p:spPr>
      </p:sp>
      <p:sp>
        <p:nvSpPr>
          <p:cNvPr id="57346"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New Roman"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‘La </a:t>
            </a:r>
            <a:r>
              <a:rPr lang="en-US" baseline="0" dirty="0" err="1" smtClean="0"/>
              <a:t>Causa</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5</a:t>
            </a:fld>
            <a:endParaRPr lang="en-US"/>
          </a:p>
        </p:txBody>
      </p:sp>
    </p:spTree>
    <p:extLst>
      <p:ext uri="{BB962C8B-B14F-4D97-AF65-F5344CB8AC3E}">
        <p14:creationId xmlns:p14="http://schemas.microsoft.com/office/powerpoint/2010/main" val="3932474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READ-Excerpt</a:t>
            </a:r>
            <a:r>
              <a:rPr lang="en-US" baseline="0" dirty="0" smtClean="0"/>
              <a:t> Feminine Mystique</a:t>
            </a:r>
          </a:p>
          <a:p>
            <a:r>
              <a:rPr lang="en-US" baseline="0" dirty="0" smtClean="0"/>
              <a:t>READ-Phyllis </a:t>
            </a:r>
            <a:r>
              <a:rPr lang="en-US" baseline="0" dirty="0" err="1" smtClean="0"/>
              <a:t>Schlafly</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6</a:t>
            </a:fld>
            <a:endParaRPr lang="en-US"/>
          </a:p>
        </p:txBody>
      </p:sp>
    </p:spTree>
    <p:extLst>
      <p:ext uri="{BB962C8B-B14F-4D97-AF65-F5344CB8AC3E}">
        <p14:creationId xmlns:p14="http://schemas.microsoft.com/office/powerpoint/2010/main" val="88841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LISTEN TO-Doors</a:t>
            </a:r>
            <a:r>
              <a:rPr lang="en-US" baseline="0" dirty="0" smtClean="0"/>
              <a:t> COMPARE TO FOLK/50s</a:t>
            </a:r>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9</a:t>
            </a:fld>
            <a:endParaRPr lang="en-US"/>
          </a:p>
        </p:txBody>
      </p:sp>
    </p:spTree>
    <p:extLst>
      <p:ext uri="{BB962C8B-B14F-4D97-AF65-F5344CB8AC3E}">
        <p14:creationId xmlns:p14="http://schemas.microsoft.com/office/powerpoint/2010/main" val="904250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150938" y="692150"/>
            <a:ext cx="4556125" cy="3416300"/>
          </a:xfrm>
          <a:ln/>
        </p:spPr>
      </p:sp>
      <p:sp>
        <p:nvSpPr>
          <p:cNvPr id="58371" name="Rectangle 3"/>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rPr>
              <a:t>James Earl Ray &amp; </a:t>
            </a:r>
            <a:r>
              <a:rPr lang="en-US" u="sng" dirty="0">
                <a:latin typeface="Times New Roman" charset="0"/>
                <a:hlinkClick r:id="rId3" tooltip="Sirhan B. Sirhan"/>
              </a:rPr>
              <a:t>Sirhan B. Sirhan</a:t>
            </a:r>
            <a:r>
              <a:rPr lang="en-US" dirty="0">
                <a:latin typeface="Times New Roman" charset="0"/>
              </a:rPr>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15000"/>
              </a:spcBef>
            </a:pPr>
            <a:endParaRPr lang="en-US" dirty="0">
              <a:latin typeface="Times New Roman" charset="0"/>
            </a:endParaRPr>
          </a:p>
        </p:txBody>
      </p:sp>
      <p:sp>
        <p:nvSpPr>
          <p:cNvPr id="59395"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a:spcBef>
                <a:spcPct val="15000"/>
              </a:spcBef>
            </a:pPr>
            <a:endParaRPr lang="en-US" dirty="0">
              <a:latin typeface="Times New Roman" charset="0"/>
            </a:endParaRPr>
          </a:p>
        </p:txBody>
      </p:sp>
      <p:sp>
        <p:nvSpPr>
          <p:cNvPr id="60419" name="Rectangle 3"/>
          <p:cNvSpPr>
            <a:spLocks noGrp="1" noRot="1" noChangeAspect="1" noChangeArrowheads="1" noTextEdit="1"/>
          </p:cNvSpPr>
          <p:nvPr>
            <p:ph type="sldImg"/>
          </p:nvPr>
        </p:nvSpPr>
        <p:spPr>
          <a:xfrm>
            <a:off x="1150938" y="692150"/>
            <a:ext cx="4556125" cy="3416300"/>
          </a:xfrm>
          <a:ln cap="flat"/>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D00619-85F3-8847-B27B-D95E050D38AF}" type="slidenum">
              <a:rPr lang="en-US" smtClean="0"/>
              <a:t>13</a:t>
            </a:fld>
            <a:endParaRPr lang="en-US"/>
          </a:p>
        </p:txBody>
      </p:sp>
    </p:spTree>
    <p:extLst>
      <p:ext uri="{BB962C8B-B14F-4D97-AF65-F5344CB8AC3E}">
        <p14:creationId xmlns:p14="http://schemas.microsoft.com/office/powerpoint/2010/main" val="4083656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xfrm>
            <a:off x="1150938" y="692150"/>
            <a:ext cx="4556125" cy="3416300"/>
          </a:xfrm>
          <a:ln cap="flat"/>
        </p:spPr>
      </p:sp>
      <p:sp>
        <p:nvSpPr>
          <p:cNvPr id="3993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a:defRPr/>
            </a:pPr>
            <a:endParaRPr lang="en-US">
              <a:latin typeface="Times New Roman" charset="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8AD189-38CA-DF42-A63F-414450230BA5}"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3802027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AD189-38CA-DF42-A63F-414450230BA5}"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88766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AD189-38CA-DF42-A63F-414450230BA5}"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140974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3187700" y="268288"/>
            <a:ext cx="5668963" cy="390048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5" name="Rectangle 4"/>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ctrTitle"/>
          </p:nvPr>
        </p:nvSpPr>
        <p:spPr>
          <a:xfrm>
            <a:off x="3200400" y="4208929"/>
            <a:ext cx="5458968" cy="1048684"/>
          </a:xfrm>
        </p:spPr>
        <p:txBody>
          <a:bodyPr rtlCol="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6" name="Date Placeholder 3"/>
          <p:cNvSpPr>
            <a:spLocks noGrp="1"/>
          </p:cNvSpPr>
          <p:nvPr>
            <p:ph type="dt" sz="half" idx="10"/>
          </p:nvPr>
        </p:nvSpPr>
        <p:spPr>
          <a:xfrm>
            <a:off x="3276600" y="390525"/>
            <a:ext cx="5505450" cy="365125"/>
          </a:xfrm>
        </p:spPr>
        <p:txBody>
          <a:bodyPr/>
          <a:lstStyle>
            <a:lvl1pPr>
              <a:defRPr sz="2200" b="0">
                <a:solidFill>
                  <a:schemeClr val="bg1"/>
                </a:solidFill>
              </a:defRPr>
            </a:lvl1pPr>
          </a:lstStyle>
          <a:p>
            <a:fld id="{7DAC1162-BF38-DD46-8C17-179CCB203A7A}" type="datetimeFigureOut">
              <a:rPr lang="en-US">
                <a:solidFill>
                  <a:prstClr val="white"/>
                </a:solidFill>
              </a:rPr>
              <a:pPr/>
              <a:t>3/27/17</a:t>
            </a:fld>
            <a:endParaRPr lang="en-US">
              <a:solidFill>
                <a:prstClr val="white"/>
              </a:solidFill>
            </a:endParaRPr>
          </a:p>
        </p:txBody>
      </p:sp>
      <p:sp>
        <p:nvSpPr>
          <p:cNvPr id="7" name="Footer Placeholder 4"/>
          <p:cNvSpPr>
            <a:spLocks noGrp="1"/>
          </p:cNvSpPr>
          <p:nvPr>
            <p:ph type="ftr" sz="quarter" idx="11"/>
          </p:nvPr>
        </p:nvSpPr>
        <p:spPr>
          <a:xfrm>
            <a:off x="3219450" y="6356350"/>
            <a:ext cx="4735513" cy="365125"/>
          </a:xfrm>
        </p:spPr>
        <p:txBody>
          <a:bodyPr wrap="square" numCol="1" anchorCtr="0" compatLnSpc="1">
            <a:prstTxWarp prst="textNoShape">
              <a:avLst/>
            </a:prstTxWarp>
          </a:bodyPr>
          <a:lstStyle>
            <a:lvl1pPr fontAlgn="base">
              <a:spcBef>
                <a:spcPct val="0"/>
              </a:spcBef>
              <a:spcAft>
                <a:spcPct val="0"/>
              </a:spcAft>
              <a:defRPr>
                <a:solidFill>
                  <a:srgbClr val="858585"/>
                </a:solidFill>
                <a:latin typeface="Century Gothic" charset="0"/>
                <a:ea typeface="ＭＳ Ｐゴシック" charset="0"/>
              </a:defRPr>
            </a:lvl1pPr>
          </a:lstStyle>
          <a:p>
            <a:endParaRPr lang="en-US"/>
          </a:p>
        </p:txBody>
      </p:sp>
      <p:sp>
        <p:nvSpPr>
          <p:cNvPr id="8" name="Slide Number Placeholder 5"/>
          <p:cNvSpPr>
            <a:spLocks noGrp="1"/>
          </p:cNvSpPr>
          <p:nvPr>
            <p:ph type="sldNum" sz="quarter" idx="12"/>
          </p:nvPr>
        </p:nvSpPr>
        <p:spPr>
          <a:xfrm>
            <a:off x="8256588" y="6356350"/>
            <a:ext cx="685800" cy="365125"/>
          </a:xfrm>
        </p:spPr>
        <p:txBody>
          <a:bodyPr/>
          <a:lstStyle>
            <a:lvl1pPr>
              <a:defRPr sz="1100">
                <a:solidFill>
                  <a:srgbClr val="858585"/>
                </a:solidFill>
              </a:defRPr>
            </a:lvl1pPr>
          </a:lstStyle>
          <a:p>
            <a:fld id="{03C38C57-BA13-FC47-972B-E363F8CD6090}" type="slidenum">
              <a:rPr lang="en-US"/>
              <a:pPr/>
              <a:t>‹#›</a:t>
            </a:fld>
            <a:endParaRPr lang="en-US"/>
          </a:p>
        </p:txBody>
      </p:sp>
    </p:spTree>
    <p:extLst>
      <p:ext uri="{BB962C8B-B14F-4D97-AF65-F5344CB8AC3E}">
        <p14:creationId xmlns:p14="http://schemas.microsoft.com/office/powerpoint/2010/main" val="3802344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a:xfrm>
            <a:off x="7212013" y="6356350"/>
            <a:ext cx="1752600" cy="365125"/>
          </a:xfrm>
        </p:spPr>
        <p:txBody>
          <a:bodyPr/>
          <a:lstStyle>
            <a:lvl1pPr>
              <a:defRPr/>
            </a:lvl1pPr>
          </a:lstStyle>
          <a:p>
            <a:fld id="{44660D51-C47B-C64C-8D5A-307D2AB4D551}" type="datetimeFigureOut">
              <a:rPr lang="en-US"/>
              <a:pPr/>
              <a:t>3/27/17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7" name="Slide Number Placeholder 5"/>
          <p:cNvSpPr>
            <a:spLocks noGrp="1"/>
          </p:cNvSpPr>
          <p:nvPr>
            <p:ph type="sldNum" sz="quarter" idx="12"/>
          </p:nvPr>
        </p:nvSpPr>
        <p:spPr/>
        <p:txBody>
          <a:bodyPr/>
          <a:lstStyle>
            <a:lvl1pPr>
              <a:defRPr/>
            </a:lvl1pPr>
          </a:lstStyle>
          <a:p>
            <a:fld id="{B2B396B1-6D62-C647-8AB5-BE257E57CEFE}"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69536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ectangle 4"/>
          <p:cNvSpPr/>
          <p:nvPr/>
        </p:nvSpPr>
        <p:spPr>
          <a:xfrm>
            <a:off x="3187700" y="268288"/>
            <a:ext cx="5668963" cy="25606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6" name="Rectangle 5"/>
          <p:cNvSpPr/>
          <p:nvPr/>
        </p:nvSpPr>
        <p:spPr>
          <a:xfrm>
            <a:off x="268288" y="268288"/>
            <a:ext cx="184150" cy="388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9" name="Picture Placeholder 8"/>
          <p:cNvSpPr>
            <a:spLocks noGrp="1"/>
          </p:cNvSpPr>
          <p:nvPr>
            <p:ph type="pic" sz="quarter" idx="13"/>
          </p:nvPr>
        </p:nvSpPr>
        <p:spPr>
          <a:xfrm>
            <a:off x="3200400" y="2877671"/>
            <a:ext cx="5646867" cy="1280160"/>
          </a:xfrm>
        </p:spPr>
        <p:txBody>
          <a:bodyPr rtlCol="0">
            <a:normAutofit/>
          </a:bodyPr>
          <a:lstStyle>
            <a:lvl1pPr>
              <a:buNone/>
              <a:defRPr/>
            </a:lvl1pPr>
          </a:lstStyle>
          <a:p>
            <a:pPr lvl="0"/>
            <a:r>
              <a:rPr lang="en-US" noProof="0" smtClean="0"/>
              <a:t>Click icon to add picture</a:t>
            </a:r>
            <a:endParaRPr noProof="0"/>
          </a:p>
        </p:txBody>
      </p:sp>
      <p:sp>
        <p:nvSpPr>
          <p:cNvPr id="7" name="Date Placeholder 3"/>
          <p:cNvSpPr>
            <a:spLocks noGrp="1"/>
          </p:cNvSpPr>
          <p:nvPr>
            <p:ph type="dt" sz="half" idx="14"/>
          </p:nvPr>
        </p:nvSpPr>
        <p:spPr>
          <a:xfrm>
            <a:off x="3276600" y="390525"/>
            <a:ext cx="5499100" cy="365125"/>
          </a:xfrm>
        </p:spPr>
        <p:txBody>
          <a:bodyPr/>
          <a:lstStyle>
            <a:lvl1pPr>
              <a:defRPr sz="2200" b="0">
                <a:solidFill>
                  <a:schemeClr val="bg1"/>
                </a:solidFill>
              </a:defRPr>
            </a:lvl1pPr>
          </a:lstStyle>
          <a:p>
            <a:fld id="{E16FF25C-3408-CE46-8137-A2C188F8E52F}" type="datetimeFigureOut">
              <a:rPr lang="en-US">
                <a:solidFill>
                  <a:prstClr val="white"/>
                </a:solidFill>
              </a:rPr>
              <a:pPr/>
              <a:t>3/27/17</a:t>
            </a:fld>
            <a:endParaRPr lang="en-US">
              <a:solidFill>
                <a:prstClr val="white"/>
              </a:solidFill>
            </a:endParaRPr>
          </a:p>
        </p:txBody>
      </p:sp>
      <p:sp>
        <p:nvSpPr>
          <p:cNvPr id="8" name="Footer Placeholder 4"/>
          <p:cNvSpPr>
            <a:spLocks noGrp="1"/>
          </p:cNvSpPr>
          <p:nvPr>
            <p:ph type="ftr" sz="quarter" idx="15"/>
          </p:nvPr>
        </p:nvSpPr>
        <p:spPr>
          <a:xfrm>
            <a:off x="3213100" y="6356350"/>
            <a:ext cx="4735513" cy="365125"/>
          </a:xfrm>
        </p:spPr>
        <p:txBody>
          <a:bodyPr/>
          <a:lstStyle>
            <a:lvl1pPr>
              <a:defRPr/>
            </a:lvl1pPr>
          </a:lstStyle>
          <a:p>
            <a:pPr>
              <a:defRPr/>
            </a:pPr>
            <a:endParaRPr lang="en-US">
              <a:solidFill>
                <a:srgbClr val="333333">
                  <a:lumMod val="60000"/>
                  <a:lumOff val="40000"/>
                </a:srgbClr>
              </a:solidFill>
              <a:latin typeface="Century Gothic"/>
            </a:endParaRPr>
          </a:p>
        </p:txBody>
      </p:sp>
      <p:sp>
        <p:nvSpPr>
          <p:cNvPr id="10" name="Slide Number Placeholder 5"/>
          <p:cNvSpPr>
            <a:spLocks noGrp="1"/>
          </p:cNvSpPr>
          <p:nvPr>
            <p:ph type="sldNum" sz="quarter" idx="16"/>
          </p:nvPr>
        </p:nvSpPr>
        <p:spPr>
          <a:xfrm>
            <a:off x="8266113" y="6356350"/>
            <a:ext cx="685800" cy="365125"/>
          </a:xfrm>
        </p:spPr>
        <p:txBody>
          <a:bodyPr/>
          <a:lstStyle>
            <a:lvl1pPr>
              <a:defRPr sz="1100">
                <a:solidFill>
                  <a:srgbClr val="858585"/>
                </a:solidFill>
              </a:defRPr>
            </a:lvl1pPr>
          </a:lstStyle>
          <a:p>
            <a:fld id="{932C0B89-8089-C644-BEEB-CCB4D3106071}" type="slidenum">
              <a:rPr lang="en-US"/>
              <a:pPr/>
              <a:t>‹#›</a:t>
            </a:fld>
            <a:endParaRPr lang="en-US"/>
          </a:p>
        </p:txBody>
      </p:sp>
    </p:spTree>
    <p:extLst>
      <p:ext uri="{BB962C8B-B14F-4D97-AF65-F5344CB8AC3E}">
        <p14:creationId xmlns:p14="http://schemas.microsoft.com/office/powerpoint/2010/main" val="3526280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5" name="Rectangle 4"/>
          <p:cNvSpPr/>
          <p:nvPr/>
        </p:nvSpPr>
        <p:spPr>
          <a:xfrm>
            <a:off x="269875" y="268288"/>
            <a:ext cx="1646238"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Picture Placeholder 8"/>
          <p:cNvSpPr>
            <a:spLocks noGrp="1"/>
          </p:cNvSpPr>
          <p:nvPr>
            <p:ph type="pic" sz="quarter" idx="13"/>
          </p:nvPr>
        </p:nvSpPr>
        <p:spPr>
          <a:xfrm>
            <a:off x="269875" y="1976718"/>
            <a:ext cx="1645920" cy="4625788"/>
          </a:xfrm>
        </p:spPr>
        <p:txBody>
          <a:bodyPr rtlCol="0">
            <a:normAutofit/>
          </a:bodyPr>
          <a:lstStyle>
            <a:lvl1pPr>
              <a:buNone/>
              <a:defRPr/>
            </a:lvl1pPr>
          </a:lstStyle>
          <a:p>
            <a:pPr lvl="0"/>
            <a:r>
              <a:rPr lang="en-US" noProof="0" smtClean="0"/>
              <a:t>Click icon to add picture</a:t>
            </a:r>
            <a:endParaRPr noProof="0"/>
          </a:p>
        </p:txBody>
      </p:sp>
      <p:sp>
        <p:nvSpPr>
          <p:cNvPr id="6" name="Date Placeholder 3"/>
          <p:cNvSpPr>
            <a:spLocks noGrp="1"/>
          </p:cNvSpPr>
          <p:nvPr>
            <p:ph type="dt" sz="half" idx="14"/>
          </p:nvPr>
        </p:nvSpPr>
        <p:spPr>
          <a:xfrm>
            <a:off x="7212013" y="6356350"/>
            <a:ext cx="1752600" cy="365125"/>
          </a:xfrm>
        </p:spPr>
        <p:txBody>
          <a:bodyPr/>
          <a:lstStyle>
            <a:lvl1pPr>
              <a:defRPr/>
            </a:lvl1pPr>
          </a:lstStyle>
          <a:p>
            <a:fld id="{E5E357EB-16F6-E94E-9517-C91781012BF3}" type="datetimeFigureOut">
              <a:rPr lang="en-US"/>
              <a:pPr/>
              <a:t>3/27/17</a:t>
            </a:fld>
            <a:endParaRPr lang="en-US"/>
          </a:p>
        </p:txBody>
      </p:sp>
      <p:sp>
        <p:nvSpPr>
          <p:cNvPr id="7" name="Footer Placeholder 4"/>
          <p:cNvSpPr>
            <a:spLocks noGrp="1"/>
          </p:cNvSpPr>
          <p:nvPr>
            <p:ph type="ftr" sz="quarter" idx="15"/>
          </p:nvPr>
        </p:nvSpPr>
        <p:spPr>
          <a:xfrm>
            <a:off x="2178050" y="6356350"/>
            <a:ext cx="4927600" cy="365125"/>
          </a:xfrm>
        </p:spPr>
        <p:txBody>
          <a:bodyPr/>
          <a:lstStyle>
            <a:lvl1pPr>
              <a:defRPr/>
            </a:lvl1pPr>
          </a:lstStyle>
          <a:p>
            <a:pPr>
              <a:defRPr/>
            </a:pPr>
            <a:endParaRPr lang="en-US">
              <a:solidFill>
                <a:srgbClr val="333333">
                  <a:lumMod val="60000"/>
                  <a:lumOff val="40000"/>
                </a:srgbClr>
              </a:solidFill>
              <a:latin typeface="Century Gothic"/>
            </a:endParaRPr>
          </a:p>
        </p:txBody>
      </p:sp>
      <p:sp>
        <p:nvSpPr>
          <p:cNvPr id="8" name="Slide Number Placeholder 5"/>
          <p:cNvSpPr>
            <a:spLocks noGrp="1"/>
          </p:cNvSpPr>
          <p:nvPr>
            <p:ph type="sldNum" sz="quarter" idx="16"/>
          </p:nvPr>
        </p:nvSpPr>
        <p:spPr>
          <a:xfrm>
            <a:off x="331788" y="360363"/>
            <a:ext cx="506412" cy="365125"/>
          </a:xfrm>
        </p:spPr>
        <p:txBody>
          <a:bodyPr/>
          <a:lstStyle>
            <a:lvl1pPr>
              <a:defRPr/>
            </a:lvl1pPr>
          </a:lstStyle>
          <a:p>
            <a:fld id="{C791707A-476D-004E-9488-93F0B134E1AF}"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29720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7759700" y="268288"/>
            <a:ext cx="1098550"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2209801" y="3429000"/>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10"/>
          </p:nvPr>
        </p:nvSpPr>
        <p:spPr>
          <a:xfrm>
            <a:off x="5562600" y="6356350"/>
            <a:ext cx="1622425" cy="365125"/>
          </a:xfrm>
        </p:spPr>
        <p:txBody>
          <a:bodyPr/>
          <a:lstStyle>
            <a:lvl1pPr>
              <a:defRPr/>
            </a:lvl1pPr>
          </a:lstStyle>
          <a:p>
            <a:fld id="{F41F3C8D-FD60-9046-A9ED-41357F64D657}" type="datetimeFigureOut">
              <a:rPr lang="en-US"/>
              <a:pPr/>
              <a:t>3/27/17</a:t>
            </a:fld>
            <a:endParaRPr lang="en-US"/>
          </a:p>
        </p:txBody>
      </p:sp>
      <p:sp>
        <p:nvSpPr>
          <p:cNvPr id="6" name="Footer Placeholder 4"/>
          <p:cNvSpPr>
            <a:spLocks noGrp="1"/>
          </p:cNvSpPr>
          <p:nvPr>
            <p:ph type="ftr" sz="quarter" idx="11"/>
          </p:nvPr>
        </p:nvSpPr>
        <p:spPr>
          <a:xfrm>
            <a:off x="174625" y="6356350"/>
            <a:ext cx="5311775" cy="365125"/>
          </a:xfrm>
        </p:spPr>
        <p:txBody>
          <a:bodyPr/>
          <a:lstStyle>
            <a:lvl1pPr>
              <a:defRPr/>
            </a:lvl1pPr>
          </a:lstStyle>
          <a:p>
            <a:pPr>
              <a:defRPr/>
            </a:pPr>
            <a:endParaRPr lang="en-US">
              <a:solidFill>
                <a:srgbClr val="333333">
                  <a:lumMod val="60000"/>
                  <a:lumOff val="40000"/>
                </a:srgbClr>
              </a:solidFill>
              <a:latin typeface="Century Gothic"/>
            </a:endParaRPr>
          </a:p>
        </p:txBody>
      </p:sp>
      <p:sp>
        <p:nvSpPr>
          <p:cNvPr id="7" name="Slide Number Placeholder 5"/>
          <p:cNvSpPr>
            <a:spLocks noGrp="1"/>
          </p:cNvSpPr>
          <p:nvPr>
            <p:ph type="sldNum" sz="quarter" idx="12"/>
          </p:nvPr>
        </p:nvSpPr>
        <p:spPr/>
        <p:txBody>
          <a:bodyPr/>
          <a:lstStyle>
            <a:lvl1pPr>
              <a:defRPr/>
            </a:lvl1pPr>
          </a:lstStyle>
          <a:p>
            <a:fld id="{9EB7B194-B125-CD4A-B5F0-F179852D24F8}"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3819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5" name="Rectangle 4"/>
          <p:cNvSpPr/>
          <p:nvPr/>
        </p:nvSpPr>
        <p:spPr>
          <a:xfrm>
            <a:off x="269875" y="4773613"/>
            <a:ext cx="2971800" cy="1844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3720354" y="3429001"/>
            <a:ext cx="4966446" cy="1398494"/>
          </a:xfrm>
        </p:spPr>
        <p:txBody>
          <a:bodyPr/>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ormAutofit/>
          </a:bodyPr>
          <a:lstStyle>
            <a:lvl1pPr marL="0" indent="0" algn="r">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3"/>
          </p:nvPr>
        </p:nvSpPr>
        <p:spPr>
          <a:xfrm>
            <a:off x="269874" y="268288"/>
            <a:ext cx="2971800" cy="4438650"/>
          </a:xfrm>
        </p:spPr>
        <p:txBody>
          <a:bodyPr rtlCol="0">
            <a:normAutofit/>
          </a:bodyPr>
          <a:lstStyle>
            <a:lvl1pPr>
              <a:buNone/>
              <a:defRPr/>
            </a:lvl1pPr>
          </a:lstStyle>
          <a:p>
            <a:pPr lvl="0"/>
            <a:r>
              <a:rPr lang="en-US" noProof="0" smtClean="0"/>
              <a:t>Click icon to add picture</a:t>
            </a:r>
            <a:endParaRPr noProof="0"/>
          </a:p>
        </p:txBody>
      </p:sp>
      <p:sp>
        <p:nvSpPr>
          <p:cNvPr id="6" name="Slide Number Placeholder 5"/>
          <p:cNvSpPr>
            <a:spLocks noGrp="1"/>
          </p:cNvSpPr>
          <p:nvPr>
            <p:ph type="sldNum" sz="quarter" idx="14"/>
          </p:nvPr>
        </p:nvSpPr>
        <p:spPr>
          <a:xfrm>
            <a:off x="350838" y="6105525"/>
            <a:ext cx="506412" cy="365125"/>
          </a:xfrm>
        </p:spPr>
        <p:txBody>
          <a:bodyPr/>
          <a:lstStyle>
            <a:lvl1pPr>
              <a:defRPr/>
            </a:lvl1pPr>
          </a:lstStyle>
          <a:p>
            <a:fld id="{9827493C-AB5F-9643-A0EC-D8030C1B6818}"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4079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0"/>
          </p:nvPr>
        </p:nvSpPr>
        <p:spPr/>
        <p:txBody>
          <a:bodyPr/>
          <a:lstStyle>
            <a:lvl1pPr>
              <a:defRPr/>
            </a:lvl1pPr>
          </a:lstStyle>
          <a:p>
            <a:fld id="{44844DEA-2179-7447-A94E-EBFF53B0A11B}" type="datetimeFigureOut">
              <a:rPr lang="en-US"/>
              <a:pPr/>
              <a:t>3/27/17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8" name="Slide Number Placeholder 6"/>
          <p:cNvSpPr>
            <a:spLocks noGrp="1"/>
          </p:cNvSpPr>
          <p:nvPr>
            <p:ph type="sldNum" sz="quarter" idx="12"/>
          </p:nvPr>
        </p:nvSpPr>
        <p:spPr/>
        <p:txBody>
          <a:bodyPr/>
          <a:lstStyle>
            <a:lvl1pPr>
              <a:defRPr/>
            </a:lvl1pPr>
          </a:lstStyle>
          <a:p>
            <a:fld id="{D3B5DD61-08F6-6445-A3A0-5A69626DCB57}"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8663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6"/>
          <p:cNvSpPr>
            <a:spLocks noGrp="1"/>
          </p:cNvSpPr>
          <p:nvPr>
            <p:ph type="dt" sz="half" idx="10"/>
          </p:nvPr>
        </p:nvSpPr>
        <p:spPr/>
        <p:txBody>
          <a:bodyPr/>
          <a:lstStyle>
            <a:lvl1pPr>
              <a:defRPr/>
            </a:lvl1pPr>
          </a:lstStyle>
          <a:p>
            <a:fld id="{0956BFEE-5ED8-A94D-9C68-13FE6157A661}" type="datetimeFigureOut">
              <a:rPr lang="en-US"/>
              <a:pPr/>
              <a:t>3/27/17</a:t>
            </a:fld>
            <a:endParaRPr lang="en-US"/>
          </a:p>
        </p:txBody>
      </p:sp>
      <p:sp>
        <p:nvSpPr>
          <p:cNvPr id="9" name="Footer Placeholder 7"/>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10" name="Slide Number Placeholder 8"/>
          <p:cNvSpPr>
            <a:spLocks noGrp="1"/>
          </p:cNvSpPr>
          <p:nvPr>
            <p:ph type="sldNum" sz="quarter" idx="12"/>
          </p:nvPr>
        </p:nvSpPr>
        <p:spPr/>
        <p:txBody>
          <a:bodyPr/>
          <a:lstStyle>
            <a:lvl1pPr>
              <a:defRPr/>
            </a:lvl1pPr>
          </a:lstStyle>
          <a:p>
            <a:fld id="{42C5DAD6-ACB5-6F40-B6B4-901CF3EBC48F}"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4288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8AD189-38CA-DF42-A63F-414450230BA5}"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27985395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5" name="Rectangle 4"/>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Date Placeholder 4"/>
          <p:cNvSpPr>
            <a:spLocks noGrp="1"/>
          </p:cNvSpPr>
          <p:nvPr>
            <p:ph type="dt" sz="half" idx="14"/>
          </p:nvPr>
        </p:nvSpPr>
        <p:spPr/>
        <p:txBody>
          <a:bodyPr/>
          <a:lstStyle>
            <a:lvl1pPr>
              <a:defRPr/>
            </a:lvl1pPr>
          </a:lstStyle>
          <a:p>
            <a:fld id="{BF11ED4C-6F29-9A47-9045-CC4BE7164FBD}" type="datetimeFigureOut">
              <a:rPr lang="en-US"/>
              <a:pPr/>
              <a:t>3/27/17</a:t>
            </a:fld>
            <a:endParaRPr lang="en-US"/>
          </a:p>
        </p:txBody>
      </p:sp>
      <p:sp>
        <p:nvSpPr>
          <p:cNvPr id="7" name="Footer Placeholder 5"/>
          <p:cNvSpPr>
            <a:spLocks noGrp="1"/>
          </p:cNvSpPr>
          <p:nvPr>
            <p:ph type="ftr" sz="quarter" idx="15"/>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8" name="Slide Number Placeholder 6"/>
          <p:cNvSpPr>
            <a:spLocks noGrp="1"/>
          </p:cNvSpPr>
          <p:nvPr>
            <p:ph type="sldNum" sz="quarter" idx="16"/>
          </p:nvPr>
        </p:nvSpPr>
        <p:spPr/>
        <p:txBody>
          <a:bodyPr/>
          <a:lstStyle>
            <a:lvl1pPr>
              <a:defRPr/>
            </a:lvl1pPr>
          </a:lstStyle>
          <a:p>
            <a:fld id="{F7744FA0-A25F-6D4D-8879-78BB165E82CA}"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221029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6" name="Rectangle 5"/>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4"/>
          <p:cNvSpPr>
            <a:spLocks noGrp="1"/>
          </p:cNvSpPr>
          <p:nvPr>
            <p:ph type="dt" sz="half" idx="15"/>
          </p:nvPr>
        </p:nvSpPr>
        <p:spPr/>
        <p:txBody>
          <a:bodyPr/>
          <a:lstStyle>
            <a:lvl1pPr>
              <a:defRPr/>
            </a:lvl1pPr>
          </a:lstStyle>
          <a:p>
            <a:fld id="{6693C701-3804-0C44-9284-FFD1CDC6DEF5}" type="datetimeFigureOut">
              <a:rPr lang="en-US"/>
              <a:pPr/>
              <a:t>3/27/17</a:t>
            </a:fld>
            <a:endParaRPr lang="en-US"/>
          </a:p>
        </p:txBody>
      </p:sp>
      <p:sp>
        <p:nvSpPr>
          <p:cNvPr id="8" name="Footer Placeholder 5"/>
          <p:cNvSpPr>
            <a:spLocks noGrp="1"/>
          </p:cNvSpPr>
          <p:nvPr>
            <p:ph type="ftr" sz="quarter" idx="16"/>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11" name="Slide Number Placeholder 6"/>
          <p:cNvSpPr>
            <a:spLocks noGrp="1"/>
          </p:cNvSpPr>
          <p:nvPr>
            <p:ph type="sldNum" sz="quarter" idx="17"/>
          </p:nvPr>
        </p:nvSpPr>
        <p:spPr/>
        <p:txBody>
          <a:bodyPr/>
          <a:lstStyle>
            <a:lvl1pPr>
              <a:defRPr/>
            </a:lvl1pPr>
          </a:lstStyle>
          <a:p>
            <a:fld id="{A7983B04-004F-074B-9886-B73CB82A7422}"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436103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Rectangle 6"/>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Date Placeholder 4"/>
          <p:cNvSpPr>
            <a:spLocks noGrp="1"/>
          </p:cNvSpPr>
          <p:nvPr>
            <p:ph type="dt" sz="half" idx="16"/>
          </p:nvPr>
        </p:nvSpPr>
        <p:spPr/>
        <p:txBody>
          <a:bodyPr/>
          <a:lstStyle>
            <a:lvl1pPr>
              <a:defRPr/>
            </a:lvl1pPr>
          </a:lstStyle>
          <a:p>
            <a:fld id="{C62F7B38-906A-CB46-8AB5-F166A736CF04}" type="datetimeFigureOut">
              <a:rPr lang="en-US"/>
              <a:pPr/>
              <a:t>3/27/17</a:t>
            </a:fld>
            <a:endParaRPr lang="en-US"/>
          </a:p>
        </p:txBody>
      </p:sp>
      <p:sp>
        <p:nvSpPr>
          <p:cNvPr id="10" name="Footer Placeholder 5"/>
          <p:cNvSpPr>
            <a:spLocks noGrp="1"/>
          </p:cNvSpPr>
          <p:nvPr>
            <p:ph type="ftr" sz="quarter" idx="17"/>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13" name="Slide Number Placeholder 6"/>
          <p:cNvSpPr>
            <a:spLocks noGrp="1"/>
          </p:cNvSpPr>
          <p:nvPr>
            <p:ph type="sldNum" sz="quarter" idx="18"/>
          </p:nvPr>
        </p:nvSpPr>
        <p:spPr/>
        <p:txBody>
          <a:bodyPr/>
          <a:lstStyle>
            <a:lvl1pPr>
              <a:defRPr/>
            </a:lvl1pPr>
          </a:lstStyle>
          <a:p>
            <a:fld id="{90DD427F-E11C-F44B-94FA-CB42406A8CAE}"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918386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8148638" y="268288"/>
            <a:ext cx="7191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4" name="Date Placeholder 2"/>
          <p:cNvSpPr>
            <a:spLocks noGrp="1"/>
          </p:cNvSpPr>
          <p:nvPr>
            <p:ph type="dt" sz="half" idx="10"/>
          </p:nvPr>
        </p:nvSpPr>
        <p:spPr/>
        <p:txBody>
          <a:bodyPr/>
          <a:lstStyle>
            <a:lvl1pPr>
              <a:defRPr/>
            </a:lvl1pPr>
          </a:lstStyle>
          <a:p>
            <a:fld id="{D9A4A281-24ED-D343-9BC9-6D9763946282}" type="datetimeFigureOut">
              <a:rPr lang="en-US"/>
              <a:pPr/>
              <a:t>3/27/17</a:t>
            </a:fld>
            <a:endParaRPr lang="en-US"/>
          </a:p>
        </p:txBody>
      </p:sp>
      <p:sp>
        <p:nvSpPr>
          <p:cNvPr id="5" name="Footer Placeholder 3"/>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6" name="Slide Number Placeholder 4"/>
          <p:cNvSpPr>
            <a:spLocks noGrp="1"/>
          </p:cNvSpPr>
          <p:nvPr>
            <p:ph type="sldNum" sz="quarter" idx="12"/>
          </p:nvPr>
        </p:nvSpPr>
        <p:spPr/>
        <p:txBody>
          <a:bodyPr/>
          <a:lstStyle>
            <a:lvl1pPr>
              <a:defRPr/>
            </a:lvl1pPr>
          </a:lstStyle>
          <a:p>
            <a:fld id="{1B6AF20C-16E2-4544-A387-9859C523D948}"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540610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3" name="Date Placeholder 1"/>
          <p:cNvSpPr>
            <a:spLocks noGrp="1"/>
          </p:cNvSpPr>
          <p:nvPr>
            <p:ph type="dt" sz="half" idx="10"/>
          </p:nvPr>
        </p:nvSpPr>
        <p:spPr/>
        <p:txBody>
          <a:bodyPr/>
          <a:lstStyle>
            <a:lvl1pPr>
              <a:defRPr/>
            </a:lvl1pPr>
          </a:lstStyle>
          <a:p>
            <a:fld id="{FB80D952-8E44-0549-BC13-BCFAE3A4B9E9}" type="datetimeFigureOut">
              <a:rPr lang="en-US"/>
              <a:pPr/>
              <a:t>3/27/17</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5" name="Slide Number Placeholder 3"/>
          <p:cNvSpPr>
            <a:spLocks noGrp="1"/>
          </p:cNvSpPr>
          <p:nvPr>
            <p:ph type="sldNum" sz="quarter" idx="12"/>
          </p:nvPr>
        </p:nvSpPr>
        <p:spPr/>
        <p:txBody>
          <a:bodyPr/>
          <a:lstStyle>
            <a:lvl1pPr>
              <a:defRPr/>
            </a:lvl1pPr>
          </a:lstStyle>
          <a:p>
            <a:fld id="{25363A3F-A1F2-D24C-BD43-A18F13BF8A9D}"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018149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DEDA0964-776E-1946-9770-95CC58800EC3}" type="datetimeFigureOut">
              <a:rPr lang="en-US"/>
              <a:pPr/>
              <a:t>3/27/17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8" name="Slide Number Placeholder 6"/>
          <p:cNvSpPr>
            <a:spLocks noGrp="1"/>
          </p:cNvSpPr>
          <p:nvPr>
            <p:ph type="sldNum" sz="quarter" idx="12"/>
          </p:nvPr>
        </p:nvSpPr>
        <p:spPr/>
        <p:txBody>
          <a:bodyPr/>
          <a:lstStyle>
            <a:lvl1pPr>
              <a:defRPr/>
            </a:lvl1pPr>
          </a:lstStyle>
          <a:p>
            <a:fld id="{3E2F7BC4-20BE-F441-ADD4-46B8C037585B}"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19550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5" name="Rectangle 4"/>
          <p:cNvSpPr/>
          <p:nvPr/>
        </p:nvSpPr>
        <p:spPr>
          <a:xfrm>
            <a:off x="4746625" y="268288"/>
            <a:ext cx="4114800"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7199" y="995082"/>
            <a:ext cx="3566160" cy="1035424"/>
          </a:xfrm>
        </p:spPr>
        <p:txBody>
          <a:bodyPr/>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9"/>
          <p:cNvSpPr>
            <a:spLocks noGrp="1"/>
          </p:cNvSpPr>
          <p:nvPr>
            <p:ph type="pic" sz="quarter" idx="13"/>
          </p:nvPr>
        </p:nvSpPr>
        <p:spPr>
          <a:xfrm>
            <a:off x="4760258" y="990600"/>
            <a:ext cx="4096512" cy="5611813"/>
          </a:xfrm>
        </p:spPr>
        <p:txBody>
          <a:bodyPr rtlCol="0">
            <a:normAutofit/>
          </a:bodyPr>
          <a:lstStyle>
            <a:lvl1pPr>
              <a:buNone/>
              <a:defRPr/>
            </a:lvl1pPr>
          </a:lstStyle>
          <a:p>
            <a:pPr lvl="0"/>
            <a:r>
              <a:rPr lang="en-US" noProof="0" smtClean="0"/>
              <a:t>Click icon to add picture</a:t>
            </a:r>
            <a:endParaRPr noProof="0"/>
          </a:p>
        </p:txBody>
      </p:sp>
      <p:sp>
        <p:nvSpPr>
          <p:cNvPr id="6" name="Date Placeholder 4"/>
          <p:cNvSpPr>
            <a:spLocks noGrp="1"/>
          </p:cNvSpPr>
          <p:nvPr>
            <p:ph type="dt" sz="half" idx="14"/>
          </p:nvPr>
        </p:nvSpPr>
        <p:spPr>
          <a:xfrm>
            <a:off x="161925" y="6124575"/>
            <a:ext cx="1752600" cy="365125"/>
          </a:xfrm>
        </p:spPr>
        <p:txBody>
          <a:bodyPr/>
          <a:lstStyle>
            <a:lvl1pPr algn="l">
              <a:defRPr/>
            </a:lvl1pPr>
          </a:lstStyle>
          <a:p>
            <a:fld id="{33F02EC2-309B-9C43-86ED-AF230493FFB3}" type="datetimeFigureOut">
              <a:rPr lang="en-US"/>
              <a:pPr/>
              <a:t>3/27/17</a:t>
            </a:fld>
            <a:endParaRPr lang="en-US"/>
          </a:p>
        </p:txBody>
      </p:sp>
      <p:sp>
        <p:nvSpPr>
          <p:cNvPr id="7" name="Footer Placeholder 5"/>
          <p:cNvSpPr>
            <a:spLocks noGrp="1"/>
          </p:cNvSpPr>
          <p:nvPr>
            <p:ph type="ftr" sz="quarter" idx="15"/>
          </p:nvPr>
        </p:nvSpPr>
        <p:spPr>
          <a:xfrm>
            <a:off x="174625" y="6356350"/>
            <a:ext cx="3863975" cy="365125"/>
          </a:xfrm>
        </p:spPr>
        <p:txBody>
          <a:bodyPr/>
          <a:lstStyle>
            <a:lvl1pPr>
              <a:defRPr/>
            </a:lvl1pPr>
          </a:lstStyle>
          <a:p>
            <a:pPr>
              <a:defRPr/>
            </a:pPr>
            <a:endParaRPr lang="en-US">
              <a:solidFill>
                <a:srgbClr val="333333">
                  <a:lumMod val="60000"/>
                  <a:lumOff val="40000"/>
                </a:srgbClr>
              </a:solidFill>
              <a:latin typeface="Century Gothic"/>
            </a:endParaRPr>
          </a:p>
        </p:txBody>
      </p:sp>
      <p:sp>
        <p:nvSpPr>
          <p:cNvPr id="8" name="Slide Number Placeholder 6"/>
          <p:cNvSpPr>
            <a:spLocks noGrp="1"/>
          </p:cNvSpPr>
          <p:nvPr>
            <p:ph type="sldNum" sz="quarter" idx="16"/>
          </p:nvPr>
        </p:nvSpPr>
        <p:spPr/>
        <p:txBody>
          <a:bodyPr/>
          <a:lstStyle>
            <a:lvl1pPr>
              <a:defRPr/>
            </a:lvl1pPr>
          </a:lstStyle>
          <a:p>
            <a:fld id="{A952E1BE-CC88-0A4E-8704-72E5E9136CE3}"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44050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5" name="Rectangle 4"/>
          <p:cNvSpPr/>
          <p:nvPr/>
        </p:nvSpPr>
        <p:spPr>
          <a:xfrm>
            <a:off x="7216775" y="268288"/>
            <a:ext cx="1639888"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p:txBody>
          <a:bodyPr/>
          <a:lstStyle>
            <a:lvl1pPr>
              <a:defRPr/>
            </a:lvl1pPr>
          </a:lstStyle>
          <a:p>
            <a:fld id="{108D0385-4BB0-C847-AF21-EF272BF0FF60}" type="datetimeFigureOut">
              <a:rPr lang="en-US"/>
              <a:pPr/>
              <a:t>3/27/17</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8" name="Slide Number Placeholder 6"/>
          <p:cNvSpPr>
            <a:spLocks noGrp="1"/>
          </p:cNvSpPr>
          <p:nvPr>
            <p:ph type="sldNum" sz="quarter" idx="12"/>
          </p:nvPr>
        </p:nvSpPr>
        <p:spPr/>
        <p:txBody>
          <a:bodyPr/>
          <a:lstStyle>
            <a:lvl1pPr>
              <a:defRPr/>
            </a:lvl1pPr>
          </a:lstStyle>
          <a:p>
            <a:fld id="{3FB54E2D-C030-E346-AF24-D007A0DC61E4}"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816570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938" y="268288"/>
            <a:ext cx="720725" cy="3638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a:xfrm>
            <a:off x="458788" y="4267200"/>
            <a:ext cx="6477000" cy="566738"/>
          </a:xfrm>
        </p:spPr>
        <p:txBody>
          <a:bodyPr/>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3"/>
          </p:nvPr>
        </p:nvSpPr>
        <p:spPr>
          <a:xfrm>
            <a:off x="3352800" y="268288"/>
            <a:ext cx="47019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1" name="Picture Placeholder 2"/>
          <p:cNvSpPr>
            <a:spLocks noGrp="1"/>
          </p:cNvSpPr>
          <p:nvPr>
            <p:ph type="pic" idx="14"/>
          </p:nvPr>
        </p:nvSpPr>
        <p:spPr>
          <a:xfrm>
            <a:off x="33528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12" name="Picture Placeholder 2"/>
          <p:cNvSpPr>
            <a:spLocks noGrp="1"/>
          </p:cNvSpPr>
          <p:nvPr>
            <p:ph type="pic" idx="15"/>
          </p:nvPr>
        </p:nvSpPr>
        <p:spPr>
          <a:xfrm>
            <a:off x="5750500" y="2131935"/>
            <a:ext cx="2304288" cy="177566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noProof="0"/>
          </a:p>
        </p:txBody>
      </p:sp>
      <p:sp>
        <p:nvSpPr>
          <p:cNvPr id="9" name="Date Placeholder 4"/>
          <p:cNvSpPr>
            <a:spLocks noGrp="1"/>
          </p:cNvSpPr>
          <p:nvPr>
            <p:ph type="dt" sz="half" idx="16"/>
          </p:nvPr>
        </p:nvSpPr>
        <p:spPr/>
        <p:txBody>
          <a:bodyPr/>
          <a:lstStyle>
            <a:lvl1pPr>
              <a:defRPr/>
            </a:lvl1pPr>
          </a:lstStyle>
          <a:p>
            <a:fld id="{3DC1DA95-767A-8B42-BD26-328C525826E3}" type="datetimeFigureOut">
              <a:rPr lang="en-US"/>
              <a:pPr/>
              <a:t>3/27/17</a:t>
            </a:fld>
            <a:endParaRPr lang="en-US"/>
          </a:p>
        </p:txBody>
      </p:sp>
      <p:sp>
        <p:nvSpPr>
          <p:cNvPr id="13" name="Footer Placeholder 5"/>
          <p:cNvSpPr>
            <a:spLocks noGrp="1"/>
          </p:cNvSpPr>
          <p:nvPr>
            <p:ph type="ftr" sz="quarter" idx="17"/>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14" name="Slide Number Placeholder 6"/>
          <p:cNvSpPr>
            <a:spLocks noGrp="1"/>
          </p:cNvSpPr>
          <p:nvPr>
            <p:ph type="sldNum" sz="quarter" idx="18"/>
          </p:nvPr>
        </p:nvSpPr>
        <p:spPr/>
        <p:txBody>
          <a:bodyPr/>
          <a:lstStyle>
            <a:lvl1pPr>
              <a:defRPr/>
            </a:lvl1pPr>
          </a:lstStyle>
          <a:p>
            <a:fld id="{40F020A3-8C8C-FD46-A78D-1A226182F55A}"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299721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7212013" y="268288"/>
            <a:ext cx="1646237" cy="16462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FD2712DB-3E43-2F4B-9B19-F28829A770E9}" type="datetimeFigureOut">
              <a:rPr lang="en-US"/>
              <a:pPr/>
              <a:t>3/27/17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7" name="Slide Number Placeholder 5"/>
          <p:cNvSpPr>
            <a:spLocks noGrp="1"/>
          </p:cNvSpPr>
          <p:nvPr>
            <p:ph type="sldNum" sz="quarter" idx="12"/>
          </p:nvPr>
        </p:nvSpPr>
        <p:spPr/>
        <p:txBody>
          <a:bodyPr/>
          <a:lstStyle>
            <a:lvl1pPr>
              <a:defRPr/>
            </a:lvl1pPr>
          </a:lstStyle>
          <a:p>
            <a:fld id="{78B75998-416B-6C4A-A7BB-349DBEA74479}"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7619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8AD189-38CA-DF42-A63F-414450230BA5}" type="datetimeFigureOut">
              <a:rPr lang="en-US" smtClean="0"/>
              <a:t>3/27/17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2775004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a:xfrm>
            <a:off x="8148638" y="268288"/>
            <a:ext cx="719137" cy="5667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latin typeface="Century Gothic"/>
            </a:endParaRPr>
          </a:p>
        </p:txBody>
      </p:sp>
      <p:sp>
        <p:nvSpPr>
          <p:cNvPr id="2" name="Vertical Title 1"/>
          <p:cNvSpPr>
            <a:spLocks noGrp="1"/>
          </p:cNvSpPr>
          <p:nvPr>
            <p:ph type="title" orient="vert"/>
          </p:nvPr>
        </p:nvSpPr>
        <p:spPr>
          <a:xfrm>
            <a:off x="7543799" y="1035424"/>
            <a:ext cx="1322295" cy="5090739"/>
          </a:xfrm>
        </p:spPr>
        <p:txBody>
          <a:bodyPr vert="eaVert" anchor="t"/>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3"/>
          <p:cNvSpPr>
            <a:spLocks noGrp="1"/>
          </p:cNvSpPr>
          <p:nvPr>
            <p:ph type="dt" sz="half" idx="10"/>
          </p:nvPr>
        </p:nvSpPr>
        <p:spPr/>
        <p:txBody>
          <a:bodyPr/>
          <a:lstStyle>
            <a:lvl1pPr>
              <a:defRPr/>
            </a:lvl1pPr>
          </a:lstStyle>
          <a:p>
            <a:fld id="{8C344C1B-2A4C-9344-A877-CF08C020B909}" type="datetimeFigureOut">
              <a:rPr lang="en-US"/>
              <a:pPr/>
              <a:t>3/27/17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solidFill>
                <a:srgbClr val="333333">
                  <a:lumMod val="60000"/>
                  <a:lumOff val="40000"/>
                </a:srgbClr>
              </a:solidFill>
              <a:latin typeface="Century Gothic"/>
            </a:endParaRPr>
          </a:p>
        </p:txBody>
      </p:sp>
      <p:sp>
        <p:nvSpPr>
          <p:cNvPr id="7" name="Slide Number Placeholder 5"/>
          <p:cNvSpPr>
            <a:spLocks noGrp="1"/>
          </p:cNvSpPr>
          <p:nvPr>
            <p:ph type="sldNum" sz="quarter" idx="12"/>
          </p:nvPr>
        </p:nvSpPr>
        <p:spPr/>
        <p:txBody>
          <a:bodyPr/>
          <a:lstStyle>
            <a:lvl1pPr>
              <a:defRPr/>
            </a:lvl1pPr>
          </a:lstStyle>
          <a:p>
            <a:fld id="{6997D753-8178-B64A-9FDF-6D0270FC9C26}" type="slidenum">
              <a:rPr lang="en-US">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310568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3"/>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1F645AF2-CEA3-F940-A9B7-A8D285341B9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90089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7E65859A-16E1-DA47-898C-74EFABE5CD3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525965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DA0DE5-EF8D-4242-B93E-677EC36ADE5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504024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EE021590-8DF2-CC4C-BF60-82BFC4A218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70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9" name="Rectangle 6"/>
          <p:cNvSpPr>
            <a:spLocks noGrp="1" noChangeArrowheads="1"/>
          </p:cNvSpPr>
          <p:nvPr>
            <p:ph type="sldNum" sz="quarter" idx="12"/>
          </p:nvPr>
        </p:nvSpPr>
        <p:spPr>
          <a:ln/>
        </p:spPr>
        <p:txBody>
          <a:bodyPr/>
          <a:lstStyle>
            <a:lvl1pPr>
              <a:defRPr/>
            </a:lvl1pPr>
          </a:lstStyle>
          <a:p>
            <a:pPr>
              <a:defRPr/>
            </a:pPr>
            <a:fld id="{3E007207-AE32-774F-9774-DA9309210A5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72724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5" name="Rectangle 6"/>
          <p:cNvSpPr>
            <a:spLocks noGrp="1" noChangeArrowheads="1"/>
          </p:cNvSpPr>
          <p:nvPr>
            <p:ph type="sldNum" sz="quarter" idx="12"/>
          </p:nvPr>
        </p:nvSpPr>
        <p:spPr>
          <a:ln/>
        </p:spPr>
        <p:txBody>
          <a:bodyPr/>
          <a:lstStyle>
            <a:lvl1pPr>
              <a:defRPr/>
            </a:lvl1pPr>
          </a:lstStyle>
          <a:p>
            <a:pPr>
              <a:defRPr/>
            </a:pPr>
            <a:fld id="{D6A15135-5CE0-DD4D-BDAA-1B3D025321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977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4" name="Rectangle 6"/>
          <p:cNvSpPr>
            <a:spLocks noGrp="1" noChangeArrowheads="1"/>
          </p:cNvSpPr>
          <p:nvPr>
            <p:ph type="sldNum" sz="quarter" idx="12"/>
          </p:nvPr>
        </p:nvSpPr>
        <p:spPr>
          <a:ln/>
        </p:spPr>
        <p:txBody>
          <a:bodyPr/>
          <a:lstStyle>
            <a:lvl1pPr>
              <a:defRPr/>
            </a:lvl1pPr>
          </a:lstStyle>
          <a:p>
            <a:pPr>
              <a:defRPr/>
            </a:pPr>
            <a:fld id="{219DF2CE-6420-F34D-A3BA-4B9AD6269D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700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7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99E2EFDD-351C-BC44-BBF7-4060D9DF5B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94210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67E2B5-320F-E047-B2DA-2C12BA769C8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168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8AD189-38CA-DF42-A63F-414450230BA5}"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28245025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26840C-6B4D-704D-A0FB-474A5F5BD81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49557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latin typeface="Times New Roman"/>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latin typeface="Times New Roman"/>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9E3E2A-023A-6241-B8DB-EF76C9FA085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01558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45840 h 720"/>
                  <a:gd name="T4" fmla="*/ 389 w 1000"/>
                  <a:gd name="T5" fmla="*/ 45840 h 720"/>
                  <a:gd name="T6" fmla="*/ 38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1" name="Freeform 7"/>
              <p:cNvSpPr>
                <a:spLocks/>
              </p:cNvSpPr>
              <p:nvPr/>
            </p:nvSpPr>
            <p:spPr bwMode="ltGray">
              <a:xfrm rot="-5400000">
                <a:off x="-57" y="1752"/>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482 h 272"/>
                  <a:gd name="T4" fmla="*/ 240 w 624"/>
                  <a:gd name="T5" fmla="*/ 425 h 272"/>
                  <a:gd name="T6" fmla="*/ 624 w 624"/>
                  <a:gd name="T7" fmla="*/ 4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4" name="Freeform 10"/>
              <p:cNvSpPr>
                <a:spLocks/>
              </p:cNvSpPr>
              <p:nvPr/>
            </p:nvSpPr>
            <p:spPr bwMode="ltGray">
              <a:xfrm rot="-5400000">
                <a:off x="156" y="1726"/>
                <a:ext cx="632" cy="315"/>
              </a:xfrm>
              <a:custGeom>
                <a:avLst/>
                <a:gdLst>
                  <a:gd name="T0" fmla="*/ 8 w 632"/>
                  <a:gd name="T1" fmla="*/ 34 h 362"/>
                  <a:gd name="T2" fmla="*/ 8 w 632"/>
                  <a:gd name="T3" fmla="*/ 240 h 362"/>
                  <a:gd name="T4" fmla="*/ 248 w 632"/>
                  <a:gd name="T5" fmla="*/ 240 h 362"/>
                  <a:gd name="T6" fmla="*/ 632 w 632"/>
                  <a:gd name="T7" fmla="*/ 240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7" name="Freeform 13"/>
              <p:cNvSpPr>
                <a:spLocks/>
              </p:cNvSpPr>
              <p:nvPr/>
            </p:nvSpPr>
            <p:spPr bwMode="ltGray">
              <a:xfrm rot="-5400000">
                <a:off x="1830"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3" name="Freeform 19"/>
              <p:cNvSpPr>
                <a:spLocks/>
              </p:cNvSpPr>
              <p:nvPr/>
            </p:nvSpPr>
            <p:spPr bwMode="ltGray">
              <a:xfrm rot="-5400000">
                <a:off x="4584"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225 h 385"/>
                <a:gd name="T2" fmla="*/ 5762 w 5762"/>
                <a:gd name="T3" fmla="*/ 215 h 385"/>
                <a:gd name="T4" fmla="*/ 5762 w 5762"/>
                <a:gd name="T5" fmla="*/ 4 h 385"/>
                <a:gd name="T6" fmla="*/ 0 w 5762"/>
                <a:gd name="T7" fmla="*/ 0 h 385"/>
                <a:gd name="T8" fmla="*/ 0 w 5762"/>
                <a:gd name="T9" fmla="*/ 22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a14="http://schemas.microsoft.com/office/drawing/2010/main" w="9525" cap="flat">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sp>
        <p:nvSpPr>
          <p:cNvPr id="122905" name="Rectangle 25"/>
          <p:cNvSpPr>
            <a:spLocks noGrp="1" noChangeArrowheads="1"/>
          </p:cNvSpPr>
          <p:nvPr>
            <p:ph type="ctrTitle"/>
          </p:nvPr>
        </p:nvSpPr>
        <p:spPr>
          <a:xfrm>
            <a:off x="381000" y="762000"/>
            <a:ext cx="8564563" cy="1722438"/>
          </a:xfrm>
        </p:spPr>
        <p:txBody>
          <a:bodyPr/>
          <a:lstStyle>
            <a:lvl1pPr>
              <a:defRPr sz="6000"/>
            </a:lvl1pPr>
          </a:lstStyle>
          <a:p>
            <a:pPr lvl="0"/>
            <a:r>
              <a:rPr lang="en-US" noProof="0" smtClean="0"/>
              <a:t>Click to edit Master title style</a:t>
            </a:r>
          </a:p>
        </p:txBody>
      </p:sp>
      <p:sp>
        <p:nvSpPr>
          <p:cNvPr id="12290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vl1pPr>
          </a:lstStyle>
          <a:p>
            <a:pPr lvl="0"/>
            <a:r>
              <a:rPr lang="en-US" noProof="0" smtClean="0"/>
              <a:t>Click to edit Master subtitle style</a:t>
            </a:r>
          </a:p>
        </p:txBody>
      </p:sp>
    </p:spTree>
    <p:extLst>
      <p:ext uri="{BB962C8B-B14F-4D97-AF65-F5344CB8AC3E}">
        <p14:creationId xmlns:p14="http://schemas.microsoft.com/office/powerpoint/2010/main" val="896610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723427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10553775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219200"/>
            <a:ext cx="40386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518789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238147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68144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9533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9979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8AD189-38CA-DF42-A63F-414450230BA5}" type="datetimeFigureOut">
              <a:rPr lang="en-US" smtClean="0"/>
              <a:t>3/27/17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30855306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64430724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892583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0"/>
            <a:ext cx="2057400" cy="6858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0"/>
            <a:ext cx="6019800" cy="6858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621305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219200"/>
            <a:ext cx="4038600" cy="5638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5105400" y="1219200"/>
            <a:ext cx="4038600" cy="5638800"/>
          </a:xfrm>
        </p:spPr>
        <p:txBody>
          <a:bodyPr/>
          <a:lstStyle/>
          <a:p>
            <a:pPr lvl="0"/>
            <a:endParaRPr lang="en-US" noProof="0" smtClean="0"/>
          </a:p>
        </p:txBody>
      </p:sp>
    </p:spTree>
    <p:extLst>
      <p:ext uri="{BB962C8B-B14F-4D97-AF65-F5344CB8AC3E}">
        <p14:creationId xmlns:p14="http://schemas.microsoft.com/office/powerpoint/2010/main" val="374604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8AD189-38CA-DF42-A63F-414450230BA5}" type="datetimeFigureOut">
              <a:rPr lang="en-US" smtClean="0"/>
              <a:t>3/27/17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290387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8AD189-38CA-DF42-A63F-414450230BA5}" type="datetimeFigureOut">
              <a:rPr lang="en-US" smtClean="0"/>
              <a:t>3/27/17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275457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AD189-38CA-DF42-A63F-414450230BA5}"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1175655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8AD189-38CA-DF42-A63F-414450230BA5}" type="datetimeFigureOut">
              <a:rPr lang="en-US" smtClean="0"/>
              <a:t>3/27/17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4182A0-B88D-6B45-AD05-7B22B3197C67}" type="slidenum">
              <a:rPr lang="en-US" smtClean="0"/>
              <a:t>‹#›</a:t>
            </a:fld>
            <a:endParaRPr lang="en-US"/>
          </a:p>
        </p:txBody>
      </p:sp>
    </p:spTree>
    <p:extLst>
      <p:ext uri="{BB962C8B-B14F-4D97-AF65-F5344CB8AC3E}">
        <p14:creationId xmlns:p14="http://schemas.microsoft.com/office/powerpoint/2010/main" val="22475269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theme" Target="../theme/theme2.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1.xml"/><Relationship Id="rId12" Type="http://schemas.openxmlformats.org/officeDocument/2006/relationships/theme" Target="../theme/theme3.xml"/><Relationship Id="rId1" Type="http://schemas.openxmlformats.org/officeDocument/2006/relationships/slideLayout" Target="../slideLayouts/slideLayout31.xml"/><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 Id="rId9" Type="http://schemas.openxmlformats.org/officeDocument/2006/relationships/slideLayout" Target="../slideLayouts/slideLayout39.xml"/><Relationship Id="rId10"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2.xml"/><Relationship Id="rId12" Type="http://schemas.openxmlformats.org/officeDocument/2006/relationships/slideLayout" Target="../slideLayouts/slideLayout53.xml"/><Relationship Id="rId13" Type="http://schemas.openxmlformats.org/officeDocument/2006/relationships/theme" Target="../theme/theme4.xml"/><Relationship Id="rId1" Type="http://schemas.openxmlformats.org/officeDocument/2006/relationships/slideLayout" Target="../slideLayouts/slideLayout42.xml"/><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 Id="rId9" Type="http://schemas.openxmlformats.org/officeDocument/2006/relationships/slideLayout" Target="../slideLayouts/slideLayout50.xml"/><Relationship Id="rId10"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8AD189-38CA-DF42-A63F-414450230BA5}" type="datetimeFigureOut">
              <a:rPr lang="en-US" smtClean="0"/>
              <a:t>3/27/17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4182A0-B88D-6B45-AD05-7B22B3197C67}" type="slidenum">
              <a:rPr lang="en-US" smtClean="0"/>
              <a:t>‹#›</a:t>
            </a:fld>
            <a:endParaRPr lang="en-US"/>
          </a:p>
        </p:txBody>
      </p:sp>
    </p:spTree>
    <p:extLst>
      <p:ext uri="{BB962C8B-B14F-4D97-AF65-F5344CB8AC3E}">
        <p14:creationId xmlns:p14="http://schemas.microsoft.com/office/powerpoint/2010/main" val="42278045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914400"/>
            <a:ext cx="6508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2209800"/>
            <a:ext cx="6508750" cy="391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199313" y="6356350"/>
            <a:ext cx="1752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858585"/>
                </a:solidFill>
                <a:latin typeface="Century Gothic" charset="0"/>
              </a:defRPr>
            </a:lvl1pPr>
          </a:lstStyle>
          <a:p>
            <a:pPr fontAlgn="base">
              <a:spcBef>
                <a:spcPct val="0"/>
              </a:spcBef>
              <a:spcAft>
                <a:spcPct val="0"/>
              </a:spcAft>
            </a:pPr>
            <a:fld id="{DE1EB700-E6FA-B14B-A3DF-3764779752E7}" type="datetimeFigureOut">
              <a:rPr lang="en-US" smtClean="0">
                <a:ea typeface="ＭＳ Ｐゴシック" charset="0"/>
              </a:rPr>
              <a:pPr fontAlgn="base">
                <a:spcBef>
                  <a:spcPct val="0"/>
                </a:spcBef>
                <a:spcAft>
                  <a:spcPct val="0"/>
                </a:spcAft>
              </a:pPr>
              <a:t>3/27/17</a:t>
            </a:fld>
            <a:endParaRPr lang="en-US" smtClean="0">
              <a:ea typeface="ＭＳ Ｐゴシック" charset="0"/>
            </a:endParaRPr>
          </a:p>
        </p:txBody>
      </p:sp>
      <p:sp>
        <p:nvSpPr>
          <p:cNvPr id="5" name="Footer Placeholder 4"/>
          <p:cNvSpPr>
            <a:spLocks noGrp="1"/>
          </p:cNvSpPr>
          <p:nvPr>
            <p:ph type="ftr" sz="quarter" idx="3"/>
          </p:nvPr>
        </p:nvSpPr>
        <p:spPr>
          <a:xfrm>
            <a:off x="174625" y="6356350"/>
            <a:ext cx="6007100" cy="365125"/>
          </a:xfrm>
          <a:prstGeom prst="rect">
            <a:avLst/>
          </a:prstGeom>
        </p:spPr>
        <p:txBody>
          <a:bodyPr vert="horz" lIns="91440" tIns="45720" rIns="91440" bIns="45720" rtlCol="0" anchor="ctr"/>
          <a:lstStyle>
            <a:lvl1pPr algn="l" fontAlgn="auto">
              <a:spcBef>
                <a:spcPts val="0"/>
              </a:spcBef>
              <a:spcAft>
                <a:spcPts val="0"/>
              </a:spcAft>
              <a:defRPr sz="1100" b="1">
                <a:solidFill>
                  <a:schemeClr val="tx2">
                    <a:lumMod val="60000"/>
                    <a:lumOff val="40000"/>
                  </a:schemeClr>
                </a:solidFill>
                <a:latin typeface="+mn-lt"/>
                <a:ea typeface="+mn-ea"/>
              </a:defRPr>
            </a:lvl1pPr>
          </a:lstStyle>
          <a:p>
            <a:pPr>
              <a:defRPr/>
            </a:pPr>
            <a:endParaRPr lang="en-US">
              <a:solidFill>
                <a:srgbClr val="333333">
                  <a:lumMod val="60000"/>
                  <a:lumOff val="40000"/>
                </a:srgbClr>
              </a:solidFill>
              <a:latin typeface="Century Gothic"/>
            </a:endParaRPr>
          </a:p>
        </p:txBody>
      </p:sp>
      <p:sp>
        <p:nvSpPr>
          <p:cNvPr id="6" name="Slide Number Placeholder 5"/>
          <p:cNvSpPr>
            <a:spLocks noGrp="1"/>
          </p:cNvSpPr>
          <p:nvPr>
            <p:ph type="sldNum" sz="quarter" idx="4"/>
          </p:nvPr>
        </p:nvSpPr>
        <p:spPr>
          <a:xfrm>
            <a:off x="8256588" y="360363"/>
            <a:ext cx="506412" cy="365125"/>
          </a:xfrm>
          <a:prstGeom prst="rect">
            <a:avLst/>
          </a:prstGeom>
        </p:spPr>
        <p:txBody>
          <a:bodyPr vert="horz" wrap="square" lIns="91440" tIns="45720" rIns="91440" bIns="45720" numCol="1" anchor="ctr" anchorCtr="0" compatLnSpc="1">
            <a:prstTxWarp prst="textNoShape">
              <a:avLst/>
            </a:prstTxWarp>
          </a:bodyPr>
          <a:lstStyle>
            <a:lvl1pPr algn="r">
              <a:defRPr sz="2200" b="1">
                <a:solidFill>
                  <a:schemeClr val="bg1"/>
                </a:solidFill>
                <a:latin typeface="Century Gothic" charset="0"/>
              </a:defRPr>
            </a:lvl1pPr>
          </a:lstStyle>
          <a:p>
            <a:pPr fontAlgn="base">
              <a:spcBef>
                <a:spcPct val="0"/>
              </a:spcBef>
              <a:spcAft>
                <a:spcPct val="0"/>
              </a:spcAft>
            </a:pPr>
            <a:fld id="{0106D49D-8D28-CC4D-9902-2246DFDE3371}" type="slidenum">
              <a:rPr lang="en-US" smtClean="0">
                <a:solidFill>
                  <a:prstClr val="white"/>
                </a:solidFill>
                <a:ea typeface="ＭＳ Ｐゴシック" charset="0"/>
              </a:rPr>
              <a:pPr fontAlgn="base">
                <a:spcBef>
                  <a:spcPct val="0"/>
                </a:spcBef>
                <a:spcAft>
                  <a:spcPct val="0"/>
                </a:spcAft>
              </a:pPr>
              <a:t>‹#›</a:t>
            </a:fld>
            <a:endParaRPr lang="en-US" smtClean="0">
              <a:solidFill>
                <a:prstClr val="white"/>
              </a:solidFill>
              <a:ea typeface="ＭＳ Ｐゴシック" charset="0"/>
            </a:endParaRPr>
          </a:p>
        </p:txBody>
      </p:sp>
    </p:spTree>
    <p:extLst>
      <p:ext uri="{BB962C8B-B14F-4D97-AF65-F5344CB8AC3E}">
        <p14:creationId xmlns:p14="http://schemas.microsoft.com/office/powerpoint/2010/main" val="341862698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Lst>
  <p:txStyles>
    <p:titleStyle>
      <a:lvl1pPr algn="l" rtl="0" fontAlgn="base">
        <a:spcBef>
          <a:spcPct val="0"/>
        </a:spcBef>
        <a:spcAft>
          <a:spcPct val="0"/>
        </a:spcAft>
        <a:defRPr sz="3600" kern="1200">
          <a:solidFill>
            <a:schemeClr val="accent1"/>
          </a:solidFill>
          <a:latin typeface="+mj-lt"/>
          <a:ea typeface="ＭＳ Ｐゴシック" charset="0"/>
          <a:cs typeface="+mj-cs"/>
        </a:defRPr>
      </a:lvl1pPr>
      <a:lvl2pPr algn="l" rtl="0" fontAlgn="base">
        <a:spcBef>
          <a:spcPct val="0"/>
        </a:spcBef>
        <a:spcAft>
          <a:spcPct val="0"/>
        </a:spcAft>
        <a:defRPr sz="3600">
          <a:solidFill>
            <a:schemeClr val="accent1"/>
          </a:solidFill>
          <a:latin typeface="Century Gothic" charset="0"/>
          <a:ea typeface="ＭＳ Ｐゴシック" charset="0"/>
        </a:defRPr>
      </a:lvl2pPr>
      <a:lvl3pPr algn="l" rtl="0" fontAlgn="base">
        <a:spcBef>
          <a:spcPct val="0"/>
        </a:spcBef>
        <a:spcAft>
          <a:spcPct val="0"/>
        </a:spcAft>
        <a:defRPr sz="3600">
          <a:solidFill>
            <a:schemeClr val="accent1"/>
          </a:solidFill>
          <a:latin typeface="Century Gothic" charset="0"/>
          <a:ea typeface="ＭＳ Ｐゴシック" charset="0"/>
        </a:defRPr>
      </a:lvl3pPr>
      <a:lvl4pPr algn="l" rtl="0" fontAlgn="base">
        <a:spcBef>
          <a:spcPct val="0"/>
        </a:spcBef>
        <a:spcAft>
          <a:spcPct val="0"/>
        </a:spcAft>
        <a:defRPr sz="3600">
          <a:solidFill>
            <a:schemeClr val="accent1"/>
          </a:solidFill>
          <a:latin typeface="Century Gothic" charset="0"/>
          <a:ea typeface="ＭＳ Ｐゴシック" charset="0"/>
        </a:defRPr>
      </a:lvl4pPr>
      <a:lvl5pPr algn="l" rtl="0" fontAlgn="base">
        <a:spcBef>
          <a:spcPct val="0"/>
        </a:spcBef>
        <a:spcAft>
          <a:spcPct val="0"/>
        </a:spcAft>
        <a:defRPr sz="3600">
          <a:solidFill>
            <a:schemeClr val="accent1"/>
          </a:solidFill>
          <a:latin typeface="Century Gothic" charset="0"/>
          <a:ea typeface="ＭＳ Ｐゴシック" charset="0"/>
        </a:defRPr>
      </a:lvl5pPr>
      <a:lvl6pPr marL="457200" algn="l" rtl="0" fontAlgn="base">
        <a:spcBef>
          <a:spcPct val="0"/>
        </a:spcBef>
        <a:spcAft>
          <a:spcPct val="0"/>
        </a:spcAft>
        <a:defRPr sz="3600">
          <a:solidFill>
            <a:schemeClr val="accent1"/>
          </a:solidFill>
          <a:latin typeface="Century Gothic" charset="0"/>
          <a:ea typeface="ＭＳ Ｐゴシック" charset="0"/>
        </a:defRPr>
      </a:lvl6pPr>
      <a:lvl7pPr marL="914400" algn="l" rtl="0" fontAlgn="base">
        <a:spcBef>
          <a:spcPct val="0"/>
        </a:spcBef>
        <a:spcAft>
          <a:spcPct val="0"/>
        </a:spcAft>
        <a:defRPr sz="3600">
          <a:solidFill>
            <a:schemeClr val="accent1"/>
          </a:solidFill>
          <a:latin typeface="Century Gothic" charset="0"/>
          <a:ea typeface="ＭＳ Ｐゴシック" charset="0"/>
        </a:defRPr>
      </a:lvl7pPr>
      <a:lvl8pPr marL="1371600" algn="l" rtl="0" fontAlgn="base">
        <a:spcBef>
          <a:spcPct val="0"/>
        </a:spcBef>
        <a:spcAft>
          <a:spcPct val="0"/>
        </a:spcAft>
        <a:defRPr sz="3600">
          <a:solidFill>
            <a:schemeClr val="accent1"/>
          </a:solidFill>
          <a:latin typeface="Century Gothic" charset="0"/>
          <a:ea typeface="ＭＳ Ｐゴシック" charset="0"/>
        </a:defRPr>
      </a:lvl8pPr>
      <a:lvl9pPr marL="1828800" algn="l" rtl="0" fontAlgn="base">
        <a:spcBef>
          <a:spcPct val="0"/>
        </a:spcBef>
        <a:spcAft>
          <a:spcPct val="0"/>
        </a:spcAft>
        <a:defRPr sz="3600">
          <a:solidFill>
            <a:schemeClr val="accent1"/>
          </a:solidFill>
          <a:latin typeface="Century Gothic" charset="0"/>
          <a:ea typeface="ＭＳ Ｐゴシック" charset="0"/>
        </a:defRPr>
      </a:lvl9pPr>
    </p:titleStyle>
    <p:bodyStyle>
      <a:lvl1pPr marL="228600" indent="-228600" algn="l" rtl="0" fontAlgn="base">
        <a:spcBef>
          <a:spcPts val="1800"/>
        </a:spcBef>
        <a:spcAft>
          <a:spcPct val="0"/>
        </a:spcAft>
        <a:buClr>
          <a:schemeClr val="accent1"/>
        </a:buClr>
        <a:buSzPct val="100000"/>
        <a:buFont typeface="Wingdings 2" charset="0"/>
        <a:buChar char="¡"/>
        <a:defRPr sz="2000" kern="1200">
          <a:solidFill>
            <a:schemeClr val="tx2"/>
          </a:solidFill>
          <a:latin typeface="+mn-lt"/>
          <a:ea typeface="ＭＳ Ｐゴシック" charset="0"/>
          <a:cs typeface="+mn-cs"/>
        </a:defRPr>
      </a:lvl1pPr>
      <a:lvl2pPr marL="457200" indent="-228600" algn="l" rtl="0" fontAlgn="base">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2pPr>
      <a:lvl3pPr marL="685800" indent="-228600" algn="l" rtl="0" fontAlgn="base">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3pPr>
      <a:lvl4pPr marL="914400" indent="-228600" algn="l" rtl="0" fontAlgn="base">
        <a:spcBef>
          <a:spcPts val="600"/>
        </a:spcBef>
        <a:spcAft>
          <a:spcPct val="0"/>
        </a:spcAft>
        <a:buClr>
          <a:srgbClr val="4D0000"/>
        </a:buClr>
        <a:buSzPct val="100000"/>
        <a:buFont typeface="Wingdings 2" charset="0"/>
        <a:buChar char="¡"/>
        <a:defRPr kern="1200">
          <a:solidFill>
            <a:schemeClr val="tx2"/>
          </a:solidFill>
          <a:latin typeface="+mn-lt"/>
          <a:ea typeface="ＭＳ Ｐゴシック" charset="0"/>
          <a:cs typeface="+mn-cs"/>
        </a:defRPr>
      </a:lvl4pPr>
      <a:lvl5pPr marL="1143000" indent="-228600" algn="l" rtl="0" fontAlgn="base">
        <a:spcBef>
          <a:spcPts val="600"/>
        </a:spcBef>
        <a:spcAft>
          <a:spcPct val="0"/>
        </a:spcAft>
        <a:buClr>
          <a:schemeClr val="accent1"/>
        </a:buClr>
        <a:buSzPct val="100000"/>
        <a:buFont typeface="Wingdings 2" charset="0"/>
        <a:buChar char="¡"/>
        <a:defRPr kern="1200">
          <a:solidFill>
            <a:schemeClr val="tx2"/>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1892"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ea typeface="+mn-ea"/>
                <a:cs typeface="+mn-cs"/>
              </a:defRPr>
            </a:lvl1pPr>
          </a:lstStyle>
          <a:p>
            <a:pPr defTabSz="914400" eaLnBrk="0" fontAlgn="base" hangingPunct="0">
              <a:spcBef>
                <a:spcPct val="0"/>
              </a:spcBef>
              <a:spcAft>
                <a:spcPct val="0"/>
              </a:spcAft>
              <a:defRPr/>
            </a:pPr>
            <a:endParaRPr lang="en-US">
              <a:solidFill>
                <a:srgbClr val="000000"/>
              </a:solidFill>
              <a:latin typeface="Times New Roman"/>
            </a:endParaRPr>
          </a:p>
        </p:txBody>
      </p:sp>
      <p:sp>
        <p:nvSpPr>
          <p:cNvPr id="421893"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ea typeface="+mn-ea"/>
                <a:cs typeface="+mn-cs"/>
              </a:defRPr>
            </a:lvl1pPr>
          </a:lstStyle>
          <a:p>
            <a:pPr defTabSz="914400" eaLnBrk="0" fontAlgn="base" hangingPunct="0">
              <a:spcBef>
                <a:spcPct val="0"/>
              </a:spcBef>
              <a:spcAft>
                <a:spcPct val="0"/>
              </a:spcAft>
              <a:defRPr/>
            </a:pPr>
            <a:endParaRPr lang="en-US">
              <a:solidFill>
                <a:srgbClr val="000000"/>
              </a:solidFill>
              <a:latin typeface="Times New Roman"/>
            </a:endParaRPr>
          </a:p>
        </p:txBody>
      </p:sp>
      <p:sp>
        <p:nvSpPr>
          <p:cNvPr id="421894"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New Roman" charset="0"/>
                <a:cs typeface="+mn-cs"/>
              </a:defRPr>
            </a:lvl1pPr>
          </a:lstStyle>
          <a:p>
            <a:pPr defTabSz="914400" eaLnBrk="0" fontAlgn="base" hangingPunct="0">
              <a:spcBef>
                <a:spcPct val="0"/>
              </a:spcBef>
              <a:spcAft>
                <a:spcPct val="0"/>
              </a:spcAft>
              <a:defRPr/>
            </a:pPr>
            <a:fld id="{C401452A-AC84-D649-911D-89C4BEE9393C}" type="slidenum">
              <a:rPr lang="en-US">
                <a:solidFill>
                  <a:srgbClr val="000000"/>
                </a:solidFill>
                <a:ea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endParaRPr>
          </a:p>
        </p:txBody>
      </p:sp>
    </p:spTree>
    <p:extLst>
      <p:ext uri="{BB962C8B-B14F-4D97-AF65-F5344CB8AC3E}">
        <p14:creationId xmlns:p14="http://schemas.microsoft.com/office/powerpoint/2010/main" val="99405435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4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4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4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4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48" charset="0"/>
        </a:defRPr>
      </a:lvl6pPr>
      <a:lvl7pPr marL="914400" algn="ctr" rtl="0" fontAlgn="base">
        <a:spcBef>
          <a:spcPct val="0"/>
        </a:spcBef>
        <a:spcAft>
          <a:spcPct val="0"/>
        </a:spcAft>
        <a:defRPr sz="4400">
          <a:solidFill>
            <a:schemeClr val="tx2"/>
          </a:solidFill>
          <a:latin typeface="Times New Roman" pitchFamily="48" charset="0"/>
        </a:defRPr>
      </a:lvl7pPr>
      <a:lvl8pPr marL="1371600" algn="ctr" rtl="0" fontAlgn="base">
        <a:spcBef>
          <a:spcPct val="0"/>
        </a:spcBef>
        <a:spcAft>
          <a:spcPct val="0"/>
        </a:spcAft>
        <a:defRPr sz="4400">
          <a:solidFill>
            <a:schemeClr val="tx2"/>
          </a:solidFill>
          <a:latin typeface="Times New Roman" pitchFamily="48" charset="0"/>
        </a:defRPr>
      </a:lvl8pPr>
      <a:lvl9pPr marL="1828800" algn="ctr" rtl="0" fontAlgn="base">
        <a:spcBef>
          <a:spcPct val="0"/>
        </a:spcBef>
        <a:spcAft>
          <a:spcPct val="0"/>
        </a:spcAft>
        <a:defRPr sz="4400">
          <a:solidFill>
            <a:schemeClr val="tx2"/>
          </a:solidFill>
          <a:latin typeface="Times New Roman" pitchFamily="4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1032" name="Freeform 4"/>
              <p:cNvSpPr>
                <a:spLocks/>
              </p:cNvSpPr>
              <p:nvPr/>
            </p:nvSpPr>
            <p:spPr bwMode="ltGray">
              <a:xfrm rot="-5400000">
                <a:off x="2559" y="-993"/>
                <a:ext cx="624" cy="5745"/>
              </a:xfrm>
              <a:custGeom>
                <a:avLst/>
                <a:gdLst>
                  <a:gd name="T0" fmla="*/ 0 w 1000"/>
                  <a:gd name="T1" fmla="*/ 0 h 720"/>
                  <a:gd name="T2" fmla="*/ 0 w 1000"/>
                  <a:gd name="T3" fmla="*/ 45840 h 720"/>
                  <a:gd name="T4" fmla="*/ 389 w 1000"/>
                  <a:gd name="T5" fmla="*/ 45840 h 720"/>
                  <a:gd name="T6" fmla="*/ 389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3" name="Freeform 5"/>
              <p:cNvSpPr>
                <a:spLocks/>
              </p:cNvSpPr>
              <p:nvPr/>
            </p:nvSpPr>
            <p:spPr bwMode="ltGray">
              <a:xfrm rot="-5400000">
                <a:off x="1323"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4" name="Freeform 6"/>
              <p:cNvSpPr>
                <a:spLocks/>
              </p:cNvSpPr>
              <p:nvPr/>
            </p:nvSpPr>
            <p:spPr bwMode="ltGray">
              <a:xfrm rot="-5400000">
                <a:off x="982"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5" name="Freeform 7"/>
              <p:cNvSpPr>
                <a:spLocks/>
              </p:cNvSpPr>
              <p:nvPr/>
            </p:nvSpPr>
            <p:spPr bwMode="ltGray">
              <a:xfrm rot="-5400000">
                <a:off x="-57" y="1752"/>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6" name="Freeform 8"/>
              <p:cNvSpPr>
                <a:spLocks/>
              </p:cNvSpPr>
              <p:nvPr/>
            </p:nvSpPr>
            <p:spPr bwMode="ltGray">
              <a:xfrm rot="-5400000">
                <a:off x="664" y="1733"/>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7" name="Freeform 9"/>
              <p:cNvSpPr>
                <a:spLocks/>
              </p:cNvSpPr>
              <p:nvPr/>
            </p:nvSpPr>
            <p:spPr bwMode="ltGray">
              <a:xfrm rot="-5400000">
                <a:off x="442" y="1699"/>
                <a:ext cx="624" cy="362"/>
              </a:xfrm>
              <a:custGeom>
                <a:avLst/>
                <a:gdLst>
                  <a:gd name="T0" fmla="*/ 0 w 624"/>
                  <a:gd name="T1" fmla="*/ 0 h 272"/>
                  <a:gd name="T2" fmla="*/ 0 w 624"/>
                  <a:gd name="T3" fmla="*/ 482 h 272"/>
                  <a:gd name="T4" fmla="*/ 240 w 624"/>
                  <a:gd name="T5" fmla="*/ 425 h 272"/>
                  <a:gd name="T6" fmla="*/ 624 w 624"/>
                  <a:gd name="T7" fmla="*/ 482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8" name="Freeform 10"/>
              <p:cNvSpPr>
                <a:spLocks/>
              </p:cNvSpPr>
              <p:nvPr/>
            </p:nvSpPr>
            <p:spPr bwMode="ltGray">
              <a:xfrm rot="-5400000">
                <a:off x="156" y="1726"/>
                <a:ext cx="632" cy="315"/>
              </a:xfrm>
              <a:custGeom>
                <a:avLst/>
                <a:gdLst>
                  <a:gd name="T0" fmla="*/ 8 w 632"/>
                  <a:gd name="T1" fmla="*/ 34 h 362"/>
                  <a:gd name="T2" fmla="*/ 8 w 632"/>
                  <a:gd name="T3" fmla="*/ 240 h 362"/>
                  <a:gd name="T4" fmla="*/ 248 w 632"/>
                  <a:gd name="T5" fmla="*/ 240 h 362"/>
                  <a:gd name="T6" fmla="*/ 632 w 632"/>
                  <a:gd name="T7" fmla="*/ 240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9" name="Freeform 11"/>
              <p:cNvSpPr>
                <a:spLocks/>
              </p:cNvSpPr>
              <p:nvPr/>
            </p:nvSpPr>
            <p:spPr bwMode="ltGray">
              <a:xfrm rot="-5400000">
                <a:off x="3211" y="1664"/>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0" name="Freeform 12"/>
              <p:cNvSpPr>
                <a:spLocks/>
              </p:cNvSpPr>
              <p:nvPr/>
            </p:nvSpPr>
            <p:spPr bwMode="ltGray">
              <a:xfrm rot="-5400000">
                <a:off x="2870" y="1664"/>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1" name="Freeform 13"/>
              <p:cNvSpPr>
                <a:spLocks/>
              </p:cNvSpPr>
              <p:nvPr/>
            </p:nvSpPr>
            <p:spPr bwMode="ltGray">
              <a:xfrm rot="-5400000">
                <a:off x="1830"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2" name="Freeform 14"/>
              <p:cNvSpPr>
                <a:spLocks/>
              </p:cNvSpPr>
              <p:nvPr/>
            </p:nvSpPr>
            <p:spPr bwMode="ltGray">
              <a:xfrm rot="-5400000">
                <a:off x="2551" y="1728"/>
                <a:ext cx="624" cy="294"/>
              </a:xfrm>
              <a:custGeom>
                <a:avLst/>
                <a:gdLst>
                  <a:gd name="T0" fmla="*/ 0 w 624"/>
                  <a:gd name="T1" fmla="*/ 0 h 317"/>
                  <a:gd name="T2" fmla="*/ 0 w 624"/>
                  <a:gd name="T3" fmla="*/ 234 h 317"/>
                  <a:gd name="T4" fmla="*/ 624 w 624"/>
                  <a:gd name="T5" fmla="*/ 234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3" name="Freeform 15"/>
              <p:cNvSpPr>
                <a:spLocks/>
              </p:cNvSpPr>
              <p:nvPr/>
            </p:nvSpPr>
            <p:spPr bwMode="ltGray">
              <a:xfrm rot="-5400000">
                <a:off x="2330"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4" name="Freeform 16"/>
              <p:cNvSpPr>
                <a:spLocks/>
              </p:cNvSpPr>
              <p:nvPr/>
            </p:nvSpPr>
            <p:spPr bwMode="ltGray">
              <a:xfrm rot="-5400000">
                <a:off x="2043"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5" name="Freeform 17"/>
              <p:cNvSpPr>
                <a:spLocks/>
              </p:cNvSpPr>
              <p:nvPr/>
            </p:nvSpPr>
            <p:spPr bwMode="ltGray">
              <a:xfrm rot="-5400000">
                <a:off x="4077" y="1669"/>
                <a:ext cx="624" cy="421"/>
              </a:xfrm>
              <a:custGeom>
                <a:avLst/>
                <a:gdLst>
                  <a:gd name="T0" fmla="*/ 0 w 624"/>
                  <a:gd name="T1" fmla="*/ 0 h 317"/>
                  <a:gd name="T2" fmla="*/ 0 w 624"/>
                  <a:gd name="T3" fmla="*/ 479 h 317"/>
                  <a:gd name="T4" fmla="*/ 624 w 624"/>
                  <a:gd name="T5" fmla="*/ 479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6" name="Freeform 18"/>
              <p:cNvSpPr>
                <a:spLocks/>
              </p:cNvSpPr>
              <p:nvPr/>
            </p:nvSpPr>
            <p:spPr bwMode="ltGray">
              <a:xfrm rot="-5400000">
                <a:off x="3736" y="1669"/>
                <a:ext cx="624" cy="422"/>
              </a:xfrm>
              <a:custGeom>
                <a:avLst/>
                <a:gdLst>
                  <a:gd name="T0" fmla="*/ 0 w 624"/>
                  <a:gd name="T1" fmla="*/ 0 h 317"/>
                  <a:gd name="T2" fmla="*/ 0 w 624"/>
                  <a:gd name="T3" fmla="*/ 482 h 317"/>
                  <a:gd name="T4" fmla="*/ 624 w 624"/>
                  <a:gd name="T5" fmla="*/ 48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7" name="Freeform 19"/>
              <p:cNvSpPr>
                <a:spLocks/>
              </p:cNvSpPr>
              <p:nvPr/>
            </p:nvSpPr>
            <p:spPr bwMode="ltGray">
              <a:xfrm rot="-5400000">
                <a:off x="4584" y="1747"/>
                <a:ext cx="624" cy="255"/>
              </a:xfrm>
              <a:custGeom>
                <a:avLst/>
                <a:gdLst>
                  <a:gd name="T0" fmla="*/ 0 w 624"/>
                  <a:gd name="T1" fmla="*/ 26 h 370"/>
                  <a:gd name="T2" fmla="*/ 0 w 624"/>
                  <a:gd name="T3" fmla="*/ 154 h 370"/>
                  <a:gd name="T4" fmla="*/ 624 w 624"/>
                  <a:gd name="T5" fmla="*/ 154 h 370"/>
                  <a:gd name="T6" fmla="*/ 624 w 624"/>
                  <a:gd name="T7" fmla="*/ 26 h 370"/>
                  <a:gd name="T8" fmla="*/ 384 w 624"/>
                  <a:gd name="T9" fmla="*/ 4 h 370"/>
                  <a:gd name="T10" fmla="*/ 0 w 624"/>
                  <a:gd name="T11" fmla="*/ 26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8"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49" name="Freeform 21"/>
              <p:cNvSpPr>
                <a:spLocks/>
              </p:cNvSpPr>
              <p:nvPr/>
            </p:nvSpPr>
            <p:spPr bwMode="ltGray">
              <a:xfrm rot="-5400000">
                <a:off x="5084" y="1694"/>
                <a:ext cx="624" cy="361"/>
              </a:xfrm>
              <a:custGeom>
                <a:avLst/>
                <a:gdLst>
                  <a:gd name="T0" fmla="*/ 0 w 624"/>
                  <a:gd name="T1" fmla="*/ 0 h 272"/>
                  <a:gd name="T2" fmla="*/ 0 w 624"/>
                  <a:gd name="T3" fmla="*/ 479 h 272"/>
                  <a:gd name="T4" fmla="*/ 240 w 624"/>
                  <a:gd name="T5" fmla="*/ 423 h 272"/>
                  <a:gd name="T6" fmla="*/ 624 w 624"/>
                  <a:gd name="T7" fmla="*/ 479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50" name="Freeform 22"/>
              <p:cNvSpPr>
                <a:spLocks/>
              </p:cNvSpPr>
              <p:nvPr/>
            </p:nvSpPr>
            <p:spPr bwMode="ltGray">
              <a:xfrm rot="-5400000">
                <a:off x="4797" y="1721"/>
                <a:ext cx="632" cy="316"/>
              </a:xfrm>
              <a:custGeom>
                <a:avLst/>
                <a:gdLst>
                  <a:gd name="T0" fmla="*/ 8 w 632"/>
                  <a:gd name="T1" fmla="*/ 34 h 362"/>
                  <a:gd name="T2" fmla="*/ 8 w 632"/>
                  <a:gd name="T3" fmla="*/ 242 h 362"/>
                  <a:gd name="T4" fmla="*/ 248 w 632"/>
                  <a:gd name="T5" fmla="*/ 242 h 362"/>
                  <a:gd name="T6" fmla="*/ 632 w 632"/>
                  <a:gd name="T7" fmla="*/ 242 h 362"/>
                  <a:gd name="T8" fmla="*/ 632 w 632"/>
                  <a:gd name="T9" fmla="*/ 34 h 362"/>
                  <a:gd name="T10" fmla="*/ 104 w 632"/>
                  <a:gd name="T11" fmla="*/ 34 h 362"/>
                  <a:gd name="T12" fmla="*/ 8 w 632"/>
                  <a:gd name="T13" fmla="*/ 34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sp>
          <p:nvSpPr>
            <p:cNvPr id="1030" name="Freeform 23"/>
            <p:cNvSpPr>
              <a:spLocks/>
            </p:cNvSpPr>
            <p:nvPr/>
          </p:nvSpPr>
          <p:spPr bwMode="ltGray">
            <a:xfrm rot="16200000" flipH="1">
              <a:off x="-1954" y="1951"/>
              <a:ext cx="4320" cy="412"/>
            </a:xfrm>
            <a:custGeom>
              <a:avLst/>
              <a:gdLst>
                <a:gd name="T0" fmla="*/ 0 w 5762"/>
                <a:gd name="T1" fmla="*/ 225 h 385"/>
                <a:gd name="T2" fmla="*/ 3239 w 5762"/>
                <a:gd name="T3" fmla="*/ 215 h 385"/>
                <a:gd name="T4" fmla="*/ 3239 w 5762"/>
                <a:gd name="T5" fmla="*/ 4 h 385"/>
                <a:gd name="T6" fmla="*/ 0 w 5762"/>
                <a:gd name="T7" fmla="*/ 0 h 385"/>
                <a:gd name="T8" fmla="*/ 0 w 5762"/>
                <a:gd name="T9" fmla="*/ 225 h 38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sp>
          <p:nvSpPr>
            <p:cNvPr id="1031" name="Freeform 24"/>
            <p:cNvSpPr>
              <a:spLocks/>
            </p:cNvSpPr>
            <p:nvPr/>
          </p:nvSpPr>
          <p:spPr bwMode="ltGray">
            <a:xfrm rot="16200000" flipH="1">
              <a:off x="-1584" y="2062"/>
              <a:ext cx="4319" cy="189"/>
            </a:xfrm>
            <a:custGeom>
              <a:avLst/>
              <a:gdLst>
                <a:gd name="T0" fmla="*/ 0 w 5761"/>
                <a:gd name="T1" fmla="*/ 28 h 189"/>
                <a:gd name="T2" fmla="*/ 3238 w 5761"/>
                <a:gd name="T3" fmla="*/ 0 h 189"/>
                <a:gd name="T4" fmla="*/ 3238 w 5761"/>
                <a:gd name="T5" fmla="*/ 189 h 189"/>
                <a:gd name="T6" fmla="*/ 1 w 5761"/>
                <a:gd name="T7" fmla="*/ 189 h 189"/>
                <a:gd name="T8" fmla="*/ 0 w 5761"/>
                <a:gd name="T9" fmla="*/ 28 h 18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pPr>
              <a:endParaRPr lang="en-US" smtClean="0">
                <a:solidFill>
                  <a:srgbClr val="000000"/>
                </a:solidFill>
                <a:latin typeface="Times New Roman" charset="0"/>
                <a:ea typeface="ＭＳ Ｐゴシック" charset="0"/>
                <a:cs typeface="ＭＳ Ｐゴシック" charset="0"/>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9381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rtl="0" eaLnBrk="0" fontAlgn="base" hangingPunct="0">
        <a:spcBef>
          <a:spcPct val="0"/>
        </a:spcBef>
        <a:spcAft>
          <a:spcPct val="0"/>
        </a:spcAft>
        <a:defRPr kumimoji="1"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charset="0"/>
          <a:cs typeface="ＭＳ Ｐゴシック" charset="0"/>
        </a:defRPr>
      </a:lvl5pPr>
      <a:lvl6pPr marL="457200" algn="ctr" rtl="0" eaLnBrk="0" fontAlgn="base" hangingPunct="0">
        <a:spcBef>
          <a:spcPct val="0"/>
        </a:spcBef>
        <a:spcAft>
          <a:spcPct val="0"/>
        </a:spcAft>
        <a:defRPr kumimoji="1" sz="4400">
          <a:solidFill>
            <a:schemeClr val="tx2"/>
          </a:solidFill>
          <a:latin typeface="Times New Roman" pitchFamily="18" charset="0"/>
        </a:defRPr>
      </a:lvl6pPr>
      <a:lvl7pPr marL="914400" algn="ctr" rtl="0" eaLnBrk="0" fontAlgn="base" hangingPunct="0">
        <a:spcBef>
          <a:spcPct val="0"/>
        </a:spcBef>
        <a:spcAft>
          <a:spcPct val="0"/>
        </a:spcAft>
        <a:defRPr kumimoji="1" sz="4400">
          <a:solidFill>
            <a:schemeClr val="tx2"/>
          </a:solidFill>
          <a:latin typeface="Times New Roman" pitchFamily="18" charset="0"/>
        </a:defRPr>
      </a:lvl7pPr>
      <a:lvl8pPr marL="1371600" algn="ctr" rtl="0" eaLnBrk="0" fontAlgn="base" hangingPunct="0">
        <a:spcBef>
          <a:spcPct val="0"/>
        </a:spcBef>
        <a:spcAft>
          <a:spcPct val="0"/>
        </a:spcAft>
        <a:defRPr kumimoji="1" sz="4400">
          <a:solidFill>
            <a:schemeClr val="tx2"/>
          </a:solidFill>
          <a:latin typeface="Times New Roman" pitchFamily="18" charset="0"/>
        </a:defRPr>
      </a:lvl8pPr>
      <a:lvl9pPr marL="1828800" algn="ctr" rtl="0" eaLnBrk="0" fontAlgn="base" hangingPunct="0">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kumimoji="1" sz="4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kumimoji="1" sz="4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kumimoji="1" sz="4000">
          <a:solidFill>
            <a:schemeClr val="tx1"/>
          </a:solidFill>
          <a:latin typeface="+mn-lt"/>
          <a:ea typeface="ＭＳ Ｐゴシック" charset="0"/>
        </a:defRPr>
      </a:lvl5pPr>
      <a:lvl6pPr marL="2514600" indent="-228600" algn="l" rtl="0" eaLnBrk="0" fontAlgn="base" hangingPunct="0">
        <a:spcBef>
          <a:spcPct val="20000"/>
        </a:spcBef>
        <a:spcAft>
          <a:spcPct val="0"/>
        </a:spcAft>
        <a:buChar char="•"/>
        <a:defRPr kumimoji="1" sz="4000">
          <a:solidFill>
            <a:schemeClr val="tx1"/>
          </a:solidFill>
          <a:latin typeface="+mn-lt"/>
        </a:defRPr>
      </a:lvl6pPr>
      <a:lvl7pPr marL="2971800" indent="-228600" algn="l" rtl="0" eaLnBrk="0" fontAlgn="base" hangingPunct="0">
        <a:spcBef>
          <a:spcPct val="20000"/>
        </a:spcBef>
        <a:spcAft>
          <a:spcPct val="0"/>
        </a:spcAft>
        <a:buChar char="•"/>
        <a:defRPr kumimoji="1" sz="4000">
          <a:solidFill>
            <a:schemeClr val="tx1"/>
          </a:solidFill>
          <a:latin typeface="+mn-lt"/>
        </a:defRPr>
      </a:lvl7pPr>
      <a:lvl8pPr marL="3429000" indent="-228600" algn="l" rtl="0" eaLnBrk="0" fontAlgn="base" hangingPunct="0">
        <a:spcBef>
          <a:spcPct val="20000"/>
        </a:spcBef>
        <a:spcAft>
          <a:spcPct val="0"/>
        </a:spcAft>
        <a:buChar char="•"/>
        <a:defRPr kumimoji="1" sz="4000">
          <a:solidFill>
            <a:schemeClr val="tx1"/>
          </a:solidFill>
          <a:latin typeface="+mn-lt"/>
        </a:defRPr>
      </a:lvl8pPr>
      <a:lvl9pPr marL="3886200" indent="-228600" algn="l" rtl="0" eaLnBrk="0" fontAlgn="base" hangingPunct="0">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jpeg"/><Relationship Id="rId5"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hyperlink" Target="http://us.history.wisc.edu/hist102/photos/html/1071.html" TargetMode="External"/><Relationship Id="rId6" Type="http://schemas.openxmlformats.org/officeDocument/2006/relationships/image" Target="../media/image12.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7" Type="http://schemas.openxmlformats.org/officeDocument/2006/relationships/image" Target="../media/image17.png"/><Relationship Id="rId8"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3.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1" Type="http://schemas.openxmlformats.org/officeDocument/2006/relationships/slideLayout" Target="../slideLayouts/slideLayout43.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jpeg"/><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 Id="rId3" Type="http://schemas.openxmlformats.org/officeDocument/2006/relationships/hyperlink" Target="http://en.wikipedia.org/wiki/List_of_The_Beatles_song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13.xml"/><Relationship Id="rId2" Type="http://schemas.openxmlformats.org/officeDocument/2006/relationships/image" Target="../media/image2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4" Type="http://schemas.openxmlformats.org/officeDocument/2006/relationships/image" Target="../media/image32.png"/><Relationship Id="rId1" Type="http://schemas.openxmlformats.org/officeDocument/2006/relationships/slideLayout" Target="../slideLayouts/slideLayout32.xml"/><Relationship Id="rId2" Type="http://schemas.openxmlformats.org/officeDocument/2006/relationships/notesSlide" Target="../notesSlides/notesSlide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1" Type="http://schemas.openxmlformats.org/officeDocument/2006/relationships/slideLayout" Target="../slideLayouts/slideLayout3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notesSlide" Target="../notesSlides/notesSlide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7.xml.rels><?xml version="1.0" encoding="UTF-8" standalone="yes"?>
<Relationships xmlns="http://schemas.openxmlformats.org/package/2006/relationships"><Relationship Id="rId3" Type="http://schemas.openxmlformats.org/officeDocument/2006/relationships/image" Target="../media/image37.jpeg"/><Relationship Id="rId4" Type="http://schemas.openxmlformats.org/officeDocument/2006/relationships/image" Target="../media/image38.jpeg"/><Relationship Id="rId5" Type="http://schemas.openxmlformats.org/officeDocument/2006/relationships/image" Target="../media/image39.jpeg"/><Relationship Id="rId6" Type="http://schemas.openxmlformats.org/officeDocument/2006/relationships/image" Target="../media/image40.jpeg"/><Relationship Id="rId1" Type="http://schemas.openxmlformats.org/officeDocument/2006/relationships/slideLayout" Target="../slideLayouts/slideLayout32.xml"/><Relationship Id="rId2"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2.xml"/><Relationship Id="rId2"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goodreads.com/author/show/21798.Betty_Friedan" TargetMode="External"/><Relationship Id="rId3" Type="http://schemas.openxmlformats.org/officeDocument/2006/relationships/hyperlink" Target="https://www.goodreads.com/work/quotes/809732"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youtube.com/watch?v=deB_u-to-I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Now</a:t>
            </a:r>
            <a:endParaRPr lang="en-US" dirty="0"/>
          </a:p>
        </p:txBody>
      </p:sp>
      <p:sp>
        <p:nvSpPr>
          <p:cNvPr id="3" name="Content Placeholder 2"/>
          <p:cNvSpPr>
            <a:spLocks noGrp="1"/>
          </p:cNvSpPr>
          <p:nvPr>
            <p:ph idx="1"/>
          </p:nvPr>
        </p:nvSpPr>
        <p:spPr/>
        <p:txBody>
          <a:bodyPr/>
          <a:lstStyle/>
          <a:p>
            <a:r>
              <a:rPr lang="en-US" dirty="0" smtClean="0"/>
              <a:t>INDIVIDUALLY: Read the excerpt on the top of your notes and respond to the question:</a:t>
            </a:r>
          </a:p>
          <a:p>
            <a:r>
              <a:rPr lang="en-US" dirty="0" smtClean="0"/>
              <a:t>When done: define ‘liberalism’ on the top of your notes for the day.</a:t>
            </a:r>
            <a:endParaRPr lang="en-US" dirty="0"/>
          </a:p>
        </p:txBody>
      </p:sp>
    </p:spTree>
    <p:extLst>
      <p:ext uri="{BB962C8B-B14F-4D97-AF65-F5344CB8AC3E}">
        <p14:creationId xmlns:p14="http://schemas.microsoft.com/office/powerpoint/2010/main" val="1897042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atin typeface="Times New Roman" charset="0"/>
              </a:rPr>
              <a:t>Assassinations in 1968</a:t>
            </a:r>
          </a:p>
        </p:txBody>
      </p:sp>
      <p:sp>
        <p:nvSpPr>
          <p:cNvPr id="313347" name="Rectangle 3"/>
          <p:cNvSpPr>
            <a:spLocks noGrp="1" noChangeArrowheads="1"/>
          </p:cNvSpPr>
          <p:nvPr>
            <p:ph sz="half" idx="1"/>
          </p:nvPr>
        </p:nvSpPr>
        <p:spPr>
          <a:xfrm>
            <a:off x="0" y="1066800"/>
            <a:ext cx="4419600" cy="5791200"/>
          </a:xfrm>
          <a:solidFill>
            <a:srgbClr val="FFFFFF"/>
          </a:solidFill>
        </p:spPr>
        <p:txBody>
          <a:bodyPr/>
          <a:lstStyle/>
          <a:p>
            <a:pPr>
              <a:defRPr/>
            </a:pPr>
            <a:r>
              <a:rPr lang="en-US" sz="4000" smtClean="0">
                <a:ea typeface="+mn-ea"/>
              </a:rPr>
              <a:t>In 1968, </a:t>
            </a:r>
            <a:r>
              <a:rPr lang="en-US" sz="4000" u="sng" smtClean="0">
                <a:effectLst>
                  <a:outerShdw blurRad="38100" dist="38100" dir="2700000" algn="tl">
                    <a:srgbClr val="C0C0C0"/>
                  </a:outerShdw>
                </a:effectLst>
                <a:ea typeface="+mn-ea"/>
              </a:rPr>
              <a:t>Martin Luther King</a:t>
            </a:r>
            <a:r>
              <a:rPr lang="en-US" sz="4000" smtClean="0">
                <a:ea typeface="+mn-ea"/>
              </a:rPr>
              <a:t> was assassinated in Memphis &amp; race riots broke out in over 100 cities </a:t>
            </a:r>
          </a:p>
        </p:txBody>
      </p:sp>
      <p:sp>
        <p:nvSpPr>
          <p:cNvPr id="313348" name="Rectangle 4"/>
          <p:cNvSpPr>
            <a:spLocks noGrp="1" noChangeArrowheads="1"/>
          </p:cNvSpPr>
          <p:nvPr>
            <p:ph sz="half" idx="2"/>
          </p:nvPr>
        </p:nvSpPr>
        <p:spPr>
          <a:xfrm>
            <a:off x="4572000" y="990600"/>
            <a:ext cx="4572000" cy="5867400"/>
          </a:xfrm>
        </p:spPr>
        <p:txBody>
          <a:bodyPr/>
          <a:lstStyle/>
          <a:p>
            <a:pPr>
              <a:defRPr/>
            </a:pPr>
            <a:r>
              <a:rPr lang="en-US" sz="4000" smtClean="0">
                <a:ea typeface="+mn-ea"/>
              </a:rPr>
              <a:t>In 1968, leading Democratic presidential candidate   </a:t>
            </a:r>
            <a:r>
              <a:rPr lang="en-US" sz="4000" u="sng" smtClean="0">
                <a:effectLst>
                  <a:outerShdw blurRad="38100" dist="38100" dir="2700000" algn="tl">
                    <a:srgbClr val="C0C0C0"/>
                  </a:outerShdw>
                </a:effectLst>
                <a:ea typeface="+mn-ea"/>
              </a:rPr>
              <a:t>Robert Kennedy</a:t>
            </a:r>
            <a:r>
              <a:rPr lang="en-US" sz="4000" smtClean="0">
                <a:ea typeface="+mn-ea"/>
              </a:rPr>
              <a:t> was shot during the California primary</a:t>
            </a:r>
          </a:p>
        </p:txBody>
      </p:sp>
      <p:pic>
        <p:nvPicPr>
          <p:cNvPr id="313349" name="Picture 5" descr="Source: National Archiv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43000"/>
            <a:ext cx="4800600" cy="514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3350" name="Picture 6" descr="MLK Assassin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06463"/>
            <a:ext cx="9144000" cy="59515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3354" name="Picture 10" descr="Robert Kennedy in downtown Johannesburg, 19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95400"/>
            <a:ext cx="4645025"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86426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3350"/>
                                        </p:tgtEl>
                                        <p:attrNameLst>
                                          <p:attrName>style.visibility</p:attrName>
                                        </p:attrNameLst>
                                      </p:cBhvr>
                                      <p:to>
                                        <p:strVal val="visible"/>
                                      </p:to>
                                    </p:set>
                                    <p:anim calcmode="lin" valueType="num">
                                      <p:cBhvr>
                                        <p:cTn id="7" dur="500" fill="hold"/>
                                        <p:tgtEl>
                                          <p:spTgt spid="313350"/>
                                        </p:tgtEl>
                                        <p:attrNameLst>
                                          <p:attrName>ppt_w</p:attrName>
                                        </p:attrNameLst>
                                      </p:cBhvr>
                                      <p:tavLst>
                                        <p:tav tm="0">
                                          <p:val>
                                            <p:fltVal val="0"/>
                                          </p:val>
                                        </p:tav>
                                        <p:tav tm="100000">
                                          <p:val>
                                            <p:strVal val="#ppt_w"/>
                                          </p:val>
                                        </p:tav>
                                      </p:tavLst>
                                    </p:anim>
                                    <p:anim calcmode="lin" valueType="num">
                                      <p:cBhvr>
                                        <p:cTn id="8" dur="500" fill="hold"/>
                                        <p:tgtEl>
                                          <p:spTgt spid="313350"/>
                                        </p:tgtEl>
                                        <p:attrNameLst>
                                          <p:attrName>ppt_h</p:attrName>
                                        </p:attrNameLst>
                                      </p:cBhvr>
                                      <p:tavLst>
                                        <p:tav tm="0">
                                          <p:val>
                                            <p:fltVal val="0"/>
                                          </p:val>
                                        </p:tav>
                                        <p:tav tm="100000">
                                          <p:val>
                                            <p:strVal val="#ppt_h"/>
                                          </p:val>
                                        </p:tav>
                                      </p:tavLst>
                                    </p:anim>
                                    <p:animEffect transition="in" filter="fade">
                                      <p:cBhvr>
                                        <p:cTn id="9" dur="500"/>
                                        <p:tgtEl>
                                          <p:spTgt spid="31335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xit" presetSubtype="0" fill="hold" nodeType="clickEffect">
                                  <p:stCondLst>
                                    <p:cond delay="0"/>
                                  </p:stCondLst>
                                  <p:childTnLst>
                                    <p:anim calcmode="lin" valueType="num">
                                      <p:cBhvr>
                                        <p:cTn id="13" dur="500"/>
                                        <p:tgtEl>
                                          <p:spTgt spid="313350"/>
                                        </p:tgtEl>
                                        <p:attrNameLst>
                                          <p:attrName>ppt_w</p:attrName>
                                        </p:attrNameLst>
                                      </p:cBhvr>
                                      <p:tavLst>
                                        <p:tav tm="0">
                                          <p:val>
                                            <p:strVal val="ppt_w"/>
                                          </p:val>
                                        </p:tav>
                                        <p:tav tm="100000">
                                          <p:val>
                                            <p:fltVal val="0"/>
                                          </p:val>
                                        </p:tav>
                                      </p:tavLst>
                                    </p:anim>
                                    <p:anim calcmode="lin" valueType="num">
                                      <p:cBhvr>
                                        <p:cTn id="14" dur="500"/>
                                        <p:tgtEl>
                                          <p:spTgt spid="313350"/>
                                        </p:tgtEl>
                                        <p:attrNameLst>
                                          <p:attrName>ppt_h</p:attrName>
                                        </p:attrNameLst>
                                      </p:cBhvr>
                                      <p:tavLst>
                                        <p:tav tm="0">
                                          <p:val>
                                            <p:strVal val="ppt_h"/>
                                          </p:val>
                                        </p:tav>
                                        <p:tav tm="100000">
                                          <p:val>
                                            <p:fltVal val="0"/>
                                          </p:val>
                                        </p:tav>
                                      </p:tavLst>
                                    </p:anim>
                                    <p:animEffect transition="out" filter="fade">
                                      <p:cBhvr>
                                        <p:cTn id="15" dur="500"/>
                                        <p:tgtEl>
                                          <p:spTgt spid="313350"/>
                                        </p:tgtEl>
                                      </p:cBhvr>
                                    </p:animEffect>
                                    <p:set>
                                      <p:cBhvr>
                                        <p:cTn id="16" dur="1" fill="hold">
                                          <p:stCondLst>
                                            <p:cond delay="499"/>
                                          </p:stCondLst>
                                        </p:cTn>
                                        <p:tgtEl>
                                          <p:spTgt spid="313350"/>
                                        </p:tgtEl>
                                        <p:attrNameLst>
                                          <p:attrName>style.visibility</p:attrName>
                                        </p:attrNameLst>
                                      </p:cBhvr>
                                      <p:to>
                                        <p:strVal val="hidden"/>
                                      </p:to>
                                    </p:set>
                                  </p:childTnLst>
                                </p:cTn>
                              </p:par>
                              <p:par>
                                <p:cTn id="17" presetID="53" presetClass="exit" presetSubtype="0" fill="hold" nodeType="withEffect">
                                  <p:stCondLst>
                                    <p:cond delay="0"/>
                                  </p:stCondLst>
                                  <p:childTnLst>
                                    <p:anim calcmode="lin" valueType="num">
                                      <p:cBhvr>
                                        <p:cTn id="18" dur="500"/>
                                        <p:tgtEl>
                                          <p:spTgt spid="313349"/>
                                        </p:tgtEl>
                                        <p:attrNameLst>
                                          <p:attrName>ppt_w</p:attrName>
                                        </p:attrNameLst>
                                      </p:cBhvr>
                                      <p:tavLst>
                                        <p:tav tm="0">
                                          <p:val>
                                            <p:strVal val="ppt_w"/>
                                          </p:val>
                                        </p:tav>
                                        <p:tav tm="100000">
                                          <p:val>
                                            <p:fltVal val="0"/>
                                          </p:val>
                                        </p:tav>
                                      </p:tavLst>
                                    </p:anim>
                                    <p:anim calcmode="lin" valueType="num">
                                      <p:cBhvr>
                                        <p:cTn id="19" dur="500"/>
                                        <p:tgtEl>
                                          <p:spTgt spid="313349"/>
                                        </p:tgtEl>
                                        <p:attrNameLst>
                                          <p:attrName>ppt_h</p:attrName>
                                        </p:attrNameLst>
                                      </p:cBhvr>
                                      <p:tavLst>
                                        <p:tav tm="0">
                                          <p:val>
                                            <p:strVal val="ppt_h"/>
                                          </p:val>
                                        </p:tav>
                                        <p:tav tm="100000">
                                          <p:val>
                                            <p:fltVal val="0"/>
                                          </p:val>
                                        </p:tav>
                                      </p:tavLst>
                                    </p:anim>
                                    <p:animEffect transition="out" filter="fade">
                                      <p:cBhvr>
                                        <p:cTn id="20" dur="500"/>
                                        <p:tgtEl>
                                          <p:spTgt spid="313349"/>
                                        </p:tgtEl>
                                      </p:cBhvr>
                                    </p:animEffect>
                                    <p:set>
                                      <p:cBhvr>
                                        <p:cTn id="21" dur="1" fill="hold">
                                          <p:stCondLst>
                                            <p:cond delay="499"/>
                                          </p:stCondLst>
                                        </p:cTn>
                                        <p:tgtEl>
                                          <p:spTgt spid="313349"/>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313354"/>
                                        </p:tgtEl>
                                        <p:attrNameLst>
                                          <p:attrName>style.visibility</p:attrName>
                                        </p:attrNameLst>
                                      </p:cBhvr>
                                      <p:to>
                                        <p:strVal val="visible"/>
                                      </p:to>
                                    </p:set>
                                    <p:anim calcmode="lin" valueType="num">
                                      <p:cBhvr>
                                        <p:cTn id="24" dur="500" fill="hold"/>
                                        <p:tgtEl>
                                          <p:spTgt spid="313354"/>
                                        </p:tgtEl>
                                        <p:attrNameLst>
                                          <p:attrName>ppt_w</p:attrName>
                                        </p:attrNameLst>
                                      </p:cBhvr>
                                      <p:tavLst>
                                        <p:tav tm="0">
                                          <p:val>
                                            <p:fltVal val="0"/>
                                          </p:val>
                                        </p:tav>
                                        <p:tav tm="100000">
                                          <p:val>
                                            <p:strVal val="#ppt_w"/>
                                          </p:val>
                                        </p:tav>
                                      </p:tavLst>
                                    </p:anim>
                                    <p:anim calcmode="lin" valueType="num">
                                      <p:cBhvr>
                                        <p:cTn id="25" dur="500" fill="hold"/>
                                        <p:tgtEl>
                                          <p:spTgt spid="313354"/>
                                        </p:tgtEl>
                                        <p:attrNameLst>
                                          <p:attrName>ppt_h</p:attrName>
                                        </p:attrNameLst>
                                      </p:cBhvr>
                                      <p:tavLst>
                                        <p:tav tm="0">
                                          <p:val>
                                            <p:fltVal val="0"/>
                                          </p:val>
                                        </p:tav>
                                        <p:tav tm="100000">
                                          <p:val>
                                            <p:strVal val="#ppt_h"/>
                                          </p:val>
                                        </p:tav>
                                      </p:tavLst>
                                    </p:anim>
                                    <p:animEffect transition="in" filter="fade">
                                      <p:cBhvr>
                                        <p:cTn id="26" dur="500"/>
                                        <p:tgtEl>
                                          <p:spTgt spid="3133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0244" name="Rectangle 4"/>
          <p:cNvSpPr>
            <a:spLocks noGrp="1" noChangeArrowheads="1"/>
          </p:cNvSpPr>
          <p:nvPr>
            <p:ph type="title"/>
          </p:nvPr>
        </p:nvSpPr>
        <p:spPr>
          <a:xfrm>
            <a:off x="1143000" y="0"/>
            <a:ext cx="8001000" cy="762000"/>
          </a:xfrm>
          <a:noFill/>
        </p:spPr>
        <p:txBody>
          <a:bodyPr lIns="90488" tIns="44450" rIns="90488" bIns="44450"/>
          <a:lstStyle/>
          <a:p>
            <a:r>
              <a:rPr lang="en-US">
                <a:latin typeface="Times New Roman" charset="0"/>
              </a:rPr>
              <a:t>The 1968 Democratic Convention</a:t>
            </a:r>
          </a:p>
        </p:txBody>
      </p:sp>
      <p:sp>
        <p:nvSpPr>
          <p:cNvPr id="10245" name="Rectangle 5"/>
          <p:cNvSpPr>
            <a:spLocks noGrp="1" noChangeArrowheads="1"/>
          </p:cNvSpPr>
          <p:nvPr>
            <p:ph idx="1"/>
          </p:nvPr>
        </p:nvSpPr>
        <p:spPr>
          <a:xfrm>
            <a:off x="914400" y="762000"/>
            <a:ext cx="8229600" cy="6096000"/>
          </a:xfrm>
          <a:noFill/>
        </p:spPr>
        <p:txBody>
          <a:bodyPr lIns="90488" tIns="44450" rIns="90488" bIns="44450">
            <a:normAutofit/>
          </a:bodyPr>
          <a:lstStyle/>
          <a:p>
            <a:r>
              <a:rPr lang="en-US" sz="3600" dirty="0">
                <a:latin typeface="Arial" charset="0"/>
              </a:rPr>
              <a:t>The withdraw of LBJ &amp; death of RFK, left 2 candidates for the Democratic nomination in 1968:</a:t>
            </a:r>
          </a:p>
          <a:p>
            <a:pPr lvl="1"/>
            <a:r>
              <a:rPr lang="en-US" sz="3200" dirty="0">
                <a:latin typeface="Arial" charset="0"/>
              </a:rPr>
              <a:t>MN Senator </a:t>
            </a:r>
            <a:r>
              <a:rPr lang="en-US" sz="3200" u="sng" dirty="0">
                <a:latin typeface="Arial" charset="0"/>
              </a:rPr>
              <a:t>Eugene McCarthy</a:t>
            </a:r>
            <a:r>
              <a:rPr lang="en-US" sz="3200" dirty="0">
                <a:latin typeface="Arial" charset="0"/>
              </a:rPr>
              <a:t>  </a:t>
            </a:r>
          </a:p>
          <a:p>
            <a:pPr lvl="1"/>
            <a:r>
              <a:rPr lang="en-US" sz="3200" dirty="0">
                <a:latin typeface="Arial" charset="0"/>
              </a:rPr>
              <a:t>VP </a:t>
            </a:r>
            <a:r>
              <a:rPr lang="en-US" sz="3200" u="sng" dirty="0">
                <a:latin typeface="Arial" charset="0"/>
              </a:rPr>
              <a:t>Hubert Humphrey</a:t>
            </a:r>
          </a:p>
          <a:p>
            <a:r>
              <a:rPr lang="en-US" sz="3600" dirty="0">
                <a:latin typeface="Arial" charset="0"/>
              </a:rPr>
              <a:t>TV showed angry protestors &amp; police fight outside the convention when Humphrey was nominated</a:t>
            </a:r>
          </a:p>
        </p:txBody>
      </p:sp>
      <p:sp>
        <p:nvSpPr>
          <p:cNvPr id="279558" name="AutoShape 6"/>
          <p:cNvSpPr>
            <a:spLocks noChangeArrowheads="1"/>
          </p:cNvSpPr>
          <p:nvPr/>
        </p:nvSpPr>
        <p:spPr bwMode="auto">
          <a:xfrm>
            <a:off x="381000" y="3810000"/>
            <a:ext cx="8305800" cy="1066800"/>
          </a:xfrm>
          <a:prstGeom prst="wedgeRectCallout">
            <a:avLst>
              <a:gd name="adj1" fmla="val 34995"/>
              <a:gd name="adj2" fmla="val -92560"/>
            </a:avLst>
          </a:prstGeom>
          <a:solidFill>
            <a:srgbClr val="CCCCFF"/>
          </a:solidFill>
          <a:ln w="38100">
            <a:solidFill>
              <a:schemeClr val="tx1"/>
            </a:solidFill>
            <a:miter lim="800000"/>
            <a:headEnd/>
            <a:tailEnd/>
          </a:ln>
        </p:spPr>
        <p:txBody>
          <a:bodyPr/>
          <a:lstStyle/>
          <a:p>
            <a:pPr algn="ctr">
              <a:lnSpc>
                <a:spcPct val="80000"/>
              </a:lnSpc>
            </a:pPr>
            <a:r>
              <a:rPr lang="en-US" sz="3200" dirty="0"/>
              <a:t>Idealistic &amp; anti-war—supported by upper-middle class whites &amp; college students</a:t>
            </a:r>
          </a:p>
        </p:txBody>
      </p:sp>
      <p:sp>
        <p:nvSpPr>
          <p:cNvPr id="279560" name="AutoShape 8"/>
          <p:cNvSpPr>
            <a:spLocks noChangeArrowheads="1"/>
          </p:cNvSpPr>
          <p:nvPr/>
        </p:nvSpPr>
        <p:spPr bwMode="auto">
          <a:xfrm>
            <a:off x="304800" y="5486400"/>
            <a:ext cx="8645525" cy="1066800"/>
          </a:xfrm>
          <a:prstGeom prst="wedgeRectCallout">
            <a:avLst>
              <a:gd name="adj1" fmla="val 6866"/>
              <a:gd name="adj2" fmla="val -158185"/>
            </a:avLst>
          </a:prstGeom>
          <a:solidFill>
            <a:srgbClr val="FFFF99"/>
          </a:solidFill>
          <a:ln w="38100">
            <a:solidFill>
              <a:schemeClr val="tx1"/>
            </a:solidFill>
            <a:miter lim="800000"/>
            <a:headEnd/>
            <a:tailEnd/>
          </a:ln>
        </p:spPr>
        <p:txBody>
          <a:bodyPr/>
          <a:lstStyle/>
          <a:p>
            <a:pPr algn="ctr">
              <a:lnSpc>
                <a:spcPct val="80000"/>
              </a:lnSpc>
            </a:pPr>
            <a:r>
              <a:rPr lang="en-US" sz="3200" dirty="0"/>
              <a:t>Truman-style Cold Warrior—supported by Democratic party leaders; Did not campaign</a:t>
            </a:r>
          </a:p>
        </p:txBody>
      </p:sp>
      <p:pic>
        <p:nvPicPr>
          <p:cNvPr id="279561" name="Picture 9" descr="Rf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0"/>
            <a:ext cx="223837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9562" name="Picture 10" descr="McCarthy, Euge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505200" cy="34480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79563" name="Picture 11" descr="Humphrey, Hubert H.">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663" y="0"/>
            <a:ext cx="2776537" cy="35052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8533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79558"/>
                                        </p:tgtEl>
                                        <p:attrNameLst>
                                          <p:attrName>style.visibility</p:attrName>
                                        </p:attrNameLst>
                                      </p:cBhvr>
                                      <p:to>
                                        <p:strVal val="visible"/>
                                      </p:to>
                                    </p:set>
                                    <p:anim calcmode="lin" valueType="num">
                                      <p:cBhvr>
                                        <p:cTn id="7" dur="500" fill="hold"/>
                                        <p:tgtEl>
                                          <p:spTgt spid="279558"/>
                                        </p:tgtEl>
                                        <p:attrNameLst>
                                          <p:attrName>ppt_w</p:attrName>
                                        </p:attrNameLst>
                                      </p:cBhvr>
                                      <p:tavLst>
                                        <p:tav tm="0">
                                          <p:val>
                                            <p:fltVal val="0"/>
                                          </p:val>
                                        </p:tav>
                                        <p:tav tm="100000">
                                          <p:val>
                                            <p:strVal val="#ppt_w"/>
                                          </p:val>
                                        </p:tav>
                                      </p:tavLst>
                                    </p:anim>
                                    <p:anim calcmode="lin" valueType="num">
                                      <p:cBhvr>
                                        <p:cTn id="8" dur="500" fill="hold"/>
                                        <p:tgtEl>
                                          <p:spTgt spid="279558"/>
                                        </p:tgtEl>
                                        <p:attrNameLst>
                                          <p:attrName>ppt_h</p:attrName>
                                        </p:attrNameLst>
                                      </p:cBhvr>
                                      <p:tavLst>
                                        <p:tav tm="0">
                                          <p:val>
                                            <p:fltVal val="0"/>
                                          </p:val>
                                        </p:tav>
                                        <p:tav tm="100000">
                                          <p:val>
                                            <p:strVal val="#ppt_h"/>
                                          </p:val>
                                        </p:tav>
                                      </p:tavLst>
                                    </p:anim>
                                    <p:animEffect transition="in" filter="fade">
                                      <p:cBhvr>
                                        <p:cTn id="9" dur="500"/>
                                        <p:tgtEl>
                                          <p:spTgt spid="279558"/>
                                        </p:tgtEl>
                                      </p:cBhvr>
                                    </p:animEffect>
                                  </p:childTnLst>
                                </p:cTn>
                              </p:par>
                              <p:par>
                                <p:cTn id="10" presetID="53" presetClass="entr" presetSubtype="0" fill="hold" nodeType="withEffect">
                                  <p:stCondLst>
                                    <p:cond delay="0"/>
                                  </p:stCondLst>
                                  <p:childTnLst>
                                    <p:set>
                                      <p:cBhvr>
                                        <p:cTn id="11" dur="1" fill="hold">
                                          <p:stCondLst>
                                            <p:cond delay="0"/>
                                          </p:stCondLst>
                                        </p:cTn>
                                        <p:tgtEl>
                                          <p:spTgt spid="279562"/>
                                        </p:tgtEl>
                                        <p:attrNameLst>
                                          <p:attrName>style.visibility</p:attrName>
                                        </p:attrNameLst>
                                      </p:cBhvr>
                                      <p:to>
                                        <p:strVal val="visible"/>
                                      </p:to>
                                    </p:set>
                                    <p:anim calcmode="lin" valueType="num">
                                      <p:cBhvr>
                                        <p:cTn id="12" dur="500" fill="hold"/>
                                        <p:tgtEl>
                                          <p:spTgt spid="279562"/>
                                        </p:tgtEl>
                                        <p:attrNameLst>
                                          <p:attrName>ppt_w</p:attrName>
                                        </p:attrNameLst>
                                      </p:cBhvr>
                                      <p:tavLst>
                                        <p:tav tm="0">
                                          <p:val>
                                            <p:fltVal val="0"/>
                                          </p:val>
                                        </p:tav>
                                        <p:tav tm="100000">
                                          <p:val>
                                            <p:strVal val="#ppt_w"/>
                                          </p:val>
                                        </p:tav>
                                      </p:tavLst>
                                    </p:anim>
                                    <p:anim calcmode="lin" valueType="num">
                                      <p:cBhvr>
                                        <p:cTn id="13" dur="500" fill="hold"/>
                                        <p:tgtEl>
                                          <p:spTgt spid="279562"/>
                                        </p:tgtEl>
                                        <p:attrNameLst>
                                          <p:attrName>ppt_h</p:attrName>
                                        </p:attrNameLst>
                                      </p:cBhvr>
                                      <p:tavLst>
                                        <p:tav tm="0">
                                          <p:val>
                                            <p:fltVal val="0"/>
                                          </p:val>
                                        </p:tav>
                                        <p:tav tm="100000">
                                          <p:val>
                                            <p:strVal val="#ppt_h"/>
                                          </p:val>
                                        </p:tav>
                                      </p:tavLst>
                                    </p:anim>
                                    <p:animEffect transition="in" filter="fade">
                                      <p:cBhvr>
                                        <p:cTn id="14" dur="500"/>
                                        <p:tgtEl>
                                          <p:spTgt spid="27956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279558"/>
                                        </p:tgtEl>
                                        <p:attrNameLst>
                                          <p:attrName>ppt_w</p:attrName>
                                        </p:attrNameLst>
                                      </p:cBhvr>
                                      <p:tavLst>
                                        <p:tav tm="0">
                                          <p:val>
                                            <p:strVal val="ppt_w"/>
                                          </p:val>
                                        </p:tav>
                                        <p:tav tm="100000">
                                          <p:val>
                                            <p:fltVal val="0"/>
                                          </p:val>
                                        </p:tav>
                                      </p:tavLst>
                                    </p:anim>
                                    <p:anim calcmode="lin" valueType="num">
                                      <p:cBhvr>
                                        <p:cTn id="19" dur="500"/>
                                        <p:tgtEl>
                                          <p:spTgt spid="279558"/>
                                        </p:tgtEl>
                                        <p:attrNameLst>
                                          <p:attrName>ppt_h</p:attrName>
                                        </p:attrNameLst>
                                      </p:cBhvr>
                                      <p:tavLst>
                                        <p:tav tm="0">
                                          <p:val>
                                            <p:strVal val="ppt_h"/>
                                          </p:val>
                                        </p:tav>
                                        <p:tav tm="100000">
                                          <p:val>
                                            <p:fltVal val="0"/>
                                          </p:val>
                                        </p:tav>
                                      </p:tavLst>
                                    </p:anim>
                                    <p:animEffect transition="out" filter="fade">
                                      <p:cBhvr>
                                        <p:cTn id="20" dur="500"/>
                                        <p:tgtEl>
                                          <p:spTgt spid="279558"/>
                                        </p:tgtEl>
                                      </p:cBhvr>
                                    </p:animEffect>
                                    <p:set>
                                      <p:cBhvr>
                                        <p:cTn id="21" dur="1" fill="hold">
                                          <p:stCondLst>
                                            <p:cond delay="499"/>
                                          </p:stCondLst>
                                        </p:cTn>
                                        <p:tgtEl>
                                          <p:spTgt spid="279558"/>
                                        </p:tgtEl>
                                        <p:attrNameLst>
                                          <p:attrName>style.visibility</p:attrName>
                                        </p:attrNameLst>
                                      </p:cBhvr>
                                      <p:to>
                                        <p:strVal val="hidden"/>
                                      </p:to>
                                    </p:set>
                                  </p:childTnLst>
                                </p:cTn>
                              </p:par>
                              <p:par>
                                <p:cTn id="22" presetID="53" presetClass="exit" presetSubtype="0" fill="hold" nodeType="withEffect">
                                  <p:stCondLst>
                                    <p:cond delay="0"/>
                                  </p:stCondLst>
                                  <p:childTnLst>
                                    <p:anim calcmode="lin" valueType="num">
                                      <p:cBhvr>
                                        <p:cTn id="23" dur="500"/>
                                        <p:tgtEl>
                                          <p:spTgt spid="279562"/>
                                        </p:tgtEl>
                                        <p:attrNameLst>
                                          <p:attrName>ppt_w</p:attrName>
                                        </p:attrNameLst>
                                      </p:cBhvr>
                                      <p:tavLst>
                                        <p:tav tm="0">
                                          <p:val>
                                            <p:strVal val="ppt_w"/>
                                          </p:val>
                                        </p:tav>
                                        <p:tav tm="100000">
                                          <p:val>
                                            <p:fltVal val="0"/>
                                          </p:val>
                                        </p:tav>
                                      </p:tavLst>
                                    </p:anim>
                                    <p:anim calcmode="lin" valueType="num">
                                      <p:cBhvr>
                                        <p:cTn id="24" dur="500"/>
                                        <p:tgtEl>
                                          <p:spTgt spid="279562"/>
                                        </p:tgtEl>
                                        <p:attrNameLst>
                                          <p:attrName>ppt_h</p:attrName>
                                        </p:attrNameLst>
                                      </p:cBhvr>
                                      <p:tavLst>
                                        <p:tav tm="0">
                                          <p:val>
                                            <p:strVal val="ppt_h"/>
                                          </p:val>
                                        </p:tav>
                                        <p:tav tm="100000">
                                          <p:val>
                                            <p:fltVal val="0"/>
                                          </p:val>
                                        </p:tav>
                                      </p:tavLst>
                                    </p:anim>
                                    <p:animEffect transition="out" filter="fade">
                                      <p:cBhvr>
                                        <p:cTn id="25" dur="500"/>
                                        <p:tgtEl>
                                          <p:spTgt spid="279562"/>
                                        </p:tgtEl>
                                      </p:cBhvr>
                                    </p:animEffect>
                                    <p:set>
                                      <p:cBhvr>
                                        <p:cTn id="26" dur="1" fill="hold">
                                          <p:stCondLst>
                                            <p:cond delay="499"/>
                                          </p:stCondLst>
                                        </p:cTn>
                                        <p:tgtEl>
                                          <p:spTgt spid="279562"/>
                                        </p:tgtEl>
                                        <p:attrNameLst>
                                          <p:attrName>style.visibility</p:attrName>
                                        </p:attrNameLst>
                                      </p:cBhvr>
                                      <p:to>
                                        <p:strVal val="hidden"/>
                                      </p:to>
                                    </p:set>
                                  </p:childTnLst>
                                </p:cTn>
                              </p:par>
                              <p:par>
                                <p:cTn id="27" presetID="53" presetClass="entr" presetSubtype="0" fill="hold" nodeType="withEffect">
                                  <p:stCondLst>
                                    <p:cond delay="0"/>
                                  </p:stCondLst>
                                  <p:childTnLst>
                                    <p:set>
                                      <p:cBhvr>
                                        <p:cTn id="28" dur="1" fill="hold">
                                          <p:stCondLst>
                                            <p:cond delay="0"/>
                                          </p:stCondLst>
                                        </p:cTn>
                                        <p:tgtEl>
                                          <p:spTgt spid="279561"/>
                                        </p:tgtEl>
                                        <p:attrNameLst>
                                          <p:attrName>style.visibility</p:attrName>
                                        </p:attrNameLst>
                                      </p:cBhvr>
                                      <p:to>
                                        <p:strVal val="visible"/>
                                      </p:to>
                                    </p:set>
                                    <p:anim calcmode="lin" valueType="num">
                                      <p:cBhvr>
                                        <p:cTn id="29" dur="500" fill="hold"/>
                                        <p:tgtEl>
                                          <p:spTgt spid="279561"/>
                                        </p:tgtEl>
                                        <p:attrNameLst>
                                          <p:attrName>ppt_w</p:attrName>
                                        </p:attrNameLst>
                                      </p:cBhvr>
                                      <p:tavLst>
                                        <p:tav tm="0">
                                          <p:val>
                                            <p:fltVal val="0"/>
                                          </p:val>
                                        </p:tav>
                                        <p:tav tm="100000">
                                          <p:val>
                                            <p:strVal val="#ppt_w"/>
                                          </p:val>
                                        </p:tav>
                                      </p:tavLst>
                                    </p:anim>
                                    <p:anim calcmode="lin" valueType="num">
                                      <p:cBhvr>
                                        <p:cTn id="30" dur="500" fill="hold"/>
                                        <p:tgtEl>
                                          <p:spTgt spid="279561"/>
                                        </p:tgtEl>
                                        <p:attrNameLst>
                                          <p:attrName>ppt_h</p:attrName>
                                        </p:attrNameLst>
                                      </p:cBhvr>
                                      <p:tavLst>
                                        <p:tav tm="0">
                                          <p:val>
                                            <p:fltVal val="0"/>
                                          </p:val>
                                        </p:tav>
                                        <p:tav tm="100000">
                                          <p:val>
                                            <p:strVal val="#ppt_h"/>
                                          </p:val>
                                        </p:tav>
                                      </p:tavLst>
                                    </p:anim>
                                    <p:animEffect transition="in" filter="fade">
                                      <p:cBhvr>
                                        <p:cTn id="31" dur="500"/>
                                        <p:tgtEl>
                                          <p:spTgt spid="279561"/>
                                        </p:tgtEl>
                                      </p:cBhvr>
                                    </p:animEffect>
                                  </p:childTnLst>
                                </p:cTn>
                              </p:par>
                              <p:par>
                                <p:cTn id="32" presetID="53" presetClass="exit" presetSubtype="0" fill="hold" nodeType="withEffect">
                                  <p:stCondLst>
                                    <p:cond delay="0"/>
                                  </p:stCondLst>
                                  <p:childTnLst>
                                    <p:anim calcmode="lin" valueType="num">
                                      <p:cBhvr>
                                        <p:cTn id="33" dur="500"/>
                                        <p:tgtEl>
                                          <p:spTgt spid="279561"/>
                                        </p:tgtEl>
                                        <p:attrNameLst>
                                          <p:attrName>ppt_w</p:attrName>
                                        </p:attrNameLst>
                                      </p:cBhvr>
                                      <p:tavLst>
                                        <p:tav tm="0">
                                          <p:val>
                                            <p:strVal val="ppt_w"/>
                                          </p:val>
                                        </p:tav>
                                        <p:tav tm="100000">
                                          <p:val>
                                            <p:fltVal val="0"/>
                                          </p:val>
                                        </p:tav>
                                      </p:tavLst>
                                    </p:anim>
                                    <p:anim calcmode="lin" valueType="num">
                                      <p:cBhvr>
                                        <p:cTn id="34" dur="500"/>
                                        <p:tgtEl>
                                          <p:spTgt spid="279561"/>
                                        </p:tgtEl>
                                        <p:attrNameLst>
                                          <p:attrName>ppt_h</p:attrName>
                                        </p:attrNameLst>
                                      </p:cBhvr>
                                      <p:tavLst>
                                        <p:tav tm="0">
                                          <p:val>
                                            <p:strVal val="ppt_h"/>
                                          </p:val>
                                        </p:tav>
                                        <p:tav tm="100000">
                                          <p:val>
                                            <p:fltVal val="0"/>
                                          </p:val>
                                        </p:tav>
                                      </p:tavLst>
                                    </p:anim>
                                    <p:animEffect transition="out" filter="fade">
                                      <p:cBhvr>
                                        <p:cTn id="35" dur="500"/>
                                        <p:tgtEl>
                                          <p:spTgt spid="279561"/>
                                        </p:tgtEl>
                                      </p:cBhvr>
                                    </p:animEffect>
                                    <p:set>
                                      <p:cBhvr>
                                        <p:cTn id="36" dur="1" fill="hold">
                                          <p:stCondLst>
                                            <p:cond delay="499"/>
                                          </p:stCondLst>
                                        </p:cTn>
                                        <p:tgtEl>
                                          <p:spTgt spid="279561"/>
                                        </p:tgtEl>
                                        <p:attrNameLst>
                                          <p:attrName>style.visibility</p:attrName>
                                        </p:attrNameLst>
                                      </p:cBhvr>
                                      <p:to>
                                        <p:strVal val="hidden"/>
                                      </p:to>
                                    </p:set>
                                  </p:childTnLst>
                                </p:cTn>
                              </p:par>
                              <p:par>
                                <p:cTn id="37" presetID="53" presetClass="entr" presetSubtype="0" fill="hold" grpId="0" nodeType="withEffect">
                                  <p:stCondLst>
                                    <p:cond delay="0"/>
                                  </p:stCondLst>
                                  <p:childTnLst>
                                    <p:set>
                                      <p:cBhvr>
                                        <p:cTn id="38" dur="1" fill="hold">
                                          <p:stCondLst>
                                            <p:cond delay="0"/>
                                          </p:stCondLst>
                                        </p:cTn>
                                        <p:tgtEl>
                                          <p:spTgt spid="279560"/>
                                        </p:tgtEl>
                                        <p:attrNameLst>
                                          <p:attrName>style.visibility</p:attrName>
                                        </p:attrNameLst>
                                      </p:cBhvr>
                                      <p:to>
                                        <p:strVal val="visible"/>
                                      </p:to>
                                    </p:set>
                                    <p:anim calcmode="lin" valueType="num">
                                      <p:cBhvr>
                                        <p:cTn id="39" dur="500" fill="hold"/>
                                        <p:tgtEl>
                                          <p:spTgt spid="279560"/>
                                        </p:tgtEl>
                                        <p:attrNameLst>
                                          <p:attrName>ppt_w</p:attrName>
                                        </p:attrNameLst>
                                      </p:cBhvr>
                                      <p:tavLst>
                                        <p:tav tm="0">
                                          <p:val>
                                            <p:fltVal val="0"/>
                                          </p:val>
                                        </p:tav>
                                        <p:tav tm="100000">
                                          <p:val>
                                            <p:strVal val="#ppt_w"/>
                                          </p:val>
                                        </p:tav>
                                      </p:tavLst>
                                    </p:anim>
                                    <p:anim calcmode="lin" valueType="num">
                                      <p:cBhvr>
                                        <p:cTn id="40" dur="500" fill="hold"/>
                                        <p:tgtEl>
                                          <p:spTgt spid="279560"/>
                                        </p:tgtEl>
                                        <p:attrNameLst>
                                          <p:attrName>ppt_h</p:attrName>
                                        </p:attrNameLst>
                                      </p:cBhvr>
                                      <p:tavLst>
                                        <p:tav tm="0">
                                          <p:val>
                                            <p:fltVal val="0"/>
                                          </p:val>
                                        </p:tav>
                                        <p:tav tm="100000">
                                          <p:val>
                                            <p:strVal val="#ppt_h"/>
                                          </p:val>
                                        </p:tav>
                                      </p:tavLst>
                                    </p:anim>
                                    <p:animEffect transition="in" filter="fade">
                                      <p:cBhvr>
                                        <p:cTn id="41" dur="500"/>
                                        <p:tgtEl>
                                          <p:spTgt spid="279560"/>
                                        </p:tgtEl>
                                      </p:cBhvr>
                                    </p:animEffect>
                                  </p:childTnLst>
                                </p:cTn>
                              </p:par>
                              <p:par>
                                <p:cTn id="42" presetID="53" presetClass="entr" presetSubtype="0" fill="hold" nodeType="withEffect">
                                  <p:stCondLst>
                                    <p:cond delay="0"/>
                                  </p:stCondLst>
                                  <p:childTnLst>
                                    <p:set>
                                      <p:cBhvr>
                                        <p:cTn id="43" dur="1" fill="hold">
                                          <p:stCondLst>
                                            <p:cond delay="0"/>
                                          </p:stCondLst>
                                        </p:cTn>
                                        <p:tgtEl>
                                          <p:spTgt spid="279563"/>
                                        </p:tgtEl>
                                        <p:attrNameLst>
                                          <p:attrName>style.visibility</p:attrName>
                                        </p:attrNameLst>
                                      </p:cBhvr>
                                      <p:to>
                                        <p:strVal val="visible"/>
                                      </p:to>
                                    </p:set>
                                    <p:anim calcmode="lin" valueType="num">
                                      <p:cBhvr>
                                        <p:cTn id="44" dur="500" fill="hold"/>
                                        <p:tgtEl>
                                          <p:spTgt spid="279563"/>
                                        </p:tgtEl>
                                        <p:attrNameLst>
                                          <p:attrName>ppt_w</p:attrName>
                                        </p:attrNameLst>
                                      </p:cBhvr>
                                      <p:tavLst>
                                        <p:tav tm="0">
                                          <p:val>
                                            <p:fltVal val="0"/>
                                          </p:val>
                                        </p:tav>
                                        <p:tav tm="100000">
                                          <p:val>
                                            <p:strVal val="#ppt_w"/>
                                          </p:val>
                                        </p:tav>
                                      </p:tavLst>
                                    </p:anim>
                                    <p:anim calcmode="lin" valueType="num">
                                      <p:cBhvr>
                                        <p:cTn id="45" dur="500" fill="hold"/>
                                        <p:tgtEl>
                                          <p:spTgt spid="279563"/>
                                        </p:tgtEl>
                                        <p:attrNameLst>
                                          <p:attrName>ppt_h</p:attrName>
                                        </p:attrNameLst>
                                      </p:cBhvr>
                                      <p:tavLst>
                                        <p:tav tm="0">
                                          <p:val>
                                            <p:fltVal val="0"/>
                                          </p:val>
                                        </p:tav>
                                        <p:tav tm="100000">
                                          <p:val>
                                            <p:strVal val="#ppt_h"/>
                                          </p:val>
                                        </p:tav>
                                      </p:tavLst>
                                    </p:anim>
                                    <p:animEffect transition="in" filter="fade">
                                      <p:cBhvr>
                                        <p:cTn id="46" dur="500"/>
                                        <p:tgtEl>
                                          <p:spTgt spid="279563"/>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53" presetClass="exit" presetSubtype="0" fill="hold" grpId="1" nodeType="clickEffect">
                                  <p:stCondLst>
                                    <p:cond delay="0"/>
                                  </p:stCondLst>
                                  <p:childTnLst>
                                    <p:anim calcmode="lin" valueType="num">
                                      <p:cBhvr>
                                        <p:cTn id="50" dur="500"/>
                                        <p:tgtEl>
                                          <p:spTgt spid="279560"/>
                                        </p:tgtEl>
                                        <p:attrNameLst>
                                          <p:attrName>ppt_w</p:attrName>
                                        </p:attrNameLst>
                                      </p:cBhvr>
                                      <p:tavLst>
                                        <p:tav tm="0">
                                          <p:val>
                                            <p:strVal val="ppt_w"/>
                                          </p:val>
                                        </p:tav>
                                        <p:tav tm="100000">
                                          <p:val>
                                            <p:fltVal val="0"/>
                                          </p:val>
                                        </p:tav>
                                      </p:tavLst>
                                    </p:anim>
                                    <p:anim calcmode="lin" valueType="num">
                                      <p:cBhvr>
                                        <p:cTn id="51" dur="500"/>
                                        <p:tgtEl>
                                          <p:spTgt spid="279560"/>
                                        </p:tgtEl>
                                        <p:attrNameLst>
                                          <p:attrName>ppt_h</p:attrName>
                                        </p:attrNameLst>
                                      </p:cBhvr>
                                      <p:tavLst>
                                        <p:tav tm="0">
                                          <p:val>
                                            <p:strVal val="ppt_h"/>
                                          </p:val>
                                        </p:tav>
                                        <p:tav tm="100000">
                                          <p:val>
                                            <p:fltVal val="0"/>
                                          </p:val>
                                        </p:tav>
                                      </p:tavLst>
                                    </p:anim>
                                    <p:animEffect transition="out" filter="fade">
                                      <p:cBhvr>
                                        <p:cTn id="52" dur="500"/>
                                        <p:tgtEl>
                                          <p:spTgt spid="279560"/>
                                        </p:tgtEl>
                                      </p:cBhvr>
                                    </p:animEffect>
                                    <p:set>
                                      <p:cBhvr>
                                        <p:cTn id="53" dur="1" fill="hold">
                                          <p:stCondLst>
                                            <p:cond delay="499"/>
                                          </p:stCondLst>
                                        </p:cTn>
                                        <p:tgtEl>
                                          <p:spTgt spid="279560"/>
                                        </p:tgtEl>
                                        <p:attrNameLst>
                                          <p:attrName>style.visibility</p:attrName>
                                        </p:attrNameLst>
                                      </p:cBhvr>
                                      <p:to>
                                        <p:strVal val="hidden"/>
                                      </p:to>
                                    </p:set>
                                  </p:childTnLst>
                                </p:cTn>
                              </p:par>
                              <p:par>
                                <p:cTn id="54" presetID="53" presetClass="exit" presetSubtype="0" fill="hold" nodeType="withEffect">
                                  <p:stCondLst>
                                    <p:cond delay="0"/>
                                  </p:stCondLst>
                                  <p:childTnLst>
                                    <p:anim calcmode="lin" valueType="num">
                                      <p:cBhvr>
                                        <p:cTn id="55" dur="500"/>
                                        <p:tgtEl>
                                          <p:spTgt spid="279563"/>
                                        </p:tgtEl>
                                        <p:attrNameLst>
                                          <p:attrName>ppt_w</p:attrName>
                                        </p:attrNameLst>
                                      </p:cBhvr>
                                      <p:tavLst>
                                        <p:tav tm="0">
                                          <p:val>
                                            <p:strVal val="ppt_w"/>
                                          </p:val>
                                        </p:tav>
                                        <p:tav tm="100000">
                                          <p:val>
                                            <p:fltVal val="0"/>
                                          </p:val>
                                        </p:tav>
                                      </p:tavLst>
                                    </p:anim>
                                    <p:anim calcmode="lin" valueType="num">
                                      <p:cBhvr>
                                        <p:cTn id="56" dur="500"/>
                                        <p:tgtEl>
                                          <p:spTgt spid="279563"/>
                                        </p:tgtEl>
                                        <p:attrNameLst>
                                          <p:attrName>ppt_h</p:attrName>
                                        </p:attrNameLst>
                                      </p:cBhvr>
                                      <p:tavLst>
                                        <p:tav tm="0">
                                          <p:val>
                                            <p:strVal val="ppt_h"/>
                                          </p:val>
                                        </p:tav>
                                        <p:tav tm="100000">
                                          <p:val>
                                            <p:fltVal val="0"/>
                                          </p:val>
                                        </p:tav>
                                      </p:tavLst>
                                    </p:anim>
                                    <p:animEffect transition="out" filter="fade">
                                      <p:cBhvr>
                                        <p:cTn id="57" dur="500"/>
                                        <p:tgtEl>
                                          <p:spTgt spid="279563"/>
                                        </p:tgtEl>
                                      </p:cBhvr>
                                    </p:animEffect>
                                    <p:set>
                                      <p:cBhvr>
                                        <p:cTn id="58" dur="1" fill="hold">
                                          <p:stCondLst>
                                            <p:cond delay="499"/>
                                          </p:stCondLst>
                                        </p:cTn>
                                        <p:tgtEl>
                                          <p:spTgt spid="2795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9558" grpId="0" animBg="1"/>
      <p:bldP spid="279558" grpId="1" animBg="1"/>
      <p:bldP spid="279560" grpId="0" animBg="1"/>
      <p:bldP spid="279560"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Text Box 27"/>
          <p:cNvSpPr txBox="1">
            <a:spLocks noChangeArrowheads="1"/>
          </p:cNvSpPr>
          <p:nvPr/>
        </p:nvSpPr>
        <p:spPr bwMode="auto">
          <a:xfrm>
            <a:off x="0" y="22860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90000"/>
              </a:lnSpc>
              <a:spcBef>
                <a:spcPct val="50000"/>
              </a:spcBef>
            </a:pPr>
            <a:r>
              <a:rPr lang="en-US" sz="3600"/>
              <a:t>1968 Democratic National Convention</a:t>
            </a:r>
          </a:p>
        </p:txBody>
      </p:sp>
      <p:pic>
        <p:nvPicPr>
          <p:cNvPr id="11267" name="Picture 28" descr="1968-hippie-d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8839200" cy="558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4" name="Picture 32" descr="1968 Democratic Convention Pho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5388" y="0"/>
            <a:ext cx="5408612"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5" name="Picture 33" descr="1968 Democratic Convention Pho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3736975"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26" name="Picture 34" descr="1968-hippie-dnc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609600"/>
            <a:ext cx="8686800" cy="58102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15437" name="Picture 45" descr="1968_Electoral_Map"/>
          <p:cNvPicPr>
            <a:picLocks noChangeAspect="1" noChangeArrowheads="1"/>
          </p:cNvPicPr>
          <p:nvPr/>
        </p:nvPicPr>
        <p:blipFill>
          <a:blip r:embed="rId7">
            <a:lum bright="6000"/>
            <a:extLst>
              <a:ext uri="{28A0092B-C50C-407E-A947-70E740481C1C}">
                <a14:useLocalDpi xmlns:a14="http://schemas.microsoft.com/office/drawing/2010/main" val="0"/>
              </a:ext>
            </a:extLst>
          </a:blip>
          <a:srcRect l="5544"/>
          <a:stretch>
            <a:fillRect/>
          </a:stretch>
        </p:blipFill>
        <p:spPr bwMode="auto">
          <a:xfrm>
            <a:off x="3175" y="76200"/>
            <a:ext cx="9140825" cy="540861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15438" name="AutoShape 46"/>
          <p:cNvSpPr>
            <a:spLocks noChangeArrowheads="1"/>
          </p:cNvSpPr>
          <p:nvPr/>
        </p:nvSpPr>
        <p:spPr bwMode="auto">
          <a:xfrm>
            <a:off x="152400" y="5334000"/>
            <a:ext cx="7848600" cy="1447800"/>
          </a:xfrm>
          <a:prstGeom prst="wedgeRectCallout">
            <a:avLst>
              <a:gd name="adj1" fmla="val 48968"/>
              <a:gd name="adj2" fmla="val -110306"/>
            </a:avLst>
          </a:prstGeom>
          <a:solidFill>
            <a:srgbClr val="CCFFCC"/>
          </a:solidFill>
          <a:ln w="38100">
            <a:solidFill>
              <a:schemeClr val="tx1"/>
            </a:solidFill>
            <a:miter lim="800000"/>
            <a:headEnd/>
            <a:tailEnd/>
          </a:ln>
        </p:spPr>
        <p:txBody>
          <a:bodyPr/>
          <a:lstStyle/>
          <a:p>
            <a:pPr algn="ctr">
              <a:lnSpc>
                <a:spcPct val="80000"/>
              </a:lnSpc>
            </a:pPr>
            <a:r>
              <a:rPr lang="en-US" sz="3200" dirty="0"/>
              <a:t>Republicans benefited from the Vietnam disaster &amp; a shattered Democratic party;    Nixon won the election as a reconciler</a:t>
            </a:r>
          </a:p>
        </p:txBody>
      </p:sp>
      <p:pic>
        <p:nvPicPr>
          <p:cNvPr id="315439" name="Picture 47"/>
          <p:cNvPicPr>
            <a:picLocks noChangeAspect="1" noChangeArrowheads="1"/>
          </p:cNvPicPr>
          <p:nvPr/>
        </p:nvPicPr>
        <p:blipFill>
          <a:blip r:embed="rId8">
            <a:extLst>
              <a:ext uri="{28A0092B-C50C-407E-A947-70E740481C1C}">
                <a14:useLocalDpi xmlns:a14="http://schemas.microsoft.com/office/drawing/2010/main" val="0"/>
              </a:ext>
            </a:extLst>
          </a:blip>
          <a:srcRect l="1595" t="19753" r="40599" b="26003"/>
          <a:stretch>
            <a:fillRect/>
          </a:stretch>
        </p:blipFill>
        <p:spPr bwMode="auto">
          <a:xfrm>
            <a:off x="152400" y="34925"/>
            <a:ext cx="7313613" cy="51466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33397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315425"/>
                                        </p:tgtEl>
                                        <p:attrNameLst>
                                          <p:attrName>style.visibility</p:attrName>
                                        </p:attrNameLst>
                                      </p:cBhvr>
                                      <p:to>
                                        <p:strVal val="visible"/>
                                      </p:to>
                                    </p:set>
                                    <p:anim calcmode="lin" valueType="num">
                                      <p:cBhvr>
                                        <p:cTn id="7" dur="500" fill="hold"/>
                                        <p:tgtEl>
                                          <p:spTgt spid="315425"/>
                                        </p:tgtEl>
                                        <p:attrNameLst>
                                          <p:attrName>ppt_w</p:attrName>
                                        </p:attrNameLst>
                                      </p:cBhvr>
                                      <p:tavLst>
                                        <p:tav tm="0">
                                          <p:val>
                                            <p:fltVal val="0"/>
                                          </p:val>
                                        </p:tav>
                                        <p:tav tm="100000">
                                          <p:val>
                                            <p:strVal val="#ppt_w"/>
                                          </p:val>
                                        </p:tav>
                                      </p:tavLst>
                                    </p:anim>
                                    <p:anim calcmode="lin" valueType="num">
                                      <p:cBhvr>
                                        <p:cTn id="8" dur="500" fill="hold"/>
                                        <p:tgtEl>
                                          <p:spTgt spid="315425"/>
                                        </p:tgtEl>
                                        <p:attrNameLst>
                                          <p:attrName>ppt_h</p:attrName>
                                        </p:attrNameLst>
                                      </p:cBhvr>
                                      <p:tavLst>
                                        <p:tav tm="0">
                                          <p:val>
                                            <p:fltVal val="0"/>
                                          </p:val>
                                        </p:tav>
                                        <p:tav tm="100000">
                                          <p:val>
                                            <p:strVal val="#ppt_h"/>
                                          </p:val>
                                        </p:tav>
                                      </p:tavLst>
                                    </p:anim>
                                    <p:animEffect transition="in" filter="fade">
                                      <p:cBhvr>
                                        <p:cTn id="9" dur="500"/>
                                        <p:tgtEl>
                                          <p:spTgt spid="31542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315424"/>
                                        </p:tgtEl>
                                        <p:attrNameLst>
                                          <p:attrName>style.visibility</p:attrName>
                                        </p:attrNameLst>
                                      </p:cBhvr>
                                      <p:to>
                                        <p:strVal val="visible"/>
                                      </p:to>
                                    </p:set>
                                    <p:anim calcmode="lin" valueType="num">
                                      <p:cBhvr>
                                        <p:cTn id="14" dur="500" fill="hold"/>
                                        <p:tgtEl>
                                          <p:spTgt spid="315424"/>
                                        </p:tgtEl>
                                        <p:attrNameLst>
                                          <p:attrName>ppt_w</p:attrName>
                                        </p:attrNameLst>
                                      </p:cBhvr>
                                      <p:tavLst>
                                        <p:tav tm="0">
                                          <p:val>
                                            <p:fltVal val="0"/>
                                          </p:val>
                                        </p:tav>
                                        <p:tav tm="100000">
                                          <p:val>
                                            <p:strVal val="#ppt_w"/>
                                          </p:val>
                                        </p:tav>
                                      </p:tavLst>
                                    </p:anim>
                                    <p:anim calcmode="lin" valueType="num">
                                      <p:cBhvr>
                                        <p:cTn id="15" dur="500" fill="hold"/>
                                        <p:tgtEl>
                                          <p:spTgt spid="315424"/>
                                        </p:tgtEl>
                                        <p:attrNameLst>
                                          <p:attrName>ppt_h</p:attrName>
                                        </p:attrNameLst>
                                      </p:cBhvr>
                                      <p:tavLst>
                                        <p:tav tm="0">
                                          <p:val>
                                            <p:fltVal val="0"/>
                                          </p:val>
                                        </p:tav>
                                        <p:tav tm="100000">
                                          <p:val>
                                            <p:strVal val="#ppt_h"/>
                                          </p:val>
                                        </p:tav>
                                      </p:tavLst>
                                    </p:anim>
                                    <p:animEffect transition="in" filter="fade">
                                      <p:cBhvr>
                                        <p:cTn id="16" dur="500"/>
                                        <p:tgtEl>
                                          <p:spTgt spid="31542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nodeType="clickEffect">
                                  <p:stCondLst>
                                    <p:cond delay="0"/>
                                  </p:stCondLst>
                                  <p:childTnLst>
                                    <p:set>
                                      <p:cBhvr>
                                        <p:cTn id="20" dur="1" fill="hold">
                                          <p:stCondLst>
                                            <p:cond delay="0"/>
                                          </p:stCondLst>
                                        </p:cTn>
                                        <p:tgtEl>
                                          <p:spTgt spid="315426"/>
                                        </p:tgtEl>
                                        <p:attrNameLst>
                                          <p:attrName>style.visibility</p:attrName>
                                        </p:attrNameLst>
                                      </p:cBhvr>
                                      <p:to>
                                        <p:strVal val="visible"/>
                                      </p:to>
                                    </p:set>
                                    <p:anim calcmode="lin" valueType="num">
                                      <p:cBhvr>
                                        <p:cTn id="21" dur="500" fill="hold"/>
                                        <p:tgtEl>
                                          <p:spTgt spid="315426"/>
                                        </p:tgtEl>
                                        <p:attrNameLst>
                                          <p:attrName>ppt_w</p:attrName>
                                        </p:attrNameLst>
                                      </p:cBhvr>
                                      <p:tavLst>
                                        <p:tav tm="0">
                                          <p:val>
                                            <p:fltVal val="0"/>
                                          </p:val>
                                        </p:tav>
                                        <p:tav tm="100000">
                                          <p:val>
                                            <p:strVal val="#ppt_w"/>
                                          </p:val>
                                        </p:tav>
                                      </p:tavLst>
                                    </p:anim>
                                    <p:anim calcmode="lin" valueType="num">
                                      <p:cBhvr>
                                        <p:cTn id="22" dur="500" fill="hold"/>
                                        <p:tgtEl>
                                          <p:spTgt spid="315426"/>
                                        </p:tgtEl>
                                        <p:attrNameLst>
                                          <p:attrName>ppt_h</p:attrName>
                                        </p:attrNameLst>
                                      </p:cBhvr>
                                      <p:tavLst>
                                        <p:tav tm="0">
                                          <p:val>
                                            <p:fltVal val="0"/>
                                          </p:val>
                                        </p:tav>
                                        <p:tav tm="100000">
                                          <p:val>
                                            <p:strVal val="#ppt_h"/>
                                          </p:val>
                                        </p:tav>
                                      </p:tavLst>
                                    </p:anim>
                                    <p:animEffect transition="in" filter="fade">
                                      <p:cBhvr>
                                        <p:cTn id="23" dur="500"/>
                                        <p:tgtEl>
                                          <p:spTgt spid="31542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nodeType="clickEffect">
                                  <p:stCondLst>
                                    <p:cond delay="0"/>
                                  </p:stCondLst>
                                  <p:childTnLst>
                                    <p:set>
                                      <p:cBhvr>
                                        <p:cTn id="27" dur="1" fill="hold">
                                          <p:stCondLst>
                                            <p:cond delay="0"/>
                                          </p:stCondLst>
                                        </p:cTn>
                                        <p:tgtEl>
                                          <p:spTgt spid="315437"/>
                                        </p:tgtEl>
                                        <p:attrNameLst>
                                          <p:attrName>style.visibility</p:attrName>
                                        </p:attrNameLst>
                                      </p:cBhvr>
                                      <p:to>
                                        <p:strVal val="visible"/>
                                      </p:to>
                                    </p:set>
                                    <p:anim calcmode="lin" valueType="num">
                                      <p:cBhvr>
                                        <p:cTn id="28" dur="500" fill="hold"/>
                                        <p:tgtEl>
                                          <p:spTgt spid="315437"/>
                                        </p:tgtEl>
                                        <p:attrNameLst>
                                          <p:attrName>ppt_w</p:attrName>
                                        </p:attrNameLst>
                                      </p:cBhvr>
                                      <p:tavLst>
                                        <p:tav tm="0">
                                          <p:val>
                                            <p:fltVal val="0"/>
                                          </p:val>
                                        </p:tav>
                                        <p:tav tm="100000">
                                          <p:val>
                                            <p:strVal val="#ppt_w"/>
                                          </p:val>
                                        </p:tav>
                                      </p:tavLst>
                                    </p:anim>
                                    <p:anim calcmode="lin" valueType="num">
                                      <p:cBhvr>
                                        <p:cTn id="29" dur="500" fill="hold"/>
                                        <p:tgtEl>
                                          <p:spTgt spid="315437"/>
                                        </p:tgtEl>
                                        <p:attrNameLst>
                                          <p:attrName>ppt_h</p:attrName>
                                        </p:attrNameLst>
                                      </p:cBhvr>
                                      <p:tavLst>
                                        <p:tav tm="0">
                                          <p:val>
                                            <p:fltVal val="0"/>
                                          </p:val>
                                        </p:tav>
                                        <p:tav tm="100000">
                                          <p:val>
                                            <p:strVal val="#ppt_h"/>
                                          </p:val>
                                        </p:tav>
                                      </p:tavLst>
                                    </p:anim>
                                    <p:animEffect transition="in" filter="fade">
                                      <p:cBhvr>
                                        <p:cTn id="30" dur="500"/>
                                        <p:tgtEl>
                                          <p:spTgt spid="315437"/>
                                        </p:tgtEl>
                                      </p:cBhvr>
                                    </p:animEffect>
                                  </p:childTnLst>
                                </p:cTn>
                              </p:par>
                            </p:childTnLst>
                          </p:cTn>
                        </p:par>
                        <p:par>
                          <p:cTn id="31" fill="hold" nodeType="afterGroup">
                            <p:stCondLst>
                              <p:cond delay="500"/>
                            </p:stCondLst>
                            <p:childTnLst>
                              <p:par>
                                <p:cTn id="32" presetID="53" presetClass="entr" presetSubtype="0" fill="hold" nodeType="afterEffect">
                                  <p:stCondLst>
                                    <p:cond delay="0"/>
                                  </p:stCondLst>
                                  <p:childTnLst>
                                    <p:set>
                                      <p:cBhvr>
                                        <p:cTn id="33" dur="1" fill="hold">
                                          <p:stCondLst>
                                            <p:cond delay="0"/>
                                          </p:stCondLst>
                                        </p:cTn>
                                        <p:tgtEl>
                                          <p:spTgt spid="315438"/>
                                        </p:tgtEl>
                                        <p:attrNameLst>
                                          <p:attrName>style.visibility</p:attrName>
                                        </p:attrNameLst>
                                      </p:cBhvr>
                                      <p:to>
                                        <p:strVal val="visible"/>
                                      </p:to>
                                    </p:set>
                                    <p:anim calcmode="lin" valueType="num">
                                      <p:cBhvr>
                                        <p:cTn id="34" dur="500" fill="hold"/>
                                        <p:tgtEl>
                                          <p:spTgt spid="315438"/>
                                        </p:tgtEl>
                                        <p:attrNameLst>
                                          <p:attrName>ppt_w</p:attrName>
                                        </p:attrNameLst>
                                      </p:cBhvr>
                                      <p:tavLst>
                                        <p:tav tm="0">
                                          <p:val>
                                            <p:fltVal val="0"/>
                                          </p:val>
                                        </p:tav>
                                        <p:tav tm="100000">
                                          <p:val>
                                            <p:strVal val="#ppt_w"/>
                                          </p:val>
                                        </p:tav>
                                      </p:tavLst>
                                    </p:anim>
                                    <p:anim calcmode="lin" valueType="num">
                                      <p:cBhvr>
                                        <p:cTn id="35" dur="500" fill="hold"/>
                                        <p:tgtEl>
                                          <p:spTgt spid="315438"/>
                                        </p:tgtEl>
                                        <p:attrNameLst>
                                          <p:attrName>ppt_h</p:attrName>
                                        </p:attrNameLst>
                                      </p:cBhvr>
                                      <p:tavLst>
                                        <p:tav tm="0">
                                          <p:val>
                                            <p:fltVal val="0"/>
                                          </p:val>
                                        </p:tav>
                                        <p:tav tm="100000">
                                          <p:val>
                                            <p:strVal val="#ppt_h"/>
                                          </p:val>
                                        </p:tav>
                                      </p:tavLst>
                                    </p:anim>
                                    <p:animEffect transition="in" filter="fade">
                                      <p:cBhvr>
                                        <p:cTn id="36" dur="500"/>
                                        <p:tgtEl>
                                          <p:spTgt spid="315438"/>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53" presetClass="entr" presetSubtype="0" fill="hold" nodeType="clickEffect">
                                  <p:stCondLst>
                                    <p:cond delay="0"/>
                                  </p:stCondLst>
                                  <p:childTnLst>
                                    <p:set>
                                      <p:cBhvr>
                                        <p:cTn id="40" dur="1" fill="hold">
                                          <p:stCondLst>
                                            <p:cond delay="0"/>
                                          </p:stCondLst>
                                        </p:cTn>
                                        <p:tgtEl>
                                          <p:spTgt spid="315439"/>
                                        </p:tgtEl>
                                        <p:attrNameLst>
                                          <p:attrName>style.visibility</p:attrName>
                                        </p:attrNameLst>
                                      </p:cBhvr>
                                      <p:to>
                                        <p:strVal val="visible"/>
                                      </p:to>
                                    </p:set>
                                    <p:anim calcmode="lin" valueType="num">
                                      <p:cBhvr>
                                        <p:cTn id="41" dur="500" fill="hold"/>
                                        <p:tgtEl>
                                          <p:spTgt spid="315439"/>
                                        </p:tgtEl>
                                        <p:attrNameLst>
                                          <p:attrName>ppt_w</p:attrName>
                                        </p:attrNameLst>
                                      </p:cBhvr>
                                      <p:tavLst>
                                        <p:tav tm="0">
                                          <p:val>
                                            <p:fltVal val="0"/>
                                          </p:val>
                                        </p:tav>
                                        <p:tav tm="100000">
                                          <p:val>
                                            <p:strVal val="#ppt_w"/>
                                          </p:val>
                                        </p:tav>
                                      </p:tavLst>
                                    </p:anim>
                                    <p:anim calcmode="lin" valueType="num">
                                      <p:cBhvr>
                                        <p:cTn id="42" dur="500" fill="hold"/>
                                        <p:tgtEl>
                                          <p:spTgt spid="315439"/>
                                        </p:tgtEl>
                                        <p:attrNameLst>
                                          <p:attrName>ppt_h</p:attrName>
                                        </p:attrNameLst>
                                      </p:cBhvr>
                                      <p:tavLst>
                                        <p:tav tm="0">
                                          <p:val>
                                            <p:fltVal val="0"/>
                                          </p:val>
                                        </p:tav>
                                        <p:tav tm="100000">
                                          <p:val>
                                            <p:strVal val="#ppt_h"/>
                                          </p:val>
                                        </p:tav>
                                      </p:tavLst>
                                    </p:anim>
                                    <p:animEffect transition="in" filter="fade">
                                      <p:cBhvr>
                                        <p:cTn id="43" dur="500"/>
                                        <p:tgtEl>
                                          <p:spTgt spid="315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pPr algn="ctr"/>
            <a:r>
              <a:rPr lang="en-US">
                <a:latin typeface="Century Gothic" charset="0"/>
              </a:rPr>
              <a:t>Nixon and World Politics</a:t>
            </a:r>
          </a:p>
        </p:txBody>
      </p:sp>
      <p:sp>
        <p:nvSpPr>
          <p:cNvPr id="3" name="Content Placeholder 2"/>
          <p:cNvSpPr>
            <a:spLocks noGrp="1"/>
          </p:cNvSpPr>
          <p:nvPr>
            <p:ph sz="half" idx="1"/>
          </p:nvPr>
        </p:nvSpPr>
        <p:spPr>
          <a:xfrm>
            <a:off x="0" y="1219200"/>
            <a:ext cx="4495800" cy="5638800"/>
          </a:xfrm>
        </p:spPr>
        <p:txBody>
          <a:bodyPr/>
          <a:lstStyle/>
          <a:p>
            <a:pPr>
              <a:lnSpc>
                <a:spcPct val="70000"/>
              </a:lnSpc>
            </a:pPr>
            <a:r>
              <a:rPr lang="en-US" sz="2000" dirty="0" err="1">
                <a:latin typeface="Century Gothic" charset="0"/>
              </a:rPr>
              <a:t>Vietnamization</a:t>
            </a:r>
            <a:endParaRPr lang="en-US" sz="2000" dirty="0">
              <a:latin typeface="Century Gothic" charset="0"/>
            </a:endParaRPr>
          </a:p>
          <a:p>
            <a:pPr lvl="1">
              <a:lnSpc>
                <a:spcPct val="70000"/>
              </a:lnSpc>
            </a:pPr>
            <a:r>
              <a:rPr lang="en-US" sz="2000" dirty="0">
                <a:latin typeface="Century Gothic" charset="0"/>
              </a:rPr>
              <a:t>When Nixon takes office, 500,000 troops in Vietnam</a:t>
            </a:r>
          </a:p>
          <a:p>
            <a:pPr lvl="1">
              <a:lnSpc>
                <a:spcPct val="70000"/>
              </a:lnSpc>
            </a:pPr>
            <a:r>
              <a:rPr lang="en-US" sz="1900" dirty="0">
                <a:latin typeface="Century Gothic" charset="0"/>
              </a:rPr>
              <a:t>Nixon Doctrine 1969</a:t>
            </a:r>
          </a:p>
          <a:p>
            <a:pPr lvl="2">
              <a:lnSpc>
                <a:spcPct val="70000"/>
              </a:lnSpc>
            </a:pPr>
            <a:r>
              <a:rPr lang="en-US" sz="1600" dirty="0">
                <a:latin typeface="Century Gothic" charset="0"/>
              </a:rPr>
              <a:t>US role </a:t>
            </a:r>
            <a:r>
              <a:rPr lang="ja-JP" altLang="en-US" sz="1600" dirty="0">
                <a:latin typeface="Century Gothic" charset="0"/>
              </a:rPr>
              <a:t>“</a:t>
            </a:r>
            <a:r>
              <a:rPr lang="en-US" sz="1600" dirty="0">
                <a:latin typeface="Century Gothic" charset="0"/>
              </a:rPr>
              <a:t>helpful partner</a:t>
            </a:r>
            <a:r>
              <a:rPr lang="ja-JP" altLang="en-US" sz="1600" dirty="0">
                <a:latin typeface="Century Gothic" charset="0"/>
              </a:rPr>
              <a:t>”</a:t>
            </a:r>
            <a:r>
              <a:rPr lang="en-US" sz="1600" dirty="0">
                <a:latin typeface="Century Gothic" charset="0"/>
              </a:rPr>
              <a:t> not military protector in 3</a:t>
            </a:r>
            <a:r>
              <a:rPr lang="en-US" sz="1600" baseline="30000" dirty="0">
                <a:latin typeface="Century Gothic" charset="0"/>
              </a:rPr>
              <a:t>rd</a:t>
            </a:r>
            <a:r>
              <a:rPr lang="en-US" sz="1600" dirty="0">
                <a:latin typeface="Century Gothic" charset="0"/>
              </a:rPr>
              <a:t> world</a:t>
            </a:r>
          </a:p>
          <a:p>
            <a:pPr lvl="4">
              <a:lnSpc>
                <a:spcPct val="70000"/>
              </a:lnSpc>
            </a:pPr>
            <a:r>
              <a:rPr lang="en-US" sz="1600" dirty="0">
                <a:latin typeface="Century Gothic" charset="0"/>
              </a:rPr>
              <a:t>Support with money, not troops</a:t>
            </a:r>
          </a:p>
          <a:p>
            <a:pPr lvl="4">
              <a:lnSpc>
                <a:spcPct val="70000"/>
              </a:lnSpc>
            </a:pPr>
            <a:r>
              <a:rPr lang="en-US" sz="1600" dirty="0">
                <a:latin typeface="Century Gothic" charset="0"/>
              </a:rPr>
              <a:t>Called Nixon Doctrine</a:t>
            </a:r>
          </a:p>
          <a:p>
            <a:pPr lvl="2">
              <a:lnSpc>
                <a:spcPct val="70000"/>
              </a:lnSpc>
            </a:pPr>
            <a:r>
              <a:rPr lang="en-US" sz="1600" dirty="0">
                <a:latin typeface="Century Gothic" charset="0"/>
              </a:rPr>
              <a:t>Gradual withdraw</a:t>
            </a:r>
          </a:p>
          <a:p>
            <a:pPr lvl="1">
              <a:lnSpc>
                <a:spcPct val="70000"/>
              </a:lnSpc>
            </a:pPr>
            <a:r>
              <a:rPr lang="en-US" sz="1900" dirty="0">
                <a:latin typeface="Century Gothic" charset="0"/>
              </a:rPr>
              <a:t>Vietnam a MESS</a:t>
            </a:r>
          </a:p>
          <a:p>
            <a:pPr lvl="2">
              <a:lnSpc>
                <a:spcPct val="70000"/>
              </a:lnSpc>
            </a:pPr>
            <a:r>
              <a:rPr lang="en-US" sz="1600" dirty="0">
                <a:latin typeface="Century Gothic" charset="0"/>
              </a:rPr>
              <a:t>Morale, drugs, murder</a:t>
            </a:r>
          </a:p>
          <a:p>
            <a:pPr lvl="2">
              <a:lnSpc>
                <a:spcPct val="70000"/>
              </a:lnSpc>
            </a:pPr>
            <a:r>
              <a:rPr lang="en-US" sz="1600" dirty="0">
                <a:latin typeface="Century Gothic" charset="0"/>
              </a:rPr>
              <a:t>My Lai massacre 1968</a:t>
            </a:r>
          </a:p>
          <a:p>
            <a:pPr lvl="1">
              <a:lnSpc>
                <a:spcPct val="70000"/>
              </a:lnSpc>
            </a:pPr>
            <a:r>
              <a:rPr lang="en-US" sz="1900" dirty="0" err="1">
                <a:latin typeface="Century Gothic" charset="0"/>
              </a:rPr>
              <a:t>Vietnamization</a:t>
            </a:r>
            <a:endParaRPr lang="en-US" sz="1900" dirty="0">
              <a:latin typeface="Century Gothic" charset="0"/>
            </a:endParaRPr>
          </a:p>
          <a:p>
            <a:pPr lvl="2">
              <a:lnSpc>
                <a:spcPct val="70000"/>
              </a:lnSpc>
            </a:pPr>
            <a:r>
              <a:rPr lang="en-US" sz="1600" dirty="0">
                <a:latin typeface="Century Gothic" charset="0"/>
              </a:rPr>
              <a:t>More S. Vietnamese troops</a:t>
            </a:r>
          </a:p>
          <a:p>
            <a:pPr lvl="2">
              <a:lnSpc>
                <a:spcPct val="70000"/>
              </a:lnSpc>
            </a:pPr>
            <a:r>
              <a:rPr lang="en-US" sz="1600" dirty="0">
                <a:latin typeface="Century Gothic" charset="0"/>
              </a:rPr>
              <a:t>1972 down to 30,000 US troops</a:t>
            </a:r>
          </a:p>
          <a:p>
            <a:pPr lvl="1">
              <a:lnSpc>
                <a:spcPct val="70000"/>
              </a:lnSpc>
            </a:pPr>
            <a:r>
              <a:rPr lang="en-US" sz="1900" dirty="0">
                <a:latin typeface="Century Gothic" charset="0"/>
              </a:rPr>
              <a:t>Kissinger sent to negotiate</a:t>
            </a:r>
          </a:p>
          <a:p>
            <a:pPr>
              <a:lnSpc>
                <a:spcPct val="70000"/>
              </a:lnSpc>
            </a:pPr>
            <a:r>
              <a:rPr lang="en-US" sz="2000" dirty="0">
                <a:latin typeface="Century Gothic" charset="0"/>
              </a:rPr>
              <a:t>Nixon</a:t>
            </a:r>
            <a:r>
              <a:rPr lang="ja-JP" altLang="en-US" sz="2000" dirty="0">
                <a:latin typeface="Century Gothic" charset="0"/>
              </a:rPr>
              <a:t>’</a:t>
            </a:r>
            <a:r>
              <a:rPr lang="en-US" sz="2000" dirty="0">
                <a:latin typeface="Century Gothic" charset="0"/>
              </a:rPr>
              <a:t>s War</a:t>
            </a:r>
          </a:p>
          <a:p>
            <a:pPr lvl="1">
              <a:lnSpc>
                <a:spcPct val="70000"/>
              </a:lnSpc>
            </a:pPr>
            <a:r>
              <a:rPr lang="en-US" sz="1900" dirty="0">
                <a:latin typeface="Century Gothic" charset="0"/>
              </a:rPr>
              <a:t>Secret B-52 bombings on Cambodia</a:t>
            </a:r>
          </a:p>
          <a:p>
            <a:pPr lvl="2">
              <a:lnSpc>
                <a:spcPct val="70000"/>
              </a:lnSpc>
            </a:pPr>
            <a:r>
              <a:rPr lang="en-US" sz="1600" dirty="0">
                <a:latin typeface="Century Gothic" charset="0"/>
              </a:rPr>
              <a:t>Widened Indochina War</a:t>
            </a:r>
          </a:p>
        </p:txBody>
      </p:sp>
      <p:sp>
        <p:nvSpPr>
          <p:cNvPr id="4" name="Content Placeholder 3"/>
          <p:cNvSpPr>
            <a:spLocks noGrp="1"/>
          </p:cNvSpPr>
          <p:nvPr>
            <p:ph sz="half" idx="2"/>
          </p:nvPr>
        </p:nvSpPr>
        <p:spPr>
          <a:xfrm>
            <a:off x="4648200" y="1219200"/>
            <a:ext cx="4495800" cy="5638800"/>
          </a:xfrm>
        </p:spPr>
        <p:txBody>
          <a:bodyPr/>
          <a:lstStyle/>
          <a:p>
            <a:pPr>
              <a:lnSpc>
                <a:spcPct val="70000"/>
              </a:lnSpc>
            </a:pPr>
            <a:r>
              <a:rPr lang="en-US" sz="2000" dirty="0">
                <a:latin typeface="Century Gothic" charset="0"/>
              </a:rPr>
              <a:t>America</a:t>
            </a:r>
            <a:r>
              <a:rPr lang="ja-JP" altLang="en-US" sz="2000" dirty="0">
                <a:latin typeface="Century Gothic" charset="0"/>
              </a:rPr>
              <a:t>’</a:t>
            </a:r>
            <a:r>
              <a:rPr lang="en-US" sz="2000" dirty="0">
                <a:latin typeface="Century Gothic" charset="0"/>
              </a:rPr>
              <a:t>s longest war ends</a:t>
            </a:r>
          </a:p>
          <a:p>
            <a:pPr lvl="1">
              <a:lnSpc>
                <a:spcPct val="70000"/>
              </a:lnSpc>
            </a:pPr>
            <a:r>
              <a:rPr lang="en-US" sz="1900" dirty="0">
                <a:latin typeface="Century Gothic" charset="0"/>
              </a:rPr>
              <a:t>1972 </a:t>
            </a:r>
            <a:r>
              <a:rPr lang="ja-JP" altLang="en-US" sz="1900" dirty="0">
                <a:latin typeface="Century Gothic" charset="0"/>
              </a:rPr>
              <a:t>“</a:t>
            </a:r>
            <a:r>
              <a:rPr lang="en-US" sz="1900" dirty="0">
                <a:latin typeface="Century Gothic" charset="0"/>
              </a:rPr>
              <a:t>peace at hand</a:t>
            </a:r>
            <a:r>
              <a:rPr lang="ja-JP" altLang="en-US" sz="1900" dirty="0">
                <a:latin typeface="Century Gothic" charset="0"/>
              </a:rPr>
              <a:t>”</a:t>
            </a:r>
            <a:endParaRPr lang="en-US" sz="1900" dirty="0">
              <a:latin typeface="Century Gothic" charset="0"/>
            </a:endParaRPr>
          </a:p>
          <a:p>
            <a:pPr lvl="2">
              <a:lnSpc>
                <a:spcPct val="70000"/>
              </a:lnSpc>
            </a:pPr>
            <a:r>
              <a:rPr lang="en-US" sz="1600" dirty="0">
                <a:latin typeface="Century Gothic" charset="0"/>
              </a:rPr>
              <a:t>Snag with demands</a:t>
            </a:r>
          </a:p>
          <a:p>
            <a:pPr lvl="2">
              <a:lnSpc>
                <a:spcPct val="70000"/>
              </a:lnSpc>
            </a:pPr>
            <a:r>
              <a:rPr lang="en-US" sz="1600" dirty="0">
                <a:latin typeface="Century Gothic" charset="0"/>
              </a:rPr>
              <a:t>Christmas bombing of Hanoi</a:t>
            </a:r>
          </a:p>
          <a:p>
            <a:pPr lvl="1">
              <a:lnSpc>
                <a:spcPct val="70000"/>
              </a:lnSpc>
            </a:pPr>
            <a:r>
              <a:rPr lang="en-US" sz="1900" dirty="0">
                <a:latin typeface="Century Gothic" charset="0"/>
              </a:rPr>
              <a:t>Paris Accords Jan 1973</a:t>
            </a:r>
          </a:p>
          <a:p>
            <a:pPr lvl="2">
              <a:lnSpc>
                <a:spcPct val="70000"/>
              </a:lnSpc>
            </a:pPr>
            <a:r>
              <a:rPr lang="en-US" sz="1600" dirty="0">
                <a:latin typeface="Century Gothic" charset="0"/>
              </a:rPr>
              <a:t>Ended hostilities</a:t>
            </a:r>
          </a:p>
          <a:p>
            <a:pPr lvl="2">
              <a:lnSpc>
                <a:spcPct val="70000"/>
              </a:lnSpc>
            </a:pPr>
            <a:r>
              <a:rPr lang="en-US" sz="1600" dirty="0">
                <a:latin typeface="Century Gothic" charset="0"/>
              </a:rPr>
              <a:t>Left situation unresolved</a:t>
            </a:r>
          </a:p>
          <a:p>
            <a:pPr lvl="1">
              <a:lnSpc>
                <a:spcPct val="70000"/>
              </a:lnSpc>
            </a:pPr>
            <a:r>
              <a:rPr lang="en-US" sz="1900" dirty="0">
                <a:latin typeface="Century Gothic" charset="0"/>
              </a:rPr>
              <a:t>Results</a:t>
            </a:r>
          </a:p>
          <a:p>
            <a:pPr lvl="2">
              <a:lnSpc>
                <a:spcPct val="70000"/>
              </a:lnSpc>
            </a:pPr>
            <a:r>
              <a:rPr lang="en-US" sz="1600" dirty="0">
                <a:latin typeface="Century Gothic" charset="0"/>
              </a:rPr>
              <a:t>58,000 dead</a:t>
            </a:r>
          </a:p>
          <a:p>
            <a:pPr lvl="2">
              <a:lnSpc>
                <a:spcPct val="70000"/>
              </a:lnSpc>
            </a:pPr>
            <a:r>
              <a:rPr lang="en-US" sz="1600" dirty="0">
                <a:latin typeface="Century Gothic" charset="0"/>
              </a:rPr>
              <a:t>300,000 wounded</a:t>
            </a:r>
          </a:p>
          <a:p>
            <a:pPr lvl="2">
              <a:lnSpc>
                <a:spcPct val="70000"/>
              </a:lnSpc>
            </a:pPr>
            <a:r>
              <a:rPr lang="en-US" sz="1600" dirty="0">
                <a:latin typeface="Century Gothic" charset="0"/>
              </a:rPr>
              <a:t>$150 billion</a:t>
            </a:r>
          </a:p>
          <a:p>
            <a:pPr lvl="2">
              <a:lnSpc>
                <a:spcPct val="70000"/>
              </a:lnSpc>
            </a:pPr>
            <a:r>
              <a:rPr lang="en-US" sz="1600" dirty="0">
                <a:latin typeface="Century Gothic" charset="0"/>
              </a:rPr>
              <a:t>Psychological effects</a:t>
            </a:r>
          </a:p>
          <a:p>
            <a:pPr lvl="1">
              <a:lnSpc>
                <a:spcPct val="70000"/>
              </a:lnSpc>
            </a:pPr>
            <a:r>
              <a:rPr lang="ja-JP" altLang="en-US" sz="1900" dirty="0">
                <a:latin typeface="Century Gothic" charset="0"/>
              </a:rPr>
              <a:t>“</a:t>
            </a:r>
            <a:r>
              <a:rPr lang="en-US" sz="1900" dirty="0">
                <a:latin typeface="Century Gothic" charset="0"/>
              </a:rPr>
              <a:t>Put Vietnam behind us</a:t>
            </a:r>
            <a:r>
              <a:rPr lang="ja-JP" altLang="en-US" sz="1900" dirty="0">
                <a:latin typeface="Century Gothic" charset="0"/>
              </a:rPr>
              <a:t>”</a:t>
            </a:r>
            <a:endParaRPr lang="en-US" sz="1900" dirty="0">
              <a:latin typeface="Century Gothic" charset="0"/>
            </a:endParaRPr>
          </a:p>
          <a:p>
            <a:pPr lvl="2">
              <a:lnSpc>
                <a:spcPct val="70000"/>
              </a:lnSpc>
            </a:pPr>
            <a:r>
              <a:rPr lang="en-US" sz="1600" dirty="0">
                <a:latin typeface="Century Gothic" charset="0"/>
              </a:rPr>
              <a:t>US could care less about Indochina</a:t>
            </a:r>
          </a:p>
          <a:p>
            <a:pPr>
              <a:lnSpc>
                <a:spcPct val="70000"/>
              </a:lnSpc>
            </a:pPr>
            <a:r>
              <a:rPr lang="en-US" sz="2000" dirty="0" smtClean="0">
                <a:latin typeface="Century Gothic" charset="0"/>
              </a:rPr>
              <a:t>Détente-’the easing of hostility’</a:t>
            </a:r>
            <a:endParaRPr lang="en-US" sz="2000" dirty="0">
              <a:latin typeface="Century Gothic" charset="0"/>
            </a:endParaRPr>
          </a:p>
          <a:p>
            <a:pPr lvl="1">
              <a:lnSpc>
                <a:spcPct val="70000"/>
              </a:lnSpc>
            </a:pPr>
            <a:r>
              <a:rPr lang="en-US" sz="1900" dirty="0">
                <a:latin typeface="Century Gothic" charset="0"/>
              </a:rPr>
              <a:t>1970 </a:t>
            </a:r>
            <a:r>
              <a:rPr lang="ja-JP" altLang="en-US" sz="1900" dirty="0">
                <a:latin typeface="Century Gothic" charset="0"/>
              </a:rPr>
              <a:t>“</a:t>
            </a:r>
            <a:r>
              <a:rPr lang="en-US" sz="1900" dirty="0">
                <a:latin typeface="Century Gothic" charset="0"/>
              </a:rPr>
              <a:t>three-dimensional</a:t>
            </a:r>
            <a:r>
              <a:rPr lang="ja-JP" altLang="en-US" sz="1900" dirty="0">
                <a:latin typeface="Century Gothic" charset="0"/>
              </a:rPr>
              <a:t>”</a:t>
            </a:r>
            <a:r>
              <a:rPr lang="en-US" sz="1900" dirty="0">
                <a:latin typeface="Century Gothic" charset="0"/>
              </a:rPr>
              <a:t> game</a:t>
            </a:r>
          </a:p>
          <a:p>
            <a:pPr lvl="2">
              <a:lnSpc>
                <a:spcPct val="70000"/>
              </a:lnSpc>
            </a:pPr>
            <a:r>
              <a:rPr lang="en-US" sz="1600" dirty="0">
                <a:latin typeface="Century Gothic" charset="0"/>
              </a:rPr>
              <a:t>1972- China</a:t>
            </a:r>
          </a:p>
          <a:p>
            <a:pPr lvl="3">
              <a:lnSpc>
                <a:spcPct val="70000"/>
              </a:lnSpc>
            </a:pPr>
            <a:r>
              <a:rPr lang="en-US" sz="1600" dirty="0">
                <a:latin typeface="Century Gothic" charset="0"/>
              </a:rPr>
              <a:t>Formal recognition </a:t>
            </a:r>
          </a:p>
          <a:p>
            <a:pPr lvl="2">
              <a:lnSpc>
                <a:spcPct val="70000"/>
              </a:lnSpc>
            </a:pPr>
            <a:r>
              <a:rPr lang="en-US" sz="1600" dirty="0">
                <a:latin typeface="Century Gothic" charset="0"/>
              </a:rPr>
              <a:t>1972- Moscow</a:t>
            </a:r>
          </a:p>
          <a:p>
            <a:pPr lvl="3">
              <a:lnSpc>
                <a:spcPct val="70000"/>
              </a:lnSpc>
            </a:pPr>
            <a:r>
              <a:rPr lang="en-US" sz="1400" dirty="0">
                <a:latin typeface="Century Gothic" charset="0"/>
              </a:rPr>
              <a:t>Strategic Arms Limitation Talks</a:t>
            </a:r>
          </a:p>
          <a:p>
            <a:pPr>
              <a:lnSpc>
                <a:spcPct val="70000"/>
              </a:lnSpc>
            </a:pPr>
            <a:endParaRPr lang="en-US" sz="2000" dirty="0">
              <a:latin typeface="Century Gothic" charset="0"/>
            </a:endParaRPr>
          </a:p>
        </p:txBody>
      </p:sp>
    </p:spTree>
    <p:extLst>
      <p:ext uri="{BB962C8B-B14F-4D97-AF65-F5344CB8AC3E}">
        <p14:creationId xmlns:p14="http://schemas.microsoft.com/office/powerpoint/2010/main" val="417809611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717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defTabSz="914400" eaLnBrk="0" fontAlgn="base" hangingPunct="0">
              <a:spcBef>
                <a:spcPct val="0"/>
              </a:spcBef>
              <a:spcAft>
                <a:spcPct val="0"/>
              </a:spcAft>
              <a:defRPr/>
            </a:pPr>
            <a:endParaRPr lang="en-US">
              <a:solidFill>
                <a:srgbClr val="000000"/>
              </a:solidFill>
              <a:latin typeface="Times New Roman" charset="0"/>
              <a:ea typeface="ＭＳ Ｐゴシック" charset="0"/>
              <a:cs typeface="ＭＳ Ｐゴシック" charset="0"/>
            </a:endParaRPr>
          </a:p>
        </p:txBody>
      </p:sp>
      <p:sp>
        <p:nvSpPr>
          <p:cNvPr id="11267" name="Rectangle 4"/>
          <p:cNvSpPr>
            <a:spLocks noGrp="1" noChangeArrowheads="1"/>
          </p:cNvSpPr>
          <p:nvPr>
            <p:ph type="title"/>
          </p:nvPr>
        </p:nvSpPr>
        <p:spPr>
          <a:xfrm>
            <a:off x="1143000" y="0"/>
            <a:ext cx="7772400" cy="6858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Foreign Policy</a:t>
            </a:r>
          </a:p>
        </p:txBody>
      </p:sp>
      <p:sp>
        <p:nvSpPr>
          <p:cNvPr id="6149" name="Rectangle 5"/>
          <p:cNvSpPr>
            <a:spLocks noGrp="1" noChangeArrowheads="1"/>
          </p:cNvSpPr>
          <p:nvPr>
            <p:ph type="body" idx="1"/>
          </p:nvPr>
        </p:nvSpPr>
        <p:spPr>
          <a:xfrm>
            <a:off x="914400" y="685800"/>
            <a:ext cx="8229600" cy="6172200"/>
          </a:xfrm>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pPr>
              <a:lnSpc>
                <a:spcPct val="95000"/>
              </a:lnSpc>
              <a:spcBef>
                <a:spcPct val="15000"/>
              </a:spcBef>
              <a:defRPr/>
            </a:pPr>
            <a:r>
              <a:rPr lang="en-US" sz="3600" dirty="0">
                <a:latin typeface="Arial" charset="0"/>
                <a:cs typeface="+mn-cs"/>
              </a:rPr>
              <a:t>Nixon proved to be an effective foreign-policy president:</a:t>
            </a:r>
          </a:p>
          <a:p>
            <a:pPr lvl="1">
              <a:lnSpc>
                <a:spcPct val="95000"/>
              </a:lnSpc>
              <a:spcBef>
                <a:spcPct val="15000"/>
              </a:spcBef>
              <a:defRPr/>
            </a:pPr>
            <a:r>
              <a:rPr lang="en-US" sz="3600" dirty="0">
                <a:latin typeface="Arial" charset="0"/>
              </a:rPr>
              <a:t>Most foreign policy decisions were made by Nixon &amp; National Security Advisor Henry Kissinger</a:t>
            </a:r>
          </a:p>
          <a:p>
            <a:pPr>
              <a:lnSpc>
                <a:spcPct val="95000"/>
              </a:lnSpc>
              <a:spcBef>
                <a:spcPct val="15000"/>
              </a:spcBef>
              <a:defRPr/>
            </a:pPr>
            <a:r>
              <a:rPr lang="en-US" sz="3600" dirty="0">
                <a:latin typeface="Arial" charset="0"/>
                <a:cs typeface="+mn-cs"/>
              </a:rPr>
              <a:t>Developed a plan for </a:t>
            </a:r>
            <a:r>
              <a:rPr lang="en-US" sz="3600" i="1" u="sng" dirty="0">
                <a:effectLst>
                  <a:outerShdw blurRad="38100" dist="38100" dir="2700000" algn="tl">
                    <a:srgbClr val="DDDDDD"/>
                  </a:outerShdw>
                </a:effectLst>
                <a:latin typeface="Arial" charset="0"/>
                <a:cs typeface="+mn-cs"/>
              </a:rPr>
              <a:t>détente</a:t>
            </a:r>
            <a:r>
              <a:rPr lang="en-US" sz="3600" dirty="0">
                <a:latin typeface="Arial" charset="0"/>
                <a:cs typeface="+mn-cs"/>
              </a:rPr>
              <a:t>:</a:t>
            </a:r>
          </a:p>
          <a:p>
            <a:pPr lvl="1">
              <a:lnSpc>
                <a:spcPct val="95000"/>
              </a:lnSpc>
              <a:spcBef>
                <a:spcPct val="15000"/>
              </a:spcBef>
              <a:defRPr/>
            </a:pPr>
            <a:r>
              <a:rPr lang="en-US" sz="3600" dirty="0">
                <a:latin typeface="Arial" charset="0"/>
              </a:rPr>
              <a:t>An </a:t>
            </a:r>
            <a:r>
              <a:rPr lang="ja-JP" altLang="en-US" sz="3600" dirty="0">
                <a:latin typeface="Arial" charset="0"/>
              </a:rPr>
              <a:t>“</a:t>
            </a:r>
            <a:r>
              <a:rPr lang="en-US" sz="3600" dirty="0">
                <a:latin typeface="Arial" charset="0"/>
              </a:rPr>
              <a:t>honorable</a:t>
            </a:r>
            <a:r>
              <a:rPr lang="ja-JP" altLang="en-US" sz="3600" dirty="0">
                <a:latin typeface="Arial" charset="0"/>
              </a:rPr>
              <a:t>”</a:t>
            </a:r>
            <a:r>
              <a:rPr lang="en-US" sz="3600" dirty="0">
                <a:latin typeface="Arial" charset="0"/>
              </a:rPr>
              <a:t> exit from Vietnam </a:t>
            </a:r>
          </a:p>
          <a:p>
            <a:pPr lvl="1">
              <a:lnSpc>
                <a:spcPct val="95000"/>
              </a:lnSpc>
              <a:spcBef>
                <a:spcPct val="15000"/>
              </a:spcBef>
              <a:defRPr/>
            </a:pPr>
            <a:r>
              <a:rPr lang="en-US" sz="3600" dirty="0">
                <a:latin typeface="Arial" charset="0"/>
              </a:rPr>
              <a:t>Using U.S. trade to induce cooperation from the USSR</a:t>
            </a:r>
          </a:p>
          <a:p>
            <a:pPr lvl="1">
              <a:lnSpc>
                <a:spcPct val="95000"/>
              </a:lnSpc>
              <a:spcBef>
                <a:spcPct val="15000"/>
              </a:spcBef>
              <a:defRPr/>
            </a:pPr>
            <a:r>
              <a:rPr lang="en-US" sz="3600" dirty="0">
                <a:latin typeface="Arial" charset="0"/>
              </a:rPr>
              <a:t>Improved relations with China</a:t>
            </a:r>
          </a:p>
        </p:txBody>
      </p:sp>
      <p:sp>
        <p:nvSpPr>
          <p:cNvPr id="6150" name="AutoShape 6"/>
          <p:cNvSpPr>
            <a:spLocks noChangeArrowheads="1"/>
          </p:cNvSpPr>
          <p:nvPr/>
        </p:nvSpPr>
        <p:spPr bwMode="auto">
          <a:xfrm>
            <a:off x="1600200" y="685800"/>
            <a:ext cx="5486400" cy="990600"/>
          </a:xfrm>
          <a:prstGeom prst="wedgeRectCallout">
            <a:avLst>
              <a:gd name="adj1" fmla="val 47366"/>
              <a:gd name="adj2" fmla="val 258171"/>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defTabSz="914400" eaLnBrk="0" fontAlgn="base" hangingPunct="0">
              <a:lnSpc>
                <a:spcPct val="80000"/>
              </a:lnSpc>
              <a:spcBef>
                <a:spcPct val="0"/>
              </a:spcBef>
              <a:spcAft>
                <a:spcPct val="0"/>
              </a:spcAft>
              <a:defRPr/>
            </a:pPr>
            <a:r>
              <a:rPr lang="en-US" sz="3600">
                <a:solidFill>
                  <a:srgbClr val="000000"/>
                </a:solidFill>
                <a:latin typeface="Times New Roman" charset="0"/>
                <a:ea typeface="ＭＳ Ｐゴシック" charset="0"/>
                <a:cs typeface="ＭＳ Ｐゴシック" charset="0"/>
              </a:rPr>
              <a:t>Nixon hoped for a relaxing of Cold War tensions</a:t>
            </a:r>
          </a:p>
        </p:txBody>
      </p:sp>
    </p:spTree>
    <p:extLst>
      <p:ext uri="{BB962C8B-B14F-4D97-AF65-F5344CB8AC3E}">
        <p14:creationId xmlns:p14="http://schemas.microsoft.com/office/powerpoint/2010/main" val="34399383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anim calcmode="lin" valueType="num">
                                      <p:cBhvr>
                                        <p:cTn id="7" dur="500" fill="hold"/>
                                        <p:tgtEl>
                                          <p:spTgt spid="6150"/>
                                        </p:tgtEl>
                                        <p:attrNameLst>
                                          <p:attrName>ppt_w</p:attrName>
                                        </p:attrNameLst>
                                      </p:cBhvr>
                                      <p:tavLst>
                                        <p:tav tm="0">
                                          <p:val>
                                            <p:fltVal val="0"/>
                                          </p:val>
                                        </p:tav>
                                        <p:tav tm="100000">
                                          <p:val>
                                            <p:strVal val="#ppt_w"/>
                                          </p:val>
                                        </p:tav>
                                      </p:tavLst>
                                    </p:anim>
                                    <p:anim calcmode="lin" valueType="num">
                                      <p:cBhvr>
                                        <p:cTn id="8" dur="500" fill="hold"/>
                                        <p:tgtEl>
                                          <p:spTgt spid="6150"/>
                                        </p:tgtEl>
                                        <p:attrNameLst>
                                          <p:attrName>ppt_h</p:attrName>
                                        </p:attrNameLst>
                                      </p:cBhvr>
                                      <p:tavLst>
                                        <p:tav tm="0">
                                          <p:val>
                                            <p:fltVal val="0"/>
                                          </p:val>
                                        </p:tav>
                                        <p:tav tm="100000">
                                          <p:val>
                                            <p:strVal val="#ppt_h"/>
                                          </p:val>
                                        </p:tav>
                                      </p:tavLst>
                                    </p:anim>
                                    <p:animEffect transition="in" filter="fade">
                                      <p:cBhvr>
                                        <p:cTn id="9" dur="500"/>
                                        <p:tgtEl>
                                          <p:spTgt spid="6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0"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2291" name="Rectangle 3"/>
          <p:cNvSpPr>
            <a:spLocks noChangeArrowheads="1"/>
          </p:cNvSpPr>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18435" name="Rectangle 4"/>
          <p:cNvSpPr>
            <a:spLocks noGrp="1" noChangeArrowheads="1"/>
          </p:cNvSpPr>
          <p:nvPr>
            <p:ph type="title"/>
          </p:nvPr>
        </p:nvSpPr>
        <p:spPr>
          <a:xfrm>
            <a:off x="1143000" y="0"/>
            <a:ext cx="7772400" cy="7620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Times New Roman" charset="0"/>
              </a:rPr>
              <a:t>In Search of D</a:t>
            </a:r>
            <a:r>
              <a:rPr lang="en-US">
                <a:latin typeface="Times New Roman" charset="0"/>
                <a:cs typeface="Arial" charset="0"/>
              </a:rPr>
              <a:t>é</a:t>
            </a:r>
            <a:r>
              <a:rPr lang="en-US">
                <a:latin typeface="Times New Roman" charset="0"/>
              </a:rPr>
              <a:t>tente</a:t>
            </a:r>
          </a:p>
        </p:txBody>
      </p:sp>
      <p:sp>
        <p:nvSpPr>
          <p:cNvPr id="18436" name="Rectangle 5"/>
          <p:cNvSpPr>
            <a:spLocks noGrp="1" noChangeArrowheads="1"/>
          </p:cNvSpPr>
          <p:nvPr>
            <p:ph type="body" idx="1"/>
          </p:nvPr>
        </p:nvSpPr>
        <p:spPr>
          <a:xfrm>
            <a:off x="838200" y="914400"/>
            <a:ext cx="8305800" cy="5943600"/>
          </a:xfrm>
          <a:noFill/>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atin typeface="Arial" charset="0"/>
              </a:rPr>
              <a:t>In Feb 1972, Nixon became 1</a:t>
            </a:r>
            <a:r>
              <a:rPr lang="en-US" baseline="30000">
                <a:latin typeface="Arial" charset="0"/>
              </a:rPr>
              <a:t>st</a:t>
            </a:r>
            <a:r>
              <a:rPr lang="en-US">
                <a:latin typeface="Arial" charset="0"/>
              </a:rPr>
              <a:t> U.S. president to visit &amp; recognize the People</a:t>
            </a:r>
            <a:r>
              <a:rPr lang="ja-JP" altLang="en-US">
                <a:latin typeface="Arial" charset="0"/>
              </a:rPr>
              <a:t>’</a:t>
            </a:r>
            <a:r>
              <a:rPr lang="en-US" altLang="ja-JP">
                <a:latin typeface="Arial" charset="0"/>
              </a:rPr>
              <a:t>s Republic of China:</a:t>
            </a:r>
          </a:p>
          <a:p>
            <a:pPr lvl="1"/>
            <a:r>
              <a:rPr lang="en-US">
                <a:latin typeface="Arial" charset="0"/>
              </a:rPr>
              <a:t>These improved Sino-American relations helped eased Cold War tensions &amp; forced the USSR to consider diplomacy with the U.S.</a:t>
            </a:r>
          </a:p>
          <a:p>
            <a:pPr lvl="1"/>
            <a:r>
              <a:rPr lang="en-US">
                <a:latin typeface="Arial" charset="0"/>
              </a:rPr>
              <a:t>Presented the U.S. with its 1</a:t>
            </a:r>
            <a:r>
              <a:rPr lang="en-US" baseline="30000">
                <a:latin typeface="Arial" charset="0"/>
              </a:rPr>
              <a:t>st</a:t>
            </a:r>
            <a:r>
              <a:rPr lang="en-US">
                <a:latin typeface="Arial" charset="0"/>
              </a:rPr>
              <a:t> economic access to China </a:t>
            </a:r>
          </a:p>
        </p:txBody>
      </p:sp>
      <p:pic>
        <p:nvPicPr>
          <p:cNvPr id="280588" name="Picture 12" descr="acsnic6_14_21f"/>
          <p:cNvPicPr>
            <a:picLocks noChangeAspect="1" noChangeArrowheads="1"/>
          </p:cNvPicPr>
          <p:nvPr/>
        </p:nvPicPr>
        <p:blipFill>
          <a:blip r:embed="rId3">
            <a:extLst>
              <a:ext uri="{28A0092B-C50C-407E-A947-70E740481C1C}">
                <a14:useLocalDpi xmlns:a14="http://schemas.microsoft.com/office/drawing/2010/main" val="0"/>
              </a:ext>
            </a:extLst>
          </a:blip>
          <a:srcRect l="8446" r="15034"/>
          <a:stretch>
            <a:fillRect/>
          </a:stretch>
        </p:blipFill>
        <p:spPr bwMode="auto">
          <a:xfrm>
            <a:off x="4763" y="1616075"/>
            <a:ext cx="9129712" cy="44354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0590" name="Picture 14" descr="acsnic6_12_1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844550"/>
            <a:ext cx="7848600" cy="601345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0592" name="Picture 16" descr="acsnic6_14_16f"/>
          <p:cNvPicPr>
            <a:picLocks noChangeAspect="1" noChangeArrowheads="1"/>
          </p:cNvPicPr>
          <p:nvPr/>
        </p:nvPicPr>
        <p:blipFill>
          <a:blip r:embed="rId5">
            <a:extLst>
              <a:ext uri="{28A0092B-C50C-407E-A947-70E740481C1C}">
                <a14:useLocalDpi xmlns:a14="http://schemas.microsoft.com/office/drawing/2010/main" val="0"/>
              </a:ext>
            </a:extLst>
          </a:blip>
          <a:srcRect r="24390"/>
          <a:stretch>
            <a:fillRect/>
          </a:stretch>
        </p:blipFill>
        <p:spPr bwMode="auto">
          <a:xfrm>
            <a:off x="0" y="725488"/>
            <a:ext cx="6629400" cy="61309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80594" name="Picture 18" descr="acsnic6_14_10f"/>
          <p:cNvPicPr>
            <a:picLocks noChangeAspect="1" noChangeArrowheads="1"/>
          </p:cNvPicPr>
          <p:nvPr/>
        </p:nvPicPr>
        <p:blipFill>
          <a:blip r:embed="rId6">
            <a:extLst>
              <a:ext uri="{28A0092B-C50C-407E-A947-70E740481C1C}">
                <a14:useLocalDpi xmlns:a14="http://schemas.microsoft.com/office/drawing/2010/main" val="0"/>
              </a:ext>
            </a:extLst>
          </a:blip>
          <a:srcRect l="28682" r="17671" b="7523"/>
          <a:stretch>
            <a:fillRect/>
          </a:stretch>
        </p:blipFill>
        <p:spPr bwMode="auto">
          <a:xfrm>
            <a:off x="4441825" y="1143000"/>
            <a:ext cx="4702175" cy="5486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80595" name="AutoShape 19"/>
          <p:cNvSpPr>
            <a:spLocks noChangeArrowheads="1"/>
          </p:cNvSpPr>
          <p:nvPr/>
        </p:nvSpPr>
        <p:spPr bwMode="auto">
          <a:xfrm>
            <a:off x="1981200" y="304800"/>
            <a:ext cx="5105400" cy="762000"/>
          </a:xfrm>
          <a:prstGeom prst="wedgeRectCallout">
            <a:avLst>
              <a:gd name="adj1" fmla="val -12407"/>
              <a:gd name="adj2" fmla="val 295417"/>
            </a:avLst>
          </a:prstGeom>
          <a:solidFill>
            <a:srgbClr val="CCFF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defRPr/>
            </a:pPr>
            <a:r>
              <a:rPr lang="ja-JP" altLang="en-US" sz="3600">
                <a:cs typeface="+mn-cs"/>
              </a:rPr>
              <a:t>“</a:t>
            </a:r>
            <a:r>
              <a:rPr lang="en-US" sz="3600">
                <a:cs typeface="+mn-cs"/>
              </a:rPr>
              <a:t>Ping-pong diplomacy</a:t>
            </a:r>
            <a:r>
              <a:rPr lang="ja-JP" altLang="en-US" sz="3600">
                <a:cs typeface="+mn-cs"/>
              </a:rPr>
              <a:t>”</a:t>
            </a:r>
            <a:endParaRPr lang="en-US" sz="3600">
              <a:cs typeface="+mn-cs"/>
            </a:endParaRPr>
          </a:p>
        </p:txBody>
      </p:sp>
    </p:spTree>
    <p:extLst>
      <p:ext uri="{BB962C8B-B14F-4D97-AF65-F5344CB8AC3E}">
        <p14:creationId xmlns:p14="http://schemas.microsoft.com/office/powerpoint/2010/main" val="38776099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80588"/>
                                        </p:tgtEl>
                                        <p:attrNameLst>
                                          <p:attrName>style.visibility</p:attrName>
                                        </p:attrNameLst>
                                      </p:cBhvr>
                                      <p:to>
                                        <p:strVal val="visible"/>
                                      </p:to>
                                    </p:set>
                                    <p:anim calcmode="lin" valueType="num">
                                      <p:cBhvr>
                                        <p:cTn id="7" dur="500" fill="hold"/>
                                        <p:tgtEl>
                                          <p:spTgt spid="280588"/>
                                        </p:tgtEl>
                                        <p:attrNameLst>
                                          <p:attrName>ppt_w</p:attrName>
                                        </p:attrNameLst>
                                      </p:cBhvr>
                                      <p:tavLst>
                                        <p:tav tm="0">
                                          <p:val>
                                            <p:fltVal val="0"/>
                                          </p:val>
                                        </p:tav>
                                        <p:tav tm="100000">
                                          <p:val>
                                            <p:strVal val="#ppt_w"/>
                                          </p:val>
                                        </p:tav>
                                      </p:tavLst>
                                    </p:anim>
                                    <p:anim calcmode="lin" valueType="num">
                                      <p:cBhvr>
                                        <p:cTn id="8" dur="500" fill="hold"/>
                                        <p:tgtEl>
                                          <p:spTgt spid="280588"/>
                                        </p:tgtEl>
                                        <p:attrNameLst>
                                          <p:attrName>ppt_h</p:attrName>
                                        </p:attrNameLst>
                                      </p:cBhvr>
                                      <p:tavLst>
                                        <p:tav tm="0">
                                          <p:val>
                                            <p:fltVal val="0"/>
                                          </p:val>
                                        </p:tav>
                                        <p:tav tm="100000">
                                          <p:val>
                                            <p:strVal val="#ppt_h"/>
                                          </p:val>
                                        </p:tav>
                                      </p:tavLst>
                                    </p:anim>
                                    <p:animEffect transition="in" filter="fade">
                                      <p:cBhvr>
                                        <p:cTn id="9" dur="500"/>
                                        <p:tgtEl>
                                          <p:spTgt spid="28058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80595"/>
                                        </p:tgtEl>
                                        <p:attrNameLst>
                                          <p:attrName>style.visibility</p:attrName>
                                        </p:attrNameLst>
                                      </p:cBhvr>
                                      <p:to>
                                        <p:strVal val="visible"/>
                                      </p:to>
                                    </p:set>
                                    <p:anim calcmode="lin" valueType="num">
                                      <p:cBhvr>
                                        <p:cTn id="12" dur="500" fill="hold"/>
                                        <p:tgtEl>
                                          <p:spTgt spid="280595"/>
                                        </p:tgtEl>
                                        <p:attrNameLst>
                                          <p:attrName>ppt_w</p:attrName>
                                        </p:attrNameLst>
                                      </p:cBhvr>
                                      <p:tavLst>
                                        <p:tav tm="0">
                                          <p:val>
                                            <p:fltVal val="0"/>
                                          </p:val>
                                        </p:tav>
                                        <p:tav tm="100000">
                                          <p:val>
                                            <p:strVal val="#ppt_w"/>
                                          </p:val>
                                        </p:tav>
                                      </p:tavLst>
                                    </p:anim>
                                    <p:anim calcmode="lin" valueType="num">
                                      <p:cBhvr>
                                        <p:cTn id="13" dur="500" fill="hold"/>
                                        <p:tgtEl>
                                          <p:spTgt spid="280595"/>
                                        </p:tgtEl>
                                        <p:attrNameLst>
                                          <p:attrName>ppt_h</p:attrName>
                                        </p:attrNameLst>
                                      </p:cBhvr>
                                      <p:tavLst>
                                        <p:tav tm="0">
                                          <p:val>
                                            <p:fltVal val="0"/>
                                          </p:val>
                                        </p:tav>
                                        <p:tav tm="100000">
                                          <p:val>
                                            <p:strVal val="#ppt_h"/>
                                          </p:val>
                                        </p:tav>
                                      </p:tavLst>
                                    </p:anim>
                                    <p:animEffect transition="in" filter="fade">
                                      <p:cBhvr>
                                        <p:cTn id="14" dur="500"/>
                                        <p:tgtEl>
                                          <p:spTgt spid="28059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xit" presetSubtype="0" fill="hold" grpId="1" nodeType="clickEffect">
                                  <p:stCondLst>
                                    <p:cond delay="0"/>
                                  </p:stCondLst>
                                  <p:childTnLst>
                                    <p:anim calcmode="lin" valueType="num">
                                      <p:cBhvr>
                                        <p:cTn id="18" dur="500"/>
                                        <p:tgtEl>
                                          <p:spTgt spid="280595"/>
                                        </p:tgtEl>
                                        <p:attrNameLst>
                                          <p:attrName>ppt_w</p:attrName>
                                        </p:attrNameLst>
                                      </p:cBhvr>
                                      <p:tavLst>
                                        <p:tav tm="0">
                                          <p:val>
                                            <p:strVal val="ppt_w"/>
                                          </p:val>
                                        </p:tav>
                                        <p:tav tm="100000">
                                          <p:val>
                                            <p:fltVal val="0"/>
                                          </p:val>
                                        </p:tav>
                                      </p:tavLst>
                                    </p:anim>
                                    <p:anim calcmode="lin" valueType="num">
                                      <p:cBhvr>
                                        <p:cTn id="19" dur="500"/>
                                        <p:tgtEl>
                                          <p:spTgt spid="280595"/>
                                        </p:tgtEl>
                                        <p:attrNameLst>
                                          <p:attrName>ppt_h</p:attrName>
                                        </p:attrNameLst>
                                      </p:cBhvr>
                                      <p:tavLst>
                                        <p:tav tm="0">
                                          <p:val>
                                            <p:strVal val="ppt_h"/>
                                          </p:val>
                                        </p:tav>
                                        <p:tav tm="100000">
                                          <p:val>
                                            <p:fltVal val="0"/>
                                          </p:val>
                                        </p:tav>
                                      </p:tavLst>
                                    </p:anim>
                                    <p:animEffect transition="out" filter="fade">
                                      <p:cBhvr>
                                        <p:cTn id="20" dur="500"/>
                                        <p:tgtEl>
                                          <p:spTgt spid="280595"/>
                                        </p:tgtEl>
                                      </p:cBhvr>
                                    </p:animEffect>
                                    <p:set>
                                      <p:cBhvr>
                                        <p:cTn id="21" dur="1" fill="hold">
                                          <p:stCondLst>
                                            <p:cond delay="499"/>
                                          </p:stCondLst>
                                        </p:cTn>
                                        <p:tgtEl>
                                          <p:spTgt spid="280595"/>
                                        </p:tgtEl>
                                        <p:attrNameLst>
                                          <p:attrName>style.visibility</p:attrName>
                                        </p:attrNameLst>
                                      </p:cBhvr>
                                      <p:to>
                                        <p:strVal val="hidden"/>
                                      </p:to>
                                    </p:set>
                                  </p:childTnLst>
                                </p:cTn>
                              </p:par>
                              <p:par>
                                <p:cTn id="22" presetID="53" presetClass="entr" presetSubtype="0" fill="hold" nodeType="withEffect">
                                  <p:stCondLst>
                                    <p:cond delay="0"/>
                                  </p:stCondLst>
                                  <p:childTnLst>
                                    <p:set>
                                      <p:cBhvr>
                                        <p:cTn id="23" dur="1" fill="hold">
                                          <p:stCondLst>
                                            <p:cond delay="0"/>
                                          </p:stCondLst>
                                        </p:cTn>
                                        <p:tgtEl>
                                          <p:spTgt spid="280590"/>
                                        </p:tgtEl>
                                        <p:attrNameLst>
                                          <p:attrName>style.visibility</p:attrName>
                                        </p:attrNameLst>
                                      </p:cBhvr>
                                      <p:to>
                                        <p:strVal val="visible"/>
                                      </p:to>
                                    </p:set>
                                    <p:anim calcmode="lin" valueType="num">
                                      <p:cBhvr>
                                        <p:cTn id="24" dur="500" fill="hold"/>
                                        <p:tgtEl>
                                          <p:spTgt spid="280590"/>
                                        </p:tgtEl>
                                        <p:attrNameLst>
                                          <p:attrName>ppt_w</p:attrName>
                                        </p:attrNameLst>
                                      </p:cBhvr>
                                      <p:tavLst>
                                        <p:tav tm="0">
                                          <p:val>
                                            <p:fltVal val="0"/>
                                          </p:val>
                                        </p:tav>
                                        <p:tav tm="100000">
                                          <p:val>
                                            <p:strVal val="#ppt_w"/>
                                          </p:val>
                                        </p:tav>
                                      </p:tavLst>
                                    </p:anim>
                                    <p:anim calcmode="lin" valueType="num">
                                      <p:cBhvr>
                                        <p:cTn id="25" dur="500" fill="hold"/>
                                        <p:tgtEl>
                                          <p:spTgt spid="280590"/>
                                        </p:tgtEl>
                                        <p:attrNameLst>
                                          <p:attrName>ppt_h</p:attrName>
                                        </p:attrNameLst>
                                      </p:cBhvr>
                                      <p:tavLst>
                                        <p:tav tm="0">
                                          <p:val>
                                            <p:fltVal val="0"/>
                                          </p:val>
                                        </p:tav>
                                        <p:tav tm="100000">
                                          <p:val>
                                            <p:strVal val="#ppt_h"/>
                                          </p:val>
                                        </p:tav>
                                      </p:tavLst>
                                    </p:anim>
                                    <p:animEffect transition="in" filter="fade">
                                      <p:cBhvr>
                                        <p:cTn id="26" dur="500"/>
                                        <p:tgtEl>
                                          <p:spTgt spid="280590"/>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80592"/>
                                        </p:tgtEl>
                                        <p:attrNameLst>
                                          <p:attrName>style.visibility</p:attrName>
                                        </p:attrNameLst>
                                      </p:cBhvr>
                                      <p:to>
                                        <p:strVal val="visible"/>
                                      </p:to>
                                    </p:set>
                                    <p:anim calcmode="lin" valueType="num">
                                      <p:cBhvr>
                                        <p:cTn id="31" dur="500" fill="hold"/>
                                        <p:tgtEl>
                                          <p:spTgt spid="280592"/>
                                        </p:tgtEl>
                                        <p:attrNameLst>
                                          <p:attrName>ppt_w</p:attrName>
                                        </p:attrNameLst>
                                      </p:cBhvr>
                                      <p:tavLst>
                                        <p:tav tm="0">
                                          <p:val>
                                            <p:fltVal val="0"/>
                                          </p:val>
                                        </p:tav>
                                        <p:tav tm="100000">
                                          <p:val>
                                            <p:strVal val="#ppt_w"/>
                                          </p:val>
                                        </p:tav>
                                      </p:tavLst>
                                    </p:anim>
                                    <p:anim calcmode="lin" valueType="num">
                                      <p:cBhvr>
                                        <p:cTn id="32" dur="500" fill="hold"/>
                                        <p:tgtEl>
                                          <p:spTgt spid="280592"/>
                                        </p:tgtEl>
                                        <p:attrNameLst>
                                          <p:attrName>ppt_h</p:attrName>
                                        </p:attrNameLst>
                                      </p:cBhvr>
                                      <p:tavLst>
                                        <p:tav tm="0">
                                          <p:val>
                                            <p:fltVal val="0"/>
                                          </p:val>
                                        </p:tav>
                                        <p:tav tm="100000">
                                          <p:val>
                                            <p:strVal val="#ppt_h"/>
                                          </p:val>
                                        </p:tav>
                                      </p:tavLst>
                                    </p:anim>
                                    <p:animEffect transition="in" filter="fade">
                                      <p:cBhvr>
                                        <p:cTn id="33" dur="500"/>
                                        <p:tgtEl>
                                          <p:spTgt spid="280592"/>
                                        </p:tgtEl>
                                      </p:cBhvr>
                                    </p:animEffect>
                                  </p:childTnLst>
                                </p:cTn>
                              </p:par>
                            </p:childTnLst>
                          </p:cTn>
                        </p:par>
                        <p:par>
                          <p:cTn id="34" fill="hold" nodeType="afterGroup">
                            <p:stCondLst>
                              <p:cond delay="500"/>
                            </p:stCondLst>
                            <p:childTnLst>
                              <p:par>
                                <p:cTn id="35" presetID="53" presetClass="entr" presetSubtype="0" fill="hold" nodeType="afterEffect">
                                  <p:stCondLst>
                                    <p:cond delay="0"/>
                                  </p:stCondLst>
                                  <p:childTnLst>
                                    <p:set>
                                      <p:cBhvr>
                                        <p:cTn id="36" dur="1" fill="hold">
                                          <p:stCondLst>
                                            <p:cond delay="0"/>
                                          </p:stCondLst>
                                        </p:cTn>
                                        <p:tgtEl>
                                          <p:spTgt spid="280594"/>
                                        </p:tgtEl>
                                        <p:attrNameLst>
                                          <p:attrName>style.visibility</p:attrName>
                                        </p:attrNameLst>
                                      </p:cBhvr>
                                      <p:to>
                                        <p:strVal val="visible"/>
                                      </p:to>
                                    </p:set>
                                    <p:anim calcmode="lin" valueType="num">
                                      <p:cBhvr>
                                        <p:cTn id="37" dur="500" fill="hold"/>
                                        <p:tgtEl>
                                          <p:spTgt spid="280594"/>
                                        </p:tgtEl>
                                        <p:attrNameLst>
                                          <p:attrName>ppt_w</p:attrName>
                                        </p:attrNameLst>
                                      </p:cBhvr>
                                      <p:tavLst>
                                        <p:tav tm="0">
                                          <p:val>
                                            <p:fltVal val="0"/>
                                          </p:val>
                                        </p:tav>
                                        <p:tav tm="100000">
                                          <p:val>
                                            <p:strVal val="#ppt_w"/>
                                          </p:val>
                                        </p:tav>
                                      </p:tavLst>
                                    </p:anim>
                                    <p:anim calcmode="lin" valueType="num">
                                      <p:cBhvr>
                                        <p:cTn id="38" dur="500" fill="hold"/>
                                        <p:tgtEl>
                                          <p:spTgt spid="280594"/>
                                        </p:tgtEl>
                                        <p:attrNameLst>
                                          <p:attrName>ppt_h</p:attrName>
                                        </p:attrNameLst>
                                      </p:cBhvr>
                                      <p:tavLst>
                                        <p:tav tm="0">
                                          <p:val>
                                            <p:fltVal val="0"/>
                                          </p:val>
                                        </p:tav>
                                        <p:tav tm="100000">
                                          <p:val>
                                            <p:strVal val="#ppt_h"/>
                                          </p:val>
                                        </p:tav>
                                      </p:tavLst>
                                    </p:anim>
                                    <p:animEffect transition="in" filter="fade">
                                      <p:cBhvr>
                                        <p:cTn id="39" dur="500"/>
                                        <p:tgtEl>
                                          <p:spTgt spid="280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595" grpId="0" animBg="1"/>
      <p:bldP spid="28059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0" y="-662782"/>
            <a:ext cx="8609012" cy="1325563"/>
          </a:xfrm>
        </p:spPr>
        <p:txBody>
          <a:bodyPr/>
          <a:lstStyle/>
          <a:p>
            <a:pPr algn="ctr" eaLnBrk="1" hangingPunct="1"/>
            <a:r>
              <a:rPr lang="en-US" b="1">
                <a:latin typeface="Calibri Light" charset="0"/>
              </a:rPr>
              <a:t>Nixon – Domestic Events</a:t>
            </a:r>
          </a:p>
        </p:txBody>
      </p:sp>
      <p:sp>
        <p:nvSpPr>
          <p:cNvPr id="80898" name="Content Placeholder 2"/>
          <p:cNvSpPr txBox="1">
            <a:spLocks/>
          </p:cNvSpPr>
          <p:nvPr/>
        </p:nvSpPr>
        <p:spPr bwMode="auto">
          <a:xfrm>
            <a:off x="33338" y="901700"/>
            <a:ext cx="5603875" cy="581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b="1">
                <a:solidFill>
                  <a:schemeClr val="tx1"/>
                </a:solidFill>
                <a:latin typeface="Century Gothic" charset="0"/>
                <a:ea typeface="ＭＳ Ｐゴシック" charset="0"/>
                <a:cs typeface="ＭＳ Ｐゴシック" charset="0"/>
              </a:defRPr>
            </a:lvl1pPr>
            <a:lvl2pPr marL="685800" indent="-22860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pPr eaLnBrk="1" hangingPunct="1">
              <a:lnSpc>
                <a:spcPct val="80000"/>
              </a:lnSpc>
              <a:spcBef>
                <a:spcPts val="1000"/>
              </a:spcBef>
              <a:buFont typeface="Arial" charset="0"/>
              <a:buChar char="•"/>
            </a:pPr>
            <a:r>
              <a:rPr lang="en-US" sz="1800" b="0" dirty="0">
                <a:latin typeface="Calibri" charset="0"/>
              </a:rPr>
              <a:t>Promoted New Federalism – transfer some federal powers back to the states (ex: de-segregation/busing dealt with at the state level) – most everything passed was vetoed by Nixon!</a:t>
            </a:r>
          </a:p>
          <a:p>
            <a:pPr eaLnBrk="1" hangingPunct="1">
              <a:lnSpc>
                <a:spcPct val="80000"/>
              </a:lnSpc>
              <a:spcBef>
                <a:spcPts val="1000"/>
              </a:spcBef>
              <a:buFont typeface="Arial" charset="0"/>
              <a:buChar char="•"/>
            </a:pPr>
            <a:r>
              <a:rPr lang="en-US" sz="1800" b="0" dirty="0">
                <a:latin typeface="Calibri" charset="0"/>
              </a:rPr>
              <a:t>Expansion of affirmative action – Griggs vs. Duke Power Co (hire more minority workers to avoid charges of discrimination).</a:t>
            </a:r>
          </a:p>
          <a:p>
            <a:pPr eaLnBrk="1" hangingPunct="1">
              <a:lnSpc>
                <a:spcPct val="80000"/>
              </a:lnSpc>
              <a:spcBef>
                <a:spcPts val="1000"/>
              </a:spcBef>
              <a:buFont typeface="Arial" charset="0"/>
              <a:buChar char="•"/>
            </a:pPr>
            <a:r>
              <a:rPr lang="en-US" sz="1800" b="0" dirty="0">
                <a:latin typeface="Calibri" charset="0"/>
              </a:rPr>
              <a:t>Congress created the EPA (Environmental Protection Agency) – a result of new awareness about chemicals and pollution.</a:t>
            </a:r>
          </a:p>
          <a:p>
            <a:pPr lvl="1" eaLnBrk="1" hangingPunct="1">
              <a:lnSpc>
                <a:spcPct val="80000"/>
              </a:lnSpc>
              <a:spcBef>
                <a:spcPts val="500"/>
              </a:spcBef>
              <a:buFont typeface="Arial" charset="0"/>
              <a:buChar char="•"/>
            </a:pPr>
            <a:r>
              <a:rPr lang="en-US" sz="1800" b="0" dirty="0">
                <a:latin typeface="Calibri" charset="0"/>
              </a:rPr>
              <a:t>Muckraker Rachel Carson’s Silent Spring (exposes the effects of farm pesticides).</a:t>
            </a:r>
          </a:p>
          <a:p>
            <a:pPr lvl="1" eaLnBrk="1" hangingPunct="1">
              <a:lnSpc>
                <a:spcPct val="80000"/>
              </a:lnSpc>
              <a:spcBef>
                <a:spcPts val="500"/>
              </a:spcBef>
              <a:buFont typeface="Arial" charset="0"/>
              <a:buChar char="•"/>
            </a:pPr>
            <a:r>
              <a:rPr lang="en-US" sz="1800" b="0" dirty="0">
                <a:latin typeface="Calibri" charset="0"/>
              </a:rPr>
              <a:t>Endangered Species and Clean Air Act </a:t>
            </a:r>
            <a:endParaRPr lang="en-US" sz="1800" b="0" dirty="0" smtClean="0">
              <a:latin typeface="Calibri" charset="0"/>
            </a:endParaRPr>
          </a:p>
          <a:p>
            <a:pPr>
              <a:lnSpc>
                <a:spcPct val="80000"/>
              </a:lnSpc>
              <a:spcBef>
                <a:spcPts val="500"/>
              </a:spcBef>
              <a:buFont typeface="Arial" charset="0"/>
              <a:buChar char="•"/>
            </a:pPr>
            <a:r>
              <a:rPr lang="en-US" sz="1800" b="0" dirty="0" smtClean="0">
                <a:latin typeface="Calibri" charset="0"/>
              </a:rPr>
              <a:t>Created </a:t>
            </a:r>
            <a:r>
              <a:rPr lang="en-US" sz="1800" b="0" dirty="0">
                <a:latin typeface="Calibri" charset="0"/>
              </a:rPr>
              <a:t>the Occupational Health and Safety Administration – creates regulations and inspections of work places to ensure safety!</a:t>
            </a:r>
          </a:p>
          <a:p>
            <a:pPr eaLnBrk="1" hangingPunct="1">
              <a:lnSpc>
                <a:spcPct val="80000"/>
              </a:lnSpc>
              <a:spcBef>
                <a:spcPts val="1000"/>
              </a:spcBef>
              <a:buFont typeface="Arial" charset="0"/>
              <a:buChar char="•"/>
            </a:pPr>
            <a:r>
              <a:rPr lang="en-US" sz="1800" b="0" dirty="0">
                <a:latin typeface="Calibri" charset="0"/>
              </a:rPr>
              <a:t>OPEC announces an embargo of oil to the US – triples prices and leads to mass energy crisis!</a:t>
            </a:r>
          </a:p>
          <a:p>
            <a:pPr eaLnBrk="1" hangingPunct="1">
              <a:lnSpc>
                <a:spcPct val="80000"/>
              </a:lnSpc>
              <a:spcBef>
                <a:spcPts val="1000"/>
              </a:spcBef>
              <a:buFont typeface="Arial" charset="0"/>
              <a:buChar char="•"/>
            </a:pPr>
            <a:r>
              <a:rPr lang="en-US" sz="1800" b="0" dirty="0">
                <a:latin typeface="Calibri" charset="0"/>
              </a:rPr>
              <a:t>Expanded Food Stamps, Medicaid but to only certain groups…</a:t>
            </a:r>
            <a:endParaRPr lang="en-US" sz="1800" b="0" u="sng" dirty="0">
              <a:latin typeface="Calibri" charset="0"/>
            </a:endParaRPr>
          </a:p>
        </p:txBody>
      </p:sp>
      <p:pic>
        <p:nvPicPr>
          <p:cNvPr id="80899" name="Picture 13"/>
          <p:cNvPicPr>
            <a:picLocks noChangeAspect="1" noChangeArrowheads="1"/>
          </p:cNvPicPr>
          <p:nvPr/>
        </p:nvPicPr>
        <p:blipFill>
          <a:blip r:embed="rId3">
            <a:lum bright="-6000" contrast="30000"/>
            <a:extLst>
              <a:ext uri="{28A0092B-C50C-407E-A947-70E740481C1C}">
                <a14:useLocalDpi xmlns:a14="http://schemas.microsoft.com/office/drawing/2010/main" val="0"/>
              </a:ext>
            </a:extLst>
          </a:blip>
          <a:srcRect l="30107" t="11458" r="10938" b="6250"/>
          <a:stretch>
            <a:fillRect/>
          </a:stretch>
        </p:blipFill>
        <p:spPr bwMode="auto">
          <a:xfrm>
            <a:off x="6880225" y="1302288"/>
            <a:ext cx="2263775"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00" name="Picture 2" descr="http://onmilwaukee.com/images/articles/da/dalhkbook/dalhkbook_fullsize_story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267200"/>
            <a:ext cx="2773363" cy="277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732924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57200" y="0"/>
            <a:ext cx="8229600" cy="887413"/>
          </a:xfrm>
        </p:spPr>
        <p:txBody>
          <a:bodyPr/>
          <a:lstStyle/>
          <a:p>
            <a:pPr algn="ctr"/>
            <a:r>
              <a:rPr lang="en-US">
                <a:latin typeface="Century Gothic" charset="0"/>
              </a:rPr>
              <a:t>Election 1972</a:t>
            </a:r>
          </a:p>
        </p:txBody>
      </p:sp>
      <p:sp>
        <p:nvSpPr>
          <p:cNvPr id="3" name="Content Placeholder 2"/>
          <p:cNvSpPr>
            <a:spLocks noGrp="1"/>
          </p:cNvSpPr>
          <p:nvPr>
            <p:ph sz="half" idx="1"/>
          </p:nvPr>
        </p:nvSpPr>
        <p:spPr>
          <a:xfrm>
            <a:off x="0" y="1143000"/>
            <a:ext cx="4495800" cy="5715000"/>
          </a:xfrm>
        </p:spPr>
        <p:txBody>
          <a:bodyPr rtlCol="0">
            <a:normAutofit fontScale="85000" lnSpcReduction="20000"/>
          </a:bodyPr>
          <a:lstStyle/>
          <a:p>
            <a:pPr marL="274320" indent="-274320" fontAlgn="auto">
              <a:spcAft>
                <a:spcPts val="0"/>
              </a:spcAft>
              <a:buClr>
                <a:schemeClr val="accent3"/>
              </a:buClr>
              <a:buFont typeface="Wingdings 2"/>
              <a:buChar char=""/>
              <a:defRPr/>
            </a:pPr>
            <a:r>
              <a:rPr lang="en-US" dirty="0" smtClean="0">
                <a:ea typeface="+mn-ea"/>
              </a:rPr>
              <a:t>Southern Strategy</a:t>
            </a:r>
          </a:p>
          <a:p>
            <a:pPr marL="640080" lvl="1" indent="-246888" fontAlgn="auto">
              <a:spcAft>
                <a:spcPts val="0"/>
              </a:spcAft>
              <a:buClr>
                <a:schemeClr val="accent1">
                  <a:lumMod val="50000"/>
                </a:schemeClr>
              </a:buClr>
              <a:buFont typeface="Wingdings 2"/>
              <a:buChar char=""/>
              <a:defRPr/>
            </a:pPr>
            <a:r>
              <a:rPr lang="en-US" dirty="0" smtClean="0">
                <a:ea typeface="+mn-ea"/>
              </a:rPr>
              <a:t>Court whites upset with racial equality</a:t>
            </a:r>
          </a:p>
          <a:p>
            <a:pPr lvl="3" indent="-246888" fontAlgn="auto">
              <a:spcAft>
                <a:spcPts val="0"/>
              </a:spcAft>
              <a:buClr>
                <a:schemeClr val="accent1">
                  <a:lumMod val="50000"/>
                </a:schemeClr>
              </a:buClr>
              <a:buFont typeface="Wingdings 2"/>
              <a:buChar char=""/>
              <a:defRPr/>
            </a:pPr>
            <a:r>
              <a:rPr lang="en-US" dirty="0" smtClean="0">
                <a:ea typeface="+mn-ea"/>
              </a:rPr>
              <a:t>Opposed extension of Voting Rights Act</a:t>
            </a:r>
          </a:p>
          <a:p>
            <a:pPr lvl="2" indent="-246888" fontAlgn="auto">
              <a:spcAft>
                <a:spcPts val="0"/>
              </a:spcAft>
              <a:buFont typeface="Wingdings 2"/>
              <a:buChar char=""/>
              <a:defRPr/>
            </a:pPr>
            <a:r>
              <a:rPr lang="en-US" dirty="0" smtClean="0">
                <a:ea typeface="+mn-ea"/>
              </a:rPr>
              <a:t>Hindered Fair Housing Act</a:t>
            </a:r>
          </a:p>
          <a:p>
            <a:pPr lvl="3" indent="-246888" fontAlgn="auto">
              <a:spcAft>
                <a:spcPts val="0"/>
              </a:spcAft>
              <a:buClr>
                <a:schemeClr val="accent1">
                  <a:lumMod val="50000"/>
                </a:schemeClr>
              </a:buClr>
              <a:buFont typeface="Wingdings 2"/>
              <a:buChar char=""/>
              <a:defRPr/>
            </a:pPr>
            <a:r>
              <a:rPr lang="en-US" dirty="0" smtClean="0">
                <a:ea typeface="+mn-ea"/>
              </a:rPr>
              <a:t>Slow desegregation</a:t>
            </a:r>
          </a:p>
          <a:p>
            <a:pPr marL="640080" lvl="1" indent="-246888" fontAlgn="auto">
              <a:spcAft>
                <a:spcPts val="0"/>
              </a:spcAft>
              <a:buClr>
                <a:schemeClr val="accent1">
                  <a:lumMod val="50000"/>
                </a:schemeClr>
              </a:buClr>
              <a:buFont typeface="Wingdings 2"/>
              <a:buChar char=""/>
              <a:defRPr/>
            </a:pPr>
            <a:r>
              <a:rPr lang="en-US" dirty="0" smtClean="0">
                <a:ea typeface="+mn-ea"/>
              </a:rPr>
              <a:t>Supreme court nominations</a:t>
            </a:r>
          </a:p>
          <a:p>
            <a:pPr lvl="3" indent="-246888" fontAlgn="auto">
              <a:spcAft>
                <a:spcPts val="0"/>
              </a:spcAft>
              <a:buClr>
                <a:schemeClr val="accent1">
                  <a:lumMod val="50000"/>
                </a:schemeClr>
              </a:buClr>
              <a:buFont typeface="Wingdings 2"/>
              <a:buChar char=""/>
              <a:defRPr/>
            </a:pPr>
            <a:r>
              <a:rPr lang="en-US" dirty="0" smtClean="0">
                <a:ea typeface="+mn-ea"/>
              </a:rPr>
              <a:t>More conservative</a:t>
            </a:r>
          </a:p>
          <a:p>
            <a:pPr lvl="3" indent="-246888" fontAlgn="auto">
              <a:spcAft>
                <a:spcPts val="0"/>
              </a:spcAft>
              <a:buClr>
                <a:schemeClr val="accent1">
                  <a:lumMod val="50000"/>
                </a:schemeClr>
              </a:buClr>
              <a:buFont typeface="Wingdings 2"/>
              <a:buChar char=""/>
              <a:defRPr/>
            </a:pPr>
            <a:r>
              <a:rPr lang="en-US" dirty="0" smtClean="0">
                <a:ea typeface="+mn-ea"/>
              </a:rPr>
              <a:t>Nominated Chief Justice Warren Berger</a:t>
            </a:r>
          </a:p>
          <a:p>
            <a:pPr marL="1188720" lvl="3" indent="-210312" fontAlgn="auto">
              <a:spcAft>
                <a:spcPts val="0"/>
              </a:spcAft>
              <a:buClr>
                <a:schemeClr val="accent3"/>
              </a:buClr>
              <a:buFont typeface="Wingdings 2"/>
              <a:buChar char=""/>
              <a:defRPr/>
            </a:pPr>
            <a:r>
              <a:rPr lang="en-US" dirty="0" smtClean="0">
                <a:ea typeface="+mn-ea"/>
              </a:rPr>
              <a:t>Shift to the right</a:t>
            </a:r>
          </a:p>
          <a:p>
            <a:pPr marL="274320" indent="-274320" fontAlgn="auto">
              <a:spcAft>
                <a:spcPts val="0"/>
              </a:spcAft>
              <a:buClr>
                <a:schemeClr val="accent3"/>
              </a:buClr>
              <a:buFont typeface="Wingdings 2"/>
              <a:buChar char=""/>
              <a:defRPr/>
            </a:pPr>
            <a:r>
              <a:rPr lang="en-US" dirty="0" smtClean="0">
                <a:ea typeface="+mn-ea"/>
              </a:rPr>
              <a:t>Election</a:t>
            </a:r>
          </a:p>
          <a:p>
            <a:pPr marL="640080" lvl="1" indent="-246888" fontAlgn="auto">
              <a:spcAft>
                <a:spcPts val="0"/>
              </a:spcAft>
              <a:buClr>
                <a:schemeClr val="accent1">
                  <a:lumMod val="50000"/>
                </a:schemeClr>
              </a:buClr>
              <a:buFont typeface="Wingdings 2"/>
              <a:buChar char=""/>
              <a:defRPr/>
            </a:pPr>
            <a:r>
              <a:rPr lang="en-US" dirty="0" smtClean="0">
                <a:ea typeface="+mn-ea"/>
              </a:rPr>
              <a:t>Re-election certain</a:t>
            </a:r>
          </a:p>
          <a:p>
            <a:pPr lvl="3" indent="-246888" fontAlgn="auto">
              <a:spcAft>
                <a:spcPts val="0"/>
              </a:spcAft>
              <a:buClr>
                <a:schemeClr val="accent1">
                  <a:lumMod val="50000"/>
                </a:schemeClr>
              </a:buClr>
              <a:buFont typeface="Wingdings 2"/>
              <a:buChar char=""/>
              <a:defRPr/>
            </a:pPr>
            <a:r>
              <a:rPr lang="en-US" dirty="0" smtClean="0">
                <a:ea typeface="+mn-ea"/>
              </a:rPr>
              <a:t>Democrats divided</a:t>
            </a:r>
          </a:p>
          <a:p>
            <a:pPr lvl="3" indent="-246888" fontAlgn="auto">
              <a:spcAft>
                <a:spcPts val="0"/>
              </a:spcAft>
              <a:buClr>
                <a:schemeClr val="accent1">
                  <a:lumMod val="50000"/>
                </a:schemeClr>
              </a:buClr>
              <a:buFont typeface="Wingdings 2"/>
              <a:buChar char=""/>
              <a:defRPr/>
            </a:pPr>
            <a:r>
              <a:rPr lang="en-US" dirty="0" smtClean="0">
                <a:ea typeface="+mn-ea"/>
              </a:rPr>
              <a:t>Wallace shot May 1972</a:t>
            </a:r>
          </a:p>
          <a:p>
            <a:pPr marL="640080" lvl="1" indent="-246888" fontAlgn="auto">
              <a:spcAft>
                <a:spcPts val="0"/>
              </a:spcAft>
              <a:buClr>
                <a:schemeClr val="accent1">
                  <a:lumMod val="50000"/>
                </a:schemeClr>
              </a:buClr>
              <a:buFont typeface="Wingdings 2"/>
              <a:buChar char=""/>
              <a:defRPr/>
            </a:pPr>
            <a:r>
              <a:rPr lang="en-US" dirty="0" smtClean="0">
                <a:ea typeface="+mn-ea"/>
              </a:rPr>
              <a:t>Democratic Nominee</a:t>
            </a:r>
          </a:p>
          <a:p>
            <a:pPr lvl="3" indent="-246888" fontAlgn="auto">
              <a:spcAft>
                <a:spcPts val="0"/>
              </a:spcAft>
              <a:buClr>
                <a:schemeClr val="accent1">
                  <a:lumMod val="50000"/>
                </a:schemeClr>
              </a:buClr>
              <a:buFont typeface="Wingdings 2"/>
              <a:buChar char=""/>
              <a:defRPr/>
            </a:pPr>
            <a:r>
              <a:rPr lang="en-US" dirty="0" smtClean="0">
                <a:ea typeface="+mn-ea"/>
              </a:rPr>
              <a:t>George McGovern</a:t>
            </a:r>
          </a:p>
          <a:p>
            <a:pPr marL="640080" lvl="1" indent="-246888" fontAlgn="auto">
              <a:spcAft>
                <a:spcPts val="0"/>
              </a:spcAft>
              <a:buClr>
                <a:schemeClr val="accent1">
                  <a:lumMod val="50000"/>
                </a:schemeClr>
              </a:buClr>
              <a:buFont typeface="Wingdings 2"/>
              <a:buChar char=""/>
              <a:defRPr/>
            </a:pPr>
            <a:r>
              <a:rPr lang="en-US" dirty="0" smtClean="0">
                <a:ea typeface="+mn-ea"/>
              </a:rPr>
              <a:t>CREEP</a:t>
            </a:r>
          </a:p>
          <a:p>
            <a:pPr marL="640080" lvl="1" indent="-246888" fontAlgn="auto">
              <a:spcAft>
                <a:spcPts val="0"/>
              </a:spcAft>
              <a:buClr>
                <a:schemeClr val="accent1">
                  <a:lumMod val="50000"/>
                </a:schemeClr>
              </a:buClr>
              <a:buFont typeface="Wingdings 2"/>
              <a:buChar char=""/>
              <a:defRPr/>
            </a:pPr>
            <a:r>
              <a:rPr lang="en-US" dirty="0" smtClean="0">
                <a:ea typeface="+mn-ea"/>
              </a:rPr>
              <a:t>Results</a:t>
            </a:r>
          </a:p>
          <a:p>
            <a:pPr lvl="3" indent="-246888" fontAlgn="auto">
              <a:spcAft>
                <a:spcPts val="0"/>
              </a:spcAft>
              <a:buClr>
                <a:schemeClr val="accent1">
                  <a:lumMod val="50000"/>
                </a:schemeClr>
              </a:buClr>
              <a:buFont typeface="Wingdings 2"/>
              <a:buChar char=""/>
              <a:defRPr/>
            </a:pPr>
            <a:r>
              <a:rPr lang="en-US" dirty="0" smtClean="0">
                <a:ea typeface="+mn-ea"/>
              </a:rPr>
              <a:t>Nixon Wins</a:t>
            </a:r>
          </a:p>
          <a:p>
            <a:pPr lvl="3" indent="-246888" fontAlgn="auto">
              <a:spcAft>
                <a:spcPts val="0"/>
              </a:spcAft>
              <a:buClr>
                <a:schemeClr val="accent1">
                  <a:lumMod val="50000"/>
                </a:schemeClr>
              </a:buClr>
              <a:buFont typeface="Wingdings 2"/>
              <a:buChar char=""/>
              <a:defRPr/>
            </a:pPr>
            <a:r>
              <a:rPr lang="en-US" dirty="0" smtClean="0">
                <a:ea typeface="+mn-ea"/>
              </a:rPr>
              <a:t>Less people vote</a:t>
            </a:r>
            <a:endParaRPr lang="en-US" dirty="0">
              <a:ea typeface="+mn-ea"/>
            </a:endParaRPr>
          </a:p>
        </p:txBody>
      </p:sp>
      <p:sp>
        <p:nvSpPr>
          <p:cNvPr id="4" name="Content Placeholder 3"/>
          <p:cNvSpPr>
            <a:spLocks noGrp="1"/>
          </p:cNvSpPr>
          <p:nvPr>
            <p:ph sz="half" idx="2"/>
          </p:nvPr>
        </p:nvSpPr>
        <p:spPr>
          <a:xfrm>
            <a:off x="4648200" y="1622638"/>
            <a:ext cx="4495800" cy="5235361"/>
          </a:xfrm>
        </p:spPr>
        <p:txBody>
          <a:bodyPr/>
          <a:lstStyle/>
          <a:p>
            <a:pPr>
              <a:lnSpc>
                <a:spcPct val="60000"/>
              </a:lnSpc>
            </a:pPr>
            <a:r>
              <a:rPr lang="en-US" sz="1700" dirty="0">
                <a:latin typeface="Century Gothic" charset="0"/>
              </a:rPr>
              <a:t>Watergate, June 1972</a:t>
            </a:r>
          </a:p>
          <a:p>
            <a:pPr lvl="1">
              <a:lnSpc>
                <a:spcPct val="60000"/>
              </a:lnSpc>
            </a:pPr>
            <a:r>
              <a:rPr lang="en-US" sz="1600" dirty="0">
                <a:latin typeface="Century Gothic" charset="0"/>
              </a:rPr>
              <a:t>Arrest of individuals caught wire-tapping Democratic party center</a:t>
            </a:r>
          </a:p>
          <a:p>
            <a:pPr lvl="1">
              <a:lnSpc>
                <a:spcPct val="60000"/>
              </a:lnSpc>
            </a:pPr>
            <a:r>
              <a:rPr lang="en-US" sz="1600" dirty="0">
                <a:latin typeface="Century Gothic" charset="0"/>
              </a:rPr>
              <a:t>Paid $400,000 to quiet before election</a:t>
            </a:r>
          </a:p>
          <a:p>
            <a:pPr lvl="1">
              <a:lnSpc>
                <a:spcPct val="60000"/>
              </a:lnSpc>
            </a:pPr>
            <a:r>
              <a:rPr lang="ja-JP" altLang="en-US" sz="1600" dirty="0">
                <a:latin typeface="Century Gothic" charset="0"/>
              </a:rPr>
              <a:t>“</a:t>
            </a:r>
            <a:r>
              <a:rPr lang="en-US" sz="1600" dirty="0">
                <a:latin typeface="Century Gothic" charset="0"/>
              </a:rPr>
              <a:t>Deep Throat</a:t>
            </a:r>
            <a:r>
              <a:rPr lang="ja-JP" altLang="en-US" sz="1600" dirty="0">
                <a:latin typeface="Century Gothic" charset="0"/>
              </a:rPr>
              <a:t>”</a:t>
            </a:r>
            <a:endParaRPr lang="en-US" sz="1600" dirty="0">
              <a:latin typeface="Century Gothic" charset="0"/>
            </a:endParaRPr>
          </a:p>
          <a:p>
            <a:pPr lvl="2">
              <a:lnSpc>
                <a:spcPct val="60000"/>
              </a:lnSpc>
            </a:pPr>
            <a:r>
              <a:rPr lang="en-US" sz="1400" dirty="0">
                <a:latin typeface="Century Gothic" charset="0"/>
              </a:rPr>
              <a:t>Bob Woodward/ Carl Bernstein</a:t>
            </a:r>
          </a:p>
          <a:p>
            <a:pPr lvl="1">
              <a:lnSpc>
                <a:spcPct val="60000"/>
              </a:lnSpc>
            </a:pPr>
            <a:r>
              <a:rPr lang="en-US" sz="1600" dirty="0">
                <a:latin typeface="Century Gothic" charset="0"/>
              </a:rPr>
              <a:t>Feb. 1973</a:t>
            </a:r>
          </a:p>
          <a:p>
            <a:pPr lvl="2">
              <a:lnSpc>
                <a:spcPct val="60000"/>
              </a:lnSpc>
            </a:pPr>
            <a:r>
              <a:rPr lang="en-US" sz="1400" dirty="0">
                <a:latin typeface="Century Gothic" charset="0"/>
              </a:rPr>
              <a:t>Senate investigation</a:t>
            </a:r>
          </a:p>
          <a:p>
            <a:pPr lvl="3">
              <a:lnSpc>
                <a:spcPct val="60000"/>
              </a:lnSpc>
            </a:pPr>
            <a:r>
              <a:rPr lang="en-US" sz="1400" dirty="0">
                <a:latin typeface="Century Gothic" charset="0"/>
              </a:rPr>
              <a:t>No solid proof of ordering activities</a:t>
            </a:r>
          </a:p>
          <a:p>
            <a:pPr lvl="3">
              <a:lnSpc>
                <a:spcPct val="60000"/>
              </a:lnSpc>
            </a:pPr>
            <a:r>
              <a:rPr lang="en-US" sz="1400" dirty="0">
                <a:latin typeface="Century Gothic" charset="0"/>
              </a:rPr>
              <a:t>Guilty of trying to cover it up</a:t>
            </a:r>
          </a:p>
          <a:p>
            <a:pPr lvl="2">
              <a:lnSpc>
                <a:spcPct val="60000"/>
              </a:lnSpc>
            </a:pPr>
            <a:r>
              <a:rPr lang="en-US" sz="1400" dirty="0">
                <a:latin typeface="Century Gothic" charset="0"/>
              </a:rPr>
              <a:t>Firings/resignations</a:t>
            </a:r>
          </a:p>
          <a:p>
            <a:pPr lvl="2">
              <a:lnSpc>
                <a:spcPct val="60000"/>
              </a:lnSpc>
            </a:pPr>
            <a:r>
              <a:rPr lang="en-US" sz="1400" dirty="0">
                <a:latin typeface="Century Gothic" charset="0"/>
              </a:rPr>
              <a:t>televised</a:t>
            </a:r>
          </a:p>
          <a:p>
            <a:pPr>
              <a:lnSpc>
                <a:spcPct val="60000"/>
              </a:lnSpc>
            </a:pPr>
            <a:r>
              <a:rPr lang="en-US" sz="1700" dirty="0">
                <a:latin typeface="Century Gothic" charset="0"/>
              </a:rPr>
              <a:t>Disgrace</a:t>
            </a:r>
          </a:p>
          <a:p>
            <a:pPr lvl="1">
              <a:lnSpc>
                <a:spcPct val="60000"/>
              </a:lnSpc>
            </a:pPr>
            <a:r>
              <a:rPr lang="en-US" sz="1600" dirty="0">
                <a:latin typeface="Century Gothic" charset="0"/>
              </a:rPr>
              <a:t>VP Agnew charged with tax evasion Oct. 1973</a:t>
            </a:r>
          </a:p>
          <a:p>
            <a:pPr lvl="2">
              <a:lnSpc>
                <a:spcPct val="60000"/>
              </a:lnSpc>
            </a:pPr>
            <a:r>
              <a:rPr lang="en-US" sz="1400" dirty="0">
                <a:latin typeface="Century Gothic" charset="0"/>
              </a:rPr>
              <a:t>House minority leader Gerald R. Ford becomes VP</a:t>
            </a:r>
          </a:p>
          <a:p>
            <a:pPr lvl="1">
              <a:lnSpc>
                <a:spcPct val="60000"/>
              </a:lnSpc>
            </a:pPr>
            <a:r>
              <a:rPr lang="en-US" sz="1600" dirty="0">
                <a:latin typeface="Century Gothic" charset="0"/>
              </a:rPr>
              <a:t>March </a:t>
            </a:r>
            <a:r>
              <a:rPr lang="ja-JP" altLang="en-US" sz="1600" dirty="0">
                <a:latin typeface="Century Gothic" charset="0"/>
              </a:rPr>
              <a:t>’</a:t>
            </a:r>
            <a:r>
              <a:rPr lang="en-US" sz="1600" dirty="0">
                <a:latin typeface="Century Gothic" charset="0"/>
              </a:rPr>
              <a:t>74</a:t>
            </a:r>
          </a:p>
          <a:p>
            <a:pPr lvl="2">
              <a:lnSpc>
                <a:spcPct val="60000"/>
              </a:lnSpc>
            </a:pPr>
            <a:r>
              <a:rPr lang="en-US" sz="1400" dirty="0">
                <a:latin typeface="Century Gothic" charset="0"/>
              </a:rPr>
              <a:t>Nixon tapes subpoenaed</a:t>
            </a:r>
          </a:p>
          <a:p>
            <a:pPr lvl="2">
              <a:lnSpc>
                <a:spcPct val="60000"/>
              </a:lnSpc>
            </a:pPr>
            <a:r>
              <a:rPr lang="en-US" sz="1400" dirty="0">
                <a:latin typeface="Century Gothic" charset="0"/>
              </a:rPr>
              <a:t>July unedited tapes appear</a:t>
            </a:r>
          </a:p>
          <a:p>
            <a:pPr lvl="2">
              <a:lnSpc>
                <a:spcPct val="60000"/>
              </a:lnSpc>
            </a:pPr>
            <a:r>
              <a:rPr lang="en-US" sz="1400" dirty="0">
                <a:latin typeface="Century Gothic" charset="0"/>
              </a:rPr>
              <a:t>Indicted on 3 articles of Impeachment</a:t>
            </a:r>
          </a:p>
          <a:p>
            <a:pPr lvl="2">
              <a:lnSpc>
                <a:spcPct val="60000"/>
              </a:lnSpc>
            </a:pPr>
            <a:r>
              <a:rPr lang="en-US" sz="1400" dirty="0">
                <a:latin typeface="Century Gothic" charset="0"/>
                <a:hlinkClick r:id="rId3"/>
              </a:rPr>
              <a:t>Aug 9, 1974 1</a:t>
            </a:r>
            <a:r>
              <a:rPr lang="en-US" sz="1400" baseline="30000" dirty="0">
                <a:latin typeface="Century Gothic" charset="0"/>
                <a:hlinkClick r:id="rId3"/>
              </a:rPr>
              <a:t>st</a:t>
            </a:r>
            <a:r>
              <a:rPr lang="en-US" sz="1400" dirty="0">
                <a:latin typeface="Century Gothic" charset="0"/>
                <a:hlinkClick r:id="rId3"/>
              </a:rPr>
              <a:t> president to resign</a:t>
            </a:r>
            <a:endParaRPr lang="en-US" sz="1400" dirty="0">
              <a:latin typeface="Century Gothic" charset="0"/>
            </a:endParaRPr>
          </a:p>
          <a:p>
            <a:pPr>
              <a:lnSpc>
                <a:spcPct val="60000"/>
              </a:lnSpc>
              <a:buFont typeface="Wingdings 2" charset="0"/>
              <a:buNone/>
            </a:pPr>
            <a:endParaRPr lang="en-US" sz="1700" dirty="0">
              <a:latin typeface="Century Gothic" charset="0"/>
            </a:endParaRPr>
          </a:p>
        </p:txBody>
      </p:sp>
    </p:spTree>
    <p:extLst>
      <p:ext uri="{BB962C8B-B14F-4D97-AF65-F5344CB8AC3E}">
        <p14:creationId xmlns:p14="http://schemas.microsoft.com/office/powerpoint/2010/main" val="2743495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1143000" y="0"/>
            <a:ext cx="7772400" cy="762000"/>
          </a:xfrm>
        </p:spPr>
        <p:txBody>
          <a:bodyPr/>
          <a:lstStyle/>
          <a:p>
            <a:r>
              <a:rPr lang="en-US">
                <a:latin typeface="Times New Roman" charset="0"/>
              </a:rPr>
              <a:t>The Election of 1972</a:t>
            </a:r>
          </a:p>
        </p:txBody>
      </p:sp>
      <p:sp>
        <p:nvSpPr>
          <p:cNvPr id="28674" name="Rectangle 3"/>
          <p:cNvSpPr>
            <a:spLocks noGrp="1" noChangeArrowheads="1"/>
          </p:cNvSpPr>
          <p:nvPr>
            <p:ph type="body" idx="1"/>
          </p:nvPr>
        </p:nvSpPr>
        <p:spPr>
          <a:xfrm>
            <a:off x="914400" y="762000"/>
            <a:ext cx="8229600" cy="6096000"/>
          </a:xfrm>
        </p:spPr>
        <p:txBody>
          <a:bodyPr/>
          <a:lstStyle/>
          <a:p>
            <a:pPr>
              <a:lnSpc>
                <a:spcPct val="90000"/>
              </a:lnSpc>
            </a:pPr>
            <a:r>
              <a:rPr lang="en-US">
                <a:latin typeface="Arial" charset="0"/>
              </a:rPr>
              <a:t>In 1972, Nixon ran for re-election </a:t>
            </a:r>
          </a:p>
          <a:p>
            <a:pPr lvl="1">
              <a:lnSpc>
                <a:spcPct val="90000"/>
              </a:lnSpc>
            </a:pPr>
            <a:r>
              <a:rPr lang="en-US">
                <a:latin typeface="Arial" charset="0"/>
              </a:rPr>
              <a:t>Democrat George            McGovern was                  labeled an </a:t>
            </a:r>
            <a:r>
              <a:rPr lang="ja-JP" altLang="en-US">
                <a:latin typeface="Arial" charset="0"/>
              </a:rPr>
              <a:t>“</a:t>
            </a:r>
            <a:r>
              <a:rPr lang="en-US" altLang="ja-JP">
                <a:latin typeface="Arial" charset="0"/>
              </a:rPr>
              <a:t>outsider</a:t>
            </a:r>
            <a:r>
              <a:rPr lang="ja-JP" altLang="en-US">
                <a:latin typeface="Arial" charset="0"/>
              </a:rPr>
              <a:t>”</a:t>
            </a:r>
            <a:r>
              <a:rPr lang="en-US" altLang="ja-JP">
                <a:latin typeface="Arial" charset="0"/>
              </a:rPr>
              <a:t>                  who supported </a:t>
            </a:r>
            <a:r>
              <a:rPr lang="ja-JP" altLang="en-US">
                <a:latin typeface="Arial" charset="0"/>
              </a:rPr>
              <a:t>“</a:t>
            </a:r>
            <a:r>
              <a:rPr lang="en-US" altLang="ja-JP">
                <a:latin typeface="Arial" charset="0"/>
              </a:rPr>
              <a:t>acid,       abortion, &amp; amnesty</a:t>
            </a:r>
            <a:r>
              <a:rPr lang="ja-JP" altLang="en-US">
                <a:latin typeface="Arial" charset="0"/>
              </a:rPr>
              <a:t>”</a:t>
            </a:r>
            <a:endParaRPr lang="en-US" altLang="ja-JP">
              <a:latin typeface="Arial" charset="0"/>
            </a:endParaRPr>
          </a:p>
          <a:p>
            <a:pPr lvl="1">
              <a:lnSpc>
                <a:spcPct val="90000"/>
              </a:lnSpc>
            </a:pPr>
            <a:r>
              <a:rPr lang="en-US">
                <a:latin typeface="Arial" charset="0"/>
              </a:rPr>
              <a:t>Nixon won in the 4</a:t>
            </a:r>
            <a:r>
              <a:rPr lang="en-US" baseline="30000">
                <a:latin typeface="Arial" charset="0"/>
              </a:rPr>
              <a:t>th</a:t>
            </a:r>
            <a:r>
              <a:rPr lang="en-US">
                <a:latin typeface="Arial" charset="0"/>
              </a:rPr>
              <a:t> largest margin of victory in history </a:t>
            </a:r>
          </a:p>
          <a:p>
            <a:pPr>
              <a:lnSpc>
                <a:spcPct val="90000"/>
              </a:lnSpc>
            </a:pPr>
            <a:r>
              <a:rPr lang="en-US">
                <a:latin typeface="Arial" charset="0"/>
              </a:rPr>
              <a:t>But…the Watergate scandal ended the Nixon presidency </a:t>
            </a:r>
          </a:p>
        </p:txBody>
      </p:sp>
      <p:pic>
        <p:nvPicPr>
          <p:cNvPr id="28675" name="Picture 5" descr="George_McGovern_bio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1371600"/>
            <a:ext cx="23463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3894" name="Picture 6" descr="nixon1972post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2488" y="0"/>
            <a:ext cx="4481512"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3898" name="Picture 10" descr="1972_Electoral_Map"/>
          <p:cNvPicPr>
            <a:picLocks noChangeAspect="1" noChangeArrowheads="1"/>
          </p:cNvPicPr>
          <p:nvPr/>
        </p:nvPicPr>
        <p:blipFill>
          <a:blip r:embed="rId4">
            <a:lum bright="6000"/>
            <a:extLst>
              <a:ext uri="{28A0092B-C50C-407E-A947-70E740481C1C}">
                <a14:useLocalDpi xmlns:a14="http://schemas.microsoft.com/office/drawing/2010/main" val="0"/>
              </a:ext>
            </a:extLst>
          </a:blip>
          <a:srcRect/>
          <a:stretch>
            <a:fillRect/>
          </a:stretch>
        </p:blipFill>
        <p:spPr bwMode="auto">
          <a:xfrm>
            <a:off x="0" y="2017713"/>
            <a:ext cx="9144000" cy="491648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93901" name="Text Box 13"/>
          <p:cNvSpPr txBox="1">
            <a:spLocks noChangeArrowheads="1"/>
          </p:cNvSpPr>
          <p:nvPr/>
        </p:nvSpPr>
        <p:spPr bwMode="auto">
          <a:xfrm>
            <a:off x="0" y="0"/>
            <a:ext cx="9144000" cy="2051050"/>
          </a:xfrm>
          <a:prstGeom prst="rect">
            <a:avLst/>
          </a:prstGeom>
          <a:solidFill>
            <a:srgbClr val="CCCCFF"/>
          </a:solidFill>
          <a:ln w="381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a:solidFill>
                  <a:schemeClr val="tx1"/>
                </a:solidFill>
                <a:latin typeface="Times New Roman" charset="0"/>
                <a:ea typeface="ＭＳ Ｐゴシック" charset="0"/>
              </a:defRPr>
            </a:lvl1pPr>
            <a:lvl2pPr marL="742950" indent="-285750">
              <a:defRPr>
                <a:solidFill>
                  <a:schemeClr val="tx1"/>
                </a:solidFill>
                <a:latin typeface="Times New Roman" charset="0"/>
                <a:ea typeface="ＭＳ Ｐゴシック" charset="0"/>
              </a:defRPr>
            </a:lvl2pPr>
            <a:lvl3pPr marL="1143000" indent="-228600">
              <a:defRPr>
                <a:solidFill>
                  <a:schemeClr val="tx1"/>
                </a:solidFill>
                <a:latin typeface="Times New Roman" charset="0"/>
                <a:ea typeface="ＭＳ Ｐゴシック" charset="0"/>
              </a:defRPr>
            </a:lvl3pPr>
            <a:lvl4pPr marL="1600200" indent="-228600">
              <a:defRPr>
                <a:solidFill>
                  <a:schemeClr val="tx1"/>
                </a:solidFill>
                <a:latin typeface="Times New Roman" charset="0"/>
                <a:ea typeface="ＭＳ Ｐゴシック" charset="0"/>
              </a:defRPr>
            </a:lvl4pPr>
            <a:lvl5pPr marL="2057400" indent="-228600">
              <a:defRPr>
                <a:solidFill>
                  <a:schemeClr val="tx1"/>
                </a:solidFill>
                <a:latin typeface="Times New Roman" charset="0"/>
                <a:ea typeface="ＭＳ Ｐゴシック" charset="0"/>
              </a:defRPr>
            </a:lvl5pPr>
            <a:lvl6pPr marL="2514600" indent="-228600" eaLnBrk="0" fontAlgn="base" hangingPunct="0">
              <a:spcBef>
                <a:spcPct val="0"/>
              </a:spcBef>
              <a:spcAft>
                <a:spcPct val="0"/>
              </a:spcAft>
              <a:defRPr>
                <a:solidFill>
                  <a:schemeClr val="tx1"/>
                </a:solidFill>
                <a:latin typeface="Times New Roman" charset="0"/>
                <a:ea typeface="ＭＳ Ｐゴシック" charset="0"/>
              </a:defRPr>
            </a:lvl6pPr>
            <a:lvl7pPr marL="2971800" indent="-228600" eaLnBrk="0" fontAlgn="base" hangingPunct="0">
              <a:spcBef>
                <a:spcPct val="0"/>
              </a:spcBef>
              <a:spcAft>
                <a:spcPct val="0"/>
              </a:spcAft>
              <a:defRPr>
                <a:solidFill>
                  <a:schemeClr val="tx1"/>
                </a:solidFill>
                <a:latin typeface="Times New Roman" charset="0"/>
                <a:ea typeface="ＭＳ Ｐゴシック" charset="0"/>
              </a:defRPr>
            </a:lvl7pPr>
            <a:lvl8pPr marL="3429000" indent="-228600" eaLnBrk="0" fontAlgn="base" hangingPunct="0">
              <a:spcBef>
                <a:spcPct val="0"/>
              </a:spcBef>
              <a:spcAft>
                <a:spcPct val="0"/>
              </a:spcAft>
              <a:defRPr>
                <a:solidFill>
                  <a:schemeClr val="tx1"/>
                </a:solidFill>
                <a:latin typeface="Times New Roman" charset="0"/>
                <a:ea typeface="ＭＳ Ｐゴシック" charset="0"/>
              </a:defRPr>
            </a:lvl8pPr>
            <a:lvl9pPr marL="3886200" indent="-228600" eaLnBrk="0" fontAlgn="base" hangingPunct="0">
              <a:spcBef>
                <a:spcPct val="0"/>
              </a:spcBef>
              <a:spcAft>
                <a:spcPct val="0"/>
              </a:spcAft>
              <a:defRPr>
                <a:solidFill>
                  <a:schemeClr val="tx1"/>
                </a:solidFill>
                <a:latin typeface="Times New Roman" charset="0"/>
                <a:ea typeface="ＭＳ Ｐゴシック" charset="0"/>
              </a:defRPr>
            </a:lvl9pPr>
          </a:lstStyle>
          <a:p>
            <a:pPr algn="ctr">
              <a:lnSpc>
                <a:spcPct val="90000"/>
              </a:lnSpc>
              <a:spcBef>
                <a:spcPct val="10000"/>
              </a:spcBef>
              <a:buClr>
                <a:schemeClr val="accent1"/>
              </a:buClr>
              <a:buFont typeface="Arial" charset="0"/>
              <a:buNone/>
              <a:defRPr/>
            </a:pPr>
            <a:r>
              <a:rPr kumimoji="1" lang="en-US" sz="3600" smtClean="0">
                <a:cs typeface="+mn-cs"/>
              </a:rPr>
              <a:t>The 1972 election saw a shift in voting patterns:    </a:t>
            </a:r>
          </a:p>
          <a:p>
            <a:pPr algn="ctr">
              <a:lnSpc>
                <a:spcPct val="85000"/>
              </a:lnSpc>
              <a:spcBef>
                <a:spcPct val="5000"/>
              </a:spcBef>
              <a:buClr>
                <a:schemeClr val="accent1"/>
              </a:buClr>
              <a:buFont typeface="Arial" charset="0"/>
              <a:buNone/>
              <a:defRPr/>
            </a:pPr>
            <a:r>
              <a:rPr kumimoji="1" lang="en-US" sz="3600" smtClean="0">
                <a:cs typeface="+mn-cs"/>
              </a:rPr>
              <a:t>Only blacks, Jews, &amp; the poor voted overwhelmingly Democratic while the GOP continued its dominance in the Sunbelt</a:t>
            </a:r>
            <a:endParaRPr lang="en-US" sz="3600" smtClean="0">
              <a:cs typeface="+mn-cs"/>
            </a:endParaRPr>
          </a:p>
        </p:txBody>
      </p:sp>
    </p:spTree>
    <p:extLst>
      <p:ext uri="{BB962C8B-B14F-4D97-AF65-F5344CB8AC3E}">
        <p14:creationId xmlns:p14="http://schemas.microsoft.com/office/powerpoint/2010/main" val="36046463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3894"/>
                                        </p:tgtEl>
                                        <p:attrNameLst>
                                          <p:attrName>style.visibility</p:attrName>
                                        </p:attrNameLst>
                                      </p:cBhvr>
                                      <p:to>
                                        <p:strVal val="visible"/>
                                      </p:to>
                                    </p:set>
                                    <p:anim calcmode="lin" valueType="num">
                                      <p:cBhvr>
                                        <p:cTn id="7" dur="500" fill="hold"/>
                                        <p:tgtEl>
                                          <p:spTgt spid="293894"/>
                                        </p:tgtEl>
                                        <p:attrNameLst>
                                          <p:attrName>ppt_w</p:attrName>
                                        </p:attrNameLst>
                                      </p:cBhvr>
                                      <p:tavLst>
                                        <p:tav tm="0">
                                          <p:val>
                                            <p:fltVal val="0"/>
                                          </p:val>
                                        </p:tav>
                                        <p:tav tm="100000">
                                          <p:val>
                                            <p:strVal val="#ppt_w"/>
                                          </p:val>
                                        </p:tav>
                                      </p:tavLst>
                                    </p:anim>
                                    <p:anim calcmode="lin" valueType="num">
                                      <p:cBhvr>
                                        <p:cTn id="8" dur="500" fill="hold"/>
                                        <p:tgtEl>
                                          <p:spTgt spid="293894"/>
                                        </p:tgtEl>
                                        <p:attrNameLst>
                                          <p:attrName>ppt_h</p:attrName>
                                        </p:attrNameLst>
                                      </p:cBhvr>
                                      <p:tavLst>
                                        <p:tav tm="0">
                                          <p:val>
                                            <p:fltVal val="0"/>
                                          </p:val>
                                        </p:tav>
                                        <p:tav tm="100000">
                                          <p:val>
                                            <p:strVal val="#ppt_h"/>
                                          </p:val>
                                        </p:tav>
                                      </p:tavLst>
                                    </p:anim>
                                    <p:animEffect transition="in" filter="fade">
                                      <p:cBhvr>
                                        <p:cTn id="9" dur="500"/>
                                        <p:tgtEl>
                                          <p:spTgt spid="2938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93898"/>
                                        </p:tgtEl>
                                        <p:attrNameLst>
                                          <p:attrName>style.visibility</p:attrName>
                                        </p:attrNameLst>
                                      </p:cBhvr>
                                      <p:to>
                                        <p:strVal val="visible"/>
                                      </p:to>
                                    </p:set>
                                    <p:anim calcmode="lin" valueType="num">
                                      <p:cBhvr>
                                        <p:cTn id="14" dur="500" fill="hold"/>
                                        <p:tgtEl>
                                          <p:spTgt spid="293898"/>
                                        </p:tgtEl>
                                        <p:attrNameLst>
                                          <p:attrName>ppt_w</p:attrName>
                                        </p:attrNameLst>
                                      </p:cBhvr>
                                      <p:tavLst>
                                        <p:tav tm="0">
                                          <p:val>
                                            <p:fltVal val="0"/>
                                          </p:val>
                                        </p:tav>
                                        <p:tav tm="100000">
                                          <p:val>
                                            <p:strVal val="#ppt_w"/>
                                          </p:val>
                                        </p:tav>
                                      </p:tavLst>
                                    </p:anim>
                                    <p:anim calcmode="lin" valueType="num">
                                      <p:cBhvr>
                                        <p:cTn id="15" dur="500" fill="hold"/>
                                        <p:tgtEl>
                                          <p:spTgt spid="293898"/>
                                        </p:tgtEl>
                                        <p:attrNameLst>
                                          <p:attrName>ppt_h</p:attrName>
                                        </p:attrNameLst>
                                      </p:cBhvr>
                                      <p:tavLst>
                                        <p:tav tm="0">
                                          <p:val>
                                            <p:fltVal val="0"/>
                                          </p:val>
                                        </p:tav>
                                        <p:tav tm="100000">
                                          <p:val>
                                            <p:strVal val="#ppt_h"/>
                                          </p:val>
                                        </p:tav>
                                      </p:tavLst>
                                    </p:anim>
                                    <p:animEffect transition="in" filter="fade">
                                      <p:cBhvr>
                                        <p:cTn id="16" dur="500"/>
                                        <p:tgtEl>
                                          <p:spTgt spid="293898"/>
                                        </p:tgtEl>
                                      </p:cBhvr>
                                    </p:animEffect>
                                  </p:childTnLst>
                                </p:cTn>
                              </p:par>
                            </p:childTnLst>
                          </p:cTn>
                        </p:par>
                        <p:par>
                          <p:cTn id="17" fill="hold" nodeType="afterGroup">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293901"/>
                                        </p:tgtEl>
                                        <p:attrNameLst>
                                          <p:attrName>style.visibility</p:attrName>
                                        </p:attrNameLst>
                                      </p:cBhvr>
                                      <p:to>
                                        <p:strVal val="visible"/>
                                      </p:to>
                                    </p:set>
                                    <p:anim calcmode="lin" valueType="num">
                                      <p:cBhvr>
                                        <p:cTn id="20" dur="500" fill="hold"/>
                                        <p:tgtEl>
                                          <p:spTgt spid="293901"/>
                                        </p:tgtEl>
                                        <p:attrNameLst>
                                          <p:attrName>ppt_w</p:attrName>
                                        </p:attrNameLst>
                                      </p:cBhvr>
                                      <p:tavLst>
                                        <p:tav tm="0">
                                          <p:val>
                                            <p:fltVal val="0"/>
                                          </p:val>
                                        </p:tav>
                                        <p:tav tm="100000">
                                          <p:val>
                                            <p:strVal val="#ppt_w"/>
                                          </p:val>
                                        </p:tav>
                                      </p:tavLst>
                                    </p:anim>
                                    <p:anim calcmode="lin" valueType="num">
                                      <p:cBhvr>
                                        <p:cTn id="21" dur="500" fill="hold"/>
                                        <p:tgtEl>
                                          <p:spTgt spid="293901"/>
                                        </p:tgtEl>
                                        <p:attrNameLst>
                                          <p:attrName>ppt_h</p:attrName>
                                        </p:attrNameLst>
                                      </p:cBhvr>
                                      <p:tavLst>
                                        <p:tav tm="0">
                                          <p:val>
                                            <p:fltVal val="0"/>
                                          </p:val>
                                        </p:tav>
                                        <p:tav tm="100000">
                                          <p:val>
                                            <p:strVal val="#ppt_h"/>
                                          </p:val>
                                        </p:tav>
                                      </p:tavLst>
                                    </p:anim>
                                    <p:animEffect transition="in" filter="fade">
                                      <p:cBhvr>
                                        <p:cTn id="22" dur="500"/>
                                        <p:tgtEl>
                                          <p:spTgt spid="293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9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0"/>
            <a:ext cx="7772400" cy="914400"/>
          </a:xfrm>
        </p:spPr>
        <p:txBody>
          <a:bodyPr/>
          <a:lstStyle/>
          <a:p>
            <a:r>
              <a:rPr lang="en-US">
                <a:latin typeface="Times New Roman" charset="0"/>
              </a:rPr>
              <a:t>The Watergate Scandal</a:t>
            </a:r>
          </a:p>
        </p:txBody>
      </p:sp>
      <p:sp>
        <p:nvSpPr>
          <p:cNvPr id="28675" name="Rectangle 3"/>
          <p:cNvSpPr>
            <a:spLocks noGrp="1" noChangeArrowheads="1"/>
          </p:cNvSpPr>
          <p:nvPr>
            <p:ph idx="1"/>
          </p:nvPr>
        </p:nvSpPr>
        <p:spPr>
          <a:xfrm>
            <a:off x="914400" y="838200"/>
            <a:ext cx="8229600" cy="6019800"/>
          </a:xfrm>
        </p:spPr>
        <p:txBody>
          <a:bodyPr>
            <a:normAutofit/>
          </a:bodyPr>
          <a:lstStyle/>
          <a:p>
            <a:pPr>
              <a:lnSpc>
                <a:spcPct val="90000"/>
              </a:lnSpc>
            </a:pPr>
            <a:r>
              <a:rPr lang="en-US" sz="4000" dirty="0">
                <a:latin typeface="Arial" charset="0"/>
              </a:rPr>
              <a:t>The Watergate scandal began to unravel in 1973:</a:t>
            </a:r>
          </a:p>
          <a:p>
            <a:pPr lvl="1">
              <a:lnSpc>
                <a:spcPct val="90000"/>
              </a:lnSpc>
            </a:pPr>
            <a:r>
              <a:rPr lang="en-US" sz="3600" dirty="0">
                <a:latin typeface="Arial" charset="0"/>
              </a:rPr>
              <a:t>The discovery that Nixon recorded conversations proved most damning</a:t>
            </a:r>
          </a:p>
          <a:p>
            <a:pPr lvl="1">
              <a:lnSpc>
                <a:spcPct val="90000"/>
              </a:lnSpc>
            </a:pPr>
            <a:r>
              <a:rPr lang="en-US" sz="3600" dirty="0">
                <a:latin typeface="Arial" charset="0"/>
              </a:rPr>
              <a:t>The Supreme Court ordered Nixon to turn over all tapes to a Senate investigative committee</a:t>
            </a:r>
          </a:p>
          <a:p>
            <a:pPr lvl="1">
              <a:lnSpc>
                <a:spcPct val="90000"/>
              </a:lnSpc>
            </a:pPr>
            <a:r>
              <a:rPr lang="en-US" sz="3600" dirty="0">
                <a:latin typeface="Arial" charset="0"/>
              </a:rPr>
              <a:t>The House brought 3 articles of impeachment against president</a:t>
            </a:r>
          </a:p>
        </p:txBody>
      </p:sp>
      <p:sp>
        <p:nvSpPr>
          <p:cNvPr id="289796" name="AutoShape 4"/>
          <p:cNvSpPr>
            <a:spLocks noChangeArrowheads="1"/>
          </p:cNvSpPr>
          <p:nvPr/>
        </p:nvSpPr>
        <p:spPr bwMode="auto">
          <a:xfrm>
            <a:off x="2362200" y="3886200"/>
            <a:ext cx="5105400" cy="533400"/>
          </a:xfrm>
          <a:prstGeom prst="wedgeRectCallout">
            <a:avLst>
              <a:gd name="adj1" fmla="val -39398"/>
              <a:gd name="adj2" fmla="val 388986"/>
            </a:avLst>
          </a:prstGeom>
          <a:solidFill>
            <a:srgbClr val="FFCCCC"/>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600" smtClean="0">
                <a:solidFill>
                  <a:prstClr val="black"/>
                </a:solidFill>
                <a:latin typeface="Times New Roman" charset="0"/>
                <a:ea typeface="ＭＳ Ｐゴシック" charset="0"/>
              </a:rPr>
              <a:t>Obstruction of justice</a:t>
            </a:r>
          </a:p>
        </p:txBody>
      </p:sp>
      <p:sp>
        <p:nvSpPr>
          <p:cNvPr id="289797" name="AutoShape 5"/>
          <p:cNvSpPr>
            <a:spLocks noChangeArrowheads="1"/>
          </p:cNvSpPr>
          <p:nvPr/>
        </p:nvSpPr>
        <p:spPr bwMode="auto">
          <a:xfrm>
            <a:off x="1143000" y="4572000"/>
            <a:ext cx="3276600" cy="533400"/>
          </a:xfrm>
          <a:prstGeom prst="wedgeRectCallout">
            <a:avLst>
              <a:gd name="adj1" fmla="val -1019"/>
              <a:gd name="adj2" fmla="val 275296"/>
            </a:avLst>
          </a:prstGeom>
          <a:solidFill>
            <a:srgbClr val="CCFFFF"/>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600" smtClean="0">
                <a:solidFill>
                  <a:prstClr val="black"/>
                </a:solidFill>
                <a:latin typeface="Times New Roman" charset="0"/>
                <a:ea typeface="ＭＳ Ｐゴシック" charset="0"/>
              </a:rPr>
              <a:t>Abuse of power</a:t>
            </a:r>
          </a:p>
        </p:txBody>
      </p:sp>
      <p:sp>
        <p:nvSpPr>
          <p:cNvPr id="289798" name="AutoShape 6"/>
          <p:cNvSpPr>
            <a:spLocks noChangeArrowheads="1"/>
          </p:cNvSpPr>
          <p:nvPr/>
        </p:nvSpPr>
        <p:spPr bwMode="auto">
          <a:xfrm>
            <a:off x="4495800" y="4572000"/>
            <a:ext cx="4495800" cy="609600"/>
          </a:xfrm>
          <a:prstGeom prst="wedgeRectCallout">
            <a:avLst>
              <a:gd name="adj1" fmla="val -81921"/>
              <a:gd name="adj2" fmla="val 223440"/>
            </a:avLst>
          </a:prstGeom>
          <a:solidFill>
            <a:srgbClr val="99FF99"/>
          </a:solidFill>
          <a:ln w="38100">
            <a:solidFill>
              <a:schemeClr val="tx1"/>
            </a:solidFill>
            <a:miter lim="800000"/>
            <a:headEnd/>
            <a:tailEnd/>
          </a:ln>
        </p:spPr>
        <p:txBody>
          <a:bodyPr/>
          <a:lstStyle/>
          <a:p>
            <a:pPr algn="ctr" defTabSz="914400" eaLnBrk="0" fontAlgn="base" hangingPunct="0">
              <a:lnSpc>
                <a:spcPct val="80000"/>
              </a:lnSpc>
              <a:spcBef>
                <a:spcPct val="0"/>
              </a:spcBef>
              <a:spcAft>
                <a:spcPct val="0"/>
              </a:spcAft>
            </a:pPr>
            <a:r>
              <a:rPr lang="en-US" sz="3600" smtClean="0">
                <a:solidFill>
                  <a:prstClr val="black"/>
                </a:solidFill>
                <a:latin typeface="Times New Roman" charset="0"/>
                <a:ea typeface="ＭＳ Ｐゴシック" charset="0"/>
              </a:rPr>
              <a:t>Contempt of Congress</a:t>
            </a:r>
          </a:p>
        </p:txBody>
      </p:sp>
    </p:spTree>
    <p:extLst>
      <p:ext uri="{BB962C8B-B14F-4D97-AF65-F5344CB8AC3E}">
        <p14:creationId xmlns:p14="http://schemas.microsoft.com/office/powerpoint/2010/main" val="19915113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89796"/>
                                        </p:tgtEl>
                                        <p:attrNameLst>
                                          <p:attrName>style.visibility</p:attrName>
                                        </p:attrNameLst>
                                      </p:cBhvr>
                                      <p:to>
                                        <p:strVal val="visible"/>
                                      </p:to>
                                    </p:set>
                                    <p:anim calcmode="lin" valueType="num">
                                      <p:cBhvr>
                                        <p:cTn id="7" dur="500" fill="hold"/>
                                        <p:tgtEl>
                                          <p:spTgt spid="289796"/>
                                        </p:tgtEl>
                                        <p:attrNameLst>
                                          <p:attrName>ppt_w</p:attrName>
                                        </p:attrNameLst>
                                      </p:cBhvr>
                                      <p:tavLst>
                                        <p:tav tm="0">
                                          <p:val>
                                            <p:fltVal val="0"/>
                                          </p:val>
                                        </p:tav>
                                        <p:tav tm="100000">
                                          <p:val>
                                            <p:strVal val="#ppt_w"/>
                                          </p:val>
                                        </p:tav>
                                      </p:tavLst>
                                    </p:anim>
                                    <p:anim calcmode="lin" valueType="num">
                                      <p:cBhvr>
                                        <p:cTn id="8" dur="500" fill="hold"/>
                                        <p:tgtEl>
                                          <p:spTgt spid="289796"/>
                                        </p:tgtEl>
                                        <p:attrNameLst>
                                          <p:attrName>ppt_h</p:attrName>
                                        </p:attrNameLst>
                                      </p:cBhvr>
                                      <p:tavLst>
                                        <p:tav tm="0">
                                          <p:val>
                                            <p:fltVal val="0"/>
                                          </p:val>
                                        </p:tav>
                                        <p:tav tm="100000">
                                          <p:val>
                                            <p:strVal val="#ppt_h"/>
                                          </p:val>
                                        </p:tav>
                                      </p:tavLst>
                                    </p:anim>
                                    <p:animEffect transition="in" filter="fade">
                                      <p:cBhvr>
                                        <p:cTn id="9" dur="500"/>
                                        <p:tgtEl>
                                          <p:spTgt spid="289796"/>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9797"/>
                                        </p:tgtEl>
                                        <p:attrNameLst>
                                          <p:attrName>style.visibility</p:attrName>
                                        </p:attrNameLst>
                                      </p:cBhvr>
                                      <p:to>
                                        <p:strVal val="visible"/>
                                      </p:to>
                                    </p:set>
                                    <p:anim calcmode="lin" valueType="num">
                                      <p:cBhvr>
                                        <p:cTn id="13" dur="500" fill="hold"/>
                                        <p:tgtEl>
                                          <p:spTgt spid="289797"/>
                                        </p:tgtEl>
                                        <p:attrNameLst>
                                          <p:attrName>ppt_w</p:attrName>
                                        </p:attrNameLst>
                                      </p:cBhvr>
                                      <p:tavLst>
                                        <p:tav tm="0">
                                          <p:val>
                                            <p:fltVal val="0"/>
                                          </p:val>
                                        </p:tav>
                                        <p:tav tm="100000">
                                          <p:val>
                                            <p:strVal val="#ppt_w"/>
                                          </p:val>
                                        </p:tav>
                                      </p:tavLst>
                                    </p:anim>
                                    <p:anim calcmode="lin" valueType="num">
                                      <p:cBhvr>
                                        <p:cTn id="14" dur="500" fill="hold"/>
                                        <p:tgtEl>
                                          <p:spTgt spid="289797"/>
                                        </p:tgtEl>
                                        <p:attrNameLst>
                                          <p:attrName>ppt_h</p:attrName>
                                        </p:attrNameLst>
                                      </p:cBhvr>
                                      <p:tavLst>
                                        <p:tav tm="0">
                                          <p:val>
                                            <p:fltVal val="0"/>
                                          </p:val>
                                        </p:tav>
                                        <p:tav tm="100000">
                                          <p:val>
                                            <p:strVal val="#ppt_h"/>
                                          </p:val>
                                        </p:tav>
                                      </p:tavLst>
                                    </p:anim>
                                    <p:animEffect transition="in" filter="fade">
                                      <p:cBhvr>
                                        <p:cTn id="15" dur="500"/>
                                        <p:tgtEl>
                                          <p:spTgt spid="289797"/>
                                        </p:tgtEl>
                                      </p:cBhvr>
                                    </p:animEffect>
                                  </p:childTnLst>
                                </p:cTn>
                              </p:par>
                            </p:childTnLst>
                          </p:cTn>
                        </p:par>
                        <p:par>
                          <p:cTn id="16" fill="hold" nodeType="afterGroup">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9798"/>
                                        </p:tgtEl>
                                        <p:attrNameLst>
                                          <p:attrName>style.visibility</p:attrName>
                                        </p:attrNameLst>
                                      </p:cBhvr>
                                      <p:to>
                                        <p:strVal val="visible"/>
                                      </p:to>
                                    </p:set>
                                    <p:anim calcmode="lin" valueType="num">
                                      <p:cBhvr>
                                        <p:cTn id="19" dur="500" fill="hold"/>
                                        <p:tgtEl>
                                          <p:spTgt spid="289798"/>
                                        </p:tgtEl>
                                        <p:attrNameLst>
                                          <p:attrName>ppt_w</p:attrName>
                                        </p:attrNameLst>
                                      </p:cBhvr>
                                      <p:tavLst>
                                        <p:tav tm="0">
                                          <p:val>
                                            <p:fltVal val="0"/>
                                          </p:val>
                                        </p:tav>
                                        <p:tav tm="100000">
                                          <p:val>
                                            <p:strVal val="#ppt_w"/>
                                          </p:val>
                                        </p:tav>
                                      </p:tavLst>
                                    </p:anim>
                                    <p:anim calcmode="lin" valueType="num">
                                      <p:cBhvr>
                                        <p:cTn id="20" dur="500" fill="hold"/>
                                        <p:tgtEl>
                                          <p:spTgt spid="289798"/>
                                        </p:tgtEl>
                                        <p:attrNameLst>
                                          <p:attrName>ppt_h</p:attrName>
                                        </p:attrNameLst>
                                      </p:cBhvr>
                                      <p:tavLst>
                                        <p:tav tm="0">
                                          <p:val>
                                            <p:fltVal val="0"/>
                                          </p:val>
                                        </p:tav>
                                        <p:tav tm="100000">
                                          <p:val>
                                            <p:strVal val="#ppt_h"/>
                                          </p:val>
                                        </p:tav>
                                      </p:tavLst>
                                    </p:anim>
                                    <p:animEffect transition="in" filter="fade">
                                      <p:cBhvr>
                                        <p:cTn id="21" dur="500"/>
                                        <p:tgtEl>
                                          <p:spTgt spid="2897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796" grpId="0" animBg="1"/>
      <p:bldP spid="289797" grpId="0" animBg="1"/>
      <p:bldP spid="28979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Counterculture of the 1960’s-Rise of the New Right 1970s</a:t>
            </a:r>
            <a:endParaRPr lang="en-US" dirty="0"/>
          </a:p>
        </p:txBody>
      </p:sp>
      <p:sp>
        <p:nvSpPr>
          <p:cNvPr id="3" name="Subtitle 2"/>
          <p:cNvSpPr>
            <a:spLocks noGrp="1"/>
          </p:cNvSpPr>
          <p:nvPr>
            <p:ph type="subTitle" idx="1"/>
          </p:nvPr>
        </p:nvSpPr>
        <p:spPr/>
        <p:txBody>
          <a:bodyPr/>
          <a:lstStyle/>
          <a:p>
            <a:r>
              <a:rPr lang="en-US" dirty="0" smtClean="0"/>
              <a:t>Mr. Winchell</a:t>
            </a:r>
          </a:p>
          <a:p>
            <a:r>
              <a:rPr lang="en-US" dirty="0" smtClean="0"/>
              <a:t>APUSH</a:t>
            </a:r>
          </a:p>
          <a:p>
            <a:r>
              <a:rPr lang="en-US" dirty="0" smtClean="0"/>
              <a:t>Period 7</a:t>
            </a:r>
            <a:endParaRPr lang="en-US" dirty="0"/>
          </a:p>
        </p:txBody>
      </p:sp>
    </p:spTree>
    <p:extLst>
      <p:ext uri="{BB962C8B-B14F-4D97-AF65-F5344CB8AC3E}">
        <p14:creationId xmlns:p14="http://schemas.microsoft.com/office/powerpoint/2010/main" val="14889261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endParaRPr lang="en-US">
              <a:latin typeface="Times New Roman" charset="0"/>
            </a:endParaRPr>
          </a:p>
        </p:txBody>
      </p:sp>
      <p:sp>
        <p:nvSpPr>
          <p:cNvPr id="29699" name="Rectangle 3"/>
          <p:cNvSpPr>
            <a:spLocks noGrp="1" noChangeArrowheads="1"/>
          </p:cNvSpPr>
          <p:nvPr>
            <p:ph idx="1"/>
          </p:nvPr>
        </p:nvSpPr>
        <p:spPr/>
        <p:txBody>
          <a:bodyPr/>
          <a:lstStyle/>
          <a:p>
            <a:endParaRPr lang="en-US">
              <a:latin typeface="Arial" charset="0"/>
            </a:endParaRPr>
          </a:p>
        </p:txBody>
      </p:sp>
      <p:sp>
        <p:nvSpPr>
          <p:cNvPr id="29700" name="Rectangle 4"/>
          <p:cNvSpPr>
            <a:spLocks noChangeArrowheads="1"/>
          </p:cNvSpPr>
          <p:nvPr/>
        </p:nvSpPr>
        <p:spPr bwMode="auto">
          <a:xfrm>
            <a:off x="0" y="0"/>
            <a:ext cx="9144000" cy="6858000"/>
          </a:xfrm>
          <a:prstGeom prst="rect">
            <a:avLst/>
          </a:prstGeom>
          <a:solidFill>
            <a:srgbClr val="FFCC99"/>
          </a:solidFill>
          <a:ln w="38100">
            <a:solidFill>
              <a:schemeClr val="tx1"/>
            </a:solidFill>
            <a:miter lim="800000"/>
            <a:headEnd/>
            <a:tailEnd/>
          </a:ln>
        </p:spPr>
        <p:txBody>
          <a:bodyPr wrap="none" anchor="ctr"/>
          <a:lstStyle/>
          <a:p>
            <a:endParaRPr lang="en-US"/>
          </a:p>
        </p:txBody>
      </p:sp>
      <p:pic>
        <p:nvPicPr>
          <p:cNvPr id="29701" name="Picture 5" descr="Click here to read the full text of Nixon's Resignation Speech"/>
          <p:cNvPicPr preferRelativeResize="0">
            <a:picLocks noChangeAspect="1" noChangeArrowheads="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685800" y="0"/>
            <a:ext cx="7848600" cy="6875463"/>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0822" name="Picture 6" descr="Front Page Imag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90562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0823" name="Picture 7" descr="nixondeparts"/>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9575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0822"/>
                                        </p:tgtEl>
                                        <p:attrNameLst>
                                          <p:attrName>style.visibility</p:attrName>
                                        </p:attrNameLst>
                                      </p:cBhvr>
                                      <p:to>
                                        <p:strVal val="visible"/>
                                      </p:to>
                                    </p:set>
                                    <p:anim calcmode="lin" valueType="num">
                                      <p:cBhvr>
                                        <p:cTn id="7" dur="500" fill="hold"/>
                                        <p:tgtEl>
                                          <p:spTgt spid="290822"/>
                                        </p:tgtEl>
                                        <p:attrNameLst>
                                          <p:attrName>ppt_w</p:attrName>
                                        </p:attrNameLst>
                                      </p:cBhvr>
                                      <p:tavLst>
                                        <p:tav tm="0">
                                          <p:val>
                                            <p:fltVal val="0"/>
                                          </p:val>
                                        </p:tav>
                                        <p:tav tm="100000">
                                          <p:val>
                                            <p:strVal val="#ppt_w"/>
                                          </p:val>
                                        </p:tav>
                                      </p:tavLst>
                                    </p:anim>
                                    <p:anim calcmode="lin" valueType="num">
                                      <p:cBhvr>
                                        <p:cTn id="8" dur="500" fill="hold"/>
                                        <p:tgtEl>
                                          <p:spTgt spid="290822"/>
                                        </p:tgtEl>
                                        <p:attrNameLst>
                                          <p:attrName>ppt_h</p:attrName>
                                        </p:attrNameLst>
                                      </p:cBhvr>
                                      <p:tavLst>
                                        <p:tav tm="0">
                                          <p:val>
                                            <p:fltVal val="0"/>
                                          </p:val>
                                        </p:tav>
                                        <p:tav tm="100000">
                                          <p:val>
                                            <p:strVal val="#ppt_h"/>
                                          </p:val>
                                        </p:tav>
                                      </p:tavLst>
                                    </p:anim>
                                    <p:animEffect transition="in" filter="fade">
                                      <p:cBhvr>
                                        <p:cTn id="9" dur="500"/>
                                        <p:tgtEl>
                                          <p:spTgt spid="2908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nodeType="clickEffect">
                                  <p:stCondLst>
                                    <p:cond delay="0"/>
                                  </p:stCondLst>
                                  <p:childTnLst>
                                    <p:set>
                                      <p:cBhvr>
                                        <p:cTn id="13" dur="1" fill="hold">
                                          <p:stCondLst>
                                            <p:cond delay="0"/>
                                          </p:stCondLst>
                                        </p:cTn>
                                        <p:tgtEl>
                                          <p:spTgt spid="290823"/>
                                        </p:tgtEl>
                                        <p:attrNameLst>
                                          <p:attrName>style.visibility</p:attrName>
                                        </p:attrNameLst>
                                      </p:cBhvr>
                                      <p:to>
                                        <p:strVal val="visible"/>
                                      </p:to>
                                    </p:set>
                                    <p:anim calcmode="lin" valueType="num">
                                      <p:cBhvr>
                                        <p:cTn id="14" dur="500" fill="hold"/>
                                        <p:tgtEl>
                                          <p:spTgt spid="290823"/>
                                        </p:tgtEl>
                                        <p:attrNameLst>
                                          <p:attrName>ppt_w</p:attrName>
                                        </p:attrNameLst>
                                      </p:cBhvr>
                                      <p:tavLst>
                                        <p:tav tm="0">
                                          <p:val>
                                            <p:fltVal val="0"/>
                                          </p:val>
                                        </p:tav>
                                        <p:tav tm="100000">
                                          <p:val>
                                            <p:strVal val="#ppt_w"/>
                                          </p:val>
                                        </p:tav>
                                      </p:tavLst>
                                    </p:anim>
                                    <p:anim calcmode="lin" valueType="num">
                                      <p:cBhvr>
                                        <p:cTn id="15" dur="500" fill="hold"/>
                                        <p:tgtEl>
                                          <p:spTgt spid="290823"/>
                                        </p:tgtEl>
                                        <p:attrNameLst>
                                          <p:attrName>ppt_h</p:attrName>
                                        </p:attrNameLst>
                                      </p:cBhvr>
                                      <p:tavLst>
                                        <p:tav tm="0">
                                          <p:val>
                                            <p:fltVal val="0"/>
                                          </p:val>
                                        </p:tav>
                                        <p:tav tm="100000">
                                          <p:val>
                                            <p:strVal val="#ppt_h"/>
                                          </p:val>
                                        </p:tav>
                                      </p:tavLst>
                                    </p:anim>
                                    <p:animEffect transition="in" filter="fade">
                                      <p:cBhvr>
                                        <p:cTn id="16" dur="500"/>
                                        <p:tgtEl>
                                          <p:spTgt spid="2908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30724" name="Rectangle 4"/>
          <p:cNvSpPr>
            <a:spLocks noGrp="1" noChangeArrowheads="1"/>
          </p:cNvSpPr>
          <p:nvPr>
            <p:ph type="title"/>
          </p:nvPr>
        </p:nvSpPr>
        <p:spPr>
          <a:xfrm>
            <a:off x="838200" y="0"/>
            <a:ext cx="8305800" cy="1295400"/>
          </a:xfrm>
          <a:noFill/>
        </p:spPr>
        <p:txBody>
          <a:bodyPr lIns="90488" tIns="44450" rIns="90488" bIns="44450"/>
          <a:lstStyle/>
          <a:p>
            <a:pPr>
              <a:lnSpc>
                <a:spcPct val="85000"/>
              </a:lnSpc>
            </a:pPr>
            <a:r>
              <a:rPr lang="en-US" u="sng">
                <a:latin typeface="Times New Roman" charset="0"/>
              </a:rPr>
              <a:t>Conclusions: </a:t>
            </a:r>
            <a:br>
              <a:rPr lang="en-US" u="sng">
                <a:latin typeface="Times New Roman" charset="0"/>
              </a:rPr>
            </a:br>
            <a:r>
              <a:rPr lang="en-US">
                <a:latin typeface="Times New Roman" charset="0"/>
              </a:rPr>
              <a:t>Politics After Watergate</a:t>
            </a:r>
          </a:p>
        </p:txBody>
      </p:sp>
      <p:sp>
        <p:nvSpPr>
          <p:cNvPr id="30725" name="Rectangle 5"/>
          <p:cNvSpPr>
            <a:spLocks noGrp="1" noChangeArrowheads="1"/>
          </p:cNvSpPr>
          <p:nvPr>
            <p:ph idx="1"/>
          </p:nvPr>
        </p:nvSpPr>
        <p:spPr>
          <a:noFill/>
        </p:spPr>
        <p:txBody>
          <a:bodyPr lIns="90488" tIns="44450" rIns="90488" bIns="44450">
            <a:normAutofit fontScale="92500" lnSpcReduction="20000"/>
          </a:bodyPr>
          <a:lstStyle/>
          <a:p>
            <a:pPr>
              <a:lnSpc>
                <a:spcPct val="90000"/>
              </a:lnSpc>
              <a:spcBef>
                <a:spcPct val="10000"/>
              </a:spcBef>
            </a:pPr>
            <a:r>
              <a:rPr lang="en-US" sz="3200" dirty="0">
                <a:latin typeface="Arial" charset="0"/>
              </a:rPr>
              <a:t>The Watergate scandal eroded public trust in their own </a:t>
            </a:r>
            <a:r>
              <a:rPr lang="en-US" sz="3200" dirty="0" err="1">
                <a:latin typeface="Arial" charset="0"/>
              </a:rPr>
              <a:t>gov</a:t>
            </a:r>
            <a:r>
              <a:rPr lang="ja-JP" altLang="en-US" sz="3200" dirty="0">
                <a:latin typeface="Arial" charset="0"/>
              </a:rPr>
              <a:t>’</a:t>
            </a:r>
            <a:r>
              <a:rPr lang="en-US" sz="3200" dirty="0">
                <a:latin typeface="Arial" charset="0"/>
              </a:rPr>
              <a:t>t</a:t>
            </a:r>
          </a:p>
          <a:p>
            <a:pPr>
              <a:lnSpc>
                <a:spcPct val="90000"/>
              </a:lnSpc>
              <a:spcBef>
                <a:spcPct val="10000"/>
              </a:spcBef>
            </a:pPr>
            <a:r>
              <a:rPr lang="en-US" sz="3200" dirty="0">
                <a:latin typeface="Arial" charset="0"/>
              </a:rPr>
              <a:t>The growing tension between president &amp; Congress prevented strong, effective leadership from meeting foreign &amp; domestic problems in the 1970s</a:t>
            </a:r>
          </a:p>
          <a:p>
            <a:pPr>
              <a:lnSpc>
                <a:spcPct val="90000"/>
              </a:lnSpc>
              <a:spcBef>
                <a:spcPct val="10000"/>
              </a:spcBef>
            </a:pPr>
            <a:r>
              <a:rPr lang="en-US" sz="3200" dirty="0">
                <a:latin typeface="Arial" charset="0"/>
              </a:rPr>
              <a:t>The discontent of the 1960s &amp; 1970s revealed an America at war with </a:t>
            </a:r>
            <a:r>
              <a:rPr lang="en-US" sz="3200" dirty="0" smtClean="0">
                <a:latin typeface="Arial" charset="0"/>
              </a:rPr>
              <a:t>itself</a:t>
            </a:r>
          </a:p>
          <a:p>
            <a:pPr>
              <a:lnSpc>
                <a:spcPct val="90000"/>
              </a:lnSpc>
              <a:spcBef>
                <a:spcPct val="10000"/>
              </a:spcBef>
            </a:pPr>
            <a:r>
              <a:rPr lang="en-US" altLang="en-US" sz="3200" u="sng" dirty="0" smtClean="0">
                <a:latin typeface="Calibri" panose="020F0502020204030204" pitchFamily="34" charset="0"/>
              </a:rPr>
              <a:t>This DEFINES the 70’s politically:  Watergate + Pentagon Papers + Bad economy + decrease in US global status = MISTRUST and DISALLIONMENT!</a:t>
            </a:r>
          </a:p>
          <a:p>
            <a:pPr>
              <a:lnSpc>
                <a:spcPct val="90000"/>
              </a:lnSpc>
              <a:spcBef>
                <a:spcPct val="10000"/>
              </a:spcBef>
            </a:pPr>
            <a:endParaRPr lang="en-US" sz="3200" dirty="0">
              <a:latin typeface="Arial" charset="0"/>
            </a:endParaRPr>
          </a:p>
        </p:txBody>
      </p:sp>
    </p:spTree>
    <p:extLst>
      <p:ext uri="{BB962C8B-B14F-4D97-AF65-F5344CB8AC3E}">
        <p14:creationId xmlns:p14="http://schemas.microsoft.com/office/powerpoint/2010/main" val="36289317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06363"/>
            <a:ext cx="7886700" cy="1325563"/>
          </a:xfrm>
        </p:spPr>
        <p:txBody>
          <a:bodyPr/>
          <a:lstStyle/>
          <a:p>
            <a:pPr>
              <a:defRPr/>
            </a:pPr>
            <a:r>
              <a:rPr lang="en-US" b="1" dirty="0">
                <a:cs typeface="+mj-cs"/>
              </a:rPr>
              <a:t>Ford </a:t>
            </a:r>
            <a:r>
              <a:rPr lang="en-US" b="1" dirty="0" smtClean="0">
                <a:cs typeface="+mj-cs"/>
              </a:rPr>
              <a:t>as President</a:t>
            </a:r>
            <a:endParaRPr lang="en-US" b="1" dirty="0">
              <a:cs typeface="+mj-cs"/>
            </a:endParaRPr>
          </a:p>
        </p:txBody>
      </p:sp>
      <p:sp>
        <p:nvSpPr>
          <p:cNvPr id="3" name="Content Placeholder 2"/>
          <p:cNvSpPr>
            <a:spLocks noGrp="1"/>
          </p:cNvSpPr>
          <p:nvPr>
            <p:ph idx="1"/>
          </p:nvPr>
        </p:nvSpPr>
        <p:spPr>
          <a:xfrm>
            <a:off x="0" y="995363"/>
            <a:ext cx="5570538" cy="5689600"/>
          </a:xfrm>
        </p:spPr>
        <p:txBody>
          <a:bodyPr>
            <a:noAutofit/>
          </a:bodyPr>
          <a:lstStyle/>
          <a:p>
            <a:pPr>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US" altLang="en-US" sz="1800" dirty="0">
                <a:cs typeface="+mn-cs"/>
              </a:rPr>
              <a:t>Ford was seen as an </a:t>
            </a:r>
            <a:r>
              <a:rPr lang="ja-JP" altLang="en-US" sz="1800" dirty="0">
                <a:cs typeface="+mn-cs"/>
              </a:rPr>
              <a:t>“</a:t>
            </a:r>
            <a:r>
              <a:rPr lang="en-US" altLang="ja-JP" sz="1800" dirty="0">
                <a:cs typeface="+mn-cs"/>
              </a:rPr>
              <a:t>honest man</a:t>
            </a:r>
            <a:r>
              <a:rPr lang="ja-JP" altLang="en-US" sz="1800" dirty="0" smtClean="0">
                <a:cs typeface="+mn-cs"/>
              </a:rPr>
              <a:t>”</a:t>
            </a:r>
            <a:r>
              <a:rPr lang="en-US" altLang="ja-JP" sz="1800" dirty="0" smtClean="0">
                <a:cs typeface="+mn-cs"/>
              </a:rPr>
              <a:t> - hoped </a:t>
            </a:r>
            <a:r>
              <a:rPr lang="en-US" altLang="ja-JP" sz="1800" dirty="0">
                <a:cs typeface="+mn-cs"/>
              </a:rPr>
              <a:t>to move America past the Watergate </a:t>
            </a:r>
            <a:r>
              <a:rPr lang="en-US" altLang="ja-JP" sz="1800" dirty="0" smtClean="0">
                <a:cs typeface="+mn-cs"/>
              </a:rPr>
              <a:t>scandal.</a:t>
            </a:r>
            <a:endParaRPr lang="en-US" altLang="ja-JP" sz="1800" dirty="0">
              <a:cs typeface="+mn-cs"/>
            </a:endParaRPr>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smtClean="0"/>
              <a:t>Grants </a:t>
            </a:r>
            <a:r>
              <a:rPr lang="en-GB" altLang="en-US" sz="1800" dirty="0"/>
              <a:t>full </a:t>
            </a:r>
            <a:r>
              <a:rPr lang="en-GB" altLang="en-US" sz="1800" b="1" dirty="0"/>
              <a:t>pardon to Nixon </a:t>
            </a:r>
            <a:r>
              <a:rPr lang="en-GB" altLang="en-US" sz="1800" dirty="0"/>
              <a:t>– enrages Dem’s and hurts his reputation as an honest politician.</a:t>
            </a:r>
          </a:p>
          <a:p>
            <a:pPr marL="228600" lvl="1">
              <a:spcBef>
                <a:spcPts val="1000"/>
              </a:spcBef>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smtClean="0"/>
              <a:t>Faced </a:t>
            </a:r>
            <a:r>
              <a:rPr lang="en-GB" altLang="en-US" sz="1800" dirty="0"/>
              <a:t>a TROUBLED </a:t>
            </a:r>
            <a:r>
              <a:rPr lang="en-GB" altLang="en-US" sz="1800" dirty="0" smtClean="0"/>
              <a:t>economy - </a:t>
            </a:r>
            <a:r>
              <a:rPr lang="en-GB" altLang="en-US" sz="1800" dirty="0"/>
              <a:t>Restricted </a:t>
            </a:r>
            <a:r>
              <a:rPr lang="en-GB" altLang="en-US" sz="1800" dirty="0" smtClean="0"/>
              <a:t>credit which </a:t>
            </a:r>
            <a:r>
              <a:rPr lang="en-GB" altLang="en-US" sz="1800" dirty="0"/>
              <a:t>led to </a:t>
            </a:r>
            <a:r>
              <a:rPr lang="en-GB" altLang="en-US" sz="1800" dirty="0" smtClean="0"/>
              <a:t>recession and inflation (called </a:t>
            </a:r>
            <a:r>
              <a:rPr lang="en-GB" altLang="en-US" sz="1800" b="1" dirty="0" smtClean="0"/>
              <a:t>Stagflation</a:t>
            </a:r>
            <a:r>
              <a:rPr lang="en-GB" altLang="en-US" sz="1800" dirty="0" smtClean="0"/>
              <a:t>).</a:t>
            </a:r>
            <a:endParaRPr lang="en-GB" altLang="en-US" sz="1800" dirty="0"/>
          </a:p>
          <a:p>
            <a:pPr lvl="1">
              <a:tabLst>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defRPr/>
            </a:pPr>
            <a:r>
              <a:rPr lang="en-GB" altLang="en-US" sz="1800" dirty="0"/>
              <a:t>Tried to curb inflation with “tight” money (plan called </a:t>
            </a:r>
            <a:r>
              <a:rPr lang="en-GB" altLang="en-US" sz="1800" b="1" dirty="0"/>
              <a:t>“WIN” – Whip Inflation Now</a:t>
            </a:r>
            <a:r>
              <a:rPr lang="en-GB" altLang="en-US" sz="1800" dirty="0"/>
              <a:t>).</a:t>
            </a:r>
          </a:p>
          <a:p>
            <a:pPr>
              <a:lnSpc>
                <a:spcPct val="85000"/>
              </a:lnSpc>
              <a:spcBef>
                <a:spcPct val="10000"/>
              </a:spcBef>
              <a:defRPr/>
            </a:pPr>
            <a:r>
              <a:rPr lang="en-US" altLang="en-US" sz="1800" dirty="0" smtClean="0">
                <a:cs typeface="+mn-cs"/>
              </a:rPr>
              <a:t>Remember </a:t>
            </a:r>
            <a:r>
              <a:rPr lang="en-US" altLang="en-US" sz="1800" b="1" dirty="0" smtClean="0">
                <a:cs typeface="+mn-cs"/>
              </a:rPr>
              <a:t>Org. </a:t>
            </a:r>
            <a:r>
              <a:rPr lang="en-US" altLang="en-US" sz="1800" b="1" dirty="0">
                <a:cs typeface="+mn-cs"/>
              </a:rPr>
              <a:t>of Petroleum Exporting Countries </a:t>
            </a:r>
            <a:r>
              <a:rPr lang="en-US" altLang="en-US" sz="1800" dirty="0">
                <a:cs typeface="+mn-cs"/>
              </a:rPr>
              <a:t>(OPEC</a:t>
            </a:r>
            <a:r>
              <a:rPr lang="en-US" altLang="en-US" sz="1800" dirty="0" smtClean="0">
                <a:cs typeface="+mn-cs"/>
              </a:rPr>
              <a:t>)…economic </a:t>
            </a:r>
            <a:r>
              <a:rPr lang="en-US" altLang="en-US" sz="1800" dirty="0">
                <a:cs typeface="+mn-cs"/>
              </a:rPr>
              <a:t>situation </a:t>
            </a:r>
            <a:r>
              <a:rPr lang="en-US" altLang="en-US" sz="1800" dirty="0" smtClean="0">
                <a:cs typeface="+mn-cs"/>
              </a:rPr>
              <a:t>worsens.</a:t>
            </a:r>
            <a:endParaRPr lang="en-US" altLang="en-US" sz="1800" dirty="0">
              <a:cs typeface="+mn-cs"/>
            </a:endParaRPr>
          </a:p>
          <a:p>
            <a:pPr lvl="1">
              <a:lnSpc>
                <a:spcPct val="85000"/>
              </a:lnSpc>
              <a:spcBef>
                <a:spcPct val="10000"/>
              </a:spcBef>
              <a:defRPr/>
            </a:pPr>
            <a:r>
              <a:rPr lang="en-US" altLang="en-US" sz="1800" dirty="0"/>
              <a:t>In retaliation for American support of Israel, OPEC cut off oil to the U.S. in </a:t>
            </a:r>
            <a:r>
              <a:rPr lang="en-US" altLang="en-US" sz="1800" dirty="0" smtClean="0"/>
              <a:t>1973</a:t>
            </a:r>
          </a:p>
          <a:p>
            <a:pPr lvl="1">
              <a:lnSpc>
                <a:spcPct val="85000"/>
              </a:lnSpc>
              <a:spcBef>
                <a:spcPct val="10000"/>
              </a:spcBef>
              <a:defRPr/>
            </a:pPr>
            <a:r>
              <a:rPr lang="en-US" altLang="en-US" sz="1800" dirty="0" smtClean="0"/>
              <a:t>Leads to </a:t>
            </a:r>
            <a:r>
              <a:rPr lang="en-US" altLang="en-US" sz="1800" b="1" dirty="0" smtClean="0"/>
              <a:t>Oil Crisis </a:t>
            </a:r>
            <a:r>
              <a:rPr lang="en-US" altLang="en-US" sz="1800" dirty="0" smtClean="0"/>
              <a:t>- Gas </a:t>
            </a:r>
            <a:r>
              <a:rPr lang="en-US" altLang="en-US" sz="1800" dirty="0"/>
              <a:t>prices soared &amp; shortages led to long lines </a:t>
            </a:r>
            <a:r>
              <a:rPr lang="en-US" altLang="en-US" sz="1800" dirty="0" smtClean="0"/>
              <a:t>at the pump.</a:t>
            </a:r>
          </a:p>
          <a:p>
            <a:pPr>
              <a:lnSpc>
                <a:spcPct val="85000"/>
              </a:lnSpc>
              <a:spcBef>
                <a:spcPct val="10000"/>
              </a:spcBef>
              <a:defRPr/>
            </a:pPr>
            <a:r>
              <a:rPr lang="en-US" altLang="en-US" sz="1800" dirty="0" smtClean="0">
                <a:cs typeface="+mn-cs"/>
              </a:rPr>
              <a:t>1975 – attends the </a:t>
            </a:r>
            <a:r>
              <a:rPr lang="en-US" altLang="en-US" sz="1800" b="1" dirty="0" smtClean="0">
                <a:cs typeface="+mn-cs"/>
              </a:rPr>
              <a:t>Helsinki Accords </a:t>
            </a:r>
            <a:r>
              <a:rPr lang="en-US" altLang="en-US" sz="1800" dirty="0" smtClean="0">
                <a:cs typeface="+mn-cs"/>
              </a:rPr>
              <a:t>(furthered efforts of détente in Europe).</a:t>
            </a:r>
          </a:p>
          <a:p>
            <a:pPr>
              <a:lnSpc>
                <a:spcPct val="85000"/>
              </a:lnSpc>
              <a:spcBef>
                <a:spcPct val="10000"/>
              </a:spcBef>
              <a:defRPr/>
            </a:pPr>
            <a:r>
              <a:rPr lang="en-US" altLang="en-US" sz="1800" dirty="0" smtClean="0">
                <a:cs typeface="+mn-cs"/>
              </a:rPr>
              <a:t>Also Saigon falls – Vietnam unified under Communist rule.</a:t>
            </a:r>
          </a:p>
          <a:p>
            <a:pPr>
              <a:lnSpc>
                <a:spcPct val="85000"/>
              </a:lnSpc>
              <a:spcBef>
                <a:spcPct val="10000"/>
              </a:spcBef>
              <a:defRPr/>
            </a:pPr>
            <a:endParaRPr lang="en-US" altLang="en-US" sz="1800" dirty="0">
              <a:solidFill>
                <a:schemeClr val="folHlink"/>
              </a:solidFill>
              <a:latin typeface="Calibri" panose="020F0502020204030204" pitchFamily="34" charset="0"/>
              <a:cs typeface="+mn-cs"/>
            </a:endParaRPr>
          </a:p>
          <a:p>
            <a:pPr>
              <a:lnSpc>
                <a:spcPct val="85000"/>
              </a:lnSpc>
              <a:spcBef>
                <a:spcPct val="10000"/>
              </a:spcBef>
              <a:defRPr/>
            </a:pPr>
            <a:endParaRPr lang="en-US" altLang="en-US" sz="1800" dirty="0">
              <a:solidFill>
                <a:srgbClr val="0000B8"/>
              </a:solidFill>
              <a:latin typeface="Calibri" panose="020F0502020204030204" pitchFamily="34" charset="0"/>
              <a:cs typeface="+mn-cs"/>
            </a:endParaRPr>
          </a:p>
          <a:p>
            <a:pPr>
              <a:lnSpc>
                <a:spcPct val="85000"/>
              </a:lnSpc>
              <a:spcBef>
                <a:spcPct val="10000"/>
              </a:spcBef>
              <a:defRPr/>
            </a:pPr>
            <a:endParaRPr lang="en-US" altLang="en-US" sz="1800" dirty="0">
              <a:solidFill>
                <a:schemeClr val="folHlink"/>
              </a:solidFill>
              <a:latin typeface="Calibri" panose="020F0502020204030204" pitchFamily="34" charset="0"/>
              <a:cs typeface="+mn-cs"/>
            </a:endParaRPr>
          </a:p>
          <a:p>
            <a:pPr>
              <a:lnSpc>
                <a:spcPct val="85000"/>
              </a:lnSpc>
              <a:spcBef>
                <a:spcPct val="10000"/>
              </a:spcBef>
              <a:defRPr/>
            </a:pPr>
            <a:endParaRPr lang="en-US" altLang="en-US" sz="1800" dirty="0">
              <a:solidFill>
                <a:srgbClr val="660066"/>
              </a:solidFill>
              <a:latin typeface="Calibri" panose="020F0502020204030204" pitchFamily="34" charset="0"/>
              <a:cs typeface="+mn-cs"/>
            </a:endParaRPr>
          </a:p>
          <a:p>
            <a:pPr>
              <a:lnSpc>
                <a:spcPct val="85000"/>
              </a:lnSpc>
              <a:spcBef>
                <a:spcPct val="10000"/>
              </a:spcBef>
              <a:defRPr/>
            </a:pPr>
            <a:endParaRPr lang="en-US" altLang="en-US" sz="1800" dirty="0">
              <a:solidFill>
                <a:srgbClr val="0000CC"/>
              </a:solidFill>
              <a:latin typeface="Calibri" panose="020F0502020204030204" pitchFamily="34" charset="0"/>
              <a:cs typeface="+mn-cs"/>
            </a:endParaRPr>
          </a:p>
          <a:p>
            <a:pPr>
              <a:lnSpc>
                <a:spcPct val="80000"/>
              </a:lnSpc>
              <a:buFontTx/>
              <a:buNone/>
              <a:defRPr/>
            </a:pPr>
            <a:r>
              <a:rPr lang="en-US" altLang="en-US" sz="1800" dirty="0" smtClean="0">
                <a:cs typeface="+mn-cs"/>
              </a:rPr>
              <a:t> </a:t>
            </a:r>
            <a:endParaRPr lang="en-US" altLang="en-US" sz="1800" dirty="0">
              <a:cs typeface="+mn-cs"/>
            </a:endParaRPr>
          </a:p>
        </p:txBody>
      </p:sp>
      <p:pic>
        <p:nvPicPr>
          <p:cNvPr id="118787" name="Picture 9" descr="T049147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1063" y="3089275"/>
            <a:ext cx="30607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8788" name="Shape 10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70538" y="819150"/>
            <a:ext cx="3227387"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65005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3" y="-114300"/>
            <a:ext cx="8609012" cy="1325563"/>
          </a:xfrm>
        </p:spPr>
        <p:txBody>
          <a:bodyPr>
            <a:normAutofit/>
          </a:bodyPr>
          <a:lstStyle/>
          <a:p>
            <a:pPr>
              <a:defRPr/>
            </a:pPr>
            <a:r>
              <a:rPr lang="en-US" b="1" dirty="0" smtClean="0">
                <a:cs typeface="+mj-cs"/>
              </a:rPr>
              <a:t>Carter – Domestic Events</a:t>
            </a:r>
            <a:endParaRPr lang="en-US" b="1" dirty="0">
              <a:cs typeface="+mj-cs"/>
            </a:endParaRPr>
          </a:p>
        </p:txBody>
      </p:sp>
      <p:sp>
        <p:nvSpPr>
          <p:cNvPr id="6" name="Content Placeholder 2"/>
          <p:cNvSpPr txBox="1">
            <a:spLocks/>
          </p:cNvSpPr>
          <p:nvPr/>
        </p:nvSpPr>
        <p:spPr>
          <a:xfrm>
            <a:off x="0" y="901700"/>
            <a:ext cx="5224463" cy="581342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85000"/>
              </a:lnSpc>
              <a:spcBef>
                <a:spcPct val="10000"/>
              </a:spcBef>
              <a:spcAft>
                <a:spcPct val="0"/>
              </a:spcAft>
              <a:defRPr/>
            </a:pPr>
            <a:r>
              <a:rPr lang="en-US" altLang="en-US" sz="1800" dirty="0">
                <a:solidFill>
                  <a:srgbClr val="000000"/>
                </a:solidFill>
                <a:latin typeface="Times New Roman"/>
              </a:rPr>
              <a:t>Election of 1976 - Stagflation and gas crisis </a:t>
            </a:r>
            <a:r>
              <a:rPr lang="en-US" altLang="en-US" sz="1800" dirty="0" smtClean="0">
                <a:solidFill>
                  <a:srgbClr val="000000"/>
                </a:solidFill>
                <a:latin typeface="Times New Roman"/>
              </a:rPr>
              <a:t>continues…</a:t>
            </a:r>
          </a:p>
          <a:p>
            <a:pPr fontAlgn="base">
              <a:lnSpc>
                <a:spcPct val="85000"/>
              </a:lnSpc>
              <a:spcBef>
                <a:spcPct val="10000"/>
              </a:spcBef>
              <a:spcAft>
                <a:spcPct val="0"/>
              </a:spcAft>
              <a:defRPr/>
            </a:pPr>
            <a:r>
              <a:rPr lang="en-US" altLang="en-US" sz="1800" dirty="0" smtClean="0">
                <a:solidFill>
                  <a:srgbClr val="000000"/>
                </a:solidFill>
                <a:latin typeface="Times New Roman"/>
              </a:rPr>
              <a:t>Carter </a:t>
            </a:r>
            <a:r>
              <a:rPr lang="en-US" altLang="en-US" sz="1800" dirty="0">
                <a:solidFill>
                  <a:srgbClr val="000000"/>
                </a:solidFill>
                <a:latin typeface="Times New Roman"/>
              </a:rPr>
              <a:t>ran as an </a:t>
            </a:r>
            <a:r>
              <a:rPr lang="ja-JP" altLang="en-US" sz="1800" dirty="0">
                <a:solidFill>
                  <a:srgbClr val="000000"/>
                </a:solidFill>
                <a:latin typeface="Times New Roman"/>
              </a:rPr>
              <a:t>“</a:t>
            </a:r>
            <a:r>
              <a:rPr lang="en-US" altLang="ja-JP" sz="1800" dirty="0">
                <a:solidFill>
                  <a:srgbClr val="000000"/>
                </a:solidFill>
                <a:latin typeface="Times New Roman"/>
              </a:rPr>
              <a:t>outsider</a:t>
            </a:r>
            <a:r>
              <a:rPr lang="ja-JP" altLang="en-US" sz="1800" dirty="0">
                <a:solidFill>
                  <a:srgbClr val="000000"/>
                </a:solidFill>
                <a:latin typeface="Times New Roman"/>
              </a:rPr>
              <a:t>”</a:t>
            </a:r>
            <a:r>
              <a:rPr lang="en-US" altLang="ja-JP" sz="1800" dirty="0">
                <a:solidFill>
                  <a:srgbClr val="000000"/>
                </a:solidFill>
                <a:latin typeface="Times New Roman"/>
              </a:rPr>
              <a:t> </a:t>
            </a:r>
            <a:r>
              <a:rPr lang="en-US" altLang="ja-JP" sz="1800" dirty="0" smtClean="0">
                <a:solidFill>
                  <a:srgbClr val="000000"/>
                </a:solidFill>
                <a:latin typeface="Times New Roman"/>
              </a:rPr>
              <a:t>(No involvement in Vietnam</a:t>
            </a:r>
            <a:r>
              <a:rPr lang="en-US" altLang="ja-JP" sz="1800" dirty="0">
                <a:solidFill>
                  <a:srgbClr val="000000"/>
                </a:solidFill>
                <a:latin typeface="Times New Roman"/>
              </a:rPr>
              <a:t>, Watergate, or the </a:t>
            </a:r>
            <a:r>
              <a:rPr lang="en-US" altLang="ja-JP" sz="1800" dirty="0" smtClean="0">
                <a:solidFill>
                  <a:srgbClr val="000000"/>
                </a:solidFill>
                <a:latin typeface="Times New Roman"/>
              </a:rPr>
              <a:t>recession) – it was a close election!</a:t>
            </a:r>
          </a:p>
          <a:p>
            <a:pPr fontAlgn="base">
              <a:spcAft>
                <a:spcPct val="0"/>
              </a:spcAft>
              <a:defRPr/>
            </a:pPr>
            <a:r>
              <a:rPr lang="en-US" altLang="en-US" sz="1800" dirty="0" smtClean="0">
                <a:solidFill>
                  <a:srgbClr val="000000"/>
                </a:solidFill>
                <a:latin typeface="Times New Roman"/>
              </a:rPr>
              <a:t>Carter </a:t>
            </a:r>
            <a:r>
              <a:rPr lang="en-US" altLang="en-US" sz="1800" dirty="0">
                <a:solidFill>
                  <a:srgbClr val="000000"/>
                </a:solidFill>
                <a:latin typeface="Times New Roman"/>
              </a:rPr>
              <a:t>tried to attack the energy crisis, stagflation, &amp; the </a:t>
            </a:r>
            <a:r>
              <a:rPr lang="en-US" altLang="en-US" sz="1800" dirty="0" smtClean="0">
                <a:solidFill>
                  <a:srgbClr val="000000"/>
                </a:solidFill>
                <a:latin typeface="Times New Roman"/>
              </a:rPr>
              <a:t>recession - </a:t>
            </a:r>
            <a:r>
              <a:rPr lang="en-US" altLang="en-US" sz="1800" u="sng" dirty="0">
                <a:solidFill>
                  <a:srgbClr val="000000"/>
                </a:solidFill>
                <a:latin typeface="Times New Roman"/>
              </a:rPr>
              <a:t>None of his efforts </a:t>
            </a:r>
            <a:r>
              <a:rPr lang="en-US" altLang="en-US" sz="1800" u="sng" dirty="0" smtClean="0">
                <a:solidFill>
                  <a:srgbClr val="000000"/>
                </a:solidFill>
                <a:latin typeface="Times New Roman"/>
              </a:rPr>
              <a:t>worked!</a:t>
            </a:r>
            <a:endParaRPr lang="en-US" altLang="en-US" sz="1800" dirty="0" smtClean="0">
              <a:solidFill>
                <a:srgbClr val="000000"/>
              </a:solidFill>
              <a:latin typeface="Times New Roman"/>
            </a:endParaRPr>
          </a:p>
          <a:p>
            <a:pPr lvl="1" fontAlgn="base">
              <a:spcAft>
                <a:spcPct val="0"/>
              </a:spcAft>
              <a:defRPr/>
            </a:pPr>
            <a:r>
              <a:rPr lang="en-US" altLang="en-US" sz="1800" dirty="0" smtClean="0">
                <a:solidFill>
                  <a:srgbClr val="000000"/>
                </a:solidFill>
                <a:latin typeface="Times New Roman"/>
              </a:rPr>
              <a:t>Inflation </a:t>
            </a:r>
            <a:r>
              <a:rPr lang="en-US" altLang="en-US" sz="1800" dirty="0">
                <a:solidFill>
                  <a:srgbClr val="000000"/>
                </a:solidFill>
                <a:latin typeface="Times New Roman"/>
              </a:rPr>
              <a:t>hit 14%, interest rates neared </a:t>
            </a:r>
            <a:r>
              <a:rPr lang="en-US" altLang="en-US" sz="1800" dirty="0" smtClean="0">
                <a:solidFill>
                  <a:srgbClr val="000000"/>
                </a:solidFill>
                <a:latin typeface="Times New Roman"/>
              </a:rPr>
              <a:t>20% - a </a:t>
            </a:r>
            <a:r>
              <a:rPr lang="en-US" altLang="en-US" sz="1800" dirty="0">
                <a:solidFill>
                  <a:srgbClr val="000000"/>
                </a:solidFill>
                <a:latin typeface="Times New Roman"/>
              </a:rPr>
              <a:t>new oil embargo in 1979 increased gas </a:t>
            </a:r>
            <a:r>
              <a:rPr lang="en-US" altLang="en-US" sz="1800" dirty="0" smtClean="0">
                <a:solidFill>
                  <a:srgbClr val="000000"/>
                </a:solidFill>
                <a:latin typeface="Times New Roman"/>
              </a:rPr>
              <a:t>prices.</a:t>
            </a:r>
          </a:p>
          <a:p>
            <a:pPr fontAlgn="base">
              <a:spcAft>
                <a:spcPct val="0"/>
              </a:spcAft>
              <a:defRPr/>
            </a:pPr>
            <a:r>
              <a:rPr lang="en-US" altLang="en-US" sz="1800" dirty="0" smtClean="0">
                <a:solidFill>
                  <a:srgbClr val="000000"/>
                </a:solidFill>
                <a:latin typeface="Times New Roman"/>
              </a:rPr>
              <a:t>Affirmative Action challenged – Bakke v. Regents (claimed reverse discrimination in college admissions).</a:t>
            </a:r>
          </a:p>
          <a:p>
            <a:pPr lvl="1" fontAlgn="base">
              <a:spcAft>
                <a:spcPct val="0"/>
              </a:spcAft>
              <a:defRPr/>
            </a:pPr>
            <a:r>
              <a:rPr lang="en-US" altLang="en-US" sz="1800" dirty="0" smtClean="0">
                <a:solidFill>
                  <a:srgbClr val="000000"/>
                </a:solidFill>
                <a:latin typeface="Times New Roman"/>
              </a:rPr>
              <a:t>Upheld affirmative action, but its image decreases and looks like an “unfair advantage” to minorities.</a:t>
            </a:r>
          </a:p>
          <a:p>
            <a:pPr fontAlgn="base">
              <a:spcAft>
                <a:spcPct val="0"/>
              </a:spcAft>
              <a:defRPr/>
            </a:pPr>
            <a:r>
              <a:rPr lang="en-US" altLang="en-US" sz="1800" dirty="0" smtClean="0">
                <a:solidFill>
                  <a:srgbClr val="000000"/>
                </a:solidFill>
                <a:latin typeface="Times New Roman"/>
              </a:rPr>
              <a:t>Three mile island nuclear plant explodes – leads to questioning new energy ideas.</a:t>
            </a:r>
          </a:p>
          <a:p>
            <a:pPr lvl="1" fontAlgn="base">
              <a:spcAft>
                <a:spcPct val="0"/>
              </a:spcAft>
              <a:defRPr/>
            </a:pPr>
            <a:r>
              <a:rPr lang="en-US" altLang="en-US" sz="1800" dirty="0" smtClean="0">
                <a:solidFill>
                  <a:srgbClr val="000000"/>
                </a:solidFill>
                <a:latin typeface="Times New Roman"/>
              </a:rPr>
              <a:t>Green movement continues! - protecting the earth, clean energy, solar and wind power, etc.</a:t>
            </a:r>
            <a:endParaRPr lang="en-US" altLang="en-US" sz="1800" dirty="0">
              <a:solidFill>
                <a:srgbClr val="000000"/>
              </a:solidFill>
              <a:latin typeface="Times New Roman"/>
            </a:endParaRPr>
          </a:p>
          <a:p>
            <a:pPr marL="0" indent="0" algn="ctr" fontAlgn="base">
              <a:spcAft>
                <a:spcPct val="0"/>
              </a:spcAft>
              <a:buFont typeface="Arial" panose="020B0604020202020204" pitchFamily="34" charset="0"/>
              <a:buNone/>
              <a:defRPr/>
            </a:pPr>
            <a:endParaRPr lang="en-US" altLang="en-US" sz="1800" dirty="0">
              <a:solidFill>
                <a:srgbClr val="000000"/>
              </a:solidFill>
              <a:latin typeface="Calibri" panose="020F0502020204030204" pitchFamily="34" charset="0"/>
            </a:endParaRPr>
          </a:p>
        </p:txBody>
      </p:sp>
      <p:pic>
        <p:nvPicPr>
          <p:cNvPr id="120835" name="Picture 4" descr="1976_Electoral_College_Map"/>
          <p:cNvPicPr>
            <a:picLocks noChangeAspect="1" noChangeArrowheads="1"/>
          </p:cNvPicPr>
          <p:nvPr/>
        </p:nvPicPr>
        <p:blipFill>
          <a:blip r:embed="rId2">
            <a:lum bright="12000"/>
            <a:extLst>
              <a:ext uri="{28A0092B-C50C-407E-A947-70E740481C1C}">
                <a14:useLocalDpi xmlns:a14="http://schemas.microsoft.com/office/drawing/2010/main" val="0"/>
              </a:ext>
            </a:extLst>
          </a:blip>
          <a:srcRect l="6519"/>
          <a:stretch>
            <a:fillRect/>
          </a:stretch>
        </p:blipFill>
        <p:spPr bwMode="auto">
          <a:xfrm>
            <a:off x="5224463" y="3805238"/>
            <a:ext cx="3794125" cy="290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Tree>
    <p:extLst>
      <p:ext uri="{BB962C8B-B14F-4D97-AF65-F5344CB8AC3E}">
        <p14:creationId xmlns:p14="http://schemas.microsoft.com/office/powerpoint/2010/main" val="312075874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613" y="-114300"/>
            <a:ext cx="8609012" cy="1325563"/>
          </a:xfrm>
        </p:spPr>
        <p:txBody>
          <a:bodyPr>
            <a:normAutofit/>
          </a:bodyPr>
          <a:lstStyle/>
          <a:p>
            <a:pPr>
              <a:defRPr/>
            </a:pPr>
            <a:r>
              <a:rPr lang="en-US" b="1" dirty="0" smtClean="0">
                <a:cs typeface="+mj-cs"/>
              </a:rPr>
              <a:t>Carter – Foreign Events</a:t>
            </a:r>
            <a:endParaRPr lang="en-US" b="1" dirty="0">
              <a:cs typeface="+mj-cs"/>
            </a:endParaRPr>
          </a:p>
        </p:txBody>
      </p:sp>
      <p:sp>
        <p:nvSpPr>
          <p:cNvPr id="121858" name="Content Placeholder 2"/>
          <p:cNvSpPr txBox="1">
            <a:spLocks/>
          </p:cNvSpPr>
          <p:nvPr/>
        </p:nvSpPr>
        <p:spPr bwMode="auto">
          <a:xfrm>
            <a:off x="0" y="847725"/>
            <a:ext cx="5618163" cy="550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400" b="1">
                <a:solidFill>
                  <a:schemeClr val="tx1"/>
                </a:solidFill>
                <a:latin typeface="Century Gothic" charset="0"/>
                <a:ea typeface="ＭＳ Ｐゴシック" charset="0"/>
                <a:cs typeface="ＭＳ Ｐゴシック" charset="0"/>
              </a:defRPr>
            </a:lvl1pPr>
            <a:lvl2pPr marL="685800" indent="-228600">
              <a:defRPr sz="2400" b="1">
                <a:solidFill>
                  <a:schemeClr val="tx1"/>
                </a:solidFill>
                <a:latin typeface="Century Gothic" charset="0"/>
                <a:ea typeface="ＭＳ Ｐゴシック" charset="0"/>
              </a:defRPr>
            </a:lvl2pPr>
            <a:lvl3pPr marL="1143000" indent="-228600">
              <a:defRPr sz="2400" b="1">
                <a:solidFill>
                  <a:schemeClr val="tx1"/>
                </a:solidFill>
                <a:latin typeface="Century Gothic" charset="0"/>
                <a:ea typeface="ＭＳ Ｐゴシック" charset="0"/>
              </a:defRPr>
            </a:lvl3pPr>
            <a:lvl4pPr marL="1600200" indent="-228600">
              <a:defRPr sz="2400" b="1">
                <a:solidFill>
                  <a:schemeClr val="tx1"/>
                </a:solidFill>
                <a:latin typeface="Century Gothic" charset="0"/>
                <a:ea typeface="ＭＳ Ｐゴシック" charset="0"/>
              </a:defRPr>
            </a:lvl4pPr>
            <a:lvl5pPr marL="2057400" indent="-228600">
              <a:defRPr sz="2400" b="1">
                <a:solidFill>
                  <a:schemeClr val="tx1"/>
                </a:solidFill>
                <a:latin typeface="Century Gothic" charset="0"/>
                <a:ea typeface="ＭＳ Ｐゴシック" charset="0"/>
              </a:defRPr>
            </a:lvl5pPr>
            <a:lvl6pPr marL="2514600" indent="-228600" eaLnBrk="0" fontAlgn="base" hangingPunct="0">
              <a:spcBef>
                <a:spcPct val="0"/>
              </a:spcBef>
              <a:spcAft>
                <a:spcPct val="0"/>
              </a:spcAft>
              <a:defRPr sz="2400" b="1">
                <a:solidFill>
                  <a:schemeClr val="tx1"/>
                </a:solidFill>
                <a:latin typeface="Century Gothic" charset="0"/>
                <a:ea typeface="ＭＳ Ｐゴシック" charset="0"/>
              </a:defRPr>
            </a:lvl6pPr>
            <a:lvl7pPr marL="2971800" indent="-228600" eaLnBrk="0" fontAlgn="base" hangingPunct="0">
              <a:spcBef>
                <a:spcPct val="0"/>
              </a:spcBef>
              <a:spcAft>
                <a:spcPct val="0"/>
              </a:spcAft>
              <a:defRPr sz="2400" b="1">
                <a:solidFill>
                  <a:schemeClr val="tx1"/>
                </a:solidFill>
                <a:latin typeface="Century Gothic" charset="0"/>
                <a:ea typeface="ＭＳ Ｐゴシック" charset="0"/>
              </a:defRPr>
            </a:lvl7pPr>
            <a:lvl8pPr marL="3429000" indent="-228600" eaLnBrk="0" fontAlgn="base" hangingPunct="0">
              <a:spcBef>
                <a:spcPct val="0"/>
              </a:spcBef>
              <a:spcAft>
                <a:spcPct val="0"/>
              </a:spcAft>
              <a:defRPr sz="2400" b="1">
                <a:solidFill>
                  <a:schemeClr val="tx1"/>
                </a:solidFill>
                <a:latin typeface="Century Gothic" charset="0"/>
                <a:ea typeface="ＭＳ Ｐゴシック" charset="0"/>
              </a:defRPr>
            </a:lvl8pPr>
            <a:lvl9pPr marL="3886200" indent="-228600" eaLnBrk="0" fontAlgn="base" hangingPunct="0">
              <a:spcBef>
                <a:spcPct val="0"/>
              </a:spcBef>
              <a:spcAft>
                <a:spcPct val="0"/>
              </a:spcAft>
              <a:defRPr sz="2400" b="1">
                <a:solidFill>
                  <a:schemeClr val="tx1"/>
                </a:solidFill>
                <a:latin typeface="Century Gothic" charset="0"/>
                <a:ea typeface="ＭＳ Ｐゴシック" charset="0"/>
              </a:defRPr>
            </a:lvl9pPr>
          </a:lstStyle>
          <a:p>
            <a:pPr defTabSz="914400" fontAlgn="base">
              <a:lnSpc>
                <a:spcPct val="90000"/>
              </a:lnSpc>
              <a:spcBef>
                <a:spcPct val="10000"/>
              </a:spcBef>
              <a:spcAft>
                <a:spcPct val="0"/>
              </a:spcAft>
              <a:buFont typeface="Arial" charset="0"/>
              <a:buChar char="•"/>
            </a:pPr>
            <a:r>
              <a:rPr lang="en-US" sz="1800" b="0" smtClean="0">
                <a:solidFill>
                  <a:srgbClr val="000000"/>
                </a:solidFill>
                <a:latin typeface="Times New Roman" charset="0"/>
              </a:rPr>
              <a:t>Carter stresses </a:t>
            </a:r>
            <a:r>
              <a:rPr lang="ja-JP" altLang="en-US" sz="1800" b="0" smtClean="0">
                <a:solidFill>
                  <a:srgbClr val="000000"/>
                </a:solidFill>
                <a:latin typeface="Times New Roman" charset="0"/>
              </a:rPr>
              <a:t>“</a:t>
            </a:r>
            <a:r>
              <a:rPr lang="en-US" altLang="ja-JP" sz="1800" b="0" smtClean="0">
                <a:solidFill>
                  <a:srgbClr val="000000"/>
                </a:solidFill>
                <a:latin typeface="Times New Roman" charset="0"/>
              </a:rPr>
              <a:t>human rights</a:t>
            </a:r>
            <a:r>
              <a:rPr lang="ja-JP" altLang="en-US" sz="1800" b="0" smtClean="0">
                <a:solidFill>
                  <a:srgbClr val="000000"/>
                </a:solidFill>
                <a:latin typeface="Times New Roman" charset="0"/>
              </a:rPr>
              <a:t>”</a:t>
            </a:r>
            <a:r>
              <a:rPr lang="en-US" altLang="ja-JP" sz="1800" b="0" smtClean="0">
                <a:solidFill>
                  <a:srgbClr val="000000"/>
                </a:solidFill>
                <a:latin typeface="Times New Roman" charset="0"/>
              </a:rPr>
              <a:t> as basis of U.S. foreign policy - stopped supporting foreign governments that violated human rights.</a:t>
            </a:r>
          </a:p>
          <a:p>
            <a:pPr defTabSz="914400" fontAlgn="base">
              <a:lnSpc>
                <a:spcPct val="90000"/>
              </a:lnSpc>
              <a:spcBef>
                <a:spcPct val="10000"/>
              </a:spcBef>
              <a:spcAft>
                <a:spcPct val="0"/>
              </a:spcAft>
              <a:buFont typeface="Arial" charset="0"/>
              <a:buChar char="•"/>
            </a:pPr>
            <a:r>
              <a:rPr lang="en-US" sz="1800" b="0" smtClean="0">
                <a:solidFill>
                  <a:srgbClr val="000000"/>
                </a:solidFill>
                <a:latin typeface="Times New Roman" charset="0"/>
              </a:rPr>
              <a:t>Brought Egyptian leader Anwar el-Sadat &amp; Israeli leader Menachem Begin to the U.S.  for the Camp David Accords in 1977 – started to move towards “peace in the Middle East.”</a:t>
            </a:r>
          </a:p>
          <a:p>
            <a:pPr defTabSz="914400" fontAlgn="base">
              <a:lnSpc>
                <a:spcPct val="90000"/>
              </a:lnSpc>
              <a:spcBef>
                <a:spcPct val="10000"/>
              </a:spcBef>
              <a:spcAft>
                <a:spcPct val="0"/>
              </a:spcAft>
              <a:buFont typeface="Arial" charset="0"/>
              <a:buChar char="•"/>
            </a:pPr>
            <a:r>
              <a:rPr lang="en-US" sz="1800" b="0" smtClean="0">
                <a:solidFill>
                  <a:srgbClr val="000000"/>
                </a:solidFill>
                <a:latin typeface="Times New Roman" charset="0"/>
              </a:rPr>
              <a:t>Then...fundamentalist Islamic cleric Ayatollah Khomeini led the Iranian Revolution.</a:t>
            </a:r>
          </a:p>
          <a:p>
            <a:pPr lvl="1" defTabSz="914400" fontAlgn="base">
              <a:lnSpc>
                <a:spcPct val="90000"/>
              </a:lnSpc>
              <a:spcBef>
                <a:spcPct val="10000"/>
              </a:spcBef>
              <a:spcAft>
                <a:spcPct val="0"/>
              </a:spcAft>
              <a:buFont typeface="Arial" charset="0"/>
              <a:buChar char="•"/>
            </a:pPr>
            <a:r>
              <a:rPr lang="en-US" sz="1800" b="0" smtClean="0">
                <a:solidFill>
                  <a:srgbClr val="000000"/>
                </a:solidFill>
                <a:latin typeface="Times New Roman" charset="0"/>
                <a:cs typeface="ＭＳ Ｐゴシック" charset="0"/>
              </a:rPr>
              <a:t>Over threw the pro US leader the “Shah” and instated a theocratic radical regime – hated the US!</a:t>
            </a:r>
          </a:p>
          <a:p>
            <a:pPr lvl="1" defTabSz="914400" fontAlgn="base">
              <a:lnSpc>
                <a:spcPct val="90000"/>
              </a:lnSpc>
              <a:spcBef>
                <a:spcPct val="10000"/>
              </a:spcBef>
              <a:spcAft>
                <a:spcPct val="0"/>
              </a:spcAft>
              <a:buFont typeface="Arial" charset="0"/>
              <a:buChar char="•"/>
            </a:pPr>
            <a:r>
              <a:rPr lang="en-US" sz="1800" b="0" smtClean="0">
                <a:solidFill>
                  <a:srgbClr val="000000"/>
                </a:solidFill>
                <a:latin typeface="Times New Roman" charset="0"/>
                <a:cs typeface="ＭＳ Ｐゴシック" charset="0"/>
              </a:rPr>
              <a:t>Iranian protests stormed US embassy – held 52 American hostages for 444 days – known as the Iran Hostage Crisis.</a:t>
            </a:r>
          </a:p>
          <a:p>
            <a:pPr lvl="2" defTabSz="914400" fontAlgn="base">
              <a:lnSpc>
                <a:spcPct val="90000"/>
              </a:lnSpc>
              <a:spcBef>
                <a:spcPct val="10000"/>
              </a:spcBef>
              <a:spcAft>
                <a:spcPct val="0"/>
              </a:spcAft>
              <a:buFont typeface="Arial" charset="0"/>
              <a:buChar char="•"/>
            </a:pPr>
            <a:r>
              <a:rPr lang="en-US" sz="1800" b="0" smtClean="0">
                <a:solidFill>
                  <a:srgbClr val="000000"/>
                </a:solidFill>
                <a:latin typeface="Times New Roman" charset="0"/>
                <a:cs typeface="ＭＳ Ｐゴシック" charset="0"/>
              </a:rPr>
              <a:t>Carter tried diplomacy, negotiations, rescues – nothing worked (he looks very weak!)</a:t>
            </a:r>
          </a:p>
          <a:p>
            <a:pPr defTabSz="914400" fontAlgn="base">
              <a:lnSpc>
                <a:spcPct val="90000"/>
              </a:lnSpc>
              <a:spcBef>
                <a:spcPct val="10000"/>
              </a:spcBef>
              <a:spcAft>
                <a:spcPct val="0"/>
              </a:spcAft>
              <a:buFont typeface="Arial" charset="0"/>
              <a:buChar char="•"/>
            </a:pPr>
            <a:r>
              <a:rPr lang="en-US" sz="1800" b="0" smtClean="0">
                <a:solidFill>
                  <a:srgbClr val="000000"/>
                </a:solidFill>
                <a:latin typeface="Times New Roman" charset="0"/>
              </a:rPr>
              <a:t>At the same time…Russia invades Afghanistan – signals détente is ending and the Cold War is “heating up” again!</a:t>
            </a:r>
          </a:p>
        </p:txBody>
      </p:sp>
      <p:pic>
        <p:nvPicPr>
          <p:cNvPr id="4" name="Picture 10" descr="70s-iranian-hostag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97538" y="771525"/>
            <a:ext cx="3257550"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1" descr="7902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7538" y="4124325"/>
            <a:ext cx="32575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60377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5"/>
                                        </p:tgtEl>
                                      </p:cBhvr>
                                    </p:animEffect>
                                    <p:set>
                                      <p:cBhvr>
                                        <p:cTn id="7" dur="1" fill="hold">
                                          <p:stCondLst>
                                            <p:cond delay="19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1"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2"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6323" name="Rectangle 4"/>
          <p:cNvSpPr>
            <a:spLocks noGrp="1" noChangeArrowheads="1"/>
          </p:cNvSpPr>
          <p:nvPr>
            <p:ph type="title"/>
          </p:nvPr>
        </p:nvSpPr>
        <p:spPr>
          <a:xfrm>
            <a:off x="1143000" y="0"/>
            <a:ext cx="7772400" cy="762000"/>
          </a:xfrm>
          <a:noFill/>
        </p:spPr>
        <p:txBody>
          <a:bodyPr lIns="90488" tIns="44450" rIns="90488" bIns="44450"/>
          <a:lstStyle/>
          <a:p>
            <a:r>
              <a:rPr lang="en-US">
                <a:latin typeface="Times New Roman" charset="0"/>
              </a:rPr>
              <a:t>The Cold War Resumes</a:t>
            </a:r>
          </a:p>
        </p:txBody>
      </p:sp>
      <p:sp>
        <p:nvSpPr>
          <p:cNvPr id="56324" name="Rectangle 5"/>
          <p:cNvSpPr>
            <a:spLocks noGrp="1" noChangeArrowheads="1"/>
          </p:cNvSpPr>
          <p:nvPr>
            <p:ph type="body" idx="1"/>
          </p:nvPr>
        </p:nvSpPr>
        <p:spPr>
          <a:xfrm>
            <a:off x="914400" y="838200"/>
            <a:ext cx="8229600" cy="6019800"/>
          </a:xfrm>
          <a:noFill/>
        </p:spPr>
        <p:txBody>
          <a:bodyPr lIns="90488" tIns="44450" rIns="90488" bIns="44450"/>
          <a:lstStyle/>
          <a:p>
            <a:pPr>
              <a:lnSpc>
                <a:spcPct val="90000"/>
              </a:lnSpc>
            </a:pPr>
            <a:r>
              <a:rPr lang="en-US" dirty="0">
                <a:latin typeface="Arial" charset="0"/>
              </a:rPr>
              <a:t>During the Carter years, </a:t>
            </a:r>
            <a:r>
              <a:rPr lang="en-US" dirty="0" smtClean="0">
                <a:latin typeface="Arial" charset="0"/>
              </a:rPr>
              <a:t>the </a:t>
            </a:r>
            <a:r>
              <a:rPr lang="en-US" dirty="0">
                <a:latin typeface="Arial" charset="0"/>
              </a:rPr>
              <a:t>Cold War rivalry between the  U.S. &amp; USSR grew due to:</a:t>
            </a:r>
          </a:p>
          <a:p>
            <a:pPr lvl="1">
              <a:lnSpc>
                <a:spcPct val="90000"/>
              </a:lnSpc>
            </a:pPr>
            <a:r>
              <a:rPr lang="en-US" dirty="0">
                <a:latin typeface="Arial" charset="0"/>
              </a:rPr>
              <a:t>A new arms race as the U.S. adopted new MX missiles &amp; Trident submarines </a:t>
            </a:r>
          </a:p>
          <a:p>
            <a:pPr lvl="1">
              <a:lnSpc>
                <a:spcPct val="90000"/>
              </a:lnSpc>
            </a:pPr>
            <a:r>
              <a:rPr lang="en-US" u="sng" dirty="0">
                <a:latin typeface="Arial" charset="0"/>
              </a:rPr>
              <a:t>SALT II</a:t>
            </a:r>
            <a:r>
              <a:rPr lang="en-US" dirty="0">
                <a:latin typeface="Arial" charset="0"/>
              </a:rPr>
              <a:t> failed to make lasting arms reduction</a:t>
            </a:r>
          </a:p>
          <a:p>
            <a:pPr lvl="1">
              <a:lnSpc>
                <a:spcPct val="90000"/>
              </a:lnSpc>
            </a:pPr>
            <a:r>
              <a:rPr lang="en-US" dirty="0">
                <a:latin typeface="Arial" charset="0"/>
              </a:rPr>
              <a:t>Increased U.S.</a:t>
            </a:r>
            <a:r>
              <a:rPr lang="en-US" dirty="0" smtClean="0">
                <a:latin typeface="Arial" charset="0"/>
              </a:rPr>
              <a:t>-Chinese relations </a:t>
            </a:r>
            <a:r>
              <a:rPr lang="en-US" dirty="0">
                <a:latin typeface="Arial" charset="0"/>
              </a:rPr>
              <a:t>put the USSR on the defensive </a:t>
            </a:r>
          </a:p>
        </p:txBody>
      </p:sp>
    </p:spTree>
    <p:extLst>
      <p:ext uri="{BB962C8B-B14F-4D97-AF65-F5344CB8AC3E}">
        <p14:creationId xmlns:p14="http://schemas.microsoft.com/office/powerpoint/2010/main" val="25573381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a:xfrm>
            <a:off x="1143000" y="0"/>
            <a:ext cx="7772400" cy="914400"/>
          </a:xfrm>
        </p:spPr>
        <p:txBody>
          <a:bodyPr/>
          <a:lstStyle/>
          <a:p>
            <a:r>
              <a:rPr lang="en-US">
                <a:latin typeface="Times New Roman" charset="0"/>
              </a:rPr>
              <a:t>The Cold War Resumes</a:t>
            </a:r>
          </a:p>
        </p:txBody>
      </p:sp>
      <p:sp>
        <p:nvSpPr>
          <p:cNvPr id="58370" name="Rectangle 3"/>
          <p:cNvSpPr>
            <a:spLocks noGrp="1" noChangeArrowheads="1"/>
          </p:cNvSpPr>
          <p:nvPr>
            <p:ph type="body" idx="1"/>
          </p:nvPr>
        </p:nvSpPr>
        <p:spPr>
          <a:xfrm>
            <a:off x="838200" y="914400"/>
            <a:ext cx="8305800" cy="5943600"/>
          </a:xfrm>
        </p:spPr>
        <p:txBody>
          <a:bodyPr/>
          <a:lstStyle/>
          <a:p>
            <a:r>
              <a:rPr lang="en-US" dirty="0">
                <a:latin typeface="Arial" charset="0"/>
              </a:rPr>
              <a:t>Détente ended when the USSR invaded Afghanistan in 1979 </a:t>
            </a:r>
          </a:p>
          <a:p>
            <a:r>
              <a:rPr lang="en-US" dirty="0">
                <a:latin typeface="Arial" charset="0"/>
              </a:rPr>
              <a:t>The U.S. interpreted the attack as a move to take the Middle East &amp; responded with:</a:t>
            </a:r>
          </a:p>
          <a:p>
            <a:pPr lvl="1"/>
            <a:r>
              <a:rPr lang="en-US" dirty="0">
                <a:latin typeface="Arial" charset="0"/>
              </a:rPr>
              <a:t>Economic embargo of the USSR </a:t>
            </a:r>
          </a:p>
          <a:p>
            <a:pPr lvl="1"/>
            <a:r>
              <a:rPr lang="en-US" dirty="0">
                <a:latin typeface="Arial" charset="0"/>
              </a:rPr>
              <a:t>Boycott of the Moscow Olympics</a:t>
            </a:r>
          </a:p>
          <a:p>
            <a:pPr lvl="1"/>
            <a:r>
              <a:rPr lang="en-US" dirty="0">
                <a:latin typeface="Arial" charset="0"/>
              </a:rPr>
              <a:t>Aid to the Afghani </a:t>
            </a:r>
            <a:r>
              <a:rPr lang="en-US" dirty="0" smtClean="0">
                <a:latin typeface="Arial" charset="0"/>
              </a:rPr>
              <a:t>resistance</a:t>
            </a:r>
          </a:p>
          <a:p>
            <a:pPr lvl="2"/>
            <a:r>
              <a:rPr lang="en-US" dirty="0" smtClean="0">
                <a:latin typeface="Arial" charset="0"/>
              </a:rPr>
              <a:t>Great idea at the time</a:t>
            </a:r>
            <a:r>
              <a:rPr lang="mr-IN" dirty="0" smtClean="0">
                <a:latin typeface="Arial" charset="0"/>
              </a:rPr>
              <a:t>…</a:t>
            </a:r>
            <a:r>
              <a:rPr lang="en-US" dirty="0" smtClean="0">
                <a:latin typeface="Arial" charset="0"/>
              </a:rPr>
              <a:t>  </a:t>
            </a:r>
            <a:endParaRPr lang="en-US" dirty="0">
              <a:latin typeface="Arial" charset="0"/>
            </a:endParaRPr>
          </a:p>
        </p:txBody>
      </p:sp>
      <p:sp>
        <p:nvSpPr>
          <p:cNvPr id="199686" name="Rectangle 6"/>
          <p:cNvSpPr>
            <a:spLocks noChangeArrowheads="1"/>
          </p:cNvSpPr>
          <p:nvPr/>
        </p:nvSpPr>
        <p:spPr bwMode="auto">
          <a:xfrm>
            <a:off x="1600200" y="5029200"/>
            <a:ext cx="6781800" cy="1530350"/>
          </a:xfrm>
          <a:prstGeom prst="rect">
            <a:avLst/>
          </a:prstGeom>
          <a:solidFill>
            <a:srgbClr val="CCECFF"/>
          </a:solidFill>
          <a:ln w="38100">
            <a:solidFill>
              <a:schemeClr val="tx1"/>
            </a:solidFill>
            <a:miter lim="800000"/>
            <a:headEnd/>
            <a:tailEnd/>
          </a:ln>
        </p:spPr>
        <p:txBody>
          <a:bodyPr>
            <a:spAutoFit/>
          </a:bodyPr>
          <a:lstStyle/>
          <a:p>
            <a:pPr algn="ctr">
              <a:lnSpc>
                <a:spcPct val="85000"/>
              </a:lnSpc>
              <a:spcBef>
                <a:spcPct val="15000"/>
              </a:spcBef>
              <a:buClr>
                <a:schemeClr val="accent1"/>
              </a:buClr>
              <a:buFont typeface="Arial" charset="0"/>
              <a:buNone/>
            </a:pPr>
            <a:r>
              <a:rPr kumimoji="1" lang="en-US" sz="3600"/>
              <a:t>Carter hoped to limit nuclear arms &amp; advance human rights, but found himself in a heightened Cold War</a:t>
            </a:r>
          </a:p>
        </p:txBody>
      </p:sp>
    </p:spTree>
    <p:extLst>
      <p:ext uri="{BB962C8B-B14F-4D97-AF65-F5344CB8AC3E}">
        <p14:creationId xmlns:p14="http://schemas.microsoft.com/office/powerpoint/2010/main" val="32375285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99686"/>
                                        </p:tgtEl>
                                        <p:attrNameLst>
                                          <p:attrName>style.visibility</p:attrName>
                                        </p:attrNameLst>
                                      </p:cBhvr>
                                      <p:to>
                                        <p:strVal val="visible"/>
                                      </p:to>
                                    </p:set>
                                    <p:anim calcmode="lin" valueType="num">
                                      <p:cBhvr>
                                        <p:cTn id="7" dur="500" fill="hold"/>
                                        <p:tgtEl>
                                          <p:spTgt spid="199686"/>
                                        </p:tgtEl>
                                        <p:attrNameLst>
                                          <p:attrName>ppt_w</p:attrName>
                                        </p:attrNameLst>
                                      </p:cBhvr>
                                      <p:tavLst>
                                        <p:tav tm="0">
                                          <p:val>
                                            <p:fltVal val="0"/>
                                          </p:val>
                                        </p:tav>
                                        <p:tav tm="100000">
                                          <p:val>
                                            <p:strVal val="#ppt_w"/>
                                          </p:val>
                                        </p:tav>
                                      </p:tavLst>
                                    </p:anim>
                                    <p:anim calcmode="lin" valueType="num">
                                      <p:cBhvr>
                                        <p:cTn id="8" dur="500" fill="hold"/>
                                        <p:tgtEl>
                                          <p:spTgt spid="199686"/>
                                        </p:tgtEl>
                                        <p:attrNameLst>
                                          <p:attrName>ppt_h</p:attrName>
                                        </p:attrNameLst>
                                      </p:cBhvr>
                                      <p:tavLst>
                                        <p:tav tm="0">
                                          <p:val>
                                            <p:fltVal val="0"/>
                                          </p:val>
                                        </p:tav>
                                        <p:tav tm="100000">
                                          <p:val>
                                            <p:strVal val="#ppt_h"/>
                                          </p:val>
                                        </p:tav>
                                      </p:tavLst>
                                    </p:anim>
                                    <p:animEffect transition="in" filter="fade">
                                      <p:cBhvr>
                                        <p:cTn id="9" dur="500"/>
                                        <p:tgtEl>
                                          <p:spTgt spid="1996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endParaRPr lang="en-US">
              <a:latin typeface="Times New Roman" charset="0"/>
            </a:endParaRPr>
          </a:p>
        </p:txBody>
      </p:sp>
      <p:sp>
        <p:nvSpPr>
          <p:cNvPr id="37891" name="Rectangle 3"/>
          <p:cNvSpPr>
            <a:spLocks noGrp="1" noChangeArrowheads="1"/>
          </p:cNvSpPr>
          <p:nvPr>
            <p:ph type="body" idx="1"/>
          </p:nvPr>
        </p:nvSpPr>
        <p:spPr/>
        <p:txBody>
          <a:bodyPr/>
          <a:lstStyle/>
          <a:p>
            <a:endParaRPr lang="en-US">
              <a:latin typeface="Arial" charset="0"/>
            </a:endParaRPr>
          </a:p>
        </p:txBody>
      </p:sp>
      <p:pic>
        <p:nvPicPr>
          <p:cNvPr id="37892" name="Picture 5" descr="soviet_union_east_and_south_asia_19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0"/>
            <a:ext cx="6705600" cy="6853238"/>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93" name="Picture 7" descr="iran0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848100"/>
            <a:ext cx="3810000" cy="285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7894" name="Rectangle 8"/>
          <p:cNvSpPr>
            <a:spLocks noChangeArrowheads="1"/>
          </p:cNvSpPr>
          <p:nvPr/>
        </p:nvSpPr>
        <p:spPr bwMode="auto">
          <a:xfrm>
            <a:off x="0" y="0"/>
            <a:ext cx="9144000" cy="609600"/>
          </a:xfrm>
          <a:prstGeom prst="rect">
            <a:avLst/>
          </a:prstGeom>
          <a:solidFill>
            <a:srgbClr val="FFFF99"/>
          </a:solidFill>
          <a:ln w="38100">
            <a:solidFill>
              <a:schemeClr val="tx1"/>
            </a:solidFill>
            <a:miter lim="800000"/>
            <a:headEnd/>
            <a:tailEnd/>
          </a:ln>
        </p:spPr>
        <p:txBody>
          <a:bodyPr anchor="ctr"/>
          <a:lstStyle/>
          <a:p>
            <a:pPr algn="ctr">
              <a:lnSpc>
                <a:spcPct val="80000"/>
              </a:lnSpc>
            </a:pPr>
            <a:r>
              <a:rPr kumimoji="1" lang="en-US" sz="4000"/>
              <a:t>Soviet Invasion of Afghanistan, 1979</a:t>
            </a:r>
          </a:p>
        </p:txBody>
      </p:sp>
      <p:pic>
        <p:nvPicPr>
          <p:cNvPr id="291849" name="Picture 9" descr="7912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779463"/>
            <a:ext cx="6705600" cy="3259137"/>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91850" name="Picture 10" descr="oni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657600"/>
            <a:ext cx="4495800" cy="3119438"/>
          </a:xfrm>
          <a:prstGeom prst="rect">
            <a:avLst/>
          </a:prstGeom>
          <a:solidFill>
            <a:srgbClr val="FFCCCC"/>
          </a:solidFill>
          <a:ln w="38100">
            <a:solidFill>
              <a:schemeClr val="tx1"/>
            </a:solidFill>
            <a:miter lim="800000"/>
            <a:headEnd/>
            <a:tailEnd/>
          </a:ln>
        </p:spPr>
      </p:pic>
      <p:pic>
        <p:nvPicPr>
          <p:cNvPr id="291851" name="Picture 11" descr="her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3886200"/>
            <a:ext cx="4191000" cy="28194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9367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291849"/>
                                        </p:tgtEl>
                                        <p:attrNameLst>
                                          <p:attrName>style.visibility</p:attrName>
                                        </p:attrNameLst>
                                      </p:cBhvr>
                                      <p:to>
                                        <p:strVal val="visible"/>
                                      </p:to>
                                    </p:set>
                                    <p:anim calcmode="lin" valueType="num">
                                      <p:cBhvr>
                                        <p:cTn id="7" dur="500" fill="hold"/>
                                        <p:tgtEl>
                                          <p:spTgt spid="291849"/>
                                        </p:tgtEl>
                                        <p:attrNameLst>
                                          <p:attrName>ppt_w</p:attrName>
                                        </p:attrNameLst>
                                      </p:cBhvr>
                                      <p:tavLst>
                                        <p:tav tm="0">
                                          <p:val>
                                            <p:fltVal val="0"/>
                                          </p:val>
                                        </p:tav>
                                        <p:tav tm="100000">
                                          <p:val>
                                            <p:strVal val="#ppt_w"/>
                                          </p:val>
                                        </p:tav>
                                      </p:tavLst>
                                    </p:anim>
                                    <p:anim calcmode="lin" valueType="num">
                                      <p:cBhvr>
                                        <p:cTn id="8" dur="500" fill="hold"/>
                                        <p:tgtEl>
                                          <p:spTgt spid="291849"/>
                                        </p:tgtEl>
                                        <p:attrNameLst>
                                          <p:attrName>ppt_h</p:attrName>
                                        </p:attrNameLst>
                                      </p:cBhvr>
                                      <p:tavLst>
                                        <p:tav tm="0">
                                          <p:val>
                                            <p:fltVal val="0"/>
                                          </p:val>
                                        </p:tav>
                                        <p:tav tm="100000">
                                          <p:val>
                                            <p:strVal val="#ppt_h"/>
                                          </p:val>
                                        </p:tav>
                                      </p:tavLst>
                                    </p:anim>
                                    <p:animEffect transition="in" filter="fade">
                                      <p:cBhvr>
                                        <p:cTn id="9" dur="500"/>
                                        <p:tgtEl>
                                          <p:spTgt spid="291849"/>
                                        </p:tgtEl>
                                      </p:cBhvr>
                                    </p:animEffect>
                                  </p:childTnLst>
                                </p:cTn>
                              </p:par>
                              <p:par>
                                <p:cTn id="10" presetID="53" presetClass="entr" presetSubtype="0" fill="hold" nodeType="withEffect">
                                  <p:stCondLst>
                                    <p:cond delay="0"/>
                                  </p:stCondLst>
                                  <p:childTnLst>
                                    <p:set>
                                      <p:cBhvr>
                                        <p:cTn id="11" dur="1" fill="hold">
                                          <p:stCondLst>
                                            <p:cond delay="0"/>
                                          </p:stCondLst>
                                        </p:cTn>
                                        <p:tgtEl>
                                          <p:spTgt spid="291850"/>
                                        </p:tgtEl>
                                        <p:attrNameLst>
                                          <p:attrName>style.visibility</p:attrName>
                                        </p:attrNameLst>
                                      </p:cBhvr>
                                      <p:to>
                                        <p:strVal val="visible"/>
                                      </p:to>
                                    </p:set>
                                    <p:anim calcmode="lin" valueType="num">
                                      <p:cBhvr>
                                        <p:cTn id="12" dur="500" fill="hold"/>
                                        <p:tgtEl>
                                          <p:spTgt spid="291850"/>
                                        </p:tgtEl>
                                        <p:attrNameLst>
                                          <p:attrName>ppt_w</p:attrName>
                                        </p:attrNameLst>
                                      </p:cBhvr>
                                      <p:tavLst>
                                        <p:tav tm="0">
                                          <p:val>
                                            <p:fltVal val="0"/>
                                          </p:val>
                                        </p:tav>
                                        <p:tav tm="100000">
                                          <p:val>
                                            <p:strVal val="#ppt_w"/>
                                          </p:val>
                                        </p:tav>
                                      </p:tavLst>
                                    </p:anim>
                                    <p:anim calcmode="lin" valueType="num">
                                      <p:cBhvr>
                                        <p:cTn id="13" dur="500" fill="hold"/>
                                        <p:tgtEl>
                                          <p:spTgt spid="291850"/>
                                        </p:tgtEl>
                                        <p:attrNameLst>
                                          <p:attrName>ppt_h</p:attrName>
                                        </p:attrNameLst>
                                      </p:cBhvr>
                                      <p:tavLst>
                                        <p:tav tm="0">
                                          <p:val>
                                            <p:fltVal val="0"/>
                                          </p:val>
                                        </p:tav>
                                        <p:tav tm="100000">
                                          <p:val>
                                            <p:strVal val="#ppt_h"/>
                                          </p:val>
                                        </p:tav>
                                      </p:tavLst>
                                    </p:anim>
                                    <p:animEffect transition="in" filter="fade">
                                      <p:cBhvr>
                                        <p:cTn id="14" dur="500"/>
                                        <p:tgtEl>
                                          <p:spTgt spid="291850"/>
                                        </p:tgtEl>
                                      </p:cBhvr>
                                    </p:animEffect>
                                  </p:childTnLst>
                                </p:cTn>
                              </p:par>
                              <p:par>
                                <p:cTn id="15" presetID="53" presetClass="entr" presetSubtype="0" fill="hold" nodeType="withEffect">
                                  <p:stCondLst>
                                    <p:cond delay="0"/>
                                  </p:stCondLst>
                                  <p:childTnLst>
                                    <p:set>
                                      <p:cBhvr>
                                        <p:cTn id="16" dur="1" fill="hold">
                                          <p:stCondLst>
                                            <p:cond delay="0"/>
                                          </p:stCondLst>
                                        </p:cTn>
                                        <p:tgtEl>
                                          <p:spTgt spid="291851"/>
                                        </p:tgtEl>
                                        <p:attrNameLst>
                                          <p:attrName>style.visibility</p:attrName>
                                        </p:attrNameLst>
                                      </p:cBhvr>
                                      <p:to>
                                        <p:strVal val="visible"/>
                                      </p:to>
                                    </p:set>
                                    <p:anim calcmode="lin" valueType="num">
                                      <p:cBhvr>
                                        <p:cTn id="17" dur="500" fill="hold"/>
                                        <p:tgtEl>
                                          <p:spTgt spid="291851"/>
                                        </p:tgtEl>
                                        <p:attrNameLst>
                                          <p:attrName>ppt_w</p:attrName>
                                        </p:attrNameLst>
                                      </p:cBhvr>
                                      <p:tavLst>
                                        <p:tav tm="0">
                                          <p:val>
                                            <p:fltVal val="0"/>
                                          </p:val>
                                        </p:tav>
                                        <p:tav tm="100000">
                                          <p:val>
                                            <p:strVal val="#ppt_w"/>
                                          </p:val>
                                        </p:tav>
                                      </p:tavLst>
                                    </p:anim>
                                    <p:anim calcmode="lin" valueType="num">
                                      <p:cBhvr>
                                        <p:cTn id="18" dur="500" fill="hold"/>
                                        <p:tgtEl>
                                          <p:spTgt spid="291851"/>
                                        </p:tgtEl>
                                        <p:attrNameLst>
                                          <p:attrName>ppt_h</p:attrName>
                                        </p:attrNameLst>
                                      </p:cBhvr>
                                      <p:tavLst>
                                        <p:tav tm="0">
                                          <p:val>
                                            <p:fltVal val="0"/>
                                          </p:val>
                                        </p:tav>
                                        <p:tav tm="100000">
                                          <p:val>
                                            <p:strVal val="#ppt_h"/>
                                          </p:val>
                                        </p:tav>
                                      </p:tavLst>
                                    </p:anim>
                                    <p:animEffect transition="in" filter="fade">
                                      <p:cBhvr>
                                        <p:cTn id="19" dur="500"/>
                                        <p:tgtEl>
                                          <p:spTgt spid="2918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68720"/>
            <a:ext cx="7772400" cy="1143000"/>
          </a:xfrm>
        </p:spPr>
        <p:txBody>
          <a:bodyPr/>
          <a:lstStyle/>
          <a:p>
            <a:r>
              <a:rPr lang="en-US" dirty="0">
                <a:latin typeface="Times New Roman" charset="0"/>
              </a:rPr>
              <a:t>A Failed Presidency</a:t>
            </a:r>
          </a:p>
        </p:txBody>
      </p:sp>
      <p:sp>
        <p:nvSpPr>
          <p:cNvPr id="40963" name="Rectangle 3"/>
          <p:cNvSpPr>
            <a:spLocks noGrp="1" noChangeArrowheads="1"/>
          </p:cNvSpPr>
          <p:nvPr>
            <p:ph type="body" idx="1"/>
          </p:nvPr>
        </p:nvSpPr>
        <p:spPr>
          <a:xfrm>
            <a:off x="152400" y="1820406"/>
            <a:ext cx="8305800" cy="5943600"/>
          </a:xfrm>
        </p:spPr>
        <p:txBody>
          <a:bodyPr/>
          <a:lstStyle/>
          <a:p>
            <a:r>
              <a:rPr lang="en-US" dirty="0">
                <a:latin typeface="Arial" charset="0"/>
              </a:rPr>
              <a:t>Carter</a:t>
            </a:r>
            <a:r>
              <a:rPr lang="ja-JP" altLang="en-US" dirty="0">
                <a:latin typeface="Arial" charset="0"/>
              </a:rPr>
              <a:t>’</a:t>
            </a:r>
            <a:r>
              <a:rPr lang="en-US" dirty="0">
                <a:latin typeface="Arial" charset="0"/>
              </a:rPr>
              <a:t>s failures with inflation, Iran, &amp; Afghanistan overshadowed his foreign policy victories with the Panama Canal &amp; the Middle East </a:t>
            </a:r>
          </a:p>
          <a:p>
            <a:r>
              <a:rPr lang="en-US" dirty="0">
                <a:latin typeface="Arial" charset="0"/>
              </a:rPr>
              <a:t>The failures of Johnson, Nixon, Ford, &amp; Carter led to a desire among Americans for a strong leader who could face both domestic &amp; foreign challenges  </a:t>
            </a:r>
          </a:p>
        </p:txBody>
      </p:sp>
      <p:sp>
        <p:nvSpPr>
          <p:cNvPr id="109572" name="AutoShape 4"/>
          <p:cNvSpPr>
            <a:spLocks noChangeArrowheads="1"/>
          </p:cNvSpPr>
          <p:nvPr/>
        </p:nvSpPr>
        <p:spPr bwMode="auto">
          <a:xfrm>
            <a:off x="1219200" y="1820406"/>
            <a:ext cx="7696200" cy="609600"/>
          </a:xfrm>
          <a:prstGeom prst="wedgeRectCallout">
            <a:avLst>
              <a:gd name="adj1" fmla="val -9611"/>
              <a:gd name="adj2" fmla="val -286718"/>
            </a:avLst>
          </a:prstGeom>
          <a:solidFill>
            <a:srgbClr val="FFCCCC"/>
          </a:solidFill>
          <a:ln w="38100">
            <a:solidFill>
              <a:schemeClr val="tx1"/>
            </a:solidFill>
            <a:miter lim="800000"/>
            <a:headEnd/>
            <a:tailEnd/>
          </a:ln>
        </p:spPr>
        <p:txBody>
          <a:bodyPr/>
          <a:lstStyle/>
          <a:p>
            <a:pPr algn="ctr">
              <a:lnSpc>
                <a:spcPct val="80000"/>
              </a:lnSpc>
            </a:pPr>
            <a:r>
              <a:rPr lang="en-US" sz="3600"/>
              <a:t>Carter</a:t>
            </a:r>
            <a:r>
              <a:rPr lang="ja-JP" altLang="en-US" sz="3600"/>
              <a:t>’</a:t>
            </a:r>
            <a:r>
              <a:rPr lang="en-US" sz="3600"/>
              <a:t>s 1980 approval rating was 23%</a:t>
            </a:r>
          </a:p>
        </p:txBody>
      </p:sp>
    </p:spTree>
    <p:extLst>
      <p:ext uri="{BB962C8B-B14F-4D97-AF65-F5344CB8AC3E}">
        <p14:creationId xmlns:p14="http://schemas.microsoft.com/office/powerpoint/2010/main" val="1619811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09572"/>
                                        </p:tgtEl>
                                        <p:attrNameLst>
                                          <p:attrName>style.visibility</p:attrName>
                                        </p:attrNameLst>
                                      </p:cBhvr>
                                      <p:to>
                                        <p:strVal val="visible"/>
                                      </p:to>
                                    </p:set>
                                    <p:anim calcmode="lin" valueType="num">
                                      <p:cBhvr>
                                        <p:cTn id="7" dur="500" fill="hold"/>
                                        <p:tgtEl>
                                          <p:spTgt spid="109572"/>
                                        </p:tgtEl>
                                        <p:attrNameLst>
                                          <p:attrName>ppt_w</p:attrName>
                                        </p:attrNameLst>
                                      </p:cBhvr>
                                      <p:tavLst>
                                        <p:tav tm="0">
                                          <p:val>
                                            <p:fltVal val="0"/>
                                          </p:val>
                                        </p:tav>
                                        <p:tav tm="100000">
                                          <p:val>
                                            <p:strVal val="#ppt_w"/>
                                          </p:val>
                                        </p:tav>
                                      </p:tavLst>
                                    </p:anim>
                                    <p:anim calcmode="lin" valueType="num">
                                      <p:cBhvr>
                                        <p:cTn id="8" dur="500" fill="hold"/>
                                        <p:tgtEl>
                                          <p:spTgt spid="109572"/>
                                        </p:tgtEl>
                                        <p:attrNameLst>
                                          <p:attrName>ppt_h</p:attrName>
                                        </p:attrNameLst>
                                      </p:cBhvr>
                                      <p:tavLst>
                                        <p:tav tm="0">
                                          <p:val>
                                            <p:fltVal val="0"/>
                                          </p:val>
                                        </p:tav>
                                        <p:tav tm="100000">
                                          <p:val>
                                            <p:strVal val="#ppt_h"/>
                                          </p:val>
                                        </p:tav>
                                      </p:tavLst>
                                    </p:anim>
                                    <p:animEffect transition="in" filter="fade">
                                      <p:cBhvr>
                                        <p:cTn id="9" dur="500"/>
                                        <p:tgtEl>
                                          <p:spTgt spid="1095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371600" y="228600"/>
            <a:ext cx="6477000" cy="838200"/>
          </a:xfrm>
        </p:spPr>
        <p:txBody>
          <a:bodyPr/>
          <a:lstStyle/>
          <a:p>
            <a:pPr>
              <a:defRPr/>
            </a:pPr>
            <a:r>
              <a:rPr lang="en-US" altLang="en-US" dirty="0" smtClean="0">
                <a:latin typeface="Calibri" panose="020F0502020204030204" pitchFamily="34" charset="0"/>
                <a:cs typeface="+mj-cs"/>
              </a:rPr>
              <a:t>Conclusions on the 60’s and 70’s:</a:t>
            </a:r>
          </a:p>
        </p:txBody>
      </p:sp>
      <p:sp>
        <p:nvSpPr>
          <p:cNvPr id="34819" name="Rectangle 3"/>
          <p:cNvSpPr>
            <a:spLocks noGrp="1" noChangeArrowheads="1"/>
          </p:cNvSpPr>
          <p:nvPr>
            <p:ph type="body" idx="1"/>
          </p:nvPr>
        </p:nvSpPr>
        <p:spPr>
          <a:xfrm>
            <a:off x="0" y="1098550"/>
            <a:ext cx="4992688" cy="6096000"/>
          </a:xfrm>
        </p:spPr>
        <p:txBody>
          <a:bodyPr>
            <a:normAutofit/>
          </a:bodyPr>
          <a:lstStyle/>
          <a:p>
            <a:pPr>
              <a:lnSpc>
                <a:spcPct val="90000"/>
              </a:lnSpc>
              <a:spcBef>
                <a:spcPct val="10000"/>
              </a:spcBef>
              <a:defRPr/>
            </a:pPr>
            <a:r>
              <a:rPr lang="en-US" altLang="en-US" sz="2300" dirty="0">
                <a:latin typeface="Calibri" panose="020F0502020204030204" pitchFamily="34" charset="0"/>
                <a:cs typeface="+mn-cs"/>
              </a:rPr>
              <a:t>By 1980, the USA seemed to be losing its place as the top nation in the world:</a:t>
            </a:r>
          </a:p>
          <a:p>
            <a:pPr lvl="1">
              <a:lnSpc>
                <a:spcPct val="90000"/>
              </a:lnSpc>
              <a:spcBef>
                <a:spcPct val="10000"/>
              </a:spcBef>
              <a:defRPr/>
            </a:pPr>
            <a:r>
              <a:rPr lang="en-US" altLang="en-US" sz="2300" dirty="0">
                <a:latin typeface="Calibri" panose="020F0502020204030204" pitchFamily="34" charset="0"/>
              </a:rPr>
              <a:t>The 1970s presented failures in the Cold War &amp; new problems in the Middle </a:t>
            </a:r>
            <a:r>
              <a:rPr lang="en-US" altLang="en-US" sz="2300" dirty="0" smtClean="0">
                <a:latin typeface="Calibri" panose="020F0502020204030204" pitchFamily="34" charset="0"/>
              </a:rPr>
              <a:t>East.</a:t>
            </a:r>
            <a:endParaRPr lang="en-US" altLang="en-US" sz="2300" dirty="0">
              <a:latin typeface="Calibri" panose="020F0502020204030204" pitchFamily="34" charset="0"/>
            </a:endParaRPr>
          </a:p>
          <a:p>
            <a:pPr lvl="1">
              <a:lnSpc>
                <a:spcPct val="90000"/>
              </a:lnSpc>
              <a:spcBef>
                <a:spcPct val="10000"/>
              </a:spcBef>
              <a:defRPr/>
            </a:pPr>
            <a:r>
              <a:rPr lang="en-US" altLang="en-US" sz="2300" dirty="0">
                <a:latin typeface="Calibri" panose="020F0502020204030204" pitchFamily="34" charset="0"/>
              </a:rPr>
              <a:t>The social protests &amp; counter culture seemed to divide liberals &amp; </a:t>
            </a:r>
            <a:r>
              <a:rPr lang="en-US" altLang="en-US" sz="2300" dirty="0" smtClean="0">
                <a:latin typeface="Calibri" panose="020F0502020204030204" pitchFamily="34" charset="0"/>
              </a:rPr>
              <a:t>conservatives.</a:t>
            </a:r>
            <a:endParaRPr lang="en-US" altLang="en-US" sz="2300" dirty="0">
              <a:latin typeface="Calibri" panose="020F0502020204030204" pitchFamily="34" charset="0"/>
            </a:endParaRPr>
          </a:p>
          <a:p>
            <a:pPr lvl="1">
              <a:lnSpc>
                <a:spcPct val="90000"/>
              </a:lnSpc>
              <a:spcBef>
                <a:spcPct val="10000"/>
              </a:spcBef>
              <a:defRPr/>
            </a:pPr>
            <a:r>
              <a:rPr lang="en-US" altLang="en-US" sz="2300" dirty="0">
                <a:latin typeface="Calibri" panose="020F0502020204030204" pitchFamily="34" charset="0"/>
              </a:rPr>
              <a:t>Stagflation &amp; the economic recession were growing worse, not better </a:t>
            </a:r>
            <a:r>
              <a:rPr lang="en-US" altLang="en-US" sz="2300" dirty="0" smtClean="0">
                <a:latin typeface="Calibri" panose="020F0502020204030204" pitchFamily="34" charset="0"/>
              </a:rPr>
              <a:t>.</a:t>
            </a:r>
            <a:endParaRPr lang="en-US" altLang="en-US" sz="2300" dirty="0">
              <a:latin typeface="Calibri" panose="020F0502020204030204" pitchFamily="34" charset="0"/>
            </a:endParaRPr>
          </a:p>
          <a:p>
            <a:pPr lvl="1">
              <a:lnSpc>
                <a:spcPct val="90000"/>
              </a:lnSpc>
              <a:spcBef>
                <a:spcPct val="10000"/>
              </a:spcBef>
              <a:defRPr/>
            </a:pPr>
            <a:r>
              <a:rPr lang="en-US" altLang="en-US" sz="2300" dirty="0">
                <a:latin typeface="Calibri" panose="020F0502020204030204" pitchFamily="34" charset="0"/>
              </a:rPr>
              <a:t>The failures of Johnson, Nixon, Ford, &amp; Carter left citizens in search of optimism, strong leadership, &amp; conservative </a:t>
            </a:r>
            <a:r>
              <a:rPr lang="en-US" altLang="en-US" sz="2300" dirty="0" smtClean="0">
                <a:latin typeface="Calibri" panose="020F0502020204030204" pitchFamily="34" charset="0"/>
              </a:rPr>
              <a:t>policies.</a:t>
            </a:r>
            <a:endParaRPr lang="en-US" altLang="en-US" sz="2300" dirty="0">
              <a:latin typeface="Calibri" panose="020F0502020204030204" pitchFamily="34" charset="0"/>
            </a:endParaRPr>
          </a:p>
        </p:txBody>
      </p:sp>
      <p:pic>
        <p:nvPicPr>
          <p:cNvPr id="122883" name="Picture 2" descr="http://upload.wikimedia.org/wikipedia/commons/1/1c/1970s_decade_mont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676400"/>
            <a:ext cx="34925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11212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eft vs Right: The Political Spectrum Visualized"/>
          <p:cNvPicPr>
            <a:picLocks noChangeAspect="1" noChangeArrowheads="1"/>
          </p:cNvPicPr>
          <p:nvPr/>
        </p:nvPicPr>
        <p:blipFill>
          <a:blip r:embed="rId2">
            <a:extLst>
              <a:ext uri="{28A0092B-C50C-407E-A947-70E740481C1C}">
                <a14:useLocalDpi xmlns:a14="http://schemas.microsoft.com/office/drawing/2010/main" val="0"/>
              </a:ext>
            </a:extLst>
          </a:blip>
          <a:srcRect t="28152" b="12871"/>
          <a:stretch>
            <a:fillRect/>
          </a:stretch>
        </p:blipFill>
        <p:spPr bwMode="auto">
          <a:xfrm>
            <a:off x="0" y="2147888"/>
            <a:ext cx="9186863" cy="462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80963" y="150813"/>
            <a:ext cx="9056688" cy="2317750"/>
          </a:xfrm>
          <a:prstGeom prst="rect">
            <a:avLst/>
          </a:prstGeom>
        </p:spPr>
        <p:txBody>
          <a:bodyPr>
            <a:spAutoFit/>
          </a:bodyPr>
          <a:lstStyle/>
          <a:p>
            <a:pPr algn="ctr" eaLnBrk="1" fontAlgn="auto" hangingPunct="1">
              <a:lnSpc>
                <a:spcPct val="80000"/>
              </a:lnSpc>
              <a:spcBef>
                <a:spcPts val="0"/>
              </a:spcBef>
              <a:spcAft>
                <a:spcPts val="0"/>
              </a:spcAft>
              <a:defRPr/>
            </a:pPr>
            <a:r>
              <a:rPr lang="en-US" altLang="en-US" b="0" dirty="0">
                <a:solidFill>
                  <a:srgbClr val="000000"/>
                </a:solidFill>
                <a:latin typeface="Calibri" panose="020F0502020204030204" pitchFamily="34" charset="0"/>
                <a:ea typeface="+mn-ea"/>
                <a:cs typeface="+mn-cs"/>
              </a:rPr>
              <a:t>One impact of the 1960s was the rise of the </a:t>
            </a:r>
            <a:r>
              <a:rPr lang="ja-JP" altLang="en-US" dirty="0">
                <a:solidFill>
                  <a:srgbClr val="000000"/>
                </a:solidFill>
                <a:latin typeface="Calibri"/>
                <a:ea typeface="ＭＳ Ｐゴシック"/>
                <a:cs typeface="+mn-cs"/>
              </a:rPr>
              <a:t>“</a:t>
            </a:r>
            <a:r>
              <a:rPr lang="en-US" altLang="ja-JP" dirty="0">
                <a:solidFill>
                  <a:srgbClr val="000000"/>
                </a:solidFill>
                <a:latin typeface="Calibri" panose="020F0502020204030204" pitchFamily="34" charset="0"/>
                <a:ea typeface="ＭＳ Ｐゴシック"/>
                <a:cs typeface="+mn-cs"/>
              </a:rPr>
              <a:t>New Left</a:t>
            </a:r>
            <a:r>
              <a:rPr lang="ja-JP" altLang="en-US" dirty="0">
                <a:solidFill>
                  <a:srgbClr val="000000"/>
                </a:solidFill>
                <a:latin typeface="Calibri"/>
                <a:ea typeface="ＭＳ Ｐゴシック"/>
                <a:cs typeface="+mn-cs"/>
              </a:rPr>
              <a:t>” </a:t>
            </a:r>
            <a:r>
              <a:rPr lang="en-US" altLang="ja-JP" b="0" dirty="0">
                <a:solidFill>
                  <a:srgbClr val="000000"/>
                </a:solidFill>
                <a:latin typeface="Calibri"/>
                <a:ea typeface="ＭＳ Ｐゴシック"/>
                <a:cs typeface="+mn-cs"/>
              </a:rPr>
              <a:t>– youth and minority movements focusing on liberalism, anti-militarism and awareness of injustices (poor, minorities, adolescences, etc.).</a:t>
            </a:r>
          </a:p>
          <a:p>
            <a:pPr algn="ctr" eaLnBrk="1" fontAlgn="auto" hangingPunct="1">
              <a:lnSpc>
                <a:spcPct val="80000"/>
              </a:lnSpc>
              <a:spcBef>
                <a:spcPts val="0"/>
              </a:spcBef>
              <a:spcAft>
                <a:spcPts val="0"/>
              </a:spcAft>
              <a:defRPr/>
            </a:pPr>
            <a:endParaRPr lang="en-US" altLang="en-US" dirty="0">
              <a:solidFill>
                <a:srgbClr val="000000"/>
              </a:solidFill>
              <a:latin typeface="Calibri" panose="020F0502020204030204" pitchFamily="34" charset="0"/>
              <a:ea typeface="+mn-ea"/>
              <a:cs typeface="+mn-cs"/>
            </a:endParaRPr>
          </a:p>
          <a:p>
            <a:pPr algn="ctr" eaLnBrk="1" fontAlgn="auto" hangingPunct="1">
              <a:lnSpc>
                <a:spcPct val="80000"/>
              </a:lnSpc>
              <a:spcBef>
                <a:spcPts val="0"/>
              </a:spcBef>
              <a:spcAft>
                <a:spcPts val="0"/>
              </a:spcAft>
              <a:defRPr/>
            </a:pPr>
            <a:r>
              <a:rPr lang="en-US" altLang="en-US" dirty="0">
                <a:solidFill>
                  <a:srgbClr val="000000"/>
                </a:solidFill>
                <a:latin typeface="Calibri" panose="020F0502020204030204" pitchFamily="34" charset="0"/>
                <a:ea typeface="+mn-ea"/>
                <a:cs typeface="+mn-cs"/>
              </a:rPr>
              <a:t>VS.</a:t>
            </a:r>
          </a:p>
          <a:p>
            <a:pPr algn="ctr" eaLnBrk="1" fontAlgn="auto" hangingPunct="1">
              <a:lnSpc>
                <a:spcPct val="80000"/>
              </a:lnSpc>
              <a:spcBef>
                <a:spcPts val="0"/>
              </a:spcBef>
              <a:spcAft>
                <a:spcPts val="0"/>
              </a:spcAft>
              <a:defRPr/>
            </a:pPr>
            <a:endParaRPr lang="en-US" altLang="en-US" b="0" dirty="0">
              <a:solidFill>
                <a:srgbClr val="000000"/>
              </a:solidFill>
              <a:latin typeface="Calibri" panose="020F0502020204030204" pitchFamily="34" charset="0"/>
              <a:ea typeface="+mn-ea"/>
              <a:cs typeface="+mn-cs"/>
            </a:endParaRPr>
          </a:p>
          <a:p>
            <a:pPr algn="ctr" eaLnBrk="1" fontAlgn="auto" hangingPunct="1">
              <a:lnSpc>
                <a:spcPct val="80000"/>
              </a:lnSpc>
              <a:spcBef>
                <a:spcPts val="0"/>
              </a:spcBef>
              <a:spcAft>
                <a:spcPts val="0"/>
              </a:spcAft>
              <a:defRPr/>
            </a:pPr>
            <a:r>
              <a:rPr lang="en-US" altLang="en-US" b="0" dirty="0">
                <a:solidFill>
                  <a:srgbClr val="000000"/>
                </a:solidFill>
                <a:latin typeface="Calibri" panose="020F0502020204030204" pitchFamily="34" charset="0"/>
                <a:ea typeface="+mn-ea"/>
                <a:cs typeface="+mn-cs"/>
              </a:rPr>
              <a:t>By the early 70’s these new movements created such upheaval in society - </a:t>
            </a:r>
            <a:r>
              <a:rPr lang="en-US" altLang="en-US" dirty="0">
                <a:solidFill>
                  <a:srgbClr val="000000"/>
                </a:solidFill>
                <a:latin typeface="Calibri" panose="020F0502020204030204" pitchFamily="34" charset="0"/>
                <a:ea typeface="+mn-ea"/>
                <a:cs typeface="+mn-cs"/>
              </a:rPr>
              <a:t>“The Silent Majority” </a:t>
            </a:r>
            <a:r>
              <a:rPr lang="en-US" altLang="en-US" b="0" dirty="0">
                <a:solidFill>
                  <a:srgbClr val="000000"/>
                </a:solidFill>
                <a:latin typeface="Calibri" panose="020F0502020204030204" pitchFamily="34" charset="0"/>
                <a:ea typeface="+mn-ea"/>
                <a:cs typeface="+mn-cs"/>
              </a:rPr>
              <a:t>pushes back (conservativism, a return to status quo, middle class mainstream, etc.).</a:t>
            </a:r>
          </a:p>
          <a:p>
            <a:pPr algn="ctr" eaLnBrk="1" fontAlgn="auto" hangingPunct="1">
              <a:lnSpc>
                <a:spcPct val="80000"/>
              </a:lnSpc>
              <a:spcBef>
                <a:spcPts val="0"/>
              </a:spcBef>
              <a:spcAft>
                <a:spcPts val="0"/>
              </a:spcAft>
              <a:defRPr/>
            </a:pPr>
            <a:r>
              <a:rPr lang="en-US" altLang="ja-JP" b="0" dirty="0">
                <a:solidFill>
                  <a:srgbClr val="000000"/>
                </a:solidFill>
                <a:latin typeface="Calibri" panose="020F0502020204030204" pitchFamily="34" charset="0"/>
                <a:ea typeface="ＭＳ Ｐゴシック"/>
                <a:cs typeface="+mn-cs"/>
              </a:rPr>
              <a:t>- believed the youth movement was destroying traditional American values.</a:t>
            </a:r>
            <a:endParaRPr lang="en-US" altLang="en-US" b="0" dirty="0">
              <a:solidFill>
                <a:srgbClr val="000000"/>
              </a:solidFill>
              <a:latin typeface="Calibri" panose="020F0502020204030204" pitchFamily="34" charset="0"/>
              <a:ea typeface="+mn-ea"/>
              <a:cs typeface="+mn-cs"/>
            </a:endParaRPr>
          </a:p>
          <a:p>
            <a:pPr algn="ctr" eaLnBrk="1" fontAlgn="auto" hangingPunct="1">
              <a:lnSpc>
                <a:spcPct val="80000"/>
              </a:lnSpc>
              <a:spcBef>
                <a:spcPts val="0"/>
              </a:spcBef>
              <a:spcAft>
                <a:spcPts val="0"/>
              </a:spcAft>
              <a:defRPr/>
            </a:pPr>
            <a:endParaRPr lang="en-US" altLang="en-US" b="0" dirty="0">
              <a:solidFill>
                <a:srgbClr val="000000"/>
              </a:solidFill>
              <a:latin typeface="Calibri" panose="020F0502020204030204" pitchFamily="34" charset="0"/>
              <a:ea typeface="+mn-ea"/>
              <a:cs typeface="+mn-cs"/>
            </a:endParaRPr>
          </a:p>
        </p:txBody>
      </p:sp>
    </p:spTree>
    <p:extLst>
      <p:ext uri="{BB962C8B-B14F-4D97-AF65-F5344CB8AC3E}">
        <p14:creationId xmlns:p14="http://schemas.microsoft.com/office/powerpoint/2010/main" val="20578343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3.33333E-6 -7.16597E-7 L -0.99583 0.00116 " pathEditMode="relative" rAng="0" ptsTypes="AA">
                                      <p:cBhvr>
                                        <p:cTn id="6" dur="2000" fill="hold"/>
                                        <p:tgtEl>
                                          <p:spTgt spid="4"/>
                                        </p:tgtEl>
                                        <p:attrNameLst>
                                          <p:attrName>ppt_x</p:attrName>
                                          <p:attrName>ppt_y</p:attrName>
                                        </p:attrNameLst>
                                      </p:cBhvr>
                                      <p:rCtr x="-49792" y="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3"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5124" name="Rectangle 4"/>
          <p:cNvSpPr>
            <a:spLocks noGrp="1" noChangeArrowheads="1"/>
          </p:cNvSpPr>
          <p:nvPr>
            <p:ph type="title"/>
          </p:nvPr>
        </p:nvSpPr>
        <p:spPr>
          <a:xfrm>
            <a:off x="1143000" y="0"/>
            <a:ext cx="7772400" cy="914400"/>
          </a:xfrm>
          <a:noFill/>
        </p:spPr>
        <p:txBody>
          <a:bodyPr lIns="90488" tIns="44450" rIns="90488" bIns="44450"/>
          <a:lstStyle/>
          <a:p>
            <a:r>
              <a:rPr lang="en-US">
                <a:latin typeface="Times New Roman" charset="0"/>
              </a:rPr>
              <a:t>Protesting the Vietnam War</a:t>
            </a:r>
          </a:p>
        </p:txBody>
      </p:sp>
      <p:sp>
        <p:nvSpPr>
          <p:cNvPr id="5125" name="Rectangle 5"/>
          <p:cNvSpPr>
            <a:spLocks noGrp="1" noChangeArrowheads="1"/>
          </p:cNvSpPr>
          <p:nvPr>
            <p:ph type="body" idx="1"/>
          </p:nvPr>
        </p:nvSpPr>
        <p:spPr>
          <a:xfrm>
            <a:off x="0" y="838200"/>
            <a:ext cx="9144000" cy="6019800"/>
          </a:xfrm>
          <a:noFill/>
        </p:spPr>
        <p:txBody>
          <a:bodyPr lIns="90488" tIns="44450" rIns="90488" bIns="44450"/>
          <a:lstStyle/>
          <a:p>
            <a:pPr>
              <a:lnSpc>
                <a:spcPct val="90000"/>
              </a:lnSpc>
            </a:pPr>
            <a:r>
              <a:rPr lang="en-US" dirty="0">
                <a:latin typeface="Arial" charset="0"/>
              </a:rPr>
              <a:t>The most dramatic focus of youthful rebellion was Vietnam:</a:t>
            </a:r>
          </a:p>
          <a:p>
            <a:pPr lvl="1">
              <a:lnSpc>
                <a:spcPct val="90000"/>
              </a:lnSpc>
            </a:pPr>
            <a:r>
              <a:rPr lang="en-US" dirty="0">
                <a:latin typeface="Arial" charset="0"/>
              </a:rPr>
              <a:t>Mostly led by college students who escaped the draft</a:t>
            </a:r>
          </a:p>
          <a:p>
            <a:pPr lvl="1">
              <a:lnSpc>
                <a:spcPct val="90000"/>
              </a:lnSpc>
            </a:pPr>
            <a:r>
              <a:rPr lang="en-US" dirty="0">
                <a:latin typeface="Arial" charset="0"/>
              </a:rPr>
              <a:t>Students protested the draft, military research on college campuses, &amp; disproportionate use of black &amp; Hispanic soldiers</a:t>
            </a:r>
          </a:p>
          <a:p>
            <a:pPr lvl="1">
              <a:lnSpc>
                <a:spcPct val="90000"/>
              </a:lnSpc>
            </a:pPr>
            <a:r>
              <a:rPr lang="en-US" dirty="0">
                <a:latin typeface="Arial" charset="0"/>
              </a:rPr>
              <a:t>Protests got stronger as fighting intensified in Vietnam in 1966</a:t>
            </a:r>
          </a:p>
        </p:txBody>
      </p:sp>
    </p:spTree>
    <p:extLst>
      <p:ext uri="{BB962C8B-B14F-4D97-AF65-F5344CB8AC3E}">
        <p14:creationId xmlns:p14="http://schemas.microsoft.com/office/powerpoint/2010/main" val="15050179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19050"/>
            <a:ext cx="8229600" cy="895350"/>
          </a:xfrm>
        </p:spPr>
        <p:txBody>
          <a:bodyPr/>
          <a:lstStyle/>
          <a:p>
            <a:pPr algn="ctr"/>
            <a:r>
              <a:rPr lang="en-US">
                <a:latin typeface="Century Gothic" charset="0"/>
              </a:rPr>
              <a:t>Voices of Protest</a:t>
            </a:r>
          </a:p>
        </p:txBody>
      </p:sp>
      <p:sp>
        <p:nvSpPr>
          <p:cNvPr id="22531" name="Content Placeholder 2"/>
          <p:cNvSpPr>
            <a:spLocks noGrp="1"/>
          </p:cNvSpPr>
          <p:nvPr>
            <p:ph sz="half" idx="1"/>
          </p:nvPr>
        </p:nvSpPr>
        <p:spPr>
          <a:xfrm>
            <a:off x="0" y="1374775"/>
            <a:ext cx="4572000" cy="5483225"/>
          </a:xfrm>
        </p:spPr>
        <p:txBody>
          <a:bodyPr/>
          <a:lstStyle/>
          <a:p>
            <a:pPr>
              <a:lnSpc>
                <a:spcPct val="80000"/>
              </a:lnSpc>
            </a:pPr>
            <a:r>
              <a:rPr lang="en-US" sz="2000">
                <a:latin typeface="Century Gothic" charset="0"/>
              </a:rPr>
              <a:t>Native American Protest</a:t>
            </a:r>
          </a:p>
          <a:p>
            <a:pPr lvl="1">
              <a:lnSpc>
                <a:spcPct val="80000"/>
              </a:lnSpc>
            </a:pPr>
            <a:r>
              <a:rPr lang="en-US" sz="1900">
                <a:latin typeface="Century Gothic" charset="0"/>
              </a:rPr>
              <a:t>1961</a:t>
            </a:r>
          </a:p>
          <a:p>
            <a:pPr lvl="2">
              <a:lnSpc>
                <a:spcPct val="80000"/>
              </a:lnSpc>
            </a:pPr>
            <a:r>
              <a:rPr lang="en-US" sz="1600">
                <a:latin typeface="Century Gothic" charset="0"/>
              </a:rPr>
              <a:t>67 tribes created Declaration of Purposes</a:t>
            </a:r>
          </a:p>
          <a:p>
            <a:pPr lvl="3">
              <a:lnSpc>
                <a:spcPct val="80000"/>
              </a:lnSpc>
            </a:pPr>
            <a:r>
              <a:rPr lang="en-US" sz="1400">
                <a:latin typeface="Century Gothic" charset="0"/>
              </a:rPr>
              <a:t>Criticized termination policies</a:t>
            </a:r>
          </a:p>
          <a:p>
            <a:pPr lvl="3">
              <a:lnSpc>
                <a:spcPct val="80000"/>
              </a:lnSpc>
            </a:pPr>
            <a:r>
              <a:rPr lang="en-US" sz="1400">
                <a:latin typeface="Century Gothic" charset="0"/>
              </a:rPr>
              <a:t>Lobbied for inclusion with war on poverty</a:t>
            </a:r>
          </a:p>
          <a:p>
            <a:pPr lvl="3">
              <a:lnSpc>
                <a:spcPct val="80000"/>
              </a:lnSpc>
            </a:pPr>
            <a:r>
              <a:rPr lang="en-US" sz="1400">
                <a:latin typeface="Century Gothic" charset="0"/>
              </a:rPr>
              <a:t>Johnson established National Council on Indian Opportunity 1965</a:t>
            </a:r>
          </a:p>
          <a:p>
            <a:pPr lvl="1">
              <a:lnSpc>
                <a:spcPct val="80000"/>
              </a:lnSpc>
            </a:pPr>
            <a:r>
              <a:rPr lang="en-US" sz="1900">
                <a:latin typeface="Century Gothic" charset="0"/>
              </a:rPr>
              <a:t>1968</a:t>
            </a:r>
          </a:p>
          <a:p>
            <a:pPr lvl="2">
              <a:lnSpc>
                <a:spcPct val="80000"/>
              </a:lnSpc>
            </a:pPr>
            <a:r>
              <a:rPr lang="ja-JP" altLang="en-US" sz="1600">
                <a:latin typeface="Century Gothic" charset="0"/>
              </a:rPr>
              <a:t>“</a:t>
            </a:r>
            <a:r>
              <a:rPr lang="en-US" sz="1600">
                <a:latin typeface="Century Gothic" charset="0"/>
              </a:rPr>
              <a:t>Red Power</a:t>
            </a:r>
            <a:r>
              <a:rPr lang="ja-JP" altLang="en-US" sz="1600">
                <a:latin typeface="Century Gothic" charset="0"/>
              </a:rPr>
              <a:t>”</a:t>
            </a:r>
            <a:endParaRPr lang="en-US" sz="1600">
              <a:latin typeface="Century Gothic" charset="0"/>
            </a:endParaRPr>
          </a:p>
          <a:p>
            <a:pPr lvl="3">
              <a:lnSpc>
                <a:spcPct val="80000"/>
              </a:lnSpc>
            </a:pPr>
            <a:r>
              <a:rPr lang="en-US" sz="1400">
                <a:latin typeface="Century Gothic" charset="0"/>
              </a:rPr>
              <a:t>Younger movement</a:t>
            </a:r>
          </a:p>
          <a:p>
            <a:pPr lvl="3">
              <a:lnSpc>
                <a:spcPct val="80000"/>
              </a:lnSpc>
            </a:pPr>
            <a:r>
              <a:rPr lang="en-US" sz="1400">
                <a:latin typeface="Century Gothic" charset="0"/>
              </a:rPr>
              <a:t>Mocked Columbus Day</a:t>
            </a:r>
          </a:p>
          <a:p>
            <a:pPr lvl="2">
              <a:lnSpc>
                <a:spcPct val="80000"/>
              </a:lnSpc>
            </a:pPr>
            <a:r>
              <a:rPr lang="en-US" sz="1600">
                <a:latin typeface="Century Gothic" charset="0"/>
              </a:rPr>
              <a:t>American Indian Movement</a:t>
            </a:r>
          </a:p>
          <a:p>
            <a:pPr lvl="3">
              <a:lnSpc>
                <a:spcPct val="80000"/>
              </a:lnSpc>
            </a:pPr>
            <a:r>
              <a:rPr lang="en-US" sz="1400">
                <a:latin typeface="Century Gothic" charset="0"/>
              </a:rPr>
              <a:t>Most militant</a:t>
            </a:r>
          </a:p>
          <a:p>
            <a:pPr lvl="4">
              <a:lnSpc>
                <a:spcPct val="80000"/>
              </a:lnSpc>
            </a:pPr>
            <a:r>
              <a:rPr lang="en-US" sz="1400">
                <a:latin typeface="Century Gothic" charset="0"/>
              </a:rPr>
              <a:t>Occupied Alcatraz for 19 months</a:t>
            </a:r>
          </a:p>
          <a:p>
            <a:pPr lvl="3">
              <a:lnSpc>
                <a:spcPct val="80000"/>
              </a:lnSpc>
            </a:pPr>
            <a:r>
              <a:rPr lang="en-US" sz="1400">
                <a:latin typeface="Century Gothic" charset="0"/>
              </a:rPr>
              <a:t>Goal to protect way of life</a:t>
            </a:r>
          </a:p>
          <a:p>
            <a:pPr lvl="3">
              <a:lnSpc>
                <a:spcPct val="80000"/>
              </a:lnSpc>
            </a:pPr>
            <a:r>
              <a:rPr lang="en-US" sz="1400">
                <a:latin typeface="Century Gothic" charset="0"/>
              </a:rPr>
              <a:t>Reassertion of Native American Culture</a:t>
            </a:r>
          </a:p>
        </p:txBody>
      </p:sp>
      <p:sp>
        <p:nvSpPr>
          <p:cNvPr id="22532" name="Content Placeholder 3"/>
          <p:cNvSpPr>
            <a:spLocks noGrp="1"/>
          </p:cNvSpPr>
          <p:nvPr>
            <p:ph sz="half" idx="2"/>
          </p:nvPr>
        </p:nvSpPr>
        <p:spPr>
          <a:xfrm>
            <a:off x="4572000" y="1374775"/>
            <a:ext cx="4572000" cy="5483225"/>
          </a:xfrm>
        </p:spPr>
        <p:txBody>
          <a:bodyPr/>
          <a:lstStyle/>
          <a:p>
            <a:pPr>
              <a:lnSpc>
                <a:spcPct val="80000"/>
              </a:lnSpc>
            </a:pPr>
            <a:r>
              <a:rPr lang="en-US" sz="2000">
                <a:latin typeface="Century Gothic" charset="0"/>
              </a:rPr>
              <a:t>Hispanic-American </a:t>
            </a:r>
          </a:p>
          <a:p>
            <a:pPr lvl="1">
              <a:lnSpc>
                <a:spcPct val="80000"/>
              </a:lnSpc>
            </a:pPr>
            <a:r>
              <a:rPr lang="en-US" sz="1900">
                <a:latin typeface="Century Gothic" charset="0"/>
              </a:rPr>
              <a:t>Fastest-growing minority</a:t>
            </a:r>
          </a:p>
          <a:p>
            <a:pPr lvl="2">
              <a:lnSpc>
                <a:spcPct val="80000"/>
              </a:lnSpc>
            </a:pPr>
            <a:r>
              <a:rPr lang="en-US" sz="1600">
                <a:latin typeface="Century Gothic" charset="0"/>
              </a:rPr>
              <a:t>Impatient</a:t>
            </a:r>
          </a:p>
          <a:p>
            <a:pPr lvl="2">
              <a:lnSpc>
                <a:spcPct val="80000"/>
              </a:lnSpc>
            </a:pPr>
            <a:r>
              <a:rPr lang="en-US" sz="1600">
                <a:latin typeface="Century Gothic" charset="0"/>
              </a:rPr>
              <a:t>Cesar Chavez 1965</a:t>
            </a:r>
          </a:p>
          <a:p>
            <a:pPr lvl="3">
              <a:lnSpc>
                <a:spcPct val="80000"/>
              </a:lnSpc>
            </a:pPr>
            <a:r>
              <a:rPr lang="ja-JP" altLang="en-US" sz="1400">
                <a:latin typeface="Century Gothic" charset="0"/>
              </a:rPr>
              <a:t>“</a:t>
            </a:r>
            <a:r>
              <a:rPr lang="en-US" sz="1400">
                <a:latin typeface="Century Gothic" charset="0"/>
              </a:rPr>
              <a:t>La Causa</a:t>
            </a:r>
            <a:r>
              <a:rPr lang="ja-JP" altLang="en-US" sz="1400">
                <a:latin typeface="Century Gothic" charset="0"/>
              </a:rPr>
              <a:t>”</a:t>
            </a:r>
            <a:endParaRPr lang="en-US" sz="1400">
              <a:latin typeface="Century Gothic" charset="0"/>
            </a:endParaRPr>
          </a:p>
          <a:p>
            <a:pPr lvl="3">
              <a:lnSpc>
                <a:spcPct val="80000"/>
              </a:lnSpc>
            </a:pPr>
            <a:r>
              <a:rPr lang="en-US" sz="1400">
                <a:latin typeface="Century Gothic" charset="0"/>
              </a:rPr>
              <a:t>Non-violence, led agricultural strikes</a:t>
            </a:r>
          </a:p>
          <a:p>
            <a:pPr lvl="1">
              <a:lnSpc>
                <a:spcPct val="80000"/>
              </a:lnSpc>
            </a:pPr>
            <a:r>
              <a:rPr lang="en-US" sz="1900">
                <a:latin typeface="Century Gothic" charset="0"/>
              </a:rPr>
              <a:t>Chicano/Chicana movement</a:t>
            </a:r>
          </a:p>
          <a:p>
            <a:pPr lvl="2">
              <a:lnSpc>
                <a:spcPct val="80000"/>
              </a:lnSpc>
            </a:pPr>
            <a:r>
              <a:rPr lang="en-US" sz="1900">
                <a:latin typeface="Century Gothic" charset="0"/>
              </a:rPr>
              <a:t>More militant</a:t>
            </a:r>
          </a:p>
          <a:p>
            <a:pPr lvl="2">
              <a:lnSpc>
                <a:spcPct val="80000"/>
              </a:lnSpc>
            </a:pPr>
            <a:r>
              <a:rPr lang="en-US" sz="1600">
                <a:latin typeface="Century Gothic" charset="0"/>
              </a:rPr>
              <a:t>Boycotts to demand bilingual classes, more Latino teachers</a:t>
            </a:r>
          </a:p>
          <a:p>
            <a:pPr lvl="2">
              <a:lnSpc>
                <a:spcPct val="80000"/>
              </a:lnSpc>
            </a:pPr>
            <a:r>
              <a:rPr lang="en-US" sz="1600">
                <a:latin typeface="Century Gothic" charset="0"/>
              </a:rPr>
              <a:t>Spread to other minorities</a:t>
            </a:r>
          </a:p>
          <a:p>
            <a:pPr>
              <a:lnSpc>
                <a:spcPct val="80000"/>
              </a:lnSpc>
            </a:pPr>
            <a:endParaRPr lang="en-US" sz="1600">
              <a:latin typeface="Century Gothic" charset="0"/>
            </a:endParaRPr>
          </a:p>
        </p:txBody>
      </p:sp>
      <p:pic>
        <p:nvPicPr>
          <p:cNvPr id="22533" name="Picture 2" descr="http://s11.bdbphotos.com/images/orig/e/m/em6cot3kda5x6mo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95975" y="4400550"/>
            <a:ext cx="2333625"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71298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7" name="Picture 8" descr="05friedan3_l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5425" y="841375"/>
            <a:ext cx="2089150" cy="373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chemeClr val="tx1"/>
                </a:solidFill>
                <a:miter lim="800000"/>
                <a:headEnd/>
                <a:tailEnd/>
              </a14:hiddenLine>
            </a:ext>
          </a:extLst>
        </p:spPr>
      </p:pic>
      <p:sp>
        <p:nvSpPr>
          <p:cNvPr id="75778" name="Title 1"/>
          <p:cNvSpPr>
            <a:spLocks noGrp="1"/>
          </p:cNvSpPr>
          <p:nvPr>
            <p:ph type="title"/>
          </p:nvPr>
        </p:nvSpPr>
        <p:spPr>
          <a:xfrm>
            <a:off x="0" y="-114300"/>
            <a:ext cx="9144000" cy="1325563"/>
          </a:xfrm>
        </p:spPr>
        <p:txBody>
          <a:bodyPr/>
          <a:lstStyle/>
          <a:p>
            <a:pPr algn="ctr" eaLnBrk="1" hangingPunct="1"/>
            <a:r>
              <a:rPr lang="en-US" sz="4200" b="1">
                <a:latin typeface="Calibri Light" charset="0"/>
              </a:rPr>
              <a:t>Other Movements – Women’s Liberation</a:t>
            </a:r>
          </a:p>
        </p:txBody>
      </p:sp>
      <p:sp>
        <p:nvSpPr>
          <p:cNvPr id="3" name="Content Placeholder 2"/>
          <p:cNvSpPr>
            <a:spLocks noGrp="1"/>
          </p:cNvSpPr>
          <p:nvPr>
            <p:ph idx="1"/>
          </p:nvPr>
        </p:nvSpPr>
        <p:spPr>
          <a:xfrm>
            <a:off x="60325" y="1012825"/>
            <a:ext cx="5245100" cy="5710238"/>
          </a:xfrm>
        </p:spPr>
        <p:txBody>
          <a:bodyPr rtlCol="0">
            <a:noAutofit/>
          </a:bodyPr>
          <a:lstStyle/>
          <a:p>
            <a:pPr marL="0" indent="0" eaLnBrk="1" fontAlgn="auto" hangingPunct="1">
              <a:spcBef>
                <a:spcPct val="10000"/>
              </a:spcBef>
              <a:spcAft>
                <a:spcPts val="0"/>
              </a:spcAft>
              <a:buFont typeface="Arial" panose="020B0604020202020204" pitchFamily="34" charset="0"/>
              <a:buNone/>
              <a:defRPr/>
            </a:pPr>
            <a:r>
              <a:rPr lang="en-US" altLang="en-US" sz="2000" u="sng" dirty="0" smtClean="0">
                <a:ea typeface="+mn-ea"/>
                <a:cs typeface="+mn-cs"/>
              </a:rPr>
              <a:t>“Pink Power”</a:t>
            </a:r>
          </a:p>
          <a:p>
            <a:pPr eaLnBrk="1" fontAlgn="auto" hangingPunct="1">
              <a:spcBef>
                <a:spcPct val="10000"/>
              </a:spcBef>
              <a:spcAft>
                <a:spcPts val="0"/>
              </a:spcAft>
              <a:buFont typeface="Arial" panose="020B0604020202020204" pitchFamily="34" charset="0"/>
              <a:buChar char="•"/>
              <a:defRPr/>
            </a:pPr>
            <a:r>
              <a:rPr lang="en-US" altLang="en-US" sz="2000" dirty="0" smtClean="0">
                <a:latin typeface="Calibri" panose="020F0502020204030204" pitchFamily="34" charset="0"/>
                <a:ea typeface="+mn-ea"/>
                <a:cs typeface="+mn-cs"/>
              </a:rPr>
              <a:t>Feminism: Started with </a:t>
            </a:r>
            <a:r>
              <a:rPr lang="en-US" altLang="en-US" sz="2000" b="1" dirty="0" smtClean="0">
                <a:latin typeface="Calibri" panose="020F0502020204030204" pitchFamily="34" charset="0"/>
                <a:ea typeface="+mn-ea"/>
                <a:cs typeface="+mn-cs"/>
              </a:rPr>
              <a:t>Betty </a:t>
            </a:r>
            <a:r>
              <a:rPr lang="en-US" altLang="en-US" sz="2000" b="1" dirty="0">
                <a:latin typeface="Calibri" panose="020F0502020204030204" pitchFamily="34" charset="0"/>
                <a:ea typeface="+mn-ea"/>
                <a:cs typeface="+mn-cs"/>
              </a:rPr>
              <a:t>Freidan </a:t>
            </a:r>
            <a:r>
              <a:rPr lang="en-US" altLang="ja-JP" sz="2000" dirty="0" smtClean="0">
                <a:latin typeface="Calibri" panose="020F0502020204030204" pitchFamily="34" charset="0"/>
                <a:ea typeface="+mn-ea"/>
                <a:cs typeface="+mn-cs"/>
              </a:rPr>
              <a:t>publishing  </a:t>
            </a:r>
            <a:r>
              <a:rPr lang="en-US" altLang="ja-JP" sz="2000" b="1" i="1" dirty="0">
                <a:latin typeface="Calibri" panose="020F0502020204030204" pitchFamily="34" charset="0"/>
                <a:ea typeface="+mn-ea"/>
                <a:cs typeface="+mn-cs"/>
              </a:rPr>
              <a:t>Feminine Mystique </a:t>
            </a:r>
            <a:r>
              <a:rPr lang="en-US" altLang="ja-JP" sz="2000" dirty="0">
                <a:latin typeface="Calibri" panose="020F0502020204030204" pitchFamily="34" charset="0"/>
                <a:ea typeface="+mn-ea"/>
                <a:cs typeface="+mn-cs"/>
              </a:rPr>
              <a:t>in </a:t>
            </a:r>
            <a:r>
              <a:rPr lang="en-US" altLang="ja-JP" sz="2000" dirty="0" smtClean="0">
                <a:latin typeface="Calibri" panose="020F0502020204030204" pitchFamily="34" charset="0"/>
                <a:ea typeface="+mn-ea"/>
                <a:cs typeface="+mn-cs"/>
              </a:rPr>
              <a:t>1963 - a dissatisfied housewife who wants equality for all women.</a:t>
            </a:r>
            <a:endParaRPr lang="en-US" altLang="en-US" sz="2000" dirty="0">
              <a:latin typeface="Calibri" panose="020F0502020204030204" pitchFamily="34" charset="0"/>
              <a:ea typeface="+mn-ea"/>
              <a:cs typeface="+mn-cs"/>
            </a:endParaRPr>
          </a:p>
          <a:p>
            <a:pPr eaLnBrk="1" fontAlgn="auto" hangingPunct="1">
              <a:spcBef>
                <a:spcPct val="50000"/>
              </a:spcBef>
              <a:spcAft>
                <a:spcPts val="0"/>
              </a:spcAft>
              <a:buFont typeface="Arial" panose="020B0604020202020204" pitchFamily="34" charset="0"/>
              <a:buChar char="•"/>
              <a:defRPr/>
            </a:pPr>
            <a:r>
              <a:rPr lang="en-US" sz="2000" dirty="0">
                <a:latin typeface="Calibri" charset="0"/>
                <a:cs typeface="+mn-cs"/>
              </a:rPr>
              <a:t>D</a:t>
            </a:r>
            <a:r>
              <a:rPr lang="en-US" sz="2000" dirty="0" smtClean="0">
                <a:latin typeface="Calibri" charset="0"/>
                <a:cs typeface="+mn-cs"/>
              </a:rPr>
              <a:t>rew </a:t>
            </a:r>
            <a:r>
              <a:rPr lang="en-US" sz="2000" dirty="0">
                <a:latin typeface="Calibri" charset="0"/>
                <a:cs typeface="+mn-cs"/>
              </a:rPr>
              <a:t>attention to sexual discrimination &amp; unequal pay for </a:t>
            </a:r>
            <a:r>
              <a:rPr lang="en-US" sz="2000" dirty="0" smtClean="0">
                <a:latin typeface="Calibri" charset="0"/>
                <a:cs typeface="+mn-cs"/>
              </a:rPr>
              <a:t>women - Betty </a:t>
            </a:r>
            <a:r>
              <a:rPr lang="en-US" sz="2000" dirty="0">
                <a:latin typeface="Calibri" charset="0"/>
                <a:cs typeface="+mn-cs"/>
              </a:rPr>
              <a:t>Freidan co-founded the </a:t>
            </a:r>
            <a:r>
              <a:rPr lang="en-US" sz="2000" b="1" dirty="0">
                <a:latin typeface="Calibri" charset="0"/>
                <a:cs typeface="+mn-cs"/>
              </a:rPr>
              <a:t>National Organization of Women (NOW) </a:t>
            </a:r>
            <a:r>
              <a:rPr lang="en-US" sz="2000" dirty="0">
                <a:latin typeface="Calibri" charset="0"/>
                <a:cs typeface="+mn-cs"/>
              </a:rPr>
              <a:t>to advocate for </a:t>
            </a:r>
            <a:r>
              <a:rPr lang="en-US" sz="2000" dirty="0" smtClean="0">
                <a:latin typeface="Calibri" charset="0"/>
                <a:cs typeface="+mn-cs"/>
              </a:rPr>
              <a:t>women.</a:t>
            </a:r>
            <a:endParaRPr lang="en-US" sz="2000" dirty="0">
              <a:latin typeface="Calibri" charset="0"/>
              <a:cs typeface="+mn-cs"/>
            </a:endParaRPr>
          </a:p>
          <a:p>
            <a:pPr eaLnBrk="1" fontAlgn="auto" hangingPunct="1">
              <a:lnSpc>
                <a:spcPct val="85000"/>
              </a:lnSpc>
              <a:spcBef>
                <a:spcPct val="50000"/>
              </a:spcBef>
              <a:spcAft>
                <a:spcPts val="0"/>
              </a:spcAft>
              <a:buFont typeface="Arial" panose="020B0604020202020204" pitchFamily="34" charset="0"/>
              <a:buChar char="•"/>
              <a:defRPr/>
            </a:pPr>
            <a:r>
              <a:rPr lang="en-US" sz="2000" dirty="0">
                <a:latin typeface="Calibri" charset="0"/>
                <a:cs typeface="+mn-cs"/>
              </a:rPr>
              <a:t>D</a:t>
            </a:r>
            <a:r>
              <a:rPr lang="en-US" sz="2000" dirty="0" smtClean="0">
                <a:latin typeface="Calibri" charset="0"/>
                <a:cs typeface="+mn-cs"/>
              </a:rPr>
              <a:t>emanded </a:t>
            </a:r>
            <a:r>
              <a:rPr lang="en-US" sz="2000" dirty="0">
                <a:latin typeface="Calibri" charset="0"/>
                <a:cs typeface="+mn-cs"/>
              </a:rPr>
              <a:t>an </a:t>
            </a:r>
            <a:r>
              <a:rPr lang="en-US" sz="2000" b="1" dirty="0">
                <a:latin typeface="Calibri" charset="0"/>
                <a:cs typeface="+mn-cs"/>
              </a:rPr>
              <a:t>Equal Rights Amendment (ERA) </a:t>
            </a:r>
            <a:r>
              <a:rPr lang="en-US" sz="2000" dirty="0">
                <a:latin typeface="Calibri" charset="0"/>
                <a:cs typeface="+mn-cs"/>
              </a:rPr>
              <a:t>to ban sexism </a:t>
            </a:r>
            <a:r>
              <a:rPr lang="en-US" sz="2000" dirty="0" smtClean="0">
                <a:latin typeface="Calibri" charset="0"/>
                <a:cs typeface="+mn-cs"/>
              </a:rPr>
              <a:t>- defeated </a:t>
            </a:r>
            <a:r>
              <a:rPr lang="en-US" sz="2000" dirty="0">
                <a:latin typeface="Calibri" charset="0"/>
                <a:cs typeface="+mn-cs"/>
              </a:rPr>
              <a:t>in the 1970s by conservatives &amp; anti-ERA </a:t>
            </a:r>
            <a:r>
              <a:rPr lang="en-US" sz="2000" dirty="0" smtClean="0">
                <a:latin typeface="Calibri" charset="0"/>
                <a:cs typeface="+mn-cs"/>
              </a:rPr>
              <a:t>women. </a:t>
            </a:r>
          </a:p>
          <a:p>
            <a:pPr lvl="1">
              <a:lnSpc>
                <a:spcPct val="85000"/>
              </a:lnSpc>
              <a:spcBef>
                <a:spcPct val="50000"/>
              </a:spcBef>
              <a:buFont typeface="Arial" panose="020B0604020202020204" pitchFamily="34" charset="0"/>
              <a:buChar char="•"/>
              <a:defRPr/>
            </a:pPr>
            <a:r>
              <a:rPr lang="en-US" sz="1600" dirty="0" smtClean="0">
                <a:latin typeface="Calibri" charset="0"/>
              </a:rPr>
              <a:t>Phyllis </a:t>
            </a:r>
            <a:r>
              <a:rPr lang="en-US" sz="1600" dirty="0" err="1" smtClean="0">
                <a:latin typeface="Calibri" charset="0"/>
              </a:rPr>
              <a:t>Schaffly</a:t>
            </a:r>
            <a:endParaRPr lang="en-US" sz="1600" dirty="0" smtClean="0">
              <a:latin typeface="Calibri" charset="0"/>
              <a:cs typeface="+mn-cs"/>
            </a:endParaRPr>
          </a:p>
          <a:p>
            <a:pPr eaLnBrk="1" fontAlgn="auto" hangingPunct="1">
              <a:spcBef>
                <a:spcPct val="10000"/>
              </a:spcBef>
              <a:spcAft>
                <a:spcPts val="0"/>
              </a:spcAft>
              <a:buFont typeface="Arial" panose="020B0604020202020204" pitchFamily="34" charset="0"/>
              <a:buChar char="•"/>
              <a:defRPr/>
            </a:pPr>
            <a:r>
              <a:rPr lang="en-US" sz="2000" dirty="0">
                <a:latin typeface="Calibri" charset="0"/>
                <a:cs typeface="+mn-cs"/>
              </a:rPr>
              <a:t>Gained abortion rights in </a:t>
            </a:r>
            <a:r>
              <a:rPr lang="en-US" sz="2000" b="1" dirty="0">
                <a:latin typeface="Calibri" charset="0"/>
                <a:cs typeface="+mn-cs"/>
              </a:rPr>
              <a:t>Roe v Wade </a:t>
            </a:r>
            <a:r>
              <a:rPr lang="en-US" sz="2000" dirty="0">
                <a:latin typeface="Calibri" charset="0"/>
                <a:cs typeface="+mn-cs"/>
              </a:rPr>
              <a:t>(1973</a:t>
            </a:r>
            <a:r>
              <a:rPr lang="en-US" sz="2000" dirty="0" smtClean="0">
                <a:latin typeface="Calibri" charset="0"/>
                <a:cs typeface="+mn-cs"/>
              </a:rPr>
              <a:t>).</a:t>
            </a:r>
            <a:endParaRPr lang="en-US" sz="2000" dirty="0">
              <a:latin typeface="Calibri" charset="0"/>
              <a:cs typeface="+mn-cs"/>
            </a:endParaRPr>
          </a:p>
          <a:p>
            <a:pPr eaLnBrk="1" fontAlgn="auto" hangingPunct="1">
              <a:spcBef>
                <a:spcPct val="10000"/>
              </a:spcBef>
              <a:spcAft>
                <a:spcPts val="0"/>
              </a:spcAft>
              <a:buFont typeface="Arial" panose="020B0604020202020204" pitchFamily="34" charset="0"/>
              <a:buChar char="•"/>
              <a:defRPr/>
            </a:pPr>
            <a:r>
              <a:rPr lang="en-US" sz="2000" dirty="0">
                <a:latin typeface="Calibri" charset="0"/>
                <a:cs typeface="+mn-cs"/>
              </a:rPr>
              <a:t>Congress passed </a:t>
            </a:r>
            <a:r>
              <a:rPr lang="en-US" sz="2000" b="1" dirty="0">
                <a:latin typeface="Calibri" charset="0"/>
                <a:cs typeface="+mn-cs"/>
              </a:rPr>
              <a:t>Title VII </a:t>
            </a:r>
            <a:r>
              <a:rPr lang="en-US" sz="2000" dirty="0" smtClean="0">
                <a:latin typeface="Calibri" charset="0"/>
                <a:cs typeface="+mn-cs"/>
              </a:rPr>
              <a:t>to </a:t>
            </a:r>
            <a:r>
              <a:rPr lang="en-US" sz="2000" dirty="0">
                <a:latin typeface="Calibri" charset="0"/>
                <a:cs typeface="+mn-cs"/>
              </a:rPr>
              <a:t>protect women from sexual </a:t>
            </a:r>
            <a:r>
              <a:rPr lang="en-US" sz="2000" dirty="0" smtClean="0">
                <a:latin typeface="Calibri" charset="0"/>
                <a:cs typeface="+mn-cs"/>
              </a:rPr>
              <a:t>harassment.</a:t>
            </a:r>
            <a:endParaRPr lang="en-US" sz="2000" dirty="0">
              <a:latin typeface="Calibri" charset="0"/>
              <a:cs typeface="+mn-cs"/>
            </a:endParaRPr>
          </a:p>
          <a:p>
            <a:pPr eaLnBrk="1" fontAlgn="auto" hangingPunct="1">
              <a:spcBef>
                <a:spcPct val="10000"/>
              </a:spcBef>
              <a:spcAft>
                <a:spcPts val="0"/>
              </a:spcAft>
              <a:buFont typeface="Arial" panose="020B0604020202020204" pitchFamily="34" charset="0"/>
              <a:buChar char="•"/>
              <a:defRPr/>
            </a:pPr>
            <a:r>
              <a:rPr lang="en-US" sz="2000" dirty="0">
                <a:latin typeface="Calibri" charset="0"/>
                <a:cs typeface="+mn-cs"/>
              </a:rPr>
              <a:t>Congress passed </a:t>
            </a:r>
            <a:r>
              <a:rPr lang="en-US" sz="2000" b="1" dirty="0">
                <a:latin typeface="Calibri" charset="0"/>
                <a:cs typeface="+mn-cs"/>
              </a:rPr>
              <a:t>Title IX </a:t>
            </a:r>
            <a:r>
              <a:rPr lang="en-US" sz="2000" dirty="0">
                <a:latin typeface="Calibri" charset="0"/>
                <a:cs typeface="+mn-cs"/>
              </a:rPr>
              <a:t>that outlawed sexual discrimination in education </a:t>
            </a:r>
            <a:r>
              <a:rPr lang="en-US" sz="2000" dirty="0" smtClean="0">
                <a:latin typeface="Calibri" charset="0"/>
                <a:cs typeface="+mn-cs"/>
              </a:rPr>
              <a:t>programs.</a:t>
            </a:r>
            <a:endParaRPr lang="en-US" sz="2000" dirty="0">
              <a:latin typeface="Calibri" charset="0"/>
              <a:cs typeface="+mn-cs"/>
            </a:endParaRPr>
          </a:p>
          <a:p>
            <a:pPr eaLnBrk="1" fontAlgn="auto" hangingPunct="1">
              <a:spcBef>
                <a:spcPct val="10000"/>
              </a:spcBef>
              <a:spcAft>
                <a:spcPts val="0"/>
              </a:spcAft>
              <a:buFont typeface="Arial" panose="020B0604020202020204" pitchFamily="34" charset="0"/>
              <a:buChar char="•"/>
              <a:defRPr/>
            </a:pPr>
            <a:endParaRPr kumimoji="1" lang="en-US" altLang="en-US" sz="2000" dirty="0">
              <a:solidFill>
                <a:schemeClr val="folHlink"/>
              </a:solidFill>
              <a:ea typeface="+mn-ea"/>
              <a:cs typeface="+mn-cs"/>
            </a:endParaRPr>
          </a:p>
          <a:p>
            <a:pPr eaLnBrk="1" fontAlgn="auto" hangingPunct="1">
              <a:spcBef>
                <a:spcPct val="10000"/>
              </a:spcBef>
              <a:spcAft>
                <a:spcPts val="0"/>
              </a:spcAft>
              <a:buFont typeface="Arial" panose="020B0604020202020204" pitchFamily="34" charset="0"/>
              <a:buChar char="•"/>
              <a:defRPr/>
            </a:pPr>
            <a:endParaRPr kumimoji="1" lang="en-US" altLang="en-US" sz="2000" dirty="0">
              <a:ea typeface="+mn-ea"/>
              <a:cs typeface="+mn-cs"/>
            </a:endParaRPr>
          </a:p>
          <a:p>
            <a:pPr eaLnBrk="1" fontAlgn="auto" hangingPunct="1">
              <a:lnSpc>
                <a:spcPct val="80000"/>
              </a:lnSpc>
              <a:spcAft>
                <a:spcPts val="0"/>
              </a:spcAft>
              <a:buFontTx/>
              <a:buNone/>
              <a:defRPr/>
            </a:pPr>
            <a:endParaRPr lang="en-US" altLang="en-US" sz="2000" dirty="0">
              <a:ea typeface="+mn-ea"/>
              <a:cs typeface="+mn-cs"/>
            </a:endParaRPr>
          </a:p>
        </p:txBody>
      </p:sp>
      <p:pic>
        <p:nvPicPr>
          <p:cNvPr id="9" name="Picture 13" descr="DIVI723369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0113" y="3311525"/>
            <a:ext cx="3062287" cy="341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1" name="Picture 11" descr="now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0788" y="841375"/>
            <a:ext cx="1514475" cy="2084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78914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“Each suburban wife struggles with it alone. As she made the beds, shopped for groceries, matched slipcover material, ate peanut butter sandwiches with her children, chauffeured Cub Scouts and Brownies, lay beside her husband at night- she was afraid to ask even of herself the silent question-- 'Is this all?” </a:t>
            </a:r>
            <a:br>
              <a:rPr lang="en-US" dirty="0"/>
            </a:br>
            <a:r>
              <a:rPr lang="en-US" dirty="0"/>
              <a:t>― </a:t>
            </a:r>
            <a:r>
              <a:rPr lang="en-US" dirty="0">
                <a:hlinkClick r:id="rId2"/>
              </a:rPr>
              <a:t>Betty Friedan</a:t>
            </a:r>
            <a:r>
              <a:rPr lang="en-US" dirty="0"/>
              <a:t>, </a:t>
            </a:r>
            <a:r>
              <a:rPr lang="en-US" dirty="0">
                <a:hlinkClick r:id="rId3"/>
              </a:rPr>
              <a:t>The Feminine Mystique</a:t>
            </a:r>
            <a:r>
              <a:rPr lang="en-US" dirty="0"/>
              <a:t> </a:t>
            </a:r>
          </a:p>
        </p:txBody>
      </p:sp>
    </p:spTree>
    <p:extLst>
      <p:ext uri="{BB962C8B-B14F-4D97-AF65-F5344CB8AC3E}">
        <p14:creationId xmlns:p14="http://schemas.microsoft.com/office/powerpoint/2010/main" val="3103461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57200" y="704850"/>
            <a:ext cx="8229600" cy="1143000"/>
          </a:xfrm>
        </p:spPr>
        <p:txBody>
          <a:bodyPr/>
          <a:lstStyle/>
          <a:p>
            <a:endParaRPr lang="en-US">
              <a:latin typeface="Century Gothic" charset="0"/>
            </a:endParaRPr>
          </a:p>
        </p:txBody>
      </p:sp>
      <p:sp>
        <p:nvSpPr>
          <p:cNvPr id="24579" name="Content Placeholder 2"/>
          <p:cNvSpPr>
            <a:spLocks noGrp="1"/>
          </p:cNvSpPr>
          <p:nvPr>
            <p:ph sz="half" idx="1"/>
          </p:nvPr>
        </p:nvSpPr>
        <p:spPr>
          <a:xfrm>
            <a:off x="457200" y="1920875"/>
            <a:ext cx="4038600" cy="4433888"/>
          </a:xfrm>
        </p:spPr>
        <p:txBody>
          <a:bodyPr/>
          <a:lstStyle/>
          <a:p>
            <a:endParaRPr lang="en-US">
              <a:latin typeface="Century Gothic" charset="0"/>
            </a:endParaRPr>
          </a:p>
        </p:txBody>
      </p:sp>
      <p:sp>
        <p:nvSpPr>
          <p:cNvPr id="24580" name="Content Placeholder 3"/>
          <p:cNvSpPr>
            <a:spLocks noGrp="1"/>
          </p:cNvSpPr>
          <p:nvPr>
            <p:ph sz="half" idx="2"/>
          </p:nvPr>
        </p:nvSpPr>
        <p:spPr>
          <a:xfrm>
            <a:off x="4648200" y="1920875"/>
            <a:ext cx="4038600" cy="4433888"/>
          </a:xfrm>
        </p:spPr>
        <p:txBody>
          <a:bodyPr/>
          <a:lstStyle/>
          <a:p>
            <a:endParaRPr lang="en-US">
              <a:latin typeface="Century Gothic" charset="0"/>
            </a:endParaRPr>
          </a:p>
        </p:txBody>
      </p:sp>
      <p:pic>
        <p:nvPicPr>
          <p:cNvPr id="24581" name="Picture 2" descr="http://images.quickblogcast.com/3/5/4/3/2/131990-123453/feminist_protest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88" y="228600"/>
            <a:ext cx="9209088" cy="617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365154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0"/>
            <a:ext cx="8229600" cy="762000"/>
          </a:xfrm>
        </p:spPr>
        <p:txBody>
          <a:bodyPr/>
          <a:lstStyle/>
          <a:p>
            <a:pPr algn="ctr"/>
            <a:r>
              <a:rPr lang="en-US">
                <a:latin typeface="Century Gothic" charset="0"/>
              </a:rPr>
              <a:t>Counter-Culture</a:t>
            </a:r>
          </a:p>
        </p:txBody>
      </p:sp>
      <p:sp>
        <p:nvSpPr>
          <p:cNvPr id="3" name="Content Placeholder 2"/>
          <p:cNvSpPr>
            <a:spLocks noGrp="1"/>
          </p:cNvSpPr>
          <p:nvPr>
            <p:ph sz="half" idx="1"/>
          </p:nvPr>
        </p:nvSpPr>
        <p:spPr>
          <a:xfrm>
            <a:off x="0" y="838200"/>
            <a:ext cx="4495800" cy="6019800"/>
          </a:xfrm>
        </p:spPr>
        <p:txBody>
          <a:bodyPr/>
          <a:lstStyle/>
          <a:p>
            <a:pPr>
              <a:lnSpc>
                <a:spcPct val="70000"/>
              </a:lnSpc>
            </a:pPr>
            <a:r>
              <a:rPr lang="en-US" sz="2000" dirty="0">
                <a:latin typeface="Century Gothic" charset="0"/>
              </a:rPr>
              <a:t>Hippies and Drugs</a:t>
            </a:r>
          </a:p>
          <a:p>
            <a:pPr lvl="1">
              <a:lnSpc>
                <a:spcPct val="70000"/>
              </a:lnSpc>
            </a:pPr>
            <a:r>
              <a:rPr lang="en-US" sz="2000" dirty="0">
                <a:latin typeface="Century Gothic" charset="0"/>
              </a:rPr>
              <a:t>Marijuana</a:t>
            </a:r>
          </a:p>
          <a:p>
            <a:pPr lvl="2">
              <a:lnSpc>
                <a:spcPct val="70000"/>
              </a:lnSpc>
            </a:pPr>
            <a:r>
              <a:rPr lang="en-US" sz="1600" dirty="0">
                <a:latin typeface="Century Gothic" charset="0"/>
              </a:rPr>
              <a:t>60% of college students tried</a:t>
            </a:r>
          </a:p>
          <a:p>
            <a:pPr lvl="2">
              <a:lnSpc>
                <a:spcPct val="70000"/>
              </a:lnSpc>
            </a:pPr>
            <a:r>
              <a:rPr lang="en-US" sz="1600" dirty="0">
                <a:latin typeface="Century Gothic" charset="0"/>
              </a:rPr>
              <a:t>No real </a:t>
            </a:r>
            <a:r>
              <a:rPr lang="ja-JP" altLang="en-US" sz="1600" dirty="0">
                <a:latin typeface="Century Gothic" charset="0"/>
              </a:rPr>
              <a:t>“</a:t>
            </a:r>
            <a:r>
              <a:rPr lang="en-US" sz="1600" dirty="0">
                <a:latin typeface="Century Gothic" charset="0"/>
              </a:rPr>
              <a:t>evidence</a:t>
            </a:r>
            <a:r>
              <a:rPr lang="ja-JP" altLang="en-US" sz="1600" dirty="0">
                <a:latin typeface="Century Gothic" charset="0"/>
              </a:rPr>
              <a:t>”</a:t>
            </a:r>
            <a:r>
              <a:rPr lang="en-US" sz="1600" dirty="0">
                <a:latin typeface="Century Gothic" charset="0"/>
              </a:rPr>
              <a:t> against it</a:t>
            </a:r>
          </a:p>
          <a:p>
            <a:pPr lvl="1">
              <a:lnSpc>
                <a:spcPct val="70000"/>
              </a:lnSpc>
            </a:pPr>
            <a:r>
              <a:rPr lang="en-US" sz="2000" dirty="0">
                <a:latin typeface="Century Gothic" charset="0"/>
              </a:rPr>
              <a:t>LSD</a:t>
            </a:r>
          </a:p>
          <a:p>
            <a:pPr lvl="1">
              <a:lnSpc>
                <a:spcPct val="70000"/>
              </a:lnSpc>
            </a:pPr>
            <a:r>
              <a:rPr lang="en-US" sz="2000" dirty="0" smtClean="0">
                <a:latin typeface="Century Gothic" charset="0"/>
              </a:rPr>
              <a:t>Films</a:t>
            </a:r>
            <a:endParaRPr lang="en-US" sz="2000" dirty="0">
              <a:latin typeface="Century Gothic" charset="0"/>
            </a:endParaRPr>
          </a:p>
          <a:p>
            <a:pPr lvl="2">
              <a:lnSpc>
                <a:spcPct val="70000"/>
              </a:lnSpc>
            </a:pPr>
            <a:r>
              <a:rPr lang="ja-JP" altLang="en-US" sz="1600" dirty="0">
                <a:latin typeface="Century Gothic" charset="0"/>
              </a:rPr>
              <a:t>“</a:t>
            </a:r>
            <a:r>
              <a:rPr lang="en-US" sz="1600" dirty="0">
                <a:latin typeface="Century Gothic" charset="0"/>
              </a:rPr>
              <a:t>Hair</a:t>
            </a:r>
            <a:r>
              <a:rPr lang="ja-JP" altLang="en-US" sz="1600" dirty="0">
                <a:latin typeface="Century Gothic" charset="0"/>
              </a:rPr>
              <a:t>”</a:t>
            </a:r>
            <a:r>
              <a:rPr lang="en-US" sz="1600" dirty="0">
                <a:latin typeface="Century Gothic" charset="0"/>
              </a:rPr>
              <a:t> 1967</a:t>
            </a:r>
          </a:p>
          <a:p>
            <a:pPr lvl="2">
              <a:lnSpc>
                <a:spcPct val="70000"/>
              </a:lnSpc>
            </a:pPr>
            <a:r>
              <a:rPr lang="ja-JP" altLang="en-US" sz="1600" dirty="0">
                <a:latin typeface="Century Gothic" charset="0"/>
              </a:rPr>
              <a:t>“</a:t>
            </a:r>
            <a:r>
              <a:rPr lang="en-US" sz="1600" dirty="0">
                <a:latin typeface="Century Gothic" charset="0"/>
              </a:rPr>
              <a:t>Alice</a:t>
            </a:r>
            <a:r>
              <a:rPr lang="ja-JP" altLang="en-US" sz="1600" dirty="0">
                <a:latin typeface="Century Gothic" charset="0"/>
              </a:rPr>
              <a:t>’</a:t>
            </a:r>
            <a:r>
              <a:rPr lang="en-US" sz="1600" dirty="0">
                <a:latin typeface="Century Gothic" charset="0"/>
              </a:rPr>
              <a:t>s Restaurant</a:t>
            </a:r>
            <a:r>
              <a:rPr lang="ja-JP" altLang="en-US" sz="1600" dirty="0">
                <a:latin typeface="Century Gothic" charset="0"/>
              </a:rPr>
              <a:t>”</a:t>
            </a:r>
            <a:r>
              <a:rPr lang="en-US" sz="1600" dirty="0">
                <a:latin typeface="Century Gothic" charset="0"/>
              </a:rPr>
              <a:t> 1969</a:t>
            </a:r>
          </a:p>
          <a:p>
            <a:pPr lvl="1">
              <a:lnSpc>
                <a:spcPct val="70000"/>
              </a:lnSpc>
            </a:pPr>
            <a:r>
              <a:rPr lang="en-US" sz="2000" dirty="0">
                <a:latin typeface="Century Gothic" charset="0"/>
              </a:rPr>
              <a:t>Music</a:t>
            </a:r>
          </a:p>
          <a:p>
            <a:pPr lvl="2">
              <a:lnSpc>
                <a:spcPct val="70000"/>
              </a:lnSpc>
            </a:pPr>
            <a:r>
              <a:rPr lang="en-US" sz="1600" dirty="0">
                <a:latin typeface="Century Gothic" charset="0"/>
              </a:rPr>
              <a:t>Jim Morrison </a:t>
            </a:r>
            <a:r>
              <a:rPr lang="ja-JP" altLang="en-US" sz="1600" dirty="0">
                <a:latin typeface="Century Gothic" charset="0"/>
              </a:rPr>
              <a:t>“</a:t>
            </a:r>
            <a:r>
              <a:rPr lang="en-US" sz="1600" dirty="0">
                <a:latin typeface="Century Gothic" charset="0"/>
                <a:hlinkClick r:id="rId3"/>
              </a:rPr>
              <a:t>the Doors</a:t>
            </a:r>
            <a:r>
              <a:rPr lang="ja-JP" altLang="en-US" sz="1600" dirty="0">
                <a:latin typeface="Century Gothic" charset="0"/>
              </a:rPr>
              <a:t>”</a:t>
            </a:r>
            <a:r>
              <a:rPr lang="en-US" sz="1600" dirty="0">
                <a:latin typeface="Century Gothic" charset="0"/>
              </a:rPr>
              <a:t>, Bob Dylan</a:t>
            </a:r>
          </a:p>
          <a:p>
            <a:pPr lvl="2">
              <a:lnSpc>
                <a:spcPct val="70000"/>
              </a:lnSpc>
            </a:pPr>
            <a:r>
              <a:rPr lang="en-US" sz="1600" dirty="0">
                <a:latin typeface="Century Gothic" charset="0"/>
              </a:rPr>
              <a:t>Jefferson Airplane, Rolling Stones, Beatles</a:t>
            </a:r>
          </a:p>
          <a:p>
            <a:pPr lvl="1">
              <a:lnSpc>
                <a:spcPct val="70000"/>
              </a:lnSpc>
            </a:pPr>
            <a:r>
              <a:rPr lang="en-US" sz="2000" dirty="0">
                <a:latin typeface="Century Gothic" charset="0"/>
              </a:rPr>
              <a:t>Revolt</a:t>
            </a:r>
          </a:p>
          <a:p>
            <a:pPr lvl="2">
              <a:lnSpc>
                <a:spcPct val="70000"/>
              </a:lnSpc>
            </a:pPr>
            <a:r>
              <a:rPr lang="en-US" sz="1600" dirty="0">
                <a:latin typeface="Century Gothic" charset="0"/>
              </a:rPr>
              <a:t>Surplus military clothing</a:t>
            </a:r>
          </a:p>
          <a:p>
            <a:pPr lvl="2">
              <a:lnSpc>
                <a:spcPct val="70000"/>
              </a:lnSpc>
            </a:pPr>
            <a:r>
              <a:rPr lang="en-US" sz="1600" dirty="0">
                <a:latin typeface="Century Gothic" charset="0"/>
              </a:rPr>
              <a:t>Torn jeans, tie-dyed shirts</a:t>
            </a:r>
          </a:p>
          <a:p>
            <a:pPr>
              <a:lnSpc>
                <a:spcPct val="70000"/>
              </a:lnSpc>
            </a:pPr>
            <a:r>
              <a:rPr lang="en-US" sz="2000" dirty="0">
                <a:latin typeface="Century Gothic" charset="0"/>
              </a:rPr>
              <a:t>Music Revolution</a:t>
            </a:r>
          </a:p>
          <a:p>
            <a:pPr lvl="1">
              <a:lnSpc>
                <a:spcPct val="70000"/>
              </a:lnSpc>
            </a:pPr>
            <a:r>
              <a:rPr lang="en-US" sz="2000" dirty="0">
                <a:latin typeface="Century Gothic" charset="0"/>
              </a:rPr>
              <a:t>1960</a:t>
            </a:r>
            <a:r>
              <a:rPr lang="ja-JP" altLang="en-US" sz="2000" dirty="0">
                <a:latin typeface="Century Gothic" charset="0"/>
              </a:rPr>
              <a:t>’</a:t>
            </a:r>
            <a:r>
              <a:rPr lang="en-US" sz="2000" dirty="0">
                <a:latin typeface="Century Gothic" charset="0"/>
              </a:rPr>
              <a:t>s College Folk</a:t>
            </a:r>
          </a:p>
          <a:p>
            <a:pPr lvl="2">
              <a:lnSpc>
                <a:spcPct val="70000"/>
              </a:lnSpc>
            </a:pPr>
            <a:r>
              <a:rPr lang="en-US" sz="1600" dirty="0">
                <a:latin typeface="Century Gothic" charset="0"/>
              </a:rPr>
              <a:t>Bob Dylan</a:t>
            </a:r>
          </a:p>
          <a:p>
            <a:pPr lvl="1">
              <a:lnSpc>
                <a:spcPct val="70000"/>
              </a:lnSpc>
            </a:pPr>
            <a:r>
              <a:rPr lang="en-US" sz="2000" dirty="0">
                <a:latin typeface="Century Gothic" charset="0"/>
              </a:rPr>
              <a:t>Beatlemania</a:t>
            </a:r>
          </a:p>
          <a:p>
            <a:pPr lvl="1">
              <a:lnSpc>
                <a:spcPct val="70000"/>
              </a:lnSpc>
            </a:pPr>
            <a:r>
              <a:rPr lang="en-US" sz="2000" dirty="0">
                <a:latin typeface="Century Gothic" charset="0"/>
              </a:rPr>
              <a:t>Woodstock 1969, 800,000 </a:t>
            </a:r>
            <a:r>
              <a:rPr lang="en-US" sz="2000" dirty="0" smtClean="0">
                <a:latin typeface="Century Gothic" charset="0"/>
              </a:rPr>
              <a:t>people</a:t>
            </a:r>
            <a:endParaRPr lang="en-US" sz="2000" dirty="0">
              <a:latin typeface="Century Gothic" charset="0"/>
            </a:endParaRPr>
          </a:p>
        </p:txBody>
      </p:sp>
      <p:sp>
        <p:nvSpPr>
          <p:cNvPr id="4" name="Content Placeholder 3"/>
          <p:cNvSpPr>
            <a:spLocks noGrp="1"/>
          </p:cNvSpPr>
          <p:nvPr>
            <p:ph sz="half" idx="2"/>
          </p:nvPr>
        </p:nvSpPr>
        <p:spPr>
          <a:xfrm>
            <a:off x="4495800" y="838200"/>
            <a:ext cx="4648200" cy="6019800"/>
          </a:xfrm>
        </p:spPr>
        <p:txBody>
          <a:bodyPr>
            <a:normAutofit/>
          </a:bodyPr>
          <a:lstStyle/>
          <a:p>
            <a:pPr>
              <a:lnSpc>
                <a:spcPct val="70000"/>
              </a:lnSpc>
            </a:pPr>
            <a:r>
              <a:rPr lang="en-US" sz="2000" dirty="0">
                <a:latin typeface="Century Gothic" charset="0"/>
              </a:rPr>
              <a:t>Sexual Revolution</a:t>
            </a:r>
          </a:p>
          <a:p>
            <a:pPr lvl="1">
              <a:lnSpc>
                <a:spcPct val="70000"/>
              </a:lnSpc>
            </a:pPr>
            <a:r>
              <a:rPr lang="ja-JP" altLang="en-US" sz="2000" dirty="0">
                <a:latin typeface="Century Gothic" charset="0"/>
              </a:rPr>
              <a:t>“</a:t>
            </a:r>
            <a:r>
              <a:rPr lang="en-US" sz="2000" dirty="0">
                <a:latin typeface="Century Gothic" charset="0"/>
              </a:rPr>
              <a:t>if it feels good, do it</a:t>
            </a:r>
            <a:r>
              <a:rPr lang="ja-JP" altLang="en-US" sz="2000" dirty="0">
                <a:latin typeface="Century Gothic" charset="0"/>
              </a:rPr>
              <a:t>”</a:t>
            </a:r>
            <a:endParaRPr lang="en-US" sz="2000" dirty="0">
              <a:latin typeface="Century Gothic" charset="0"/>
            </a:endParaRPr>
          </a:p>
          <a:p>
            <a:pPr lvl="1">
              <a:lnSpc>
                <a:spcPct val="70000"/>
              </a:lnSpc>
            </a:pPr>
            <a:r>
              <a:rPr lang="ja-JP" altLang="en-US" sz="2000" dirty="0">
                <a:latin typeface="Century Gothic" charset="0"/>
              </a:rPr>
              <a:t>“</a:t>
            </a:r>
            <a:r>
              <a:rPr lang="en-US" sz="2000" dirty="0">
                <a:latin typeface="Century Gothic" charset="0"/>
              </a:rPr>
              <a:t>the pill</a:t>
            </a:r>
            <a:r>
              <a:rPr lang="ja-JP" altLang="en-US" sz="2000" dirty="0">
                <a:latin typeface="Century Gothic" charset="0"/>
              </a:rPr>
              <a:t>”</a:t>
            </a:r>
            <a:r>
              <a:rPr lang="en-US" sz="2000" dirty="0">
                <a:latin typeface="Century Gothic" charset="0"/>
              </a:rPr>
              <a:t> debate</a:t>
            </a:r>
          </a:p>
          <a:p>
            <a:pPr lvl="2">
              <a:lnSpc>
                <a:spcPct val="70000"/>
              </a:lnSpc>
            </a:pPr>
            <a:r>
              <a:rPr lang="en-US" sz="1600" dirty="0">
                <a:latin typeface="Century Gothic" charset="0"/>
              </a:rPr>
              <a:t>1970 1/3 fetuses aborted</a:t>
            </a:r>
          </a:p>
          <a:p>
            <a:pPr lvl="2">
              <a:lnSpc>
                <a:spcPct val="70000"/>
              </a:lnSpc>
            </a:pPr>
            <a:r>
              <a:rPr lang="en-US" sz="1600" i="1" dirty="0">
                <a:latin typeface="Century Gothic" charset="0"/>
              </a:rPr>
              <a:t>Roe v. Wade</a:t>
            </a:r>
            <a:r>
              <a:rPr lang="en-US" sz="1600" dirty="0">
                <a:latin typeface="Century Gothic" charset="0"/>
              </a:rPr>
              <a:t> (1973)</a:t>
            </a:r>
            <a:endParaRPr lang="en-US" sz="1600" i="1" dirty="0">
              <a:latin typeface="Century Gothic" charset="0"/>
            </a:endParaRPr>
          </a:p>
          <a:p>
            <a:pPr lvl="1">
              <a:lnSpc>
                <a:spcPct val="70000"/>
              </a:lnSpc>
            </a:pPr>
            <a:r>
              <a:rPr lang="en-US" sz="2000" dirty="0">
                <a:latin typeface="Century Gothic" charset="0"/>
              </a:rPr>
              <a:t>Publications</a:t>
            </a:r>
          </a:p>
          <a:p>
            <a:pPr lvl="2">
              <a:lnSpc>
                <a:spcPct val="70000"/>
              </a:lnSpc>
            </a:pPr>
            <a:r>
              <a:rPr lang="en-US" sz="1600" dirty="0">
                <a:latin typeface="Century Gothic" charset="0"/>
              </a:rPr>
              <a:t>Playboy</a:t>
            </a:r>
          </a:p>
          <a:p>
            <a:pPr lvl="2">
              <a:lnSpc>
                <a:spcPct val="70000"/>
              </a:lnSpc>
            </a:pPr>
            <a:r>
              <a:rPr lang="en-US" sz="1600" dirty="0">
                <a:latin typeface="Century Gothic" charset="0"/>
              </a:rPr>
              <a:t>Gore Vidal</a:t>
            </a:r>
            <a:r>
              <a:rPr lang="ja-JP" altLang="en-US" sz="1600" dirty="0">
                <a:latin typeface="Century Gothic" charset="0"/>
              </a:rPr>
              <a:t>’</a:t>
            </a:r>
            <a:r>
              <a:rPr lang="en-US" sz="1600" dirty="0">
                <a:latin typeface="Century Gothic" charset="0"/>
              </a:rPr>
              <a:t>s </a:t>
            </a:r>
            <a:r>
              <a:rPr lang="ja-JP" altLang="en-US" sz="1600" dirty="0">
                <a:latin typeface="Century Gothic" charset="0"/>
              </a:rPr>
              <a:t>“</a:t>
            </a:r>
            <a:r>
              <a:rPr lang="en-US" sz="1600" dirty="0">
                <a:latin typeface="Century Gothic" charset="0"/>
              </a:rPr>
              <a:t>Myra Breckenridge</a:t>
            </a:r>
            <a:r>
              <a:rPr lang="ja-JP" altLang="en-US" sz="1600" dirty="0">
                <a:latin typeface="Century Gothic" charset="0"/>
              </a:rPr>
              <a:t>”</a:t>
            </a:r>
            <a:r>
              <a:rPr lang="en-US" sz="1600" dirty="0">
                <a:latin typeface="Century Gothic" charset="0"/>
              </a:rPr>
              <a:t> 1969</a:t>
            </a:r>
          </a:p>
          <a:p>
            <a:pPr lvl="2">
              <a:lnSpc>
                <a:spcPct val="70000"/>
              </a:lnSpc>
            </a:pPr>
            <a:r>
              <a:rPr lang="en-US" sz="1600" dirty="0">
                <a:latin typeface="Century Gothic" charset="0"/>
              </a:rPr>
              <a:t>Films</a:t>
            </a:r>
          </a:p>
          <a:p>
            <a:pPr lvl="3">
              <a:lnSpc>
                <a:spcPct val="70000"/>
              </a:lnSpc>
            </a:pPr>
            <a:r>
              <a:rPr lang="ja-JP" altLang="en-US" sz="1600" dirty="0">
                <a:latin typeface="Century Gothic" charset="0"/>
              </a:rPr>
              <a:t>“</a:t>
            </a:r>
            <a:r>
              <a:rPr lang="en-US" sz="1600" dirty="0">
                <a:latin typeface="Century Gothic" charset="0"/>
              </a:rPr>
              <a:t>Easy Rider</a:t>
            </a:r>
            <a:r>
              <a:rPr lang="ja-JP" altLang="en-US" sz="1600" dirty="0">
                <a:latin typeface="Century Gothic" charset="0"/>
              </a:rPr>
              <a:t>”</a:t>
            </a:r>
            <a:endParaRPr lang="en-US" sz="1600" dirty="0">
              <a:latin typeface="Century Gothic" charset="0"/>
            </a:endParaRPr>
          </a:p>
          <a:p>
            <a:pPr lvl="3">
              <a:lnSpc>
                <a:spcPct val="70000"/>
              </a:lnSpc>
            </a:pPr>
            <a:r>
              <a:rPr lang="ja-JP" altLang="en-US" sz="1600" dirty="0">
                <a:latin typeface="Century Gothic" charset="0"/>
              </a:rPr>
              <a:t>“</a:t>
            </a:r>
            <a:r>
              <a:rPr lang="en-US" sz="1600" dirty="0">
                <a:latin typeface="Century Gothic" charset="0"/>
              </a:rPr>
              <a:t>Midnight Cowboy</a:t>
            </a:r>
            <a:r>
              <a:rPr lang="ja-JP" altLang="en-US" sz="1600" dirty="0">
                <a:latin typeface="Century Gothic" charset="0"/>
              </a:rPr>
              <a:t>”</a:t>
            </a:r>
            <a:endParaRPr lang="en-US" sz="1600" dirty="0">
              <a:latin typeface="Century Gothic" charset="0"/>
            </a:endParaRPr>
          </a:p>
          <a:p>
            <a:pPr lvl="1">
              <a:lnSpc>
                <a:spcPct val="70000"/>
              </a:lnSpc>
            </a:pPr>
            <a:r>
              <a:rPr lang="en-US" sz="2000" dirty="0">
                <a:latin typeface="Century Gothic" charset="0"/>
              </a:rPr>
              <a:t>Divorce rate increased</a:t>
            </a:r>
          </a:p>
          <a:p>
            <a:pPr lvl="2">
              <a:lnSpc>
                <a:spcPct val="70000"/>
              </a:lnSpc>
            </a:pPr>
            <a:r>
              <a:rPr lang="en-US" sz="1600" dirty="0">
                <a:latin typeface="Century Gothic" charset="0"/>
              </a:rPr>
              <a:t>Cohabitation increased</a:t>
            </a:r>
          </a:p>
          <a:p>
            <a:pPr lvl="2">
              <a:lnSpc>
                <a:spcPct val="70000"/>
              </a:lnSpc>
            </a:pPr>
            <a:r>
              <a:rPr lang="ja-JP" altLang="en-US" sz="1600" dirty="0">
                <a:latin typeface="Century Gothic" charset="0"/>
              </a:rPr>
              <a:t>“</a:t>
            </a:r>
            <a:r>
              <a:rPr lang="en-US" sz="1600" dirty="0">
                <a:latin typeface="Century Gothic" charset="0"/>
              </a:rPr>
              <a:t>open marriages</a:t>
            </a:r>
            <a:r>
              <a:rPr lang="ja-JP" altLang="en-US" sz="1600" dirty="0">
                <a:latin typeface="Century Gothic" charset="0"/>
              </a:rPr>
              <a:t>”</a:t>
            </a:r>
            <a:endParaRPr lang="en-US" sz="1600" dirty="0">
              <a:latin typeface="Century Gothic" charset="0"/>
            </a:endParaRPr>
          </a:p>
          <a:p>
            <a:pPr>
              <a:lnSpc>
                <a:spcPct val="70000"/>
              </a:lnSpc>
            </a:pPr>
            <a:r>
              <a:rPr lang="en-US" sz="2000" dirty="0">
                <a:latin typeface="Century Gothic" charset="0"/>
              </a:rPr>
              <a:t>Gay Liberation</a:t>
            </a:r>
          </a:p>
          <a:p>
            <a:pPr lvl="1">
              <a:lnSpc>
                <a:spcPct val="70000"/>
              </a:lnSpc>
            </a:pPr>
            <a:r>
              <a:rPr lang="en-US" sz="2000" dirty="0">
                <a:latin typeface="Century Gothic" charset="0"/>
              </a:rPr>
              <a:t>Public June 1969</a:t>
            </a:r>
          </a:p>
          <a:p>
            <a:pPr lvl="2">
              <a:lnSpc>
                <a:spcPct val="70000"/>
              </a:lnSpc>
            </a:pPr>
            <a:r>
              <a:rPr lang="en-US" sz="1600" dirty="0">
                <a:latin typeface="Century Gothic" charset="0"/>
              </a:rPr>
              <a:t>Raid on a gay bar in NY</a:t>
            </a:r>
          </a:p>
          <a:p>
            <a:pPr lvl="2">
              <a:lnSpc>
                <a:spcPct val="70000"/>
              </a:lnSpc>
            </a:pPr>
            <a:r>
              <a:rPr lang="ja-JP" altLang="en-US" sz="1600" dirty="0">
                <a:latin typeface="Century Gothic" charset="0"/>
              </a:rPr>
              <a:t>“</a:t>
            </a:r>
            <a:r>
              <a:rPr lang="en-US" sz="1600" dirty="0">
                <a:latin typeface="Century Gothic" charset="0"/>
              </a:rPr>
              <a:t>gay pride</a:t>
            </a:r>
            <a:r>
              <a:rPr lang="ja-JP" altLang="en-US" sz="1600" dirty="0">
                <a:latin typeface="Century Gothic" charset="0"/>
              </a:rPr>
              <a:t>”</a:t>
            </a:r>
            <a:endParaRPr lang="en-US" sz="1600" dirty="0">
              <a:latin typeface="Century Gothic" charset="0"/>
            </a:endParaRPr>
          </a:p>
          <a:p>
            <a:pPr lvl="2">
              <a:lnSpc>
                <a:spcPct val="70000"/>
              </a:lnSpc>
            </a:pPr>
            <a:r>
              <a:rPr lang="en-US" sz="1600" dirty="0">
                <a:latin typeface="Century Gothic" charset="0"/>
              </a:rPr>
              <a:t>Supported mainly in cities</a:t>
            </a:r>
          </a:p>
          <a:p>
            <a:pPr lvl="2">
              <a:lnSpc>
                <a:spcPct val="70000"/>
              </a:lnSpc>
            </a:pPr>
            <a:r>
              <a:rPr lang="en-US" sz="1600" dirty="0">
                <a:latin typeface="Century Gothic" charset="0"/>
              </a:rPr>
              <a:t>Change stigmas</a:t>
            </a:r>
          </a:p>
          <a:p>
            <a:pPr lvl="3">
              <a:lnSpc>
                <a:spcPct val="70000"/>
              </a:lnSpc>
            </a:pPr>
            <a:r>
              <a:rPr lang="en-US" sz="1600" dirty="0">
                <a:latin typeface="Century Gothic" charset="0"/>
              </a:rPr>
              <a:t>American Psychiatric Association</a:t>
            </a:r>
          </a:p>
          <a:p>
            <a:pPr lvl="3">
              <a:lnSpc>
                <a:spcPct val="70000"/>
              </a:lnSpc>
            </a:pPr>
            <a:r>
              <a:rPr lang="en-US" sz="1600" dirty="0">
                <a:latin typeface="Century Gothic" charset="0"/>
              </a:rPr>
              <a:t>Not a </a:t>
            </a:r>
            <a:r>
              <a:rPr lang="ja-JP" altLang="en-US" sz="1600" dirty="0">
                <a:latin typeface="Century Gothic" charset="0"/>
              </a:rPr>
              <a:t>“</a:t>
            </a:r>
            <a:r>
              <a:rPr lang="en-US" sz="1600" dirty="0">
                <a:latin typeface="Century Gothic" charset="0"/>
              </a:rPr>
              <a:t>mental disorder</a:t>
            </a:r>
            <a:r>
              <a:rPr lang="ja-JP" altLang="en-US" sz="1600" dirty="0">
                <a:latin typeface="Century Gothic" charset="0"/>
              </a:rPr>
              <a:t>”</a:t>
            </a:r>
            <a:endParaRPr lang="en-US" sz="1600" dirty="0">
              <a:latin typeface="Century Gothic" charset="0"/>
            </a:endParaRPr>
          </a:p>
          <a:p>
            <a:pPr lvl="2">
              <a:lnSpc>
                <a:spcPct val="70000"/>
              </a:lnSpc>
            </a:pPr>
            <a:r>
              <a:rPr lang="en-US" sz="1600" dirty="0">
                <a:latin typeface="Century Gothic" charset="0"/>
              </a:rPr>
              <a:t>1975 US Civil Service Commission ended ban on employment</a:t>
            </a:r>
          </a:p>
        </p:txBody>
      </p:sp>
    </p:spTree>
    <p:extLst>
      <p:ext uri="{BB962C8B-B14F-4D97-AF65-F5344CB8AC3E}">
        <p14:creationId xmlns:p14="http://schemas.microsoft.com/office/powerpoint/2010/main" val="107215351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majorFont>
      <a:minorFont>
        <a:latin typeface="Century Gothic"/>
        <a:ea typeface=""/>
        <a:cs typeface=""/>
        <a:font script="Jpan" typeface="メイリオ"/>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entury Gothic"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ad's tie design template">
  <a:themeElements>
    <a:clrScheme name="Dad's tie design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Dad's tie design 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ad's tie design templat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design templat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design templat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design templat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design templat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Dad's tie design template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CC0000"/>
        </a:hlink>
        <a:folHlink>
          <a:srgbClr val="E1E1B7"/>
        </a:folHlink>
      </a:clrScheme>
      <a:clrMap bg1="lt1" tx1="dk1" bg2="lt2" tx2="dk2" accent1="accent1" accent2="accent2" accent3="accent3" accent4="accent4" accent5="accent5" accent6="accent6" hlink="hlink" folHlink="folHlink"/>
    </a:extraClrScheme>
    <a:extraClrScheme>
      <a:clrScheme name="Dad's tie design template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261</TotalTime>
  <Words>2400</Words>
  <Application>Microsoft Macintosh PowerPoint</Application>
  <PresentationFormat>On-screen Show (4:3)</PresentationFormat>
  <Paragraphs>302</Paragraphs>
  <Slides>29</Slides>
  <Notes>18</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Office Theme</vt:lpstr>
      <vt:lpstr>Plaza</vt:lpstr>
      <vt:lpstr>Blank Presentation</vt:lpstr>
      <vt:lpstr>Dad's tie design template</vt:lpstr>
      <vt:lpstr>Do Now</vt:lpstr>
      <vt:lpstr>Counterculture of the 1960’s-Rise of the New Right 1970s</vt:lpstr>
      <vt:lpstr>PowerPoint Presentation</vt:lpstr>
      <vt:lpstr>Protesting the Vietnam War</vt:lpstr>
      <vt:lpstr>Voices of Protest</vt:lpstr>
      <vt:lpstr>Other Movements – Women’s Liberation</vt:lpstr>
      <vt:lpstr>PowerPoint Presentation</vt:lpstr>
      <vt:lpstr>PowerPoint Presentation</vt:lpstr>
      <vt:lpstr>Counter-Culture</vt:lpstr>
      <vt:lpstr>Assassinations in 1968</vt:lpstr>
      <vt:lpstr>The 1968 Democratic Convention</vt:lpstr>
      <vt:lpstr>PowerPoint Presentation</vt:lpstr>
      <vt:lpstr>Nixon and World Politics</vt:lpstr>
      <vt:lpstr>Foreign Policy</vt:lpstr>
      <vt:lpstr>In Search of Détente</vt:lpstr>
      <vt:lpstr>Nixon – Domestic Events</vt:lpstr>
      <vt:lpstr>Election 1972</vt:lpstr>
      <vt:lpstr>The Election of 1972</vt:lpstr>
      <vt:lpstr>The Watergate Scandal</vt:lpstr>
      <vt:lpstr>PowerPoint Presentation</vt:lpstr>
      <vt:lpstr>Conclusions:  Politics After Watergate</vt:lpstr>
      <vt:lpstr>Ford as President</vt:lpstr>
      <vt:lpstr>Carter – Domestic Events</vt:lpstr>
      <vt:lpstr>Carter – Foreign Events</vt:lpstr>
      <vt:lpstr>The Cold War Resumes</vt:lpstr>
      <vt:lpstr>The Cold War Resumes</vt:lpstr>
      <vt:lpstr>PowerPoint Presentation</vt:lpstr>
      <vt:lpstr>A Failed Presidency</vt:lpstr>
      <vt:lpstr>Conclusions on the 60’s and 70’s: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Counterculture of the 1960’s-Rise of the New Right 1970s</dc:title>
  <dc:creator>Craig Winchell</dc:creator>
  <cp:lastModifiedBy>Craig Winchell</cp:lastModifiedBy>
  <cp:revision>14</cp:revision>
  <dcterms:created xsi:type="dcterms:W3CDTF">2017-03-07T17:14:34Z</dcterms:created>
  <dcterms:modified xsi:type="dcterms:W3CDTF">2017-03-27T14:44:15Z</dcterms:modified>
</cp:coreProperties>
</file>